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1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28" r:id="rId3"/>
    <p:sldMasterId id="2147483744" r:id="rId4"/>
    <p:sldMasterId id="2147483757" r:id="rId5"/>
    <p:sldMasterId id="2147483770" r:id="rId6"/>
    <p:sldMasterId id="2147483783" r:id="rId7"/>
    <p:sldMasterId id="2147483796" r:id="rId8"/>
    <p:sldMasterId id="2147483835" r:id="rId9"/>
    <p:sldMasterId id="2147483847" r:id="rId10"/>
    <p:sldMasterId id="2147483859" r:id="rId11"/>
  </p:sldMasterIdLst>
  <p:notesMasterIdLst>
    <p:notesMasterId r:id="rId72"/>
  </p:notesMasterIdLst>
  <p:sldIdLst>
    <p:sldId id="257" r:id="rId12"/>
    <p:sldId id="439" r:id="rId13"/>
    <p:sldId id="442" r:id="rId14"/>
    <p:sldId id="444" r:id="rId15"/>
    <p:sldId id="445" r:id="rId16"/>
    <p:sldId id="446" r:id="rId17"/>
    <p:sldId id="447" r:id="rId18"/>
    <p:sldId id="448" r:id="rId19"/>
    <p:sldId id="458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14" r:id="rId29"/>
    <p:sldId id="459" r:id="rId30"/>
    <p:sldId id="460" r:id="rId31"/>
    <p:sldId id="461" r:id="rId32"/>
    <p:sldId id="462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64" r:id="rId41"/>
    <p:sldId id="475" r:id="rId42"/>
    <p:sldId id="424" r:id="rId43"/>
    <p:sldId id="425" r:id="rId44"/>
    <p:sldId id="426" r:id="rId45"/>
    <p:sldId id="427" r:id="rId46"/>
    <p:sldId id="428" r:id="rId47"/>
    <p:sldId id="429" r:id="rId48"/>
    <p:sldId id="476" r:id="rId49"/>
    <p:sldId id="430" r:id="rId50"/>
    <p:sldId id="431" r:id="rId51"/>
    <p:sldId id="432" r:id="rId52"/>
    <p:sldId id="435" r:id="rId53"/>
    <p:sldId id="433" r:id="rId54"/>
    <p:sldId id="434" r:id="rId55"/>
    <p:sldId id="436" r:id="rId56"/>
    <p:sldId id="437" r:id="rId57"/>
    <p:sldId id="473" r:id="rId58"/>
    <p:sldId id="474" r:id="rId59"/>
    <p:sldId id="466" r:id="rId60"/>
    <p:sldId id="467" r:id="rId61"/>
    <p:sldId id="479" r:id="rId62"/>
    <p:sldId id="469" r:id="rId63"/>
    <p:sldId id="477" r:id="rId64"/>
    <p:sldId id="478" r:id="rId65"/>
    <p:sldId id="480" r:id="rId66"/>
    <p:sldId id="380" r:id="rId67"/>
    <p:sldId id="381" r:id="rId68"/>
    <p:sldId id="382" r:id="rId69"/>
    <p:sldId id="388" r:id="rId70"/>
    <p:sldId id="389" r:id="rId7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33FF"/>
    <a:srgbClr val="08080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77" autoAdjust="0"/>
  </p:normalViewPr>
  <p:slideViewPr>
    <p:cSldViewPr>
      <p:cViewPr varScale="1">
        <p:scale>
          <a:sx n="73" d="100"/>
          <a:sy n="73" d="100"/>
        </p:scale>
        <p:origin x="-12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61" Type="http://schemas.openxmlformats.org/officeDocument/2006/relationships/slide" Target="slides/slide5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slide" Target="slides/slide5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slide" Target="slides/slide5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263EB-8ADE-4BC9-9841-418481F475B9}" type="datetimeFigureOut">
              <a:rPr lang="zh-CN" altLang="en-US" smtClean="0"/>
              <a:pPr/>
              <a:t>2016-12-09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8BF2C-FD74-4AA6-AA8B-4B7D0E3E5B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46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根据设定的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哈希函数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H(key)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和所选中的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处理冲突的方法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，将一组关键字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映象到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一个有限的、地址连续的地址集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区间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上，并以关键字在地址集中的“象”作为相应记录在表中的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存储位置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，如此构造所得的查找表称之为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“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哈希表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</a:t>
            </a:r>
            <a:r>
              <a:rPr kumimoji="1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8BF2C-FD74-4AA6-AA8B-4B7D0E3E5BD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5855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 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A4846B-9BC7-4EE8-8A87-63F837264C19}" type="slidenum">
              <a:rPr lang="en-US" altLang="zh-CN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12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8BF2C-FD74-4AA6-AA8B-4B7D0E3E5BD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2392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0E89-EB4E-478C-A8FD-A10A07CE7C4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14025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FB207-DAA9-48D6-A8A2-CCB20221A0E7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37E4E-90C0-4EF6-8CC4-92F4A44F4D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96835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E86AE-1A7C-4FEC-8C2C-616362CA17F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338225"/>
      </p:ext>
    </p:extLst>
  </p:cSld>
  <p:clrMapOvr>
    <a:masterClrMapping/>
  </p:clrMapOvr>
  <p:transition>
    <p:zoom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296FE-6418-4520-A09C-2F65BB3FE6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6370820"/>
      </p:ext>
    </p:extLst>
  </p:cSld>
  <p:clrMapOvr>
    <a:masterClrMapping/>
  </p:clrMapOvr>
  <p:transition>
    <p:zoom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0C468-8185-4EAD-AF45-68A3716D2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684938"/>
      </p:ext>
    </p:extLst>
  </p:cSld>
  <p:clrMapOvr>
    <a:masterClrMapping/>
  </p:clrMapOvr>
  <p:transition>
    <p:zoom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FCF28-1C8C-42EB-BA0D-911EF56F41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662303"/>
      </p:ext>
    </p:extLst>
  </p:cSld>
  <p:clrMapOvr>
    <a:masterClrMapping/>
  </p:clrMapOvr>
  <p:transition>
    <p:zoom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C5D46-CB6D-468B-AF81-E92E5D0AE3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775073"/>
      </p:ext>
    </p:extLst>
  </p:cSld>
  <p:clrMapOvr>
    <a:masterClrMapping/>
  </p:clrMapOvr>
  <p:transition>
    <p:zoom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EC4C0-EBC0-42E2-B71A-E6F55BC853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296852"/>
      </p:ext>
    </p:extLst>
  </p:cSld>
  <p:clrMapOvr>
    <a:masterClrMapping/>
  </p:clrMapOvr>
  <p:transition>
    <p:zoom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DE28A-B06F-4863-BED7-5AE4EE0583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3825336"/>
      </p:ext>
    </p:extLst>
  </p:cSld>
  <p:clrMapOvr>
    <a:masterClrMapping/>
  </p:clrMapOvr>
  <p:transition>
    <p:zo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0890A-DABF-40CA-A3E5-D73FF09C033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100432"/>
      </p:ext>
    </p:extLst>
  </p:cSld>
  <p:clrMapOvr>
    <a:masterClrMapping/>
  </p:clrMapOvr>
  <p:transition>
    <p:zo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29FF2-2AF5-4D4C-99B1-1DD73B98B1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7774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27A0E-7B56-4406-886F-3D07D3EA4A38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918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D17EA-1E79-43BB-8A39-B7ADA326EB3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3376590"/>
      </p:ext>
    </p:extLst>
  </p:cSld>
  <p:clrMapOvr>
    <a:masterClrMapping/>
  </p:clrMapOvr>
  <p:transition>
    <p:zo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78491-DF10-4C41-87DE-B4518A346F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15092"/>
      </p:ext>
    </p:extLst>
  </p:cSld>
  <p:clrMapOvr>
    <a:masterClrMapping/>
  </p:clrMapOvr>
  <p:transition>
    <p:zo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E7DFC-3104-4B89-981D-3EBFD56C174E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97070-1643-4B46-A620-846F7E3572A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77278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47A70-2F6C-4EB7-AF0C-0499DC903575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D3F8D-1D02-4D85-89D4-7FB1D6F0896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698052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A9D1A-F4E9-4D0E-98EF-DD4C7630F374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46D24-835A-4A7D-BF2B-FD4EE90689AF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8858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830E7-EA94-44A4-8A31-15A1CBE3956E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A9434-0263-4C8F-8844-F3C6DB212FD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35790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42F48-01E0-440A-BFA7-0F8FF8C5A780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AC268-0172-42BA-83E0-4902B540A9FC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465607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46915-461E-4B0F-A94F-48BF3C9AF6E9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9665D0-6033-4CE9-948C-6838A6914C4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3832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BDF93-89F8-4BCC-A192-054F8C1A9497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91588C-80ED-4261-B09D-84E9FD02658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19007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26710-D6E5-4A50-9D1E-3631128A8D17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D0703-E2AE-48D3-9C60-4DEF0FEC28E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24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7268-EC9F-437A-A577-6DD71AE06123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6179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C14C1-2840-4218-96F9-F4E2A5E476BC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C455D-AE6D-4975-B288-CAD71EC589C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65895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C4CFB-6AFD-4FD3-9FDE-160126A10C4A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0E35ED-13E5-4524-A2FC-D84E1401B18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06086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7DA93-9B74-4C53-969D-EABBD91DD9B3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77568-33AA-46F1-8380-DCBC4F4BBBF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61440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F3863-5C9F-43DA-9E24-143FE97CCE5D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DF889E-BF7B-4DCC-A974-8658DB1DD32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605935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25506-B100-4F49-B748-24548AFAE9AC}" type="datetimeFigureOut">
              <a:rPr lang="zh-CN" altLang="en-US">
                <a:solidFill>
                  <a:srgbClr val="000000"/>
                </a:solidFill>
              </a:rPr>
              <a:pPr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77923-6B63-4CC2-A413-8D0A987DB8CB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24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8563-C419-4232-A1E6-FBDD2087E22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88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115888"/>
            <a:ext cx="2141538" cy="6408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75387" cy="6408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F32FB-155F-4E59-913E-784C5B8B653A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12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717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9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719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719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97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8B3AA92-496A-4E81-996C-8CA74A85F3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663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FBE6-C3C4-46B2-8B08-F77F65D5BB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95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DA34E-D048-44D5-AF25-5EA475C440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634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39EC-F441-4FBD-B2A6-BBE8559411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578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621B-AF70-4491-AFBD-129DCC96C5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95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46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6169-4C35-4313-8836-DA63C405ED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49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3AF2C-52A0-4ECF-85DD-5A4D77D18D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19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2A252-8388-428B-B0B6-EE10C2B0B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817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447AB-8084-4461-B789-69DBB8D380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657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D80C4-C9B4-4F49-A022-005AE565F8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309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85D52-2E28-4409-AB70-5BB765F786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164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3C69C6-8C7B-4518-834E-5A939385963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44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4A7CE2-9747-4B19-8B7A-9441A17947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74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73C3D5-B74A-4296-B0D9-AD821F270EA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528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E89F96-72A7-4E00-BD12-298A13BB55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513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2AF94-F7B3-42EE-9FB8-E53640D805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959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3712C-C176-46DA-A828-28977F225A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6501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37DAF-BA1B-462D-801B-4D866F3620C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910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37E76-0531-4F60-AE3A-67F64635D4A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8839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ABEF-2247-4D30-A57A-49B08E2CEE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0755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FE3B-B40E-463C-B817-FCD31812CB8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77174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4C05-AC51-468F-896D-323235FBBC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0587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83DB-F136-4482-A577-332EE3CE024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1609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2DE69-B29F-4802-8D61-ED62AE7295F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3363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6F5E-3CC5-469C-BB0F-A1A328B060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583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pic>
        <p:nvPicPr>
          <p:cNvPr id="6" name="Picture 14" descr="fen_0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无标题-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无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71550" y="3644900"/>
            <a:ext cx="6705600" cy="685800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zh-CN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9388" y="2492375"/>
            <a:ext cx="8424862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1BB8FE77-A08A-4C7A-8424-962559CB6242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493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3C83F-3A44-413E-BD8C-D598A9227B1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1023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D20F9-722D-41E4-8880-CF03BF0E23A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8877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EE427-E116-451D-91F8-7293D49F793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84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DBEC5-1ABF-48D2-BB08-FA179048BFA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5963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4158F-515A-418D-BC3B-6113606091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0786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31E9A8-07D3-4601-80BE-B72D790B8D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96295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1CCD0-F9BF-47A6-8033-9269A5FCD3D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1035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6B4A2-1DAD-460C-AC29-41F0127A4EC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02366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E38F9-423D-4175-BA99-65F2BAE9F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69718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3FBE-1E8F-47DB-8B95-B0A3AD8C988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47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0099"/>
              </a:buClr>
              <a:buFont typeface="Wingdings" pitchFamily="2" charset="2"/>
              <a:buChar char="n"/>
              <a:defRPr baseline="0">
                <a:solidFill>
                  <a:srgbClr val="19058F"/>
                </a:solidFill>
                <a:latin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 baseline="0">
                <a:latin typeface="Times New Roman" pitchFamily="18" charset="0"/>
              </a:defRPr>
            </a:lvl2pPr>
            <a:lvl3pPr marL="1143000" indent="-228600">
              <a:buFont typeface="Wingdings" pitchFamily="2" charset="2"/>
              <a:buChar char="ü"/>
              <a:defRPr baseline="0">
                <a:solidFill>
                  <a:srgbClr val="19058F"/>
                </a:solidFill>
                <a:latin typeface="Times New Roman" pitchFamily="18" charset="0"/>
              </a:defRPr>
            </a:lvl3pPr>
            <a:lvl4pPr>
              <a:defRPr>
                <a:solidFill>
                  <a:srgbClr val="19058F"/>
                </a:solidFill>
              </a:defRPr>
            </a:lvl4pPr>
            <a:lvl5pPr>
              <a:defRPr>
                <a:solidFill>
                  <a:srgbClr val="19058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537325"/>
            <a:ext cx="2195512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3213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16D8C-75DC-430A-930B-CB49C481357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343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AF91-B2AD-4D51-8528-6B049A4783F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8567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B5288-4175-490C-A2AB-8FABB631ED7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344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7974-FA13-4C17-B0A7-85CCCF9400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7358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5C62-1F08-40EB-A6D5-669B68E06F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6297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F357-F6C3-4757-ADE0-4DF02018A5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734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8A5A-53CB-46D2-AED5-28F3AAE9F0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0438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3944-EF13-4B97-A35D-21E1D8B1A6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50795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821A-C421-42BB-9127-4B2F291275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6344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5A69-10F8-4EB8-8C3C-31734EFAD4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5817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20EA-D582-413E-9E36-86C8095360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08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5A90A-272B-449C-9F77-975122E3C34E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3589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360A4-8E25-46E6-B55A-52E4767187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4930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9CF2-9CBA-401F-95A4-8102E90128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22855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D54C-5068-460D-9A0B-C4E81095F4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56566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DB7C-5AAE-4D5F-A748-46C19C4DDE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85762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2E57-69A1-481A-BDF1-1A2B15A00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0593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40A9-8EAC-4C4D-BBEE-163BC49E70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6183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F357-F6C3-4757-ADE0-4DF02018A5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30567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8A5A-53CB-46D2-AED5-28F3AAE9F0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4857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3944-EF13-4B97-A35D-21E1D8B1A6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76625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821A-C421-42BB-9127-4B2F291275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84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208462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125538"/>
            <a:ext cx="4208463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1294E-2ACE-48F4-ADC4-0CD6168D48CC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2912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5A69-10F8-4EB8-8C3C-31734EFAD4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308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20EA-D582-413E-9E36-86C8095360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2668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360A4-8E25-46E6-B55A-52E4767187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5886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9CF2-9CBA-401F-95A4-8102E90128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26550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D54C-5068-460D-9A0B-C4E81095F4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9487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DB7C-5AAE-4D5F-A748-46C19C4DDE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25874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2E57-69A1-481A-BDF1-1A2B15A00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3763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40A9-8EAC-4C4D-BBEE-163BC49E70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1740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DF357-F6C3-4757-ADE0-4DF02018A55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3969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8A5A-53CB-46D2-AED5-28F3AAE9F09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89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212A-0DE6-49EF-ADBE-F8513F317CF9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3641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C3944-EF13-4B97-A35D-21E1D8B1A6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23694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3821A-C421-42BB-9127-4B2F291275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87478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35A69-10F8-4EB8-8C3C-31734EFAD49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5332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320EA-D582-413E-9E36-86C80953604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9060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360A4-8E25-46E6-B55A-52E4767187A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6896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E9CF2-9CBA-401F-95A4-8102E90128B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3400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D54C-5068-460D-9A0B-C4E81095F4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882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BDB7C-5AAE-4D5F-A748-46C19C4DDE4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94834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D2E57-69A1-481A-BDF1-1A2B15A00C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33628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140A9-8EAC-4C4D-BBEE-163BC49E70D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50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A0CA-193F-4B45-AFCC-D6C9F5BFB457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1358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18CF9-C720-47ED-9DCA-0BD99860E6ED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E8E93E0-E3F3-40BC-BAB2-FB7A871229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1457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220DA-6671-4BB2-A555-F6CD948B627A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08898-717B-4762-8F19-40776098FE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47237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36655-9A29-457E-9987-1EA671F1E3A8}" type="datetimeFigureOut">
              <a:rPr lang="zh-CN" alt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AD46BE5-6F47-443F-8CAF-4A24EB9D3B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0353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97BA8-2964-4759-B35B-377B4577A007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E18BF-8BC5-45E6-A6BD-0248A305C55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28689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CCBA-ED4A-4BBD-A8B6-5AA516A30F60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B400B-6328-42C7-9517-2E3D3035CA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78856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8EABD-5FE7-41A1-8AE9-C4246421AEE0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C3BAC-994D-4CE3-B863-A5805E689C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404009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344ED-5A4A-4928-A158-55891E34EA19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3E619-BA5E-4277-93B3-017EDB464C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61850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51EEB-AD9E-4604-9F93-A782EC82568D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FA12-ABF1-496C-9B79-5F598856A0A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096349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9F2D-BD07-4AB0-A23C-1B50EA1C615B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CACC88A4-77E3-438A-A3C7-FAF6D0E4D1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98593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9957D-9CA7-46C8-9F6E-CC56E7AFC4F0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5EB9C-37F7-4634-8A5F-6F451C281C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26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2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EDCD">
                <a:gamma/>
                <a:tint val="27843"/>
                <a:invGamma/>
              </a:srgbClr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F8942C-3262-47F7-A5AF-20B8D9B7B7E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38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87263E-0CA0-4B0B-8343-9864F5FE238F}" type="datetimeFigureOut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2016-12-09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19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19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8CDED4-871A-4E27-83B6-71139F2655B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67423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3366CC"/>
              </a:solidFill>
              <a:ea typeface="宋体" charset="-122"/>
            </a:endParaRPr>
          </a:p>
        </p:txBody>
      </p:sp>
      <p:sp>
        <p:nvSpPr>
          <p:cNvPr id="1027" name="Rectangle 6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3366CC"/>
              </a:solidFill>
              <a:ea typeface="宋体" charset="-122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61125"/>
            <a:ext cx="21955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FEE71-1E8A-4D35-A098-E43C7D8B1DD3}" type="slidenum">
              <a:rPr lang="en-US" altLang="zh-CN">
                <a:solidFill>
                  <a:srgbClr val="1734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03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17347D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4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ü"/>
        <a:defRPr sz="2800" b="1">
          <a:solidFill>
            <a:srgbClr val="000000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14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4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6167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algn="ctr"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7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fld id="{31512E7B-C0C4-4FD5-88B3-46C6F79CA0C6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1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862146EC-1F0D-4E62-98EE-FD4BD28D9062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49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/>
            </a:lvl1pPr>
          </a:lstStyle>
          <a:p>
            <a:pPr fontAlgn="base">
              <a:spcAft>
                <a:spcPct val="0"/>
              </a:spcAft>
              <a:defRPr/>
            </a:pPr>
            <a:fld id="{A5EC6A43-2029-4E90-A474-F5112D49314A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629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  <a:defRPr/>
            </a:pPr>
            <a:fld id="{105E5E53-5B25-47BF-83E2-FB768B99F374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22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  <a:defRPr/>
            </a:pPr>
            <a:fld id="{105E5E53-5B25-47BF-83E2-FB768B99F374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45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b="0"/>
            </a:lvl1pPr>
          </a:lstStyle>
          <a:p>
            <a:pPr fontAlgn="base">
              <a:spcAft>
                <a:spcPct val="0"/>
              </a:spcAft>
              <a:defRPr/>
            </a:pPr>
            <a:fld id="{105E5E53-5B25-47BF-83E2-FB768B99F374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8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205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BB5C5C-3FCD-4C5A-9818-BDFF6222B2DC}" type="datetimeFigureOut">
              <a:rPr lang="zh-CN" alt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2016-12-09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AF5A72-4646-4698-908C-6693C4D9D24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 smtClean="0"/>
          </a:p>
        </p:txBody>
      </p:sp>
      <p:grpSp>
        <p:nvGrpSpPr>
          <p:cNvPr id="2057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4689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61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653688" y="476672"/>
            <a:ext cx="4176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B-</a:t>
            </a:r>
            <a:r>
              <a:rPr lang="zh-CN" altLang="en-US" sz="3200" dirty="0">
                <a:solidFill>
                  <a:srgbClr val="0000CC"/>
                </a:solidFill>
                <a:latin typeface="Times New Roman" pitchFamily="18" charset="0"/>
              </a:rPr>
              <a:t>树的删除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972558" y="1400659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lang="zh-CN" altLang="en-US" sz="2800" b="1" dirty="0">
                <a:solidFill>
                  <a:srgbClr val="FF0000"/>
                </a:solidFill>
              </a:rPr>
              <a:t>非叶结点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删除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31775" y="5406387"/>
            <a:ext cx="8658225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解决方法：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将被删除记录用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右边子树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中的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</a:rPr>
              <a:t>最小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关键码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代替（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一定在某个叶子结点中），然后再删除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  <p:grpSp>
        <p:nvGrpSpPr>
          <p:cNvPr id="118790" name="Group 6"/>
          <p:cNvGrpSpPr>
            <a:grpSpLocks/>
          </p:cNvGrpSpPr>
          <p:nvPr/>
        </p:nvGrpSpPr>
        <p:grpSpPr bwMode="auto">
          <a:xfrm>
            <a:off x="746125" y="2159950"/>
            <a:ext cx="7488238" cy="2770187"/>
            <a:chOff x="477" y="1132"/>
            <a:chExt cx="4717" cy="1745"/>
          </a:xfrm>
        </p:grpSpPr>
        <p:sp>
          <p:nvSpPr>
            <p:cNvPr id="118793" name="AutoShape 7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18794" name="Freeform 8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5" name="Line 9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6" name="Freeform 10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7" name="Freeform 11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8" name="Line 12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799" name="Line 13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0" name="Line 14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1" name="Freeform 15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2" name="Freeform 16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3" name="Freeform 17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18804" name="AutoShape 18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8805" name="AutoShape 19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118806" name="AutoShape 20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118807" name="AutoShape 21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8808" name="AutoShape 22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8809" name="AutoShape 23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118810" name="AutoShape 24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18811" name="AutoShape 25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18812" name="AutoShape 26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118813" name="AutoShape 27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sp>
        <p:nvSpPr>
          <p:cNvPr id="656412" name="Oval 28"/>
          <p:cNvSpPr>
            <a:spLocks noChangeArrowheads="1"/>
          </p:cNvSpPr>
          <p:nvPr/>
        </p:nvSpPr>
        <p:spPr bwMode="auto">
          <a:xfrm>
            <a:off x="3716338" y="2159950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  <p:sp>
        <p:nvSpPr>
          <p:cNvPr id="656413" name="Oval 29"/>
          <p:cNvSpPr>
            <a:spLocks noChangeArrowheads="1"/>
          </p:cNvSpPr>
          <p:nvPr/>
        </p:nvSpPr>
        <p:spPr bwMode="auto">
          <a:xfrm>
            <a:off x="2681288" y="4455475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952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9" grpId="0" animBg="1"/>
      <p:bldP spid="656412" grpId="0" animBg="1"/>
      <p:bldP spid="6564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 smtClean="0"/>
              <a:t>树的</a:t>
            </a:r>
            <a:r>
              <a:rPr lang="zh-CN" altLang="en-US" dirty="0" smtClean="0">
                <a:solidFill>
                  <a:srgbClr val="FF0000"/>
                </a:solidFill>
              </a:rPr>
              <a:t>叶</a:t>
            </a:r>
            <a:r>
              <a:rPr lang="zh-CN" altLang="en-US" dirty="0">
                <a:solidFill>
                  <a:srgbClr val="FF0000"/>
                </a:solidFill>
              </a:rPr>
              <a:t>结点</a:t>
            </a:r>
            <a:r>
              <a:rPr lang="zh-CN" altLang="en-US" dirty="0"/>
              <a:t>上</a:t>
            </a:r>
            <a:r>
              <a:rPr lang="zh-CN" altLang="en-US" dirty="0" smtClean="0"/>
              <a:t>删除关键字</a:t>
            </a:r>
            <a:r>
              <a:rPr lang="zh-CN" altLang="en-US" sz="2400" dirty="0" smtClean="0">
                <a:solidFill>
                  <a:srgbClr val="FF0000"/>
                </a:solidFill>
              </a:rPr>
              <a:t>（三种情形讨论）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第一种情况：</a:t>
            </a:r>
            <a:r>
              <a:rPr lang="zh-CN" altLang="en-US" dirty="0" smtClean="0">
                <a:solidFill>
                  <a:srgbClr val="FF0000"/>
                </a:solidFill>
              </a:rPr>
              <a:t>直接删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275326" y="2276872"/>
            <a:ext cx="8154988" cy="1200151"/>
            <a:chOff x="204" y="1302"/>
            <a:chExt cx="5137" cy="756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204" y="1302"/>
              <a:ext cx="513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indent="533400"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被删关键字所在结点中的关键字数目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不小于           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，则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 indent="533400"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只需从该结点中删去该关键字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K</a:t>
              </a:r>
              <a:r>
                <a:rPr lang="en-US" altLang="zh-CN" sz="2400" b="1" kern="0" baseline="-30000" dirty="0" smtClean="0">
                  <a:solidFill>
                    <a:sysClr val="windowText" lastClr="000000"/>
                  </a:solidFill>
                </a:rPr>
                <a:t>i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和相应指针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A</a:t>
              </a:r>
              <a:r>
                <a:rPr lang="en-US" altLang="zh-CN" sz="2400" b="1" kern="0" baseline="-30000" dirty="0" smtClean="0">
                  <a:solidFill>
                    <a:sysClr val="windowText" lastClr="000000"/>
                  </a:solidFill>
                </a:rPr>
                <a:t>i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，树的其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 indent="533400"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他部分不变。</a:t>
              </a:r>
            </a:p>
          </p:txBody>
        </p:sp>
        <p:graphicFrame>
          <p:nvGraphicFramePr>
            <p:cNvPr id="6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4329" y="1347"/>
            <a:ext cx="390" cy="219"/>
          </p:xfrm>
          <a:graphic>
            <a:graphicData uri="http://schemas.openxmlformats.org/presentationml/2006/ole">
              <p:oleObj spid="_x0000_s13335" name="公式" r:id="rId3" imgW="431613" imgH="228501" progId="Equation.3">
                <p:embed/>
              </p:oleObj>
            </a:graphicData>
          </a:graphic>
        </p:graphicFrame>
      </p:grp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746125" y="3446487"/>
            <a:ext cx="7488238" cy="2770187"/>
            <a:chOff x="477" y="1132"/>
            <a:chExt cx="4717" cy="1745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353" y="113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dirty="0" smtClean="0">
                  <a:solidFill>
                    <a:srgbClr val="000000"/>
                  </a:solidFill>
                  <a:latin typeface="Times New Roman" pitchFamily="18" charset="0"/>
                </a:rPr>
                <a:t>18  33</a:t>
              </a:r>
            </a:p>
          </p:txBody>
        </p:sp>
        <p:sp>
          <p:nvSpPr>
            <p:cNvPr id="18" name="Freeform 4"/>
            <p:cNvSpPr>
              <a:spLocks/>
            </p:cNvSpPr>
            <p:nvPr/>
          </p:nvSpPr>
          <p:spPr bwMode="auto">
            <a:xfrm>
              <a:off x="1108" y="1423"/>
              <a:ext cx="1375" cy="526"/>
            </a:xfrm>
            <a:custGeom>
              <a:avLst/>
              <a:gdLst>
                <a:gd name="T0" fmla="*/ 1375 w 1551"/>
                <a:gd name="T1" fmla="*/ 0 h 471"/>
                <a:gd name="T2" fmla="*/ 0 w 1551"/>
                <a:gd name="T3" fmla="*/ 526 h 4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51" h="471">
                  <a:moveTo>
                    <a:pt x="1551" y="0"/>
                  </a:moveTo>
                  <a:lnTo>
                    <a:pt x="0" y="471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99" y="1417"/>
              <a:ext cx="0" cy="523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2962" y="1425"/>
              <a:ext cx="1307" cy="501"/>
            </a:xfrm>
            <a:custGeom>
              <a:avLst/>
              <a:gdLst>
                <a:gd name="T0" fmla="*/ 0 w 1440"/>
                <a:gd name="T1" fmla="*/ 0 h 432"/>
                <a:gd name="T2" fmla="*/ 1307 w 1440"/>
                <a:gd name="T3" fmla="*/ 501 h 4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40" h="432">
                  <a:moveTo>
                    <a:pt x="0" y="0"/>
                  </a:moveTo>
                  <a:lnTo>
                    <a:pt x="1440" y="43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654" y="2239"/>
              <a:ext cx="218" cy="335"/>
            </a:xfrm>
            <a:custGeom>
              <a:avLst/>
              <a:gdLst>
                <a:gd name="T0" fmla="*/ 218 w 246"/>
                <a:gd name="T1" fmla="*/ 0 h 300"/>
                <a:gd name="T2" fmla="*/ 0 w 246"/>
                <a:gd name="T3" fmla="*/ 335 h 3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6" h="300">
                  <a:moveTo>
                    <a:pt x="246" y="0"/>
                  </a:moveTo>
                  <a:lnTo>
                    <a:pt x="0" y="300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1026" y="2235"/>
              <a:ext cx="210" cy="314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2171" y="2245"/>
              <a:ext cx="227" cy="340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698" y="2244"/>
              <a:ext cx="0" cy="348"/>
            </a:xfrm>
            <a:prstGeom prst="line">
              <a:avLst/>
            </a:prstGeom>
            <a:noFill/>
            <a:ln w="28575">
              <a:solidFill>
                <a:srgbClr val="00A47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2967" y="2239"/>
              <a:ext cx="242" cy="367"/>
            </a:xfrm>
            <a:custGeom>
              <a:avLst/>
              <a:gdLst>
                <a:gd name="T0" fmla="*/ 0 w 285"/>
                <a:gd name="T1" fmla="*/ 0 h 285"/>
                <a:gd name="T2" fmla="*/ 242 w 285"/>
                <a:gd name="T3" fmla="*/ 367 h 28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5" h="285">
                  <a:moveTo>
                    <a:pt x="0" y="0"/>
                  </a:moveTo>
                  <a:lnTo>
                    <a:pt x="285" y="285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4107" y="2244"/>
              <a:ext cx="220" cy="348"/>
            </a:xfrm>
            <a:custGeom>
              <a:avLst/>
              <a:gdLst>
                <a:gd name="T0" fmla="*/ 220 w 248"/>
                <a:gd name="T1" fmla="*/ 0 h 312"/>
                <a:gd name="T2" fmla="*/ 0 w 248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8" h="312">
                  <a:moveTo>
                    <a:pt x="248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4513" y="2244"/>
              <a:ext cx="219" cy="348"/>
            </a:xfrm>
            <a:custGeom>
              <a:avLst/>
              <a:gdLst>
                <a:gd name="T0" fmla="*/ 0 w 247"/>
                <a:gd name="T1" fmla="*/ 0 h 312"/>
                <a:gd name="T2" fmla="*/ 219 w 247"/>
                <a:gd name="T3" fmla="*/ 348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7" h="312">
                  <a:moveTo>
                    <a:pt x="0" y="0"/>
                  </a:moveTo>
                  <a:lnTo>
                    <a:pt x="247" y="312"/>
                  </a:lnTo>
                </a:path>
              </a:pathLst>
            </a:custGeom>
            <a:noFill/>
            <a:ln w="28575" cmpd="sng">
              <a:solidFill>
                <a:srgbClr val="00A479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54000"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en-US" b="1" kern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auto">
            <a:xfrm>
              <a:off x="773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2349" y="1946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23  30</a:t>
              </a:r>
            </a:p>
          </p:txBody>
        </p:sp>
        <p:sp>
          <p:nvSpPr>
            <p:cNvPr id="30" name="AutoShape 16"/>
            <p:cNvSpPr>
              <a:spLocks noChangeArrowheads="1"/>
            </p:cNvSpPr>
            <p:nvPr/>
          </p:nvSpPr>
          <p:spPr bwMode="auto">
            <a:xfrm>
              <a:off x="4232" y="1939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1" name="AutoShape 17"/>
            <p:cNvSpPr>
              <a:spLocks noChangeArrowheads="1"/>
            </p:cNvSpPr>
            <p:nvPr/>
          </p:nvSpPr>
          <p:spPr bwMode="auto">
            <a:xfrm>
              <a:off x="477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2" name="AutoShape 18"/>
            <p:cNvSpPr>
              <a:spLocks noChangeArrowheads="1"/>
            </p:cNvSpPr>
            <p:nvPr/>
          </p:nvSpPr>
          <p:spPr bwMode="auto">
            <a:xfrm>
              <a:off x="1030" y="2565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3" name="AutoShape 19"/>
            <p:cNvSpPr>
              <a:spLocks noChangeArrowheads="1"/>
            </p:cNvSpPr>
            <p:nvPr/>
          </p:nvSpPr>
          <p:spPr bwMode="auto">
            <a:xfrm>
              <a:off x="1710" y="257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20  21</a:t>
              </a:r>
            </a:p>
          </p:txBody>
        </p:sp>
        <p:sp>
          <p:nvSpPr>
            <p:cNvPr id="34" name="AutoShape 20"/>
            <p:cNvSpPr>
              <a:spLocks noChangeArrowheads="1"/>
            </p:cNvSpPr>
            <p:nvPr/>
          </p:nvSpPr>
          <p:spPr bwMode="auto">
            <a:xfrm>
              <a:off x="2512" y="2572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5" name="AutoShape 21"/>
            <p:cNvSpPr>
              <a:spLocks noChangeArrowheads="1"/>
            </p:cNvSpPr>
            <p:nvPr/>
          </p:nvSpPr>
          <p:spPr bwMode="auto">
            <a:xfrm>
              <a:off x="3002" y="2574"/>
              <a:ext cx="363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36" name="AutoShape 22"/>
            <p:cNvSpPr>
              <a:spLocks noChangeArrowheads="1"/>
            </p:cNvSpPr>
            <p:nvPr/>
          </p:nvSpPr>
          <p:spPr bwMode="auto">
            <a:xfrm>
              <a:off x="3635" y="2582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45  47</a:t>
              </a:r>
            </a:p>
          </p:txBody>
        </p:sp>
        <p:sp>
          <p:nvSpPr>
            <p:cNvPr id="37" name="AutoShape 23"/>
            <p:cNvSpPr>
              <a:spLocks noChangeArrowheads="1"/>
            </p:cNvSpPr>
            <p:nvPr/>
          </p:nvSpPr>
          <p:spPr bwMode="auto">
            <a:xfrm>
              <a:off x="4514" y="2563"/>
              <a:ext cx="680" cy="29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8575">
              <a:solidFill>
                <a:srgbClr val="BBE0E3"/>
              </a:solidFill>
              <a:round/>
              <a:headEnd/>
              <a:tailEnd/>
            </a:ln>
          </p:spPr>
          <p:txBody>
            <a:bodyPr lIns="54000" tIns="10800" rIns="1800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kern="0" smtClean="0">
                  <a:solidFill>
                    <a:srgbClr val="000000"/>
                  </a:solidFill>
                  <a:latin typeface="Times New Roman" pitchFamily="18" charset="0"/>
                </a:rPr>
                <a:t>50  52</a:t>
              </a:r>
            </a:p>
          </p:txBody>
        </p:sp>
      </p:grp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681288" y="5761062"/>
            <a:ext cx="538162" cy="47625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1600" smtClean="0">
              <a:solidFill>
                <a:srgbClr val="0000CC"/>
              </a:solidFill>
              <a:ea typeface="华文行楷" pitchFamily="2" charset="-122"/>
            </a:endParaRPr>
          </a:p>
        </p:txBody>
      </p:sp>
      <p:sp>
        <p:nvSpPr>
          <p:cNvPr id="3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7878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/>
              <a:t>树的叶结点上删除关键字</a:t>
            </a:r>
          </a:p>
          <a:p>
            <a:pPr lvl="1"/>
            <a:r>
              <a:rPr lang="zh-CN" altLang="en-US" dirty="0" smtClean="0"/>
              <a:t>第二种情况：</a:t>
            </a:r>
            <a:r>
              <a:rPr lang="zh-CN" altLang="en-US" dirty="0" smtClean="0">
                <a:solidFill>
                  <a:srgbClr val="FF0000"/>
                </a:solidFill>
              </a:rPr>
              <a:t>借兄弟结点的关键字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12935" y="2282752"/>
            <a:ext cx="8483601" cy="1938336"/>
            <a:chOff x="521" y="1719"/>
            <a:chExt cx="5344" cy="1221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521" y="1719"/>
              <a:ext cx="534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被删关键字所在结点中的关键字数目等于           －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1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，而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与该结点相邻的右兄弟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(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或左兄弟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)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结点中的关键字数目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大于         －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1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，则需将其兄弟结点中的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最小</a:t>
              </a:r>
              <a:r>
                <a:rPr lang="en-US" altLang="zh-CN" sz="2400" b="1" kern="0" dirty="0" smtClean="0">
                  <a:solidFill>
                    <a:srgbClr val="FF0000"/>
                  </a:solidFill>
                </a:rPr>
                <a:t>(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或最大</a:t>
              </a:r>
              <a:r>
                <a:rPr lang="en-US" altLang="zh-CN" sz="2400" b="1" kern="0" dirty="0" smtClean="0">
                  <a:solidFill>
                    <a:srgbClr val="FF0000"/>
                  </a:solidFill>
                </a:rPr>
                <a:t>)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的关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键字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上移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至双亲结点中，而将双亲结点中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小于</a:t>
              </a:r>
              <a:r>
                <a:rPr lang="en-US" altLang="zh-CN" sz="2400" b="1" kern="0" dirty="0" smtClean="0">
                  <a:solidFill>
                    <a:srgbClr val="FF0000"/>
                  </a:solidFill>
                </a:rPr>
                <a:t>(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或大于</a:t>
              </a:r>
              <a:r>
                <a:rPr lang="en-US" altLang="zh-CN" sz="2400" b="1" kern="0" dirty="0" smtClean="0">
                  <a:solidFill>
                    <a:srgbClr val="FF0000"/>
                  </a:solidFill>
                </a:rPr>
                <a:t>)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且</a:t>
              </a:r>
              <a:endParaRPr lang="en-US" altLang="zh-CN" sz="2400" b="1" kern="0" dirty="0" smtClean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紧靠该上移关键字的关键字</a:t>
              </a:r>
              <a:r>
                <a:rPr lang="zh-CN" altLang="en-US" sz="2400" b="1" kern="0" dirty="0" smtClean="0">
                  <a:solidFill>
                    <a:srgbClr val="FF0000"/>
                  </a:solidFill>
                </a:rPr>
                <a:t>下移</a:t>
              </a:r>
              <a:r>
                <a:rPr lang="zh-CN" altLang="en-US" sz="2400" b="1" kern="0" dirty="0" smtClean="0">
                  <a:solidFill>
                    <a:sysClr val="windowText" lastClr="000000"/>
                  </a:solidFill>
                </a:rPr>
                <a:t>至被删关键字所在结点中。</a:t>
              </a:r>
            </a:p>
          </p:txBody>
        </p:sp>
        <p:graphicFrame>
          <p:nvGraphicFramePr>
            <p:cNvPr id="6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150" y="1764"/>
            <a:ext cx="390" cy="219"/>
          </p:xfrm>
          <a:graphic>
            <a:graphicData uri="http://schemas.openxmlformats.org/presentationml/2006/ole">
              <p:oleObj spid="_x0000_s14380" name="公式" r:id="rId3" imgW="431613" imgH="228501" progId="Equation.3">
                <p:embed/>
              </p:oleObj>
            </a:graphicData>
          </a:graphic>
        </p:graphicFrame>
        <p:graphicFrame>
          <p:nvGraphicFramePr>
            <p:cNvPr id="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012" y="2220"/>
            <a:ext cx="390" cy="219"/>
          </p:xfrm>
          <a:graphic>
            <a:graphicData uri="http://schemas.openxmlformats.org/presentationml/2006/ole">
              <p:oleObj spid="_x0000_s14381" name="公式" r:id="rId4" imgW="431613" imgH="228501" progId="Equation.3">
                <p:embed/>
              </p:oleObj>
            </a:graphicData>
          </a:graphic>
        </p:graphicFrame>
      </p:grpSp>
      <p:sp>
        <p:nvSpPr>
          <p:cNvPr id="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939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示例：删除叶结点</a:t>
            </a:r>
            <a:r>
              <a:rPr lang="en-US" altLang="zh-CN" dirty="0" smtClean="0"/>
              <a:t>50</a:t>
            </a: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80293" y="1567685"/>
            <a:ext cx="5322436" cy="2265667"/>
            <a:chOff x="839" y="2478"/>
            <a:chExt cx="3629" cy="163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930" y="2614"/>
              <a:ext cx="3538" cy="1497"/>
              <a:chOff x="2983" y="7479"/>
              <a:chExt cx="5476" cy="1902"/>
            </a:xfrm>
          </p:grpSpPr>
          <p:sp>
            <p:nvSpPr>
              <p:cNvPr id="23" name="Oval 5"/>
              <p:cNvSpPr>
                <a:spLocks noChangeArrowheads="1"/>
              </p:cNvSpPr>
              <p:nvPr/>
            </p:nvSpPr>
            <p:spPr bwMode="auto">
              <a:xfrm>
                <a:off x="5016" y="794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Oval 6"/>
              <p:cNvSpPr>
                <a:spLocks noChangeArrowheads="1"/>
              </p:cNvSpPr>
              <p:nvPr/>
            </p:nvSpPr>
            <p:spPr bwMode="auto">
              <a:xfrm>
                <a:off x="2983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4234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5329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auto">
              <a:xfrm>
                <a:off x="7521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auto">
              <a:xfrm>
                <a:off x="6425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Freeform 11"/>
              <p:cNvSpPr>
                <a:spLocks/>
              </p:cNvSpPr>
              <p:nvPr/>
            </p:nvSpPr>
            <p:spPr bwMode="auto">
              <a:xfrm>
                <a:off x="5121" y="7479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 flipH="1">
                <a:off x="4078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5956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3452" y="8733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4365" y="8725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6896" y="8759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5801" y="8717"/>
                <a:ext cx="773" cy="313"/>
              </a:xfrm>
              <a:custGeom>
                <a:avLst/>
                <a:gdLst>
                  <a:gd name="T0" fmla="*/ 889 w 889"/>
                  <a:gd name="T1" fmla="*/ 0 h 361"/>
                  <a:gd name="T2" fmla="*/ 0 w 889"/>
                  <a:gd name="T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361">
                    <a:moveTo>
                      <a:pt x="889" y="0"/>
                    </a:moveTo>
                    <a:lnTo>
                      <a:pt x="0" y="36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8"/>
              <p:cNvSpPr>
                <a:spLocks/>
              </p:cNvSpPr>
              <p:nvPr/>
            </p:nvSpPr>
            <p:spPr bwMode="auto">
              <a:xfrm>
                <a:off x="7259" y="8707"/>
                <a:ext cx="731" cy="323"/>
              </a:xfrm>
              <a:custGeom>
                <a:avLst/>
                <a:gdLst>
                  <a:gd name="T0" fmla="*/ 0 w 840"/>
                  <a:gd name="T1" fmla="*/ 0 h 371"/>
                  <a:gd name="T2" fmla="*/ 840 w 840"/>
                  <a:gd name="T3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0" h="371">
                    <a:moveTo>
                      <a:pt x="0" y="0"/>
                    </a:moveTo>
                    <a:lnTo>
                      <a:pt x="840" y="3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19"/>
              <p:cNvSpPr>
                <a:spLocks noChangeArrowheads="1"/>
              </p:cNvSpPr>
              <p:nvPr/>
            </p:nvSpPr>
            <p:spPr bwMode="auto">
              <a:xfrm>
                <a:off x="3607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6425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2109" y="2478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bt 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2157" y="2841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a </a:t>
              </a: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403" y="3018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45 </a:t>
              </a: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1247" y="3249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 </a:t>
              </a:r>
            </a:p>
          </p:txBody>
        </p:sp>
        <p:sp>
          <p:nvSpPr>
            <p:cNvPr id="10" name="Rectangle 25"/>
            <p:cNvSpPr>
              <a:spLocks noChangeArrowheads="1"/>
            </p:cNvSpPr>
            <p:nvPr/>
          </p:nvSpPr>
          <p:spPr bwMode="auto">
            <a:xfrm>
              <a:off x="1493" y="342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24 </a:t>
              </a:r>
            </a:p>
          </p:txBody>
        </p:sp>
        <p:sp>
          <p:nvSpPr>
            <p:cNvPr id="11" name="Rectangle 26"/>
            <p:cNvSpPr>
              <a:spLocks noChangeArrowheads="1"/>
            </p:cNvSpPr>
            <p:nvPr/>
          </p:nvSpPr>
          <p:spPr bwMode="auto">
            <a:xfrm>
              <a:off x="839" y="3703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 </a:t>
              </a:r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150" y="38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636" y="3707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d </a:t>
              </a:r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1882" y="3884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37 </a:t>
              </a:r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2338" y="3703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f </a:t>
              </a:r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2584" y="388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50 </a:t>
              </a: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3768" y="3707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h </a:t>
              </a:r>
            </a:p>
          </p:txBody>
        </p:sp>
        <p:sp>
          <p:nvSpPr>
            <p:cNvPr id="18" name="Rectangle 33"/>
            <p:cNvSpPr>
              <a:spLocks noChangeArrowheads="1"/>
            </p:cNvSpPr>
            <p:nvPr/>
          </p:nvSpPr>
          <p:spPr bwMode="auto">
            <a:xfrm>
              <a:off x="4014" y="3884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100 </a:t>
              </a: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061" y="3703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g </a:t>
              </a:r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3198" y="3880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61   70 </a:t>
              </a: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3062" y="3249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e </a:t>
              </a: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3199" y="3426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53   90 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2529" y="3408886"/>
            <a:ext cx="5975350" cy="2455862"/>
            <a:chOff x="930" y="436"/>
            <a:chExt cx="3764" cy="1547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020" y="572"/>
              <a:ext cx="3674" cy="1407"/>
              <a:chOff x="2983" y="7479"/>
              <a:chExt cx="5476" cy="1902"/>
            </a:xfrm>
          </p:grpSpPr>
          <p:sp>
            <p:nvSpPr>
              <p:cNvPr id="58" name="Oval 40"/>
              <p:cNvSpPr>
                <a:spLocks noChangeArrowheads="1"/>
              </p:cNvSpPr>
              <p:nvPr/>
            </p:nvSpPr>
            <p:spPr bwMode="auto">
              <a:xfrm>
                <a:off x="5016" y="794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Oval 41"/>
              <p:cNvSpPr>
                <a:spLocks noChangeArrowheads="1"/>
              </p:cNvSpPr>
              <p:nvPr/>
            </p:nvSpPr>
            <p:spPr bwMode="auto">
              <a:xfrm>
                <a:off x="2983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42"/>
              <p:cNvSpPr>
                <a:spLocks noChangeArrowheads="1"/>
              </p:cNvSpPr>
              <p:nvPr/>
            </p:nvSpPr>
            <p:spPr bwMode="auto">
              <a:xfrm>
                <a:off x="4234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43"/>
              <p:cNvSpPr>
                <a:spLocks noChangeArrowheads="1"/>
              </p:cNvSpPr>
              <p:nvPr/>
            </p:nvSpPr>
            <p:spPr bwMode="auto">
              <a:xfrm>
                <a:off x="5329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44"/>
              <p:cNvSpPr>
                <a:spLocks noChangeArrowheads="1"/>
              </p:cNvSpPr>
              <p:nvPr/>
            </p:nvSpPr>
            <p:spPr bwMode="auto">
              <a:xfrm>
                <a:off x="7521" y="9030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45"/>
              <p:cNvSpPr>
                <a:spLocks noChangeArrowheads="1"/>
              </p:cNvSpPr>
              <p:nvPr/>
            </p:nvSpPr>
            <p:spPr bwMode="auto">
              <a:xfrm>
                <a:off x="6425" y="9030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5121" y="7479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 flipH="1">
                <a:off x="4078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5956" y="8079"/>
                <a:ext cx="938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Freeform 49"/>
              <p:cNvSpPr>
                <a:spLocks/>
              </p:cNvSpPr>
              <p:nvPr/>
            </p:nvSpPr>
            <p:spPr bwMode="auto">
              <a:xfrm>
                <a:off x="3452" y="8733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50"/>
              <p:cNvSpPr>
                <a:spLocks/>
              </p:cNvSpPr>
              <p:nvPr/>
            </p:nvSpPr>
            <p:spPr bwMode="auto">
              <a:xfrm>
                <a:off x="4365" y="8725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51"/>
              <p:cNvSpPr>
                <a:spLocks noChangeShapeType="1"/>
              </p:cNvSpPr>
              <p:nvPr/>
            </p:nvSpPr>
            <p:spPr bwMode="auto">
              <a:xfrm>
                <a:off x="6896" y="8759"/>
                <a:ext cx="1" cy="27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52"/>
              <p:cNvSpPr>
                <a:spLocks/>
              </p:cNvSpPr>
              <p:nvPr/>
            </p:nvSpPr>
            <p:spPr bwMode="auto">
              <a:xfrm>
                <a:off x="5801" y="8717"/>
                <a:ext cx="773" cy="313"/>
              </a:xfrm>
              <a:custGeom>
                <a:avLst/>
                <a:gdLst>
                  <a:gd name="T0" fmla="*/ 889 w 889"/>
                  <a:gd name="T1" fmla="*/ 0 h 361"/>
                  <a:gd name="T2" fmla="*/ 0 w 889"/>
                  <a:gd name="T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361">
                    <a:moveTo>
                      <a:pt x="889" y="0"/>
                    </a:moveTo>
                    <a:lnTo>
                      <a:pt x="0" y="36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Freeform 53"/>
              <p:cNvSpPr>
                <a:spLocks/>
              </p:cNvSpPr>
              <p:nvPr/>
            </p:nvSpPr>
            <p:spPr bwMode="auto">
              <a:xfrm>
                <a:off x="7259" y="8707"/>
                <a:ext cx="731" cy="323"/>
              </a:xfrm>
              <a:custGeom>
                <a:avLst/>
                <a:gdLst>
                  <a:gd name="T0" fmla="*/ 0 w 840"/>
                  <a:gd name="T1" fmla="*/ 0 h 371"/>
                  <a:gd name="T2" fmla="*/ 840 w 840"/>
                  <a:gd name="T3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40" h="371">
                    <a:moveTo>
                      <a:pt x="0" y="0"/>
                    </a:moveTo>
                    <a:lnTo>
                      <a:pt x="840" y="37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Oval 54"/>
              <p:cNvSpPr>
                <a:spLocks noChangeArrowheads="1"/>
              </p:cNvSpPr>
              <p:nvPr/>
            </p:nvSpPr>
            <p:spPr bwMode="auto">
              <a:xfrm>
                <a:off x="3607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Oval 55"/>
              <p:cNvSpPr>
                <a:spLocks noChangeArrowheads="1"/>
              </p:cNvSpPr>
              <p:nvPr/>
            </p:nvSpPr>
            <p:spPr bwMode="auto">
              <a:xfrm>
                <a:off x="6425" y="8487"/>
                <a:ext cx="940" cy="32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Rectangle 56"/>
            <p:cNvSpPr>
              <a:spLocks noChangeArrowheads="1"/>
            </p:cNvSpPr>
            <p:nvPr/>
          </p:nvSpPr>
          <p:spPr bwMode="auto">
            <a:xfrm>
              <a:off x="2154" y="436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bt </a:t>
              </a: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2562" y="93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45</a:t>
              </a: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2288" y="79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a </a:t>
              </a: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1378" y="1162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 </a:t>
              </a: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1624" y="133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24 </a:t>
              </a: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930" y="1570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 </a:t>
              </a:r>
            </a:p>
          </p:txBody>
        </p:sp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1241" y="1747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1767" y="1574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d </a:t>
              </a:r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2013" y="1751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37 </a:t>
              </a:r>
            </a:p>
          </p:txBody>
        </p:sp>
        <p:sp>
          <p:nvSpPr>
            <p:cNvPr id="50" name="Rectangle 65"/>
            <p:cNvSpPr>
              <a:spLocks noChangeArrowheads="1"/>
            </p:cNvSpPr>
            <p:nvPr/>
          </p:nvSpPr>
          <p:spPr bwMode="auto">
            <a:xfrm>
              <a:off x="2499" y="157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f </a:t>
              </a:r>
            </a:p>
          </p:txBody>
        </p:sp>
        <p:sp>
          <p:nvSpPr>
            <p:cNvPr id="51" name="Rectangle 66"/>
            <p:cNvSpPr>
              <a:spLocks noChangeArrowheads="1"/>
            </p:cNvSpPr>
            <p:nvPr/>
          </p:nvSpPr>
          <p:spPr bwMode="auto">
            <a:xfrm>
              <a:off x="2765" y="1747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53 </a:t>
              </a:r>
            </a:p>
          </p:txBody>
        </p:sp>
        <p:sp>
          <p:nvSpPr>
            <p:cNvPr id="52" name="Rectangle 67"/>
            <p:cNvSpPr>
              <a:spLocks noChangeArrowheads="1"/>
            </p:cNvSpPr>
            <p:nvPr/>
          </p:nvSpPr>
          <p:spPr bwMode="auto">
            <a:xfrm>
              <a:off x="3923" y="1616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h </a:t>
              </a:r>
            </a:p>
          </p:txBody>
        </p:sp>
        <p:sp>
          <p:nvSpPr>
            <p:cNvPr id="53" name="Rectangle 68"/>
            <p:cNvSpPr>
              <a:spLocks noChangeArrowheads="1"/>
            </p:cNvSpPr>
            <p:nvPr/>
          </p:nvSpPr>
          <p:spPr bwMode="auto">
            <a:xfrm>
              <a:off x="4236" y="1748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100 </a:t>
              </a:r>
            </a:p>
          </p:txBody>
        </p:sp>
        <p:sp>
          <p:nvSpPr>
            <p:cNvPr id="54" name="Rectangle 69"/>
            <p:cNvSpPr>
              <a:spLocks noChangeArrowheads="1"/>
            </p:cNvSpPr>
            <p:nvPr/>
          </p:nvSpPr>
          <p:spPr bwMode="auto">
            <a:xfrm>
              <a:off x="3200" y="1570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g </a:t>
              </a:r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3491" y="1752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70 </a:t>
              </a:r>
            </a:p>
          </p:txBody>
        </p:sp>
        <p:sp>
          <p:nvSpPr>
            <p:cNvPr id="56" name="Rectangle 71"/>
            <p:cNvSpPr>
              <a:spLocks noChangeArrowheads="1"/>
            </p:cNvSpPr>
            <p:nvPr/>
          </p:nvSpPr>
          <p:spPr bwMode="auto">
            <a:xfrm>
              <a:off x="3208" y="1203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e </a:t>
              </a:r>
            </a:p>
          </p:txBody>
        </p:sp>
        <p:sp>
          <p:nvSpPr>
            <p:cNvPr id="57" name="Rectangle 72"/>
            <p:cNvSpPr>
              <a:spLocks noChangeArrowheads="1"/>
            </p:cNvSpPr>
            <p:nvPr/>
          </p:nvSpPr>
          <p:spPr bwMode="auto">
            <a:xfrm>
              <a:off x="3379" y="1339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61   90 </a:t>
              </a:r>
            </a:p>
          </p:txBody>
        </p:sp>
      </p:grpSp>
      <p:sp>
        <p:nvSpPr>
          <p:cNvPr id="7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3920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B-</a:t>
            </a:r>
            <a:r>
              <a:rPr lang="zh-CN" altLang="en-US" dirty="0"/>
              <a:t>树的叶结点上删除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第三种情况：</a:t>
            </a:r>
            <a:r>
              <a:rPr lang="zh-CN" altLang="en-US" dirty="0" smtClean="0">
                <a:solidFill>
                  <a:srgbClr val="FF0000"/>
                </a:solidFill>
              </a:rPr>
              <a:t>兄弟结点不够借，合并结点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95536" y="2276872"/>
            <a:ext cx="8570913" cy="2678113"/>
            <a:chOff x="352" y="2538"/>
            <a:chExt cx="5399" cy="1687"/>
          </a:xfrm>
        </p:grpSpPr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352" y="2538"/>
              <a:ext cx="5399" cy="1687"/>
              <a:chOff x="352" y="2493"/>
              <a:chExt cx="5399" cy="1687"/>
            </a:xfrm>
          </p:grpSpPr>
          <p:sp>
            <p:nvSpPr>
              <p:cNvPr id="7" name="Rectangle 15"/>
              <p:cNvSpPr>
                <a:spLocks noChangeArrowheads="1"/>
              </p:cNvSpPr>
              <p:nvPr/>
            </p:nvSpPr>
            <p:spPr bwMode="auto">
              <a:xfrm>
                <a:off x="352" y="2493"/>
                <a:ext cx="5399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被删关键字所在结点和其相邻的兄弟结点中的关键字数目均</a:t>
                </a:r>
                <a:endParaRPr lang="en-US" altLang="zh-CN" sz="2400" b="1" kern="0" dirty="0" smtClean="0">
                  <a:solidFill>
                    <a:sysClr val="windowText" lastClr="000000"/>
                  </a:solidFill>
                </a:endParaRPr>
              </a:p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等于         －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1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。假设该结点</a:t>
                </a:r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有右兄弟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，且其右兄弟结点地址</a:t>
                </a:r>
                <a:endParaRPr lang="en-US" altLang="zh-CN" sz="2400" b="1" kern="0" dirty="0" smtClean="0">
                  <a:solidFill>
                    <a:sysClr val="windowText" lastClr="000000"/>
                  </a:solidFill>
                </a:endParaRPr>
              </a:p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由双亲结点中的指针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A</a:t>
                </a:r>
                <a:r>
                  <a:rPr lang="en-US" altLang="zh-CN" sz="2400" b="1" kern="0" baseline="-30000" dirty="0" smtClean="0">
                    <a:solidFill>
                      <a:sysClr val="windowText" lastClr="000000"/>
                    </a:solidFill>
                  </a:rPr>
                  <a:t>i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所指，则在删去关键字之后，它所在</a:t>
                </a:r>
                <a:endParaRPr lang="en-US" altLang="zh-CN" sz="2400" b="1" kern="0" dirty="0" smtClean="0">
                  <a:solidFill>
                    <a:sysClr val="windowText" lastClr="000000"/>
                  </a:solidFill>
                </a:endParaRPr>
              </a:p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结点中剩余的关键字和指针，加上双亲结点中的关键字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K</a:t>
                </a:r>
                <a:r>
                  <a:rPr lang="en-US" altLang="zh-CN" sz="2400" b="1" kern="0" baseline="-30000" dirty="0" smtClean="0">
                    <a:solidFill>
                      <a:sysClr val="windowText" lastClr="000000"/>
                    </a:solidFill>
                  </a:rPr>
                  <a:t>i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一</a:t>
                </a:r>
                <a:endParaRPr lang="en-US" altLang="zh-CN" sz="2400" b="1" kern="0" dirty="0" smtClean="0">
                  <a:solidFill>
                    <a:sysClr val="windowText" lastClr="000000"/>
                  </a:solidFill>
                </a:endParaRPr>
              </a:p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起，</a:t>
                </a:r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合并到</a:t>
                </a:r>
                <a:r>
                  <a:rPr lang="en-US" altLang="zh-CN" sz="2400" b="1" kern="0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400" b="1" kern="0" baseline="-30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2400" b="1" kern="0" dirty="0" smtClean="0">
                    <a:solidFill>
                      <a:srgbClr val="FF0000"/>
                    </a:solidFill>
                  </a:rPr>
                  <a:t>所指兄弟结点中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(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若没有右兄弟，则合并至左兄</a:t>
                </a:r>
                <a:endParaRPr lang="en-US" altLang="zh-CN" sz="2400" b="1" kern="0" dirty="0" smtClean="0">
                  <a:solidFill>
                    <a:sysClr val="windowText" lastClr="000000"/>
                  </a:solidFill>
                </a:endParaRPr>
              </a:p>
              <a:p>
                <a:pPr indent="266700">
                  <a:defRPr/>
                </a:pP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弟结点中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)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。如果因此使双亲结点中的关键字数目小于         </a:t>
                </a: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-</a:t>
                </a:r>
              </a:p>
              <a:p>
                <a:pPr indent="266700">
                  <a:defRPr/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1</a:t>
                </a:r>
                <a:r>
                  <a:rPr lang="zh-CN" altLang="en-US" sz="2400" b="1" kern="0" dirty="0" smtClean="0">
                    <a:solidFill>
                      <a:sysClr val="windowText" lastClr="000000"/>
                    </a:solidFill>
                  </a:rPr>
                  <a:t>，则依次类推作相应处理。</a:t>
                </a:r>
              </a:p>
            </p:txBody>
          </p:sp>
          <p:graphicFrame>
            <p:nvGraphicFramePr>
              <p:cNvPr id="8" name="Object 1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998" y="2760"/>
              <a:ext cx="390" cy="219"/>
            </p:xfrm>
            <a:graphic>
              <a:graphicData uri="http://schemas.openxmlformats.org/presentationml/2006/ole">
                <p:oleObj spid="_x0000_s15404" name="公式" r:id="rId3" imgW="431613" imgH="228501" progId="Equation.3">
                  <p:embed/>
                </p:oleObj>
              </a:graphicData>
            </a:graphic>
          </p:graphicFrame>
        </p:grpSp>
        <p:graphicFrame>
          <p:nvGraphicFramePr>
            <p:cNvPr id="6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5088" y="3757"/>
            <a:ext cx="390" cy="219"/>
          </p:xfrm>
          <a:graphic>
            <a:graphicData uri="http://schemas.openxmlformats.org/presentationml/2006/ole">
              <p:oleObj spid="_x0000_s15405" name="公式" r:id="rId4" imgW="431613" imgH="228501" progId="Equation.3">
                <p:embed/>
              </p:oleObj>
            </a:graphicData>
          </a:graphic>
        </p:graphicFrame>
      </p:grpSp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0980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/>
              <a:t>示例：删除叶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37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3645408" y="1919168"/>
            <a:ext cx="5089525" cy="2395538"/>
            <a:chOff x="1066" y="436"/>
            <a:chExt cx="3206" cy="1509"/>
          </a:xfrm>
        </p:grpSpPr>
        <p:grpSp>
          <p:nvGrpSpPr>
            <p:cNvPr id="13" name="Group 3"/>
            <p:cNvGrpSpPr>
              <a:grpSpLocks/>
            </p:cNvGrpSpPr>
            <p:nvPr/>
          </p:nvGrpSpPr>
          <p:grpSpPr bwMode="auto">
            <a:xfrm>
              <a:off x="1202" y="572"/>
              <a:ext cx="3070" cy="1373"/>
              <a:chOff x="2983" y="1862"/>
              <a:chExt cx="5165" cy="1902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5016" y="2326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2983" y="3413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6"/>
              <p:cNvSpPr>
                <a:spLocks noChangeArrowheads="1"/>
              </p:cNvSpPr>
              <p:nvPr/>
            </p:nvSpPr>
            <p:spPr bwMode="auto">
              <a:xfrm>
                <a:off x="4234" y="341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7"/>
              <p:cNvSpPr>
                <a:spLocks/>
              </p:cNvSpPr>
              <p:nvPr/>
            </p:nvSpPr>
            <p:spPr bwMode="auto">
              <a:xfrm>
                <a:off x="5121" y="1862"/>
                <a:ext cx="366" cy="464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Line 8"/>
              <p:cNvSpPr>
                <a:spLocks noChangeShapeType="1"/>
              </p:cNvSpPr>
              <p:nvPr/>
            </p:nvSpPr>
            <p:spPr bwMode="auto">
              <a:xfrm flipH="1">
                <a:off x="4078" y="2462"/>
                <a:ext cx="938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956" y="2462"/>
                <a:ext cx="938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10"/>
              <p:cNvSpPr>
                <a:spLocks/>
              </p:cNvSpPr>
              <p:nvPr/>
            </p:nvSpPr>
            <p:spPr bwMode="auto">
              <a:xfrm>
                <a:off x="3452" y="3116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Freeform 11"/>
              <p:cNvSpPr>
                <a:spLocks/>
              </p:cNvSpPr>
              <p:nvPr/>
            </p:nvSpPr>
            <p:spPr bwMode="auto">
              <a:xfrm>
                <a:off x="4365" y="3108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3607" y="2869"/>
                <a:ext cx="940" cy="329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>
                <a:off x="5958" y="3413"/>
                <a:ext cx="937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>
                <a:off x="7208" y="341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15"/>
              <p:cNvSpPr>
                <a:spLocks/>
              </p:cNvSpPr>
              <p:nvPr/>
            </p:nvSpPr>
            <p:spPr bwMode="auto">
              <a:xfrm>
                <a:off x="6426" y="3116"/>
                <a:ext cx="313" cy="297"/>
              </a:xfrm>
              <a:custGeom>
                <a:avLst/>
                <a:gdLst>
                  <a:gd name="T0" fmla="*/ 360 w 360"/>
                  <a:gd name="T1" fmla="*/ 0 h 341"/>
                  <a:gd name="T2" fmla="*/ 0 w 360"/>
                  <a:gd name="T3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60" h="341">
                    <a:moveTo>
                      <a:pt x="360" y="0"/>
                    </a:moveTo>
                    <a:lnTo>
                      <a:pt x="0" y="34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16"/>
              <p:cNvSpPr>
                <a:spLocks/>
              </p:cNvSpPr>
              <p:nvPr/>
            </p:nvSpPr>
            <p:spPr bwMode="auto">
              <a:xfrm>
                <a:off x="7339" y="3108"/>
                <a:ext cx="339" cy="305"/>
              </a:xfrm>
              <a:custGeom>
                <a:avLst/>
                <a:gdLst>
                  <a:gd name="T0" fmla="*/ 0 w 390"/>
                  <a:gd name="T1" fmla="*/ 0 h 351"/>
                  <a:gd name="T2" fmla="*/ 390 w 390"/>
                  <a:gd name="T3" fmla="*/ 351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0" h="351">
                    <a:moveTo>
                      <a:pt x="0" y="0"/>
                    </a:moveTo>
                    <a:lnTo>
                      <a:pt x="390" y="351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auto">
              <a:xfrm>
                <a:off x="6581" y="2869"/>
                <a:ext cx="940" cy="329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2245" y="436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bt </a:t>
              </a: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562" y="931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45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2288" y="79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a 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469" y="1162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 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1720" y="1294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24 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066" y="1525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 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377" y="170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1903" y="1529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d </a:t>
              </a: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2109" y="170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37 </a:t>
              </a: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01" y="1570"/>
              <a:ext cx="2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h 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828" y="1702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100 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880" y="1525"/>
              <a:ext cx="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g 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003" y="1706"/>
              <a:ext cx="5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61  70 </a:t>
              </a: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243" y="1162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e </a:t>
              </a:r>
            </a:p>
          </p:txBody>
        </p:sp>
        <p:sp>
          <p:nvSpPr>
            <p:cNvPr id="28" name="Rectangle 32"/>
            <p:cNvSpPr>
              <a:spLocks noChangeArrowheads="1"/>
            </p:cNvSpPr>
            <p:nvPr/>
          </p:nvSpPr>
          <p:spPr bwMode="auto">
            <a:xfrm>
              <a:off x="3491" y="1298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90 </a:t>
              </a:r>
            </a:p>
          </p:txBody>
        </p:sp>
      </p:grpSp>
      <p:grpSp>
        <p:nvGrpSpPr>
          <p:cNvPr id="44" name="Group 34"/>
          <p:cNvGrpSpPr>
            <a:grpSpLocks/>
          </p:cNvGrpSpPr>
          <p:nvPr/>
        </p:nvGrpSpPr>
        <p:grpSpPr bwMode="auto">
          <a:xfrm>
            <a:off x="611560" y="3861048"/>
            <a:ext cx="3528392" cy="2448272"/>
            <a:chOff x="1383" y="2387"/>
            <a:chExt cx="1997" cy="1315"/>
          </a:xfrm>
        </p:grpSpPr>
        <p:grpSp>
          <p:nvGrpSpPr>
            <p:cNvPr id="45" name="Group 35"/>
            <p:cNvGrpSpPr>
              <a:grpSpLocks/>
            </p:cNvGrpSpPr>
            <p:nvPr/>
          </p:nvGrpSpPr>
          <p:grpSpPr bwMode="auto">
            <a:xfrm>
              <a:off x="1519" y="2523"/>
              <a:ext cx="1861" cy="1175"/>
              <a:chOff x="5170" y="3230"/>
              <a:chExt cx="3130" cy="1630"/>
            </a:xfrm>
          </p:grpSpPr>
          <p:sp>
            <p:nvSpPr>
              <p:cNvPr id="56" name="Oval 36"/>
              <p:cNvSpPr>
                <a:spLocks noChangeArrowheads="1"/>
              </p:cNvSpPr>
              <p:nvPr/>
            </p:nvSpPr>
            <p:spPr bwMode="auto">
              <a:xfrm>
                <a:off x="6268" y="3693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Oval 37"/>
              <p:cNvSpPr>
                <a:spLocks noChangeArrowheads="1"/>
              </p:cNvSpPr>
              <p:nvPr/>
            </p:nvSpPr>
            <p:spPr bwMode="auto">
              <a:xfrm>
                <a:off x="5170" y="4509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38"/>
              <p:cNvSpPr>
                <a:spLocks noChangeArrowheads="1"/>
              </p:cNvSpPr>
              <p:nvPr/>
            </p:nvSpPr>
            <p:spPr bwMode="auto">
              <a:xfrm>
                <a:off x="7362" y="4509"/>
                <a:ext cx="938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6266" y="4509"/>
                <a:ext cx="940" cy="351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6373" y="3230"/>
                <a:ext cx="366" cy="463"/>
              </a:xfrm>
              <a:custGeom>
                <a:avLst/>
                <a:gdLst>
                  <a:gd name="T0" fmla="*/ 0 w 420"/>
                  <a:gd name="T1" fmla="*/ 0 h 533"/>
                  <a:gd name="T2" fmla="*/ 290 w 420"/>
                  <a:gd name="T3" fmla="*/ 160 h 533"/>
                  <a:gd name="T4" fmla="*/ 140 w 420"/>
                  <a:gd name="T5" fmla="*/ 280 h 533"/>
                  <a:gd name="T6" fmla="*/ 420 w 420"/>
                  <a:gd name="T7" fmla="*/ 53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0" h="533">
                    <a:moveTo>
                      <a:pt x="0" y="0"/>
                    </a:moveTo>
                    <a:cubicBezTo>
                      <a:pt x="52" y="27"/>
                      <a:pt x="267" y="113"/>
                      <a:pt x="290" y="160"/>
                    </a:cubicBezTo>
                    <a:cubicBezTo>
                      <a:pt x="313" y="207"/>
                      <a:pt x="118" y="218"/>
                      <a:pt x="140" y="280"/>
                    </a:cubicBezTo>
                    <a:cubicBezTo>
                      <a:pt x="162" y="342"/>
                      <a:pt x="362" y="480"/>
                      <a:pt x="420" y="533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6738" y="4033"/>
                <a:ext cx="1" cy="476"/>
              </a:xfrm>
              <a:custGeom>
                <a:avLst/>
                <a:gdLst>
                  <a:gd name="T0" fmla="*/ 0 w 2"/>
                  <a:gd name="T1" fmla="*/ 0 h 546"/>
                  <a:gd name="T2" fmla="*/ 2 w 2"/>
                  <a:gd name="T3" fmla="*/ 546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546">
                    <a:moveTo>
                      <a:pt x="0" y="0"/>
                    </a:moveTo>
                    <a:lnTo>
                      <a:pt x="2" y="54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5642" y="3998"/>
                <a:ext cx="765" cy="511"/>
              </a:xfrm>
              <a:custGeom>
                <a:avLst/>
                <a:gdLst>
                  <a:gd name="T0" fmla="*/ 880 w 880"/>
                  <a:gd name="T1" fmla="*/ 0 h 586"/>
                  <a:gd name="T2" fmla="*/ 0 w 880"/>
                  <a:gd name="T3" fmla="*/ 58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0" h="586">
                    <a:moveTo>
                      <a:pt x="880" y="0"/>
                    </a:moveTo>
                    <a:lnTo>
                      <a:pt x="0" y="58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7059" y="3998"/>
                <a:ext cx="773" cy="511"/>
              </a:xfrm>
              <a:custGeom>
                <a:avLst/>
                <a:gdLst>
                  <a:gd name="T0" fmla="*/ 0 w 889"/>
                  <a:gd name="T1" fmla="*/ 0 h 586"/>
                  <a:gd name="T2" fmla="*/ 889 w 889"/>
                  <a:gd name="T3" fmla="*/ 586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9" h="586">
                    <a:moveTo>
                      <a:pt x="0" y="0"/>
                    </a:moveTo>
                    <a:lnTo>
                      <a:pt x="889" y="586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029" y="2750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e </a:t>
              </a:r>
            </a:p>
          </p:txBody>
        </p:sp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1383" y="2882"/>
              <a:ext cx="1951" cy="820"/>
              <a:chOff x="1383" y="2882"/>
              <a:chExt cx="1951" cy="820"/>
            </a:xfrm>
          </p:grpSpPr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383" y="3339"/>
                <a:ext cx="2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c </a:t>
                </a:r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1565" y="3471"/>
                <a:ext cx="4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3   24</a:t>
                </a:r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2739" y="3294"/>
                <a:ext cx="2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h </a:t>
                </a:r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966" y="3471"/>
                <a:ext cx="3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100 </a:t>
                </a: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063" y="3290"/>
                <a:ext cx="2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g </a:t>
                </a:r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186" y="3471"/>
                <a:ext cx="5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smtClean="0">
                    <a:solidFill>
                      <a:sysClr val="windowText" lastClr="000000"/>
                    </a:solidFill>
                  </a:rPr>
                  <a:t>61  70 </a:t>
                </a: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200" y="2882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altLang="zh-CN" b="1" kern="0" dirty="0" smtClean="0">
                    <a:solidFill>
                      <a:sysClr val="windowText" lastClr="000000"/>
                    </a:solidFill>
                  </a:rPr>
                  <a:t>45   90 </a:t>
                </a:r>
              </a:p>
            </p:txBody>
          </p:sp>
        </p:grpSp>
        <p:sp>
          <p:nvSpPr>
            <p:cNvPr id="48" name="Rectangle 53"/>
            <p:cNvSpPr>
              <a:spLocks noChangeArrowheads="1"/>
            </p:cNvSpPr>
            <p:nvPr/>
          </p:nvSpPr>
          <p:spPr bwMode="auto">
            <a:xfrm>
              <a:off x="2010" y="2387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bt </a:t>
              </a:r>
            </a:p>
          </p:txBody>
        </p:sp>
      </p:grpSp>
      <p:sp>
        <p:nvSpPr>
          <p:cNvPr id="6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7078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Text Box 2"/>
          <p:cNvSpPr txBox="1">
            <a:spLocks noChangeArrowheads="1"/>
          </p:cNvSpPr>
          <p:nvPr/>
        </p:nvSpPr>
        <p:spPr bwMode="auto">
          <a:xfrm>
            <a:off x="478831" y="2060848"/>
            <a:ext cx="43091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000" dirty="0" smtClean="0">
                <a:solidFill>
                  <a:srgbClr val="FF00FF"/>
                </a:solidFill>
                <a:latin typeface="Times New Roman" pitchFamily="18" charset="0"/>
              </a:rPr>
              <a:t>B</a:t>
            </a:r>
            <a:r>
              <a:rPr kumimoji="1" lang="en-US" altLang="zh-CN" sz="4000" baseline="30000" dirty="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kumimoji="1" lang="zh-CN" altLang="en-US" sz="4000" dirty="0">
                <a:solidFill>
                  <a:srgbClr val="FF00FF"/>
                </a:solidFill>
                <a:latin typeface="Times New Roman" pitchFamily="18" charset="0"/>
              </a:rPr>
              <a:t>树的结构特点：</a:t>
            </a:r>
          </a:p>
        </p:txBody>
      </p:sp>
      <p:sp>
        <p:nvSpPr>
          <p:cNvPr id="624643" name="Text Box 3"/>
          <p:cNvSpPr txBox="1">
            <a:spLocks noChangeArrowheads="1"/>
          </p:cNvSpPr>
          <p:nvPr/>
        </p:nvSpPr>
        <p:spPr bwMode="auto">
          <a:xfrm>
            <a:off x="611560" y="2780928"/>
            <a:ext cx="80010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en-US" altLang="zh-CN" sz="2400" dirty="0">
                <a:solidFill>
                  <a:srgbClr val="33CCFF"/>
                </a:solidFill>
                <a:latin typeface="楷体_GB2312" pitchFamily="49" charset="-122"/>
              </a:rPr>
              <a:t>※ 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每个叶子结点中含有</a:t>
            </a:r>
            <a:r>
              <a:rPr kumimoji="1" lang="zh-CN" altLang="en-US" sz="3600" dirty="0">
                <a:solidFill>
                  <a:srgbClr val="17347D"/>
                </a:solidFill>
                <a:latin typeface="楷体_GB2312" pitchFamily="49" charset="-122"/>
              </a:rPr>
              <a:t>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</a:rPr>
              <a:t>个关键字和 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</a:rPr>
              <a:t>个指向记录的指针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；并且，所有叶子结点彼此相链接构成一个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</a:rPr>
              <a:t>有序链表</a:t>
            </a:r>
            <a:r>
              <a:rPr kumimoji="1"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，其</a:t>
            </a:r>
            <a:r>
              <a:rPr kumimoji="1" lang="zh-CN" altLang="en-US" sz="3600" dirty="0">
                <a:solidFill>
                  <a:srgbClr val="0000FF"/>
                </a:solidFill>
                <a:latin typeface="楷体_GB2312" pitchFamily="49" charset="-122"/>
              </a:rPr>
              <a:t>头指针指向含最小关键字的</a:t>
            </a:r>
            <a:r>
              <a:rPr kumimoji="1" lang="zh-CN" altLang="en-US" sz="3600" dirty="0" smtClean="0">
                <a:solidFill>
                  <a:srgbClr val="0000FF"/>
                </a:solidFill>
                <a:latin typeface="楷体_GB2312" pitchFamily="49" charset="-122"/>
              </a:rPr>
              <a:t>结点；</a:t>
            </a:r>
            <a:endParaRPr kumimoji="1" lang="zh-CN" altLang="en-US" sz="3600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42988" y="1181385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B+ </a:t>
            </a:r>
            <a:r>
              <a:rPr kumimoji="1" lang="zh-CN" altLang="en-US" sz="4400" dirty="0" smtClean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树：是</a:t>
            </a:r>
            <a:r>
              <a:rPr kumimoji="1" lang="en-US" altLang="zh-CN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400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树的一种变型</a:t>
            </a:r>
            <a:endParaRPr kumimoji="1" lang="zh-CN" altLang="en-US" sz="2400" b="0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903892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 autoUpdateAnimBg="0"/>
      <p:bldP spid="6246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Oval 2"/>
          <p:cNvSpPr>
            <a:spLocks noChangeArrowheads="1"/>
          </p:cNvSpPr>
          <p:nvPr/>
        </p:nvSpPr>
        <p:spPr bwMode="auto">
          <a:xfrm>
            <a:off x="3600450" y="2125663"/>
            <a:ext cx="1466850" cy="6937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50       96</a:t>
            </a:r>
          </a:p>
        </p:txBody>
      </p:sp>
      <p:sp>
        <p:nvSpPr>
          <p:cNvPr id="130052" name="Oval 3"/>
          <p:cNvSpPr>
            <a:spLocks noChangeArrowheads="1"/>
          </p:cNvSpPr>
          <p:nvPr/>
        </p:nvSpPr>
        <p:spPr bwMode="auto">
          <a:xfrm>
            <a:off x="1333500" y="3140075"/>
            <a:ext cx="1466850" cy="5937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15      50</a:t>
            </a:r>
          </a:p>
        </p:txBody>
      </p:sp>
      <p:sp>
        <p:nvSpPr>
          <p:cNvPr id="130053" name="Oval 4"/>
          <p:cNvSpPr>
            <a:spLocks noChangeArrowheads="1"/>
          </p:cNvSpPr>
          <p:nvPr/>
        </p:nvSpPr>
        <p:spPr bwMode="auto">
          <a:xfrm>
            <a:off x="5762625" y="3214688"/>
            <a:ext cx="1466850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62</a:t>
            </a:r>
            <a:r>
              <a:rPr kumimoji="1" lang="en-US" altLang="zh-CN" sz="900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78</a:t>
            </a:r>
            <a:r>
              <a:rPr kumimoji="1" lang="en-US" altLang="zh-CN" sz="1000">
                <a:solidFill>
                  <a:srgbClr val="000080"/>
                </a:solidFill>
                <a:latin typeface="Times New Roman" pitchFamily="18" charset="0"/>
              </a:rPr>
              <a:t> 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30054" name="Oval 5"/>
          <p:cNvSpPr>
            <a:spLocks noChangeArrowheads="1"/>
          </p:cNvSpPr>
          <p:nvPr/>
        </p:nvSpPr>
        <p:spPr bwMode="auto">
          <a:xfrm>
            <a:off x="5810250" y="4281488"/>
            <a:ext cx="1466850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71      78</a:t>
            </a:r>
          </a:p>
        </p:txBody>
      </p:sp>
      <p:sp>
        <p:nvSpPr>
          <p:cNvPr id="130055" name="Oval 6"/>
          <p:cNvSpPr>
            <a:spLocks noChangeArrowheads="1"/>
          </p:cNvSpPr>
          <p:nvPr/>
        </p:nvSpPr>
        <p:spPr bwMode="auto">
          <a:xfrm>
            <a:off x="7572375" y="4281488"/>
            <a:ext cx="1495425" cy="59531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84</a:t>
            </a:r>
            <a:r>
              <a:rPr kumimoji="1" lang="en-US" altLang="zh-CN" sz="1200">
                <a:solidFill>
                  <a:srgbClr val="000080"/>
                </a:solidFill>
                <a:latin typeface="Times New Roman" pitchFamily="18" charset="0"/>
              </a:rPr>
              <a:t> 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89  </a:t>
            </a:r>
            <a:r>
              <a:rPr kumimoji="1" lang="en-US" altLang="zh-CN" sz="1000">
                <a:solidFill>
                  <a:srgbClr val="000080"/>
                </a:solidFill>
                <a:latin typeface="Times New Roman" pitchFamily="18" charset="0"/>
              </a:rPr>
              <a:t>  </a:t>
            </a: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96</a:t>
            </a:r>
          </a:p>
        </p:txBody>
      </p:sp>
      <p:sp>
        <p:nvSpPr>
          <p:cNvPr id="130056" name="Oval 7"/>
          <p:cNvSpPr>
            <a:spLocks noChangeArrowheads="1"/>
          </p:cNvSpPr>
          <p:nvPr/>
        </p:nvSpPr>
        <p:spPr bwMode="auto">
          <a:xfrm>
            <a:off x="4095750" y="4259263"/>
            <a:ext cx="1466850" cy="693737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56       62</a:t>
            </a:r>
          </a:p>
        </p:txBody>
      </p:sp>
      <p:sp>
        <p:nvSpPr>
          <p:cNvPr id="130057" name="Oval 8"/>
          <p:cNvSpPr>
            <a:spLocks noChangeArrowheads="1"/>
          </p:cNvSpPr>
          <p:nvPr/>
        </p:nvSpPr>
        <p:spPr bwMode="auto">
          <a:xfrm>
            <a:off x="2209800" y="4267200"/>
            <a:ext cx="1600200" cy="69373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20 26 43 50</a:t>
            </a:r>
          </a:p>
        </p:txBody>
      </p:sp>
      <p:sp>
        <p:nvSpPr>
          <p:cNvPr id="130058" name="Line 9"/>
          <p:cNvSpPr>
            <a:spLocks noChangeShapeType="1"/>
          </p:cNvSpPr>
          <p:nvPr/>
        </p:nvSpPr>
        <p:spPr bwMode="auto">
          <a:xfrm flipH="1">
            <a:off x="2057400" y="2571750"/>
            <a:ext cx="1944688" cy="5524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59" name="Line 10"/>
          <p:cNvSpPr>
            <a:spLocks noChangeShapeType="1"/>
          </p:cNvSpPr>
          <p:nvPr/>
        </p:nvSpPr>
        <p:spPr bwMode="auto">
          <a:xfrm flipH="1">
            <a:off x="914400" y="3562350"/>
            <a:ext cx="819150" cy="6937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0" name="Line 11"/>
          <p:cNvSpPr>
            <a:spLocks noChangeShapeType="1"/>
          </p:cNvSpPr>
          <p:nvPr/>
        </p:nvSpPr>
        <p:spPr bwMode="auto">
          <a:xfrm>
            <a:off x="2333625" y="3562350"/>
            <a:ext cx="714375" cy="7048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1" name="Line 12"/>
          <p:cNvSpPr>
            <a:spLocks noChangeShapeType="1"/>
          </p:cNvSpPr>
          <p:nvPr/>
        </p:nvSpPr>
        <p:spPr bwMode="auto">
          <a:xfrm>
            <a:off x="6829425" y="3660775"/>
            <a:ext cx="14763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2" name="Line 13"/>
          <p:cNvSpPr>
            <a:spLocks noChangeShapeType="1"/>
          </p:cNvSpPr>
          <p:nvPr/>
        </p:nvSpPr>
        <p:spPr bwMode="auto">
          <a:xfrm>
            <a:off x="4667250" y="2571750"/>
            <a:ext cx="1809750" cy="6286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3" name="Line 14"/>
          <p:cNvSpPr>
            <a:spLocks noChangeShapeType="1"/>
          </p:cNvSpPr>
          <p:nvPr/>
        </p:nvSpPr>
        <p:spPr bwMode="auto">
          <a:xfrm flipH="1">
            <a:off x="4800600" y="3660775"/>
            <a:ext cx="136207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4" name="Line 15"/>
          <p:cNvSpPr>
            <a:spLocks noChangeShapeType="1"/>
          </p:cNvSpPr>
          <p:nvPr/>
        </p:nvSpPr>
        <p:spPr bwMode="auto">
          <a:xfrm>
            <a:off x="6429375" y="3660775"/>
            <a:ext cx="123825" cy="6064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5" name="Line 16"/>
          <p:cNvSpPr>
            <a:spLocks noChangeShapeType="1"/>
          </p:cNvSpPr>
          <p:nvPr/>
        </p:nvSpPr>
        <p:spPr bwMode="auto">
          <a:xfrm flipH="1">
            <a:off x="1981200" y="4697413"/>
            <a:ext cx="600075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6" name="Line 17"/>
          <p:cNvSpPr>
            <a:spLocks noChangeShapeType="1"/>
          </p:cNvSpPr>
          <p:nvPr/>
        </p:nvSpPr>
        <p:spPr bwMode="auto">
          <a:xfrm flipH="1">
            <a:off x="264795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7" name="Line 18"/>
          <p:cNvSpPr>
            <a:spLocks noChangeShapeType="1"/>
          </p:cNvSpPr>
          <p:nvPr/>
        </p:nvSpPr>
        <p:spPr bwMode="auto">
          <a:xfrm>
            <a:off x="3181350" y="4697413"/>
            <a:ext cx="13335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8" name="Line 19"/>
          <p:cNvSpPr>
            <a:spLocks noChangeShapeType="1"/>
          </p:cNvSpPr>
          <p:nvPr/>
        </p:nvSpPr>
        <p:spPr bwMode="auto">
          <a:xfrm>
            <a:off x="3448050" y="4697413"/>
            <a:ext cx="466725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69" name="Line 20"/>
          <p:cNvSpPr>
            <a:spLocks noChangeShapeType="1"/>
          </p:cNvSpPr>
          <p:nvPr/>
        </p:nvSpPr>
        <p:spPr bwMode="auto">
          <a:xfrm>
            <a:off x="113347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0" name="Line 21"/>
          <p:cNvSpPr>
            <a:spLocks noChangeShapeType="1"/>
          </p:cNvSpPr>
          <p:nvPr/>
        </p:nvSpPr>
        <p:spPr bwMode="auto">
          <a:xfrm>
            <a:off x="509587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1" name="Line 22"/>
          <p:cNvSpPr>
            <a:spLocks noChangeShapeType="1"/>
          </p:cNvSpPr>
          <p:nvPr/>
        </p:nvSpPr>
        <p:spPr bwMode="auto">
          <a:xfrm>
            <a:off x="682942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2" name="Line 23"/>
          <p:cNvSpPr>
            <a:spLocks noChangeShapeType="1"/>
          </p:cNvSpPr>
          <p:nvPr/>
        </p:nvSpPr>
        <p:spPr bwMode="auto">
          <a:xfrm>
            <a:off x="8696325" y="4697413"/>
            <a:ext cx="3333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3" name="Line 24"/>
          <p:cNvSpPr>
            <a:spLocks noChangeShapeType="1"/>
          </p:cNvSpPr>
          <p:nvPr/>
        </p:nvSpPr>
        <p:spPr bwMode="auto">
          <a:xfrm>
            <a:off x="8296275" y="4697413"/>
            <a:ext cx="13335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4" name="Line 25"/>
          <p:cNvSpPr>
            <a:spLocks noChangeShapeType="1"/>
          </p:cNvSpPr>
          <p:nvPr/>
        </p:nvSpPr>
        <p:spPr bwMode="auto">
          <a:xfrm>
            <a:off x="800100" y="4697413"/>
            <a:ext cx="66675" cy="4953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5" name="Line 26"/>
          <p:cNvSpPr>
            <a:spLocks noChangeShapeType="1"/>
          </p:cNvSpPr>
          <p:nvPr/>
        </p:nvSpPr>
        <p:spPr bwMode="auto">
          <a:xfrm flipH="1">
            <a:off x="200025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6" name="Line 27"/>
          <p:cNvSpPr>
            <a:spLocks noChangeShapeType="1"/>
          </p:cNvSpPr>
          <p:nvPr/>
        </p:nvSpPr>
        <p:spPr bwMode="auto">
          <a:xfrm flipH="1">
            <a:off x="422910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7" name="Line 28"/>
          <p:cNvSpPr>
            <a:spLocks noChangeShapeType="1"/>
          </p:cNvSpPr>
          <p:nvPr/>
        </p:nvSpPr>
        <p:spPr bwMode="auto">
          <a:xfrm flipH="1">
            <a:off x="596265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8" name="Line 29"/>
          <p:cNvSpPr>
            <a:spLocks noChangeShapeType="1"/>
          </p:cNvSpPr>
          <p:nvPr/>
        </p:nvSpPr>
        <p:spPr bwMode="auto">
          <a:xfrm flipH="1">
            <a:off x="7696200" y="4697413"/>
            <a:ext cx="266700" cy="3968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 type="oval" w="sm" len="med"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79" name="Oval 30"/>
          <p:cNvSpPr>
            <a:spLocks noChangeArrowheads="1"/>
          </p:cNvSpPr>
          <p:nvPr/>
        </p:nvSpPr>
        <p:spPr bwMode="auto">
          <a:xfrm>
            <a:off x="114300" y="4248150"/>
            <a:ext cx="1600200" cy="693738"/>
          </a:xfrm>
          <a:prstGeom prst="ellipse">
            <a:avLst/>
          </a:prstGeom>
          <a:noFill/>
          <a:ln w="2540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0" name="Text Box 31"/>
          <p:cNvSpPr txBox="1">
            <a:spLocks noChangeArrowheads="1"/>
          </p:cNvSpPr>
          <p:nvPr/>
        </p:nvSpPr>
        <p:spPr bwMode="auto">
          <a:xfrm>
            <a:off x="314325" y="4332288"/>
            <a:ext cx="1133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1600">
                <a:solidFill>
                  <a:srgbClr val="000080"/>
                </a:solidFill>
                <a:latin typeface="Times New Roman" pitchFamily="18" charset="0"/>
              </a:rPr>
              <a:t> 3    8   15</a:t>
            </a:r>
          </a:p>
        </p:txBody>
      </p:sp>
      <p:sp>
        <p:nvSpPr>
          <p:cNvPr id="130081" name="Line 32"/>
          <p:cNvSpPr>
            <a:spLocks noChangeShapeType="1"/>
          </p:cNvSpPr>
          <p:nvPr/>
        </p:nvSpPr>
        <p:spPr bwMode="auto">
          <a:xfrm>
            <a:off x="-152400" y="3905250"/>
            <a:ext cx="533400" cy="449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2" name="Line 33"/>
          <p:cNvSpPr>
            <a:spLocks noChangeShapeType="1"/>
          </p:cNvSpPr>
          <p:nvPr/>
        </p:nvSpPr>
        <p:spPr bwMode="auto">
          <a:xfrm flipV="1">
            <a:off x="1581150" y="4545013"/>
            <a:ext cx="663575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3" name="Line 34"/>
          <p:cNvSpPr>
            <a:spLocks noChangeShapeType="1"/>
          </p:cNvSpPr>
          <p:nvPr/>
        </p:nvSpPr>
        <p:spPr bwMode="auto">
          <a:xfrm>
            <a:off x="3714750" y="4546600"/>
            <a:ext cx="381000" cy="52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4" name="Line 35"/>
          <p:cNvSpPr>
            <a:spLocks noChangeShapeType="1"/>
          </p:cNvSpPr>
          <p:nvPr/>
        </p:nvSpPr>
        <p:spPr bwMode="auto">
          <a:xfrm flipV="1">
            <a:off x="5410200" y="4545013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5" name="Line 36"/>
          <p:cNvSpPr>
            <a:spLocks noChangeShapeType="1"/>
          </p:cNvSpPr>
          <p:nvPr/>
        </p:nvSpPr>
        <p:spPr bwMode="auto">
          <a:xfrm flipV="1">
            <a:off x="7143750" y="4545013"/>
            <a:ext cx="396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diamond" w="sm" len="med"/>
            <a:tailEnd type="triangle" w="lg" len="lg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6" name="Line 37"/>
          <p:cNvSpPr>
            <a:spLocks noChangeShapeType="1"/>
          </p:cNvSpPr>
          <p:nvPr/>
        </p:nvSpPr>
        <p:spPr bwMode="auto">
          <a:xfrm flipV="1">
            <a:off x="8810625" y="454501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30087" name="Text Box 38"/>
          <p:cNvSpPr txBox="1">
            <a:spLocks noChangeArrowheads="1"/>
          </p:cNvSpPr>
          <p:nvPr/>
        </p:nvSpPr>
        <p:spPr bwMode="auto">
          <a:xfrm>
            <a:off x="-9525" y="3543300"/>
            <a:ext cx="466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itchFamily="18" charset="0"/>
              </a:rPr>
              <a:t>sq</a:t>
            </a:r>
            <a:endParaRPr kumimoji="1" lang="en-US" altLang="zh-CN" sz="2200">
              <a:solidFill>
                <a:srgbClr val="17347D"/>
              </a:solidFill>
              <a:latin typeface="Times New Roman" pitchFamily="18" charset="0"/>
            </a:endParaRPr>
          </a:p>
        </p:txBody>
      </p:sp>
      <p:sp>
        <p:nvSpPr>
          <p:cNvPr id="130088" name="Text Box 39"/>
          <p:cNvSpPr txBox="1">
            <a:spLocks noChangeArrowheads="1"/>
          </p:cNvSpPr>
          <p:nvPr/>
        </p:nvSpPr>
        <p:spPr bwMode="auto">
          <a:xfrm>
            <a:off x="2270125" y="1066800"/>
            <a:ext cx="815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2800">
                <a:solidFill>
                  <a:srgbClr val="006600"/>
                </a:solidFill>
                <a:latin typeface="Times New Roman" pitchFamily="18" charset="0"/>
              </a:rPr>
              <a:t>root</a:t>
            </a:r>
            <a:endParaRPr kumimoji="1" lang="en-US" altLang="zh-CN" sz="3600">
              <a:solidFill>
                <a:srgbClr val="17347D"/>
              </a:solidFill>
              <a:latin typeface="Times New Roman" pitchFamily="18" charset="0"/>
            </a:endParaRPr>
          </a:p>
        </p:txBody>
      </p:sp>
      <p:sp>
        <p:nvSpPr>
          <p:cNvPr id="130089" name="Freeform 40"/>
          <p:cNvSpPr>
            <a:spLocks/>
          </p:cNvSpPr>
          <p:nvPr/>
        </p:nvSpPr>
        <p:spPr bwMode="auto">
          <a:xfrm>
            <a:off x="3124200" y="1371600"/>
            <a:ext cx="1219200" cy="762000"/>
          </a:xfrm>
          <a:custGeom>
            <a:avLst/>
            <a:gdLst>
              <a:gd name="T0" fmla="*/ 0 w 768"/>
              <a:gd name="T1" fmla="*/ 0 h 480"/>
              <a:gd name="T2" fmla="*/ 2147483647 w 768"/>
              <a:gd name="T3" fmla="*/ 2147483647 h 480"/>
              <a:gd name="T4" fmla="*/ 2147483647 w 768"/>
              <a:gd name="T5" fmla="*/ 2147483647 h 480"/>
              <a:gd name="T6" fmla="*/ 2147483647 w 768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480"/>
              <a:gd name="T14" fmla="*/ 768 w 7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480">
                <a:moveTo>
                  <a:pt x="0" y="0"/>
                </a:moveTo>
                <a:cubicBezTo>
                  <a:pt x="200" y="56"/>
                  <a:pt x="400" y="112"/>
                  <a:pt x="432" y="144"/>
                </a:cubicBezTo>
                <a:cubicBezTo>
                  <a:pt x="464" y="176"/>
                  <a:pt x="136" y="136"/>
                  <a:pt x="192" y="192"/>
                </a:cubicBezTo>
                <a:cubicBezTo>
                  <a:pt x="248" y="248"/>
                  <a:pt x="508" y="364"/>
                  <a:pt x="768" y="480"/>
                </a:cubicBezTo>
              </a:path>
            </a:pathLst>
          </a:custGeom>
          <a:noFill/>
          <a:ln w="31750" cmpd="sng">
            <a:solidFill>
              <a:srgbClr val="008080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800" y="1126485"/>
            <a:ext cx="1378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B+ </a:t>
            </a:r>
            <a:r>
              <a:rPr lang="zh-CN" altLang="en-US" sz="3600" b="1" dirty="0"/>
              <a:t>树</a:t>
            </a:r>
          </a:p>
        </p:txBody>
      </p:sp>
      <p:sp>
        <p:nvSpPr>
          <p:cNvPr id="4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9642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</a:t>
            </a:r>
            <a:r>
              <a:rPr lang="zh-CN" altLang="en-US" dirty="0" smtClean="0"/>
              <a:t>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哈希表的基本思想和相关术语</a:t>
            </a:r>
            <a:endParaRPr kumimoji="1" lang="zh-CN" altLang="en-US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  <a:p>
            <a:pPr marL="342900" lvl="2" indent="-342900">
              <a:buClr>
                <a:srgbClr val="0000FF"/>
              </a:buClr>
              <a:buSzTx/>
              <a:buFont typeface="Wingdings" pitchFamily="2" charset="2"/>
              <a:buChar char="n"/>
            </a:pPr>
            <a:r>
              <a:rPr kumimoji="1" lang="zh-CN" altLang="en-US" sz="3200" dirty="0" smtClean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哈希</a:t>
            </a:r>
            <a:r>
              <a:rPr kumimoji="1" lang="zh-CN" altLang="en-US" sz="3200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函数的构造方法</a:t>
            </a:r>
            <a:endParaRPr kumimoji="1" lang="zh-CN" altLang="en-US" sz="3200" b="0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dirty="0">
                <a:solidFill>
                  <a:srgbClr val="3333FF"/>
                </a:solidFill>
              </a:rPr>
              <a:t>处理冲突的方法</a:t>
            </a:r>
          </a:p>
          <a:p>
            <a:r>
              <a:rPr lang="zh-CN" altLang="en-US" dirty="0">
                <a:solidFill>
                  <a:srgbClr val="3333FF"/>
                </a:solidFill>
              </a:rPr>
              <a:t>哈希表的</a:t>
            </a:r>
            <a:r>
              <a:rPr lang="zh-CN" altLang="en-US" dirty="0" smtClean="0">
                <a:solidFill>
                  <a:srgbClr val="3333FF"/>
                </a:solidFill>
              </a:rPr>
              <a:t>查找及其分析</a:t>
            </a:r>
            <a:endParaRPr lang="zh-CN" altLang="en-US" dirty="0">
              <a:solidFill>
                <a:srgbClr val="3333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34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539179" y="3644900"/>
            <a:ext cx="8497888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查找的效率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取决于和给定值进行比较的关键字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6870" name="Text Box 6"/>
          <p:cNvSpPr txBox="1">
            <a:spLocks noChangeArrowheads="1"/>
          </p:cNvSpPr>
          <p:nvPr/>
        </p:nvSpPr>
        <p:spPr bwMode="auto">
          <a:xfrm>
            <a:off x="466154" y="1125538"/>
            <a:ext cx="85693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latin typeface="Times New Roman" panose="02020603050405020304" pitchFamily="18" charset="0"/>
                <a:ea typeface="楷体_GB2312" pitchFamily="49" charset="-122"/>
              </a:rPr>
              <a:t>之前讨论</a:t>
            </a: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的表示查找表的各种结构的</a:t>
            </a:r>
            <a:r>
              <a:rPr kumimoji="1"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共同特点：</a:t>
            </a:r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539179" y="2708275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查找的过程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为给定值依次和关键字集合中各个关键字进行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比较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>
            <a:off x="539179" y="1773238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记录在表中的位置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和它的关键字之间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不存在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一个确定的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关系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676873" name="Text Box 9"/>
          <p:cNvSpPr txBox="1">
            <a:spLocks noChangeArrowheads="1"/>
          </p:cNvSpPr>
          <p:nvPr/>
        </p:nvSpPr>
        <p:spPr bwMode="auto">
          <a:xfrm>
            <a:off x="539179" y="4437063"/>
            <a:ext cx="856932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用这类方法表示的查找表，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其平均查找长度都不为零</a:t>
            </a: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6874" name="Rectangle 10"/>
          <p:cNvSpPr>
            <a:spLocks noChangeArrowheads="1"/>
          </p:cNvSpPr>
          <p:nvPr/>
        </p:nvSpPr>
        <p:spPr bwMode="auto">
          <a:xfrm>
            <a:off x="610617" y="5157192"/>
            <a:ext cx="6481663" cy="1031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不同的表示方法，其差别仅在于：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关键字和给定值进行比较的顺序不同。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9.3  </a:t>
            </a:r>
            <a:r>
              <a:rPr lang="zh-CN" altLang="en-US" kern="0" smtClean="0"/>
              <a:t>哈希表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997788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utoUpdateAnimBg="0"/>
      <p:bldP spid="676871" grpId="0" autoUpdateAnimBg="0"/>
      <p:bldP spid="676872" grpId="0" autoUpdateAnimBg="0"/>
      <p:bldP spid="676873" grpId="0" animBg="1" autoUpdateAnimBg="0"/>
      <p:bldP spid="67687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树定义</a:t>
            </a:r>
          </a:p>
          <a:p>
            <a:pPr lvl="1"/>
            <a:r>
              <a:rPr lang="zh-CN" altLang="en-US" dirty="0" smtClean="0"/>
              <a:t>一颗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阶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B-</a:t>
            </a:r>
            <a:r>
              <a:rPr lang="zh-CN" altLang="en-US" dirty="0"/>
              <a:t>树，或为空树，或为满足下列特性的</a:t>
            </a:r>
            <a:r>
              <a:rPr lang="en-US" altLang="zh-CN" dirty="0"/>
              <a:t>m</a:t>
            </a:r>
            <a:r>
              <a:rPr lang="zh-CN" altLang="en-US" dirty="0"/>
              <a:t>叉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pPr lvl="2"/>
            <a:r>
              <a:rPr lang="zh-CN" altLang="en-US" dirty="0"/>
              <a:t>树中每个结点</a:t>
            </a:r>
            <a:r>
              <a:rPr lang="zh-CN" altLang="en-US" dirty="0">
                <a:solidFill>
                  <a:srgbClr val="FF0000"/>
                </a:solidFill>
              </a:rPr>
              <a:t>至多有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棵子树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>
                <a:solidFill>
                  <a:srgbClr val="FF0000"/>
                </a:solidFill>
              </a:rPr>
              <a:t>根结点</a:t>
            </a:r>
            <a:r>
              <a:rPr lang="zh-CN" altLang="en-US" dirty="0"/>
              <a:t>不是叶子结点，则</a:t>
            </a:r>
            <a:r>
              <a:rPr lang="zh-CN" altLang="en-US" dirty="0">
                <a:solidFill>
                  <a:srgbClr val="FF0000"/>
                </a:solidFill>
              </a:rPr>
              <a:t>至少有两棵子树</a:t>
            </a:r>
            <a:r>
              <a:rPr lang="zh-CN" altLang="en-US" dirty="0"/>
              <a:t>；</a:t>
            </a:r>
          </a:p>
          <a:p>
            <a:pPr lvl="2"/>
            <a:r>
              <a:rPr lang="zh-CN" altLang="en-US" dirty="0" smtClean="0"/>
              <a:t>除根</a:t>
            </a:r>
            <a:r>
              <a:rPr lang="zh-CN" altLang="en-US" dirty="0"/>
              <a:t>之外的所有</a:t>
            </a:r>
            <a:r>
              <a:rPr lang="zh-CN" altLang="en-US" dirty="0">
                <a:solidFill>
                  <a:srgbClr val="0000CC"/>
                </a:solidFill>
              </a:rPr>
              <a:t>非终端结点</a:t>
            </a:r>
            <a:r>
              <a:rPr lang="zh-CN" altLang="en-US" dirty="0"/>
              <a:t>至少</a:t>
            </a:r>
            <a:r>
              <a:rPr lang="zh-CN" altLang="en-US" dirty="0" smtClean="0"/>
              <a:t>有</a:t>
            </a:r>
            <a:r>
              <a:rPr lang="zh-CN" altLang="en-US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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m/2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</a:t>
            </a:r>
            <a:r>
              <a:rPr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+mn-cs"/>
              </a:rPr>
              <a:t> </a:t>
            </a:r>
            <a:r>
              <a:rPr lang="zh-CN" altLang="en-US" dirty="0" smtClean="0"/>
              <a:t>棵子</a:t>
            </a:r>
            <a:r>
              <a:rPr lang="zh-CN" altLang="en-US" dirty="0"/>
              <a:t>树；</a:t>
            </a:r>
          </a:p>
          <a:p>
            <a:pPr lvl="2"/>
            <a:r>
              <a:rPr lang="zh-CN" altLang="en-US" dirty="0" smtClean="0"/>
              <a:t>所有</a:t>
            </a:r>
            <a:r>
              <a:rPr lang="zh-CN" altLang="en-US" dirty="0"/>
              <a:t>叶子结点都出现在同一层次上，并且不带</a:t>
            </a:r>
            <a:r>
              <a:rPr lang="zh-CN" altLang="en-US" dirty="0" smtClean="0"/>
              <a:t>信息，通常称为失败结点。失败结点实际上并不</a:t>
            </a:r>
            <a:r>
              <a:rPr lang="zh-CN" altLang="en-US" dirty="0"/>
              <a:t>存在，指向这些结点的指针为</a:t>
            </a:r>
            <a:r>
              <a:rPr lang="zh-CN" altLang="en-US" dirty="0" smtClean="0"/>
              <a:t>空。</a:t>
            </a:r>
            <a:endParaRPr lang="en-US" altLang="zh-CN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28309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53888" y="2060848"/>
            <a:ext cx="8610600" cy="76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只有一个办法：预先知道所查关键字在表中的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位置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68313" y="1341438"/>
            <a:ext cx="7776095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对于频繁使用的查找表，希望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ASL = 0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498342" y="3113052"/>
            <a:ext cx="8534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即，要求：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记录在表中位置和其关键字之间存在一种确定的关系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9.3  </a:t>
            </a:r>
            <a:r>
              <a:rPr lang="zh-CN" altLang="en-US" kern="0" smtClean="0"/>
              <a:t>哈希表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817639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utoUpdateAnimBg="0"/>
      <p:bldP spid="6789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95536" y="2924175"/>
            <a:ext cx="6191250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以下标为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000 ~ 999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的顺序表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表示之。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42664" y="1125538"/>
            <a:ext cx="8305800" cy="174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例如：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为每年招收的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1000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名新生建立一张查找表，其关键字为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学号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，其值的范围为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xx000 ~ xx999 (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前两位为年份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679940" name="Rectangle 4"/>
          <p:cNvSpPr>
            <a:spLocks noChangeArrowheads="1"/>
          </p:cNvSpPr>
          <p:nvPr/>
        </p:nvSpPr>
        <p:spPr bwMode="auto">
          <a:xfrm>
            <a:off x="395288" y="3716338"/>
            <a:ext cx="79248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则查找过程可以简单进行：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取给定值（学号）的后三位，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不需要经过比较便可直接从顺序表中找到待查关键字。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9.3  </a:t>
            </a:r>
            <a:r>
              <a:rPr lang="zh-CN" altLang="en-US" kern="0" smtClean="0"/>
              <a:t>哈希表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634984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 autoUpdateAnimBg="0"/>
      <p:bldP spid="6799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539179" y="1125538"/>
            <a:ext cx="4899025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但是，对于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动态查找表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而言，</a:t>
            </a: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538162" y="3860800"/>
            <a:ext cx="864235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因此在一般情况下，需在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记录在表中的存储位置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之间建立一个函数</a:t>
            </a:r>
            <a:r>
              <a:rPr kumimoji="1"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关系。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539179" y="1844675"/>
            <a:ext cx="2738250" cy="57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表长不确定；</a:t>
            </a:r>
          </a:p>
        </p:txBody>
      </p:sp>
      <p:sp>
        <p:nvSpPr>
          <p:cNvPr id="680965" name="Rectangle 5"/>
          <p:cNvSpPr>
            <a:spLocks noChangeArrowheads="1"/>
          </p:cNvSpPr>
          <p:nvPr/>
        </p:nvSpPr>
        <p:spPr bwMode="auto">
          <a:xfrm>
            <a:off x="539179" y="2565400"/>
            <a:ext cx="856932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在设计查找表时，只知道关键字所属范围，而不知道确切的关键字。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9.3  </a:t>
            </a:r>
            <a:r>
              <a:rPr lang="zh-CN" altLang="en-US" kern="0" smtClean="0"/>
              <a:t>哈希表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799681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  <p:bldP spid="680964" grpId="0" autoUpdateAnimBg="0"/>
      <p:bldP spid="680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哈希表的基本思想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记录的存储地址</a:t>
            </a:r>
            <a:r>
              <a:rPr lang="zh-CN" altLang="en-US" dirty="0"/>
              <a:t>和它的</a:t>
            </a: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 dirty="0"/>
              <a:t>之间建立一个确定的对应关系；这样，不经过比较，一次存取就能得到所查</a:t>
            </a:r>
            <a:r>
              <a:rPr lang="zh-CN" altLang="en-US" dirty="0" smtClean="0"/>
              <a:t>元素。</a:t>
            </a:r>
            <a:endParaRPr lang="zh-CN" altLang="en-US" dirty="0"/>
          </a:p>
          <a:p>
            <a:pPr lvl="2"/>
            <a:r>
              <a:rPr lang="zh-CN" altLang="en-US" sz="2600" dirty="0">
                <a:latin typeface="楷体_GB2312" pitchFamily="49" charset="-122"/>
              </a:rPr>
              <a:t>记录的存储位置与关键字之间存在对应</a:t>
            </a:r>
            <a:r>
              <a:rPr lang="zh-CN" altLang="en-US" sz="2600" dirty="0" smtClean="0">
                <a:latin typeface="楷体_GB2312" pitchFamily="49" charset="-122"/>
              </a:rPr>
              <a:t>关系</a:t>
            </a:r>
            <a:endParaRPr lang="en-US" altLang="zh-CN" sz="2600" dirty="0" smtClean="0">
              <a:latin typeface="楷体_GB2312" pitchFamily="49" charset="-122"/>
            </a:endParaRPr>
          </a:p>
          <a:p>
            <a:pPr lvl="3"/>
            <a:r>
              <a:rPr lang="en-US" altLang="zh-CN" sz="2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altLang="zh-CN" sz="2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)=H(</a:t>
            </a:r>
            <a:r>
              <a:rPr lang="en-US" altLang="zh-CN" sz="28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800" i="1" baseline="-25000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哈希</a:t>
            </a:r>
            <a:r>
              <a:rPr lang="zh-CN" altLang="en-US" dirty="0"/>
              <a:t>表的</a:t>
            </a: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zh-CN" altLang="en-US" dirty="0"/>
              <a:t>速度极快</a:t>
            </a:r>
            <a:r>
              <a:rPr lang="en-US" altLang="zh-CN" dirty="0"/>
              <a:t>O(1),</a:t>
            </a:r>
            <a:r>
              <a:rPr lang="zh-CN" altLang="en-US" dirty="0"/>
              <a:t>查找效率与元素个数</a:t>
            </a:r>
            <a:r>
              <a:rPr lang="en-US" altLang="zh-CN" dirty="0"/>
              <a:t>n</a:t>
            </a:r>
            <a:r>
              <a:rPr lang="zh-CN" altLang="en-US" dirty="0">
                <a:solidFill>
                  <a:srgbClr val="FF0000"/>
                </a:solidFill>
              </a:rPr>
              <a:t>无关</a:t>
            </a:r>
          </a:p>
          <a:p>
            <a:endParaRPr lang="zh-CN" altLang="en-US" dirty="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427314" y="3485951"/>
            <a:ext cx="2520950" cy="519113"/>
            <a:chOff x="3515" y="1298"/>
            <a:chExt cx="1588" cy="327"/>
          </a:xfrm>
        </p:grpSpPr>
        <p:sp>
          <p:nvSpPr>
            <p:cNvPr id="5" name="AutoShape 65"/>
            <p:cNvSpPr>
              <a:spLocks noChangeArrowheads="1"/>
            </p:cNvSpPr>
            <p:nvPr/>
          </p:nvSpPr>
          <p:spPr bwMode="auto">
            <a:xfrm>
              <a:off x="3515" y="1434"/>
              <a:ext cx="544" cy="91"/>
            </a:xfrm>
            <a:prstGeom prst="rightArrow">
              <a:avLst>
                <a:gd name="adj1" fmla="val 50000"/>
                <a:gd name="adj2" fmla="val 149451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Text Box 66"/>
            <p:cNvSpPr txBox="1">
              <a:spLocks noChangeArrowheads="1"/>
            </p:cNvSpPr>
            <p:nvPr/>
          </p:nvSpPr>
          <p:spPr bwMode="auto">
            <a:xfrm>
              <a:off x="4059" y="1298"/>
              <a:ext cx="1044" cy="32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marL="342900" indent="-3429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哈希函数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2051720" y="4077072"/>
            <a:ext cx="4091682" cy="1004888"/>
            <a:chOff x="2111" y="3256"/>
            <a:chExt cx="2396" cy="633"/>
          </a:xfrm>
        </p:grpSpPr>
        <p:sp>
          <p:nvSpPr>
            <p:cNvPr id="8" name="Oval 69"/>
            <p:cNvSpPr>
              <a:spLocks noChangeArrowheads="1"/>
            </p:cNvSpPr>
            <p:nvPr/>
          </p:nvSpPr>
          <p:spPr bwMode="auto">
            <a:xfrm>
              <a:off x="2111" y="3256"/>
              <a:ext cx="833" cy="63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关键字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集合</a:t>
              </a:r>
            </a:p>
          </p:txBody>
        </p:sp>
        <p:sp>
          <p:nvSpPr>
            <p:cNvPr id="9" name="Oval 70"/>
            <p:cNvSpPr>
              <a:spLocks noChangeArrowheads="1"/>
            </p:cNvSpPr>
            <p:nvPr/>
          </p:nvSpPr>
          <p:spPr bwMode="auto">
            <a:xfrm>
              <a:off x="3674" y="3256"/>
              <a:ext cx="833" cy="633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存储地址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集合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3076" y="3256"/>
              <a:ext cx="505" cy="29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hash</a:t>
              </a:r>
              <a:endParaRPr kumimoji="1" lang="en-US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" name="AutoShape 71"/>
            <p:cNvSpPr>
              <a:spLocks noChangeArrowheads="1"/>
            </p:cNvSpPr>
            <p:nvPr/>
          </p:nvSpPr>
          <p:spPr bwMode="auto">
            <a:xfrm>
              <a:off x="2955" y="3528"/>
              <a:ext cx="733" cy="133"/>
            </a:xfrm>
            <a:prstGeom prst="rightArrow">
              <a:avLst>
                <a:gd name="adj1" fmla="val 50000"/>
                <a:gd name="adj2" fmla="val 137782"/>
              </a:avLst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88466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2001011810216</a:t>
            </a:r>
            <a:r>
              <a:rPr lang="zh-CN" altLang="en-US" dirty="0" smtClean="0"/>
              <a:t>的信息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可直接访问</a:t>
            </a:r>
            <a:r>
              <a:rPr lang="en-US" altLang="zh-CN" sz="2600" dirty="0" smtClean="0"/>
              <a:t>V[16]</a:t>
            </a:r>
            <a:endParaRPr lang="zh-CN" altLang="en-US" sz="2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9121" y="1695479"/>
            <a:ext cx="7223989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若将学生信息按如下方式存入计算机，如：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20010118102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</a:rPr>
              <a:t>01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的所有信息存入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V[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</a:rPr>
              <a:t>01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单元；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20010118102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</a:rPr>
              <a:t>02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的所有信息存入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V[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</a:rPr>
              <a:t>02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单元；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……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</a:endParaRP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将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20010118102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</a:rPr>
              <a:t>31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的所有信息存入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V[31]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单元。</a:t>
            </a:r>
          </a:p>
        </p:txBody>
      </p:sp>
    </p:spTree>
    <p:extLst>
      <p:ext uri="{BB962C8B-B14F-4D97-AF65-F5344CB8AC3E}">
        <p14:creationId xmlns:p14="http://schemas.microsoft.com/office/powerpoint/2010/main" xmlns="" val="234015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539552" y="1720901"/>
            <a:ext cx="8470776" cy="15696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zh-CN" altLang="en-US" sz="3200" b="1" dirty="0">
                <a:latin typeface="楷体_GB2312" pitchFamily="49" charset="-122"/>
              </a:rPr>
              <a:t>数据元素序列</a:t>
            </a:r>
            <a:r>
              <a:rPr lang="en-US" altLang="zh-CN" sz="3200" b="1" dirty="0">
                <a:latin typeface="楷体_GB2312" pitchFamily="49" charset="-122"/>
              </a:rPr>
              <a:t>(14</a:t>
            </a:r>
            <a:r>
              <a:rPr lang="zh-CN" altLang="en-US" sz="3200" b="1" dirty="0">
                <a:latin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</a:rPr>
              <a:t>23</a:t>
            </a:r>
            <a:r>
              <a:rPr lang="zh-CN" altLang="en-US" sz="3200" b="1" dirty="0">
                <a:latin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</a:rPr>
              <a:t>39</a:t>
            </a:r>
            <a:r>
              <a:rPr lang="zh-CN" altLang="en-US" sz="3200" b="1" dirty="0">
                <a:latin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</a:rPr>
              <a:t>9</a:t>
            </a:r>
            <a:r>
              <a:rPr lang="zh-CN" altLang="en-US" sz="3200" b="1" dirty="0">
                <a:latin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</a:rPr>
              <a:t>25</a:t>
            </a:r>
            <a:r>
              <a:rPr lang="zh-CN" altLang="en-US" sz="3200" b="1" dirty="0">
                <a:latin typeface="楷体_GB2312" pitchFamily="49" charset="-122"/>
              </a:rPr>
              <a:t>，</a:t>
            </a:r>
            <a:r>
              <a:rPr lang="en-US" altLang="zh-CN" sz="3200" b="1" dirty="0">
                <a:latin typeface="楷体_GB2312" pitchFamily="49" charset="-122"/>
              </a:rPr>
              <a:t>11)</a:t>
            </a:r>
            <a:r>
              <a:rPr lang="zh-CN" altLang="en-US" sz="3200" b="1" dirty="0">
                <a:latin typeface="楷体_GB2312" pitchFamily="49" charset="-122"/>
              </a:rPr>
              <a:t>，若规定每个元素</a:t>
            </a:r>
            <a:r>
              <a:rPr lang="en-US" altLang="zh-CN" sz="3200" b="1" dirty="0">
                <a:latin typeface="楷体_GB2312" pitchFamily="49" charset="-122"/>
              </a:rPr>
              <a:t>k</a:t>
            </a:r>
            <a:r>
              <a:rPr lang="zh-CN" altLang="en-US" sz="3200" b="1" dirty="0">
                <a:latin typeface="楷体_GB2312" pitchFamily="49" charset="-122"/>
              </a:rPr>
              <a:t>的存储地址</a:t>
            </a:r>
            <a:r>
              <a:rPr lang="en-US" altLang="zh-CN" sz="3200" b="1" dirty="0" smtClean="0">
                <a:latin typeface="楷体_GB2312" pitchFamily="49" charset="-122"/>
              </a:rPr>
              <a:t>H(k)</a:t>
            </a:r>
            <a:r>
              <a:rPr lang="zh-CN" altLang="en-US" sz="3200" b="1" dirty="0" smtClean="0">
                <a:latin typeface="楷体_GB2312" pitchFamily="49" charset="-122"/>
              </a:rPr>
              <a:t>＝</a:t>
            </a:r>
            <a:r>
              <a:rPr lang="en-US" altLang="zh-CN" sz="3200" b="1" dirty="0">
                <a:latin typeface="楷体_GB2312" pitchFamily="49" charset="-122"/>
              </a:rPr>
              <a:t>k</a:t>
            </a:r>
            <a:r>
              <a:rPr lang="zh-CN" altLang="en-US" sz="3200" b="1" dirty="0">
                <a:latin typeface="楷体_GB2312" pitchFamily="49" charset="-122"/>
              </a:rPr>
              <a:t>，请画出存储结构图。</a:t>
            </a:r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755848" y="3789040"/>
            <a:ext cx="7848600" cy="942975"/>
            <a:chOff x="480" y="2659"/>
            <a:chExt cx="4944" cy="594"/>
          </a:xfrm>
        </p:grpSpPr>
        <p:grpSp>
          <p:nvGrpSpPr>
            <p:cNvPr id="6" name="Group 110"/>
            <p:cNvGrpSpPr>
              <a:grpSpLocks/>
            </p:cNvGrpSpPr>
            <p:nvPr/>
          </p:nvGrpSpPr>
          <p:grpSpPr bwMode="auto">
            <a:xfrm>
              <a:off x="480" y="2659"/>
              <a:ext cx="4944" cy="592"/>
              <a:chOff x="336" y="1942"/>
              <a:chExt cx="4944" cy="592"/>
            </a:xfrm>
          </p:grpSpPr>
          <p:sp>
            <p:nvSpPr>
              <p:cNvPr id="13" name="Rectangle 41"/>
              <p:cNvSpPr>
                <a:spLocks noChangeArrowheads="1"/>
              </p:cNvSpPr>
              <p:nvPr/>
            </p:nvSpPr>
            <p:spPr bwMode="auto">
              <a:xfrm>
                <a:off x="2797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4" name="Rectangle 42"/>
              <p:cNvSpPr>
                <a:spLocks noChangeArrowheads="1"/>
              </p:cNvSpPr>
              <p:nvPr/>
            </p:nvSpPr>
            <p:spPr bwMode="auto">
              <a:xfrm>
                <a:off x="2797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2474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474" y="1942"/>
                <a:ext cx="35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14</a:t>
                </a: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2152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2152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9" name="Rectangle 47"/>
              <p:cNvSpPr>
                <a:spLocks noChangeArrowheads="1"/>
              </p:cNvSpPr>
              <p:nvPr/>
            </p:nvSpPr>
            <p:spPr bwMode="auto">
              <a:xfrm>
                <a:off x="1829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0" name="Rectangle 48"/>
              <p:cNvSpPr>
                <a:spLocks noChangeArrowheads="1"/>
              </p:cNvSpPr>
              <p:nvPr/>
            </p:nvSpPr>
            <p:spPr bwMode="auto">
              <a:xfrm>
                <a:off x="1829" y="1942"/>
                <a:ext cx="3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11</a:t>
                </a:r>
              </a:p>
            </p:txBody>
          </p:sp>
          <p:sp>
            <p:nvSpPr>
              <p:cNvPr id="21" name="Rectangle 49"/>
              <p:cNvSpPr>
                <a:spLocks noChangeArrowheads="1"/>
              </p:cNvSpPr>
              <p:nvPr/>
            </p:nvSpPr>
            <p:spPr bwMode="auto">
              <a:xfrm>
                <a:off x="1506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2" name="Rectangle 50"/>
              <p:cNvSpPr>
                <a:spLocks noChangeArrowheads="1"/>
              </p:cNvSpPr>
              <p:nvPr/>
            </p:nvSpPr>
            <p:spPr bwMode="auto">
              <a:xfrm>
                <a:off x="1506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3" name="Rectangle 51"/>
              <p:cNvSpPr>
                <a:spLocks noChangeArrowheads="1"/>
              </p:cNvSpPr>
              <p:nvPr/>
            </p:nvSpPr>
            <p:spPr bwMode="auto">
              <a:xfrm>
                <a:off x="1184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4" name="Rectangle 52"/>
              <p:cNvSpPr>
                <a:spLocks noChangeArrowheads="1"/>
              </p:cNvSpPr>
              <p:nvPr/>
            </p:nvSpPr>
            <p:spPr bwMode="auto">
              <a:xfrm>
                <a:off x="1184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 9</a:t>
                </a:r>
              </a:p>
            </p:txBody>
          </p:sp>
          <p:sp>
            <p:nvSpPr>
              <p:cNvPr id="25" name="Rectangle 53"/>
              <p:cNvSpPr>
                <a:spLocks noChangeArrowheads="1"/>
              </p:cNvSpPr>
              <p:nvPr/>
            </p:nvSpPr>
            <p:spPr bwMode="auto">
              <a:xfrm>
                <a:off x="861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6" name="Rectangle 54"/>
              <p:cNvSpPr>
                <a:spLocks noChangeArrowheads="1"/>
              </p:cNvSpPr>
              <p:nvPr/>
            </p:nvSpPr>
            <p:spPr bwMode="auto">
              <a:xfrm>
                <a:off x="861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7" name="Rectangle 55"/>
              <p:cNvSpPr>
                <a:spLocks noChangeArrowheads="1"/>
              </p:cNvSpPr>
              <p:nvPr/>
            </p:nvSpPr>
            <p:spPr bwMode="auto">
              <a:xfrm>
                <a:off x="336" y="2230"/>
                <a:ext cx="525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楷体_GB2312" pitchFamily="49" charset="-122"/>
                  </a:rPr>
                  <a:t>内容</a:t>
                </a:r>
              </a:p>
            </p:txBody>
          </p:sp>
          <p:sp>
            <p:nvSpPr>
              <p:cNvPr id="28" name="Rectangle 56"/>
              <p:cNvSpPr>
                <a:spLocks noChangeArrowheads="1"/>
              </p:cNvSpPr>
              <p:nvPr/>
            </p:nvSpPr>
            <p:spPr bwMode="auto">
              <a:xfrm>
                <a:off x="336" y="1942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楷体_GB2312" pitchFamily="49" charset="-122"/>
                  </a:rPr>
                  <a:t>地址</a:t>
                </a:r>
              </a:p>
            </p:txBody>
          </p:sp>
          <p:sp>
            <p:nvSpPr>
              <p:cNvPr id="29" name="Rectangle 57"/>
              <p:cNvSpPr>
                <a:spLocks noChangeArrowheads="1"/>
              </p:cNvSpPr>
              <p:nvPr/>
            </p:nvSpPr>
            <p:spPr bwMode="auto">
              <a:xfrm>
                <a:off x="4856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0" name="Rectangle 58"/>
              <p:cNvSpPr>
                <a:spLocks noChangeArrowheads="1"/>
              </p:cNvSpPr>
              <p:nvPr/>
            </p:nvSpPr>
            <p:spPr bwMode="auto">
              <a:xfrm>
                <a:off x="4527" y="2230"/>
                <a:ext cx="32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1" name="Rectangle 59"/>
              <p:cNvSpPr>
                <a:spLocks noChangeArrowheads="1"/>
              </p:cNvSpPr>
              <p:nvPr/>
            </p:nvSpPr>
            <p:spPr bwMode="auto">
              <a:xfrm>
                <a:off x="4103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2" name="Rectangle 60"/>
              <p:cNvSpPr>
                <a:spLocks noChangeArrowheads="1"/>
              </p:cNvSpPr>
              <p:nvPr/>
            </p:nvSpPr>
            <p:spPr bwMode="auto">
              <a:xfrm>
                <a:off x="377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3" name="Rectangle 61"/>
              <p:cNvSpPr>
                <a:spLocks noChangeArrowheads="1"/>
              </p:cNvSpPr>
              <p:nvPr/>
            </p:nvSpPr>
            <p:spPr bwMode="auto">
              <a:xfrm>
                <a:off x="344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4" name="Rectangle 62"/>
              <p:cNvSpPr>
                <a:spLocks noChangeArrowheads="1"/>
              </p:cNvSpPr>
              <p:nvPr/>
            </p:nvSpPr>
            <p:spPr bwMode="auto">
              <a:xfrm>
                <a:off x="3120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5" name="Rectangle 63"/>
              <p:cNvSpPr>
                <a:spLocks noChangeArrowheads="1"/>
              </p:cNvSpPr>
              <p:nvPr/>
            </p:nvSpPr>
            <p:spPr bwMode="auto">
              <a:xfrm>
                <a:off x="4856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6" name="Rectangle 64"/>
              <p:cNvSpPr>
                <a:spLocks noChangeArrowheads="1"/>
              </p:cNvSpPr>
              <p:nvPr/>
            </p:nvSpPr>
            <p:spPr bwMode="auto">
              <a:xfrm>
                <a:off x="4527" y="1942"/>
                <a:ext cx="3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39</a:t>
                </a:r>
              </a:p>
            </p:txBody>
          </p:sp>
          <p:sp>
            <p:nvSpPr>
              <p:cNvPr id="37" name="Rectangle 65"/>
              <p:cNvSpPr>
                <a:spLocks noChangeArrowheads="1"/>
              </p:cNvSpPr>
              <p:nvPr/>
            </p:nvSpPr>
            <p:spPr bwMode="auto">
              <a:xfrm>
                <a:off x="4103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8" name="Rectangle 66"/>
              <p:cNvSpPr>
                <a:spLocks noChangeArrowheads="1"/>
              </p:cNvSpPr>
              <p:nvPr/>
            </p:nvSpPr>
            <p:spPr bwMode="auto">
              <a:xfrm>
                <a:off x="3773" y="1942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25</a:t>
                </a:r>
              </a:p>
            </p:txBody>
          </p:sp>
          <p:sp>
            <p:nvSpPr>
              <p:cNvPr id="39" name="Rectangle 67"/>
              <p:cNvSpPr>
                <a:spLocks noChangeArrowheads="1"/>
              </p:cNvSpPr>
              <p:nvPr/>
            </p:nvSpPr>
            <p:spPr bwMode="auto">
              <a:xfrm>
                <a:off x="3443" y="1942"/>
                <a:ext cx="3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24</a:t>
                </a:r>
              </a:p>
            </p:txBody>
          </p:sp>
          <p:sp>
            <p:nvSpPr>
              <p:cNvPr id="40" name="Rectangle 68"/>
              <p:cNvSpPr>
                <a:spLocks noChangeArrowheads="1"/>
              </p:cNvSpPr>
              <p:nvPr/>
            </p:nvSpPr>
            <p:spPr bwMode="auto">
              <a:xfrm>
                <a:off x="3120" y="1942"/>
                <a:ext cx="3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23</a:t>
                </a:r>
              </a:p>
            </p:txBody>
          </p:sp>
          <p:sp>
            <p:nvSpPr>
              <p:cNvPr id="41" name="Line 69"/>
              <p:cNvSpPr>
                <a:spLocks noChangeShapeType="1"/>
              </p:cNvSpPr>
              <p:nvPr/>
            </p:nvSpPr>
            <p:spPr bwMode="auto">
              <a:xfrm>
                <a:off x="336" y="2534"/>
                <a:ext cx="494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70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71"/>
              <p:cNvSpPr>
                <a:spLocks noChangeShapeType="1"/>
              </p:cNvSpPr>
              <p:nvPr/>
            </p:nvSpPr>
            <p:spPr bwMode="auto">
              <a:xfrm>
                <a:off x="5280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72"/>
              <p:cNvSpPr>
                <a:spLocks noChangeShapeType="1"/>
              </p:cNvSpPr>
              <p:nvPr/>
            </p:nvSpPr>
            <p:spPr bwMode="auto">
              <a:xfrm>
                <a:off x="4103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73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5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74"/>
              <p:cNvSpPr>
                <a:spLocks noChangeShapeType="1"/>
              </p:cNvSpPr>
              <p:nvPr/>
            </p:nvSpPr>
            <p:spPr bwMode="auto">
              <a:xfrm>
                <a:off x="4527" y="1942"/>
                <a:ext cx="32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75"/>
              <p:cNvSpPr>
                <a:spLocks noChangeShapeType="1"/>
              </p:cNvSpPr>
              <p:nvPr/>
            </p:nvSpPr>
            <p:spPr bwMode="auto">
              <a:xfrm>
                <a:off x="861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76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77"/>
              <p:cNvSpPr>
                <a:spLocks noChangeShapeType="1"/>
              </p:cNvSpPr>
              <p:nvPr/>
            </p:nvSpPr>
            <p:spPr bwMode="auto">
              <a:xfrm>
                <a:off x="1184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78"/>
              <p:cNvSpPr>
                <a:spLocks noChangeShapeType="1"/>
              </p:cNvSpPr>
              <p:nvPr/>
            </p:nvSpPr>
            <p:spPr bwMode="auto">
              <a:xfrm>
                <a:off x="861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79"/>
              <p:cNvSpPr>
                <a:spLocks noChangeShapeType="1"/>
              </p:cNvSpPr>
              <p:nvPr/>
            </p:nvSpPr>
            <p:spPr bwMode="auto">
              <a:xfrm>
                <a:off x="1506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80"/>
              <p:cNvSpPr>
                <a:spLocks noChangeShapeType="1"/>
              </p:cNvSpPr>
              <p:nvPr/>
            </p:nvSpPr>
            <p:spPr bwMode="auto">
              <a:xfrm>
                <a:off x="118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81"/>
              <p:cNvSpPr>
                <a:spLocks noChangeShapeType="1"/>
              </p:cNvSpPr>
              <p:nvPr/>
            </p:nvSpPr>
            <p:spPr bwMode="auto">
              <a:xfrm>
                <a:off x="1829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82"/>
              <p:cNvSpPr>
                <a:spLocks noChangeShapeType="1"/>
              </p:cNvSpPr>
              <p:nvPr/>
            </p:nvSpPr>
            <p:spPr bwMode="auto">
              <a:xfrm>
                <a:off x="150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83"/>
              <p:cNvSpPr>
                <a:spLocks noChangeShapeType="1"/>
              </p:cNvSpPr>
              <p:nvPr/>
            </p:nvSpPr>
            <p:spPr bwMode="auto">
              <a:xfrm>
                <a:off x="2152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84"/>
              <p:cNvSpPr>
                <a:spLocks noChangeShapeType="1"/>
              </p:cNvSpPr>
              <p:nvPr/>
            </p:nvSpPr>
            <p:spPr bwMode="auto">
              <a:xfrm>
                <a:off x="1829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>
                <a:off x="2474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>
                <a:off x="2152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87"/>
              <p:cNvSpPr>
                <a:spLocks noChangeShapeType="1"/>
              </p:cNvSpPr>
              <p:nvPr/>
            </p:nvSpPr>
            <p:spPr bwMode="auto">
              <a:xfrm>
                <a:off x="2797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88"/>
              <p:cNvSpPr>
                <a:spLocks noChangeShapeType="1"/>
              </p:cNvSpPr>
              <p:nvPr/>
            </p:nvSpPr>
            <p:spPr bwMode="auto">
              <a:xfrm>
                <a:off x="247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89"/>
              <p:cNvSpPr>
                <a:spLocks noChangeShapeType="1"/>
              </p:cNvSpPr>
              <p:nvPr/>
            </p:nvSpPr>
            <p:spPr bwMode="auto">
              <a:xfrm>
                <a:off x="3120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90"/>
              <p:cNvSpPr>
                <a:spLocks noChangeShapeType="1"/>
              </p:cNvSpPr>
              <p:nvPr/>
            </p:nvSpPr>
            <p:spPr bwMode="auto">
              <a:xfrm>
                <a:off x="279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91"/>
              <p:cNvSpPr>
                <a:spLocks noChangeShapeType="1"/>
              </p:cNvSpPr>
              <p:nvPr/>
            </p:nvSpPr>
            <p:spPr bwMode="auto">
              <a:xfrm>
                <a:off x="344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92"/>
              <p:cNvSpPr>
                <a:spLocks noChangeShapeType="1"/>
              </p:cNvSpPr>
              <p:nvPr/>
            </p:nvSpPr>
            <p:spPr bwMode="auto">
              <a:xfrm>
                <a:off x="3120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93"/>
              <p:cNvSpPr>
                <a:spLocks noChangeShapeType="1"/>
              </p:cNvSpPr>
              <p:nvPr/>
            </p:nvSpPr>
            <p:spPr bwMode="auto">
              <a:xfrm>
                <a:off x="377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94"/>
              <p:cNvSpPr>
                <a:spLocks noChangeShapeType="1"/>
              </p:cNvSpPr>
              <p:nvPr/>
            </p:nvSpPr>
            <p:spPr bwMode="auto">
              <a:xfrm>
                <a:off x="344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95"/>
              <p:cNvSpPr>
                <a:spLocks noChangeShapeType="1"/>
              </p:cNvSpPr>
              <p:nvPr/>
            </p:nvSpPr>
            <p:spPr bwMode="auto">
              <a:xfrm>
                <a:off x="377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96"/>
              <p:cNvSpPr>
                <a:spLocks noChangeShapeType="1"/>
              </p:cNvSpPr>
              <p:nvPr/>
            </p:nvSpPr>
            <p:spPr bwMode="auto">
              <a:xfrm>
                <a:off x="410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97"/>
              <p:cNvSpPr>
                <a:spLocks noChangeShapeType="1"/>
              </p:cNvSpPr>
              <p:nvPr/>
            </p:nvSpPr>
            <p:spPr bwMode="auto">
              <a:xfrm>
                <a:off x="4856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98"/>
              <p:cNvSpPr>
                <a:spLocks noChangeShapeType="1"/>
              </p:cNvSpPr>
              <p:nvPr/>
            </p:nvSpPr>
            <p:spPr bwMode="auto">
              <a:xfrm>
                <a:off x="452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99"/>
              <p:cNvSpPr>
                <a:spLocks noChangeShapeType="1"/>
              </p:cNvSpPr>
              <p:nvPr/>
            </p:nvSpPr>
            <p:spPr bwMode="auto">
              <a:xfrm>
                <a:off x="485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Line 100"/>
              <p:cNvSpPr>
                <a:spLocks noChangeShapeType="1"/>
              </p:cNvSpPr>
              <p:nvPr/>
            </p:nvSpPr>
            <p:spPr bwMode="auto">
              <a:xfrm>
                <a:off x="5280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Line 101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49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" name="Rectangle 102"/>
            <p:cNvSpPr>
              <a:spLocks noChangeArrowheads="1"/>
            </p:cNvSpPr>
            <p:nvPr/>
          </p:nvSpPr>
          <p:spPr bwMode="auto">
            <a:xfrm>
              <a:off x="2618" y="2869"/>
              <a:ext cx="35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14</a:t>
              </a:r>
            </a:p>
          </p:txBody>
        </p:sp>
        <p:sp>
          <p:nvSpPr>
            <p:cNvPr id="8" name="Rectangle 103"/>
            <p:cNvSpPr>
              <a:spLocks noChangeArrowheads="1"/>
            </p:cNvSpPr>
            <p:nvPr/>
          </p:nvSpPr>
          <p:spPr bwMode="auto">
            <a:xfrm>
              <a:off x="1973" y="2869"/>
              <a:ext cx="3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11</a:t>
              </a:r>
            </a:p>
          </p:txBody>
        </p:sp>
        <p:sp>
          <p:nvSpPr>
            <p:cNvPr id="9" name="Rectangle 104"/>
            <p:cNvSpPr>
              <a:spLocks noChangeArrowheads="1"/>
            </p:cNvSpPr>
            <p:nvPr/>
          </p:nvSpPr>
          <p:spPr bwMode="auto">
            <a:xfrm>
              <a:off x="1352" y="2869"/>
              <a:ext cx="21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9</a:t>
              </a:r>
            </a:p>
          </p:txBody>
        </p:sp>
        <p:sp>
          <p:nvSpPr>
            <p:cNvPr id="10" name="Rectangle 105"/>
            <p:cNvSpPr>
              <a:spLocks noChangeArrowheads="1"/>
            </p:cNvSpPr>
            <p:nvPr/>
          </p:nvSpPr>
          <p:spPr bwMode="auto">
            <a:xfrm>
              <a:off x="3247" y="2869"/>
              <a:ext cx="3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23</a:t>
              </a:r>
            </a:p>
          </p:txBody>
        </p:sp>
        <p:sp>
          <p:nvSpPr>
            <p:cNvPr id="11" name="Rectangle 106"/>
            <p:cNvSpPr>
              <a:spLocks noChangeArrowheads="1"/>
            </p:cNvSpPr>
            <p:nvPr/>
          </p:nvSpPr>
          <p:spPr bwMode="auto">
            <a:xfrm>
              <a:off x="3917" y="2869"/>
              <a:ext cx="3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25</a:t>
              </a:r>
            </a:p>
          </p:txBody>
        </p:sp>
        <p:sp>
          <p:nvSpPr>
            <p:cNvPr id="12" name="Rectangle 107"/>
            <p:cNvSpPr>
              <a:spLocks noChangeArrowheads="1"/>
            </p:cNvSpPr>
            <p:nvPr/>
          </p:nvSpPr>
          <p:spPr bwMode="auto">
            <a:xfrm>
              <a:off x="4667" y="2869"/>
              <a:ext cx="3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如何进行哈希查找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latin typeface="楷体_GB2312" pitchFamily="49" charset="-122"/>
              </a:rPr>
              <a:t>根据哈希函数</a:t>
            </a:r>
            <a:r>
              <a:rPr lang="en-US" altLang="zh-CN" dirty="0" smtClean="0">
                <a:solidFill>
                  <a:srgbClr val="FF0000"/>
                </a:solidFill>
              </a:rPr>
              <a:t>H(k)</a:t>
            </a:r>
            <a:r>
              <a:rPr lang="zh-CN" altLang="en-US" dirty="0" smtClean="0">
                <a:solidFill>
                  <a:srgbClr val="FF0000"/>
                </a:solidFill>
              </a:rPr>
              <a:t>＝</a:t>
            </a:r>
            <a:r>
              <a:rPr lang="en-US" altLang="zh-CN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>
                <a:solidFill>
                  <a:srgbClr val="080808"/>
                </a:solidFill>
              </a:rPr>
              <a:t>进行查找</a:t>
            </a:r>
            <a:endParaRPr lang="en-US" altLang="zh-CN" dirty="0">
              <a:solidFill>
                <a:srgbClr val="080808"/>
              </a:solidFill>
              <a:latin typeface="楷体_GB2312" pitchFamily="49" charset="-122"/>
            </a:endParaRPr>
          </a:p>
          <a:p>
            <a:pPr lvl="2" eaLnBrk="1" hangingPunct="1">
              <a:spcBef>
                <a:spcPts val="1200"/>
              </a:spcBef>
            </a:pPr>
            <a:r>
              <a:rPr lang="zh-CN" altLang="en-US" sz="2500" dirty="0">
                <a:latin typeface="楷体_GB2312" pitchFamily="49" charset="-122"/>
              </a:rPr>
              <a:t>查找</a:t>
            </a:r>
            <a:r>
              <a:rPr lang="en-US" altLang="zh-CN" sz="2500" dirty="0">
                <a:latin typeface="楷体_GB2312" pitchFamily="49" charset="-122"/>
              </a:rPr>
              <a:t>key=9,</a:t>
            </a:r>
            <a:r>
              <a:rPr lang="zh-CN" altLang="en-US" sz="2500" dirty="0">
                <a:latin typeface="楷体_GB2312" pitchFamily="49" charset="-122"/>
              </a:rPr>
              <a:t>则访问</a:t>
            </a:r>
            <a:r>
              <a:rPr lang="en-US" altLang="zh-CN" sz="2500" dirty="0">
                <a:latin typeface="楷体_GB2312" pitchFamily="49" charset="-122"/>
              </a:rPr>
              <a:t>H(9)=</a:t>
            </a:r>
            <a:r>
              <a:rPr lang="en-US" altLang="zh-CN" sz="2500" dirty="0" smtClean="0">
                <a:latin typeface="楷体_GB2312" pitchFamily="49" charset="-122"/>
              </a:rPr>
              <a:t>9</a:t>
            </a:r>
            <a:r>
              <a:rPr lang="zh-CN" altLang="en-US" sz="2500" dirty="0" smtClean="0">
                <a:latin typeface="楷体_GB2312" pitchFamily="49" charset="-122"/>
              </a:rPr>
              <a:t>的地址</a:t>
            </a:r>
            <a:r>
              <a:rPr lang="zh-CN" altLang="en-US" sz="2500" dirty="0">
                <a:latin typeface="楷体_GB2312" pitchFamily="49" charset="-122"/>
              </a:rPr>
              <a:t>，若内容为</a:t>
            </a:r>
            <a:r>
              <a:rPr lang="en-US" altLang="zh-CN" sz="2500" dirty="0">
                <a:latin typeface="楷体_GB2312" pitchFamily="49" charset="-122"/>
              </a:rPr>
              <a:t>9</a:t>
            </a:r>
            <a:r>
              <a:rPr lang="zh-CN" altLang="en-US" sz="2500" dirty="0">
                <a:latin typeface="楷体_GB2312" pitchFamily="49" charset="-122"/>
              </a:rPr>
              <a:t>则成功；</a:t>
            </a:r>
          </a:p>
          <a:p>
            <a:pPr lvl="2" eaLnBrk="1" hangingPunct="1">
              <a:spcBef>
                <a:spcPts val="1200"/>
              </a:spcBef>
            </a:pPr>
            <a:r>
              <a:rPr lang="zh-CN" altLang="en-US" sz="2500" dirty="0">
                <a:latin typeface="楷体_GB2312" pitchFamily="49" charset="-122"/>
              </a:rPr>
              <a:t>若查不到，则返回一个特殊值，如空指针或空记录。 </a:t>
            </a:r>
          </a:p>
          <a:p>
            <a:pPr lvl="2">
              <a:spcBef>
                <a:spcPts val="1200"/>
              </a:spcBef>
            </a:pPr>
            <a:endParaRPr lang="zh-CN" altLang="en-US" dirty="0"/>
          </a:p>
          <a:p>
            <a:pPr lvl="1"/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685800" y="1837953"/>
            <a:ext cx="7848600" cy="942975"/>
            <a:chOff x="480" y="2659"/>
            <a:chExt cx="4944" cy="594"/>
          </a:xfrm>
        </p:grpSpPr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480" y="2659"/>
              <a:ext cx="4944" cy="592"/>
              <a:chOff x="336" y="1942"/>
              <a:chExt cx="4944" cy="592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2797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2797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2474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2474" y="1942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14</a:t>
                </a:r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2152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2152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1829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829" y="1942"/>
                <a:ext cx="3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11</a:t>
                </a:r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506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506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184" y="2230"/>
                <a:ext cx="322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184" y="1942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9</a:t>
                </a:r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861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861" y="1942"/>
                <a:ext cx="3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336" y="2230"/>
                <a:ext cx="525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楷体_GB2312" pitchFamily="49" charset="-122"/>
                  </a:rPr>
                  <a:t>内容</a:t>
                </a: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336" y="1942"/>
                <a:ext cx="5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楷体_GB2312" pitchFamily="49" charset="-122"/>
                  </a:rPr>
                  <a:t>地址</a:t>
                </a:r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4856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4527" y="2230"/>
                <a:ext cx="329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4103" y="2230"/>
                <a:ext cx="424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377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3443" y="2230"/>
                <a:ext cx="330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3120" y="2230"/>
                <a:ext cx="32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4856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4527" y="1942"/>
                <a:ext cx="3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39</a:t>
                </a: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4103" y="1942"/>
                <a:ext cx="4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…</a:t>
                </a:r>
                <a:endPara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3773" y="1942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25</a:t>
                </a:r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3443" y="194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24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3120" y="1942"/>
                <a:ext cx="3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23</a:t>
                </a:r>
              </a:p>
            </p:txBody>
          </p:sp>
          <p:sp>
            <p:nvSpPr>
              <p:cNvPr id="40" name="Line 36"/>
              <p:cNvSpPr>
                <a:spLocks noChangeShapeType="1"/>
              </p:cNvSpPr>
              <p:nvPr/>
            </p:nvSpPr>
            <p:spPr bwMode="auto">
              <a:xfrm>
                <a:off x="336" y="2534"/>
                <a:ext cx="4944" cy="0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37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5280" y="1942"/>
                <a:ext cx="0" cy="28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4103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40"/>
              <p:cNvSpPr>
                <a:spLocks noChangeShapeType="1"/>
              </p:cNvSpPr>
              <p:nvPr/>
            </p:nvSpPr>
            <p:spPr bwMode="auto">
              <a:xfrm>
                <a:off x="336" y="1942"/>
                <a:ext cx="525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41"/>
              <p:cNvSpPr>
                <a:spLocks noChangeShapeType="1"/>
              </p:cNvSpPr>
              <p:nvPr/>
            </p:nvSpPr>
            <p:spPr bwMode="auto">
              <a:xfrm>
                <a:off x="4527" y="1942"/>
                <a:ext cx="329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42"/>
              <p:cNvSpPr>
                <a:spLocks noChangeShapeType="1"/>
              </p:cNvSpPr>
              <p:nvPr/>
            </p:nvSpPr>
            <p:spPr bwMode="auto">
              <a:xfrm>
                <a:off x="861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43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44"/>
              <p:cNvSpPr>
                <a:spLocks noChangeShapeType="1"/>
              </p:cNvSpPr>
              <p:nvPr/>
            </p:nvSpPr>
            <p:spPr bwMode="auto">
              <a:xfrm>
                <a:off x="1184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Line 45"/>
              <p:cNvSpPr>
                <a:spLocks noChangeShapeType="1"/>
              </p:cNvSpPr>
              <p:nvPr/>
            </p:nvSpPr>
            <p:spPr bwMode="auto">
              <a:xfrm>
                <a:off x="861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46"/>
              <p:cNvSpPr>
                <a:spLocks noChangeShapeType="1"/>
              </p:cNvSpPr>
              <p:nvPr/>
            </p:nvSpPr>
            <p:spPr bwMode="auto">
              <a:xfrm>
                <a:off x="1506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Line 47"/>
              <p:cNvSpPr>
                <a:spLocks noChangeShapeType="1"/>
              </p:cNvSpPr>
              <p:nvPr/>
            </p:nvSpPr>
            <p:spPr bwMode="auto">
              <a:xfrm>
                <a:off x="118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Line 48"/>
              <p:cNvSpPr>
                <a:spLocks noChangeShapeType="1"/>
              </p:cNvSpPr>
              <p:nvPr/>
            </p:nvSpPr>
            <p:spPr bwMode="auto">
              <a:xfrm>
                <a:off x="1829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Line 49"/>
              <p:cNvSpPr>
                <a:spLocks noChangeShapeType="1"/>
              </p:cNvSpPr>
              <p:nvPr/>
            </p:nvSpPr>
            <p:spPr bwMode="auto">
              <a:xfrm>
                <a:off x="150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50"/>
              <p:cNvSpPr>
                <a:spLocks noChangeShapeType="1"/>
              </p:cNvSpPr>
              <p:nvPr/>
            </p:nvSpPr>
            <p:spPr bwMode="auto">
              <a:xfrm>
                <a:off x="2152" y="1942"/>
                <a:ext cx="322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51"/>
              <p:cNvSpPr>
                <a:spLocks noChangeShapeType="1"/>
              </p:cNvSpPr>
              <p:nvPr/>
            </p:nvSpPr>
            <p:spPr bwMode="auto">
              <a:xfrm>
                <a:off x="1829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Line 52"/>
              <p:cNvSpPr>
                <a:spLocks noChangeShapeType="1"/>
              </p:cNvSpPr>
              <p:nvPr/>
            </p:nvSpPr>
            <p:spPr bwMode="auto">
              <a:xfrm>
                <a:off x="2474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Line 53"/>
              <p:cNvSpPr>
                <a:spLocks noChangeShapeType="1"/>
              </p:cNvSpPr>
              <p:nvPr/>
            </p:nvSpPr>
            <p:spPr bwMode="auto">
              <a:xfrm>
                <a:off x="2152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54"/>
              <p:cNvSpPr>
                <a:spLocks noChangeShapeType="1"/>
              </p:cNvSpPr>
              <p:nvPr/>
            </p:nvSpPr>
            <p:spPr bwMode="auto">
              <a:xfrm>
                <a:off x="2797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55"/>
              <p:cNvSpPr>
                <a:spLocks noChangeShapeType="1"/>
              </p:cNvSpPr>
              <p:nvPr/>
            </p:nvSpPr>
            <p:spPr bwMode="auto">
              <a:xfrm>
                <a:off x="2474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56"/>
              <p:cNvSpPr>
                <a:spLocks noChangeShapeType="1"/>
              </p:cNvSpPr>
              <p:nvPr/>
            </p:nvSpPr>
            <p:spPr bwMode="auto">
              <a:xfrm>
                <a:off x="3120" y="1942"/>
                <a:ext cx="323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57"/>
              <p:cNvSpPr>
                <a:spLocks noChangeShapeType="1"/>
              </p:cNvSpPr>
              <p:nvPr/>
            </p:nvSpPr>
            <p:spPr bwMode="auto">
              <a:xfrm>
                <a:off x="279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58"/>
              <p:cNvSpPr>
                <a:spLocks noChangeShapeType="1"/>
              </p:cNvSpPr>
              <p:nvPr/>
            </p:nvSpPr>
            <p:spPr bwMode="auto">
              <a:xfrm>
                <a:off x="344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59"/>
              <p:cNvSpPr>
                <a:spLocks noChangeShapeType="1"/>
              </p:cNvSpPr>
              <p:nvPr/>
            </p:nvSpPr>
            <p:spPr bwMode="auto">
              <a:xfrm>
                <a:off x="3120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60"/>
              <p:cNvSpPr>
                <a:spLocks noChangeShapeType="1"/>
              </p:cNvSpPr>
              <p:nvPr/>
            </p:nvSpPr>
            <p:spPr bwMode="auto">
              <a:xfrm>
                <a:off x="3773" y="1942"/>
                <a:ext cx="33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61"/>
              <p:cNvSpPr>
                <a:spLocks noChangeShapeType="1"/>
              </p:cNvSpPr>
              <p:nvPr/>
            </p:nvSpPr>
            <p:spPr bwMode="auto">
              <a:xfrm>
                <a:off x="344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62"/>
              <p:cNvSpPr>
                <a:spLocks noChangeShapeType="1"/>
              </p:cNvSpPr>
              <p:nvPr/>
            </p:nvSpPr>
            <p:spPr bwMode="auto">
              <a:xfrm>
                <a:off x="377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63"/>
              <p:cNvSpPr>
                <a:spLocks noChangeShapeType="1"/>
              </p:cNvSpPr>
              <p:nvPr/>
            </p:nvSpPr>
            <p:spPr bwMode="auto">
              <a:xfrm>
                <a:off x="4103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64"/>
              <p:cNvSpPr>
                <a:spLocks noChangeShapeType="1"/>
              </p:cNvSpPr>
              <p:nvPr/>
            </p:nvSpPr>
            <p:spPr bwMode="auto">
              <a:xfrm>
                <a:off x="4856" y="1942"/>
                <a:ext cx="42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4527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66"/>
              <p:cNvSpPr>
                <a:spLocks noChangeShapeType="1"/>
              </p:cNvSpPr>
              <p:nvPr/>
            </p:nvSpPr>
            <p:spPr bwMode="auto">
              <a:xfrm>
                <a:off x="4856" y="2230"/>
                <a:ext cx="0" cy="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5280" y="2230"/>
                <a:ext cx="0" cy="304"/>
              </a:xfrm>
              <a:prstGeom prst="line">
                <a:avLst/>
              </a:prstGeom>
              <a:noFill/>
              <a:ln w="28575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Line 68"/>
              <p:cNvSpPr>
                <a:spLocks noChangeShapeType="1"/>
              </p:cNvSpPr>
              <p:nvPr/>
            </p:nvSpPr>
            <p:spPr bwMode="auto">
              <a:xfrm>
                <a:off x="336" y="2230"/>
                <a:ext cx="49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Rectangle 69"/>
            <p:cNvSpPr>
              <a:spLocks noChangeArrowheads="1"/>
            </p:cNvSpPr>
            <p:nvPr/>
          </p:nvSpPr>
          <p:spPr bwMode="auto">
            <a:xfrm>
              <a:off x="2618" y="2869"/>
              <a:ext cx="40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14</a:t>
              </a:r>
            </a:p>
          </p:txBody>
        </p:sp>
        <p:sp>
          <p:nvSpPr>
            <p:cNvPr id="7" name="Rectangle 70"/>
            <p:cNvSpPr>
              <a:spLocks noChangeArrowheads="1"/>
            </p:cNvSpPr>
            <p:nvPr/>
          </p:nvSpPr>
          <p:spPr bwMode="auto">
            <a:xfrm>
              <a:off x="1973" y="2869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11</a:t>
              </a:r>
            </a:p>
          </p:txBody>
        </p:sp>
        <p:sp>
          <p:nvSpPr>
            <p:cNvPr id="8" name="Rectangle 71"/>
            <p:cNvSpPr>
              <a:spLocks noChangeArrowheads="1"/>
            </p:cNvSpPr>
            <p:nvPr/>
          </p:nvSpPr>
          <p:spPr bwMode="auto">
            <a:xfrm>
              <a:off x="1352" y="2869"/>
              <a:ext cx="21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9</a:t>
              </a:r>
            </a:p>
          </p:txBody>
        </p:sp>
        <p:sp>
          <p:nvSpPr>
            <p:cNvPr id="9" name="Rectangle 72"/>
            <p:cNvSpPr>
              <a:spLocks noChangeArrowheads="1"/>
            </p:cNvSpPr>
            <p:nvPr/>
          </p:nvSpPr>
          <p:spPr bwMode="auto">
            <a:xfrm>
              <a:off x="3296" y="2869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23</a:t>
              </a:r>
            </a:p>
          </p:txBody>
        </p:sp>
        <p:sp>
          <p:nvSpPr>
            <p:cNvPr id="10" name="Rectangle 73"/>
            <p:cNvSpPr>
              <a:spLocks noChangeArrowheads="1"/>
            </p:cNvSpPr>
            <p:nvPr/>
          </p:nvSpPr>
          <p:spPr bwMode="auto">
            <a:xfrm>
              <a:off x="3917" y="2869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25</a:t>
              </a:r>
            </a:p>
          </p:txBody>
        </p:sp>
        <p:sp>
          <p:nvSpPr>
            <p:cNvPr id="11" name="Rectangle 74"/>
            <p:cNvSpPr>
              <a:spLocks noChangeArrowheads="1"/>
            </p:cNvSpPr>
            <p:nvPr/>
          </p:nvSpPr>
          <p:spPr bwMode="auto">
            <a:xfrm>
              <a:off x="4667" y="2869"/>
              <a:ext cx="3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</a:rPr>
                <a:t>39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哈希</a:t>
            </a:r>
            <a:r>
              <a:rPr lang="zh-CN" altLang="en-US" dirty="0" smtClean="0"/>
              <a:t>表的相关术语</a:t>
            </a:r>
            <a:endParaRPr lang="en-US" altLang="zh-CN" dirty="0" smtClean="0"/>
          </a:p>
          <a:p>
            <a:pPr lvl="1"/>
            <a:r>
              <a:rPr lang="zh-CN" altLang="en-US" dirty="0"/>
              <a:t>哈希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记录的关键字与记录的存储地址之间建立的一种对应关系叫哈希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lvl="2"/>
            <a:r>
              <a:rPr lang="zh-CN" altLang="en-US" dirty="0"/>
              <a:t>哈希函数只是一种</a:t>
            </a:r>
            <a:r>
              <a:rPr lang="zh-CN" altLang="en-US" dirty="0">
                <a:solidFill>
                  <a:srgbClr val="FF0000"/>
                </a:solidFill>
              </a:rPr>
              <a:t>映象</a:t>
            </a:r>
            <a:r>
              <a:rPr lang="zh-CN" altLang="en-US" dirty="0" smtClean="0"/>
              <a:t>，</a:t>
            </a:r>
            <a:r>
              <a:rPr kumimoji="1" lang="zh-CN" altLang="en-US" kern="1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即：</a:t>
            </a:r>
            <a:r>
              <a:rPr kumimoji="1" lang="zh-CN" altLang="en-US" kern="12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将关键字的集合映射到某个地址集合上</a:t>
            </a:r>
            <a:r>
              <a:rPr kumimoji="1" lang="zh-CN" altLang="en-US" kern="1200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dirty="0"/>
              <a:t>它的设定很灵活，只要使任何关键字的哈希函数值都落在表长允许的范围之内即</a:t>
            </a:r>
            <a:r>
              <a:rPr lang="zh-CN" altLang="en-US" dirty="0" smtClean="0"/>
              <a:t>可。</a:t>
            </a:r>
            <a:endParaRPr lang="zh-CN" altLang="en-US" dirty="0"/>
          </a:p>
          <a:p>
            <a:pPr lvl="1"/>
            <a:r>
              <a:rPr lang="zh-CN" altLang="en-US" dirty="0"/>
              <a:t>哈希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</a:t>
            </a:r>
            <a:r>
              <a:rPr lang="zh-CN" altLang="en-US" dirty="0"/>
              <a:t>哈希函数，由记录的关键字确定记录在表中的地址，并将记录放入此地址，这样构成的表</a:t>
            </a:r>
            <a:r>
              <a:rPr lang="zh-CN" altLang="en-US" dirty="0" smtClean="0"/>
              <a:t>叫哈希表。</a:t>
            </a:r>
            <a:endParaRPr lang="en-US" altLang="zh-CN" dirty="0"/>
          </a:p>
          <a:p>
            <a:pPr lvl="1"/>
            <a:r>
              <a:rPr lang="zh-CN" altLang="en-US" dirty="0"/>
              <a:t>哈希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又称散</a:t>
            </a:r>
            <a:r>
              <a:rPr lang="zh-CN" altLang="en-US" dirty="0"/>
              <a:t>列查找，利用哈希函数进行查找的过程</a:t>
            </a:r>
            <a:r>
              <a:rPr lang="zh-CN" altLang="en-US" dirty="0" smtClean="0"/>
              <a:t>叫哈希查找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哈希表的相关术语</a:t>
            </a:r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冲 突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sz="2600" dirty="0" smtClean="0"/>
              <a:t>不同</a:t>
            </a:r>
            <a:r>
              <a:rPr lang="zh-CN" altLang="en-US" sz="2600" dirty="0"/>
              <a:t>的关键码映射到同一个哈希</a:t>
            </a:r>
            <a:r>
              <a:rPr lang="zh-CN" altLang="en-US" sz="2600" dirty="0" smtClean="0"/>
              <a:t>地址</a:t>
            </a:r>
            <a:endParaRPr lang="en-US" altLang="zh-CN" sz="2600" dirty="0" smtClean="0"/>
          </a:p>
          <a:p>
            <a:pPr lvl="3">
              <a:spcBef>
                <a:spcPts val="1200"/>
              </a:spcBef>
            </a:pPr>
            <a:r>
              <a:rPr lang="en-US" altLang="zh-CN" sz="2500" dirty="0" smtClean="0"/>
              <a:t>key1</a:t>
            </a:r>
            <a:r>
              <a:rPr kumimoji="1" lang="en-US" altLang="zh-CN" sz="2500" kern="12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+mn-cs"/>
                <a:sym typeface="Symbol" pitchFamily="18" charset="2"/>
              </a:rPr>
              <a:t></a:t>
            </a:r>
            <a:r>
              <a:rPr lang="en-US" altLang="zh-CN" sz="2500" dirty="0" smtClean="0"/>
              <a:t>key2</a:t>
            </a:r>
            <a:r>
              <a:rPr lang="zh-CN" altLang="en-US" sz="2500" dirty="0"/>
              <a:t>，但</a:t>
            </a:r>
            <a:r>
              <a:rPr lang="en-US" altLang="zh-CN" sz="2500" dirty="0"/>
              <a:t>H(key1)=H(key2</a:t>
            </a:r>
            <a:r>
              <a:rPr lang="en-US" altLang="zh-CN" sz="2500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zh-CN" altLang="en-US" sz="2600" dirty="0"/>
              <a:t>哈希函数通常是一种</a:t>
            </a:r>
            <a:r>
              <a:rPr lang="zh-CN" altLang="en-US" sz="2600" dirty="0">
                <a:solidFill>
                  <a:srgbClr val="FF0000"/>
                </a:solidFill>
              </a:rPr>
              <a:t>压缩映象</a:t>
            </a:r>
            <a:r>
              <a:rPr lang="zh-CN" altLang="en-US" sz="2600" dirty="0"/>
              <a:t>，所以</a:t>
            </a:r>
            <a:r>
              <a:rPr lang="zh-CN" altLang="en-US" sz="2600" dirty="0">
                <a:solidFill>
                  <a:srgbClr val="0000CC"/>
                </a:solidFill>
              </a:rPr>
              <a:t>冲突不可避免，只能尽量减少</a:t>
            </a:r>
            <a:r>
              <a:rPr lang="zh-CN" altLang="en-US" sz="2600" dirty="0"/>
              <a:t>；同时，冲突发生后，应该有</a:t>
            </a:r>
            <a:r>
              <a:rPr lang="zh-CN" altLang="en-US" sz="2600" dirty="0">
                <a:solidFill>
                  <a:srgbClr val="FF0000"/>
                </a:solidFill>
              </a:rPr>
              <a:t>处理冲突</a:t>
            </a:r>
            <a:r>
              <a:rPr lang="zh-CN" altLang="en-US" sz="2600" dirty="0"/>
              <a:t>的</a:t>
            </a:r>
            <a:r>
              <a:rPr lang="zh-CN" altLang="en-US" sz="2600" dirty="0" smtClean="0"/>
              <a:t>方法。</a:t>
            </a:r>
            <a:endParaRPr lang="en-US" altLang="zh-CN" sz="2600" dirty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同义词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 smtClean="0"/>
              <a:t>具有</a:t>
            </a:r>
            <a:r>
              <a:rPr lang="zh-CN" altLang="en-US" dirty="0"/>
              <a:t>相同函数值的两个关键字</a:t>
            </a:r>
            <a:r>
              <a:rPr lang="zh-CN" altLang="en-US" dirty="0" smtClean="0"/>
              <a:t>，称该</a:t>
            </a:r>
            <a:r>
              <a:rPr lang="zh-CN" altLang="en-US" dirty="0"/>
              <a:t>哈希函数</a:t>
            </a:r>
            <a:r>
              <a:rPr lang="zh-CN" altLang="en-US" dirty="0" smtClean="0"/>
              <a:t>的同义词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/>
          </a:p>
          <a:p>
            <a:pPr lvl="1">
              <a:spcBef>
                <a:spcPts val="1200"/>
              </a:spcBef>
            </a:pPr>
            <a:endParaRPr lang="zh-CN" altLang="en-US" dirty="0"/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冲突现象举例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2600771" y="1628800"/>
            <a:ext cx="4275485" cy="8309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39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9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25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charset="-122"/>
              </a:rPr>
              <a:t>11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哈希函数：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H(k)=k  mod  7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3515171" y="3479304"/>
            <a:ext cx="492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25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3550096" y="3072904"/>
            <a:ext cx="492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ea typeface="仿宋_GB2312" pitchFamily="49" charset="-122"/>
              </a:rPr>
              <a:t>39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2559496" y="3072904"/>
            <a:ext cx="490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ea typeface="仿宋_GB2312" pitchFamily="49" charset="-122"/>
              </a:rPr>
              <a:t>23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2600771" y="3479304"/>
            <a:ext cx="492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9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1568896" y="3072904"/>
            <a:ext cx="492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ea typeface="仿宋_GB2312" pitchFamily="49" charset="-122"/>
              </a:rPr>
              <a:t>14</a:t>
            </a:r>
          </a:p>
        </p:txBody>
      </p:sp>
      <p:sp>
        <p:nvSpPr>
          <p:cNvPr id="10" name="AutoShape 37"/>
          <p:cNvSpPr>
            <a:spLocks noChangeArrowheads="1"/>
          </p:cNvSpPr>
          <p:nvPr/>
        </p:nvSpPr>
        <p:spPr bwMode="auto">
          <a:xfrm>
            <a:off x="6717159" y="3006750"/>
            <a:ext cx="2319337" cy="958850"/>
          </a:xfrm>
          <a:prstGeom prst="wedgeRoundRectCallout">
            <a:avLst>
              <a:gd name="adj1" fmla="val -66699"/>
              <a:gd name="adj2" fmla="val -1091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个元素用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7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个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地址应该足够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!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1" name="AutoShape 38"/>
          <p:cNvSpPr>
            <a:spLocks noChangeArrowheads="1"/>
          </p:cNvSpPr>
          <p:nvPr/>
        </p:nvSpPr>
        <p:spPr bwMode="auto">
          <a:xfrm>
            <a:off x="452884" y="3860304"/>
            <a:ext cx="2438400" cy="431800"/>
          </a:xfrm>
          <a:prstGeom prst="wedgeRoundRectCallout">
            <a:avLst>
              <a:gd name="adj1" fmla="val 7745"/>
              <a:gd name="adj2" fmla="val -110296"/>
              <a:gd name="adj3" fmla="val 16667"/>
            </a:avLst>
          </a:prstGeom>
          <a:solidFill>
            <a:srgbClr val="CCFFFF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H(14)=14%7=0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515171" y="3860304"/>
            <a:ext cx="4921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11</a:t>
            </a:r>
          </a:p>
        </p:txBody>
      </p:sp>
      <p:sp>
        <p:nvSpPr>
          <p:cNvPr id="13" name="AutoShape 40"/>
          <p:cNvSpPr>
            <a:spLocks noChangeArrowheads="1"/>
          </p:cNvSpPr>
          <p:nvPr/>
        </p:nvSpPr>
        <p:spPr bwMode="auto">
          <a:xfrm>
            <a:off x="5074096" y="4077072"/>
            <a:ext cx="2940050" cy="1322388"/>
          </a:xfrm>
          <a:prstGeom prst="wedgeRoundRectCallout">
            <a:avLst>
              <a:gd name="adj1" fmla="val -89199"/>
              <a:gd name="adj2" fmla="val -7220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H(25)=25%7=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H(11)=11%7=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rPr>
              <a:t>同义词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3016696" y="4292104"/>
            <a:ext cx="1524000" cy="69846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</a:rPr>
              <a:t>有冲突</a:t>
            </a:r>
          </a:p>
        </p:txBody>
      </p: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1492696" y="2564904"/>
            <a:ext cx="3505200" cy="965200"/>
            <a:chOff x="3024" y="1936"/>
            <a:chExt cx="2208" cy="608"/>
          </a:xfrm>
        </p:grpSpPr>
        <p:sp>
          <p:nvSpPr>
            <p:cNvPr id="16" name="Rectangle 43"/>
            <p:cNvSpPr>
              <a:spLocks noChangeArrowheads="1"/>
            </p:cNvSpPr>
            <p:nvPr/>
          </p:nvSpPr>
          <p:spPr bwMode="auto">
            <a:xfrm>
              <a:off x="3024" y="1936"/>
              <a:ext cx="22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 0    1    2    3    4   </a:t>
              </a:r>
              <a:r>
                <a:rPr kumimoji="0" lang="en-US" altLang="zh-CN" sz="24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5   6</a:t>
              </a:r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3024" y="2256"/>
              <a:ext cx="216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3024" y="2272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4272" y="225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V="1">
              <a:off x="3024" y="2544"/>
              <a:ext cx="216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48"/>
            <p:cNvSpPr>
              <a:spLocks noChangeShapeType="1"/>
            </p:cNvSpPr>
            <p:nvPr/>
          </p:nvSpPr>
          <p:spPr bwMode="auto">
            <a:xfrm>
              <a:off x="5184" y="2256"/>
              <a:ext cx="0" cy="272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>
              <a:off x="4608" y="225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50"/>
            <p:cNvSpPr>
              <a:spLocks noChangeShapeType="1"/>
            </p:cNvSpPr>
            <p:nvPr/>
          </p:nvSpPr>
          <p:spPr bwMode="auto">
            <a:xfrm>
              <a:off x="4896" y="225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>
              <a:off x="3984" y="225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52"/>
            <p:cNvSpPr>
              <a:spLocks noChangeShapeType="1"/>
            </p:cNvSpPr>
            <p:nvPr/>
          </p:nvSpPr>
          <p:spPr bwMode="auto">
            <a:xfrm>
              <a:off x="3648" y="225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53"/>
            <p:cNvSpPr>
              <a:spLocks noChangeShapeType="1"/>
            </p:cNvSpPr>
            <p:nvPr/>
          </p:nvSpPr>
          <p:spPr bwMode="auto">
            <a:xfrm>
              <a:off x="3360" y="2256"/>
              <a:ext cx="0" cy="2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Rectangle 57"/>
          <p:cNvSpPr>
            <a:spLocks noChangeArrowheads="1"/>
          </p:cNvSpPr>
          <p:nvPr/>
        </p:nvSpPr>
        <p:spPr bwMode="auto">
          <a:xfrm>
            <a:off x="539749" y="5485060"/>
            <a:ext cx="8424863" cy="104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>
              <a:spcBef>
                <a:spcPct val="0"/>
              </a:spcBef>
            </a:pP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</a:rPr>
              <a:t>冲突是不可能避免的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_GB2312" pitchFamily="49" charset="-122"/>
              </a:rPr>
              <a:t>，可通过构造</a:t>
            </a: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</a:rPr>
              <a:t>好的哈希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_GB2312" pitchFamily="49" charset="-122"/>
              </a:rPr>
              <a:t>函数</a:t>
            </a: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</a:rPr>
              <a:t>减少冲突；还需要</a:t>
            </a:r>
            <a:r>
              <a:rPr lang="zh-CN" altLang="en-US" sz="3000" b="1" dirty="0" smtClean="0">
                <a:solidFill>
                  <a:srgbClr val="FF0000"/>
                </a:solidFill>
                <a:latin typeface="楷体_GB2312" pitchFamily="49" charset="-122"/>
              </a:rPr>
              <a:t>找到“处理冲突”</a:t>
            </a: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</a:rPr>
              <a:t>的方法</a:t>
            </a:r>
            <a:endParaRPr lang="zh-CN" altLang="en-US" sz="3000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 autoUpdateAnimBg="0"/>
      <p:bldP spid="11" grpId="0" animBg="1" autoUpdateAnimBg="0"/>
      <p:bldP spid="12" grpId="0" autoUpdateAnimBg="0"/>
      <p:bldP spid="13" grpId="0" animBg="1" autoUpdateAnimBg="0"/>
      <p:bldP spid="14" grpId="0" animBg="1" autoUpdateAnimBg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 smtClean="0"/>
              <a:t>树的特点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平衡、有序、多路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所有叶子结点均在同一层次，这体现出其平衡的特点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树中每个结点中的关键字都是有序的，且关键字</a:t>
            </a:r>
            <a:r>
              <a:rPr lang="en-US" altLang="zh-CN" dirty="0" smtClean="0"/>
              <a:t>K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“左子树”中的关键字均小于</a:t>
            </a:r>
            <a:r>
              <a:rPr lang="en-US" altLang="zh-CN" dirty="0"/>
              <a:t>K</a:t>
            </a:r>
            <a:r>
              <a:rPr lang="en-US" altLang="zh-CN" i="1" baseline="-25000" dirty="0"/>
              <a:t>i</a:t>
            </a:r>
            <a:r>
              <a:rPr lang="en-US" altLang="zh-CN" sz="3200" i="1" baseline="-25000" dirty="0"/>
              <a:t> </a:t>
            </a:r>
            <a:r>
              <a:rPr lang="en-US" altLang="zh-CN" sz="3200" i="1" baseline="-25000" dirty="0" smtClean="0">
                <a:solidFill>
                  <a:srgbClr val="0000FF"/>
                </a:solidFill>
                <a:cs typeface="+mn-cs"/>
              </a:rPr>
              <a:t> </a:t>
            </a:r>
            <a:r>
              <a:rPr lang="zh-CN" altLang="en-US" dirty="0" smtClean="0"/>
              <a:t>，而其“右子树”中的关键字均大于</a:t>
            </a:r>
            <a:r>
              <a:rPr lang="en-US" altLang="zh-CN" dirty="0" smtClean="0"/>
              <a:t>K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，这体现出其有序的特点。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除叶子结点外，有的结点中有一个关键字，两颗子树，有的结点中有两个关键字，三颗子树，这体现出其多路的特点。</a:t>
            </a:r>
            <a:endParaRPr lang="en-US" altLang="zh-CN" dirty="0" smtClean="0"/>
          </a:p>
          <a:p>
            <a:pPr lvl="3"/>
            <a:r>
              <a:rPr lang="en-US" altLang="zh-CN" sz="2800" dirty="0">
                <a:solidFill>
                  <a:srgbClr val="3333FF"/>
                </a:solidFill>
              </a:rPr>
              <a:t>3</a:t>
            </a:r>
            <a:r>
              <a:rPr lang="zh-CN" altLang="en-US" sz="2800" dirty="0">
                <a:solidFill>
                  <a:srgbClr val="3333FF"/>
                </a:solidFill>
              </a:rPr>
              <a:t>阶</a:t>
            </a:r>
            <a:r>
              <a:rPr lang="en-US" altLang="zh-CN" sz="2800" dirty="0">
                <a:solidFill>
                  <a:srgbClr val="3333FF"/>
                </a:solidFill>
              </a:rPr>
              <a:t>B</a:t>
            </a:r>
            <a:r>
              <a:rPr lang="zh-CN" altLang="en-US" sz="2800" dirty="0">
                <a:solidFill>
                  <a:srgbClr val="3333FF"/>
                </a:solidFill>
              </a:rPr>
              <a:t>－</a:t>
            </a:r>
            <a:r>
              <a:rPr lang="zh-CN" altLang="en-US" sz="2800" dirty="0" smtClean="0">
                <a:solidFill>
                  <a:srgbClr val="3333FF"/>
                </a:solidFill>
              </a:rPr>
              <a:t>树又称为</a:t>
            </a:r>
            <a:r>
              <a:rPr lang="en-US" altLang="zh-CN" sz="2800" dirty="0" smtClean="0">
                <a:solidFill>
                  <a:srgbClr val="3333FF"/>
                </a:solidFill>
              </a:rPr>
              <a:t>2-3</a:t>
            </a:r>
            <a:r>
              <a:rPr lang="zh-CN" altLang="en-US" sz="2800" dirty="0" smtClean="0">
                <a:solidFill>
                  <a:srgbClr val="3333FF"/>
                </a:solidFill>
              </a:rPr>
              <a:t>树</a:t>
            </a:r>
            <a:endParaRPr lang="zh-CN" altLang="en-US" sz="28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41006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ChangeArrowheads="1"/>
          </p:cNvSpPr>
          <p:nvPr/>
        </p:nvSpPr>
        <p:spPr bwMode="auto">
          <a:xfrm>
            <a:off x="539552" y="2196153"/>
            <a:ext cx="7793360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所以，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哈希方法必须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解决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以下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两个问题</a:t>
            </a:r>
            <a:r>
              <a:rPr kumimoji="1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756739" name="Rectangle 3"/>
          <p:cNvSpPr>
            <a:spLocks noChangeArrowheads="1"/>
          </p:cNvSpPr>
          <p:nvPr/>
        </p:nvSpPr>
        <p:spPr bwMode="auto">
          <a:xfrm>
            <a:off x="590872" y="2915691"/>
            <a:ext cx="8153400" cy="1803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66750" indent="-666750"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构造好的哈希函数</a:t>
            </a:r>
          </a:p>
          <a:p>
            <a:pPr marL="666750" indent="-666750"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所选函数尽可能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简单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，以便提高转换速度；</a:t>
            </a:r>
          </a:p>
          <a:p>
            <a:pPr marL="666750" indent="-666750"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所选函数对关键字计算出的地址，应在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哈希地址集中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大致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均匀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分布，以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减少空间浪费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667072" y="4797622"/>
            <a:ext cx="8153400" cy="13676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制定一个好的解决冲突的方案</a:t>
            </a:r>
          </a:p>
          <a:p>
            <a:pPr algn="just" eaLnBrk="1" hangingPunct="1">
              <a:lnSpc>
                <a:spcPct val="110000"/>
              </a:lnSpc>
              <a:spcBef>
                <a:spcPts val="300"/>
              </a:spcBef>
              <a:defRPr/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查找时，如果从哈希函数计算出的地址中查不到关键字，则应当依据解决冲突的规则，有规律地查询其它相关单元。</a:t>
            </a: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>
          <a:xfrm>
            <a:off x="514672" y="1095942"/>
            <a:ext cx="8305800" cy="1143000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在哈希查找方法中，冲突是不可能避免的，只能尽可能减少。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9.3  </a:t>
            </a:r>
            <a:r>
              <a:rPr lang="zh-CN" altLang="en-US" kern="0" smtClean="0"/>
              <a:t>哈希表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63077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8" grpId="0" build="p" autoUpdateAnimBg="0"/>
      <p:bldP spid="756739" grpId="0" build="p" autoUpdateAnimBg="0"/>
      <p:bldP spid="75674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39552" y="1268760"/>
            <a:ext cx="8280400" cy="334245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设计哈希函数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一般应遵循以下原则：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 计算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。哈希函数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不应该有很大的计算量，否则会降低查找效率。</a:t>
            </a:r>
          </a:p>
          <a:p>
            <a:pPr marL="457200" indent="-45720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⑵ 函数值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即哈希地址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分布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均匀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。函数值要尽量均匀散布在地址空间，这样才能保证存储空间的有效利用并减少冲突。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xmlns="" val="287301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sz="3600" dirty="0"/>
              <a:t>哈希函数的构造</a:t>
            </a:r>
            <a:r>
              <a:rPr lang="zh-CN" altLang="en-US" sz="3600" dirty="0" smtClean="0"/>
              <a:t>方法</a:t>
            </a:r>
            <a:endParaRPr lang="en-US" altLang="zh-CN" sz="3600" dirty="0" smtClean="0"/>
          </a:p>
          <a:p>
            <a:pPr lvl="1"/>
            <a:r>
              <a:rPr lang="zh-CN" altLang="en-US" sz="3200" dirty="0">
                <a:solidFill>
                  <a:srgbClr val="3333FF"/>
                </a:solidFill>
              </a:rPr>
              <a:t>对</a:t>
            </a:r>
            <a:r>
              <a:rPr lang="zh-CN" altLang="en-US" sz="3200" dirty="0">
                <a:solidFill>
                  <a:srgbClr val="FF0000"/>
                </a:solidFill>
              </a:rPr>
              <a:t>数字</a:t>
            </a:r>
            <a:r>
              <a:rPr lang="zh-CN" altLang="en-US" sz="3200" dirty="0">
                <a:solidFill>
                  <a:srgbClr val="3333FF"/>
                </a:solidFill>
              </a:rPr>
              <a:t>的关键字可有下列构造方法</a:t>
            </a:r>
            <a:r>
              <a:rPr lang="en-US" altLang="zh-CN" sz="3200" dirty="0">
                <a:solidFill>
                  <a:srgbClr val="3333FF"/>
                </a:solidFill>
              </a:rPr>
              <a:t>:</a:t>
            </a:r>
          </a:p>
          <a:p>
            <a:pPr lvl="2"/>
            <a:r>
              <a:rPr lang="zh-CN" altLang="en-US" sz="3000" dirty="0" smtClean="0"/>
              <a:t>直接</a:t>
            </a:r>
            <a:r>
              <a:rPr lang="zh-CN" altLang="en-US" sz="3000" dirty="0"/>
              <a:t>定址法 </a:t>
            </a:r>
          </a:p>
          <a:p>
            <a:pPr lvl="2"/>
            <a:r>
              <a:rPr lang="zh-CN" altLang="en-US" sz="3000" dirty="0"/>
              <a:t>数字分析法</a:t>
            </a:r>
          </a:p>
          <a:p>
            <a:pPr lvl="2"/>
            <a:r>
              <a:rPr lang="zh-CN" altLang="en-US" sz="3000" dirty="0"/>
              <a:t>平方取中法</a:t>
            </a:r>
          </a:p>
          <a:p>
            <a:pPr lvl="2"/>
            <a:r>
              <a:rPr lang="zh-CN" altLang="en-US" sz="3000" dirty="0"/>
              <a:t>折叠法</a:t>
            </a:r>
          </a:p>
          <a:p>
            <a:pPr lvl="2"/>
            <a:r>
              <a:rPr lang="zh-CN" altLang="en-US" sz="3000" dirty="0"/>
              <a:t>除留余数法</a:t>
            </a:r>
          </a:p>
          <a:p>
            <a:pPr lvl="2"/>
            <a:r>
              <a:rPr lang="zh-CN" altLang="en-US" sz="3000" dirty="0"/>
              <a:t>随机数法 </a:t>
            </a:r>
            <a:endParaRPr lang="en-US" altLang="zh-CN" sz="3000" dirty="0" smtClean="0"/>
          </a:p>
          <a:p>
            <a:pPr lvl="1"/>
            <a:r>
              <a:rPr lang="zh-CN" altLang="en-US" sz="3200" dirty="0">
                <a:solidFill>
                  <a:srgbClr val="3333FF"/>
                </a:solidFill>
              </a:rPr>
              <a:t>若是</a:t>
            </a:r>
            <a:r>
              <a:rPr lang="zh-CN" altLang="en-US" sz="3200" dirty="0">
                <a:solidFill>
                  <a:srgbClr val="FF0000"/>
                </a:solidFill>
              </a:rPr>
              <a:t>非数字</a:t>
            </a:r>
            <a:r>
              <a:rPr lang="zh-CN" altLang="en-US" sz="3200" dirty="0">
                <a:solidFill>
                  <a:srgbClr val="3333FF"/>
                </a:solidFill>
              </a:rPr>
              <a:t>关键字，则需先对其进行数字化处理。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568"/>
              </a:spcBef>
            </a:pPr>
            <a:r>
              <a:rPr lang="zh-CN" altLang="en-US" dirty="0"/>
              <a:t>直接定址法</a:t>
            </a:r>
          </a:p>
          <a:p>
            <a:pPr lvl="1">
              <a:spcBef>
                <a:spcPts val="568"/>
              </a:spcBef>
            </a:pPr>
            <a:r>
              <a:rPr lang="zh-CN" altLang="en-US" dirty="0" smtClean="0"/>
              <a:t>构造</a:t>
            </a:r>
            <a:endParaRPr lang="en-US" altLang="zh-CN" dirty="0" smtClean="0"/>
          </a:p>
          <a:p>
            <a:pPr lvl="2">
              <a:spcBef>
                <a:spcPts val="568"/>
              </a:spcBef>
            </a:pPr>
            <a:r>
              <a:rPr lang="zh-CN" altLang="en-US" dirty="0" smtClean="0"/>
              <a:t>取</a:t>
            </a:r>
            <a:r>
              <a:rPr lang="zh-CN" altLang="en-US" dirty="0"/>
              <a:t>关键字或关键字的某个线性函数作哈希地址，即</a:t>
            </a:r>
            <a:r>
              <a:rPr lang="en-US" altLang="zh-CN" sz="2600" dirty="0"/>
              <a:t>H(key)=key    </a:t>
            </a:r>
            <a:r>
              <a:rPr lang="zh-CN" altLang="en-US" sz="2600" dirty="0"/>
              <a:t>或   </a:t>
            </a:r>
            <a:r>
              <a:rPr lang="en-US" altLang="zh-CN" sz="2600" dirty="0"/>
              <a:t>H(key)=</a:t>
            </a:r>
            <a:r>
              <a:rPr lang="en-US" altLang="zh-CN" sz="2600" dirty="0" err="1"/>
              <a:t>a·key+b</a:t>
            </a:r>
            <a:endParaRPr lang="en-US" altLang="zh-CN" sz="2600" dirty="0"/>
          </a:p>
          <a:p>
            <a:pPr lvl="1">
              <a:spcBef>
                <a:spcPts val="568"/>
              </a:spcBef>
            </a:pPr>
            <a:r>
              <a:rPr lang="zh-CN" altLang="en-US" dirty="0"/>
              <a:t>特点</a:t>
            </a:r>
          </a:p>
          <a:p>
            <a:pPr lvl="2">
              <a:spcBef>
                <a:spcPts val="568"/>
              </a:spcBef>
            </a:pPr>
            <a:r>
              <a:rPr lang="zh-CN" altLang="en-US" sz="2600" dirty="0"/>
              <a:t>直接定址法所得地址集合与关键字集合大小相等</a:t>
            </a:r>
            <a:r>
              <a:rPr lang="zh-CN" altLang="en-US" sz="2600" dirty="0" smtClean="0"/>
              <a:t>，对于不同的关键字不会</a:t>
            </a:r>
            <a:r>
              <a:rPr lang="zh-CN" altLang="en-US" sz="2600" dirty="0"/>
              <a:t>发生冲突</a:t>
            </a:r>
          </a:p>
          <a:p>
            <a:pPr lvl="2">
              <a:spcBef>
                <a:spcPts val="568"/>
              </a:spcBef>
            </a:pPr>
            <a:r>
              <a:rPr lang="zh-CN" altLang="en-US" sz="2600" dirty="0">
                <a:solidFill>
                  <a:srgbClr val="FF0000"/>
                </a:solidFill>
              </a:rPr>
              <a:t>实际中能用这种哈希函数的情况很少</a:t>
            </a:r>
          </a:p>
          <a:p>
            <a:pPr lvl="1">
              <a:spcBef>
                <a:spcPts val="568"/>
              </a:spcBef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04056" y="4725144"/>
            <a:ext cx="7772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 pitchFamily="49" charset="-122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_GB2312" pitchFamily="49" charset="-122"/>
              </a:rPr>
              <a:t>例：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{100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800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900}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，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     哈希函数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Hash(key)=key/100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91431" y="5592296"/>
            <a:ext cx="6677026" cy="1057275"/>
            <a:chOff x="960" y="3024"/>
            <a:chExt cx="4206" cy="666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46" y="3024"/>
              <a:ext cx="41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0      1      2      3      4      5      6      7      8      9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416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900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4032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800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648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700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264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2880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500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496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112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300</a:t>
              </a: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728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344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仿宋_GB2312" pitchFamily="49" charset="-122"/>
                </a:rPr>
                <a:t>100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960" y="3370"/>
              <a:ext cx="3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60" y="3370"/>
              <a:ext cx="38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60" y="3690"/>
              <a:ext cx="384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960" y="3370"/>
              <a:ext cx="0" cy="32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344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728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112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2496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2880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3264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648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4032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416" y="3370"/>
              <a:ext cx="0" cy="3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4800" y="3370"/>
              <a:ext cx="0" cy="32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093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/>
              <a:t>数字分析法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构造：对关键字进行分析，取关键字的若干位或其组合作哈希地址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适于关键字位数比哈希地址位数大，且可能出现的关键字事先知道的情况</a:t>
            </a:r>
          </a:p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528" y="3429000"/>
            <a:ext cx="8844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例</a:t>
            </a:r>
            <a:r>
              <a:rPr kumimoji="1" lang="zh-CN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有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个记录，关键字为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位十进制数，哈希地址为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位十进制数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17650" y="3793752"/>
            <a:ext cx="2201863" cy="3163639"/>
            <a:chOff x="956" y="1699"/>
            <a:chExt cx="1387" cy="191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987" y="1833"/>
              <a:ext cx="1356" cy="1775"/>
              <a:chOff x="987" y="1782"/>
              <a:chExt cx="1356" cy="1775"/>
            </a:xfrm>
          </p:grpSpPr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987" y="1963"/>
                <a:ext cx="1356" cy="15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8  1  3  4  6  5  3  2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8  1  3  7  2  2  4  2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8  1  3  8  7  4  2  2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8  1  3  0  1  3  6  7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8  1  3  2  2  8  1  7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8  1  3  3  8  9  6  7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8  1  3  6  8  5  3  7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8  1  4  1  9  3  5  5</a:t>
                </a:r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1392" y="1782"/>
                <a:ext cx="310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…</a:t>
                </a: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956" y="1699"/>
              <a:ext cx="1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Wingdings" pitchFamily="2" charset="2"/>
                </a:rPr>
                <a:t>   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1474" y="2059"/>
              <a:ext cx="0" cy="155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2109" y="2014"/>
              <a:ext cx="0" cy="1593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121152" y="3999860"/>
            <a:ext cx="4915221" cy="2677656"/>
          </a:xfrm>
          <a:prstGeom prst="wedgeRectCallout">
            <a:avLst>
              <a:gd name="adj1" fmla="val -58363"/>
              <a:gd name="adj2" fmla="val 242"/>
            </a:avLst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分析：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只取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             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只取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             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只取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             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只取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7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             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数字分布近乎随机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所以：取任意两位或两位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            与另两位的叠加作哈希地址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17738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平方取中法</a:t>
            </a:r>
          </a:p>
          <a:p>
            <a:pPr lvl="1"/>
            <a:r>
              <a:rPr lang="zh-CN" altLang="en-US" dirty="0" smtClean="0"/>
              <a:t>构造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取</a:t>
            </a:r>
            <a:r>
              <a:rPr lang="zh-CN" altLang="en-US" sz="2600" dirty="0"/>
              <a:t>关键字</a:t>
            </a:r>
            <a:r>
              <a:rPr lang="zh-CN" altLang="en-US" sz="2600" dirty="0">
                <a:solidFill>
                  <a:srgbClr val="FF0000"/>
                </a:solidFill>
              </a:rPr>
              <a:t>平方后中间几位</a:t>
            </a:r>
            <a:r>
              <a:rPr lang="zh-CN" altLang="en-US" sz="2600" dirty="0"/>
              <a:t>作哈希地址</a:t>
            </a:r>
          </a:p>
          <a:p>
            <a:pPr lvl="1"/>
            <a:r>
              <a:rPr lang="zh-CN" altLang="en-US" dirty="0"/>
              <a:t>适于不知道全部关键字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2"/>
            <a:r>
              <a:rPr lang="zh-CN" altLang="en-US" sz="2600" dirty="0"/>
              <a:t>求“关键字的平方值”的目的是“扩大差别”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2589</a:t>
            </a:r>
            <a:r>
              <a:rPr lang="zh-CN" altLang="en-US" dirty="0"/>
              <a:t>的平方值为</a:t>
            </a:r>
            <a:r>
              <a:rPr lang="en-US" altLang="zh-CN" dirty="0"/>
              <a:t>6702921</a:t>
            </a:r>
            <a:r>
              <a:rPr lang="zh-CN" altLang="en-US" dirty="0"/>
              <a:t>，可以取中间的</a:t>
            </a:r>
            <a:r>
              <a:rPr lang="en-US" altLang="zh-CN" dirty="0"/>
              <a:t>029</a:t>
            </a:r>
            <a:r>
              <a:rPr lang="zh-CN" altLang="en-US" dirty="0" smtClean="0"/>
              <a:t>为哈希地址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折叠法</a:t>
            </a:r>
          </a:p>
          <a:p>
            <a:pPr lvl="1"/>
            <a:r>
              <a:rPr lang="zh-CN" altLang="en-US" dirty="0"/>
              <a:t>构造：将关键字分割</a:t>
            </a:r>
            <a:r>
              <a:rPr lang="zh-CN" altLang="en-US" dirty="0" smtClean="0"/>
              <a:t>成“位数相同”的几</a:t>
            </a:r>
            <a:r>
              <a:rPr lang="zh-CN" altLang="en-US" dirty="0"/>
              <a:t>部分，然后取这几部分的</a:t>
            </a:r>
            <a:r>
              <a:rPr lang="zh-CN" altLang="en-US" dirty="0">
                <a:solidFill>
                  <a:srgbClr val="FF0000"/>
                </a:solidFill>
              </a:rPr>
              <a:t>叠加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 smtClean="0"/>
              <a:t>做</a:t>
            </a:r>
            <a:r>
              <a:rPr lang="zh-CN" altLang="en-US" dirty="0"/>
              <a:t>哈希地址</a:t>
            </a:r>
          </a:p>
          <a:p>
            <a:pPr lvl="1"/>
            <a:r>
              <a:rPr lang="zh-CN" altLang="en-US" dirty="0"/>
              <a:t>种类</a:t>
            </a:r>
          </a:p>
          <a:p>
            <a:pPr lvl="2"/>
            <a:r>
              <a:rPr lang="zh-CN" altLang="en-US" dirty="0"/>
              <a:t>移位叠加：将分割后的几部分</a:t>
            </a:r>
            <a:r>
              <a:rPr lang="zh-CN" altLang="en-US" dirty="0">
                <a:solidFill>
                  <a:srgbClr val="FF0000"/>
                </a:solidFill>
              </a:rPr>
              <a:t>低位</a:t>
            </a:r>
            <a:r>
              <a:rPr lang="zh-CN" altLang="en-US" dirty="0"/>
              <a:t>对齐相加</a:t>
            </a:r>
          </a:p>
          <a:p>
            <a:pPr lvl="2"/>
            <a:r>
              <a:rPr lang="zh-CN" altLang="en-US" dirty="0"/>
              <a:t>间界叠加：从一端沿分割界</a:t>
            </a:r>
            <a:r>
              <a:rPr lang="zh-CN" altLang="en-US" dirty="0">
                <a:solidFill>
                  <a:srgbClr val="FF0000"/>
                </a:solidFill>
              </a:rPr>
              <a:t>来回折送</a:t>
            </a:r>
            <a:r>
              <a:rPr lang="zh-CN" altLang="en-US" dirty="0"/>
              <a:t>，然后对齐相加</a:t>
            </a:r>
          </a:p>
          <a:p>
            <a:pPr lvl="1"/>
            <a:r>
              <a:rPr lang="zh-CN" altLang="en-US" dirty="0"/>
              <a:t>适于关键字位数很多，且每一位上数字分布大致均匀情况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378424" y="4963814"/>
            <a:ext cx="3736500" cy="1660524"/>
            <a:chOff x="1049" y="2961"/>
            <a:chExt cx="2173" cy="104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321" y="2961"/>
              <a:ext cx="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5 8 6 4</a:t>
              </a:r>
            </a:p>
          </p:txBody>
        </p: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049" y="2991"/>
              <a:ext cx="2173" cy="1016"/>
              <a:chOff x="1049" y="2991"/>
              <a:chExt cx="2173" cy="1016"/>
            </a:xfrm>
          </p:grpSpPr>
          <p:sp>
            <p:nvSpPr>
              <p:cNvPr id="7" name="Text Box 7"/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4 2 2 0</a:t>
                </a:r>
              </a:p>
            </p:txBody>
          </p:sp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0 4</a:t>
                </a:r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7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1 0 0 8 8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118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H(key)=0088</a:t>
                </a:r>
              </a:p>
            </p:txBody>
          </p:sp>
          <p:sp>
            <p:nvSpPr>
              <p:cNvPr id="12" name="AutoShape 12"/>
              <p:cNvSpPr>
                <a:spLocks noChangeArrowheads="1"/>
              </p:cNvSpPr>
              <p:nvPr/>
            </p:nvSpPr>
            <p:spPr bwMode="auto">
              <a:xfrm>
                <a:off x="1962" y="2991"/>
                <a:ext cx="1260" cy="409"/>
              </a:xfrm>
              <a:prstGeom prst="wedgeEllipseCallout">
                <a:avLst>
                  <a:gd name="adj1" fmla="val -52517"/>
                  <a:gd name="adj2" fmla="val 33795"/>
                </a:avLst>
              </a:prstGeom>
              <a:noFill/>
              <a:ln w="9525">
                <a:solidFill>
                  <a:srgbClr val="66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</a:rPr>
                  <a:t>移位叠加</a:t>
                </a:r>
              </a:p>
            </p:txBody>
          </p:sp>
        </p:grp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462588" y="4941168"/>
            <a:ext cx="3449636" cy="1660524"/>
            <a:chOff x="1049" y="2961"/>
            <a:chExt cx="2173" cy="1046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21" y="2961"/>
              <a:ext cx="6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5 8 6 4</a:t>
              </a:r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1049" y="2968"/>
              <a:ext cx="2173" cy="1039"/>
              <a:chOff x="1049" y="2968"/>
              <a:chExt cx="2173" cy="1039"/>
            </a:xfrm>
          </p:grpSpPr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321" y="3150"/>
                <a:ext cx="6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0 2 2 4</a:t>
                </a: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1561" y="3313"/>
                <a:ext cx="35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0 4</a:t>
                </a: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869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204" y="3500"/>
                <a:ext cx="79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   6 0 9 2</a:t>
                </a: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1049" y="3716"/>
                <a:ext cx="118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H(key)=6092</a:t>
                </a:r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1962" y="2968"/>
                <a:ext cx="1260" cy="409"/>
              </a:xfrm>
              <a:prstGeom prst="wedgeEllipseCallout">
                <a:avLst>
                  <a:gd name="adj1" fmla="val -50416"/>
                  <a:gd name="adj2" fmla="val 48508"/>
                </a:avLst>
              </a:prstGeom>
              <a:noFill/>
              <a:ln w="9525">
                <a:solidFill>
                  <a:srgbClr val="66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</a:rPr>
                  <a:t>间界叠加</a:t>
                </a:r>
              </a:p>
            </p:txBody>
          </p:sp>
        </p:grpSp>
      </p:grp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699792" y="4509120"/>
            <a:ext cx="6516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例   关键字为 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0442205864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，哈希地址位数为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除留余数法</a:t>
            </a:r>
          </a:p>
          <a:p>
            <a:pPr lvl="1"/>
            <a:r>
              <a:rPr lang="zh-CN" altLang="en-US" dirty="0"/>
              <a:t>构造：取关键字被某个</a:t>
            </a:r>
            <a:r>
              <a:rPr lang="zh-CN" altLang="en-US" dirty="0">
                <a:solidFill>
                  <a:srgbClr val="0000CC"/>
                </a:solidFill>
              </a:rPr>
              <a:t>不大于哈希表表长</a:t>
            </a:r>
            <a:r>
              <a:rPr lang="en-US" altLang="zh-CN" dirty="0">
                <a:solidFill>
                  <a:srgbClr val="0000CC"/>
                </a:solidFill>
              </a:rPr>
              <a:t>m</a:t>
            </a:r>
            <a:r>
              <a:rPr lang="zh-CN" altLang="en-US" dirty="0"/>
              <a:t>的数</a:t>
            </a:r>
            <a:r>
              <a:rPr lang="en-US" altLang="zh-CN" dirty="0"/>
              <a:t>p</a:t>
            </a:r>
            <a:r>
              <a:rPr lang="zh-CN" altLang="en-US" dirty="0"/>
              <a:t>除后所得</a:t>
            </a:r>
            <a:r>
              <a:rPr lang="zh-CN" altLang="en-US" dirty="0">
                <a:solidFill>
                  <a:srgbClr val="FF0000"/>
                </a:solidFill>
              </a:rPr>
              <a:t>余数</a:t>
            </a:r>
            <a:r>
              <a:rPr lang="zh-CN" altLang="en-US" dirty="0"/>
              <a:t>作哈希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2"/>
            <a:r>
              <a:rPr lang="zh-CN" altLang="en-US" sz="2600" dirty="0" smtClean="0"/>
              <a:t>即</a:t>
            </a:r>
            <a:r>
              <a:rPr lang="en-US" altLang="zh-CN" sz="2600" dirty="0"/>
              <a:t>H(key)=key   MOD  p</a:t>
            </a:r>
            <a:r>
              <a:rPr lang="zh-CN" altLang="en-US" sz="2600" dirty="0"/>
              <a:t>，</a:t>
            </a:r>
            <a:r>
              <a:rPr lang="en-US" altLang="zh-CN" sz="2600" dirty="0" smtClean="0"/>
              <a:t>p</a:t>
            </a:r>
            <a:r>
              <a:rPr kumimoji="1" lang="en-US" altLang="zh-CN" sz="2600" b="0" dirty="0">
                <a:solidFill>
                  <a:srgbClr val="660066"/>
                </a:solidFill>
                <a:ea typeface="隶书"/>
                <a:cs typeface="+mn-cs"/>
                <a:sym typeface="Symbol" pitchFamily="18" charset="2"/>
              </a:rPr>
              <a:t> </a:t>
            </a:r>
            <a:r>
              <a:rPr kumimoji="1" lang="en-US" altLang="zh-CN" sz="2600" b="0" dirty="0">
                <a:solidFill>
                  <a:srgbClr val="080808"/>
                </a:solidFill>
                <a:ea typeface="隶书"/>
                <a:cs typeface="+mn-cs"/>
                <a:sym typeface="Symbol" pitchFamily="18" charset="2"/>
              </a:rPr>
              <a:t></a:t>
            </a:r>
            <a:r>
              <a:rPr kumimoji="1" lang="en-US" altLang="zh-CN" sz="2600" b="0" dirty="0">
                <a:solidFill>
                  <a:srgbClr val="660066"/>
                </a:solidFill>
                <a:ea typeface="隶书"/>
                <a:cs typeface="+mn-cs"/>
                <a:sym typeface="Symbol" pitchFamily="18" charset="2"/>
              </a:rPr>
              <a:t> </a:t>
            </a:r>
            <a:r>
              <a:rPr lang="en-US" altLang="zh-CN" sz="2600" dirty="0" smtClean="0"/>
              <a:t>m</a:t>
            </a:r>
            <a:endParaRPr lang="en-US" altLang="zh-CN" sz="2600" dirty="0"/>
          </a:p>
          <a:p>
            <a:pPr lvl="1"/>
            <a:r>
              <a:rPr lang="zh-CN" altLang="en-US" dirty="0"/>
              <a:t>特点</a:t>
            </a:r>
          </a:p>
          <a:p>
            <a:pPr lvl="2"/>
            <a:r>
              <a:rPr lang="zh-CN" altLang="en-US" sz="2600" dirty="0">
                <a:solidFill>
                  <a:srgbClr val="FF0000"/>
                </a:solidFill>
              </a:rPr>
              <a:t>简单、常用</a:t>
            </a:r>
            <a:r>
              <a:rPr lang="zh-CN" altLang="en-US" sz="2600" dirty="0"/>
              <a:t>，可与上述几种方法结合使用</a:t>
            </a:r>
          </a:p>
          <a:p>
            <a:pPr lvl="2"/>
            <a:r>
              <a:rPr lang="en-US" altLang="zh-CN" sz="2600" dirty="0">
                <a:solidFill>
                  <a:srgbClr val="0000CC"/>
                </a:solidFill>
              </a:rPr>
              <a:t>p</a:t>
            </a:r>
            <a:r>
              <a:rPr lang="zh-CN" altLang="en-US" sz="2600" dirty="0">
                <a:solidFill>
                  <a:srgbClr val="0000CC"/>
                </a:solidFill>
              </a:rPr>
              <a:t>的选取很重要</a:t>
            </a:r>
            <a:r>
              <a:rPr lang="zh-CN" altLang="en-US" sz="2600" dirty="0"/>
              <a:t>；</a:t>
            </a:r>
            <a:r>
              <a:rPr lang="en-US" altLang="zh-CN" sz="2600" dirty="0"/>
              <a:t>p</a:t>
            </a:r>
            <a:r>
              <a:rPr lang="zh-CN" altLang="en-US" sz="2600" dirty="0"/>
              <a:t>选的不好，容易产生同义词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 </a:t>
            </a:r>
            <a:r>
              <a:rPr lang="zh-CN" altLang="en-US" dirty="0"/>
              <a:t>应为不大于 </a:t>
            </a:r>
            <a:r>
              <a:rPr lang="en-US" altLang="zh-CN" dirty="0"/>
              <a:t>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素数</a:t>
            </a:r>
          </a:p>
          <a:p>
            <a:r>
              <a:rPr lang="zh-CN" altLang="en-US" dirty="0"/>
              <a:t>       或是</a:t>
            </a:r>
          </a:p>
          <a:p>
            <a:r>
              <a:rPr lang="zh-CN" altLang="en-US" dirty="0"/>
              <a:t>  不含 </a:t>
            </a:r>
            <a:r>
              <a:rPr lang="en-US" altLang="zh-CN" dirty="0"/>
              <a:t>20 </a:t>
            </a:r>
            <a:r>
              <a:rPr lang="zh-CN" altLang="en-US" dirty="0"/>
              <a:t>以下的质因子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304800" y="1905000"/>
            <a:ext cx="86868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给定一组关键字为</a:t>
            </a: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: </a:t>
            </a:r>
            <a:r>
              <a:rPr kumimoji="1" lang="en-US" altLang="zh-CN" sz="3600" smtClean="0">
                <a:solidFill>
                  <a:srgbClr val="3333CC"/>
                </a:solidFill>
                <a:ea typeface="楷体_GB2312" pitchFamily="49" charset="-122"/>
              </a:rPr>
              <a:t>12, 39, 18, 24, 33, 21</a:t>
            </a:r>
            <a:r>
              <a:rPr kumimoji="1" lang="zh-CN" altLang="en-US" sz="3600" smtClean="0">
                <a:solidFill>
                  <a:srgbClr val="3333CC"/>
                </a:solidFill>
                <a:ea typeface="楷体_GB2312" pitchFamily="49" charset="-122"/>
              </a:rPr>
              <a:t>，</a:t>
            </a:r>
            <a:endParaRPr kumimoji="1" lang="zh-CN" altLang="en-US" sz="3600" smtClean="0">
              <a:solidFill>
                <a:srgbClr val="A50021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若取 </a:t>
            </a:r>
            <a:r>
              <a:rPr kumimoji="1" lang="en-US" altLang="zh-CN" sz="3600" b="1" smtClean="0">
                <a:solidFill>
                  <a:srgbClr val="A50021"/>
                </a:solidFill>
                <a:ea typeface="楷体_GB2312" pitchFamily="49" charset="-122"/>
              </a:rPr>
              <a:t>p=9</a:t>
            </a: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, </a:t>
            </a: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则他们对应的哈希函数值将为</a:t>
            </a: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: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FF00FF"/>
                </a:solidFill>
                <a:ea typeface="楷体_GB2312" pitchFamily="49" charset="-122"/>
              </a:rPr>
              <a:t>3, 3, 0, 6, 6, 3</a:t>
            </a:r>
            <a:endParaRPr kumimoji="1" lang="en-US" altLang="zh-CN" sz="3600" smtClean="0">
              <a:solidFill>
                <a:srgbClr val="A50021"/>
              </a:solidFill>
              <a:ea typeface="楷体_GB2312" pitchFamily="49" charset="-122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1722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A50021"/>
                </a:solidFill>
                <a:ea typeface="楷体_GB2312" pitchFamily="49" charset="-122"/>
              </a:rPr>
              <a:t>例如：</a:t>
            </a:r>
            <a:endParaRPr kumimoji="1" lang="zh-CN" altLang="en-US" sz="4000" b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467544" y="483394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dirty="0" smtClean="0">
                <a:solidFill>
                  <a:srgbClr val="3333CC"/>
                </a:solidFill>
                <a:ea typeface="楷体_GB2312" pitchFamily="49" charset="-122"/>
              </a:rPr>
              <a:t>为什么要对 </a:t>
            </a:r>
            <a:r>
              <a:rPr kumimoji="1" lang="en-US" altLang="zh-CN" sz="3600" dirty="0" smtClean="0">
                <a:solidFill>
                  <a:srgbClr val="3333CC"/>
                </a:solidFill>
                <a:ea typeface="楷体_GB2312" pitchFamily="49" charset="-122"/>
              </a:rPr>
              <a:t>p </a:t>
            </a:r>
            <a:r>
              <a:rPr kumimoji="1" lang="zh-CN" altLang="en-US" sz="3600" dirty="0" smtClean="0">
                <a:solidFill>
                  <a:srgbClr val="3333CC"/>
                </a:solidFill>
                <a:ea typeface="楷体_GB2312" pitchFamily="49" charset="-122"/>
              </a:rPr>
              <a:t>加限制？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304800" y="4322763"/>
            <a:ext cx="8610600" cy="215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    </a:t>
            </a: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可见，若 </a:t>
            </a: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p </a:t>
            </a: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中含质因子 </a:t>
            </a:r>
            <a:r>
              <a:rPr kumimoji="1" lang="en-US" altLang="zh-CN" sz="3600" smtClean="0">
                <a:solidFill>
                  <a:srgbClr val="A50021"/>
                </a:solidFill>
                <a:ea typeface="楷体_GB2312" pitchFamily="49" charset="-122"/>
              </a:rPr>
              <a:t>3, </a:t>
            </a:r>
            <a:r>
              <a:rPr kumimoji="1"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则所有含质因子 </a:t>
            </a:r>
            <a:r>
              <a:rPr kumimoji="1" lang="en-US" altLang="zh-CN" sz="3600" b="1" smtClean="0">
                <a:solidFill>
                  <a:srgbClr val="FF0000"/>
                </a:solidFill>
                <a:ea typeface="楷体_GB2312" pitchFamily="49" charset="-122"/>
              </a:rPr>
              <a:t>3 </a:t>
            </a:r>
            <a:r>
              <a:rPr kumimoji="1"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的关键字均映射到“</a:t>
            </a:r>
            <a:r>
              <a:rPr kumimoji="1" lang="en-US" altLang="zh-CN" sz="3600" b="1" smtClean="0">
                <a:solidFill>
                  <a:srgbClr val="FF0000"/>
                </a:solidFill>
                <a:ea typeface="楷体_GB2312" pitchFamily="49" charset="-122"/>
              </a:rPr>
              <a:t>3 </a:t>
            </a:r>
            <a:r>
              <a:rPr kumimoji="1" lang="zh-CN" altLang="en-US" sz="3600" b="1" smtClean="0">
                <a:solidFill>
                  <a:srgbClr val="FF0000"/>
                </a:solidFill>
                <a:ea typeface="楷体_GB2312" pitchFamily="49" charset="-122"/>
              </a:rPr>
              <a:t>的倍数”的地址上</a:t>
            </a:r>
            <a:r>
              <a:rPr kumimoji="1" lang="zh-CN" altLang="en-US" sz="3600" smtClean="0">
                <a:solidFill>
                  <a:srgbClr val="A50021"/>
                </a:solidFill>
                <a:ea typeface="楷体_GB2312" pitchFamily="49" charset="-122"/>
              </a:rPr>
              <a:t>，从而增加了“冲突”的可能。</a:t>
            </a:r>
          </a:p>
        </p:txBody>
      </p:sp>
    </p:spTree>
    <p:extLst>
      <p:ext uri="{BB962C8B-B14F-4D97-AF65-F5344CB8AC3E}">
        <p14:creationId xmlns:p14="http://schemas.microsoft.com/office/powerpoint/2010/main" xmlns="" val="40657061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5" grpId="0" build="p" autoUpdateAnimBg="0" advAuto="0"/>
      <p:bldP spid="1536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随机数法</a:t>
            </a:r>
          </a:p>
          <a:p>
            <a:pPr lvl="1"/>
            <a:r>
              <a:rPr lang="zh-CN" altLang="en-US" dirty="0"/>
              <a:t>构造：取关键字的</a:t>
            </a:r>
            <a:r>
              <a:rPr lang="zh-CN" altLang="en-US" dirty="0">
                <a:solidFill>
                  <a:srgbClr val="FF0000"/>
                </a:solidFill>
              </a:rPr>
              <a:t>随机函数值</a:t>
            </a:r>
            <a:r>
              <a:rPr lang="zh-CN" altLang="en-US" dirty="0"/>
              <a:t>作哈希地址，即</a:t>
            </a:r>
            <a:r>
              <a:rPr lang="en-US" altLang="zh-CN" dirty="0"/>
              <a:t>H(key)=random(key)</a:t>
            </a:r>
          </a:p>
          <a:p>
            <a:pPr lvl="1"/>
            <a:r>
              <a:rPr lang="zh-CN" altLang="en-US" dirty="0"/>
              <a:t>适于关键字长度不等的情况</a:t>
            </a:r>
          </a:p>
          <a:p>
            <a:r>
              <a:rPr lang="zh-CN" altLang="en-US" dirty="0" smtClean="0"/>
              <a:t>总之，选取</a:t>
            </a:r>
            <a:r>
              <a:rPr lang="zh-CN" altLang="en-US" dirty="0"/>
              <a:t>哈希</a:t>
            </a:r>
            <a:r>
              <a:rPr lang="zh-CN" altLang="en-US" dirty="0" smtClean="0"/>
              <a:t>函数应考虑</a:t>
            </a:r>
            <a:r>
              <a:rPr lang="zh-CN" altLang="en-US" dirty="0"/>
              <a:t>以下因素：</a:t>
            </a:r>
          </a:p>
          <a:p>
            <a:pPr lvl="1"/>
            <a:r>
              <a:rPr lang="zh-CN" altLang="en-US" dirty="0"/>
              <a:t>计算哈希函数所需时间</a:t>
            </a:r>
          </a:p>
          <a:p>
            <a:pPr lvl="1"/>
            <a:r>
              <a:rPr lang="zh-CN" altLang="en-US" dirty="0"/>
              <a:t>关键字长度</a:t>
            </a:r>
          </a:p>
          <a:p>
            <a:pPr lvl="1"/>
            <a:r>
              <a:rPr lang="zh-CN" altLang="en-US" dirty="0"/>
              <a:t>哈希表长度（哈希地址范围）</a:t>
            </a:r>
          </a:p>
          <a:p>
            <a:pPr lvl="1"/>
            <a:r>
              <a:rPr lang="zh-CN" altLang="en-US" dirty="0"/>
              <a:t>关键字分布情况</a:t>
            </a:r>
          </a:p>
          <a:p>
            <a:pPr lvl="1"/>
            <a:r>
              <a:rPr lang="zh-CN" altLang="en-US" dirty="0"/>
              <a:t>记录的查找频率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493615"/>
            <a:ext cx="8569325" cy="4247753"/>
          </a:xfrm>
        </p:spPr>
        <p:txBody>
          <a:bodyPr/>
          <a:lstStyle/>
          <a:p>
            <a:r>
              <a:rPr lang="en-US" altLang="zh-CN" dirty="0"/>
              <a:t>B - </a:t>
            </a:r>
            <a:r>
              <a:rPr lang="zh-CN" altLang="en-US" dirty="0"/>
              <a:t>树的</a:t>
            </a:r>
            <a:r>
              <a:rPr lang="zh-CN" altLang="en-US" dirty="0" smtClean="0"/>
              <a:t>查找算法思想（见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9.13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 smtClean="0"/>
              <a:t>将给定值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与根结点的各个关键字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en-US" altLang="zh-CN" baseline="-25000" dirty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…,</a:t>
            </a:r>
            <a:r>
              <a:rPr lang="en-US" altLang="zh-CN" dirty="0" err="1" smtClean="0"/>
              <a:t>K</a:t>
            </a:r>
            <a:r>
              <a:rPr lang="en-US" altLang="zh-CN" i="1" baseline="-25000" dirty="0" err="1"/>
              <a:t>j</a:t>
            </a:r>
            <a:r>
              <a:rPr lang="en-US" altLang="zh-CN" dirty="0" smtClean="0"/>
              <a:t>(1&lt;=j&lt;=m-1)</a:t>
            </a:r>
            <a:r>
              <a:rPr lang="zh-CN" altLang="en-US" dirty="0" smtClean="0"/>
              <a:t>进行比较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key=K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zh-CN" altLang="en-US" dirty="0" smtClean="0"/>
              <a:t>，则查找成功；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key&lt;K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则顺着指针</a:t>
            </a:r>
            <a:r>
              <a:rPr lang="en-US" altLang="zh-CN" dirty="0" smtClean="0"/>
              <a:t>A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0</a:t>
            </a:r>
            <a:r>
              <a:rPr lang="zh-CN" altLang="en-US" dirty="0" smtClean="0"/>
              <a:t>所指向的子树继续向下查找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 smtClean="0"/>
              <a:t>&lt;key&lt;K</a:t>
            </a:r>
            <a:r>
              <a:rPr lang="en-US" altLang="zh-CN" sz="28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+1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zh-CN" altLang="en-US" dirty="0"/>
              <a:t>顺着指针</a:t>
            </a:r>
            <a:r>
              <a:rPr lang="en-US" altLang="zh-CN" dirty="0" smtClean="0"/>
              <a:t>A</a:t>
            </a:r>
            <a:r>
              <a:rPr lang="en-US" altLang="zh-CN" i="1" baseline="-25000" dirty="0" smtClean="0"/>
              <a:t>i</a:t>
            </a:r>
            <a:r>
              <a:rPr lang="zh-CN" altLang="en-US" dirty="0" smtClean="0"/>
              <a:t>所</a:t>
            </a:r>
            <a:r>
              <a:rPr lang="zh-CN" altLang="en-US" dirty="0"/>
              <a:t>指向的子树继续向下</a:t>
            </a:r>
            <a:r>
              <a:rPr lang="zh-CN" altLang="en-US" dirty="0" smtClean="0"/>
              <a:t>查找；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 smtClean="0"/>
              <a:t>key&gt;</a:t>
            </a:r>
            <a:r>
              <a:rPr lang="en-US" altLang="zh-CN" dirty="0" err="1" smtClean="0"/>
              <a:t>K</a:t>
            </a:r>
            <a:r>
              <a:rPr lang="en-US" altLang="zh-CN" sz="2800" i="1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则顺着指针</a:t>
            </a:r>
            <a:r>
              <a:rPr lang="en-US" altLang="zh-CN" dirty="0" err="1"/>
              <a:t>A</a:t>
            </a:r>
            <a:r>
              <a:rPr lang="en-US" altLang="zh-CN" sz="2800" baseline="-25000" dirty="0" err="1" smtClean="0">
                <a:solidFill>
                  <a:srgbClr val="000000"/>
                </a:solidFill>
              </a:rPr>
              <a:t>j</a:t>
            </a:r>
            <a:r>
              <a:rPr lang="zh-CN" altLang="en-US" dirty="0" smtClean="0"/>
              <a:t>所指向的子树</a:t>
            </a:r>
            <a:r>
              <a:rPr lang="zh-CN" altLang="en-US" dirty="0"/>
              <a:t>继续向下查找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重复上述过程，直到查找成功或到达叶子结点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052736"/>
            <a:ext cx="8424863" cy="143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368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en-US" altLang="zh-CN" sz="3200" b="1" kern="0" dirty="0">
                <a:solidFill>
                  <a:srgbClr val="0000FF"/>
                </a:solidFill>
              </a:rPr>
              <a:t>B - </a:t>
            </a:r>
            <a:r>
              <a:rPr lang="zh-CN" altLang="en-US" sz="3200" b="1" kern="0" dirty="0">
                <a:solidFill>
                  <a:srgbClr val="0000FF"/>
                </a:solidFill>
              </a:rPr>
              <a:t>树的查找过程</a:t>
            </a:r>
          </a:p>
          <a:p>
            <a:pPr marL="742950" lvl="1" indent="-285750" eaLnBrk="0" fontAlgn="base" hangingPunct="0">
              <a:spcBef>
                <a:spcPts val="368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Ø"/>
            </a:pPr>
            <a:r>
              <a:rPr lang="zh-CN" altLang="en-US" sz="2600" b="1" kern="0" dirty="0" smtClean="0">
                <a:solidFill>
                  <a:srgbClr val="17347D"/>
                </a:solidFill>
              </a:rPr>
              <a:t>从</a:t>
            </a:r>
            <a:r>
              <a:rPr lang="zh-CN" altLang="en-US" sz="2600" b="1" kern="0" dirty="0">
                <a:solidFill>
                  <a:srgbClr val="17347D"/>
                </a:solidFill>
              </a:rPr>
              <a:t>根结点出发，顺着指针</a:t>
            </a:r>
            <a:r>
              <a:rPr lang="zh-CN" altLang="en-US" sz="2600" b="1" kern="0" dirty="0">
                <a:solidFill>
                  <a:srgbClr val="3333FF"/>
                </a:solidFill>
              </a:rPr>
              <a:t>查找结点</a:t>
            </a:r>
            <a:r>
              <a:rPr lang="zh-CN" altLang="en-US" sz="2600" b="1" kern="0" dirty="0">
                <a:solidFill>
                  <a:srgbClr val="17347D"/>
                </a:solidFill>
              </a:rPr>
              <a:t>和</a:t>
            </a:r>
            <a:r>
              <a:rPr lang="zh-CN" altLang="en-US" sz="2600" b="1" kern="0" dirty="0">
                <a:solidFill>
                  <a:srgbClr val="3333FF"/>
                </a:solidFill>
              </a:rPr>
              <a:t>在结点内</a:t>
            </a:r>
            <a:r>
              <a:rPr lang="zh-CN" altLang="en-US" sz="2600" b="1" kern="0" dirty="0">
                <a:solidFill>
                  <a:srgbClr val="17347D"/>
                </a:solidFill>
              </a:rPr>
              <a:t>进行</a:t>
            </a:r>
            <a:r>
              <a:rPr lang="zh-CN" altLang="en-US" sz="2600" b="1" kern="0" dirty="0">
                <a:solidFill>
                  <a:srgbClr val="FF0000"/>
                </a:solidFill>
              </a:rPr>
              <a:t>顺序（或折半）</a:t>
            </a:r>
            <a:r>
              <a:rPr lang="zh-CN" altLang="en-US" sz="2600" b="1" kern="0" dirty="0">
                <a:solidFill>
                  <a:srgbClr val="3333FF"/>
                </a:solidFill>
              </a:rPr>
              <a:t>查找两个过程</a:t>
            </a:r>
            <a:r>
              <a:rPr lang="zh-CN" altLang="en-US" sz="2600" b="1" kern="0" dirty="0">
                <a:solidFill>
                  <a:srgbClr val="FF0000"/>
                </a:solidFill>
              </a:rPr>
              <a:t>交叉进行。</a:t>
            </a:r>
            <a:endParaRPr lang="en-US" altLang="zh-CN" sz="2600" b="1" kern="0" dirty="0">
              <a:solidFill>
                <a:srgbClr val="FF0000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3046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处理冲突的实际</a:t>
            </a:r>
            <a:r>
              <a:rPr lang="zh-CN" altLang="en-US" dirty="0" smtClean="0"/>
              <a:t>含义</a:t>
            </a:r>
            <a:endParaRPr lang="zh-CN" altLang="en-US" dirty="0"/>
          </a:p>
          <a:p>
            <a:pPr lvl="1"/>
            <a:r>
              <a:rPr lang="zh-CN" altLang="en-US" dirty="0"/>
              <a:t>为产生冲突的地址寻找下一个哈希地址</a:t>
            </a:r>
            <a:endParaRPr lang="en-US" altLang="zh-CN" dirty="0"/>
          </a:p>
          <a:p>
            <a:r>
              <a:rPr lang="zh-CN" altLang="en-US" dirty="0" smtClean="0"/>
              <a:t>处理</a:t>
            </a:r>
            <a:r>
              <a:rPr lang="zh-CN" altLang="en-US" dirty="0"/>
              <a:t>冲突的方法</a:t>
            </a:r>
          </a:p>
          <a:p>
            <a:pPr lvl="1"/>
            <a:r>
              <a:rPr lang="zh-CN" altLang="en-US" dirty="0" smtClean="0"/>
              <a:t>开放</a:t>
            </a:r>
            <a:r>
              <a:rPr lang="zh-CN" altLang="en-US" dirty="0"/>
              <a:t>定址</a:t>
            </a:r>
            <a:r>
              <a:rPr lang="zh-CN" altLang="en-US" dirty="0" smtClean="0"/>
              <a:t>法 </a:t>
            </a:r>
            <a:endParaRPr lang="zh-CN" altLang="en-US" dirty="0"/>
          </a:p>
          <a:p>
            <a:pPr lvl="1"/>
            <a:r>
              <a:rPr lang="zh-CN" altLang="en-US" dirty="0"/>
              <a:t>再哈希法</a:t>
            </a:r>
          </a:p>
          <a:p>
            <a:pPr lvl="1"/>
            <a:r>
              <a:rPr lang="zh-CN" altLang="en-US" dirty="0" smtClean="0"/>
              <a:t>链</a:t>
            </a:r>
            <a:r>
              <a:rPr lang="zh-CN" altLang="en-US" dirty="0"/>
              <a:t>地址</a:t>
            </a:r>
            <a:r>
              <a:rPr lang="zh-CN" altLang="en-US" dirty="0" smtClean="0"/>
              <a:t>法 </a:t>
            </a:r>
            <a:endParaRPr lang="zh-CN" altLang="en-US" dirty="0"/>
          </a:p>
          <a:p>
            <a:pPr lvl="1"/>
            <a:r>
              <a:rPr lang="zh-CN" altLang="en-US" dirty="0" smtClean="0"/>
              <a:t>建立</a:t>
            </a:r>
            <a:r>
              <a:rPr lang="zh-CN" altLang="en-US" dirty="0"/>
              <a:t>一个公共溢出区 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52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开放定址法 </a:t>
            </a:r>
          </a:p>
          <a:p>
            <a:pPr lvl="1"/>
            <a:r>
              <a:rPr lang="zh-CN" altLang="en-US" dirty="0" smtClean="0"/>
              <a:t>方法：当冲突发生时，形成一个</a:t>
            </a:r>
            <a:r>
              <a:rPr lang="zh-CN" altLang="en-US" dirty="0" smtClean="0">
                <a:solidFill>
                  <a:srgbClr val="0000CC"/>
                </a:solidFill>
              </a:rPr>
              <a:t>探查序列</a:t>
            </a:r>
            <a:r>
              <a:rPr lang="zh-CN" altLang="en-US" dirty="0" smtClean="0"/>
              <a:t>；沿此序列逐个地址探查，直到找到一个空位置（开放的地址），将发生冲突的记录放到该地址中，即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=(H(key)+d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)MOD m, 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=1,2,…,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1" lang="en-US" altLang="zh-CN" sz="3200" b="0" dirty="0" smtClean="0">
                <a:solidFill>
                  <a:srgbClr val="FF0000"/>
                </a:solidFill>
                <a:latin typeface="Times New Roman" pitchFamily="18" charset="0"/>
                <a:ea typeface="隶书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m-1)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H(key)—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哈希函数，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 —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哈希表表长，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增量序列</a:t>
            </a:r>
          </a:p>
          <a:p>
            <a:pPr lvl="1" eaLnBrk="1" hangingPunct="1"/>
            <a:r>
              <a:rPr lang="zh-CN" altLang="en-US" dirty="0" smtClean="0">
                <a:sym typeface="Symbol" pitchFamily="18" charset="2"/>
              </a:rPr>
              <a:t>分类</a:t>
            </a:r>
            <a:endParaRPr lang="zh-CN" altLang="en-US" dirty="0">
              <a:sym typeface="Symbol" pitchFamily="18" charset="2"/>
            </a:endParaRPr>
          </a:p>
          <a:p>
            <a:pPr lvl="2" eaLnBrk="1" hangingPunct="1"/>
            <a:r>
              <a:rPr lang="zh-CN" altLang="en-US" sz="2500" dirty="0">
                <a:solidFill>
                  <a:srgbClr val="FF0000"/>
                </a:solidFill>
                <a:sym typeface="Symbol" pitchFamily="18" charset="2"/>
              </a:rPr>
              <a:t>线性</a:t>
            </a:r>
            <a:r>
              <a:rPr lang="zh-CN" altLang="en-US" sz="2500" dirty="0">
                <a:sym typeface="Symbol" pitchFamily="18" charset="2"/>
              </a:rPr>
              <a:t>探测再散列</a:t>
            </a:r>
            <a:r>
              <a:rPr lang="zh-CN" altLang="en-US" sz="2500" dirty="0" smtClean="0">
                <a:sym typeface="Symbol" pitchFamily="18" charset="2"/>
              </a:rPr>
              <a:t>：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5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500" dirty="0" smtClean="0">
                <a:sym typeface="Symbol" pitchFamily="18" charset="2"/>
              </a:rPr>
              <a:t>=</a:t>
            </a:r>
            <a:r>
              <a:rPr lang="en-US" altLang="zh-CN" sz="2500" dirty="0">
                <a:sym typeface="Symbol" pitchFamily="18" charset="2"/>
              </a:rPr>
              <a:t>1,2,3</a:t>
            </a:r>
            <a:r>
              <a:rPr lang="en-US" altLang="zh-CN" sz="2500" dirty="0" smtClean="0">
                <a:sym typeface="Symbol" pitchFamily="18" charset="2"/>
              </a:rPr>
              <a:t>,…,m-1</a:t>
            </a:r>
            <a:endParaRPr lang="en-US" altLang="zh-CN" sz="2500" dirty="0">
              <a:sym typeface="Symbol" pitchFamily="18" charset="2"/>
            </a:endParaRPr>
          </a:p>
          <a:p>
            <a:pPr lvl="2" eaLnBrk="1" hangingPunct="1"/>
            <a:r>
              <a:rPr lang="zh-CN" altLang="zh-CN" sz="2500" dirty="0">
                <a:solidFill>
                  <a:srgbClr val="FF0000"/>
                </a:solidFill>
                <a:sym typeface="Symbol" pitchFamily="18" charset="2"/>
              </a:rPr>
              <a:t>二次</a:t>
            </a:r>
            <a:r>
              <a:rPr lang="zh-CN" altLang="zh-CN" sz="2500" dirty="0">
                <a:sym typeface="Symbol" pitchFamily="18" charset="2"/>
              </a:rPr>
              <a:t>探测再散列</a:t>
            </a:r>
            <a:r>
              <a:rPr lang="zh-CN" altLang="zh-CN" sz="2500" dirty="0" smtClean="0">
                <a:sym typeface="Symbol" pitchFamily="18" charset="2"/>
              </a:rPr>
              <a:t>：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5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500" dirty="0" smtClean="0">
                <a:sym typeface="Symbol" pitchFamily="18" charset="2"/>
              </a:rPr>
              <a:t>=</a:t>
            </a:r>
            <a:r>
              <a:rPr lang="en-US" altLang="zh-CN" sz="2500" dirty="0">
                <a:sym typeface="Symbol" pitchFamily="18" charset="2"/>
              </a:rPr>
              <a:t>1²,-1²,2²,-2²,3²</a:t>
            </a:r>
            <a:r>
              <a:rPr lang="en-US" altLang="zh-CN" sz="2500" dirty="0" smtClean="0">
                <a:sym typeface="Symbol" pitchFamily="18" charset="2"/>
              </a:rPr>
              <a:t>,…,±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500" dirty="0">
                <a:sym typeface="Symbol" pitchFamily="18" charset="2"/>
              </a:rPr>
              <a:t>²(</a:t>
            </a:r>
            <a:r>
              <a:rPr lang="en-US" altLang="zh-CN" sz="2500" dirty="0" err="1">
                <a:sym typeface="Symbol" pitchFamily="18" charset="2"/>
              </a:rPr>
              <a:t>km</a:t>
            </a:r>
            <a:r>
              <a:rPr lang="en-US" altLang="zh-CN" sz="2500" dirty="0">
                <a:sym typeface="Symbol" pitchFamily="18" charset="2"/>
              </a:rPr>
              <a:t>/2)</a:t>
            </a:r>
          </a:p>
          <a:p>
            <a:pPr lvl="2" eaLnBrk="1" hangingPunct="1"/>
            <a:r>
              <a:rPr lang="zh-CN" altLang="zh-CN" sz="2500" dirty="0">
                <a:solidFill>
                  <a:srgbClr val="FF0000"/>
                </a:solidFill>
                <a:sym typeface="Symbol" pitchFamily="18" charset="2"/>
              </a:rPr>
              <a:t>伪随机</a:t>
            </a:r>
            <a:r>
              <a:rPr lang="zh-CN" altLang="zh-CN" sz="2500" dirty="0">
                <a:sym typeface="Symbol" pitchFamily="18" charset="2"/>
              </a:rPr>
              <a:t>探测再散列</a:t>
            </a:r>
            <a:r>
              <a:rPr lang="zh-CN" altLang="zh-CN" sz="2500" dirty="0" smtClean="0">
                <a:sym typeface="Symbol" pitchFamily="18" charset="2"/>
              </a:rPr>
              <a:t>：</a:t>
            </a:r>
            <a:r>
              <a:rPr lang="en-US" altLang="zh-CN" sz="2500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zh-CN" sz="25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500" dirty="0" smtClean="0">
                <a:sym typeface="Symbol" pitchFamily="18" charset="2"/>
              </a:rPr>
              <a:t>=</a:t>
            </a:r>
            <a:r>
              <a:rPr lang="zh-CN" altLang="zh-CN" sz="2500" dirty="0">
                <a:sym typeface="Symbol" pitchFamily="18" charset="2"/>
              </a:rPr>
              <a:t>伪随机数序列</a:t>
            </a:r>
            <a:endParaRPr lang="zh-CN" altLang="en-US" sz="2500" dirty="0">
              <a:sym typeface="Symbol" pitchFamily="18" charset="2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0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32048" y="1054373"/>
            <a:ext cx="8604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CC"/>
                </a:solidFill>
              </a:rPr>
              <a:t>表长为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的哈希表中已填有关键字为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17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60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CC"/>
                </a:solidFill>
              </a:rPr>
              <a:t>29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的记录，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H(key)=key  MOD  11</a:t>
            </a:r>
            <a:r>
              <a:rPr lang="zh-CN" altLang="en-US" sz="2400" b="1" dirty="0" smtClean="0">
                <a:solidFill>
                  <a:srgbClr val="0000CC"/>
                </a:solidFill>
              </a:rPr>
              <a:t>，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现有第4个记录，其关键字为38，按三种处理冲突的方法，将它填入表中</a:t>
            </a:r>
            <a:endParaRPr lang="zh-CN" altLang="en-US" sz="2400" b="1" dirty="0" smtClean="0">
              <a:solidFill>
                <a:srgbClr val="0000CC"/>
              </a:solidFill>
            </a:endParaRP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2001838" y="2076152"/>
            <a:ext cx="4256087" cy="690562"/>
            <a:chOff x="1261" y="1173"/>
            <a:chExt cx="2681" cy="435"/>
          </a:xfrm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smtClean="0">
                  <a:solidFill>
                    <a:srgbClr val="660066"/>
                  </a:solidFill>
                </a:rPr>
                <a:t>0    1    2    3    4    5    6    7    8    9   10</a:t>
              </a:r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0" name="Line 8"/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3" name="Line 11"/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4" name="Line 12"/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7" name="Line 15"/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8" name="Line 16"/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49" name="Line 17"/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 b="1" smtClean="0">
                <a:solidFill>
                  <a:srgbClr val="660066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660066"/>
                  </a:solidFill>
                </a:rPr>
                <a:t>60  17  29</a:t>
              </a:r>
            </a:p>
          </p:txBody>
        </p:sp>
      </p:grp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979753" y="2900901"/>
            <a:ext cx="48163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80808"/>
                </a:solidFill>
              </a:rPr>
              <a:t>(1)  H(38)=38 MOD 11=5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H1=(5+1) MOD 11=6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H2=(5+2) MOD 11=7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H3=(5+3) MOD 11=8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不冲突 </a:t>
            </a:r>
            <a:endParaRPr lang="zh-CN" altLang="en-US" sz="2400" b="1" dirty="0" smtClean="0">
              <a:solidFill>
                <a:srgbClr val="080808"/>
              </a:solidFill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080000" y="237142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0066FF"/>
                </a:solidFill>
              </a:rPr>
              <a:t>38</a:t>
            </a:r>
            <a:endParaRPr lang="en-US" altLang="zh-CN" b="1" smtClean="0">
              <a:solidFill>
                <a:srgbClr val="660066"/>
              </a:solidFill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969333" y="4437112"/>
            <a:ext cx="4837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80808"/>
                </a:solidFill>
              </a:rPr>
              <a:t>(2)  H(38)=38 MOD 11=5  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H1=(5+1</a:t>
            </a:r>
            <a:r>
              <a:rPr lang="en-US" altLang="zh-CN" sz="2400" b="1" dirty="0" smtClean="0">
                <a:solidFill>
                  <a:srgbClr val="080808"/>
                </a:solidFill>
                <a:sym typeface="Symbol" pitchFamily="18" charset="2"/>
              </a:rPr>
              <a:t>²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) MOD 11=6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H2=(5-1</a:t>
            </a:r>
            <a:r>
              <a:rPr lang="en-US" altLang="zh-CN" sz="2400" b="1" dirty="0" smtClean="0">
                <a:solidFill>
                  <a:srgbClr val="080808"/>
                </a:solidFill>
                <a:sym typeface="Symbol" pitchFamily="18" charset="2"/>
              </a:rPr>
              <a:t>²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) MOD 11=4 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不冲突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524250" y="237618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6600"/>
                </a:solidFill>
              </a:rPr>
              <a:t>38</a:t>
            </a:r>
            <a:endParaRPr lang="en-US" altLang="zh-CN" b="1" dirty="0" smtClean="0">
              <a:solidFill>
                <a:srgbClr val="660066"/>
              </a:solidFill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969333" y="5661248"/>
            <a:ext cx="47394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80808"/>
                </a:solidFill>
              </a:rPr>
              <a:t>(3)  H(38)=38 MOD 11=5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冲突</a:t>
            </a:r>
            <a:endParaRPr lang="zh-CN" altLang="en-US" sz="2400" b="1" dirty="0" smtClean="0">
              <a:solidFill>
                <a:srgbClr val="08080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80808"/>
                </a:solidFill>
              </a:rPr>
              <a:t>      设伪随机数序列为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9</a:t>
            </a:r>
            <a:r>
              <a:rPr lang="zh-CN" altLang="en-US" sz="2400" b="1" dirty="0" smtClean="0">
                <a:solidFill>
                  <a:srgbClr val="080808"/>
                </a:solidFill>
              </a:rPr>
              <a:t>，则：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80808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080808"/>
                </a:solidFill>
              </a:rPr>
              <a:t>H1=(5+9) MOD 11=3    </a:t>
            </a:r>
            <a:r>
              <a:rPr lang="zh-CN" altLang="zh-CN" sz="2400" b="1" dirty="0" smtClean="0">
                <a:solidFill>
                  <a:srgbClr val="080808"/>
                </a:solidFill>
              </a:rPr>
              <a:t>不冲突</a:t>
            </a:r>
            <a:endParaRPr lang="zh-CN" altLang="en-US" sz="2400" b="1" dirty="0" smtClean="0">
              <a:solidFill>
                <a:srgbClr val="080808"/>
              </a:solidFill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133725" y="236507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F3300"/>
                </a:solidFill>
              </a:rPr>
              <a:t>38</a:t>
            </a:r>
            <a:endParaRPr lang="en-US" altLang="zh-CN" b="1" dirty="0" smtClean="0">
              <a:solidFill>
                <a:srgbClr val="660066"/>
              </a:solidFill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pPr algn="ctr"/>
            <a:r>
              <a:rPr lang="zh-CN" altLang="en-US" dirty="0"/>
              <a:t>开放定址</a:t>
            </a:r>
            <a:r>
              <a:rPr lang="zh-CN" altLang="en-US" dirty="0" smtClean="0"/>
              <a:t>法举例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73416" y="2852936"/>
            <a:ext cx="3770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i="1" kern="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=(H(key)+</a:t>
            </a:r>
            <a:r>
              <a:rPr lang="en-US" altLang="zh-CN" sz="2800" b="1" kern="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800" b="1" i="1" kern="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)MOD 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2644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5" grpId="0" uiExpand="1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再哈希法</a:t>
            </a:r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：构造若干个哈希函数，当发生冲突时，计算下一个哈希地址，即：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=1,2,…,k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altLang="zh-CN" sz="2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dirty="0" smtClean="0"/>
              <a:t>—</a:t>
            </a:r>
            <a:r>
              <a:rPr lang="zh-CN" altLang="en-US" sz="2600" dirty="0" smtClean="0"/>
              <a:t>不同</a:t>
            </a:r>
            <a:r>
              <a:rPr lang="zh-CN" altLang="en-US" sz="2600" dirty="0"/>
              <a:t>的哈希函数</a:t>
            </a:r>
          </a:p>
          <a:p>
            <a:pPr lvl="2"/>
            <a:r>
              <a:rPr lang="zh-CN" altLang="en-US" sz="2600" dirty="0"/>
              <a:t>特点：计算时间增加</a:t>
            </a:r>
          </a:p>
          <a:p>
            <a:r>
              <a:rPr lang="zh-CN" altLang="en-US" dirty="0"/>
              <a:t>链地址法</a:t>
            </a:r>
          </a:p>
          <a:p>
            <a:pPr lvl="1"/>
            <a:r>
              <a:rPr lang="zh-CN" altLang="en-US" dirty="0"/>
              <a:t>方法：将所有</a:t>
            </a:r>
            <a:r>
              <a:rPr lang="zh-CN" altLang="en-US" dirty="0">
                <a:solidFill>
                  <a:srgbClr val="FF0000"/>
                </a:solidFill>
              </a:rPr>
              <a:t>关键字为同义词</a:t>
            </a:r>
            <a:r>
              <a:rPr lang="zh-CN" altLang="en-US" dirty="0"/>
              <a:t>的记录</a:t>
            </a:r>
            <a:r>
              <a:rPr lang="zh-CN" altLang="en-US" dirty="0">
                <a:solidFill>
                  <a:srgbClr val="0000CC"/>
                </a:solidFill>
              </a:rPr>
              <a:t>存储</a:t>
            </a:r>
            <a:r>
              <a:rPr lang="zh-CN" altLang="en-US" dirty="0"/>
              <a:t>在一个</a:t>
            </a:r>
            <a:r>
              <a:rPr lang="zh-CN" altLang="en-US" dirty="0">
                <a:solidFill>
                  <a:srgbClr val="FF0000"/>
                </a:solidFill>
              </a:rPr>
              <a:t>单链表</a:t>
            </a:r>
            <a:r>
              <a:rPr lang="zh-CN" altLang="en-US" dirty="0"/>
              <a:t>中，并用一维数组存放头指针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0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链地址</a:t>
            </a:r>
            <a:r>
              <a:rPr lang="zh-CN" altLang="en-US" dirty="0" smtClean="0"/>
              <a:t>法举例</a:t>
            </a:r>
            <a:endParaRPr lang="zh-CN" altLang="en-US" dirty="0"/>
          </a:p>
          <a:p>
            <a:pPr lvl="1"/>
            <a:r>
              <a:rPr lang="zh-CN" altLang="en-US" dirty="0"/>
              <a:t>已知一组</a:t>
            </a:r>
            <a:r>
              <a:rPr lang="zh-CN" altLang="en-US" dirty="0" smtClean="0"/>
              <a:t>关键字</a:t>
            </a:r>
            <a:r>
              <a:rPr lang="en-US" altLang="zh-CN" dirty="0" smtClean="0"/>
              <a:t>(19,14,23,1,68,20,84,27,55,11,10,79) </a:t>
            </a:r>
            <a:r>
              <a:rPr lang="zh-CN" altLang="en-US" dirty="0"/>
              <a:t>哈希函数为：</a:t>
            </a:r>
            <a:r>
              <a:rPr lang="en-US" altLang="zh-CN" dirty="0"/>
              <a:t>H(key)=key MOD 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，用</a:t>
            </a:r>
            <a:r>
              <a:rPr lang="zh-CN" altLang="en-US" dirty="0"/>
              <a:t>链地址法处理冲突</a:t>
            </a:r>
          </a:p>
          <a:p>
            <a:endParaRPr lang="zh-CN" altLang="en-US" dirty="0"/>
          </a:p>
        </p:txBody>
      </p:sp>
      <p:grpSp>
        <p:nvGrpSpPr>
          <p:cNvPr id="82" name="Group 168"/>
          <p:cNvGrpSpPr>
            <a:grpSpLocks/>
          </p:cNvGrpSpPr>
          <p:nvPr/>
        </p:nvGrpSpPr>
        <p:grpSpPr bwMode="auto">
          <a:xfrm>
            <a:off x="2051720" y="3051976"/>
            <a:ext cx="5235333" cy="3832952"/>
            <a:chOff x="1054" y="1436"/>
            <a:chExt cx="3700" cy="2708"/>
          </a:xfrm>
        </p:grpSpPr>
        <p:grpSp>
          <p:nvGrpSpPr>
            <p:cNvPr id="83" name="Group 169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146" name="Rectangle 170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171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Line 172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Line 173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Line 174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Line 175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Line 176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Line 177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Line 178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Line 179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180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Line 181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Line 182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Text Box 183"/>
            <p:cNvSpPr txBox="1">
              <a:spLocks noChangeArrowheads="1"/>
            </p:cNvSpPr>
            <p:nvPr/>
          </p:nvSpPr>
          <p:spPr bwMode="auto">
            <a:xfrm>
              <a:off x="1054" y="1436"/>
              <a:ext cx="305" cy="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0 1  2 3 4  5 6  7 8 9  10 11 12 </a:t>
              </a:r>
            </a:p>
          </p:txBody>
        </p:sp>
        <p:grpSp>
          <p:nvGrpSpPr>
            <p:cNvPr id="85" name="Group 184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143" name="Rectangle 18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14</a:t>
                </a:r>
              </a:p>
            </p:txBody>
          </p:sp>
          <p:sp>
            <p:nvSpPr>
              <p:cNvPr id="144" name="Line 18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Line 18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6" name="Text Box 188"/>
            <p:cNvSpPr txBox="1">
              <a:spLocks noChangeArrowheads="1"/>
            </p:cNvSpPr>
            <p:nvPr/>
          </p:nvSpPr>
          <p:spPr bwMode="auto">
            <a:xfrm>
              <a:off x="1362" y="1448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grpSp>
          <p:nvGrpSpPr>
            <p:cNvPr id="87" name="Group 189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140" name="Rectangle 19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1</a:t>
                </a:r>
              </a:p>
            </p:txBody>
          </p:sp>
          <p:sp>
            <p:nvSpPr>
              <p:cNvPr id="141" name="Line 19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19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8" name="Group 193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137" name="Rectangle 19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27</a:t>
                </a:r>
              </a:p>
            </p:txBody>
          </p:sp>
          <p:sp>
            <p:nvSpPr>
              <p:cNvPr id="138" name="Line 19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Line 19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9" name="Group 197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134" name="Rectangle 19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79</a:t>
                </a:r>
              </a:p>
            </p:txBody>
          </p:sp>
          <p:sp>
            <p:nvSpPr>
              <p:cNvPr id="135" name="Line 19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Line 20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201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131" name="Rectangle 20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68</a:t>
                </a:r>
              </a:p>
            </p:txBody>
          </p:sp>
          <p:sp>
            <p:nvSpPr>
              <p:cNvPr id="132" name="Line 20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Line 20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205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128" name="Rectangle 20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55</a:t>
                </a:r>
              </a:p>
            </p:txBody>
          </p:sp>
          <p:sp>
            <p:nvSpPr>
              <p:cNvPr id="129" name="Line 20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20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2" name="Group 209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125" name="Rectangle 21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19</a:t>
                </a:r>
              </a:p>
            </p:txBody>
          </p:sp>
          <p:sp>
            <p:nvSpPr>
              <p:cNvPr id="126" name="Line 21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Line 21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122" name="Rectangle 214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84</a:t>
                </a:r>
              </a:p>
            </p:txBody>
          </p:sp>
          <p:sp>
            <p:nvSpPr>
              <p:cNvPr id="123" name="Line 215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4" name="Line 216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4" name="Group 217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119" name="Rectangle 218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20</a:t>
                </a:r>
              </a:p>
            </p:txBody>
          </p:sp>
          <p:sp>
            <p:nvSpPr>
              <p:cNvPr id="120" name="Line 219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Line 220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5" name="Group 221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116" name="Rectangle 2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23</a:t>
                </a:r>
              </a:p>
            </p:txBody>
          </p:sp>
          <p:sp>
            <p:nvSpPr>
              <p:cNvPr id="117" name="Line 2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2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6" name="Group 225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113" name="Rectangle 226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10</a:t>
                </a:r>
              </a:p>
            </p:txBody>
          </p:sp>
          <p:sp>
            <p:nvSpPr>
              <p:cNvPr id="114" name="Line 227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Line 228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7" name="Group 229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110" name="Rectangle 230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宋体" charset="-122"/>
                  </a:rPr>
                  <a:t>11</a:t>
                </a:r>
              </a:p>
            </p:txBody>
          </p:sp>
          <p:sp>
            <p:nvSpPr>
              <p:cNvPr id="111" name="Line 231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232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8" name="Text Box 233"/>
            <p:cNvSpPr txBox="1">
              <a:spLocks noChangeArrowheads="1"/>
            </p:cNvSpPr>
            <p:nvPr/>
          </p:nvSpPr>
          <p:spPr bwMode="auto">
            <a:xfrm>
              <a:off x="1362" y="1844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99" name="Text Box 234"/>
            <p:cNvSpPr txBox="1">
              <a:spLocks noChangeArrowheads="1"/>
            </p:cNvSpPr>
            <p:nvPr/>
          </p:nvSpPr>
          <p:spPr bwMode="auto">
            <a:xfrm>
              <a:off x="1362" y="2216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0" name="Text Box 235"/>
            <p:cNvSpPr txBox="1">
              <a:spLocks noChangeArrowheads="1"/>
            </p:cNvSpPr>
            <p:nvPr/>
          </p:nvSpPr>
          <p:spPr bwMode="auto">
            <a:xfrm>
              <a:off x="1362" y="2423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1" name="Text Box 236"/>
            <p:cNvSpPr txBox="1">
              <a:spLocks noChangeArrowheads="1"/>
            </p:cNvSpPr>
            <p:nvPr/>
          </p:nvSpPr>
          <p:spPr bwMode="auto">
            <a:xfrm>
              <a:off x="1362" y="3034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2" name="Text Box 237"/>
            <p:cNvSpPr txBox="1">
              <a:spLocks noChangeArrowheads="1"/>
            </p:cNvSpPr>
            <p:nvPr/>
          </p:nvSpPr>
          <p:spPr bwMode="auto">
            <a:xfrm>
              <a:off x="1362" y="3231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3" name="Text Box 238"/>
            <p:cNvSpPr txBox="1">
              <a:spLocks noChangeArrowheads="1"/>
            </p:cNvSpPr>
            <p:nvPr/>
          </p:nvSpPr>
          <p:spPr bwMode="auto">
            <a:xfrm>
              <a:off x="1362" y="3810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4" name="Text Box 239"/>
            <p:cNvSpPr txBox="1">
              <a:spLocks noChangeArrowheads="1"/>
            </p:cNvSpPr>
            <p:nvPr/>
          </p:nvSpPr>
          <p:spPr bwMode="auto">
            <a:xfrm>
              <a:off x="4497" y="1616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5" name="Text Box 240"/>
            <p:cNvSpPr txBox="1">
              <a:spLocks noChangeArrowheads="1"/>
            </p:cNvSpPr>
            <p:nvPr/>
          </p:nvSpPr>
          <p:spPr bwMode="auto">
            <a:xfrm>
              <a:off x="2967" y="2010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6" name="Text Box 241"/>
            <p:cNvSpPr txBox="1">
              <a:spLocks noChangeArrowheads="1"/>
            </p:cNvSpPr>
            <p:nvPr/>
          </p:nvSpPr>
          <p:spPr bwMode="auto">
            <a:xfrm>
              <a:off x="2956" y="2599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7" name="Text Box 242"/>
            <p:cNvSpPr txBox="1">
              <a:spLocks noChangeArrowheads="1"/>
            </p:cNvSpPr>
            <p:nvPr/>
          </p:nvSpPr>
          <p:spPr bwMode="auto">
            <a:xfrm>
              <a:off x="2201" y="2868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8" name="Text Box 243"/>
            <p:cNvSpPr txBox="1">
              <a:spLocks noChangeArrowheads="1"/>
            </p:cNvSpPr>
            <p:nvPr/>
          </p:nvSpPr>
          <p:spPr bwMode="auto">
            <a:xfrm>
              <a:off x="2956" y="3374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  <p:sp>
          <p:nvSpPr>
            <p:cNvPr id="109" name="Text Box 244"/>
            <p:cNvSpPr txBox="1">
              <a:spLocks noChangeArrowheads="1"/>
            </p:cNvSpPr>
            <p:nvPr/>
          </p:nvSpPr>
          <p:spPr bwMode="auto">
            <a:xfrm>
              <a:off x="2211" y="3624"/>
              <a:ext cx="25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^</a:t>
              </a:r>
            </a:p>
          </p:txBody>
        </p:sp>
      </p:grpSp>
      <p:sp>
        <p:nvSpPr>
          <p:cNvPr id="81" name="Rectangle 149"/>
          <p:cNvSpPr>
            <a:spLocks noChangeArrowheads="1"/>
          </p:cNvSpPr>
          <p:nvPr/>
        </p:nvSpPr>
        <p:spPr bwMode="auto">
          <a:xfrm>
            <a:off x="5519637" y="5344057"/>
            <a:ext cx="3733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有冲突的元素可以插在表尾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也可以插在表头</a:t>
            </a:r>
          </a:p>
        </p:txBody>
      </p:sp>
    </p:spTree>
    <p:extLst>
      <p:ext uri="{BB962C8B-B14F-4D97-AF65-F5344CB8AC3E}">
        <p14:creationId xmlns:p14="http://schemas.microsoft.com/office/powerpoint/2010/main" xmlns="" val="8806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建立一个公共</a:t>
            </a:r>
            <a:r>
              <a:rPr lang="zh-CN" altLang="en-US" dirty="0" smtClean="0"/>
              <a:t>溢出</a:t>
            </a:r>
            <a:r>
              <a:rPr lang="zh-CN" altLang="en-US" dirty="0"/>
              <a:t>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思路</a:t>
            </a:r>
            <a:r>
              <a:rPr lang="zh-CN" altLang="en-US" dirty="0"/>
              <a:t>：</a:t>
            </a:r>
            <a:r>
              <a:rPr lang="zh-CN" altLang="en-US" sz="2600" dirty="0" smtClean="0"/>
              <a:t>除</a:t>
            </a:r>
            <a:r>
              <a:rPr lang="zh-CN" altLang="en-US" sz="2600" dirty="0"/>
              <a:t>设立哈希基本表外，另设立一个</a:t>
            </a:r>
            <a:r>
              <a:rPr lang="zh-CN" altLang="en-US" sz="2600" dirty="0" smtClean="0">
                <a:solidFill>
                  <a:srgbClr val="FF0000"/>
                </a:solidFill>
              </a:rPr>
              <a:t>溢出表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 smtClean="0"/>
              <a:t>所有</a:t>
            </a:r>
            <a:r>
              <a:rPr lang="zh-CN" altLang="en-US" dirty="0"/>
              <a:t>关键字和基本表中关键字为</a:t>
            </a:r>
            <a:r>
              <a:rPr lang="zh-CN" altLang="en-US" dirty="0">
                <a:solidFill>
                  <a:srgbClr val="FF0000"/>
                </a:solidFill>
              </a:rPr>
              <a:t>同义词</a:t>
            </a:r>
            <a:r>
              <a:rPr lang="zh-CN" altLang="en-US" dirty="0"/>
              <a:t>的记录，不管它们由哈希函数得到的地址是什么，一旦发生冲突，都填入溢出表。</a:t>
            </a:r>
          </a:p>
          <a:p>
            <a:pPr marL="0" lvl="0" indent="0" eaLnBrk="1" hangingPunct="1">
              <a:spcBef>
                <a:spcPts val="612"/>
              </a:spcBef>
              <a:buClr>
                <a:srgbClr val="66CCFF"/>
              </a:buClr>
              <a:buSzPct val="80000"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例： 已知一组关键字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(15, 4, 18, 7, 37, 47)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，散列表长度为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7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，哈希函数为：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H(key)=key MOD 7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用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建立公共溢出区</a:t>
            </a:r>
            <a:r>
              <a:rPr kumimoji="1" lang="zh-CN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法处理冲突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。得到的基本表和溢出表如下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：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/>
            </a:endParaRP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8000" y="4869160"/>
            <a:ext cx="7188200" cy="1855788"/>
            <a:chOff x="320" y="2928"/>
            <a:chExt cx="4528" cy="116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20" y="2928"/>
              <a:ext cx="4528" cy="497"/>
              <a:chOff x="128" y="3024"/>
              <a:chExt cx="4528" cy="497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128" y="3144"/>
                <a:ext cx="122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Hashtable</a:t>
                </a:r>
                <a:r>
                  <a:rPr kumimoji="1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表：</a:t>
                </a:r>
              </a:p>
            </p:txBody>
          </p:sp>
          <p:grpSp>
            <p:nvGrpSpPr>
              <p:cNvPr id="28" name="Group 6"/>
              <p:cNvGrpSpPr>
                <a:grpSpLocks/>
              </p:cNvGrpSpPr>
              <p:nvPr/>
            </p:nvGrpSpPr>
            <p:grpSpPr bwMode="auto">
              <a:xfrm>
                <a:off x="1392" y="3024"/>
                <a:ext cx="3264" cy="497"/>
                <a:chOff x="528" y="3024"/>
                <a:chExt cx="3264" cy="497"/>
              </a:xfrm>
            </p:grpSpPr>
            <p:grpSp>
              <p:nvGrpSpPr>
                <p:cNvPr id="29" name="Group 7"/>
                <p:cNvGrpSpPr>
                  <a:grpSpLocks/>
                </p:cNvGrpSpPr>
                <p:nvPr/>
              </p:nvGrpSpPr>
              <p:grpSpPr bwMode="auto">
                <a:xfrm>
                  <a:off x="528" y="3024"/>
                  <a:ext cx="3264" cy="249"/>
                  <a:chOff x="528" y="3024"/>
                  <a:chExt cx="3264" cy="249"/>
                </a:xfrm>
              </p:grpSpPr>
              <p:sp>
                <p:nvSpPr>
                  <p:cNvPr id="3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024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散列地址    </a:t>
                    </a:r>
                    <a:r>
                      <a: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0     1     2     3     4     5     6</a:t>
                    </a:r>
                  </a:p>
                </p:txBody>
              </p:sp>
              <p:sp>
                <p:nvSpPr>
                  <p:cNvPr id="40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417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03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41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778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446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30" name="Group 16"/>
                <p:cNvGrpSpPr>
                  <a:grpSpLocks/>
                </p:cNvGrpSpPr>
                <p:nvPr/>
              </p:nvGrpSpPr>
              <p:grpSpPr bwMode="auto">
                <a:xfrm>
                  <a:off x="528" y="3272"/>
                  <a:ext cx="3264" cy="249"/>
                  <a:chOff x="528" y="3272"/>
                  <a:chExt cx="3264" cy="249"/>
                </a:xfrm>
              </p:grpSpPr>
              <p:sp>
                <p:nvSpPr>
                  <p:cNvPr id="3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272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关键字      </a:t>
                    </a:r>
                    <a:r>
                      <a: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7    15   37           4    47    </a:t>
                    </a:r>
                  </a:p>
                </p:txBody>
              </p:sp>
              <p:sp>
                <p:nvSpPr>
                  <p:cNvPr id="3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1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440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112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448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320" y="3600"/>
              <a:ext cx="4528" cy="497"/>
              <a:chOff x="128" y="3024"/>
              <a:chExt cx="4528" cy="497"/>
            </a:xfrm>
          </p:grpSpPr>
          <p:sp>
            <p:nvSpPr>
              <p:cNvPr id="7" name="Rectangle 26"/>
              <p:cNvSpPr>
                <a:spLocks noChangeArrowheads="1"/>
              </p:cNvSpPr>
              <p:nvPr/>
            </p:nvSpPr>
            <p:spPr bwMode="auto">
              <a:xfrm>
                <a:off x="128" y="3144"/>
                <a:ext cx="1224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overtable</a:t>
                </a: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表：</a:t>
                </a: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92" y="3024"/>
                <a:ext cx="3264" cy="497"/>
                <a:chOff x="528" y="3024"/>
                <a:chExt cx="3264" cy="497"/>
              </a:xfrm>
            </p:grpSpPr>
            <p:grpSp>
              <p:nvGrpSpPr>
                <p:cNvPr id="9" name="Group 28"/>
                <p:cNvGrpSpPr>
                  <a:grpSpLocks/>
                </p:cNvGrpSpPr>
                <p:nvPr/>
              </p:nvGrpSpPr>
              <p:grpSpPr bwMode="auto">
                <a:xfrm>
                  <a:off x="528" y="3024"/>
                  <a:ext cx="3264" cy="249"/>
                  <a:chOff x="528" y="3024"/>
                  <a:chExt cx="3264" cy="249"/>
                </a:xfrm>
              </p:grpSpPr>
              <p:sp>
                <p:nvSpPr>
                  <p:cNvPr id="1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024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溢出地址    </a:t>
                    </a:r>
                    <a:r>
                      <a:rPr kumimoji="1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0     1     2     3     4     5     6</a:t>
                    </a:r>
                  </a:p>
                </p:txBody>
              </p:sp>
              <p:sp>
                <p:nvSpPr>
                  <p:cNvPr id="2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17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777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103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41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778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08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46" y="3024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0" name="Group 37"/>
                <p:cNvGrpSpPr>
                  <a:grpSpLocks/>
                </p:cNvGrpSpPr>
                <p:nvPr/>
              </p:nvGrpSpPr>
              <p:grpSpPr bwMode="auto">
                <a:xfrm>
                  <a:off x="528" y="3272"/>
                  <a:ext cx="3264" cy="249"/>
                  <a:chOff x="528" y="3272"/>
                  <a:chExt cx="3264" cy="249"/>
                </a:xfrm>
              </p:grpSpPr>
              <p:sp>
                <p:nvSpPr>
                  <p:cNvPr id="1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3272"/>
                    <a:ext cx="3264" cy="249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关键字     </a:t>
                    </a:r>
                    <a:r>
                      <a:rPr kumimoji="1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18</a:t>
                    </a:r>
                  </a:p>
                </p:txBody>
              </p:sp>
              <p:sp>
                <p:nvSpPr>
                  <p:cNvPr id="1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41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104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440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776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112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448" y="3272"/>
                    <a:ext cx="0" cy="24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xmlns="" val="30372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哈希表的查找</a:t>
            </a:r>
          </a:p>
          <a:p>
            <a:endParaRPr lang="zh-CN" altLang="en-US" dirty="0"/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2371476" y="940073"/>
            <a:ext cx="6376988" cy="5729287"/>
            <a:chOff x="927" y="859"/>
            <a:chExt cx="2559" cy="2813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10" name="AutoShape 41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给定</a:t>
                </a:r>
                <a:r>
                  <a:rPr kumimoji="0" lang="en-US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k</a:t>
                </a:r>
                <a:r>
                  <a:rPr kumimoji="0" lang="zh-CN" altLang="zh-CN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值</a:t>
                </a:r>
                <a:endPara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楷体_GB2312" pitchFamily="49" charset="-122"/>
                </a:endParaRPr>
              </a:p>
            </p:txBody>
          </p:sp>
          <p:sp>
            <p:nvSpPr>
              <p:cNvPr id="11" name="AutoShape 42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计算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H(k)</a:t>
                </a:r>
              </a:p>
            </p:txBody>
          </p:sp>
          <p:sp>
            <p:nvSpPr>
              <p:cNvPr id="12" name="AutoShape 43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此地址为空</a:t>
                </a:r>
              </a:p>
            </p:txBody>
          </p:sp>
          <p:sp>
            <p:nvSpPr>
              <p:cNvPr id="13" name="AutoShape 44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关键字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==k</a:t>
                </a:r>
              </a:p>
            </p:txBody>
          </p:sp>
          <p:sp>
            <p:nvSpPr>
              <p:cNvPr id="14" name="AutoShape 45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查找失败</a:t>
                </a:r>
              </a:p>
            </p:txBody>
          </p:sp>
          <p:sp>
            <p:nvSpPr>
              <p:cNvPr id="15" name="AutoShape 46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查找成功</a:t>
                </a:r>
              </a:p>
            </p:txBody>
          </p:sp>
          <p:sp>
            <p:nvSpPr>
              <p:cNvPr id="16" name="AutoShape 47"/>
              <p:cNvSpPr>
                <a:spLocks noChangeArrowheads="1"/>
              </p:cNvSpPr>
              <p:nvPr/>
            </p:nvSpPr>
            <p:spPr bwMode="auto">
              <a:xfrm>
                <a:off x="1879" y="3400"/>
                <a:ext cx="694" cy="409"/>
              </a:xfrm>
              <a:prstGeom prst="flowChartProcess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按处理冲突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方法计算</a:t>
                </a:r>
                <a:r>
                  <a:rPr kumimoji="0" lang="en-US" altLang="zh-CN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楷体_GB2312" pitchFamily="49" charset="-122"/>
                  </a:rPr>
                  <a:t>Hi</a:t>
                </a:r>
              </a:p>
            </p:txBody>
          </p:sp>
          <p:sp>
            <p:nvSpPr>
              <p:cNvPr id="17" name="Line 48"/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49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50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51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52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53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54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55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56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Line 57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58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59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Text Box 61"/>
            <p:cNvSpPr txBox="1">
              <a:spLocks noChangeArrowheads="1"/>
            </p:cNvSpPr>
            <p:nvPr/>
          </p:nvSpPr>
          <p:spPr bwMode="auto">
            <a:xfrm>
              <a:off x="1620" y="1856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7" name="Text Box 62"/>
            <p:cNvSpPr txBox="1">
              <a:spLocks noChangeArrowheads="1"/>
            </p:cNvSpPr>
            <p:nvPr/>
          </p:nvSpPr>
          <p:spPr bwMode="auto">
            <a:xfrm>
              <a:off x="2431" y="2246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8" name="Text Box 63"/>
            <p:cNvSpPr txBox="1">
              <a:spLocks noChangeArrowheads="1"/>
            </p:cNvSpPr>
            <p:nvPr/>
          </p:nvSpPr>
          <p:spPr bwMode="auto">
            <a:xfrm>
              <a:off x="1609" y="2470"/>
              <a:ext cx="1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auto">
            <a:xfrm>
              <a:off x="2417" y="2823"/>
              <a:ext cx="1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585663" y="1935683"/>
            <a:ext cx="3770313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080808"/>
                </a:solidFill>
                <a:latin typeface="楷体_GB2312" pitchFamily="49" charset="-122"/>
              </a:rPr>
              <a:t>给定值与关键字比较</a:t>
            </a:r>
          </a:p>
        </p:txBody>
      </p:sp>
    </p:spTree>
    <p:extLst>
      <p:ext uri="{BB962C8B-B14F-4D97-AF65-F5344CB8AC3E}">
        <p14:creationId xmlns:p14="http://schemas.microsoft.com/office/powerpoint/2010/main" xmlns="" val="30372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863600"/>
          </a:xfrm>
        </p:spPr>
        <p:txBody>
          <a:bodyPr/>
          <a:lstStyle/>
          <a:p>
            <a:r>
              <a:rPr lang="zh-CN" altLang="en-US" sz="4000" smtClean="0"/>
              <a:t>举例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4678363"/>
          </a:xfrm>
        </p:spPr>
        <p:txBody>
          <a:bodyPr/>
          <a:lstStyle/>
          <a:p>
            <a:pPr algn="just"/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的散列地址空间中，对关键字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(22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53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46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67)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构造哈希表，选取哈希函数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H(K)=(3K)%11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链地址法</a:t>
            </a:r>
            <a:r>
              <a:rPr lang="zh-CN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处理冲突。写出哈希表构造过程，并画出哈希表。</a:t>
            </a:r>
          </a:p>
          <a:p>
            <a:endParaRPr lang="zh-CN" altLang="en-US" sz="2000" dirty="0" smtClean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2648332"/>
              </p:ext>
            </p:extLst>
          </p:nvPr>
        </p:nvGraphicFramePr>
        <p:xfrm>
          <a:off x="4619625" y="2664668"/>
          <a:ext cx="1463676" cy="402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38"/>
                <a:gridCol w="731838"/>
              </a:tblGrid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657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3" marB="4571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1" marR="91431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5724525" y="2880568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1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36105"/>
            <a:ext cx="742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5875" y="3383805"/>
            <a:ext cx="75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536330"/>
            <a:ext cx="733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接箭头连接符 46"/>
          <p:cNvCxnSpPr/>
          <p:nvPr/>
        </p:nvCxnSpPr>
        <p:spPr>
          <a:xfrm>
            <a:off x="5724525" y="46807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4925" y="489669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4925" y="3817193"/>
            <a:ext cx="733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3817193"/>
            <a:ext cx="752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29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896693"/>
            <a:ext cx="7429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3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0963" y="3382218"/>
            <a:ext cx="733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直接箭头连接符 52"/>
          <p:cNvCxnSpPr/>
          <p:nvPr/>
        </p:nvCxnSpPr>
        <p:spPr>
          <a:xfrm>
            <a:off x="6935788" y="5112593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711825" y="3598118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724525" y="51125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935788" y="4033093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5724525" y="4033093"/>
            <a:ext cx="7191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67544" y="2958043"/>
            <a:ext cx="3671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FF0000"/>
                </a:solidFill>
              </a:rPr>
              <a:t>ASL(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成功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)= (1*5+3*2) / 8 =11/8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57200" y="3936255"/>
            <a:ext cx="42506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4617B"/>
                </a:solidFill>
              </a:rPr>
              <a:t>ASL(</a:t>
            </a:r>
            <a:r>
              <a:rPr lang="zh-CN" altLang="en-US" sz="2400" b="1" dirty="0" smtClean="0">
                <a:solidFill>
                  <a:srgbClr val="04617B"/>
                </a:solidFill>
              </a:rPr>
              <a:t>失败</a:t>
            </a:r>
            <a:r>
              <a:rPr lang="en-US" altLang="zh-CN" sz="2400" b="1" dirty="0" smtClean="0">
                <a:solidFill>
                  <a:srgbClr val="04617B"/>
                </a:solidFill>
              </a:rPr>
              <a:t>)= (1*6+2*2+3*3)/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4617B"/>
                </a:solidFill>
              </a:rPr>
              <a:t>=19/11 </a:t>
            </a:r>
            <a:endParaRPr lang="zh-CN" altLang="en-US" sz="2400" b="1" dirty="0" smtClean="0">
              <a:solidFill>
                <a:srgbClr val="04617B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588125" y="2232868"/>
            <a:ext cx="360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885113" y="2952005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smtClean="0">
                <a:solidFill>
                  <a:srgbClr val="FF0000"/>
                </a:solidFill>
              </a:rPr>
              <a:t>2</a:t>
            </a:r>
            <a:endParaRPr lang="zh-CN" altLang="en-US" b="1" smtClean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72225" y="2591643"/>
            <a:ext cx="936625" cy="324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596188" y="3240930"/>
            <a:ext cx="936625" cy="2592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075238" y="302503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75238" y="413628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075238" y="518403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075238" y="5615830"/>
            <a:ext cx="360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075238" y="5976193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76825" y="259164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2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6825" y="4464893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2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75238" y="338380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3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075238" y="3744168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3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075238" y="4825255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3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76825" y="6341318"/>
            <a:ext cx="360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7030A0"/>
                </a:solidFill>
              </a:rPr>
              <a:t>1</a:t>
            </a:r>
            <a:endParaRPr lang="zh-CN" altLang="en-US" sz="2000" b="1" smtClean="0">
              <a:solidFill>
                <a:srgbClr val="7030A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948488" y="3599705"/>
            <a:ext cx="7191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2049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6" grpId="0" animBg="1"/>
      <p:bldP spid="36" grpId="1" animBg="1"/>
      <p:bldP spid="37" grpId="0" animBg="1"/>
      <p:bldP spid="37" grpId="1" animBg="1"/>
      <p:bldP spid="38" grpId="0"/>
      <p:bldP spid="28" grpId="0"/>
      <p:bldP spid="34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 </a:t>
            </a:r>
            <a:r>
              <a:rPr lang="zh-CN" altLang="en-US" dirty="0"/>
              <a:t>哈希表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400" dirty="0" smtClean="0"/>
              <a:t>课堂练习</a:t>
            </a:r>
            <a:endParaRPr lang="en-US" altLang="zh-CN" sz="2400" dirty="0" smtClean="0"/>
          </a:p>
          <a:p>
            <a:pPr marL="400050" lvl="2" indent="0">
              <a:buClr>
                <a:srgbClr val="0000FF"/>
              </a:buClr>
              <a:buNone/>
            </a:pPr>
            <a:r>
              <a:rPr lang="zh-CN" altLang="en-US" dirty="0" smtClean="0"/>
              <a:t>对于关键字</a:t>
            </a:r>
            <a:r>
              <a:rPr lang="zh-CN" altLang="en-US" dirty="0"/>
              <a:t>序列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19,14,23,1,68,20,84,27,55,11,10, 79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dirty="0"/>
              <a:t>哈希函数</a:t>
            </a:r>
            <a:r>
              <a:rPr lang="zh-CN" altLang="en-US" dirty="0" smtClean="0"/>
              <a:t>为</a:t>
            </a:r>
            <a:r>
              <a:rPr lang="en-US" altLang="zh-CN" dirty="0" smtClean="0">
                <a:solidFill>
                  <a:srgbClr val="FF0000"/>
                </a:solidFill>
              </a:rPr>
              <a:t>H(key</a:t>
            </a:r>
            <a:r>
              <a:rPr lang="en-US" altLang="zh-CN" dirty="0">
                <a:solidFill>
                  <a:srgbClr val="FF0000"/>
                </a:solidFill>
              </a:rPr>
              <a:t>)=key MOD 13</a:t>
            </a:r>
            <a:r>
              <a:rPr lang="en-US" altLang="zh-CN" dirty="0"/>
              <a:t>,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链</a:t>
            </a:r>
            <a:r>
              <a:rPr lang="zh-CN" altLang="en-US" dirty="0" smtClean="0">
                <a:solidFill>
                  <a:srgbClr val="FF0000"/>
                </a:solidFill>
              </a:rPr>
              <a:t>地址法</a:t>
            </a:r>
            <a:r>
              <a:rPr lang="zh-CN" altLang="en-US" dirty="0"/>
              <a:t>处理</a:t>
            </a:r>
            <a:r>
              <a:rPr lang="zh-CN" altLang="en-US" dirty="0" smtClean="0"/>
              <a:t>冲突求</a:t>
            </a:r>
            <a:r>
              <a:rPr lang="zh-CN" altLang="en-US" dirty="0"/>
              <a:t>出等概率下查找成功</a:t>
            </a:r>
            <a:r>
              <a:rPr lang="zh-CN" altLang="en-US" dirty="0" smtClean="0"/>
              <a:t>时的</a:t>
            </a:r>
            <a:r>
              <a:rPr lang="zh-CN" altLang="en-US" dirty="0"/>
              <a:t>平均查找</a:t>
            </a:r>
            <a:r>
              <a:rPr lang="zh-CN" altLang="en-US" dirty="0" smtClean="0"/>
              <a:t>长度。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6377" y="2738388"/>
            <a:ext cx="5794375" cy="4303712"/>
            <a:chOff x="1068" y="1448"/>
            <a:chExt cx="3650" cy="271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303" y="1448"/>
              <a:ext cx="373" cy="2576"/>
              <a:chOff x="1303" y="1448"/>
              <a:chExt cx="373" cy="2576"/>
            </a:xfrm>
          </p:grpSpPr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1303" y="1448"/>
                <a:ext cx="373" cy="2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>
                <a:off x="1303" y="164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1303" y="184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10"/>
              <p:cNvSpPr>
                <a:spLocks noChangeShapeType="1"/>
              </p:cNvSpPr>
              <p:nvPr/>
            </p:nvSpPr>
            <p:spPr bwMode="auto">
              <a:xfrm>
                <a:off x="1303" y="204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>
                <a:off x="1303" y="2237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>
                <a:off x="1303" y="243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1303" y="263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>
                <a:off x="1303" y="283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1303" y="3027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1303" y="3225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17"/>
              <p:cNvSpPr>
                <a:spLocks noChangeShapeType="1"/>
              </p:cNvSpPr>
              <p:nvPr/>
            </p:nvSpPr>
            <p:spPr bwMode="auto">
              <a:xfrm>
                <a:off x="1303" y="3422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Line 18"/>
              <p:cNvSpPr>
                <a:spLocks noChangeShapeType="1"/>
              </p:cNvSpPr>
              <p:nvPr/>
            </p:nvSpPr>
            <p:spPr bwMode="auto">
              <a:xfrm>
                <a:off x="1303" y="3620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19"/>
              <p:cNvSpPr>
                <a:spLocks noChangeShapeType="1"/>
              </p:cNvSpPr>
              <p:nvPr/>
            </p:nvSpPr>
            <p:spPr bwMode="auto">
              <a:xfrm>
                <a:off x="1303" y="3818"/>
                <a:ext cx="3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1068" y="1450"/>
              <a:ext cx="291" cy="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1800" kern="0" dirty="0" smtClean="0">
                  <a:solidFill>
                    <a:srgbClr val="000000"/>
                  </a:solidFill>
                  <a:ea typeface="宋体" charset="-122"/>
                </a:rPr>
                <a:t>0 1  2 3 4  5 6  7 8 9  10 11 12 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552" y="1623"/>
              <a:ext cx="869" cy="218"/>
              <a:chOff x="1976" y="2813"/>
              <a:chExt cx="869" cy="218"/>
            </a:xfrm>
          </p:grpSpPr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dirty="0" smtClean="0">
                    <a:solidFill>
                      <a:srgbClr val="0066FF"/>
                    </a:solidFill>
                    <a:ea typeface="宋体" charset="-122"/>
                  </a:rPr>
                  <a:t>14</a:t>
                </a:r>
                <a:endParaRPr lang="en-US" altLang="zh-CN" sz="2000" b="1" kern="0" dirty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4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Text Box 25"/>
            <p:cNvSpPr txBox="1">
              <a:spLocks noChangeArrowheads="1"/>
            </p:cNvSpPr>
            <p:nvPr/>
          </p:nvSpPr>
          <p:spPr bwMode="auto">
            <a:xfrm>
              <a:off x="1362" y="14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2317" y="1623"/>
              <a:ext cx="869" cy="218"/>
              <a:chOff x="1976" y="2813"/>
              <a:chExt cx="869" cy="218"/>
            </a:xfrm>
          </p:grpSpPr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3366"/>
                    </a:solidFill>
                    <a:ea typeface="宋体" charset="-122"/>
                  </a:rPr>
                  <a:t>1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3" name="Line 2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2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3094" y="1622"/>
              <a:ext cx="869" cy="218"/>
              <a:chOff x="1976" y="2813"/>
              <a:chExt cx="869" cy="218"/>
            </a:xfrm>
          </p:grpSpPr>
          <p:sp>
            <p:nvSpPr>
              <p:cNvPr id="59" name="Rectangle 3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FF3300"/>
                    </a:solidFill>
                    <a:ea typeface="宋体" charset="-122"/>
                  </a:rPr>
                  <a:t>27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3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849" y="1624"/>
              <a:ext cx="869" cy="218"/>
              <a:chOff x="1976" y="2813"/>
              <a:chExt cx="869" cy="218"/>
            </a:xfrm>
          </p:grpSpPr>
          <p:sp>
            <p:nvSpPr>
              <p:cNvPr id="56" name="Rectangle 3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CC00CC"/>
                    </a:solidFill>
                    <a:ea typeface="宋体" charset="-122"/>
                  </a:rPr>
                  <a:t>79</a:t>
                </a:r>
              </a:p>
            </p:txBody>
          </p:sp>
          <p:sp>
            <p:nvSpPr>
              <p:cNvPr id="57" name="Line 3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563" y="2007"/>
              <a:ext cx="869" cy="218"/>
              <a:chOff x="1976" y="2813"/>
              <a:chExt cx="869" cy="218"/>
            </a:xfrm>
          </p:grpSpPr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66FF"/>
                    </a:solidFill>
                    <a:ea typeface="宋体" charset="-122"/>
                  </a:rPr>
                  <a:t>68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338" y="2006"/>
              <a:ext cx="869" cy="218"/>
              <a:chOff x="1976" y="2813"/>
              <a:chExt cx="869" cy="218"/>
            </a:xfrm>
          </p:grpSpPr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3366"/>
                    </a:solidFill>
                    <a:ea typeface="宋体" charset="-122"/>
                  </a:rPr>
                  <a:t>55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51" name="Line 4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4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" name="Group 46"/>
            <p:cNvGrpSpPr>
              <a:grpSpLocks/>
            </p:cNvGrpSpPr>
            <p:nvPr/>
          </p:nvGrpSpPr>
          <p:grpSpPr bwMode="auto">
            <a:xfrm>
              <a:off x="1573" y="2617"/>
              <a:ext cx="869" cy="218"/>
              <a:chOff x="1976" y="2813"/>
              <a:chExt cx="869" cy="218"/>
            </a:xfrm>
          </p:grpSpPr>
          <p:sp>
            <p:nvSpPr>
              <p:cNvPr id="47" name="Rectangle 4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dirty="0" smtClean="0">
                    <a:solidFill>
                      <a:srgbClr val="0066FF"/>
                    </a:solidFill>
                    <a:ea typeface="宋体" charset="-122"/>
                  </a:rPr>
                  <a:t>19</a:t>
                </a:r>
                <a:endParaRPr lang="en-US" altLang="zh-CN" sz="2000" b="1" kern="0" dirty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" name="Group 50"/>
            <p:cNvGrpSpPr>
              <a:grpSpLocks/>
            </p:cNvGrpSpPr>
            <p:nvPr/>
          </p:nvGrpSpPr>
          <p:grpSpPr bwMode="auto">
            <a:xfrm>
              <a:off x="2338" y="2617"/>
              <a:ext cx="869" cy="218"/>
              <a:chOff x="1976" y="2813"/>
              <a:chExt cx="869" cy="218"/>
            </a:xfrm>
          </p:grpSpPr>
          <p:sp>
            <p:nvSpPr>
              <p:cNvPr id="44" name="Rectangle 51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3366"/>
                    </a:solidFill>
                    <a:ea typeface="宋体" charset="-122"/>
                  </a:rPr>
                  <a:t>84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45" name="Line 52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Line 53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" name="Group 54"/>
            <p:cNvGrpSpPr>
              <a:grpSpLocks/>
            </p:cNvGrpSpPr>
            <p:nvPr/>
          </p:nvGrpSpPr>
          <p:grpSpPr bwMode="auto">
            <a:xfrm>
              <a:off x="1572" y="2875"/>
              <a:ext cx="869" cy="218"/>
              <a:chOff x="1976" y="2813"/>
              <a:chExt cx="869" cy="218"/>
            </a:xfrm>
          </p:grpSpPr>
          <p:sp>
            <p:nvSpPr>
              <p:cNvPr id="41" name="Rectangle 55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66FF"/>
                    </a:solidFill>
                    <a:ea typeface="宋体" charset="-122"/>
                  </a:rPr>
                  <a:t>20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Line 57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7" name="Group 58"/>
            <p:cNvGrpSpPr>
              <a:grpSpLocks/>
            </p:cNvGrpSpPr>
            <p:nvPr/>
          </p:nvGrpSpPr>
          <p:grpSpPr bwMode="auto">
            <a:xfrm>
              <a:off x="1583" y="3382"/>
              <a:ext cx="869" cy="218"/>
              <a:chOff x="1976" y="2813"/>
              <a:chExt cx="869" cy="218"/>
            </a:xfrm>
          </p:grpSpPr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66FF"/>
                    </a:solidFill>
                    <a:ea typeface="宋体" charset="-122"/>
                  </a:rPr>
                  <a:t>23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62"/>
            <p:cNvGrpSpPr>
              <a:grpSpLocks/>
            </p:cNvGrpSpPr>
            <p:nvPr/>
          </p:nvGrpSpPr>
          <p:grpSpPr bwMode="auto">
            <a:xfrm>
              <a:off x="2338" y="3382"/>
              <a:ext cx="869" cy="218"/>
              <a:chOff x="1976" y="2813"/>
              <a:chExt cx="869" cy="218"/>
            </a:xfrm>
          </p:grpSpPr>
          <p:sp>
            <p:nvSpPr>
              <p:cNvPr id="35" name="Rectangle 63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3366"/>
                    </a:solidFill>
                    <a:ea typeface="宋体" charset="-122"/>
                  </a:rPr>
                  <a:t>10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36" name="Line 64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Line 65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1583" y="3630"/>
              <a:ext cx="869" cy="218"/>
              <a:chOff x="1976" y="2813"/>
              <a:chExt cx="869" cy="218"/>
            </a:xfrm>
          </p:grpSpPr>
          <p:sp>
            <p:nvSpPr>
              <p:cNvPr id="32" name="Rectangle 67"/>
              <p:cNvSpPr>
                <a:spLocks noChangeArrowheads="1"/>
              </p:cNvSpPr>
              <p:nvPr/>
            </p:nvSpPr>
            <p:spPr bwMode="auto">
              <a:xfrm>
                <a:off x="2234" y="2813"/>
                <a:ext cx="611" cy="2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defRPr/>
                </a:pPr>
                <a:r>
                  <a:rPr lang="en-US" altLang="zh-CN" sz="2000" b="1" kern="0" smtClean="0">
                    <a:solidFill>
                      <a:srgbClr val="0066FF"/>
                    </a:solidFill>
                    <a:ea typeface="宋体" charset="-122"/>
                  </a:rPr>
                  <a:t>11</a:t>
                </a:r>
                <a:endParaRPr lang="en-US" altLang="zh-CN" sz="2000" b="1" kern="0" smtClean="0">
                  <a:solidFill>
                    <a:sysClr val="windowText" lastClr="000000"/>
                  </a:solidFill>
                  <a:ea typeface="宋体" charset="-122"/>
                </a:endParaRPr>
              </a:p>
            </p:txBody>
          </p:sp>
          <p:sp>
            <p:nvSpPr>
              <p:cNvPr id="33" name="Line 68"/>
              <p:cNvSpPr>
                <a:spLocks noChangeShapeType="1"/>
              </p:cNvSpPr>
              <p:nvPr/>
            </p:nvSpPr>
            <p:spPr bwMode="auto">
              <a:xfrm>
                <a:off x="2555" y="2813"/>
                <a:ext cx="0" cy="2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Line 69"/>
              <p:cNvSpPr>
                <a:spLocks noChangeShapeType="1"/>
              </p:cNvSpPr>
              <p:nvPr/>
            </p:nvSpPr>
            <p:spPr bwMode="auto">
              <a:xfrm>
                <a:off x="1976" y="2927"/>
                <a:ext cx="2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 kern="0" smtClea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0" name="Text Box 70"/>
            <p:cNvSpPr txBox="1">
              <a:spLocks noChangeArrowheads="1"/>
            </p:cNvSpPr>
            <p:nvPr/>
          </p:nvSpPr>
          <p:spPr bwMode="auto">
            <a:xfrm>
              <a:off x="1362" y="184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1" name="Text Box 71"/>
            <p:cNvSpPr txBox="1">
              <a:spLocks noChangeArrowheads="1"/>
            </p:cNvSpPr>
            <p:nvPr/>
          </p:nvSpPr>
          <p:spPr bwMode="auto">
            <a:xfrm>
              <a:off x="1362" y="22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2" name="Text Box 72"/>
            <p:cNvSpPr txBox="1">
              <a:spLocks noChangeArrowheads="1"/>
            </p:cNvSpPr>
            <p:nvPr/>
          </p:nvSpPr>
          <p:spPr bwMode="auto">
            <a:xfrm>
              <a:off x="1362" y="2423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3" name="Text Box 73"/>
            <p:cNvSpPr txBox="1">
              <a:spLocks noChangeArrowheads="1"/>
            </p:cNvSpPr>
            <p:nvPr/>
          </p:nvSpPr>
          <p:spPr bwMode="auto">
            <a:xfrm>
              <a:off x="1362" y="303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4" name="Text Box 74"/>
            <p:cNvSpPr txBox="1">
              <a:spLocks noChangeArrowheads="1"/>
            </p:cNvSpPr>
            <p:nvPr/>
          </p:nvSpPr>
          <p:spPr bwMode="auto">
            <a:xfrm>
              <a:off x="1362" y="32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5" name="Text Box 75"/>
            <p:cNvSpPr txBox="1">
              <a:spLocks noChangeArrowheads="1"/>
            </p:cNvSpPr>
            <p:nvPr/>
          </p:nvSpPr>
          <p:spPr bwMode="auto">
            <a:xfrm>
              <a:off x="1362" y="3810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6" name="Text Box 76"/>
            <p:cNvSpPr txBox="1">
              <a:spLocks noChangeArrowheads="1"/>
            </p:cNvSpPr>
            <p:nvPr/>
          </p:nvSpPr>
          <p:spPr bwMode="auto">
            <a:xfrm>
              <a:off x="4497" y="16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2967" y="2010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8" name="Text Box 78"/>
            <p:cNvSpPr txBox="1">
              <a:spLocks noChangeArrowheads="1"/>
            </p:cNvSpPr>
            <p:nvPr/>
          </p:nvSpPr>
          <p:spPr bwMode="auto">
            <a:xfrm>
              <a:off x="2956" y="2599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2201" y="286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30" name="Text Box 80"/>
            <p:cNvSpPr txBox="1">
              <a:spLocks noChangeArrowheads="1"/>
            </p:cNvSpPr>
            <p:nvPr/>
          </p:nvSpPr>
          <p:spPr bwMode="auto">
            <a:xfrm>
              <a:off x="2956" y="33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2211" y="362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defRPr/>
              </a:pPr>
              <a:r>
                <a:rPr lang="en-US" altLang="zh-CN" sz="2000" kern="0" smtClean="0">
                  <a:solidFill>
                    <a:srgbClr val="000000"/>
                  </a:solidFill>
                  <a:ea typeface="宋体" charset="-122"/>
                </a:rPr>
                <a:t>^</a:t>
              </a:r>
            </a:p>
          </p:txBody>
        </p:sp>
      </p:grp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355976" y="4542969"/>
            <a:ext cx="4629150" cy="51911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>
                <a:solidFill>
                  <a:srgbClr val="080808"/>
                </a:solidFill>
                <a:ea typeface="宋体" charset="-122"/>
              </a:rPr>
              <a:t>ASL=(1*6+2*4+3+4)/12=1.75</a:t>
            </a:r>
          </a:p>
        </p:txBody>
      </p:sp>
    </p:spTree>
    <p:extLst>
      <p:ext uri="{BB962C8B-B14F-4D97-AF65-F5344CB8AC3E}">
        <p14:creationId xmlns:p14="http://schemas.microsoft.com/office/powerpoint/2010/main" xmlns="" val="28420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323850" y="1269529"/>
            <a:ext cx="84963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从查找过程得知，哈希表查找的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平均查找长度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实际上并不等于零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。由于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冲突的产生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，使得哈希表的查找过程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仍然要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比较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仍然要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以平均查找长度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来衡量。</a:t>
            </a:r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717131"/>
            <a:ext cx="8078788" cy="2231677"/>
          </a:xfrm>
          <a:solidFill>
            <a:schemeClr val="accent5">
              <a:lumMod val="90000"/>
            </a:schemeClr>
          </a:solidFill>
        </p:spPr>
        <p:txBody>
          <a:bodyPr/>
          <a:lstStyle/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选用的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哈希函数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选用的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处理冲突的方法</a:t>
            </a:r>
            <a:r>
              <a:rPr lang="en-US" altLang="zh-CN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哈希表饱和的程度，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装载因子            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α=n/m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值的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记录数，</a:t>
            </a: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 smtClean="0">
                <a:solidFill>
                  <a:srgbClr val="A50021"/>
                </a:solidFill>
                <a:ea typeface="楷体_GB2312" pitchFamily="49" charset="-122"/>
              </a:rPr>
              <a:t>—</a:t>
            </a:r>
            <a:r>
              <a:rPr lang="zh-CN" altLang="en-US" sz="2800" b="1" dirty="0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表的长度）</a:t>
            </a:r>
            <a:endParaRPr lang="zh-CN" altLang="en-US" sz="2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23850" y="3141067"/>
            <a:ext cx="516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决定哈希表查找的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的因素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9943" name="Text Box 4"/>
          <p:cNvSpPr txBox="1">
            <a:spLocks noChangeArrowheads="1"/>
          </p:cNvSpPr>
          <p:nvPr/>
        </p:nvSpPr>
        <p:spPr bwMode="auto">
          <a:xfrm>
            <a:off x="323850" y="764704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哈希表查找分析</a:t>
            </a:r>
            <a:r>
              <a:rPr kumimoji="1" lang="en-US" altLang="zh-CN" sz="2800" b="1" dirty="0" smtClean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800" b="1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179388" y="188913"/>
            <a:ext cx="5400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哈希表的查找及其分析</a:t>
            </a:r>
            <a:endParaRPr kumimoji="1" lang="zh-CN" altLang="en-US" b="1" dirty="0" smtClean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4172" y="5949379"/>
            <a:ext cx="8496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显然，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越小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，发生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冲突的可能性越小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，而</a:t>
            </a:r>
            <a:r>
              <a:rPr lang="zh-CN" altLang="zh-CN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2400" b="1" dirty="0">
                <a:solidFill>
                  <a:srgbClr val="5B5249"/>
                </a:solidFill>
                <a:latin typeface="宋体" panose="02010600030101010101" pitchFamily="2" charset="-122"/>
              </a:rPr>
              <a:t>越大，发生冲突的可能性也越大。</a:t>
            </a:r>
            <a:r>
              <a:rPr lang="zh-CN" altLang="en-US" sz="2400" b="1" dirty="0">
                <a:solidFill>
                  <a:srgbClr val="5B5249"/>
                </a:solidFill>
                <a:latin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81510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uild="p" animBg="1"/>
      <p:bldP spid="707587" grpId="0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 </a:t>
            </a:r>
            <a:r>
              <a:rPr lang="en-US" altLang="zh-CN" dirty="0"/>
              <a:t>- </a:t>
            </a:r>
            <a:r>
              <a:rPr lang="zh-CN" altLang="en-US" dirty="0"/>
              <a:t>树的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</a:t>
            </a:r>
            <a:r>
              <a:rPr lang="en-US" altLang="zh-CN" dirty="0" smtClean="0"/>
              <a:t>53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Group 1026"/>
          <p:cNvGraphicFramePr>
            <a:graphicFrameLocks noGrp="1"/>
          </p:cNvGraphicFramePr>
          <p:nvPr>
            <p:extLst/>
          </p:nvPr>
        </p:nvGraphicFramePr>
        <p:xfrm>
          <a:off x="3045768" y="2156048"/>
          <a:ext cx="1981200" cy="457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1038"/>
          <p:cNvGraphicFramePr>
            <a:graphicFrameLocks noGrp="1"/>
          </p:cNvGraphicFramePr>
          <p:nvPr>
            <p:extLst/>
          </p:nvPr>
        </p:nvGraphicFramePr>
        <p:xfrm>
          <a:off x="1369368" y="3070448"/>
          <a:ext cx="1981200" cy="457200"/>
        </p:xfrm>
        <a:graphic>
          <a:graphicData uri="http://schemas.openxmlformats.org/drawingml/2006/table">
            <a:tbl>
              <a:tblPr/>
              <a:tblGrid>
                <a:gridCol w="495300"/>
                <a:gridCol w="495300"/>
                <a:gridCol w="495300"/>
                <a:gridCol w="49530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050"/>
          <p:cNvGraphicFramePr>
            <a:graphicFrameLocks noGrp="1"/>
          </p:cNvGraphicFramePr>
          <p:nvPr>
            <p:extLst/>
          </p:nvPr>
        </p:nvGraphicFramePr>
        <p:xfrm>
          <a:off x="4264968" y="3070448"/>
          <a:ext cx="2628900" cy="45720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066"/>
          <p:cNvGraphicFramePr>
            <a:graphicFrameLocks noGrp="1"/>
          </p:cNvGraphicFramePr>
          <p:nvPr>
            <p:extLst/>
          </p:nvPr>
        </p:nvGraphicFramePr>
        <p:xfrm>
          <a:off x="539552" y="4289648"/>
          <a:ext cx="1368296" cy="365760"/>
        </p:xfrm>
        <a:graphic>
          <a:graphicData uri="http://schemas.openxmlformats.org/drawingml/2006/table">
            <a:tbl>
              <a:tblPr/>
              <a:tblGrid>
                <a:gridCol w="377914"/>
                <a:gridCol w="283879"/>
                <a:gridCol w="473722"/>
                <a:gridCol w="232781"/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078"/>
          <p:cNvGraphicFramePr>
            <a:graphicFrameLocks noGrp="1"/>
          </p:cNvGraphicFramePr>
          <p:nvPr>
            <p:extLst/>
          </p:nvPr>
        </p:nvGraphicFramePr>
        <p:xfrm>
          <a:off x="20551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1090"/>
          <p:cNvGraphicFramePr>
            <a:graphicFrameLocks noGrp="1"/>
          </p:cNvGraphicFramePr>
          <p:nvPr>
            <p:extLst/>
          </p:nvPr>
        </p:nvGraphicFramePr>
        <p:xfrm>
          <a:off x="35029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102"/>
          <p:cNvGraphicFramePr>
            <a:graphicFrameLocks noGrp="1"/>
          </p:cNvGraphicFramePr>
          <p:nvPr>
            <p:extLst/>
          </p:nvPr>
        </p:nvGraphicFramePr>
        <p:xfrm>
          <a:off x="7160568" y="4289648"/>
          <a:ext cx="1224280" cy="381000"/>
        </p:xfrm>
        <a:graphic>
          <a:graphicData uri="http://schemas.openxmlformats.org/drawingml/2006/table">
            <a:tbl>
              <a:tblPr/>
              <a:tblGrid>
                <a:gridCol w="338138"/>
                <a:gridCol w="254000"/>
                <a:gridCol w="423862"/>
                <a:gridCol w="20828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114"/>
          <p:cNvGraphicFramePr>
            <a:graphicFrameLocks noGrp="1"/>
          </p:cNvGraphicFramePr>
          <p:nvPr>
            <p:extLst/>
          </p:nvPr>
        </p:nvGraphicFramePr>
        <p:xfrm>
          <a:off x="4874568" y="4289648"/>
          <a:ext cx="2057400" cy="381000"/>
        </p:xfrm>
        <a:graphic>
          <a:graphicData uri="http://schemas.openxmlformats.org/drawingml/2006/table">
            <a:tbl>
              <a:tblPr/>
              <a:tblGrid>
                <a:gridCol w="365125"/>
                <a:gridCol w="274638"/>
                <a:gridCol w="457200"/>
                <a:gridCol w="219075"/>
                <a:gridCol w="412750"/>
                <a:gridCol w="328612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Line 1130"/>
          <p:cNvSpPr>
            <a:spLocks noChangeShapeType="1"/>
          </p:cNvSpPr>
          <p:nvPr/>
        </p:nvSpPr>
        <p:spPr bwMode="auto">
          <a:xfrm flipH="1">
            <a:off x="2436168" y="2537048"/>
            <a:ext cx="13716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Line 1131"/>
          <p:cNvSpPr>
            <a:spLocks noChangeShapeType="1"/>
          </p:cNvSpPr>
          <p:nvPr/>
        </p:nvSpPr>
        <p:spPr bwMode="auto">
          <a:xfrm>
            <a:off x="4798368" y="2537048"/>
            <a:ext cx="685800" cy="5334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Line 1132"/>
          <p:cNvSpPr>
            <a:spLocks noChangeShapeType="1"/>
          </p:cNvSpPr>
          <p:nvPr/>
        </p:nvSpPr>
        <p:spPr bwMode="auto">
          <a:xfrm flipH="1">
            <a:off x="1369368" y="3451448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5" name="Line 1133"/>
          <p:cNvSpPr>
            <a:spLocks noChangeShapeType="1"/>
          </p:cNvSpPr>
          <p:nvPr/>
        </p:nvSpPr>
        <p:spPr bwMode="auto">
          <a:xfrm flipH="1">
            <a:off x="28171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Line 1134"/>
          <p:cNvSpPr>
            <a:spLocks noChangeShapeType="1"/>
          </p:cNvSpPr>
          <p:nvPr/>
        </p:nvSpPr>
        <p:spPr bwMode="auto">
          <a:xfrm flipH="1">
            <a:off x="4188768" y="3451448"/>
            <a:ext cx="6858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Line 1135"/>
          <p:cNvSpPr>
            <a:spLocks noChangeShapeType="1"/>
          </p:cNvSpPr>
          <p:nvPr/>
        </p:nvSpPr>
        <p:spPr bwMode="auto">
          <a:xfrm flipH="1">
            <a:off x="56365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Line 1136"/>
          <p:cNvSpPr>
            <a:spLocks noChangeShapeType="1"/>
          </p:cNvSpPr>
          <p:nvPr/>
        </p:nvSpPr>
        <p:spPr bwMode="auto">
          <a:xfrm>
            <a:off x="6779568" y="3451448"/>
            <a:ext cx="914400" cy="8382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9" name="Text Box 1137"/>
          <p:cNvSpPr txBox="1">
            <a:spLocks noChangeArrowheads="1"/>
          </p:cNvSpPr>
          <p:nvPr/>
        </p:nvSpPr>
        <p:spPr bwMode="auto">
          <a:xfrm>
            <a:off x="9820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dirty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0" name="Line 1138"/>
          <p:cNvSpPr>
            <a:spLocks noChangeShapeType="1"/>
          </p:cNvSpPr>
          <p:nvPr/>
        </p:nvSpPr>
        <p:spPr bwMode="auto">
          <a:xfrm>
            <a:off x="11407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1" name="Text Box 1139"/>
          <p:cNvSpPr txBox="1">
            <a:spLocks noChangeArrowheads="1"/>
          </p:cNvSpPr>
          <p:nvPr/>
        </p:nvSpPr>
        <p:spPr bwMode="auto">
          <a:xfrm>
            <a:off x="15979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2" name="Line 1140"/>
          <p:cNvSpPr>
            <a:spLocks noChangeShapeType="1"/>
          </p:cNvSpPr>
          <p:nvPr/>
        </p:nvSpPr>
        <p:spPr bwMode="auto">
          <a:xfrm>
            <a:off x="17567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3" name="Text Box 1141"/>
          <p:cNvSpPr txBox="1">
            <a:spLocks noChangeArrowheads="1"/>
          </p:cNvSpPr>
          <p:nvPr/>
        </p:nvSpPr>
        <p:spPr bwMode="auto">
          <a:xfrm>
            <a:off x="23599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4" name="Line 1142"/>
          <p:cNvSpPr>
            <a:spLocks noChangeShapeType="1"/>
          </p:cNvSpPr>
          <p:nvPr/>
        </p:nvSpPr>
        <p:spPr bwMode="auto">
          <a:xfrm>
            <a:off x="25187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5" name="Text Box 1143"/>
          <p:cNvSpPr txBox="1">
            <a:spLocks noChangeArrowheads="1"/>
          </p:cNvSpPr>
          <p:nvPr/>
        </p:nvSpPr>
        <p:spPr bwMode="auto">
          <a:xfrm>
            <a:off x="30394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6" name="Line 1144"/>
          <p:cNvSpPr>
            <a:spLocks noChangeShapeType="1"/>
          </p:cNvSpPr>
          <p:nvPr/>
        </p:nvSpPr>
        <p:spPr bwMode="auto">
          <a:xfrm>
            <a:off x="31981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7" name="Text Box 1145"/>
          <p:cNvSpPr txBox="1">
            <a:spLocks noChangeArrowheads="1"/>
          </p:cNvSpPr>
          <p:nvPr/>
        </p:nvSpPr>
        <p:spPr bwMode="auto">
          <a:xfrm>
            <a:off x="38014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28" name="Line 1146"/>
          <p:cNvSpPr>
            <a:spLocks noChangeShapeType="1"/>
          </p:cNvSpPr>
          <p:nvPr/>
        </p:nvSpPr>
        <p:spPr bwMode="auto">
          <a:xfrm>
            <a:off x="39601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Text Box 1147"/>
          <p:cNvSpPr txBox="1">
            <a:spLocks noChangeArrowheads="1"/>
          </p:cNvSpPr>
          <p:nvPr/>
        </p:nvSpPr>
        <p:spPr bwMode="auto">
          <a:xfrm>
            <a:off x="44872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0" name="Line 1148"/>
          <p:cNvSpPr>
            <a:spLocks noChangeShapeType="1"/>
          </p:cNvSpPr>
          <p:nvPr/>
        </p:nvSpPr>
        <p:spPr bwMode="auto">
          <a:xfrm>
            <a:off x="46459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Text Box 1149"/>
          <p:cNvSpPr txBox="1">
            <a:spLocks noChangeArrowheads="1"/>
          </p:cNvSpPr>
          <p:nvPr/>
        </p:nvSpPr>
        <p:spPr bwMode="auto">
          <a:xfrm>
            <a:off x="52492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2" name="Line 1150"/>
          <p:cNvSpPr>
            <a:spLocks noChangeShapeType="1"/>
          </p:cNvSpPr>
          <p:nvPr/>
        </p:nvSpPr>
        <p:spPr bwMode="auto">
          <a:xfrm>
            <a:off x="54079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33" name="Text Box 1151"/>
          <p:cNvSpPr txBox="1">
            <a:spLocks noChangeArrowheads="1"/>
          </p:cNvSpPr>
          <p:nvPr/>
        </p:nvSpPr>
        <p:spPr bwMode="auto">
          <a:xfrm>
            <a:off x="59413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4" name="Line 1152"/>
          <p:cNvSpPr>
            <a:spLocks noChangeShapeType="1"/>
          </p:cNvSpPr>
          <p:nvPr/>
        </p:nvSpPr>
        <p:spPr bwMode="auto">
          <a:xfrm>
            <a:off x="61001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35" name="Text Box 1153"/>
          <p:cNvSpPr txBox="1">
            <a:spLocks noChangeArrowheads="1"/>
          </p:cNvSpPr>
          <p:nvPr/>
        </p:nvSpPr>
        <p:spPr bwMode="auto">
          <a:xfrm>
            <a:off x="66208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6" name="Line 1154"/>
          <p:cNvSpPr>
            <a:spLocks noChangeShapeType="1"/>
          </p:cNvSpPr>
          <p:nvPr/>
        </p:nvSpPr>
        <p:spPr bwMode="auto">
          <a:xfrm>
            <a:off x="67795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37" name="Text Box 1155"/>
          <p:cNvSpPr txBox="1">
            <a:spLocks noChangeArrowheads="1"/>
          </p:cNvSpPr>
          <p:nvPr/>
        </p:nvSpPr>
        <p:spPr bwMode="auto">
          <a:xfrm>
            <a:off x="746536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38" name="Line 1156"/>
          <p:cNvSpPr>
            <a:spLocks noChangeShapeType="1"/>
          </p:cNvSpPr>
          <p:nvPr/>
        </p:nvSpPr>
        <p:spPr bwMode="auto">
          <a:xfrm>
            <a:off x="762411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39" name="Text Box 1157"/>
          <p:cNvSpPr txBox="1">
            <a:spLocks noChangeArrowheads="1"/>
          </p:cNvSpPr>
          <p:nvPr/>
        </p:nvSpPr>
        <p:spPr bwMode="auto">
          <a:xfrm>
            <a:off x="8144818" y="5224686"/>
            <a:ext cx="311150" cy="461665"/>
          </a:xfrm>
          <a:prstGeom prst="rect">
            <a:avLst/>
          </a:prstGeom>
          <a:noFill/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kern="0" smtClean="0">
                <a:solidFill>
                  <a:sysClr val="windowText" lastClr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40" name="Line 1158"/>
          <p:cNvSpPr>
            <a:spLocks noChangeShapeType="1"/>
          </p:cNvSpPr>
          <p:nvPr/>
        </p:nvSpPr>
        <p:spPr bwMode="auto">
          <a:xfrm>
            <a:off x="8303568" y="4518248"/>
            <a:ext cx="0" cy="685800"/>
          </a:xfrm>
          <a:prstGeom prst="line">
            <a:avLst/>
          </a:prstGeom>
          <a:noFill/>
          <a:ln w="12700" cap="sq">
            <a:solidFill>
              <a:srgbClr val="0033CC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1" name="Text Box 1160"/>
          <p:cNvSpPr txBox="1">
            <a:spLocks noChangeArrowheads="1"/>
          </p:cNvSpPr>
          <p:nvPr/>
        </p:nvSpPr>
        <p:spPr bwMode="auto">
          <a:xfrm>
            <a:off x="4112568" y="214334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400" kern="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44" name="Line 1163"/>
          <p:cNvSpPr>
            <a:spLocks noChangeShapeType="1"/>
          </p:cNvSpPr>
          <p:nvPr/>
        </p:nvSpPr>
        <p:spPr bwMode="auto">
          <a:xfrm>
            <a:off x="4798368" y="2537048"/>
            <a:ext cx="685800" cy="5334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5" name="Line 1164"/>
          <p:cNvSpPr>
            <a:spLocks noChangeShapeType="1"/>
          </p:cNvSpPr>
          <p:nvPr/>
        </p:nvSpPr>
        <p:spPr bwMode="auto">
          <a:xfrm flipH="1">
            <a:off x="5636568" y="3451448"/>
            <a:ext cx="152400" cy="8382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7" name="Line 1166"/>
          <p:cNvSpPr>
            <a:spLocks noChangeShapeType="1"/>
          </p:cNvSpPr>
          <p:nvPr/>
        </p:nvSpPr>
        <p:spPr bwMode="auto">
          <a:xfrm>
            <a:off x="6779568" y="4518248"/>
            <a:ext cx="0" cy="685800"/>
          </a:xfrm>
          <a:prstGeom prst="line">
            <a:avLst/>
          </a:prstGeom>
          <a:noFill/>
          <a:ln w="12700" cap="sq">
            <a:solidFill>
              <a:srgbClr val="00757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Text Box 1160"/>
          <p:cNvSpPr txBox="1">
            <a:spLocks noChangeArrowheads="1"/>
          </p:cNvSpPr>
          <p:nvPr/>
        </p:nvSpPr>
        <p:spPr bwMode="auto">
          <a:xfrm>
            <a:off x="5203304" y="303110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400" kern="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0" name="Text Box 1160"/>
          <p:cNvSpPr txBox="1">
            <a:spLocks noChangeArrowheads="1"/>
          </p:cNvSpPr>
          <p:nvPr/>
        </p:nvSpPr>
        <p:spPr bwMode="auto">
          <a:xfrm>
            <a:off x="6084168" y="303110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400" kern="0" dirty="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1" name="Text Box 1160"/>
          <p:cNvSpPr txBox="1">
            <a:spLocks noChangeArrowheads="1"/>
          </p:cNvSpPr>
          <p:nvPr/>
        </p:nvSpPr>
        <p:spPr bwMode="auto">
          <a:xfrm>
            <a:off x="5580112" y="4183236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400" kern="0" dirty="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2" name="Text Box 1160"/>
          <p:cNvSpPr txBox="1">
            <a:spLocks noChangeArrowheads="1"/>
          </p:cNvSpPr>
          <p:nvPr/>
        </p:nvSpPr>
        <p:spPr bwMode="auto">
          <a:xfrm>
            <a:off x="6228184" y="4221088"/>
            <a:ext cx="304800" cy="469900"/>
          </a:xfrm>
          <a:prstGeom prst="rect">
            <a:avLst/>
          </a:prstGeom>
          <a:noFill/>
          <a:ln w="12700" cap="sq">
            <a:solidFill>
              <a:srgbClr val="00757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kumimoji="1" lang="zh-CN" altLang="zh-CN" sz="2400" kern="0" dirty="0" smtClean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3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25520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9" grpId="0" animBg="1" autoUpdateAnimBg="0"/>
      <p:bldP spid="50" grpId="0" animBg="1" autoUpdateAnimBg="0"/>
      <p:bldP spid="51" grpId="0" animBg="1" autoUpdateAnimBg="0"/>
      <p:bldP spid="5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5288" y="1293763"/>
            <a:ext cx="85693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一般情况下，可以认为选用的哈希函数是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“均匀”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的，则在讨论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时，可以不考虑因素（</a:t>
            </a: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6600"/>
                </a:solidFill>
                <a:latin typeface="Times New Roman" panose="02020603050405020304" pitchFamily="18" charset="0"/>
                <a:ea typeface="楷体_GB2312" pitchFamily="49" charset="-122"/>
              </a:rPr>
              <a:t>）。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143891" y="2637284"/>
            <a:ext cx="8964613" cy="647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因此，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哈希表的</a:t>
            </a:r>
            <a:r>
              <a:rPr kumimoji="1" lang="en-US" altLang="zh-CN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ASL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处理冲突方法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装载因子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Times New Roman" panose="02020603050405020304" pitchFamily="18" charset="0"/>
                <a:ea typeface="楷体_GB2312" pitchFamily="49" charset="-122"/>
              </a:rPr>
              <a:t>的函数。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9388" y="477143"/>
            <a:ext cx="5400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哈希表的查找及其分析</a:t>
            </a:r>
            <a:endParaRPr kumimoji="1" lang="zh-CN" altLang="en-US" b="1" dirty="0" smtClean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1975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90000" cy="114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chemeClr val="folHlink"/>
                </a:solidFill>
              </a:rPr>
              <a:t>      </a:t>
            </a:r>
            <a:r>
              <a:rPr lang="zh-CN" altLang="en-US" b="1" dirty="0" smtClean="0">
                <a:solidFill>
                  <a:srgbClr val="FF0000"/>
                </a:solidFill>
              </a:rPr>
              <a:t>各种散列函数所构造的散列表的</a:t>
            </a:r>
            <a:r>
              <a:rPr lang="en-US" altLang="zh-CN" b="1" dirty="0" smtClean="0">
                <a:solidFill>
                  <a:srgbClr val="FF0000"/>
                </a:solidFill>
              </a:rPr>
              <a:t>ASL</a:t>
            </a:r>
            <a:r>
              <a:rPr lang="zh-CN" altLang="en-US" b="1" dirty="0" smtClean="0">
                <a:solidFill>
                  <a:srgbClr val="FF0000"/>
                </a:solidFill>
              </a:rPr>
              <a:t>如下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：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/>
              <a:t> </a:t>
            </a:r>
            <a:r>
              <a:rPr lang="zh-CN" altLang="en-US" sz="2800" b="1" dirty="0" smtClean="0">
                <a:cs typeface="Times New Roman" panose="02020603050405020304" pitchFamily="18" charset="0"/>
              </a:rPr>
              <a:t>⑴   </a:t>
            </a:r>
            <a:r>
              <a:rPr lang="zh-CN" altLang="en-US" sz="2800" b="1" dirty="0" smtClean="0"/>
              <a:t>线性探测法的平均查找长度是</a:t>
            </a:r>
            <a:r>
              <a:rPr lang="zh-CN" altLang="zh-CN" sz="2800" b="1" dirty="0" smtClean="0"/>
              <a:t>：</a:t>
            </a:r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2286000" y="1219200"/>
            <a:ext cx="3263900" cy="1524000"/>
            <a:chOff x="1440" y="768"/>
            <a:chExt cx="2056" cy="960"/>
          </a:xfrm>
        </p:grpSpPr>
        <p:grpSp>
          <p:nvGrpSpPr>
            <p:cNvPr id="72733" name="Group 4"/>
            <p:cNvGrpSpPr>
              <a:grpSpLocks/>
            </p:cNvGrpSpPr>
            <p:nvPr/>
          </p:nvGrpSpPr>
          <p:grpSpPr bwMode="auto">
            <a:xfrm>
              <a:off x="1440" y="768"/>
              <a:ext cx="1928" cy="472"/>
              <a:chOff x="360" y="2376"/>
              <a:chExt cx="1928" cy="472"/>
            </a:xfrm>
          </p:grpSpPr>
          <p:grpSp>
            <p:nvGrpSpPr>
              <p:cNvPr id="72746" name="Group 5"/>
              <p:cNvGrpSpPr>
                <a:grpSpLocks/>
              </p:cNvGrpSpPr>
              <p:nvPr/>
            </p:nvGrpSpPr>
            <p:grpSpPr bwMode="auto">
              <a:xfrm>
                <a:off x="1064" y="2392"/>
                <a:ext cx="192" cy="456"/>
                <a:chOff x="1248" y="3376"/>
                <a:chExt cx="192" cy="456"/>
              </a:xfrm>
            </p:grpSpPr>
            <p:sp>
              <p:nvSpPr>
                <p:cNvPr id="72754" name="Rectangle 6"/>
                <p:cNvSpPr>
                  <a:spLocks noChangeArrowheads="1"/>
                </p:cNvSpPr>
                <p:nvPr/>
              </p:nvSpPr>
              <p:spPr bwMode="auto">
                <a:xfrm>
                  <a:off x="1248" y="337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2755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3592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72756" name="Line 8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47" name="Rectangle 9"/>
              <p:cNvSpPr>
                <a:spLocks noChangeArrowheads="1"/>
              </p:cNvSpPr>
              <p:nvPr/>
            </p:nvSpPr>
            <p:spPr bwMode="auto">
              <a:xfrm>
                <a:off x="2152" y="2448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72748" name="Group 10"/>
              <p:cNvGrpSpPr>
                <a:grpSpLocks/>
              </p:cNvGrpSpPr>
              <p:nvPr/>
            </p:nvGrpSpPr>
            <p:grpSpPr bwMode="auto">
              <a:xfrm>
                <a:off x="1712" y="2376"/>
                <a:ext cx="453" cy="417"/>
                <a:chOff x="1712" y="2376"/>
                <a:chExt cx="453" cy="417"/>
              </a:xfrm>
            </p:grpSpPr>
            <p:sp>
              <p:nvSpPr>
                <p:cNvPr id="7275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2544"/>
                  <a:ext cx="432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1- </a:t>
                  </a:r>
                  <a:r>
                    <a:rPr lang="en-US" altLang="zh-CN" b="1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</a:t>
                  </a:r>
                </a:p>
              </p:txBody>
            </p:sp>
            <p:sp>
              <p:nvSpPr>
                <p:cNvPr id="72752" name="Rectangle 12"/>
                <p:cNvSpPr>
                  <a:spLocks noChangeArrowheads="1"/>
                </p:cNvSpPr>
                <p:nvPr/>
              </p:nvSpPr>
              <p:spPr bwMode="auto">
                <a:xfrm>
                  <a:off x="1872" y="237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2753" name="Line 13"/>
                <p:cNvSpPr>
                  <a:spLocks noChangeShapeType="1"/>
                </p:cNvSpPr>
                <p:nvPr/>
              </p:nvSpPr>
              <p:spPr bwMode="auto">
                <a:xfrm>
                  <a:off x="1712" y="2592"/>
                  <a:ext cx="4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49" name="Rectangle 14"/>
              <p:cNvSpPr>
                <a:spLocks noChangeArrowheads="1"/>
              </p:cNvSpPr>
              <p:nvPr/>
            </p:nvSpPr>
            <p:spPr bwMode="auto">
              <a:xfrm>
                <a:off x="1232" y="2472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en-US" altLang="zh-CN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(1+</a:t>
                </a:r>
              </a:p>
            </p:txBody>
          </p:sp>
          <p:sp>
            <p:nvSpPr>
              <p:cNvPr id="72750" name="Rectangle 15"/>
              <p:cNvSpPr>
                <a:spLocks noChangeArrowheads="1"/>
              </p:cNvSpPr>
              <p:nvPr/>
            </p:nvSpPr>
            <p:spPr bwMode="auto">
              <a:xfrm>
                <a:off x="360" y="2480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 err="1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baseline="-20000" dirty="0" err="1" smtClean="0">
                    <a:solidFill>
                      <a:srgbClr val="000000"/>
                    </a:solidFill>
                  </a:rPr>
                  <a:t>nl</a:t>
                </a:r>
                <a:r>
                  <a:rPr lang="zh-CN" altLang="en-US" b="1" baseline="-20000" dirty="0" smtClean="0">
                    <a:solidFill>
                      <a:srgbClr val="000000"/>
                    </a:solidFill>
                  </a:rPr>
                  <a:t>成功</a:t>
                </a:r>
                <a:r>
                  <a:rPr lang="zh-CN" altLang="en-US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≈</a:t>
                </a:r>
                <a:endParaRPr lang="zh-CN" altLang="en-US" b="1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34" name="Group 16"/>
            <p:cNvGrpSpPr>
              <a:grpSpLocks/>
            </p:cNvGrpSpPr>
            <p:nvPr/>
          </p:nvGrpSpPr>
          <p:grpSpPr bwMode="auto">
            <a:xfrm>
              <a:off x="1440" y="1248"/>
              <a:ext cx="2056" cy="480"/>
              <a:chOff x="2608" y="2584"/>
              <a:chExt cx="2056" cy="480"/>
            </a:xfrm>
          </p:grpSpPr>
          <p:grpSp>
            <p:nvGrpSpPr>
              <p:cNvPr id="72735" name="Group 17"/>
              <p:cNvGrpSpPr>
                <a:grpSpLocks/>
              </p:cNvGrpSpPr>
              <p:nvPr/>
            </p:nvGrpSpPr>
            <p:grpSpPr bwMode="auto">
              <a:xfrm>
                <a:off x="3304" y="2608"/>
                <a:ext cx="192" cy="456"/>
                <a:chOff x="1248" y="3376"/>
                <a:chExt cx="192" cy="456"/>
              </a:xfrm>
            </p:grpSpPr>
            <p:sp>
              <p:nvSpPr>
                <p:cNvPr id="72743" name="Rectangle 18"/>
                <p:cNvSpPr>
                  <a:spLocks noChangeArrowheads="1"/>
                </p:cNvSpPr>
                <p:nvPr/>
              </p:nvSpPr>
              <p:spPr bwMode="auto">
                <a:xfrm>
                  <a:off x="1248" y="337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2744" name="Rectangle 19"/>
                <p:cNvSpPr>
                  <a:spLocks noChangeArrowheads="1"/>
                </p:cNvSpPr>
                <p:nvPr/>
              </p:nvSpPr>
              <p:spPr bwMode="auto">
                <a:xfrm>
                  <a:off x="1248" y="3592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72745" name="Line 20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2736" name="Group 21"/>
              <p:cNvGrpSpPr>
                <a:grpSpLocks/>
              </p:cNvGrpSpPr>
              <p:nvPr/>
            </p:nvGrpSpPr>
            <p:grpSpPr bwMode="auto">
              <a:xfrm>
                <a:off x="3904" y="2584"/>
                <a:ext cx="657" cy="449"/>
                <a:chOff x="3904" y="2584"/>
                <a:chExt cx="657" cy="449"/>
              </a:xfrm>
            </p:grpSpPr>
            <p:sp>
              <p:nvSpPr>
                <p:cNvPr id="72740" name="Rectangle 22"/>
                <p:cNvSpPr>
                  <a:spLocks noChangeArrowheads="1"/>
                </p:cNvSpPr>
                <p:nvPr/>
              </p:nvSpPr>
              <p:spPr bwMode="auto">
                <a:xfrm>
                  <a:off x="3936" y="2784"/>
                  <a:ext cx="589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(1- </a:t>
                  </a:r>
                  <a:r>
                    <a:rPr lang="en-US" altLang="zh-CN" b="1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)</a:t>
                  </a:r>
                  <a:r>
                    <a:rPr lang="en-US" altLang="zh-CN" b="1" baseline="26000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2</a:t>
                  </a:r>
                </a:p>
              </p:txBody>
            </p:sp>
            <p:sp>
              <p:nvSpPr>
                <p:cNvPr id="72741" name="Line 23"/>
                <p:cNvSpPr>
                  <a:spLocks noChangeShapeType="1"/>
                </p:cNvSpPr>
                <p:nvPr/>
              </p:nvSpPr>
              <p:spPr bwMode="auto">
                <a:xfrm>
                  <a:off x="3904" y="2808"/>
                  <a:ext cx="65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742" name="Rectangle 24"/>
                <p:cNvSpPr>
                  <a:spLocks noChangeArrowheads="1"/>
                </p:cNvSpPr>
                <p:nvPr/>
              </p:nvSpPr>
              <p:spPr bwMode="auto">
                <a:xfrm>
                  <a:off x="4168" y="2584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2737" name="Rectangle 25"/>
              <p:cNvSpPr>
                <a:spLocks noChangeArrowheads="1"/>
              </p:cNvSpPr>
              <p:nvPr/>
            </p:nvSpPr>
            <p:spPr bwMode="auto">
              <a:xfrm>
                <a:off x="4528" y="2664"/>
                <a:ext cx="13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)</a:t>
                </a:r>
              </a:p>
            </p:txBody>
          </p:sp>
          <p:sp>
            <p:nvSpPr>
              <p:cNvPr id="72738" name="Rectangle 26"/>
              <p:cNvSpPr>
                <a:spLocks noChangeArrowheads="1"/>
              </p:cNvSpPr>
              <p:nvPr/>
            </p:nvSpPr>
            <p:spPr bwMode="auto">
              <a:xfrm>
                <a:off x="3440" y="2688"/>
                <a:ext cx="47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en-US" altLang="zh-CN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(1+</a:t>
                </a:r>
              </a:p>
            </p:txBody>
          </p:sp>
          <p:sp>
            <p:nvSpPr>
              <p:cNvPr id="72739" name="Rectangle 27"/>
              <p:cNvSpPr>
                <a:spLocks noChangeArrowheads="1"/>
              </p:cNvSpPr>
              <p:nvPr/>
            </p:nvSpPr>
            <p:spPr bwMode="auto">
              <a:xfrm>
                <a:off x="2608" y="2696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baseline="-20000" smtClean="0">
                    <a:solidFill>
                      <a:srgbClr val="000000"/>
                    </a:solidFill>
                  </a:rPr>
                  <a:t>nl</a:t>
                </a:r>
                <a:r>
                  <a:rPr lang="zh-CN" altLang="en-US" b="1" baseline="-20000" smtClean="0">
                    <a:solidFill>
                      <a:srgbClr val="000000"/>
                    </a:solidFill>
                  </a:rPr>
                  <a:t>失败</a:t>
                </a:r>
                <a:r>
                  <a:rPr lang="zh-CN" altLang="en-US" b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≈</a:t>
                </a: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54044" name="Rectangle 28"/>
          <p:cNvSpPr>
            <a:spLocks noChangeArrowheads="1"/>
          </p:cNvSpPr>
          <p:nvPr/>
        </p:nvSpPr>
        <p:spPr bwMode="auto">
          <a:xfrm>
            <a:off x="177800" y="2819400"/>
            <a:ext cx="889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⑵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二次探测</a:t>
            </a:r>
            <a:r>
              <a:rPr lang="zh-CN" altLang="en-US" sz="3200" b="1" dirty="0" smtClean="0">
                <a:solidFill>
                  <a:srgbClr val="0000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伪随机探测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再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哈希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法的平均查找长度是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：</a:t>
            </a:r>
          </a:p>
        </p:txBody>
      </p:sp>
      <p:grpSp>
        <p:nvGrpSpPr>
          <p:cNvPr id="72709" name="Group 29"/>
          <p:cNvGrpSpPr>
            <a:grpSpLocks/>
          </p:cNvGrpSpPr>
          <p:nvPr/>
        </p:nvGrpSpPr>
        <p:grpSpPr bwMode="auto">
          <a:xfrm>
            <a:off x="2590800" y="3429000"/>
            <a:ext cx="2786063" cy="1447800"/>
            <a:chOff x="1632" y="2112"/>
            <a:chExt cx="1755" cy="912"/>
          </a:xfrm>
        </p:grpSpPr>
        <p:grpSp>
          <p:nvGrpSpPr>
            <p:cNvPr id="72720" name="Group 30"/>
            <p:cNvGrpSpPr>
              <a:grpSpLocks/>
            </p:cNvGrpSpPr>
            <p:nvPr/>
          </p:nvGrpSpPr>
          <p:grpSpPr bwMode="auto">
            <a:xfrm>
              <a:off x="1680" y="2559"/>
              <a:ext cx="1112" cy="465"/>
              <a:chOff x="720" y="2416"/>
              <a:chExt cx="1112" cy="465"/>
            </a:xfrm>
          </p:grpSpPr>
          <p:grpSp>
            <p:nvGrpSpPr>
              <p:cNvPr id="72728" name="Group 31"/>
              <p:cNvGrpSpPr>
                <a:grpSpLocks/>
              </p:cNvGrpSpPr>
              <p:nvPr/>
            </p:nvGrpSpPr>
            <p:grpSpPr bwMode="auto">
              <a:xfrm>
                <a:off x="1424" y="2416"/>
                <a:ext cx="408" cy="465"/>
                <a:chOff x="1920" y="3472"/>
                <a:chExt cx="408" cy="465"/>
              </a:xfrm>
            </p:grpSpPr>
            <p:sp>
              <p:nvSpPr>
                <p:cNvPr id="72730" name="Rectangle 32"/>
                <p:cNvSpPr>
                  <a:spLocks noChangeArrowheads="1"/>
                </p:cNvSpPr>
                <p:nvPr/>
              </p:nvSpPr>
              <p:spPr bwMode="auto">
                <a:xfrm>
                  <a:off x="2032" y="3472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2731" name="Rectangle 33"/>
                <p:cNvSpPr>
                  <a:spLocks noChangeArrowheads="1"/>
                </p:cNvSpPr>
                <p:nvPr/>
              </p:nvSpPr>
              <p:spPr bwMode="auto">
                <a:xfrm>
                  <a:off x="1936" y="3688"/>
                  <a:ext cx="363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1-</a:t>
                  </a:r>
                </a:p>
              </p:txBody>
            </p:sp>
            <p:sp>
              <p:nvSpPr>
                <p:cNvPr id="72732" name="Line 34"/>
                <p:cNvSpPr>
                  <a:spLocks noChangeShapeType="1"/>
                </p:cNvSpPr>
                <p:nvPr/>
              </p:nvSpPr>
              <p:spPr bwMode="auto">
                <a:xfrm>
                  <a:off x="1920" y="369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29" name="Rectangle 35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baseline="-20000" smtClean="0">
                    <a:solidFill>
                      <a:srgbClr val="000000"/>
                    </a:solidFill>
                  </a:rPr>
                  <a:t>nl</a:t>
                </a:r>
                <a:r>
                  <a:rPr lang="zh-CN" altLang="en-US" b="1" baseline="-20000" smtClean="0">
                    <a:solidFill>
                      <a:srgbClr val="000000"/>
                    </a:solidFill>
                  </a:rPr>
                  <a:t>失败</a:t>
                </a:r>
                <a:r>
                  <a:rPr lang="zh-CN" altLang="en-US" b="1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≈</a:t>
                </a: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2721" name="Group 36"/>
            <p:cNvGrpSpPr>
              <a:grpSpLocks/>
            </p:cNvGrpSpPr>
            <p:nvPr/>
          </p:nvGrpSpPr>
          <p:grpSpPr bwMode="auto">
            <a:xfrm>
              <a:off x="1632" y="2112"/>
              <a:ext cx="1755" cy="425"/>
              <a:chOff x="1968" y="2384"/>
              <a:chExt cx="1755" cy="425"/>
            </a:xfrm>
          </p:grpSpPr>
          <p:sp>
            <p:nvSpPr>
              <p:cNvPr id="72722" name="Rectangle 37"/>
              <p:cNvSpPr>
                <a:spLocks noChangeArrowheads="1"/>
              </p:cNvSpPr>
              <p:nvPr/>
            </p:nvSpPr>
            <p:spPr bwMode="auto">
              <a:xfrm>
                <a:off x="2952" y="2464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</a:t>
                </a:r>
                <a:r>
                  <a:rPr lang="zh-CN" altLang="en-US" b="1" smtClean="0">
                    <a:solidFill>
                      <a:srgbClr val="00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㏑</a:t>
                </a:r>
                <a:r>
                  <a:rPr lang="en-US" altLang="zh-CN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(1-)</a:t>
                </a:r>
              </a:p>
            </p:txBody>
          </p:sp>
          <p:grpSp>
            <p:nvGrpSpPr>
              <p:cNvPr id="72723" name="Group 38"/>
              <p:cNvGrpSpPr>
                <a:grpSpLocks/>
              </p:cNvGrpSpPr>
              <p:nvPr/>
            </p:nvGrpSpPr>
            <p:grpSpPr bwMode="auto">
              <a:xfrm>
                <a:off x="2752" y="2384"/>
                <a:ext cx="232" cy="425"/>
                <a:chOff x="1344" y="3136"/>
                <a:chExt cx="232" cy="425"/>
              </a:xfrm>
            </p:grpSpPr>
            <p:sp>
              <p:nvSpPr>
                <p:cNvPr id="72725" name="Rectangle 39"/>
                <p:cNvSpPr>
                  <a:spLocks noChangeArrowheads="1"/>
                </p:cNvSpPr>
                <p:nvPr/>
              </p:nvSpPr>
              <p:spPr bwMode="auto">
                <a:xfrm>
                  <a:off x="1384" y="313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1</a:t>
                  </a:r>
                </a:p>
              </p:txBody>
            </p:sp>
            <p:sp>
              <p:nvSpPr>
                <p:cNvPr id="72726" name="Rectangle 40"/>
                <p:cNvSpPr>
                  <a:spLocks noChangeArrowheads="1"/>
                </p:cNvSpPr>
                <p:nvPr/>
              </p:nvSpPr>
              <p:spPr bwMode="auto">
                <a:xfrm>
                  <a:off x="1344" y="3312"/>
                  <a:ext cx="227" cy="2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b="1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</a:t>
                  </a:r>
                </a:p>
              </p:txBody>
            </p:sp>
            <p:sp>
              <p:nvSpPr>
                <p:cNvPr id="72727" name="Line 41"/>
                <p:cNvSpPr>
                  <a:spLocks noChangeShapeType="1"/>
                </p:cNvSpPr>
                <p:nvPr/>
              </p:nvSpPr>
              <p:spPr bwMode="auto">
                <a:xfrm>
                  <a:off x="1344" y="3368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24" name="Rectangle 42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771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 err="1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baseline="-20000" dirty="0" err="1" smtClean="0">
                    <a:solidFill>
                      <a:srgbClr val="000000"/>
                    </a:solidFill>
                  </a:rPr>
                  <a:t>nl</a:t>
                </a:r>
                <a:r>
                  <a:rPr lang="zh-CN" altLang="en-US" b="1" baseline="-20000" dirty="0" smtClean="0">
                    <a:solidFill>
                      <a:srgbClr val="000000"/>
                    </a:solidFill>
                  </a:rPr>
                  <a:t>成功</a:t>
                </a:r>
                <a:r>
                  <a:rPr lang="zh-CN" altLang="en-US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≈ </a:t>
                </a:r>
                <a:r>
                  <a:rPr lang="en-US" altLang="zh-CN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-</a:t>
                </a:r>
                <a:endParaRPr lang="en-US" altLang="zh-CN" b="1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54059" name="Rectangle 43"/>
          <p:cNvSpPr>
            <a:spLocks noChangeArrowheads="1"/>
          </p:cNvSpPr>
          <p:nvPr/>
        </p:nvSpPr>
        <p:spPr bwMode="auto">
          <a:xfrm>
            <a:off x="268808" y="5013176"/>
            <a:ext cx="797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CCFF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⑶  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用链地址法解决冲突的平均查找长度是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：</a:t>
            </a:r>
          </a:p>
        </p:txBody>
      </p:sp>
      <p:grpSp>
        <p:nvGrpSpPr>
          <p:cNvPr id="72711" name="Group 44"/>
          <p:cNvGrpSpPr>
            <a:grpSpLocks/>
          </p:cNvGrpSpPr>
          <p:nvPr/>
        </p:nvGrpSpPr>
        <p:grpSpPr bwMode="auto">
          <a:xfrm>
            <a:off x="2743200" y="5373216"/>
            <a:ext cx="1905000" cy="1117600"/>
            <a:chOff x="1152" y="3456"/>
            <a:chExt cx="1200" cy="704"/>
          </a:xfrm>
        </p:grpSpPr>
        <p:sp>
          <p:nvSpPr>
            <p:cNvPr id="72712" name="Rectangle 45"/>
            <p:cNvSpPr>
              <a:spLocks noChangeArrowheads="1"/>
            </p:cNvSpPr>
            <p:nvPr/>
          </p:nvSpPr>
          <p:spPr bwMode="auto">
            <a:xfrm>
              <a:off x="1152" y="3888"/>
              <a:ext cx="120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</a:rPr>
                <a:t>S</a:t>
              </a:r>
              <a:r>
                <a:rPr lang="en-US" altLang="zh-CN" b="1" baseline="-20000" smtClean="0">
                  <a:solidFill>
                    <a:srgbClr val="000000"/>
                  </a:solidFill>
                </a:rPr>
                <a:t>nl</a:t>
              </a:r>
              <a:r>
                <a:rPr lang="zh-CN" altLang="en-US" b="1" baseline="-20000" smtClean="0">
                  <a:solidFill>
                    <a:srgbClr val="000000"/>
                  </a:solidFill>
                </a:rPr>
                <a:t>失败</a:t>
              </a:r>
              <a:r>
                <a:rPr lang="zh-CN" altLang="en-US" b="1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≈ </a:t>
              </a:r>
              <a:r>
                <a:rPr lang="zh-CN" altLang="en-US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b="1" smtClean="0">
                  <a:solidFill>
                    <a:srgbClr val="000000"/>
                  </a:solidFill>
                  <a:sym typeface="Symbol" panose="05050102010706020507" pitchFamily="18" charset="2"/>
                </a:rPr>
                <a:t>+e</a:t>
              </a:r>
              <a:r>
                <a:rPr lang="en-US" altLang="zh-CN" b="1" baseline="30000" smtClean="0">
                  <a:solidFill>
                    <a:srgbClr val="000000"/>
                  </a:solidFill>
                  <a:sym typeface="Symbol" panose="05050102010706020507" pitchFamily="18" charset="2"/>
                </a:rPr>
                <a:t>-</a:t>
              </a:r>
            </a:p>
          </p:txBody>
        </p:sp>
        <p:grpSp>
          <p:nvGrpSpPr>
            <p:cNvPr id="72713" name="Group 46"/>
            <p:cNvGrpSpPr>
              <a:grpSpLocks/>
            </p:cNvGrpSpPr>
            <p:nvPr/>
          </p:nvGrpSpPr>
          <p:grpSpPr bwMode="auto">
            <a:xfrm>
              <a:off x="1152" y="3456"/>
              <a:ext cx="1104" cy="456"/>
              <a:chOff x="-192" y="3432"/>
              <a:chExt cx="1104" cy="456"/>
            </a:xfrm>
          </p:grpSpPr>
          <p:grpSp>
            <p:nvGrpSpPr>
              <p:cNvPr id="72714" name="Group 47"/>
              <p:cNvGrpSpPr>
                <a:grpSpLocks/>
              </p:cNvGrpSpPr>
              <p:nvPr/>
            </p:nvGrpSpPr>
            <p:grpSpPr bwMode="auto">
              <a:xfrm>
                <a:off x="720" y="3432"/>
                <a:ext cx="192" cy="456"/>
                <a:chOff x="1248" y="3376"/>
                <a:chExt cx="192" cy="456"/>
              </a:xfrm>
            </p:grpSpPr>
            <p:sp>
              <p:nvSpPr>
                <p:cNvPr id="72717" name="Rectangle 48"/>
                <p:cNvSpPr>
                  <a:spLocks noChangeArrowheads="1"/>
                </p:cNvSpPr>
                <p:nvPr/>
              </p:nvSpPr>
              <p:spPr bwMode="auto">
                <a:xfrm>
                  <a:off x="1248" y="3376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b="1" smtClean="0">
                      <a:solidFill>
                        <a:srgbClr val="000000"/>
                      </a:solidFill>
                      <a:sym typeface="Symbol" panose="05050102010706020507" pitchFamily="18" charset="2"/>
                    </a:rPr>
                    <a:t></a:t>
                  </a:r>
                </a:p>
              </p:txBody>
            </p:sp>
            <p:sp>
              <p:nvSpPr>
                <p:cNvPr id="72718" name="Rectangle 49"/>
                <p:cNvSpPr>
                  <a:spLocks noChangeArrowheads="1"/>
                </p:cNvSpPr>
                <p:nvPr/>
              </p:nvSpPr>
              <p:spPr bwMode="auto">
                <a:xfrm>
                  <a:off x="1248" y="3592"/>
                  <a:ext cx="1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b="1" smtClean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sp>
              <p:nvSpPr>
                <p:cNvPr id="72719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3600"/>
                  <a:ext cx="15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2715" name="Rectangle 51"/>
              <p:cNvSpPr>
                <a:spLocks noChangeArrowheads="1"/>
              </p:cNvSpPr>
              <p:nvPr/>
            </p:nvSpPr>
            <p:spPr bwMode="auto">
              <a:xfrm>
                <a:off x="432" y="3536"/>
                <a:ext cx="288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1+</a:t>
                </a:r>
              </a:p>
            </p:txBody>
          </p:sp>
          <p:sp>
            <p:nvSpPr>
              <p:cNvPr id="72716" name="Rectangle 52"/>
              <p:cNvSpPr>
                <a:spLocks noChangeArrowheads="1"/>
              </p:cNvSpPr>
              <p:nvPr/>
            </p:nvSpPr>
            <p:spPr bwMode="auto">
              <a:xfrm>
                <a:off x="-192" y="3512"/>
                <a:ext cx="70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800" b="1" dirty="0" err="1" smtClean="0">
                    <a:solidFill>
                      <a:srgbClr val="000000"/>
                    </a:solidFill>
                  </a:rPr>
                  <a:t>S</a:t>
                </a:r>
                <a:r>
                  <a:rPr lang="en-US" altLang="zh-CN" b="1" baseline="-20000" dirty="0" err="1" smtClean="0">
                    <a:solidFill>
                      <a:srgbClr val="000000"/>
                    </a:solidFill>
                  </a:rPr>
                  <a:t>nl</a:t>
                </a:r>
                <a:r>
                  <a:rPr lang="zh-CN" altLang="en-US" b="1" baseline="-20000" dirty="0" smtClean="0">
                    <a:solidFill>
                      <a:srgbClr val="000000"/>
                    </a:solidFill>
                  </a:rPr>
                  <a:t>成功</a:t>
                </a:r>
                <a:r>
                  <a:rPr lang="zh-CN" altLang="en-US" b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≈</a:t>
                </a:r>
                <a:endParaRPr lang="zh-CN" altLang="en-US" b="1" dirty="0" smtClean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207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18" grpId="0" build="p" bldLvl="5" autoUpdateAnimBg="0"/>
      <p:bldP spid="854044" grpId="0"/>
      <p:bldP spid="8540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50825" y="1469876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从以上结果可见，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250825" y="2117576"/>
            <a:ext cx="8642350" cy="5191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哈希表的</a:t>
            </a:r>
            <a:r>
              <a:rPr kumimoji="1" lang="zh-CN" altLang="en-US" sz="2800" b="1" dirty="0">
                <a:solidFill>
                  <a:srgbClr val="0000B9">
                    <a:lumMod val="60000"/>
                    <a:lumOff val="40000"/>
                  </a:srgbClr>
                </a:solidFill>
                <a:latin typeface="Times New Roman" pitchFamily="18" charset="0"/>
                <a:ea typeface="楷体_GB2312" pitchFamily="49" charset="-122"/>
              </a:rPr>
              <a:t>平均查找长度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的函数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，而不是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的函数。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250825" y="3197076"/>
            <a:ext cx="8642350" cy="11588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这说明，用哈希表构造查找表时，可以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选择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一个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适当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装填因子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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，使得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平均查找长度限定在某个范围内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1908175" y="4494064"/>
            <a:ext cx="5270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这是哈希表所特有的特点。</a:t>
            </a:r>
            <a:endParaRPr kumimoji="1"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50825" y="533127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哈希表的查找及其分析</a:t>
            </a:r>
            <a:endParaRPr kumimoji="1" lang="zh-CN" altLang="en-US" b="1" dirty="0" smtClean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9305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1" grpId="0" animBg="1" autoUpdateAnimBg="0"/>
      <p:bldP spid="71066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395536" y="1484784"/>
            <a:ext cx="80772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dirty="0">
                <a:solidFill>
                  <a:srgbClr val="990000"/>
                </a:solidFill>
              </a:rPr>
              <a:t>     </a:t>
            </a:r>
            <a:r>
              <a:rPr lang="en-US" altLang="zh-CN" sz="3600" b="1" dirty="0">
                <a:solidFill>
                  <a:srgbClr val="A50021"/>
                </a:solidFill>
              </a:rPr>
              <a:t>1.</a:t>
            </a:r>
            <a:r>
              <a:rPr lang="en-US" altLang="zh-CN" sz="3600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顺序表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有序表</a:t>
            </a:r>
            <a:r>
              <a:rPr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的查找方法及其平均查找长度的计算方法。</a:t>
            </a:r>
            <a:endParaRPr lang="zh-CN" altLang="en-US" sz="4000" dirty="0">
              <a:solidFill>
                <a:srgbClr val="A50021"/>
              </a:solidFill>
            </a:endParaRP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438943" y="3068960"/>
            <a:ext cx="86264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990000"/>
                </a:solidFill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</a:rPr>
              <a:t>2.</a:t>
            </a:r>
            <a:r>
              <a:rPr lang="en-US" altLang="zh-CN" sz="3600" dirty="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熟练掌握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二叉排序树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的构造和查找方法。</a:t>
            </a:r>
            <a:endParaRPr lang="zh-CN" altLang="en-US" sz="3600" dirty="0">
              <a:solidFill>
                <a:srgbClr val="990000"/>
              </a:solidFill>
              <a:latin typeface="楷体_GB2312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本章小结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622728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/>
          <p:cNvSpPr txBox="1">
            <a:spLocks noChangeArrowheads="1"/>
          </p:cNvSpPr>
          <p:nvPr/>
        </p:nvSpPr>
        <p:spPr bwMode="auto">
          <a:xfrm>
            <a:off x="609600" y="1170062"/>
            <a:ext cx="82296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990000"/>
                </a:solidFill>
              </a:rPr>
              <a:t>     </a:t>
            </a:r>
            <a:r>
              <a:rPr lang="en-US" altLang="zh-CN" sz="3600" b="1" dirty="0">
                <a:solidFill>
                  <a:srgbClr val="A50021"/>
                </a:solidFill>
              </a:rPr>
              <a:t>3.</a:t>
            </a:r>
            <a:r>
              <a:rPr lang="en-US" altLang="zh-CN" sz="3600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理解</a:t>
            </a:r>
            <a:r>
              <a:rPr lang="en-US" altLang="zh-CN" sz="3600" b="1" dirty="0">
                <a:solidFill>
                  <a:srgbClr val="FF0000"/>
                </a:solidFill>
              </a:rPr>
              <a:t>B-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树</a:t>
            </a:r>
            <a:r>
              <a:rPr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和</a:t>
            </a:r>
            <a:r>
              <a:rPr lang="en-US" altLang="zh-CN" sz="3600" dirty="0">
                <a:solidFill>
                  <a:srgbClr val="A50021"/>
                </a:solidFill>
                <a:latin typeface="楷体_GB2312" pitchFamily="49" charset="-122"/>
              </a:rPr>
              <a:t>B+</a:t>
            </a:r>
            <a:r>
              <a:rPr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树的结构特点以及它们各自查找过程的不同之处。</a:t>
            </a:r>
            <a:endParaRPr lang="zh-CN" altLang="en-US" sz="3600" dirty="0">
              <a:solidFill>
                <a:srgbClr val="FFFFCC"/>
              </a:solidFill>
              <a:latin typeface="楷体_GB2312" pitchFamily="49" charset="-122"/>
            </a:endParaRPr>
          </a:p>
        </p:txBody>
      </p:sp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593725" y="2570906"/>
            <a:ext cx="8245475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990000"/>
                </a:solidFill>
              </a:rPr>
              <a:t>     4.</a:t>
            </a:r>
            <a:r>
              <a:rPr lang="en-US" altLang="zh-CN" sz="3600" dirty="0">
                <a:solidFill>
                  <a:srgbClr val="990000"/>
                </a:solidFill>
                <a:latin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</a:rPr>
              <a:t>熟练掌握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哈希表的构造方法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</a:rPr>
              <a:t>，深刻理解哈希表与其它结构的表的实质性的差别。</a:t>
            </a:r>
            <a:endParaRPr lang="zh-CN" altLang="en-US" sz="3600" dirty="0">
              <a:solidFill>
                <a:srgbClr val="17347D"/>
              </a:solidFill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93725" y="4705350"/>
            <a:ext cx="8321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600" b="1" dirty="0">
                <a:solidFill>
                  <a:srgbClr val="990000"/>
                </a:solidFill>
              </a:rPr>
              <a:t>     5.</a:t>
            </a:r>
            <a:r>
              <a:rPr lang="en-US" altLang="zh-CN" sz="3600" dirty="0">
                <a:solidFill>
                  <a:srgbClr val="990000"/>
                </a:solidFill>
                <a:latin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</a:rPr>
              <a:t>掌握</a:t>
            </a:r>
            <a:r>
              <a:rPr lang="zh-CN" altLang="en-US" sz="3600" b="1" dirty="0">
                <a:solidFill>
                  <a:srgbClr val="0000CC"/>
                </a:solidFill>
                <a:latin typeface="楷体_GB2312" pitchFamily="49" charset="-122"/>
              </a:rPr>
              <a:t>按定义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计算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</a:rPr>
              <a:t>各种查找方法在等概率情况下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</a:rPr>
              <a:t>查找成功时的平均查找长度</a:t>
            </a:r>
            <a:r>
              <a:rPr lang="zh-CN" altLang="en-US" sz="3600" dirty="0">
                <a:solidFill>
                  <a:srgbClr val="990000"/>
                </a:solidFill>
                <a:latin typeface="楷体_GB2312" pitchFamily="49" charset="-122"/>
              </a:rPr>
              <a:t>。</a:t>
            </a:r>
            <a:endParaRPr lang="zh-CN" altLang="en-US" dirty="0">
              <a:solidFill>
                <a:srgbClr val="17347D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本章小结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14376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en-US" altLang="zh-CN" dirty="0" smtClean="0"/>
              <a:t>ch9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36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971550" y="836712"/>
            <a:ext cx="80772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Tx/>
              <a:buAutoNum type="arabicPeriod" startAt="3"/>
            </a:pP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设哈希表长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m=14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，哈希函数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H(k)=k MOD 11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。表中已有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4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个记录，如果用二次探测散列处理冲突，关键字为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49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的记录的存储地址是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(	)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。</a:t>
            </a:r>
            <a:br>
              <a:rPr kumimoji="1"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</a:br>
            <a:r>
              <a:rPr kumimoji="1" lang="en-US" altLang="zh-CN" sz="2800" dirty="0" smtClean="0">
                <a:solidFill>
                  <a:srgbClr val="000000"/>
                </a:solidFill>
              </a:rPr>
              <a:t>A.8 	  B.3 	 	 C.5   	D.9</a:t>
            </a:r>
          </a:p>
        </p:txBody>
      </p:sp>
      <p:pic>
        <p:nvPicPr>
          <p:cNvPr id="5355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709962"/>
            <a:ext cx="58388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5559" name="Text Box 7"/>
          <p:cNvSpPr txBox="1">
            <a:spLocks noChangeArrowheads="1"/>
          </p:cNvSpPr>
          <p:nvPr/>
        </p:nvSpPr>
        <p:spPr bwMode="auto">
          <a:xfrm>
            <a:off x="7885113" y="1701899"/>
            <a:ext cx="36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976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4635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035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4607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179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37515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D</a:t>
            </a:r>
          </a:p>
        </p:txBody>
      </p:sp>
      <p:sp>
        <p:nvSpPr>
          <p:cNvPr id="535560" name="Text Box 8"/>
          <p:cNvSpPr txBox="1">
            <a:spLocks noChangeArrowheads="1"/>
          </p:cNvSpPr>
          <p:nvPr/>
        </p:nvSpPr>
        <p:spPr bwMode="auto">
          <a:xfrm>
            <a:off x="1258888" y="3213199"/>
            <a:ext cx="76342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6681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803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43998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07657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5337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9909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4481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053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49%11=5	(5+1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)%11=6	 (5-1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)%11=4</a:t>
            </a:r>
            <a:b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</a:b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  (5+2</a:t>
            </a:r>
            <a:r>
              <a:rPr lang="en-US" altLang="zh-CN" sz="2800" b="1" baseline="30000" dirty="0" smtClean="0">
                <a:solidFill>
                  <a:srgbClr val="000000"/>
                </a:solidFill>
                <a:latin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</a:rPr>
              <a:t>)%11=9</a:t>
            </a:r>
          </a:p>
        </p:txBody>
      </p:sp>
    </p:spTree>
    <p:extLst>
      <p:ext uri="{BB962C8B-B14F-4D97-AF65-F5344CB8AC3E}">
        <p14:creationId xmlns:p14="http://schemas.microsoft.com/office/powerpoint/2010/main" xmlns="" val="1189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7" grpId="0" build="p" autoUpdateAnimBg="0"/>
      <p:bldP spid="535559" grpId="0" autoUpdateAnimBg="0"/>
      <p:bldP spid="53556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933400"/>
            <a:ext cx="80772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4"/>
            </a:pPr>
            <a:r>
              <a:rPr lang="zh-CN" altLang="en-US" sz="2800" dirty="0">
                <a:latin typeface="宋体" pitchFamily="2" charset="-122"/>
              </a:rPr>
              <a:t>当对一个线性表</a:t>
            </a:r>
            <a:r>
              <a:rPr lang="en-US" altLang="zh-CN" sz="2800" dirty="0">
                <a:latin typeface="宋体" pitchFamily="2" charset="-122"/>
              </a:rPr>
              <a:t>R[60]</a:t>
            </a:r>
            <a:r>
              <a:rPr lang="zh-CN" altLang="en-US" sz="2800" dirty="0">
                <a:latin typeface="宋体" pitchFamily="2" charset="-122"/>
              </a:rPr>
              <a:t>进行索引顺序查找（分块查找）时，若共分成了</a:t>
            </a:r>
            <a:r>
              <a:rPr lang="en-US" altLang="zh-CN" sz="2800" dirty="0">
                <a:latin typeface="宋体" pitchFamily="2" charset="-122"/>
              </a:rPr>
              <a:t>10</a:t>
            </a:r>
            <a:r>
              <a:rPr lang="zh-CN" altLang="en-US" sz="2800" dirty="0">
                <a:latin typeface="宋体" pitchFamily="2" charset="-122"/>
              </a:rPr>
              <a:t>个子表，每个子表有</a:t>
            </a:r>
            <a:r>
              <a:rPr lang="en-US" altLang="zh-CN" sz="2800" dirty="0">
                <a:latin typeface="宋体" pitchFamily="2" charset="-122"/>
              </a:rPr>
              <a:t>6</a:t>
            </a:r>
            <a:r>
              <a:rPr lang="zh-CN" altLang="en-US" sz="2800" dirty="0">
                <a:latin typeface="宋体" pitchFamily="2" charset="-122"/>
              </a:rPr>
              <a:t>个表项。假定对索引表和数据子表都采用顺序查找，则查找每一个表项的平均查找长度为</a:t>
            </a:r>
            <a:r>
              <a:rPr lang="en-US" altLang="zh-CN" sz="2800" dirty="0">
                <a:latin typeface="宋体" pitchFamily="2" charset="-122"/>
              </a:rPr>
              <a:t>(	) </a:t>
            </a:r>
            <a:r>
              <a:rPr lang="zh-CN" altLang="en-US" sz="2800" dirty="0">
                <a:latin typeface="宋体" pitchFamily="2" charset="-122"/>
              </a:rPr>
              <a:t>。</a:t>
            </a:r>
            <a:br>
              <a:rPr lang="zh-CN" altLang="en-US" sz="2800" dirty="0">
                <a:latin typeface="宋体" pitchFamily="2" charset="-122"/>
              </a:rPr>
            </a:br>
            <a:r>
              <a:rPr lang="en-US" altLang="zh-CN" sz="2800" dirty="0"/>
              <a:t>A. 1		B.2		C.9		D.10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4"/>
            </a:pPr>
            <a:r>
              <a:rPr lang="zh-CN" altLang="en-US" sz="2800" dirty="0"/>
              <a:t>散列函数有共同的性质，则函数值应当以（	）概率取其值域的每一个值。</a:t>
            </a:r>
            <a:br>
              <a:rPr lang="zh-CN" altLang="en-US" sz="2800" dirty="0"/>
            </a:br>
            <a:r>
              <a:rPr lang="en-US" altLang="zh-CN" sz="2800" dirty="0"/>
              <a:t>A.</a:t>
            </a:r>
            <a:r>
              <a:rPr lang="zh-CN" altLang="en-US" sz="2800" dirty="0"/>
              <a:t>最大    </a:t>
            </a:r>
            <a:r>
              <a:rPr lang="en-US" altLang="zh-CN" sz="2800" dirty="0"/>
              <a:t>B.</a:t>
            </a:r>
            <a:r>
              <a:rPr lang="zh-CN" altLang="en-US" sz="2800" dirty="0"/>
              <a:t>最小   </a:t>
            </a:r>
            <a:r>
              <a:rPr lang="en-US" altLang="zh-CN" sz="2800" dirty="0"/>
              <a:t>C.</a:t>
            </a:r>
            <a:r>
              <a:rPr lang="zh-CN" altLang="en-US" sz="2800" dirty="0"/>
              <a:t>平均	      </a:t>
            </a:r>
            <a:r>
              <a:rPr lang="en-US" altLang="zh-CN" sz="2800" dirty="0"/>
              <a:t>D. </a:t>
            </a:r>
            <a:r>
              <a:rPr lang="zh-CN" altLang="en-US" sz="2800" dirty="0"/>
              <a:t>同等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4"/>
            </a:pPr>
            <a:r>
              <a:rPr lang="zh-CN" altLang="en-US" sz="2800" dirty="0"/>
              <a:t>设散列地址空间为</a:t>
            </a:r>
            <a:r>
              <a:rPr lang="en-US" altLang="zh-CN" sz="2800" dirty="0"/>
              <a:t>0~m-1</a:t>
            </a:r>
            <a:r>
              <a:rPr lang="zh-CN" altLang="en-US" sz="2800" dirty="0"/>
              <a:t>，</a:t>
            </a:r>
            <a:r>
              <a:rPr lang="en-US" altLang="zh-CN" sz="2800" dirty="0"/>
              <a:t>k</a:t>
            </a:r>
            <a:r>
              <a:rPr lang="zh-CN" altLang="en-US" sz="2800" dirty="0"/>
              <a:t>为表项的关键码，散列采用除留余数法，即</a:t>
            </a:r>
            <a:r>
              <a:rPr lang="en-US" altLang="zh-CN" sz="2800" dirty="0"/>
              <a:t>Hash(k)=</a:t>
            </a:r>
            <a:r>
              <a:rPr lang="en-US" altLang="zh-CN" sz="2800" dirty="0" err="1"/>
              <a:t>k%p</a:t>
            </a:r>
            <a:r>
              <a:rPr lang="zh-CN" altLang="en-US" sz="2800" dirty="0"/>
              <a:t>。为了减少发生冲突的频率，一般取</a:t>
            </a:r>
            <a:r>
              <a:rPr lang="en-US" altLang="zh-CN" sz="2800" dirty="0"/>
              <a:t>p</a:t>
            </a:r>
            <a:r>
              <a:rPr lang="zh-CN" altLang="en-US" sz="2800" dirty="0"/>
              <a:t>为（	）。</a:t>
            </a:r>
            <a:br>
              <a:rPr lang="zh-CN" altLang="en-US" sz="2800" dirty="0"/>
            </a:br>
            <a:r>
              <a:rPr lang="en-US" altLang="zh-CN" sz="2800" dirty="0" err="1"/>
              <a:t>A.m</a:t>
            </a:r>
            <a:r>
              <a:rPr lang="en-US" altLang="zh-CN" sz="2800" dirty="0"/>
              <a:t>    				B.</a:t>
            </a:r>
            <a:r>
              <a:rPr lang="zh-CN" altLang="en-US" sz="2800" dirty="0"/>
              <a:t>小于</a:t>
            </a:r>
            <a:r>
              <a:rPr lang="en-US" altLang="zh-CN" sz="2800" dirty="0"/>
              <a:t>m</a:t>
            </a:r>
            <a:r>
              <a:rPr lang="zh-CN" altLang="en-US" sz="2800" dirty="0"/>
              <a:t>的最大质数</a:t>
            </a:r>
            <a:br>
              <a:rPr lang="zh-CN" altLang="en-US" sz="2800" dirty="0"/>
            </a:br>
            <a:r>
              <a:rPr lang="en-US" altLang="zh-CN" sz="2800" dirty="0"/>
              <a:t>C.</a:t>
            </a:r>
            <a:r>
              <a:rPr lang="zh-CN" altLang="en-US" sz="2800" dirty="0"/>
              <a:t>大于</a:t>
            </a:r>
            <a:r>
              <a:rPr lang="en-US" altLang="zh-CN" sz="2800" dirty="0"/>
              <a:t>m</a:t>
            </a:r>
            <a:r>
              <a:rPr lang="zh-CN" altLang="en-US" sz="2800" dirty="0"/>
              <a:t>的最小质数	</a:t>
            </a:r>
            <a:r>
              <a:rPr lang="en-US" altLang="zh-CN" sz="2800" dirty="0"/>
              <a:t>D.</a:t>
            </a:r>
            <a:r>
              <a:rPr lang="zh-CN" altLang="en-US" sz="2800" dirty="0"/>
              <a:t>小于</a:t>
            </a:r>
            <a:r>
              <a:rPr lang="en-US" altLang="zh-CN" sz="2800" dirty="0"/>
              <a:t>m</a:t>
            </a:r>
            <a:r>
              <a:rPr lang="zh-CN" altLang="en-US" sz="2800" dirty="0"/>
              <a:t>的最大合数</a:t>
            </a:r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2362200" y="2420887"/>
            <a:ext cx="32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8458200" y="3335287"/>
            <a:ext cx="32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D</a:t>
            </a:r>
          </a:p>
        </p:txBody>
      </p:sp>
      <p:sp>
        <p:nvSpPr>
          <p:cNvPr id="542726" name="Text Box 6"/>
          <p:cNvSpPr txBox="1">
            <a:spLocks noChangeArrowheads="1"/>
          </p:cNvSpPr>
          <p:nvPr/>
        </p:nvSpPr>
        <p:spPr bwMode="auto">
          <a:xfrm>
            <a:off x="7162800" y="5240287"/>
            <a:ext cx="32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B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9672" y="19000"/>
            <a:ext cx="640871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104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2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build="p" autoUpdateAnimBg="0"/>
      <p:bldP spid="542723" grpId="0" autoUpdateAnimBg="0"/>
      <p:bldP spid="542725" grpId="0" autoUpdateAnimBg="0"/>
      <p:bldP spid="54272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76200"/>
            <a:ext cx="8077200" cy="6096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7"/>
            </a:pPr>
            <a:r>
              <a:rPr lang="zh-CN" altLang="en-US" sz="2800">
                <a:latin typeface="宋体" pitchFamily="2" charset="-122"/>
              </a:rPr>
              <a:t>解决散列法中出现的冲突问题常采用的方法是</a:t>
            </a:r>
            <a:r>
              <a:rPr lang="en-US" altLang="zh-CN" sz="2800">
                <a:latin typeface="宋体" pitchFamily="2" charset="-122"/>
              </a:rPr>
              <a:t>(		) </a:t>
            </a:r>
            <a:r>
              <a:rPr lang="zh-CN" altLang="en-US" sz="2800">
                <a:latin typeface="宋体" pitchFamily="2" charset="-122"/>
              </a:rPr>
              <a:t>。</a:t>
            </a:r>
            <a:br>
              <a:rPr lang="zh-CN" altLang="en-US" sz="2800">
                <a:latin typeface="宋体" pitchFamily="2" charset="-122"/>
              </a:rPr>
            </a:br>
            <a:r>
              <a:rPr lang="en-US" altLang="zh-CN" sz="2800"/>
              <a:t>A.</a:t>
            </a:r>
            <a:r>
              <a:rPr lang="zh-CN" altLang="en-US" sz="2800"/>
              <a:t>数字分析法、除留余数法、平方取中法</a:t>
            </a:r>
            <a:br>
              <a:rPr lang="zh-CN" altLang="en-US" sz="2800"/>
            </a:br>
            <a:r>
              <a:rPr lang="en-US" altLang="zh-CN" sz="2800"/>
              <a:t>B.</a:t>
            </a:r>
            <a:r>
              <a:rPr lang="zh-CN" altLang="en-US" sz="2800"/>
              <a:t>数字分析法、除留余数法、线性探查法</a:t>
            </a:r>
            <a:br>
              <a:rPr lang="zh-CN" altLang="en-US" sz="2800"/>
            </a:br>
            <a:r>
              <a:rPr lang="en-US" altLang="zh-CN" sz="2800"/>
              <a:t>C.</a:t>
            </a:r>
            <a:r>
              <a:rPr lang="zh-CN" altLang="en-US" sz="2800"/>
              <a:t>数字分析法、线性探查法、双散列法</a:t>
            </a:r>
            <a:br>
              <a:rPr lang="zh-CN" altLang="en-US" sz="2800"/>
            </a:br>
            <a:r>
              <a:rPr lang="en-US" altLang="zh-CN" sz="2800"/>
              <a:t>D.</a:t>
            </a:r>
            <a:r>
              <a:rPr lang="zh-CN" altLang="en-US" sz="2800"/>
              <a:t>线性探查法、双散列法、平方散列法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7"/>
            </a:pPr>
            <a:r>
              <a:rPr lang="zh-CN" altLang="en-US" sz="2800"/>
              <a:t>采用线性探查法解决冲突时所产生的一系列后继散列地址（	）。</a:t>
            </a:r>
            <a:br>
              <a:rPr lang="zh-CN" altLang="en-US" sz="2800"/>
            </a:br>
            <a:r>
              <a:rPr lang="en-US" altLang="zh-CN" sz="2800"/>
              <a:t>A.</a:t>
            </a:r>
            <a:r>
              <a:rPr lang="zh-CN" altLang="en-US" sz="2800"/>
              <a:t>必须大于等于原散列地址</a:t>
            </a:r>
            <a:br>
              <a:rPr lang="zh-CN" altLang="en-US" sz="2800"/>
            </a:br>
            <a:r>
              <a:rPr lang="en-US" altLang="zh-CN" sz="2800"/>
              <a:t>B.</a:t>
            </a:r>
            <a:r>
              <a:rPr lang="zh-CN" altLang="en-US" sz="2800"/>
              <a:t>必须小于等于原散列地址</a:t>
            </a:r>
            <a:br>
              <a:rPr lang="zh-CN" altLang="en-US" sz="2800"/>
            </a:br>
            <a:r>
              <a:rPr lang="en-US" altLang="zh-CN" sz="2800"/>
              <a:t>C.</a:t>
            </a:r>
            <a:r>
              <a:rPr lang="zh-CN" altLang="en-US" sz="2800"/>
              <a:t>可以大于或小于但不等于原散列地址</a:t>
            </a:r>
            <a:br>
              <a:rPr lang="zh-CN" altLang="en-US" sz="2800"/>
            </a:br>
            <a:r>
              <a:rPr lang="en-US" altLang="zh-CN" sz="2800"/>
              <a:t>D.</a:t>
            </a:r>
            <a:r>
              <a:rPr lang="zh-CN" altLang="en-US" sz="2800"/>
              <a:t>对地址在何处没有限制</a:t>
            </a: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 startAt="7"/>
            </a:pPr>
            <a:r>
              <a:rPr lang="zh-CN" altLang="en-US" sz="2800"/>
              <a:t>对包含</a:t>
            </a:r>
            <a:r>
              <a:rPr lang="en-US" altLang="zh-CN" sz="2800"/>
              <a:t>n</a:t>
            </a:r>
            <a:r>
              <a:rPr lang="zh-CN" altLang="en-US" sz="2800"/>
              <a:t>个元素的散列表进行查找，平均查找长度（	）。</a:t>
            </a:r>
            <a:br>
              <a:rPr lang="zh-CN" altLang="en-US" sz="2800"/>
            </a:br>
            <a:r>
              <a:rPr lang="en-US" altLang="zh-CN" sz="2800"/>
              <a:t>A.</a:t>
            </a:r>
            <a:r>
              <a:rPr lang="zh-CN" altLang="en-US" sz="2800"/>
              <a:t>为</a:t>
            </a:r>
            <a:r>
              <a:rPr lang="en-US" altLang="zh-CN" sz="2800"/>
              <a:t>O(log</a:t>
            </a:r>
            <a:r>
              <a:rPr lang="en-US" altLang="zh-CN" sz="2800" baseline="-25000"/>
              <a:t>2</a:t>
            </a:r>
            <a:r>
              <a:rPr lang="en-US" altLang="zh-CN" sz="2800"/>
              <a:t>n)			B. </a:t>
            </a:r>
            <a:r>
              <a:rPr lang="zh-CN" altLang="en-US" sz="2800"/>
              <a:t>为</a:t>
            </a:r>
            <a:r>
              <a:rPr lang="en-US" altLang="zh-CN" sz="2800"/>
              <a:t>O(n)</a:t>
            </a:r>
            <a:br>
              <a:rPr lang="en-US" altLang="zh-CN" sz="2800"/>
            </a:br>
            <a:r>
              <a:rPr lang="en-US" altLang="zh-CN" sz="2800"/>
              <a:t>C.</a:t>
            </a:r>
            <a:r>
              <a:rPr lang="zh-CN" altLang="en-US" sz="2800"/>
              <a:t>不直接依赖于</a:t>
            </a:r>
            <a:r>
              <a:rPr lang="en-US" altLang="zh-CN" sz="2800"/>
              <a:t>n		D.</a:t>
            </a:r>
            <a:r>
              <a:rPr lang="zh-CN" altLang="en-US" sz="2800"/>
              <a:t>上述三者都不是</a:t>
            </a:r>
          </a:p>
        </p:txBody>
      </p:sp>
      <p:sp>
        <p:nvSpPr>
          <p:cNvPr id="543747" name="Text Box 3"/>
          <p:cNvSpPr txBox="1">
            <a:spLocks noChangeArrowheads="1"/>
          </p:cNvSpPr>
          <p:nvPr/>
        </p:nvSpPr>
        <p:spPr bwMode="auto">
          <a:xfrm>
            <a:off x="2286000" y="420688"/>
            <a:ext cx="32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D</a:t>
            </a: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4038600" y="2782888"/>
            <a:ext cx="32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2644775" y="5181600"/>
            <a:ext cx="32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431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590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0480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505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962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419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FF3300"/>
                </a:solidFill>
                <a:latin typeface="宋体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xmlns="" val="4227430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3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3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build="p" autoUpdateAnimBg="0"/>
      <p:bldP spid="543747" grpId="0" autoUpdateAnimBg="0"/>
      <p:bldP spid="543748" grpId="0" autoUpdateAnimBg="0"/>
      <p:bldP spid="54374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7239000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43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933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124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314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719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2291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863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1435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在地址空间为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0-16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的散列区中，对以下关键字序列构造两个哈希表：</a:t>
            </a:r>
            <a:b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</a:b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（</a:t>
            </a:r>
            <a:r>
              <a:rPr lang="en-US" altLang="zh-CN" sz="2800" dirty="0" err="1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Jan,Feb,Mar,Apr,May,June,July,Aug,Sep,Oct,Nov,Dec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）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(1)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用线性探测开放定址法处理冲突。</a:t>
            </a:r>
            <a:b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用链地址法处理。</a:t>
            </a:r>
            <a:b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</a:b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并分别求这两个哈希表在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等概率情况下查找成功的平均查找长度。</a:t>
            </a:r>
          </a:p>
        </p:txBody>
      </p:sp>
      <p:pic>
        <p:nvPicPr>
          <p:cNvPr id="533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942013"/>
            <a:ext cx="8027987" cy="65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71550" y="4432300"/>
            <a:ext cx="79216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66813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803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439988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076575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5337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9909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4481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905375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000000"/>
                </a:solidFill>
                <a:latin typeface="宋体" pitchFamily="2" charset="-122"/>
              </a:rPr>
              <a:t>(1)</a:t>
            </a:r>
            <a: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  <a:t>哈希表如下图所示，在等概率情况下查找成功的平均查找长度为：</a:t>
            </a:r>
            <a:b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宋体" pitchFamily="2" charset="-122"/>
              </a:rPr>
              <a:t>ASLsucc=1/12(1*5+2*3+4*1+5*2+6*1)=31/12</a:t>
            </a:r>
          </a:p>
        </p:txBody>
      </p:sp>
    </p:spTree>
    <p:extLst>
      <p:ext uri="{BB962C8B-B14F-4D97-AF65-F5344CB8AC3E}">
        <p14:creationId xmlns:p14="http://schemas.microsoft.com/office/powerpoint/2010/main" xmlns="" val="386633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utoUpdateAnimBg="0"/>
      <p:bldP spid="5335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179388" y="1978097"/>
            <a:ext cx="8713787" cy="19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AutoNum type="alphaUcPeriod"/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插入的规则：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插入一个关键字不是在树中添加一个叶子结点，而是首先在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最底层的某个非终端结点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中添加一个关键字，若该结点的关键字个数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n≤m-1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，则插入完成，否则要产生结点的分裂。 </a:t>
            </a: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395288" y="116632"/>
            <a:ext cx="3313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4000" b="1" dirty="0" smtClean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树的插入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611188" y="5445597"/>
            <a:ext cx="85328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插入前结点中关键字个数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n&lt;m-1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则直接插入即可</a:t>
            </a:r>
            <a:r>
              <a:rPr kumimoji="1"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800" b="1" smtClean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endParaRPr kumimoji="1" lang="zh-CN" altLang="en-US" sz="28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429" name="AutoShape 5"/>
          <p:cNvSpPr>
            <a:spLocks noChangeArrowheads="1"/>
          </p:cNvSpPr>
          <p:nvPr/>
        </p:nvSpPr>
        <p:spPr bwMode="auto">
          <a:xfrm>
            <a:off x="323850" y="5588472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5431" name="Text Box 7"/>
          <p:cNvSpPr txBox="1">
            <a:spLocks noChangeArrowheads="1"/>
          </p:cNvSpPr>
          <p:nvPr/>
        </p:nvSpPr>
        <p:spPr bwMode="auto">
          <a:xfrm>
            <a:off x="179388" y="3930963"/>
            <a:ext cx="8496300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B.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插入过程：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树中： </a:t>
            </a:r>
            <a:r>
              <a:rPr lang="zh-CN" altLang="en-US" sz="2800" b="1" dirty="0" smtClean="0">
                <a:solidFill>
                  <a:srgbClr val="000000"/>
                </a:solidFill>
                <a:sym typeface="Symbol" pitchFamily="18" charset="2"/>
              </a:rPr>
              <a:t>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/2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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1≤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≤</a:t>
            </a:r>
            <a:r>
              <a:rPr lang="en-US" altLang="zh-CN" sz="2800" b="1" i="1" dirty="0" smtClean="0">
                <a:solidFill>
                  <a:srgbClr val="000000"/>
                </a:solidFill>
              </a:rPr>
              <a:t>m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                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为结点中关键字个数）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则有下列几种情况：</a:t>
            </a:r>
          </a:p>
        </p:txBody>
      </p:sp>
      <p:sp>
        <p:nvSpPr>
          <p:cNvPr id="615432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51050" y="6164734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70385" y="839614"/>
            <a:ext cx="90348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lang="zh-CN" altLang="en-US" sz="3200" b="1" kern="0" dirty="0" smtClean="0">
                <a:solidFill>
                  <a:srgbClr val="000000"/>
                </a:solidFill>
                <a:ea typeface="楷体_GB2312"/>
              </a:rPr>
              <a:t>  在查找不成功之后，需进行插入。可利用</a:t>
            </a:r>
            <a:r>
              <a:rPr lang="en-US" altLang="zh-CN" sz="3200" b="1" kern="0" dirty="0" smtClean="0">
                <a:solidFill>
                  <a:srgbClr val="000000"/>
                </a:solidFill>
                <a:ea typeface="楷体_GB2312"/>
              </a:rPr>
              <a:t>B-</a:t>
            </a:r>
            <a:r>
              <a:rPr lang="zh-CN" altLang="en-US" sz="3200" b="1" kern="0" dirty="0" smtClean="0">
                <a:solidFill>
                  <a:srgbClr val="000000"/>
                </a:solidFill>
                <a:ea typeface="楷体_GB2312"/>
              </a:rPr>
              <a:t>树的查找算法找出插入的位置</a:t>
            </a:r>
            <a:endParaRPr lang="en-US" altLang="zh-CN" sz="3200" b="1" kern="0" dirty="0" smtClean="0">
              <a:solidFill>
                <a:srgbClr val="000000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815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 autoUpdateAnimBg="0"/>
      <p:bldP spid="615428" grpId="0" autoUpdateAnimBg="0"/>
      <p:bldP spid="615429" grpId="0" animBg="1"/>
      <p:bldP spid="615431" grpId="0" autoUpdateAnimBg="0"/>
      <p:bldP spid="61543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Text Box 2"/>
          <p:cNvSpPr txBox="1">
            <a:spLocks noChangeArrowheads="1"/>
          </p:cNvSpPr>
          <p:nvPr/>
        </p:nvSpPr>
        <p:spPr bwMode="auto">
          <a:xfrm>
            <a:off x="1116013" y="333375"/>
            <a:ext cx="77041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43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933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124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314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719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2291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863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1435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smtClean="0">
                <a:solidFill>
                  <a:srgbClr val="000000"/>
                </a:solidFill>
                <a:latin typeface="宋体" pitchFamily="2" charset="-122"/>
              </a:rPr>
              <a:t>(2)</a:t>
            </a:r>
            <a: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  <a:t>哈希表如下图所示，在等概率情况下查找成功的平均查找长度为：</a:t>
            </a:r>
            <a:br>
              <a:rPr lang="zh-CN" altLang="en-US" sz="2800" smtClean="0">
                <a:solidFill>
                  <a:srgbClr val="000000"/>
                </a:solidFill>
                <a:latin typeface="宋体" pitchFamily="2" charset="-122"/>
              </a:rPr>
            </a:br>
            <a:r>
              <a:rPr lang="en-US" altLang="zh-CN" sz="2800" smtClean="0">
                <a:solidFill>
                  <a:srgbClr val="000000"/>
                </a:solidFill>
                <a:latin typeface="宋体" pitchFamily="2" charset="-122"/>
              </a:rPr>
              <a:t>ASL</a:t>
            </a:r>
            <a:r>
              <a:rPr lang="en-US" altLang="zh-CN" sz="2800" baseline="-25000" smtClean="0">
                <a:solidFill>
                  <a:srgbClr val="000000"/>
                </a:solidFill>
                <a:latin typeface="宋体" pitchFamily="2" charset="-122"/>
              </a:rPr>
              <a:t>succ</a:t>
            </a:r>
            <a:r>
              <a:rPr lang="en-US" altLang="zh-CN" sz="2800" smtClean="0">
                <a:solidFill>
                  <a:srgbClr val="000000"/>
                </a:solidFill>
                <a:latin typeface="宋体" pitchFamily="2" charset="-122"/>
              </a:rPr>
              <a:t>=1/12(1*7+2*4+3*1)=18/12</a:t>
            </a:r>
          </a:p>
        </p:txBody>
      </p:sp>
      <p:pic>
        <p:nvPicPr>
          <p:cNvPr id="53453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700213"/>
            <a:ext cx="3740150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68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8423275" cy="368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插入前结点中关键字个数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n=m-1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需进行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“结点分裂”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，令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 = 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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m/2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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在原结点中保留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，。。。， 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s-1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s-1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）；</a:t>
            </a:r>
            <a:endParaRPr kumimoji="1"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建新结点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s+1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，。。。    ，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）；</a:t>
            </a:r>
            <a:endParaRPr kumimoji="1"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将（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baseline="-250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）插入双亲结点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zh-CN" altLang="en-US" sz="2800" b="1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endParaRPr kumimoji="1" lang="zh-CN" altLang="en-US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6451" name="Text Box 3"/>
          <p:cNvSpPr txBox="1">
            <a:spLocks noChangeArrowheads="1"/>
          </p:cNvSpPr>
          <p:nvPr/>
        </p:nvSpPr>
        <p:spPr bwMode="auto">
          <a:xfrm>
            <a:off x="395288" y="4221163"/>
            <a:ext cx="8569200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600" b="1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若双亲为空，则</a:t>
            </a:r>
            <a:r>
              <a:rPr kumimoji="1" lang="zh-CN" altLang="en-US" sz="2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建新的根结点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。此时，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树的高度增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zh-CN" altLang="en-US" sz="26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 smtClean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endParaRPr kumimoji="1" lang="zh-CN" altLang="en-US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6452" name="AutoShape 4"/>
          <p:cNvSpPr>
            <a:spLocks noChangeArrowheads="1"/>
          </p:cNvSpPr>
          <p:nvPr/>
        </p:nvSpPr>
        <p:spPr bwMode="auto">
          <a:xfrm>
            <a:off x="152400" y="5334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3" name="AutoShape 5"/>
          <p:cNvSpPr>
            <a:spLocks noChangeArrowheads="1"/>
          </p:cNvSpPr>
          <p:nvPr/>
        </p:nvSpPr>
        <p:spPr bwMode="auto">
          <a:xfrm>
            <a:off x="152400" y="5257800"/>
            <a:ext cx="228600" cy="3810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443663" y="3573463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2124075" y="4868863"/>
            <a:ext cx="381000" cy="381000"/>
          </a:xfrm>
          <a:prstGeom prst="actionButtonForwardNext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16457" name="Text Box 9"/>
          <p:cNvSpPr txBox="1">
            <a:spLocks noChangeArrowheads="1"/>
          </p:cNvSpPr>
          <p:nvPr/>
        </p:nvSpPr>
        <p:spPr bwMode="auto">
          <a:xfrm>
            <a:off x="468313" y="5445125"/>
            <a:ext cx="68405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C. 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插入算法的实现：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 P244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9.14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34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0" grpId="0" autoUpdateAnimBg="0"/>
      <p:bldP spid="616451" grpId="0" autoUpdateAnimBg="0"/>
      <p:bldP spid="616452" grpId="0" animBg="1"/>
      <p:bldP spid="616453" grpId="0" animBg="1"/>
      <p:bldP spid="616455" grpId="0" animBg="1"/>
      <p:bldP spid="616456" grpId="0" animBg="1"/>
      <p:bldP spid="6164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Freeform 2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365125" y="196850"/>
            <a:ext cx="442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下列为 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阶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B-</a:t>
            </a: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树</a:t>
            </a:r>
            <a:endParaRPr kumimoji="1" lang="zh-CN" altLang="en-US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76" name="Oval 4"/>
          <p:cNvSpPr>
            <a:spLocks noChangeArrowheads="1"/>
          </p:cNvSpPr>
          <p:nvPr/>
        </p:nvSpPr>
        <p:spPr bwMode="auto">
          <a:xfrm>
            <a:off x="3048000" y="31242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477" name="Oval 5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78" name="Oval 6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79" name="Line 7"/>
          <p:cNvSpPr>
            <a:spLocks noChangeShapeType="1"/>
          </p:cNvSpPr>
          <p:nvPr/>
        </p:nvSpPr>
        <p:spPr bwMode="auto">
          <a:xfrm flipH="1">
            <a:off x="2133600" y="3352800"/>
            <a:ext cx="12192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80" name="Line 8"/>
          <p:cNvSpPr>
            <a:spLocks noChangeShapeType="1"/>
          </p:cNvSpPr>
          <p:nvPr/>
        </p:nvSpPr>
        <p:spPr bwMode="auto">
          <a:xfrm>
            <a:off x="4648200" y="3352800"/>
            <a:ext cx="1295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81" name="Text Box 9"/>
          <p:cNvSpPr txBox="1">
            <a:spLocks noChangeArrowheads="1"/>
          </p:cNvSpPr>
          <p:nvPr/>
        </p:nvSpPr>
        <p:spPr bwMode="auto">
          <a:xfrm>
            <a:off x="441325" y="5530850"/>
            <a:ext cx="364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插入关键字 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60,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82" name="Oval 10"/>
          <p:cNvSpPr>
            <a:spLocks noChangeArrowheads="1"/>
          </p:cNvSpPr>
          <p:nvPr/>
        </p:nvSpPr>
        <p:spPr bwMode="auto">
          <a:xfrm>
            <a:off x="495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80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83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316416" y="6165304"/>
            <a:ext cx="381000" cy="381000"/>
          </a:xfrm>
          <a:prstGeom prst="actionButtonReturn">
            <a:avLst/>
          </a:prstGeom>
          <a:solidFill>
            <a:srgbClr val="FF0000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4197350" y="553085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90,</a:t>
            </a:r>
            <a:endParaRPr kumimoji="1" lang="en-US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85" name="Oval 13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80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endParaRPr kumimoji="1" lang="en-US" altLang="zh-CN" sz="3200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7486" name="Oval 14"/>
          <p:cNvSpPr>
            <a:spLocks noChangeArrowheads="1"/>
          </p:cNvSpPr>
          <p:nvPr/>
        </p:nvSpPr>
        <p:spPr bwMode="auto">
          <a:xfrm>
            <a:off x="7391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90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7487" name="Oval 15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    </a:t>
            </a: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80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488" name="Line 16"/>
          <p:cNvSpPr>
            <a:spLocks noChangeShapeType="1"/>
          </p:cNvSpPr>
          <p:nvPr/>
        </p:nvSpPr>
        <p:spPr bwMode="auto">
          <a:xfrm>
            <a:off x="4724400" y="3352800"/>
            <a:ext cx="3810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89" name="Line 17"/>
          <p:cNvSpPr>
            <a:spLocks noChangeShapeType="1"/>
          </p:cNvSpPr>
          <p:nvPr/>
        </p:nvSpPr>
        <p:spPr bwMode="auto">
          <a:xfrm flipV="1">
            <a:off x="3200400" y="33528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90" name="Line 18"/>
          <p:cNvSpPr>
            <a:spLocks noChangeShapeType="1"/>
          </p:cNvSpPr>
          <p:nvPr/>
        </p:nvSpPr>
        <p:spPr bwMode="auto">
          <a:xfrm>
            <a:off x="5867400" y="3352800"/>
            <a:ext cx="2362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91" name="Oval 19"/>
          <p:cNvSpPr>
            <a:spLocks noChangeArrowheads="1"/>
          </p:cNvSpPr>
          <p:nvPr/>
        </p:nvSpPr>
        <p:spPr bwMode="auto">
          <a:xfrm>
            <a:off x="4953000" y="4419600"/>
            <a:ext cx="2362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</a:rPr>
              <a:t>60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sym typeface="Symbol" pitchFamily="18" charset="2"/>
              </a:rPr>
              <a:t></a:t>
            </a:r>
            <a:endParaRPr kumimoji="1" lang="en-US" altLang="zh-CN" sz="3200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17492" name="Rectangle 20"/>
          <p:cNvSpPr>
            <a:spLocks noChangeArrowheads="1"/>
          </p:cNvSpPr>
          <p:nvPr/>
        </p:nvSpPr>
        <p:spPr bwMode="auto">
          <a:xfrm>
            <a:off x="5187950" y="5530850"/>
            <a:ext cx="75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30,</a:t>
            </a:r>
            <a:endParaRPr kumimoji="1" lang="en-US" altLang="zh-CN" sz="360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7493" name="Oval 21"/>
          <p:cNvSpPr>
            <a:spLocks noChangeArrowheads="1"/>
          </p:cNvSpPr>
          <p:nvPr/>
        </p:nvSpPr>
        <p:spPr bwMode="auto">
          <a:xfrm>
            <a:off x="3200400" y="4419600"/>
            <a:ext cx="1676400" cy="5334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 40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94" name="Oval 22"/>
          <p:cNvSpPr>
            <a:spLocks noChangeArrowheads="1"/>
          </p:cNvSpPr>
          <p:nvPr/>
        </p:nvSpPr>
        <p:spPr bwMode="auto">
          <a:xfrm>
            <a:off x="1143000" y="4419600"/>
            <a:ext cx="1981200" cy="5334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</a:rPr>
              <a:t>20 </a:t>
            </a:r>
            <a:r>
              <a:rPr kumimoji="1" lang="en-US" altLang="zh-CN" sz="3200">
                <a:solidFill>
                  <a:srgbClr val="A50021"/>
                </a:solidFill>
                <a:latin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617495" name="Oval 23"/>
          <p:cNvSpPr>
            <a:spLocks noChangeArrowheads="1"/>
          </p:cNvSpPr>
          <p:nvPr/>
        </p:nvSpPr>
        <p:spPr bwMode="auto">
          <a:xfrm>
            <a:off x="3048000" y="3048000"/>
            <a:ext cx="35052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  50    80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496" name="Line 24"/>
          <p:cNvSpPr>
            <a:spLocks noChangeShapeType="1"/>
          </p:cNvSpPr>
          <p:nvPr/>
        </p:nvSpPr>
        <p:spPr bwMode="auto">
          <a:xfrm flipV="1">
            <a:off x="3200400" y="3352800"/>
            <a:ext cx="2286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97" name="Line 25"/>
          <p:cNvSpPr>
            <a:spLocks noChangeShapeType="1"/>
          </p:cNvSpPr>
          <p:nvPr/>
        </p:nvSpPr>
        <p:spPr bwMode="auto">
          <a:xfrm flipH="1" flipV="1">
            <a:off x="6096000" y="3352800"/>
            <a:ext cx="2286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98" name="Line 26"/>
          <p:cNvSpPr>
            <a:spLocks noChangeShapeType="1"/>
          </p:cNvSpPr>
          <p:nvPr/>
        </p:nvSpPr>
        <p:spPr bwMode="auto">
          <a:xfrm flipH="1">
            <a:off x="5105400" y="3429000"/>
            <a:ext cx="1524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499" name="Line 27"/>
          <p:cNvSpPr>
            <a:spLocks noChangeShapeType="1"/>
          </p:cNvSpPr>
          <p:nvPr/>
        </p:nvSpPr>
        <p:spPr bwMode="auto">
          <a:xfrm flipH="1">
            <a:off x="3962400" y="3429000"/>
            <a:ext cx="152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0" name="Oval 28"/>
          <p:cNvSpPr>
            <a:spLocks noChangeArrowheads="1"/>
          </p:cNvSpPr>
          <p:nvPr/>
        </p:nvSpPr>
        <p:spPr bwMode="auto">
          <a:xfrm>
            <a:off x="5029200" y="3048000"/>
            <a:ext cx="152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501" name="Line 29"/>
          <p:cNvSpPr>
            <a:spLocks noChangeShapeType="1"/>
          </p:cNvSpPr>
          <p:nvPr/>
        </p:nvSpPr>
        <p:spPr bwMode="auto">
          <a:xfrm flipV="1">
            <a:off x="5105400" y="3429000"/>
            <a:ext cx="3048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2" name="Line 30"/>
          <p:cNvSpPr>
            <a:spLocks noChangeShapeType="1"/>
          </p:cNvSpPr>
          <p:nvPr/>
        </p:nvSpPr>
        <p:spPr bwMode="auto">
          <a:xfrm>
            <a:off x="6248400" y="3505200"/>
            <a:ext cx="1981200" cy="914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3" name="Oval 31"/>
          <p:cNvSpPr>
            <a:spLocks noChangeArrowheads="1"/>
          </p:cNvSpPr>
          <p:nvPr/>
        </p:nvSpPr>
        <p:spPr bwMode="auto">
          <a:xfrm>
            <a:off x="3048000" y="3048000"/>
            <a:ext cx="1295400" cy="685800"/>
          </a:xfrm>
          <a:prstGeom prst="ellipse">
            <a:avLst/>
          </a:prstGeom>
          <a:solidFill>
            <a:srgbClr val="FFFFCC"/>
          </a:solidFill>
          <a:ln w="1905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FF0000"/>
                </a:solidFill>
                <a:latin typeface="Times New Roman" pitchFamily="18" charset="0"/>
              </a:rPr>
              <a:t>30</a:t>
            </a: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   </a:t>
            </a:r>
            <a:endParaRPr kumimoji="1" lang="en-US" altLang="zh-CN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504" name="Line 32"/>
          <p:cNvSpPr>
            <a:spLocks noChangeShapeType="1"/>
          </p:cNvSpPr>
          <p:nvPr/>
        </p:nvSpPr>
        <p:spPr bwMode="auto">
          <a:xfrm flipH="1">
            <a:off x="3124200" y="3429000"/>
            <a:ext cx="1524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5" name="Line 33"/>
          <p:cNvSpPr>
            <a:spLocks noChangeShapeType="1"/>
          </p:cNvSpPr>
          <p:nvPr/>
        </p:nvSpPr>
        <p:spPr bwMode="auto">
          <a:xfrm flipH="1">
            <a:off x="3962400" y="3429000"/>
            <a:ext cx="152400" cy="1066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617506" name="Freeform 34"/>
          <p:cNvSpPr>
            <a:spLocks/>
          </p:cNvSpPr>
          <p:nvPr/>
        </p:nvSpPr>
        <p:spPr bwMode="auto">
          <a:xfrm>
            <a:off x="3959225" y="2971800"/>
            <a:ext cx="1441450" cy="896938"/>
          </a:xfrm>
          <a:custGeom>
            <a:avLst/>
            <a:gdLst>
              <a:gd name="T0" fmla="*/ 2147483647 w 908"/>
              <a:gd name="T1" fmla="*/ 2147483647 h 521"/>
              <a:gd name="T2" fmla="*/ 2147483647 w 908"/>
              <a:gd name="T3" fmla="*/ 2147483647 h 521"/>
              <a:gd name="T4" fmla="*/ 2147483647 w 908"/>
              <a:gd name="T5" fmla="*/ 2147483647 h 521"/>
              <a:gd name="T6" fmla="*/ 2147483647 w 908"/>
              <a:gd name="T7" fmla="*/ 2147483647 h 521"/>
              <a:gd name="T8" fmla="*/ 2147483647 w 908"/>
              <a:gd name="T9" fmla="*/ 2147483647 h 521"/>
              <a:gd name="T10" fmla="*/ 2147483647 w 908"/>
              <a:gd name="T11" fmla="*/ 2147483647 h 521"/>
              <a:gd name="T12" fmla="*/ 2147483647 w 908"/>
              <a:gd name="T13" fmla="*/ 2147483647 h 521"/>
              <a:gd name="T14" fmla="*/ 2147483647 w 908"/>
              <a:gd name="T15" fmla="*/ 2147483647 h 521"/>
              <a:gd name="T16" fmla="*/ 2147483647 w 908"/>
              <a:gd name="T17" fmla="*/ 2147483647 h 521"/>
              <a:gd name="T18" fmla="*/ 2147483647 w 908"/>
              <a:gd name="T19" fmla="*/ 2147483647 h 521"/>
              <a:gd name="T20" fmla="*/ 2147483647 w 908"/>
              <a:gd name="T21" fmla="*/ 2147483647 h 521"/>
              <a:gd name="T22" fmla="*/ 2147483647 w 908"/>
              <a:gd name="T23" fmla="*/ 2147483647 h 521"/>
              <a:gd name="T24" fmla="*/ 2147483647 w 908"/>
              <a:gd name="T25" fmla="*/ 2147483647 h 521"/>
              <a:gd name="T26" fmla="*/ 2147483647 w 908"/>
              <a:gd name="T27" fmla="*/ 2147483647 h 521"/>
              <a:gd name="T28" fmla="*/ 2147483647 w 908"/>
              <a:gd name="T29" fmla="*/ 2147483647 h 521"/>
              <a:gd name="T30" fmla="*/ 2147483647 w 908"/>
              <a:gd name="T31" fmla="*/ 2147483647 h 521"/>
              <a:gd name="T32" fmla="*/ 2147483647 w 908"/>
              <a:gd name="T33" fmla="*/ 2147483647 h 5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08"/>
              <a:gd name="T52" fmla="*/ 0 h 521"/>
              <a:gd name="T53" fmla="*/ 908 w 908"/>
              <a:gd name="T54" fmla="*/ 521 h 52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08" h="521">
                <a:moveTo>
                  <a:pt x="74" y="28"/>
                </a:moveTo>
                <a:cubicBezTo>
                  <a:pt x="382" y="0"/>
                  <a:pt x="0" y="28"/>
                  <a:pt x="398" y="28"/>
                </a:cubicBezTo>
                <a:cubicBezTo>
                  <a:pt x="474" y="28"/>
                  <a:pt x="550" y="11"/>
                  <a:pt x="626" y="4"/>
                </a:cubicBezTo>
                <a:cubicBezTo>
                  <a:pt x="698" y="12"/>
                  <a:pt x="770" y="19"/>
                  <a:pt x="842" y="28"/>
                </a:cubicBezTo>
                <a:cubicBezTo>
                  <a:pt x="862" y="31"/>
                  <a:pt x="908" y="21"/>
                  <a:pt x="902" y="40"/>
                </a:cubicBezTo>
                <a:cubicBezTo>
                  <a:pt x="894" y="64"/>
                  <a:pt x="851" y="50"/>
                  <a:pt x="830" y="64"/>
                </a:cubicBezTo>
                <a:cubicBezTo>
                  <a:pt x="806" y="80"/>
                  <a:pt x="758" y="112"/>
                  <a:pt x="758" y="112"/>
                </a:cubicBezTo>
                <a:cubicBezTo>
                  <a:pt x="741" y="138"/>
                  <a:pt x="713" y="157"/>
                  <a:pt x="698" y="184"/>
                </a:cubicBezTo>
                <a:cubicBezTo>
                  <a:pt x="686" y="206"/>
                  <a:pt x="674" y="256"/>
                  <a:pt x="674" y="256"/>
                </a:cubicBezTo>
                <a:cubicBezTo>
                  <a:pt x="683" y="310"/>
                  <a:pt x="693" y="360"/>
                  <a:pt x="710" y="412"/>
                </a:cubicBezTo>
                <a:cubicBezTo>
                  <a:pt x="547" y="521"/>
                  <a:pt x="282" y="428"/>
                  <a:pt x="86" y="412"/>
                </a:cubicBezTo>
                <a:cubicBezTo>
                  <a:pt x="172" y="383"/>
                  <a:pt x="137" y="402"/>
                  <a:pt x="194" y="364"/>
                </a:cubicBezTo>
                <a:cubicBezTo>
                  <a:pt x="230" y="310"/>
                  <a:pt x="266" y="264"/>
                  <a:pt x="266" y="196"/>
                </a:cubicBezTo>
                <a:cubicBezTo>
                  <a:pt x="245" y="132"/>
                  <a:pt x="211" y="98"/>
                  <a:pt x="146" y="76"/>
                </a:cubicBezTo>
                <a:cubicBezTo>
                  <a:pt x="138" y="64"/>
                  <a:pt x="135" y="47"/>
                  <a:pt x="122" y="40"/>
                </a:cubicBezTo>
                <a:cubicBezTo>
                  <a:pt x="97" y="26"/>
                  <a:pt x="66" y="23"/>
                  <a:pt x="38" y="16"/>
                </a:cubicBezTo>
                <a:cubicBezTo>
                  <a:pt x="26" y="13"/>
                  <a:pt x="62" y="24"/>
                  <a:pt x="74" y="28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7" name="Oval 35"/>
          <p:cNvSpPr>
            <a:spLocks noChangeArrowheads="1"/>
          </p:cNvSpPr>
          <p:nvPr/>
        </p:nvSpPr>
        <p:spPr bwMode="auto">
          <a:xfrm>
            <a:off x="4267200" y="1752600"/>
            <a:ext cx="990600" cy="6096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36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7508" name="Freeform 36"/>
          <p:cNvSpPr>
            <a:spLocks/>
          </p:cNvSpPr>
          <p:nvPr/>
        </p:nvSpPr>
        <p:spPr bwMode="auto">
          <a:xfrm>
            <a:off x="3733800" y="11430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09" name="Line 37"/>
          <p:cNvSpPr>
            <a:spLocks noChangeShapeType="1"/>
          </p:cNvSpPr>
          <p:nvPr/>
        </p:nvSpPr>
        <p:spPr bwMode="auto">
          <a:xfrm flipH="1">
            <a:off x="3733800" y="2057400"/>
            <a:ext cx="685800" cy="9906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17510" name="Line 38"/>
          <p:cNvSpPr>
            <a:spLocks noChangeShapeType="1"/>
          </p:cNvSpPr>
          <p:nvPr/>
        </p:nvSpPr>
        <p:spPr bwMode="auto">
          <a:xfrm>
            <a:off x="5105400" y="2057400"/>
            <a:ext cx="6858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 useBgFill="1">
        <p:nvSpPr>
          <p:cNvPr id="617511" name="Freeform 39"/>
          <p:cNvSpPr>
            <a:spLocks/>
          </p:cNvSpPr>
          <p:nvPr/>
        </p:nvSpPr>
        <p:spPr bwMode="auto">
          <a:xfrm>
            <a:off x="2667000" y="2438400"/>
            <a:ext cx="1066800" cy="609600"/>
          </a:xfrm>
          <a:custGeom>
            <a:avLst/>
            <a:gdLst>
              <a:gd name="T0" fmla="*/ 0 w 672"/>
              <a:gd name="T1" fmla="*/ 0 h 384"/>
              <a:gd name="T2" fmla="*/ 2147483647 w 672"/>
              <a:gd name="T3" fmla="*/ 2147483647 h 384"/>
              <a:gd name="T4" fmla="*/ 2147483647 w 672"/>
              <a:gd name="T5" fmla="*/ 2147483647 h 384"/>
              <a:gd name="T6" fmla="*/ 2147483647 w 67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384"/>
              <a:gd name="T14" fmla="*/ 672 w 67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384">
                <a:moveTo>
                  <a:pt x="0" y="0"/>
                </a:moveTo>
                <a:cubicBezTo>
                  <a:pt x="180" y="36"/>
                  <a:pt x="360" y="72"/>
                  <a:pt x="384" y="96"/>
                </a:cubicBezTo>
                <a:cubicBezTo>
                  <a:pt x="408" y="120"/>
                  <a:pt x="96" y="96"/>
                  <a:pt x="144" y="144"/>
                </a:cubicBezTo>
                <a:cubicBezTo>
                  <a:pt x="192" y="192"/>
                  <a:pt x="584" y="344"/>
                  <a:pt x="672" y="384"/>
                </a:cubicBezTo>
              </a:path>
            </a:pathLst>
          </a:custGeom>
          <a:ln w="28575">
            <a:solidFill>
              <a:schemeClr val="bg1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686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6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6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6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9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4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1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300"/>
                                        <p:tgtEl>
                                          <p:spTgt spid="61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1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1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6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4" grpId="0" animBg="1"/>
      <p:bldP spid="617475" grpId="0" build="p" autoUpdateAnimBg="0" advAuto="0"/>
      <p:bldP spid="617476" grpId="0" animBg="1" autoUpdateAnimBg="0"/>
      <p:bldP spid="617477" grpId="0" animBg="1" autoUpdateAnimBg="0"/>
      <p:bldP spid="617478" grpId="0" animBg="1" autoUpdateAnimBg="0"/>
      <p:bldP spid="617479" grpId="0" animBg="1"/>
      <p:bldP spid="617480" grpId="0" animBg="1"/>
      <p:bldP spid="617481" grpId="0" autoUpdateAnimBg="0"/>
      <p:bldP spid="617482" grpId="0" animBg="1" autoUpdateAnimBg="0"/>
      <p:bldP spid="617483" grpId="0" animBg="1"/>
      <p:bldP spid="617484" grpId="0" autoUpdateAnimBg="0"/>
      <p:bldP spid="617485" grpId="0" animBg="1" autoUpdateAnimBg="0"/>
      <p:bldP spid="617486" grpId="0" animBg="1" autoUpdateAnimBg="0"/>
      <p:bldP spid="617487" grpId="0" animBg="1" autoUpdateAnimBg="0"/>
      <p:bldP spid="617488" grpId="0" animBg="1"/>
      <p:bldP spid="617489" grpId="0" animBg="1"/>
      <p:bldP spid="617490" grpId="0" animBg="1"/>
      <p:bldP spid="617491" grpId="0" animBg="1" autoUpdateAnimBg="0"/>
      <p:bldP spid="617492" grpId="0" autoUpdateAnimBg="0"/>
      <p:bldP spid="617493" grpId="0" animBg="1" autoUpdateAnimBg="0"/>
      <p:bldP spid="617494" grpId="0" animBg="1" autoUpdateAnimBg="0"/>
      <p:bldP spid="617495" grpId="0" animBg="1" autoUpdateAnimBg="0"/>
      <p:bldP spid="617496" grpId="0" animBg="1"/>
      <p:bldP spid="617497" grpId="0" animBg="1"/>
      <p:bldP spid="617498" grpId="0" animBg="1"/>
      <p:bldP spid="617499" grpId="0" animBg="1"/>
      <p:bldP spid="617500" grpId="0" animBg="1" autoUpdateAnimBg="0"/>
      <p:bldP spid="617501" grpId="0" animBg="1"/>
      <p:bldP spid="617502" grpId="0" animBg="1"/>
      <p:bldP spid="617503" grpId="0" animBg="1" autoUpdateAnimBg="0"/>
      <p:bldP spid="617504" grpId="0" animBg="1"/>
      <p:bldP spid="617505" grpId="0" animBg="1"/>
      <p:bldP spid="617506" grpId="0" animBg="1"/>
      <p:bldP spid="617507" grpId="0" animBg="1" autoUpdateAnimBg="0"/>
      <p:bldP spid="617508" grpId="0" animBg="1"/>
      <p:bldP spid="617509" grpId="0" animBg="1"/>
      <p:bldP spid="617510" grpId="0" animBg="1"/>
      <p:bldP spid="6175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B-</a:t>
            </a:r>
            <a:r>
              <a:rPr lang="zh-CN" altLang="en-US" dirty="0"/>
              <a:t>树的删除</a:t>
            </a:r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B-</a:t>
            </a:r>
            <a:r>
              <a:rPr lang="zh-CN" altLang="en-US" dirty="0"/>
              <a:t>树上删除</a:t>
            </a:r>
            <a:r>
              <a:rPr lang="zh-CN" altLang="en-US" dirty="0" smtClean="0"/>
              <a:t>关键字可以分</a:t>
            </a:r>
            <a:r>
              <a:rPr lang="zh-CN" altLang="en-US" dirty="0"/>
              <a:t>两</a:t>
            </a:r>
            <a:r>
              <a:rPr lang="zh-CN" altLang="en-US" dirty="0" smtClean="0"/>
              <a:t>步执行</a:t>
            </a:r>
            <a:endParaRPr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B-</a:t>
            </a:r>
            <a:r>
              <a:rPr lang="zh-CN" altLang="en-US" dirty="0"/>
              <a:t>树的查找算法找出该关键字</a:t>
            </a:r>
            <a:r>
              <a:rPr lang="zh-CN" altLang="en-US" dirty="0" smtClean="0"/>
              <a:t>所在结点。</a:t>
            </a:r>
            <a:endParaRPr lang="en-US" altLang="zh-CN" dirty="0" smtClean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dirty="0"/>
              <a:t>然后根据关键字所在结点是否为</a:t>
            </a:r>
            <a:r>
              <a:rPr lang="zh-CN" altLang="en-US" dirty="0">
                <a:solidFill>
                  <a:srgbClr val="FF0000"/>
                </a:solidFill>
              </a:rPr>
              <a:t>叶子</a:t>
            </a:r>
            <a:r>
              <a:rPr lang="zh-CN" altLang="en-US" dirty="0" smtClean="0">
                <a:solidFill>
                  <a:srgbClr val="FF0000"/>
                </a:solidFill>
              </a:rPr>
              <a:t>结点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最底层非终端结点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有</a:t>
            </a:r>
            <a:r>
              <a:rPr lang="zh-CN" altLang="en-US" dirty="0"/>
              <a:t>不同的处理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3"/>
            <a:r>
              <a:rPr lang="zh-CN" altLang="en-US" sz="2200" dirty="0"/>
              <a:t>若该结点</a:t>
            </a:r>
            <a:r>
              <a:rPr lang="zh-CN" altLang="en-US" sz="2200" dirty="0" smtClean="0"/>
              <a:t>为</a:t>
            </a:r>
            <a:r>
              <a:rPr lang="zh-CN" altLang="en-US" sz="2200" dirty="0" smtClean="0">
                <a:solidFill>
                  <a:srgbClr val="FF0000"/>
                </a:solidFill>
              </a:rPr>
              <a:t>叶</a:t>
            </a:r>
            <a:r>
              <a:rPr lang="zh-CN" altLang="en-US" sz="2200" dirty="0">
                <a:solidFill>
                  <a:srgbClr val="FF0000"/>
                </a:solidFill>
              </a:rPr>
              <a:t>结点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则</a:t>
            </a:r>
            <a:r>
              <a:rPr lang="zh-CN" altLang="en-US" sz="2200" dirty="0" smtClean="0"/>
              <a:t>在</a:t>
            </a:r>
            <a:r>
              <a:rPr lang="zh-CN" altLang="en-US" sz="2200" dirty="0"/>
              <a:t>叶结点中</a:t>
            </a:r>
            <a:r>
              <a:rPr lang="zh-CN" altLang="en-US" sz="2200" dirty="0" smtClean="0"/>
              <a:t>删去</a:t>
            </a:r>
            <a:r>
              <a:rPr lang="zh-CN" altLang="en-US" sz="2200" dirty="0"/>
              <a:t>关键字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3"/>
            <a:r>
              <a:rPr lang="zh-CN" altLang="en-US" sz="2200" dirty="0" smtClean="0"/>
              <a:t>若</a:t>
            </a:r>
            <a:r>
              <a:rPr lang="zh-CN" altLang="en-US" sz="2200" dirty="0"/>
              <a:t>该结点为</a:t>
            </a:r>
            <a:r>
              <a:rPr lang="zh-CN" altLang="en-US" sz="2200" dirty="0">
                <a:solidFill>
                  <a:srgbClr val="FF0000"/>
                </a:solidFill>
              </a:rPr>
              <a:t>非叶结点</a:t>
            </a:r>
            <a:r>
              <a:rPr lang="zh-CN" altLang="en-US" sz="2200" dirty="0"/>
              <a:t>，且被删关键字为该结点中第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个关键字</a:t>
            </a:r>
            <a:r>
              <a:rPr lang="en-US" altLang="zh-CN" sz="2200" dirty="0"/>
              <a:t>key[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，则可从</a:t>
            </a:r>
            <a:r>
              <a:rPr lang="zh-CN" altLang="en-US" sz="2200" dirty="0" smtClean="0"/>
              <a:t>指针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所指的子树中找出最小关键字</a:t>
            </a:r>
            <a:r>
              <a:rPr lang="en-US" altLang="zh-CN" sz="2200" dirty="0"/>
              <a:t>Y</a:t>
            </a:r>
            <a:r>
              <a:rPr lang="zh-CN" altLang="en-US" sz="2200" dirty="0"/>
              <a:t>，代替</a:t>
            </a:r>
            <a:r>
              <a:rPr lang="en-US" altLang="zh-CN" sz="2200" dirty="0"/>
              <a:t>key[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</a:t>
            </a:r>
            <a:r>
              <a:rPr lang="zh-CN" altLang="en-US" sz="2200" dirty="0"/>
              <a:t>的位置，然后在叶结点中删去</a:t>
            </a:r>
            <a:r>
              <a:rPr lang="en-US" altLang="zh-CN" sz="2200" dirty="0"/>
              <a:t>Y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 lvl="1"/>
            <a:r>
              <a:rPr lang="zh-CN" altLang="en-US" dirty="0"/>
              <a:t>因此</a:t>
            </a:r>
            <a:r>
              <a:rPr lang="zh-CN" altLang="en-US" dirty="0" smtClean="0"/>
              <a:t>，</a:t>
            </a:r>
            <a:r>
              <a:rPr lang="en-US" altLang="zh-CN" dirty="0"/>
              <a:t>B-</a:t>
            </a:r>
            <a:r>
              <a:rPr lang="zh-CN" altLang="en-US" dirty="0"/>
              <a:t>树上删除</a:t>
            </a:r>
            <a:r>
              <a:rPr lang="zh-CN" altLang="en-US" dirty="0" smtClean="0"/>
              <a:t>关键字的本质是</a:t>
            </a:r>
            <a:r>
              <a:rPr lang="zh-CN" altLang="en-US" dirty="0" smtClean="0">
                <a:solidFill>
                  <a:srgbClr val="FF0000"/>
                </a:solidFill>
              </a:rPr>
              <a:t>删除叶子</a:t>
            </a:r>
            <a:r>
              <a:rPr lang="zh-CN" altLang="en-US" dirty="0">
                <a:solidFill>
                  <a:srgbClr val="FF0000"/>
                </a:solidFill>
              </a:rPr>
              <a:t>结点中的</a:t>
            </a:r>
            <a:r>
              <a:rPr lang="zh-CN" altLang="en-US" dirty="0" smtClean="0">
                <a:solidFill>
                  <a:srgbClr val="FF0000"/>
                </a:solidFill>
              </a:rPr>
              <a:t>关键字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9624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Soaring">
  <a:themeElements>
    <a:clrScheme name="3_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3_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ad`s Tie">
  <a:themeElements>
    <a:clrScheme name="Dad`s Tie 8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F1960F"/>
      </a:hlink>
      <a:folHlink>
        <a:srgbClr val="FBB39D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7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F00F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8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1960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C7EDCC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C7EDCC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C7EDCC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4824</Words>
  <Application>Microsoft Office PowerPoint</Application>
  <PresentationFormat>全屏显示(4:3)</PresentationFormat>
  <Paragraphs>744</Paragraphs>
  <Slides>60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商务型PPT模板</vt:lpstr>
      <vt:lpstr>1_商务型PPT模板</vt:lpstr>
      <vt:lpstr>Dad`s Tie</vt:lpstr>
      <vt:lpstr>5_默认设计模板</vt:lpstr>
      <vt:lpstr>2_默认设计模板</vt:lpstr>
      <vt:lpstr>默认设计模板</vt:lpstr>
      <vt:lpstr>1_默认设计模板</vt:lpstr>
      <vt:lpstr>3_默认设计模板</vt:lpstr>
      <vt:lpstr>流畅</vt:lpstr>
      <vt:lpstr>4_默认设计模板</vt:lpstr>
      <vt:lpstr>3_Soaring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9.3  哈希表</vt:lpstr>
      <vt:lpstr>幻灯片 19</vt:lpstr>
      <vt:lpstr>幻灯片 20</vt:lpstr>
      <vt:lpstr>幻灯片 21</vt:lpstr>
      <vt:lpstr>幻灯片 22</vt:lpstr>
      <vt:lpstr>9.3  哈希表</vt:lpstr>
      <vt:lpstr>9.3  哈希表</vt:lpstr>
      <vt:lpstr>9.3  哈希表</vt:lpstr>
      <vt:lpstr>9.3  哈希表</vt:lpstr>
      <vt:lpstr>9.3  哈希表</vt:lpstr>
      <vt:lpstr>9.3  哈希表</vt:lpstr>
      <vt:lpstr>9.3  哈希表</vt:lpstr>
      <vt:lpstr>在哈希查找方法中，冲突是不可能避免的，只能尽可能减少。</vt:lpstr>
      <vt:lpstr>9.3  哈希表</vt:lpstr>
      <vt:lpstr>9.3  哈希表</vt:lpstr>
      <vt:lpstr>9.3  哈希表</vt:lpstr>
      <vt:lpstr>9.3  哈希表</vt:lpstr>
      <vt:lpstr>9.3  哈希表</vt:lpstr>
      <vt:lpstr>9.3  哈希表</vt:lpstr>
      <vt:lpstr>9.3  哈希表</vt:lpstr>
      <vt:lpstr>幻灯片 38</vt:lpstr>
      <vt:lpstr>9.3  哈希表</vt:lpstr>
      <vt:lpstr>9.3  哈希表</vt:lpstr>
      <vt:lpstr>9.3  哈希表</vt:lpstr>
      <vt:lpstr>开放定址法举例</vt:lpstr>
      <vt:lpstr>9.3  哈希表</vt:lpstr>
      <vt:lpstr>9.3  哈希表</vt:lpstr>
      <vt:lpstr>9.3  哈希表</vt:lpstr>
      <vt:lpstr>9.3  哈希表</vt:lpstr>
      <vt:lpstr>举例</vt:lpstr>
      <vt:lpstr>9.3  哈希表</vt:lpstr>
      <vt:lpstr>幻灯片 49</vt:lpstr>
      <vt:lpstr>幻灯片 50</vt:lpstr>
      <vt:lpstr>幻灯片 51</vt:lpstr>
      <vt:lpstr>幻灯片 52</vt:lpstr>
      <vt:lpstr>幻灯片 53</vt:lpstr>
      <vt:lpstr>幻灯片 54</vt:lpstr>
      <vt:lpstr>作业</vt:lpstr>
      <vt:lpstr>幻灯片 56</vt:lpstr>
      <vt:lpstr>幻灯片 57</vt:lpstr>
      <vt:lpstr>幻灯片 58</vt:lpstr>
      <vt:lpstr>幻灯片 59</vt:lpstr>
      <vt:lpstr>幻灯片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hp</cp:lastModifiedBy>
  <cp:revision>380</cp:revision>
  <dcterms:modified xsi:type="dcterms:W3CDTF">2016-12-09T10:17:26Z</dcterms:modified>
</cp:coreProperties>
</file>