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21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CCFF"/>
    <a:srgbClr val="FFFFCC"/>
    <a:srgbClr val="E1FFE1"/>
    <a:srgbClr val="CCECFF"/>
    <a:srgbClr val="CED7E8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55" autoAdjust="0"/>
    <p:restoredTop sz="94640" autoAdjust="0"/>
  </p:normalViewPr>
  <p:slideViewPr>
    <p:cSldViewPr>
      <p:cViewPr varScale="1">
        <p:scale>
          <a:sx n="77" d="100"/>
          <a:sy n="77" d="100"/>
        </p:scale>
        <p:origin x="-96" y="-1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9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c" userId="S::hac@x1.tn::bf3f0092-91f4-4697-a052-17e13a897380" providerId="AD" clId="Web-{4ED1C2CC-83ED-7F05-25CB-44F14A5A27A9}"/>
    <pc:docChg chg="modSld">
      <pc:chgData name="hac" userId="S::hac@x1.tn::bf3f0092-91f4-4697-a052-17e13a897380" providerId="AD" clId="Web-{4ED1C2CC-83ED-7F05-25CB-44F14A5A27A9}" dt="2019-07-22T03:17:31.062" v="45" actId="20577"/>
      <pc:docMkLst>
        <pc:docMk/>
      </pc:docMkLst>
      <pc:sldChg chg="modSp">
        <pc:chgData name="hac" userId="S::hac@x1.tn::bf3f0092-91f4-4697-a052-17e13a897380" providerId="AD" clId="Web-{4ED1C2CC-83ED-7F05-25CB-44F14A5A27A9}" dt="2019-07-22T03:05:35.213" v="7" actId="20577"/>
        <pc:sldMkLst>
          <pc:docMk/>
          <pc:sldMk cId="0" sldId="257"/>
        </pc:sldMkLst>
        <pc:spChg chg="mod">
          <ac:chgData name="hac" userId="S::hac@x1.tn::bf3f0092-91f4-4697-a052-17e13a897380" providerId="AD" clId="Web-{4ED1C2CC-83ED-7F05-25CB-44F14A5A27A9}" dt="2019-07-22T03:05:35.213" v="7" actId="20577"/>
          <ac:spMkLst>
            <pc:docMk/>
            <pc:sldMk cId="0" sldId="257"/>
            <ac:spMk id="4099" creationId="{B3E7E9A4-413C-472E-AC3D-521710439283}"/>
          </ac:spMkLst>
        </pc:spChg>
      </pc:sldChg>
      <pc:sldChg chg="modSp">
        <pc:chgData name="hac" userId="S::hac@x1.tn::bf3f0092-91f4-4697-a052-17e13a897380" providerId="AD" clId="Web-{4ED1C2CC-83ED-7F05-25CB-44F14A5A27A9}" dt="2019-07-22T03:08:17.977" v="12" actId="20577"/>
        <pc:sldMkLst>
          <pc:docMk/>
          <pc:sldMk cId="0" sldId="260"/>
        </pc:sldMkLst>
        <pc:spChg chg="mod">
          <ac:chgData name="hac" userId="S::hac@x1.tn::bf3f0092-91f4-4697-a052-17e13a897380" providerId="AD" clId="Web-{4ED1C2CC-83ED-7F05-25CB-44F14A5A27A9}" dt="2019-07-22T03:08:17.977" v="12" actId="20577"/>
          <ac:spMkLst>
            <pc:docMk/>
            <pc:sldMk cId="0" sldId="260"/>
            <ac:spMk id="5123" creationId="{7F619EB0-63DF-4A43-B3AA-2080D439819F}"/>
          </ac:spMkLst>
        </pc:spChg>
      </pc:sldChg>
      <pc:sldChg chg="modSp">
        <pc:chgData name="hac" userId="S::hac@x1.tn::bf3f0092-91f4-4697-a052-17e13a897380" providerId="AD" clId="Web-{4ED1C2CC-83ED-7F05-25CB-44F14A5A27A9}" dt="2019-07-22T03:14:43.330" v="23" actId="20577"/>
        <pc:sldMkLst>
          <pc:docMk/>
          <pc:sldMk cId="0" sldId="261"/>
        </pc:sldMkLst>
        <pc:spChg chg="mod">
          <ac:chgData name="hac" userId="S::hac@x1.tn::bf3f0092-91f4-4697-a052-17e13a897380" providerId="AD" clId="Web-{4ED1C2CC-83ED-7F05-25CB-44F14A5A27A9}" dt="2019-07-22T03:14:43.330" v="23" actId="20577"/>
          <ac:spMkLst>
            <pc:docMk/>
            <pc:sldMk cId="0" sldId="261"/>
            <ac:spMk id="6147" creationId="{653FBF1E-085D-410E-9EEC-DD9BCDFF2C76}"/>
          </ac:spMkLst>
        </pc:spChg>
      </pc:sldChg>
      <pc:sldChg chg="modSp">
        <pc:chgData name="hac" userId="S::hac@x1.tn::bf3f0092-91f4-4697-a052-17e13a897380" providerId="AD" clId="Web-{4ED1C2CC-83ED-7F05-25CB-44F14A5A27A9}" dt="2019-07-22T03:15:05.142" v="27" actId="20577"/>
        <pc:sldMkLst>
          <pc:docMk/>
          <pc:sldMk cId="0" sldId="262"/>
        </pc:sldMkLst>
        <pc:spChg chg="mod">
          <ac:chgData name="hac" userId="S::hac@x1.tn::bf3f0092-91f4-4697-a052-17e13a897380" providerId="AD" clId="Web-{4ED1C2CC-83ED-7F05-25CB-44F14A5A27A9}" dt="2019-07-22T03:15:05.142" v="27" actId="20577"/>
          <ac:spMkLst>
            <pc:docMk/>
            <pc:sldMk cId="0" sldId="262"/>
            <ac:spMk id="7171" creationId="{2D360710-272D-4B50-9D61-6BF961A55A28}"/>
          </ac:spMkLst>
        </pc:spChg>
      </pc:sldChg>
      <pc:sldChg chg="modSp">
        <pc:chgData name="hac" userId="S::hac@x1.tn::bf3f0092-91f4-4697-a052-17e13a897380" providerId="AD" clId="Web-{4ED1C2CC-83ED-7F05-25CB-44F14A5A27A9}" dt="2019-07-22T03:15:39.798" v="33" actId="20577"/>
        <pc:sldMkLst>
          <pc:docMk/>
          <pc:sldMk cId="0" sldId="263"/>
        </pc:sldMkLst>
        <pc:spChg chg="mod">
          <ac:chgData name="hac" userId="S::hac@x1.tn::bf3f0092-91f4-4697-a052-17e13a897380" providerId="AD" clId="Web-{4ED1C2CC-83ED-7F05-25CB-44F14A5A27A9}" dt="2019-07-22T03:15:39.798" v="33" actId="20577"/>
          <ac:spMkLst>
            <pc:docMk/>
            <pc:sldMk cId="0" sldId="263"/>
            <ac:spMk id="8195" creationId="{842F1DEF-1BC5-4185-A82D-F62799E57983}"/>
          </ac:spMkLst>
        </pc:spChg>
      </pc:sldChg>
      <pc:sldChg chg="modSp">
        <pc:chgData name="hac" userId="S::hac@x1.tn::bf3f0092-91f4-4697-a052-17e13a897380" providerId="AD" clId="Web-{4ED1C2CC-83ED-7F05-25CB-44F14A5A27A9}" dt="2019-07-22T03:17:31.062" v="45" actId="20577"/>
        <pc:sldMkLst>
          <pc:docMk/>
          <pc:sldMk cId="0" sldId="264"/>
        </pc:sldMkLst>
        <pc:spChg chg="mod">
          <ac:chgData name="hac" userId="S::hac@x1.tn::bf3f0092-91f4-4697-a052-17e13a897380" providerId="AD" clId="Web-{4ED1C2CC-83ED-7F05-25CB-44F14A5A27A9}" dt="2019-07-22T03:17:31.062" v="45" actId="20577"/>
          <ac:spMkLst>
            <pc:docMk/>
            <pc:sldMk cId="0" sldId="264"/>
            <ac:spMk id="9219" creationId="{F4571926-092D-48E6-B0AE-0F62675270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4F20EC2-235A-4DE7-85AC-50F43583FF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1" sz="12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993A49B-1630-4BE7-9FEA-FDFD609D0D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4BBABD8-391B-41FF-B809-F036AB95741D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64441E53-7F1B-4BEF-8577-1895C76E7D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1" sz="1200" b="0" 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22807DE5-0CE4-4BC8-A15C-DF4D28374A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1200" b="0" i="0">
                <a:latin typeface="Arial" panose="020B0604020202020204" pitchFamily="34" charset="0"/>
              </a:defRPr>
            </a:lvl1pPr>
          </a:lstStyle>
          <a:p>
            <a:fld id="{D53B1015-F611-41D7-A066-256942B331D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104C2583-EBD0-4A23-BE42-5F3303335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96CA97-ECA6-4DD6-AE18-5C9FF9A982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F6C98-F451-44B5-AF6A-B9B9FD3777E8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BBA41-38FA-498E-8BCB-2578E4FB2F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0D067-3C3C-4E08-AE47-004A1FDAC9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51A4492D-A102-41F8-8006-85AAF184302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192710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570A0E-106D-4CF6-8FC2-B1D2EB3DDA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8255-8E28-4C61-AC13-26242D733D70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5FE13D1-5B4E-4E8C-9090-ED1F2EC8F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D71228-9674-4CA0-973A-43F336852F8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970337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333375"/>
            <a:ext cx="2006600" cy="5975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9750" y="333375"/>
            <a:ext cx="5868988" cy="5975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87CAF93-1C07-4162-A0C9-871B19F92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7A7B2-7109-4236-8D24-7291CA26BB41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0B15393-7A6C-41A3-8BD7-7A26218747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7BEB9-1C84-4F1B-802D-637C5DFA8E5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8892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6A779A-A46C-4C9E-809E-14F9776F6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0FE60-4644-4F9A-BD76-D650FDBE233B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68674E5-5A4F-4811-BF78-E8711DC49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597E4-D45E-4F34-B0C2-34C28E1FA11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2411722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F8D9C7E-9A73-4E8A-938D-A9BCEF995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A0E9-D5F1-45E6-84EC-C56CF881604A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3499943-6DD0-475E-A9B0-A58A3462BB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CBAE00-836C-4226-8569-53A6E6CBC96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784031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2DE4CD-DC49-4333-BA0D-0BAE058416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05334-9459-45C2-82A4-13E23162C42A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1C105F-41A5-4862-91A9-C2BC5BE476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7B1455-D59D-49E7-A226-6C141CAEF0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28171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5216042-91D2-4DB9-9CAB-D8CB29961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74758-EB69-40F3-8889-6A56352FC4C4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BE8F68B-136C-4A6D-A93E-31A2076282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D01EF-12AE-49E1-B2BB-BCC8618867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40793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CEE443-AFD0-434E-995D-599B8B7AA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BB6F7-3891-42C0-A36B-F58D4746C206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D54857-DCD7-4FC2-BFA5-E76ED70C6E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2C8550-115A-44E0-B60A-CF7EA947AA9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54767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A0D538A-0A48-4FD2-90C4-DDB1BF309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57C47-5135-4D45-9D6C-2B022B978626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983F96C-AC3F-46B1-BD31-BD577917C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DBB9E-D7B3-4604-AB76-C0AD61F3A65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70874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08B68F-3A15-4C96-83AD-2D699B2301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2F53-2153-452A-9621-235B124EE742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BBD259-B7B4-4CA2-A1D4-AD9D16A82B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E93379-1D98-4B37-8DB9-C410A6B3031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83633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06724E-1A87-4EA6-A56B-DB13A5DEBA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FD9E9-40D9-4117-A842-798239F0929A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EE2A42-EF72-49AC-BCB2-3C5BDD46F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B5264-37AB-464B-B595-20CB63D1ADC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9493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82B507-E8B2-43BA-8337-1E3CFC296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333375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0A3BD0B-A850-4609-BF36-3FDC9A975F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7D333500-ADD5-40CB-97B2-6F91C2F6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0 w 1000"/>
              <a:gd name="T3" fmla="*/ 0 h 1000"/>
              <a:gd name="T4" fmla="*/ 0 w 1000"/>
              <a:gd name="T5" fmla="*/ 0 h 1000"/>
              <a:gd name="T6" fmla="*/ 0 w 1000"/>
              <a:gd name="T7" fmla="*/ 0 h 1000"/>
              <a:gd name="T8" fmla="*/ 0 w 1000"/>
              <a:gd name="T9" fmla="*/ 0 h 1000"/>
              <a:gd name="T10" fmla="*/ 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1000"/>
              <a:gd name="T19" fmla="*/ 3163 h 1000"/>
              <a:gd name="T20" fmla="*/ 18437 w 1000"/>
              <a:gd name="T21" fmla="*/ 18437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D4AC0232-7696-49D2-BA11-E409708E63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E9AE471-B244-4EA1-BDBE-BA4B6B21C293}" type="datetimeFigureOut">
              <a:rPr lang="zh-CN" altLang="en-US"/>
              <a:pPr>
                <a:defRPr/>
              </a:pPr>
              <a:t>2019/7/21</a:t>
            </a:fld>
            <a:endParaRPr lang="en-US" altLang="zh-CN"/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499D42C7-805F-4B8F-B936-5DA5295CABC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Verdana" panose="020B0604030504040204" pitchFamily="34" charset="0"/>
              </a:defRPr>
            </a:lvl1pPr>
          </a:lstStyle>
          <a:p>
            <a:fld id="{2981D24C-7187-4037-83E9-AD3560C3910C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400">
          <a:solidFill>
            <a:srgbClr val="0000FF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7DAF466-EE1A-4CAF-97B0-9111AFFA4F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84467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zh-CN" altLang="en-US">
                <a:solidFill>
                  <a:srgbClr val="FF0000"/>
                </a:solidFill>
              </a:rPr>
              <a:t>程序设计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4B6AC67-7F83-454A-8D77-357C8448B47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76375" y="3933825"/>
            <a:ext cx="6400800" cy="2160588"/>
          </a:xfrm>
        </p:spPr>
        <p:txBody>
          <a:bodyPr/>
          <a:lstStyle/>
          <a:p>
            <a:pPr eaLnBrk="1" hangingPunct="1"/>
            <a:r>
              <a:rPr lang="zh-CN" altLang="en-US"/>
              <a:t>计算机与信息工程学院 计算机系</a:t>
            </a:r>
          </a:p>
          <a:p>
            <a:pPr eaLnBrk="1" hangingPunct="1"/>
            <a:r>
              <a:rPr lang="zh-CN" altLang="en-US"/>
              <a:t>王建林</a:t>
            </a:r>
            <a:endParaRPr lang="en-US" altLang="zh-CN"/>
          </a:p>
          <a:p>
            <a:pPr eaLnBrk="1" hangingPunct="1"/>
            <a:r>
              <a:rPr lang="en-US" altLang="zh-CN"/>
              <a:t>cpp2013@yeah.net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8FA404D0-07A8-41E2-A42D-59E53325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第八章 指针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7F6A5531-E60C-4082-BDB9-98A1AF27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理解指针的概念</a:t>
            </a:r>
          </a:p>
          <a:p>
            <a:r>
              <a:rPr lang="zh-CN" altLang="zh-CN"/>
              <a:t>重点掌握指针变量的定义、初始化和引用方法</a:t>
            </a:r>
            <a:br>
              <a:rPr lang="en-US" altLang="zh-CN"/>
            </a:br>
            <a:r>
              <a:rPr lang="en-US" altLang="zh-CN"/>
              <a:t>(</a:t>
            </a:r>
            <a:r>
              <a:rPr lang="zh-CN" altLang="zh-CN"/>
              <a:t>指针变量的值、指针的间接引用、指针变量的地址之间的区别</a:t>
            </a:r>
            <a:r>
              <a:rPr lang="en-US" altLang="zh-CN"/>
              <a:t>)</a:t>
            </a:r>
            <a:endParaRPr lang="zh-CN" altLang="zh-CN"/>
          </a:p>
          <a:p>
            <a:r>
              <a:rPr lang="zh-CN" altLang="zh-CN"/>
              <a:t>掌握指针运算的含义；</a:t>
            </a:r>
          </a:p>
          <a:p>
            <a:r>
              <a:rPr lang="zh-CN" altLang="zh-CN"/>
              <a:t>重点掌握使用指针变量访问数组元素的方法；例题</a:t>
            </a:r>
            <a:r>
              <a:rPr lang="en-US" altLang="zh-CN"/>
              <a:t>8.6</a:t>
            </a:r>
            <a:endParaRPr lang="zh-CN" altLang="zh-CN"/>
          </a:p>
          <a:p>
            <a:r>
              <a:rPr lang="zh-CN" altLang="zh-CN"/>
              <a:t>理解动态内存的含义和用法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5DB3F1B5-7FFB-46C9-B47A-09DC6AC4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第八章 指针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CFA4D900-37D8-4984-9618-3D529807D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重点掌握指针作为函数参数的使用；掌握函数参数的地址传递方式；注意与值传递方式的区别；例题</a:t>
            </a:r>
            <a:r>
              <a:rPr lang="en-US" altLang="zh-CN"/>
              <a:t>8.12</a:t>
            </a:r>
            <a:r>
              <a:rPr lang="zh-CN" altLang="zh-CN"/>
              <a:t>，</a:t>
            </a:r>
            <a:r>
              <a:rPr lang="en-US" altLang="zh-CN"/>
              <a:t> 8.13</a:t>
            </a:r>
            <a:endParaRPr lang="zh-CN" altLang="zh-CN"/>
          </a:p>
          <a:p>
            <a:r>
              <a:rPr lang="zh-CN" altLang="zh-CN"/>
              <a:t>掌握字符指针的含义和用法；例题</a:t>
            </a:r>
            <a:r>
              <a:rPr lang="en-US" altLang="zh-CN"/>
              <a:t>8.17</a:t>
            </a:r>
            <a:r>
              <a:rPr lang="zh-CN" altLang="zh-CN"/>
              <a:t>，</a:t>
            </a:r>
            <a:r>
              <a:rPr lang="en-US" altLang="zh-CN"/>
              <a:t> 8.19</a:t>
            </a:r>
            <a:endParaRPr lang="zh-CN" altLang="zh-CN"/>
          </a:p>
          <a:p>
            <a:r>
              <a:rPr lang="zh-CN" altLang="zh-CN"/>
              <a:t>了解指针数组</a:t>
            </a:r>
          </a:p>
          <a:p>
            <a:r>
              <a:rPr lang="zh-CN" altLang="zh-CN"/>
              <a:t>了解命令行参数</a:t>
            </a:r>
          </a:p>
          <a:p>
            <a:r>
              <a:rPr lang="zh-CN" altLang="zh-CN"/>
              <a:t>作业题</a:t>
            </a:r>
          </a:p>
          <a:p>
            <a:r>
              <a:rPr lang="en-US" altLang="zh-CN"/>
              <a:t>8.10</a:t>
            </a:r>
            <a:r>
              <a:rPr lang="zh-CN" altLang="zh-CN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773AA73E-46C4-4553-A63E-C9FD167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第九章 引用</a:t>
            </a:r>
            <a:endParaRPr lang="zh-CN" altLang="zh-CN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20B5643A-51E8-4E31-A628-FEB80B5A1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理解引用的概念；</a:t>
            </a:r>
          </a:p>
          <a:p>
            <a:r>
              <a:rPr lang="zh-CN" altLang="zh-CN"/>
              <a:t>重点掌握引用声明和用法；例题</a:t>
            </a:r>
            <a:r>
              <a:rPr lang="en-US" altLang="zh-CN"/>
              <a:t>9.3</a:t>
            </a:r>
            <a:endParaRPr lang="zh-CN" altLang="zh-CN"/>
          </a:p>
          <a:p>
            <a:r>
              <a:rPr lang="zh-CN" altLang="zh-CN"/>
              <a:t>重点掌握使用引用传递函数参数的目的和方法；例题</a:t>
            </a:r>
            <a:r>
              <a:rPr lang="en-US" altLang="zh-CN"/>
              <a:t>9.4</a:t>
            </a:r>
            <a:endParaRPr lang="zh-CN" altLang="zh-CN"/>
          </a:p>
          <a:p>
            <a:r>
              <a:rPr lang="zh-CN" altLang="zh-CN"/>
              <a:t>理解指针和引用的区别。</a:t>
            </a:r>
          </a:p>
          <a:p>
            <a:r>
              <a:rPr lang="zh-CN" altLang="zh-CN"/>
              <a:t>作业题</a:t>
            </a:r>
          </a:p>
          <a:p>
            <a:r>
              <a:rPr lang="en-US" altLang="zh-CN"/>
              <a:t>9.7</a:t>
            </a:r>
            <a:r>
              <a:rPr lang="zh-CN" altLang="zh-CN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D984CC2-8867-400D-B040-0D59BEEA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第十一章 类</a:t>
            </a:r>
            <a:endParaRPr lang="zh-CN" altLang="zh-CN"/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8B7757F-34AD-4234-99F8-9713E8EB9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重点掌握类的定义方法；</a:t>
            </a:r>
          </a:p>
          <a:p>
            <a:r>
              <a:rPr lang="zh-CN" altLang="zh-CN"/>
              <a:t>重点掌握类的访问权限（</a:t>
            </a:r>
            <a:r>
              <a:rPr lang="en-US" altLang="zh-CN"/>
              <a:t>public</a:t>
            </a:r>
            <a:r>
              <a:rPr lang="zh-CN" altLang="zh-CN"/>
              <a:t>，</a:t>
            </a:r>
            <a:r>
              <a:rPr lang="en-US" altLang="zh-CN"/>
              <a:t>private</a:t>
            </a:r>
            <a:r>
              <a:rPr lang="zh-CN" altLang="zh-CN"/>
              <a:t>，</a:t>
            </a:r>
            <a:r>
              <a:rPr lang="en-US" altLang="zh-CN"/>
              <a:t>protected</a:t>
            </a:r>
            <a:r>
              <a:rPr lang="zh-CN" altLang="zh-CN"/>
              <a:t>）；</a:t>
            </a:r>
          </a:p>
          <a:p>
            <a:r>
              <a:rPr lang="zh-CN" altLang="zh-CN"/>
              <a:t>掌握对象的定义方法，成员函数的调用方法；例题</a:t>
            </a:r>
            <a:r>
              <a:rPr lang="en-US" altLang="zh-CN"/>
              <a:t>11.2</a:t>
            </a:r>
            <a:r>
              <a:rPr lang="zh-CN" altLang="zh-CN"/>
              <a:t>，</a:t>
            </a:r>
            <a:r>
              <a:rPr lang="en-US" altLang="zh-CN"/>
              <a:t> 11.3</a:t>
            </a:r>
            <a:endParaRPr lang="zh-CN" altLang="zh-CN"/>
          </a:p>
          <a:p>
            <a:r>
              <a:rPr lang="zh-CN" altLang="zh-CN"/>
              <a:t>理解类定义作为程序接口的作用，理解面向对象程序的结构（类的定义、类的实现，类的应用）；例题</a:t>
            </a:r>
            <a:r>
              <a:rPr lang="en-US" altLang="zh-CN"/>
              <a:t>11.6</a:t>
            </a:r>
            <a:endParaRPr lang="zh-CN" altLang="zh-CN"/>
          </a:p>
          <a:p>
            <a:r>
              <a:rPr lang="zh-CN" altLang="zh-CN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CCECCBD9-8DBF-4B33-B58E-2D727765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第十二章  构造函数</a:t>
            </a:r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9773B5ED-A452-4626-A882-55DE1242E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理解构造函数的作用（创建初始化对象）</a:t>
            </a:r>
          </a:p>
          <a:p>
            <a:r>
              <a:rPr lang="zh-CN" altLang="zh-CN"/>
              <a:t>掌握构造函数的特点和定义方法；例题</a:t>
            </a:r>
            <a:r>
              <a:rPr lang="en-US" altLang="zh-CN"/>
              <a:t>12.2</a:t>
            </a:r>
            <a:endParaRPr lang="zh-CN" altLang="zh-CN"/>
          </a:p>
          <a:p>
            <a:r>
              <a:rPr lang="zh-CN" altLang="zh-CN"/>
              <a:t>掌握析构函数的特点和用法例题</a:t>
            </a:r>
            <a:r>
              <a:rPr lang="en-US" altLang="zh-CN"/>
              <a:t>12.3</a:t>
            </a:r>
            <a:endParaRPr lang="zh-CN" altLang="zh-CN"/>
          </a:p>
          <a:p>
            <a:r>
              <a:rPr lang="zh-CN" altLang="zh-CN"/>
              <a:t>掌握默认构造函数，带参数的构造函数的定义和用法；例题</a:t>
            </a:r>
            <a:r>
              <a:rPr lang="en-US" altLang="zh-CN"/>
              <a:t>12.6</a:t>
            </a:r>
            <a:r>
              <a:rPr lang="zh-CN" altLang="zh-CN"/>
              <a:t>，</a:t>
            </a:r>
            <a:r>
              <a:rPr lang="en-US" altLang="zh-CN"/>
              <a:t> 12.9</a:t>
            </a:r>
            <a:endParaRPr lang="zh-CN" altLang="zh-CN"/>
          </a:p>
          <a:p>
            <a:r>
              <a:rPr lang="zh-CN" altLang="zh-CN"/>
              <a:t>掌握类中对象成员的构造方法；例题</a:t>
            </a:r>
            <a:r>
              <a:rPr lang="en-US" altLang="zh-CN"/>
              <a:t>12.12 </a:t>
            </a:r>
            <a:endParaRPr lang="zh-CN" altLang="zh-CN"/>
          </a:p>
          <a:p>
            <a:r>
              <a:rPr lang="zh-CN" altLang="zh-CN"/>
              <a:t>了解构造对象的顺序</a:t>
            </a:r>
          </a:p>
          <a:p>
            <a:r>
              <a:rPr lang="zh-CN" altLang="zh-CN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6830E4A9-0BB1-418F-BB47-03BF17BF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第十四章</a:t>
            </a:r>
            <a:r>
              <a:rPr lang="en-US" altLang="zh-CN" b="1"/>
              <a:t>  </a:t>
            </a:r>
            <a:r>
              <a:rPr lang="zh-CN" altLang="zh-CN" b="1"/>
              <a:t>堆与拷贝构造函数</a:t>
            </a:r>
            <a:endParaRPr lang="zh-CN" altLang="zh-CN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C1F0B32F-9969-4E2B-9DA8-605AEE9C0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掌握</a:t>
            </a:r>
            <a:r>
              <a:rPr lang="en-US" altLang="zh-CN" sz="2800"/>
              <a:t>new delete</a:t>
            </a:r>
            <a:r>
              <a:rPr lang="zh-CN" altLang="zh-CN" sz="2800"/>
              <a:t>两个操作符的使用，把握从堆中分配和释放对象以及对象数组的时机。</a:t>
            </a:r>
          </a:p>
          <a:p>
            <a:r>
              <a:rPr lang="zh-CN" altLang="zh-CN" sz="2800"/>
              <a:t>理解拷贝构造函数的作用。</a:t>
            </a:r>
          </a:p>
          <a:p>
            <a:r>
              <a:rPr lang="zh-CN" altLang="zh-CN" sz="2800"/>
              <a:t>掌握拷贝构造函数的定义方法。（默认拷贝构造函数，自定义拷贝构造函数，当构造函数中申请资源时才需要自定义拷贝构造函数）；例题</a:t>
            </a:r>
            <a:r>
              <a:rPr lang="en-US" altLang="zh-CN" sz="2800"/>
              <a:t>14.1</a:t>
            </a:r>
            <a:endParaRPr lang="zh-CN" altLang="zh-CN" sz="2800"/>
          </a:p>
          <a:p>
            <a:r>
              <a:rPr lang="zh-CN" altLang="zh-CN" sz="2800"/>
              <a:t>理解浅拷贝和深拷贝区别，例题</a:t>
            </a:r>
            <a:r>
              <a:rPr lang="en-US" altLang="zh-CN" sz="2800"/>
              <a:t>14.4</a:t>
            </a:r>
            <a:endParaRPr lang="zh-CN" altLang="zh-CN" sz="2800"/>
          </a:p>
          <a:p>
            <a:r>
              <a:rPr lang="zh-CN" altLang="zh-CN" sz="2800"/>
              <a:t>了解临时对象，无名对象；</a:t>
            </a:r>
          </a:p>
          <a:p>
            <a:r>
              <a:rPr lang="zh-CN" altLang="zh-CN" sz="2800"/>
              <a:t>理解构造函数用于类型转换；</a:t>
            </a:r>
          </a:p>
          <a:p>
            <a:r>
              <a:rPr lang="zh-CN" altLang="zh-CN" sz="2800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D51A29D-B7A1-4119-8310-BEF788CD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第十五章  静态成员与友元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485093F-ABE8-4F62-913D-9F29D0CD6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掌握静态成员概念，定义和初始化方法；例题</a:t>
            </a:r>
            <a:r>
              <a:rPr lang="en-US" altLang="zh-CN"/>
              <a:t>15.1</a:t>
            </a:r>
            <a:endParaRPr lang="zh-CN" altLang="zh-CN"/>
          </a:p>
          <a:p>
            <a:r>
              <a:rPr lang="zh-CN" altLang="zh-CN"/>
              <a:t>理解友元的概念及其分类；</a:t>
            </a:r>
          </a:p>
          <a:p>
            <a:r>
              <a:rPr lang="zh-CN" altLang="zh-CN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7C2630E2-230B-4385-8F28-55409D81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第十六章 继承</a:t>
            </a: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04EDB72A-A0A0-45A9-94F6-8539E668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理解继承和派生的概念；</a:t>
            </a:r>
          </a:p>
          <a:p>
            <a:r>
              <a:rPr lang="zh-CN" altLang="zh-CN"/>
              <a:t>掌握三种继承方式的异同，尤其注意派生类和派生类对象对基类成员的访问方式；例题</a:t>
            </a:r>
            <a:r>
              <a:rPr lang="en-US" altLang="zh-CN"/>
              <a:t>16.1</a:t>
            </a:r>
            <a:endParaRPr lang="zh-CN" altLang="zh-CN"/>
          </a:p>
          <a:p>
            <a:r>
              <a:rPr lang="zh-CN" altLang="zh-CN"/>
              <a:t>重点掌握派生类对象的构造和析构次序，（先基类，再对象成员，后派生类自身）</a:t>
            </a:r>
          </a:p>
          <a:p>
            <a:r>
              <a:rPr lang="zh-CN" altLang="zh-CN"/>
              <a:t>掌握多态的概念及分类（静态多态，动态多态；先期联编，滞后联编）；</a:t>
            </a:r>
          </a:p>
          <a:p>
            <a:r>
              <a:rPr lang="zh-CN" altLang="zh-CN"/>
              <a:t>重点掌握虚函数的特点，和实现动态多态的方法（先定义虚函数，再通过基类的指针或者引用调用虚函数）；例题</a:t>
            </a:r>
            <a:r>
              <a:rPr lang="en-US" altLang="zh-CN"/>
              <a:t>16.2</a:t>
            </a:r>
            <a:r>
              <a:rPr lang="zh-CN" altLang="zh-CN"/>
              <a:t>，</a:t>
            </a:r>
            <a:r>
              <a:rPr lang="en-US" altLang="zh-CN"/>
              <a:t> 16.3</a:t>
            </a:r>
            <a:r>
              <a:rPr lang="zh-CN" altLang="zh-CN"/>
              <a:t>，</a:t>
            </a:r>
            <a:r>
              <a:rPr lang="en-US" altLang="zh-CN"/>
              <a:t> 16.5</a:t>
            </a:r>
            <a:endParaRPr lang="zh-CN" altLang="zh-CN"/>
          </a:p>
          <a:p>
            <a:r>
              <a:rPr lang="zh-CN" altLang="zh-CN"/>
              <a:t>掌握纯虚函数的使用方法，理解抽象类的概念；</a:t>
            </a:r>
          </a:p>
          <a:p>
            <a:r>
              <a:rPr lang="zh-CN" altLang="zh-CN"/>
              <a:t>作业题</a:t>
            </a:r>
            <a:r>
              <a:rPr lang="en-US" altLang="zh-CN"/>
              <a:t>- 16.10~16.12</a:t>
            </a:r>
            <a:r>
              <a:rPr lang="zh-CN" altLang="zh-CN"/>
              <a:t>节不复习</a:t>
            </a:r>
          </a:p>
          <a:p>
            <a:endParaRPr lang="zh-CN" altLang="zh-CN"/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58E28801-2583-4623-85BE-202D78D8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第十七章  多重继承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C9A29139-8E42-411D-AE87-136EA91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理解多继承的概念；</a:t>
            </a:r>
          </a:p>
          <a:p>
            <a:r>
              <a:rPr lang="zh-CN" altLang="zh-CN"/>
              <a:t>了解多继承造成二义性的原因及其解决方法；</a:t>
            </a:r>
          </a:p>
          <a:p>
            <a:r>
              <a:rPr lang="zh-CN" altLang="zh-CN"/>
              <a:t>理解多继承的构造顺序；例题</a:t>
            </a:r>
            <a:r>
              <a:rPr lang="en-US" altLang="zh-CN"/>
              <a:t>17.4</a:t>
            </a:r>
            <a:endParaRPr lang="zh-CN" altLang="zh-CN"/>
          </a:p>
          <a:p>
            <a:r>
              <a:rPr lang="zh-CN" altLang="zh-CN"/>
              <a:t>掌握继承的访问控制。</a:t>
            </a:r>
          </a:p>
          <a:p>
            <a:r>
              <a:rPr lang="zh-CN" altLang="zh-CN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72F26DC2-0F97-41A6-AE81-FDB3B845A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CN" altLang="zh-CN"/>
            </a:br>
            <a:r>
              <a:rPr lang="zh-CN" altLang="zh-CN" b="1"/>
              <a:t>试题题型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C537DF7-E77D-446E-A634-CA09AA5E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选择（共</a:t>
            </a:r>
            <a:r>
              <a:rPr lang="en-US" altLang="zh-CN"/>
              <a:t>15</a:t>
            </a:r>
            <a:r>
              <a:rPr lang="zh-CN" altLang="zh-CN"/>
              <a:t>题，每题</a:t>
            </a:r>
            <a:r>
              <a:rPr lang="en-US" altLang="zh-CN"/>
              <a:t>2</a:t>
            </a:r>
            <a:r>
              <a:rPr lang="zh-CN" altLang="zh-CN"/>
              <a:t>分，共</a:t>
            </a:r>
            <a:r>
              <a:rPr lang="en-US" altLang="zh-CN"/>
              <a:t>30</a:t>
            </a:r>
            <a:r>
              <a:rPr lang="zh-CN" altLang="zh-CN"/>
              <a:t>分）</a:t>
            </a:r>
          </a:p>
          <a:p>
            <a:r>
              <a:rPr lang="zh-CN" altLang="zh-CN"/>
              <a:t>程序填空（共</a:t>
            </a:r>
            <a:r>
              <a:rPr lang="en-US" altLang="zh-CN"/>
              <a:t>10</a:t>
            </a:r>
            <a:r>
              <a:rPr lang="zh-CN" altLang="zh-CN"/>
              <a:t>空，每空</a:t>
            </a:r>
            <a:r>
              <a:rPr lang="en-US" altLang="zh-CN"/>
              <a:t>3</a:t>
            </a:r>
            <a:r>
              <a:rPr lang="zh-CN" altLang="zh-CN"/>
              <a:t>分，共</a:t>
            </a:r>
            <a:r>
              <a:rPr lang="en-US" altLang="zh-CN"/>
              <a:t>30</a:t>
            </a:r>
            <a:r>
              <a:rPr lang="zh-CN" altLang="zh-CN"/>
              <a:t>分）</a:t>
            </a:r>
          </a:p>
          <a:p>
            <a:r>
              <a:rPr lang="zh-CN" altLang="zh-CN"/>
              <a:t>读程序写结果（共</a:t>
            </a:r>
            <a:r>
              <a:rPr lang="en-US" altLang="zh-CN"/>
              <a:t>4</a:t>
            </a:r>
            <a:r>
              <a:rPr lang="zh-CN" altLang="zh-CN"/>
              <a:t>题，每题</a:t>
            </a:r>
            <a:r>
              <a:rPr lang="en-US" altLang="zh-CN"/>
              <a:t>5</a:t>
            </a:r>
            <a:r>
              <a:rPr lang="zh-CN" altLang="zh-CN"/>
              <a:t>分，共</a:t>
            </a:r>
            <a:r>
              <a:rPr lang="en-US" altLang="zh-CN"/>
              <a:t>20</a:t>
            </a:r>
            <a:r>
              <a:rPr lang="zh-CN" altLang="zh-CN"/>
              <a:t>分）</a:t>
            </a:r>
          </a:p>
          <a:p>
            <a:r>
              <a:rPr lang="zh-CN" altLang="zh-CN"/>
              <a:t>编程题（共</a:t>
            </a:r>
            <a:r>
              <a:rPr lang="en-US" altLang="zh-CN"/>
              <a:t>2</a:t>
            </a:r>
            <a:r>
              <a:rPr lang="zh-CN" altLang="zh-CN"/>
              <a:t>题，每题</a:t>
            </a:r>
            <a:r>
              <a:rPr lang="en-US" altLang="zh-CN"/>
              <a:t>10</a:t>
            </a:r>
            <a:r>
              <a:rPr lang="zh-CN" altLang="zh-CN"/>
              <a:t>分，共</a:t>
            </a:r>
            <a:r>
              <a:rPr lang="en-US" altLang="zh-CN"/>
              <a:t>20</a:t>
            </a:r>
            <a:r>
              <a:rPr lang="zh-CN" altLang="zh-CN"/>
              <a:t>分）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ACEED94-7BA4-4738-BF60-682742B93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课程介绍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3E7E9A4-413C-472E-AC3D-521710439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本课程属于计算机与信息工程学院的</a:t>
            </a:r>
            <a:r>
              <a:rPr lang="zh-CN" altLang="en-US">
                <a:solidFill>
                  <a:srgbClr val="FF0000"/>
                </a:solidFill>
              </a:rPr>
              <a:t>专业基础课</a:t>
            </a:r>
            <a:r>
              <a:rPr lang="zh-CN" altLang="en-US"/>
              <a:t> ，适用于</a:t>
            </a:r>
            <a:r>
              <a:rPr lang="zh-CN" altLang="en-US">
                <a:solidFill>
                  <a:srgbClr val="000000"/>
                </a:solidFill>
                <a:highlight>
                  <a:srgbClr val="FFFF00"/>
                </a:highlight>
              </a:rPr>
              <a:t>计算机科学与技术</a:t>
            </a:r>
            <a:r>
              <a:rPr lang="zh-CN" altLang="en-US"/>
              <a:t>、</a:t>
            </a:r>
            <a:r>
              <a:rPr lang="zh-CN" altLang="en-US">
                <a:highlight>
                  <a:srgbClr val="FFFF00"/>
                </a:highlight>
              </a:rPr>
              <a:t>软件工程</a:t>
            </a:r>
            <a:r>
              <a:rPr lang="zh-CN" altLang="en-US"/>
              <a:t>、</a:t>
            </a:r>
            <a:r>
              <a:rPr lang="zh-CN" altLang="en-US">
                <a:highlight>
                  <a:srgbClr val="FFFF00"/>
                </a:highlight>
              </a:rPr>
              <a:t>网络工程</a:t>
            </a:r>
            <a:r>
              <a:rPr lang="zh-CN" altLang="en-US"/>
              <a:t>、</a:t>
            </a:r>
            <a:r>
              <a:rPr lang="zh-CN" altLang="en-US">
                <a:highlight>
                  <a:srgbClr val="FFFF00"/>
                </a:highlight>
              </a:rPr>
              <a:t>信息管理与信息系统</a:t>
            </a:r>
            <a:r>
              <a:rPr lang="zh-CN" altLang="en-US"/>
              <a:t>、等专业的本（专）科学生。</a:t>
            </a:r>
          </a:p>
          <a:p>
            <a:pPr eaLnBrk="1" hangingPunct="1"/>
            <a:r>
              <a:rPr lang="zh-CN" altLang="en-US"/>
              <a:t>必修课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8FA7C6D-2B62-4215-AA7A-F73FF940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第一章  </a:t>
            </a:r>
            <a:r>
              <a:rPr lang="en-US" altLang="zh-CN"/>
              <a:t>C++</a:t>
            </a:r>
            <a:r>
              <a:rPr lang="zh-CN" altLang="en-US"/>
              <a:t>入门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7F619EB0-63DF-4A43-B3AA-2080D439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了解</a:t>
            </a:r>
            <a:r>
              <a:rPr lang="en-US" altLang="zh-CN" dirty="0">
                <a:highlight>
                  <a:srgbClr val="FFFF00"/>
                </a:highlight>
              </a:rPr>
              <a:t>C++</a:t>
            </a:r>
            <a:r>
              <a:rPr lang="zh-CN" altLang="zh-CN">
                <a:highlight>
                  <a:srgbClr val="FFFF00"/>
                </a:highlight>
              </a:rPr>
              <a:t>语言的概念</a:t>
            </a:r>
            <a:r>
              <a:rPr lang="zh-CN" altLang="zh-CN"/>
              <a:t>和</a:t>
            </a:r>
            <a:r>
              <a:rPr lang="zh-CN" altLang="zh-CN">
                <a:highlight>
                  <a:srgbClr val="FFFF00"/>
                </a:highlight>
              </a:rPr>
              <a:t>特点</a:t>
            </a:r>
            <a:r>
              <a:rPr lang="zh-CN" altLang="zh-CN"/>
              <a:t>；</a:t>
            </a:r>
          </a:p>
          <a:p>
            <a:r>
              <a:rPr lang="zh-CN" altLang="zh-CN"/>
              <a:t>掌握</a:t>
            </a:r>
            <a:r>
              <a:rPr lang="en-US" altLang="zh-CN" dirty="0">
                <a:highlight>
                  <a:srgbClr val="FFFF00"/>
                </a:highlight>
              </a:rPr>
              <a:t>C++</a:t>
            </a:r>
            <a:r>
              <a:rPr lang="zh-CN" altLang="zh-CN">
                <a:highlight>
                  <a:srgbClr val="FFFF00"/>
                </a:highlight>
              </a:rPr>
              <a:t>程序的基本构成</a:t>
            </a:r>
            <a:r>
              <a:rPr lang="zh-CN" altLang="zh-CN"/>
              <a:t>，</a:t>
            </a:r>
            <a:r>
              <a:rPr lang="zh-CN" altLang="zh-CN">
                <a:highlight>
                  <a:srgbClr val="FFFF00"/>
                </a:highlight>
              </a:rPr>
              <a:t>书写形式</a:t>
            </a:r>
            <a:r>
              <a:rPr lang="zh-CN" altLang="zh-CN"/>
              <a:t>；</a:t>
            </a:r>
          </a:p>
          <a:p>
            <a:r>
              <a:rPr lang="zh-CN" altLang="zh-CN"/>
              <a:t>掌握</a:t>
            </a:r>
            <a:r>
              <a:rPr lang="en-US" altLang="zh-CN" dirty="0">
                <a:highlight>
                  <a:srgbClr val="FFFF00"/>
                </a:highlight>
              </a:rPr>
              <a:t>C++</a:t>
            </a:r>
            <a:r>
              <a:rPr lang="zh-CN" altLang="zh-CN">
                <a:highlight>
                  <a:srgbClr val="FFFF00"/>
                </a:highlight>
              </a:rPr>
              <a:t>程序在编写和实现过程中各个文件的扩展名</a:t>
            </a:r>
            <a:endParaRPr lang="zh-CN" altLang="en-US">
              <a:highlight>
                <a:srgbClr val="FFFF00"/>
              </a:highlight>
              <a:cs typeface="Times New Roman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3C8462B-6A89-4C1F-8AE0-19903B9C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333375"/>
            <a:ext cx="8604250" cy="676275"/>
          </a:xfrm>
        </p:spPr>
        <p:txBody>
          <a:bodyPr/>
          <a:lstStyle/>
          <a:p>
            <a:r>
              <a:rPr lang="zh-CN" altLang="en-US"/>
              <a:t>第二章  基本数据类型与输入</a:t>
            </a:r>
            <a:r>
              <a:rPr lang="en-US" altLang="zh-CN"/>
              <a:t>/</a:t>
            </a:r>
            <a:r>
              <a:rPr lang="zh-CN" altLang="en-US"/>
              <a:t>输出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653FBF1E-085D-410E-9EEC-DD9BCDFF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熟记</a:t>
            </a:r>
            <a:r>
              <a:rPr lang="zh-CN" altLang="zh-CN">
                <a:highlight>
                  <a:srgbClr val="FFFF00"/>
                </a:highlight>
              </a:rPr>
              <a:t>基本的数据类型</a:t>
            </a:r>
            <a:r>
              <a:rPr lang="zh-CN" altLang="zh-CN"/>
              <a:t>以及</a:t>
            </a:r>
            <a:r>
              <a:rPr lang="zh-CN" altLang="zh-CN">
                <a:highlight>
                  <a:srgbClr val="FFFF00"/>
                </a:highlight>
              </a:rPr>
              <a:t>其占用的字节</a:t>
            </a:r>
            <a:r>
              <a:rPr lang="zh-CN" altLang="zh-CN"/>
              <a:t>数（</a:t>
            </a:r>
            <a:r>
              <a:rPr lang="en-US" altLang="zh-CN" dirty="0"/>
              <a:t>P14</a:t>
            </a:r>
            <a:r>
              <a:rPr lang="zh-CN" altLang="zh-CN"/>
              <a:t>表</a:t>
            </a:r>
            <a:r>
              <a:rPr lang="en-US" altLang="zh-CN" dirty="0"/>
              <a:t>2-2</a:t>
            </a:r>
            <a:r>
              <a:rPr lang="zh-CN" altLang="zh-CN"/>
              <a:t>）；</a:t>
            </a:r>
          </a:p>
          <a:p>
            <a:r>
              <a:rPr lang="zh-CN" altLang="zh-CN"/>
              <a:t>掌握</a:t>
            </a:r>
            <a:r>
              <a:rPr lang="zh-CN" altLang="zh-CN">
                <a:highlight>
                  <a:srgbClr val="FFFF00"/>
                </a:highlight>
              </a:rPr>
              <a:t>变量的定义方法</a:t>
            </a:r>
            <a:r>
              <a:rPr lang="zh-CN" altLang="zh-CN"/>
              <a:t>、</a:t>
            </a:r>
            <a:r>
              <a:rPr lang="zh-CN" altLang="zh-CN">
                <a:highlight>
                  <a:srgbClr val="FFFF00"/>
                </a:highlight>
              </a:rPr>
              <a:t>命名规则</a:t>
            </a:r>
            <a:r>
              <a:rPr lang="zh-CN" altLang="zh-CN"/>
              <a:t>和</a:t>
            </a:r>
            <a:r>
              <a:rPr lang="zh-CN" altLang="zh-CN">
                <a:highlight>
                  <a:srgbClr val="FFFF00"/>
                </a:highlight>
              </a:rPr>
              <a:t>使用方法；</a:t>
            </a:r>
            <a:endParaRPr lang="zh-CN" alt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/>
              <a:t>掌握各种字面量的性质和定义（</a:t>
            </a:r>
            <a:r>
              <a:rPr lang="zh-CN" altLang="zh-CN">
                <a:highlight>
                  <a:srgbClr val="FFFF00"/>
                </a:highlight>
              </a:rPr>
              <a:t>整数、实数、字符、字符串）</a:t>
            </a:r>
            <a:endParaRPr lang="zh-CN" alt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/>
              <a:t>掌握</a:t>
            </a:r>
            <a:r>
              <a:rPr lang="zh-CN" altLang="zh-CN">
                <a:highlight>
                  <a:srgbClr val="FFFF00"/>
                </a:highlight>
              </a:rPr>
              <a:t>常量的定义和初始化方式；</a:t>
            </a:r>
            <a:endParaRPr lang="zh-CN" alt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/>
              <a:t>了解</a:t>
            </a:r>
            <a:r>
              <a:rPr lang="zh-CN" altLang="zh-CN">
                <a:highlight>
                  <a:srgbClr val="FFFF00"/>
                </a:highlight>
              </a:rPr>
              <a:t>使用格式算子进行输入</a:t>
            </a:r>
            <a:r>
              <a:rPr lang="en-US" altLang="zh-CN" dirty="0">
                <a:highlight>
                  <a:srgbClr val="FFFF00"/>
                </a:highlight>
              </a:rPr>
              <a:t>/</a:t>
            </a:r>
            <a:r>
              <a:rPr lang="zh-CN" altLang="zh-CN">
                <a:highlight>
                  <a:srgbClr val="FFFF00"/>
                </a:highlight>
              </a:rPr>
              <a:t>输出控制</a:t>
            </a:r>
            <a:r>
              <a:rPr lang="zh-CN" altLang="zh-CN"/>
              <a:t>的方法。</a:t>
            </a:r>
          </a:p>
          <a:p>
            <a:r>
              <a:rPr lang="zh-CN" altLang="zh-CN"/>
              <a:t>作业题</a:t>
            </a:r>
            <a:r>
              <a:rPr lang="en-US" altLang="zh-CN" dirty="0"/>
              <a:t> \2.7</a:t>
            </a:r>
            <a:r>
              <a:rPr lang="zh-CN" altLang="zh-CN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1D4D7CC8-5BBD-470E-A6AB-398B4C4E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第三章</a:t>
            </a:r>
            <a:r>
              <a:rPr lang="en-US" altLang="zh-CN" b="1"/>
              <a:t>  </a:t>
            </a:r>
            <a:r>
              <a:rPr lang="zh-CN" altLang="zh-CN" b="1"/>
              <a:t>表达式和语句</a:t>
            </a:r>
            <a:endParaRPr lang="zh-CN" altLang="zh-CN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2D360710-272D-4B50-9D61-6BF961A5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掌握</a:t>
            </a:r>
            <a:r>
              <a:rPr lang="en-US" altLang="zh-CN" sz="2800" dirty="0">
                <a:highlight>
                  <a:srgbClr val="FFFF00"/>
                </a:highlight>
              </a:rPr>
              <a:t>C++</a:t>
            </a:r>
            <a:r>
              <a:rPr lang="zh-CN" altLang="zh-CN" sz="2800">
                <a:highlight>
                  <a:srgbClr val="FFFF00"/>
                </a:highlight>
              </a:rPr>
              <a:t>的基本运算符的优先级、结合性，能熟练运用运算符进行相关运算表达</a:t>
            </a:r>
            <a:r>
              <a:rPr lang="zh-CN" altLang="zh-CN" sz="2800"/>
              <a:t>；（</a:t>
            </a:r>
            <a:r>
              <a:rPr lang="en-US" altLang="zh-CN" sz="2800" dirty="0"/>
              <a:t>P35 </a:t>
            </a:r>
            <a:r>
              <a:rPr lang="zh-CN" altLang="zh-CN" sz="2800"/>
              <a:t>表</a:t>
            </a:r>
            <a:r>
              <a:rPr lang="en-US" altLang="zh-CN" sz="2800" dirty="0"/>
              <a:t>3-1</a:t>
            </a:r>
            <a:r>
              <a:rPr lang="zh-CN" altLang="zh-CN" sz="2800"/>
              <a:t>）</a:t>
            </a:r>
          </a:p>
          <a:p>
            <a:r>
              <a:rPr lang="zh-CN" altLang="zh-CN" sz="2800"/>
              <a:t>重点掌握</a:t>
            </a:r>
            <a:r>
              <a:rPr lang="zh-CN" altLang="zh-CN" sz="2800">
                <a:highlight>
                  <a:srgbClr val="FFFF00"/>
                </a:highlight>
              </a:rPr>
              <a:t>赋值、增量、减量、关系、逻辑、条件等运算符的功能和特点</a:t>
            </a:r>
            <a:r>
              <a:rPr lang="zh-CN" altLang="zh-CN" sz="2800"/>
              <a:t>；能够使用相应表达式来描述各种操作；并能够对表达式进行求值。</a:t>
            </a:r>
          </a:p>
          <a:p>
            <a:r>
              <a:rPr lang="zh-CN" altLang="zh-CN" sz="2800">
                <a:highlight>
                  <a:srgbClr val="FFFF00"/>
                </a:highlight>
              </a:rPr>
              <a:t>重点掌握</a:t>
            </a:r>
            <a:r>
              <a:rPr lang="en-US" altLang="zh-CN" sz="2800" dirty="0">
                <a:highlight>
                  <a:srgbClr val="FFFF00"/>
                </a:highlight>
              </a:rPr>
              <a:t>if</a:t>
            </a:r>
            <a:r>
              <a:rPr lang="zh-CN" altLang="zh-CN" sz="2800">
                <a:highlight>
                  <a:srgbClr val="FFFF00"/>
                </a:highlight>
              </a:rPr>
              <a:t>语句的用法，能够熟练使用</a:t>
            </a:r>
            <a:r>
              <a:rPr lang="en-US" altLang="zh-CN" sz="2800" dirty="0">
                <a:highlight>
                  <a:srgbClr val="FFFF00"/>
                </a:highlight>
              </a:rPr>
              <a:t>if</a:t>
            </a:r>
            <a:r>
              <a:rPr lang="zh-CN" altLang="zh-CN" sz="2800">
                <a:highlight>
                  <a:srgbClr val="FFFF00"/>
                </a:highlight>
              </a:rPr>
              <a:t>和</a:t>
            </a:r>
            <a:r>
              <a:rPr lang="en-US" altLang="zh-CN" sz="2800" dirty="0">
                <a:highlight>
                  <a:srgbClr val="FFFF00"/>
                </a:highlight>
              </a:rPr>
              <a:t>if/else</a:t>
            </a:r>
            <a:r>
              <a:rPr lang="zh-CN" altLang="zh-CN" sz="2800">
                <a:highlight>
                  <a:srgbClr val="FFFF00"/>
                </a:highlight>
              </a:rPr>
              <a:t>语句来选择动作。</a:t>
            </a:r>
            <a:endParaRPr lang="zh-CN" altLang="zh-CN" sz="2800">
              <a:highlight>
                <a:srgbClr val="FFFF00"/>
              </a:highlight>
              <a:cs typeface="Times New Roman"/>
            </a:endParaRPr>
          </a:p>
          <a:p>
            <a:r>
              <a:rPr lang="zh-CN" altLang="zh-CN" sz="2800"/>
              <a:t>作业题</a:t>
            </a:r>
          </a:p>
          <a:p>
            <a:r>
              <a:rPr lang="en-US" altLang="zh-CN" sz="2800" dirty="0"/>
              <a:t>3.9</a:t>
            </a:r>
            <a:r>
              <a:rPr lang="zh-CN" altLang="zh-CN" sz="2800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A13ED504-CD43-47BF-9A5E-8726F42B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第四章</a:t>
            </a:r>
            <a:r>
              <a:rPr lang="en-US" altLang="zh-CN" b="1"/>
              <a:t>  </a:t>
            </a:r>
            <a:r>
              <a:rPr lang="zh-CN" altLang="zh-CN" b="1"/>
              <a:t>过程化语句</a:t>
            </a:r>
            <a:endParaRPr lang="zh-CN" altLang="zh-CN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842F1DEF-1BC5-4185-A82D-F62799E57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重点掌握循环结构语句的使用方法</a:t>
            </a:r>
            <a:r>
              <a:rPr lang="zh-CN" altLang="zh-CN">
                <a:highlight>
                  <a:srgbClr val="FFFF00"/>
                </a:highlight>
              </a:rPr>
              <a:t>（</a:t>
            </a:r>
            <a:r>
              <a:rPr lang="en-US" altLang="zh-CN" dirty="0">
                <a:highlight>
                  <a:srgbClr val="FFFF00"/>
                </a:highlight>
              </a:rPr>
              <a:t>while</a:t>
            </a:r>
            <a:r>
              <a:rPr lang="zh-CN" altLang="zh-CN">
                <a:highlight>
                  <a:srgbClr val="FFFF00"/>
                </a:highlight>
              </a:rPr>
              <a:t>，</a:t>
            </a:r>
            <a:r>
              <a:rPr lang="en-US" altLang="zh-CN" dirty="0">
                <a:highlight>
                  <a:srgbClr val="FFFF00"/>
                </a:highlight>
              </a:rPr>
              <a:t> do while </a:t>
            </a:r>
            <a:r>
              <a:rPr lang="zh-CN" altLang="zh-CN">
                <a:highlight>
                  <a:srgbClr val="FFFF00"/>
                </a:highlight>
              </a:rPr>
              <a:t>和</a:t>
            </a:r>
            <a:r>
              <a:rPr lang="en-US" altLang="zh-CN" dirty="0">
                <a:highlight>
                  <a:srgbClr val="FFFF00"/>
                </a:highlight>
              </a:rPr>
              <a:t>for</a:t>
            </a:r>
            <a:r>
              <a:rPr lang="zh-CN" altLang="zh-CN">
                <a:highlight>
                  <a:srgbClr val="FFFF00"/>
                </a:highlight>
              </a:rPr>
              <a:t>循环）</a:t>
            </a:r>
            <a:endParaRPr 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/>
              <a:t>例题：</a:t>
            </a:r>
            <a:r>
              <a:rPr lang="en-US" altLang="zh-CN" dirty="0"/>
              <a:t>4.1</a:t>
            </a:r>
            <a:r>
              <a:rPr lang="zh-CN" altLang="zh-CN"/>
              <a:t>，</a:t>
            </a:r>
            <a:r>
              <a:rPr lang="en-US" altLang="zh-CN" dirty="0"/>
              <a:t>4.2</a:t>
            </a:r>
            <a:r>
              <a:rPr lang="zh-CN" altLang="zh-CN"/>
              <a:t>， </a:t>
            </a:r>
            <a:r>
              <a:rPr lang="en-US" altLang="zh-CN" dirty="0"/>
              <a:t>4.4</a:t>
            </a:r>
            <a:r>
              <a:rPr lang="zh-CN" altLang="zh-CN"/>
              <a:t>，</a:t>
            </a:r>
            <a:r>
              <a:rPr lang="en-US" altLang="zh-CN" dirty="0"/>
              <a:t> 4.7</a:t>
            </a:r>
            <a:r>
              <a:rPr lang="zh-CN" altLang="zh-CN"/>
              <a:t>，</a:t>
            </a:r>
            <a:r>
              <a:rPr lang="en-US" altLang="zh-CN" dirty="0"/>
              <a:t> 4.8</a:t>
            </a:r>
            <a:endParaRPr lang="zh-CN" altLang="zh-CN" dirty="0"/>
          </a:p>
          <a:p>
            <a:r>
              <a:rPr lang="zh-CN" altLang="zh-CN"/>
              <a:t>掌握转向语句的使用方法（</a:t>
            </a:r>
            <a:r>
              <a:rPr lang="zh-CN" altLang="zh-CN">
                <a:highlight>
                  <a:srgbClr val="FFFF00"/>
                </a:highlight>
              </a:rPr>
              <a:t>注意</a:t>
            </a:r>
            <a:r>
              <a:rPr lang="en-US" altLang="zh-CN" dirty="0">
                <a:highlight>
                  <a:srgbClr val="FFFF00"/>
                </a:highlight>
              </a:rPr>
              <a:t>break</a:t>
            </a:r>
            <a:r>
              <a:rPr lang="zh-CN" altLang="zh-CN">
                <a:highlight>
                  <a:srgbClr val="FFFF00"/>
                </a:highlight>
              </a:rPr>
              <a:t>、</a:t>
            </a:r>
            <a:r>
              <a:rPr lang="en-US" altLang="zh-CN" dirty="0">
                <a:highlight>
                  <a:srgbClr val="FFFF00"/>
                </a:highlight>
              </a:rPr>
              <a:t>continue</a:t>
            </a:r>
            <a:r>
              <a:rPr lang="zh-CN" altLang="zh-CN">
                <a:highlight>
                  <a:srgbClr val="FFFF00"/>
                </a:highlight>
              </a:rPr>
              <a:t>语句的区别）</a:t>
            </a:r>
            <a:endParaRPr lang="zh-CN" alt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>
                <a:highlight>
                  <a:srgbClr val="FFFF00"/>
                </a:highlight>
              </a:rPr>
              <a:t>掌握多分支选择语句</a:t>
            </a:r>
            <a:r>
              <a:rPr lang="en-US" altLang="zh-CN" dirty="0">
                <a:highlight>
                  <a:srgbClr val="FFFF00"/>
                </a:highlight>
              </a:rPr>
              <a:t>switch</a:t>
            </a:r>
            <a:r>
              <a:rPr lang="zh-CN" altLang="zh-CN">
                <a:highlight>
                  <a:srgbClr val="FFFF00"/>
                </a:highlight>
              </a:rPr>
              <a:t>的使用方法。</a:t>
            </a:r>
            <a:endParaRPr lang="zh-CN" altLang="zh-CN">
              <a:highlight>
                <a:srgbClr val="FFFF00"/>
              </a:highlight>
              <a:cs typeface="Times New Roman"/>
            </a:endParaRPr>
          </a:p>
          <a:p>
            <a:r>
              <a:rPr lang="zh-CN" altLang="zh-CN"/>
              <a:t>作业题</a:t>
            </a:r>
          </a:p>
          <a:p>
            <a:r>
              <a:rPr lang="en-US" altLang="zh-CN" dirty="0"/>
              <a:t>4.8</a:t>
            </a:r>
            <a:r>
              <a:rPr lang="zh-CN" altLang="zh-CN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6A1F3C0-FA39-41F1-8388-5D6B9444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第五章  函数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F4571926-092D-48E6-B0AE-0F6267527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/>
              <a:t>重点掌握函数</a:t>
            </a:r>
            <a:r>
              <a:rPr lang="zh-CN" altLang="zh-CN">
                <a:highlight>
                  <a:srgbClr val="FFFF00"/>
                </a:highlight>
              </a:rPr>
              <a:t>声明</a:t>
            </a:r>
            <a:r>
              <a:rPr lang="zh-CN" altLang="zh-CN"/>
              <a:t>和</a:t>
            </a:r>
            <a:r>
              <a:rPr lang="zh-CN" altLang="zh-CN">
                <a:highlight>
                  <a:srgbClr val="FFFF00"/>
                </a:highlight>
              </a:rPr>
              <a:t>函数定义的方法</a:t>
            </a:r>
            <a:r>
              <a:rPr lang="zh-CN" altLang="zh-CN"/>
              <a:t>；</a:t>
            </a:r>
          </a:p>
          <a:p>
            <a:r>
              <a:rPr lang="zh-CN" altLang="zh-CN"/>
              <a:t>重点掌握函数的</a:t>
            </a:r>
            <a:r>
              <a:rPr lang="zh-CN" altLang="zh-CN">
                <a:highlight>
                  <a:srgbClr val="FFFF00"/>
                </a:highlight>
              </a:rPr>
              <a:t>调用方法</a:t>
            </a:r>
            <a:r>
              <a:rPr lang="zh-CN" altLang="zh-CN"/>
              <a:t>；</a:t>
            </a:r>
            <a:endParaRPr lang="zh-CN" altLang="zh-CN">
              <a:cs typeface="Times New Roman"/>
            </a:endParaRPr>
          </a:p>
          <a:p>
            <a:r>
              <a:rPr lang="zh-CN" altLang="zh-CN"/>
              <a:t>重点掌握函数的参数特性（</a:t>
            </a:r>
            <a:r>
              <a:rPr lang="zh-CN" altLang="zh-CN">
                <a:highlight>
                  <a:srgbClr val="FFFF00"/>
                </a:highlight>
              </a:rPr>
              <a:t>形参</a:t>
            </a:r>
            <a:r>
              <a:rPr lang="zh-CN" altLang="zh-CN"/>
              <a:t>，</a:t>
            </a:r>
            <a:r>
              <a:rPr lang="zh-CN" altLang="zh-CN">
                <a:highlight>
                  <a:srgbClr val="FFFF00"/>
                </a:highlight>
              </a:rPr>
              <a:t>实参</a:t>
            </a:r>
            <a:r>
              <a:rPr lang="zh-CN" altLang="zh-CN"/>
              <a:t>；值传递，地址传递，引用传递）</a:t>
            </a:r>
            <a:endParaRPr lang="zh-CN" altLang="zh-CN">
              <a:cs typeface="Times New Roman"/>
            </a:endParaRPr>
          </a:p>
          <a:p>
            <a:r>
              <a:rPr lang="zh-CN" altLang="zh-CN"/>
              <a:t>掌握全局变量和局部变量，静态变量的特点和用法；例题</a:t>
            </a:r>
            <a:r>
              <a:rPr lang="en-US" altLang="zh-CN" dirty="0"/>
              <a:t>5.2</a:t>
            </a:r>
            <a:endParaRPr lang="zh-CN" altLang="zh-CN" dirty="0"/>
          </a:p>
          <a:p>
            <a:r>
              <a:rPr lang="zh-CN" altLang="zh-CN"/>
              <a:t>掌握递归函数的定义方法</a:t>
            </a:r>
          </a:p>
          <a:p>
            <a:r>
              <a:rPr lang="zh-CN" altLang="zh-CN"/>
              <a:t>掌握重载函数的用法</a:t>
            </a:r>
          </a:p>
          <a:p>
            <a:r>
              <a:rPr lang="zh-CN" altLang="zh-CN"/>
              <a:t>掌握函数参数的默认值指定方式</a:t>
            </a:r>
          </a:p>
          <a:p>
            <a:r>
              <a:rPr lang="zh-CN" altLang="zh-CN"/>
              <a:t>作业题</a:t>
            </a:r>
            <a:r>
              <a:rPr lang="en-US" altLang="zh-CN" dirty="0"/>
              <a:t> 5.7</a:t>
            </a:r>
            <a:r>
              <a:rPr lang="zh-CN" altLang="zh-CN"/>
              <a:t>节不复习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36C1A899-7FDD-4377-AB39-30B24170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第七章 数组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78DEEAC-228A-48A8-9F2B-A32DA7B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理解存储类型的概念，掌握</a:t>
            </a:r>
            <a:r>
              <a:rPr lang="en-US" altLang="zh-CN" sz="2800"/>
              <a:t>4</a:t>
            </a:r>
            <a:r>
              <a:rPr lang="zh-CN" altLang="zh-CN" sz="2800"/>
              <a:t>种存储类型及其用法【自动类型（</a:t>
            </a:r>
            <a:r>
              <a:rPr lang="en-US" altLang="zh-CN" sz="2800"/>
              <a:t>auto</a:t>
            </a:r>
            <a:r>
              <a:rPr lang="zh-CN" altLang="zh-CN" sz="2800"/>
              <a:t>）、寄存器类型（</a:t>
            </a:r>
            <a:r>
              <a:rPr lang="en-US" altLang="zh-CN" sz="2800"/>
              <a:t>register</a:t>
            </a:r>
            <a:r>
              <a:rPr lang="zh-CN" altLang="zh-CN" sz="2800"/>
              <a:t>） 、静态类型（</a:t>
            </a:r>
            <a:r>
              <a:rPr lang="en-US" altLang="zh-CN" sz="2800"/>
              <a:t>static</a:t>
            </a:r>
            <a:r>
              <a:rPr lang="zh-CN" altLang="zh-CN" sz="2800"/>
              <a:t>）和外部类型（</a:t>
            </a:r>
            <a:r>
              <a:rPr lang="en-US" altLang="zh-CN" sz="2800"/>
              <a:t>extern</a:t>
            </a:r>
            <a:r>
              <a:rPr lang="zh-CN" altLang="zh-CN" sz="2800"/>
              <a:t>）】例题</a:t>
            </a:r>
            <a:r>
              <a:rPr lang="en-US" altLang="zh-CN" sz="2800"/>
              <a:t>6.2</a:t>
            </a:r>
            <a:endParaRPr lang="zh-CN" altLang="zh-CN" sz="2800"/>
          </a:p>
          <a:p>
            <a:r>
              <a:rPr lang="zh-CN" altLang="zh-CN" sz="2800"/>
              <a:t>掌握标识符的</a:t>
            </a:r>
            <a:r>
              <a:rPr lang="en-US" altLang="zh-CN" sz="2800"/>
              <a:t>5</a:t>
            </a:r>
            <a:r>
              <a:rPr lang="zh-CN" altLang="zh-CN" sz="2800"/>
              <a:t>类作用域【局部作用域、全局作用域</a:t>
            </a:r>
            <a:r>
              <a:rPr lang="en-US" altLang="zh-CN" sz="2800"/>
              <a:t>/</a:t>
            </a:r>
            <a:r>
              <a:rPr lang="zh-CN" altLang="zh-CN" sz="2800"/>
              <a:t>文件作用域、函数作用域、函数原型作用域、类作用域】</a:t>
            </a:r>
          </a:p>
          <a:p>
            <a:r>
              <a:rPr lang="zh-CN" altLang="zh-CN" sz="2800"/>
              <a:t>理解标示符的可见性及生命期（包括域运算符的使用）；</a:t>
            </a:r>
          </a:p>
          <a:p>
            <a:r>
              <a:rPr lang="zh-CN" altLang="zh-CN" sz="2800"/>
              <a:t>理解头文件的作用，理解多文件结构</a:t>
            </a:r>
          </a:p>
          <a:p>
            <a:r>
              <a:rPr lang="zh-CN" altLang="zh-CN" sz="2800"/>
              <a:t>了解</a:t>
            </a:r>
            <a:r>
              <a:rPr lang="en-US" altLang="zh-CN" sz="2800"/>
              <a:t>C++</a:t>
            </a:r>
            <a:r>
              <a:rPr lang="zh-CN" altLang="zh-CN" sz="2800"/>
              <a:t>的</a:t>
            </a:r>
            <a:r>
              <a:rPr lang="en-US" altLang="zh-CN" sz="2800"/>
              <a:t>3</a:t>
            </a:r>
            <a:r>
              <a:rPr lang="zh-CN" altLang="zh-CN" sz="2800"/>
              <a:t>种预处理命令。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479804F-BD40-4CFA-95AB-7EE9C7B5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第六章 程序结构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E13CCE7E-7C21-4DDE-978D-575AF81CC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/>
              <a:t>重点掌握一维数组的定义和初始化方式，数组元素的访问方法；例题</a:t>
            </a:r>
            <a:r>
              <a:rPr lang="en-US" altLang="zh-CN" sz="2800"/>
              <a:t>7.2</a:t>
            </a:r>
            <a:endParaRPr lang="zh-CN" altLang="zh-CN" sz="2800"/>
          </a:p>
          <a:p>
            <a:r>
              <a:rPr lang="zh-CN" altLang="zh-CN" sz="2800"/>
              <a:t>掌握字符数组的定义和初始化方法，注意字符数组和其它类型数组的区别，（字符串结束标志，字符串处理函数，涉及</a:t>
            </a:r>
            <a:r>
              <a:rPr lang="en-US" altLang="zh-CN" sz="2800"/>
              <a:t>strcmp</a:t>
            </a:r>
            <a:r>
              <a:rPr lang="zh-CN" altLang="zh-CN" sz="2800"/>
              <a:t>和</a:t>
            </a:r>
            <a:r>
              <a:rPr lang="en-US" altLang="zh-CN" sz="2800"/>
              <a:t>strcpy</a:t>
            </a:r>
            <a:r>
              <a:rPr lang="zh-CN" altLang="zh-CN" sz="2800"/>
              <a:t>）；例题</a:t>
            </a:r>
            <a:r>
              <a:rPr lang="en-US" altLang="zh-CN" sz="2800"/>
              <a:t>7.4</a:t>
            </a:r>
            <a:endParaRPr lang="zh-CN" altLang="zh-CN" sz="2800"/>
          </a:p>
          <a:p>
            <a:r>
              <a:rPr lang="zh-CN" altLang="zh-CN" sz="2800"/>
              <a:t>重点掌握向函数传递数组的方式；例题</a:t>
            </a:r>
            <a:r>
              <a:rPr lang="en-US" altLang="zh-CN" sz="2800"/>
              <a:t>7.5</a:t>
            </a:r>
            <a:endParaRPr lang="zh-CN" altLang="zh-CN" sz="2800"/>
          </a:p>
          <a:p>
            <a:r>
              <a:rPr lang="zh-CN" altLang="zh-CN" sz="2800"/>
              <a:t>理解二维数组的定义和使用方法；例题</a:t>
            </a:r>
            <a:r>
              <a:rPr lang="en-US" altLang="zh-CN" sz="2800"/>
              <a:t>7.7</a:t>
            </a:r>
            <a:endParaRPr lang="zh-CN" altLang="zh-CN" sz="2800"/>
          </a:p>
          <a:p>
            <a:r>
              <a:rPr lang="zh-CN" altLang="zh-CN" sz="2800"/>
              <a:t>不用掌握排序算法（冒泡排序，插入排序）；例题</a:t>
            </a:r>
            <a:r>
              <a:rPr lang="en-US" altLang="zh-CN" sz="2800"/>
              <a:t>7.9</a:t>
            </a:r>
            <a:r>
              <a:rPr lang="zh-CN" altLang="zh-CN" sz="2800"/>
              <a:t>，</a:t>
            </a:r>
            <a:r>
              <a:rPr lang="en-US" altLang="zh-CN" sz="2800"/>
              <a:t> 7.10</a:t>
            </a:r>
            <a:endParaRPr lang="zh-CN" altLang="zh-CN" sz="2800"/>
          </a:p>
          <a:p>
            <a:r>
              <a:rPr lang="zh-CN" altLang="zh-CN" sz="2800"/>
              <a:t>作业题</a:t>
            </a:r>
          </a:p>
          <a:p>
            <a:endParaRPr lang="zh-CN" altLang="en-US"/>
          </a:p>
        </p:txBody>
      </p:sp>
    </p:spTree>
  </p:cSld>
  <p:clrMapOvr>
    <a:masterClrMapping/>
  </p:clrMapOvr>
  <p:transition>
    <p:random/>
  </p:transition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C++入门</Template>
  <TotalTime>7668</TotalTime>
  <Words>1223</Words>
  <Application>Microsoft Office PowerPoint</Application>
  <PresentationFormat>全屏显示(4:3)</PresentationFormat>
  <Paragraphs>118</Paragraphs>
  <Slides>19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1_Profile</vt:lpstr>
      <vt:lpstr>C++程序设计</vt:lpstr>
      <vt:lpstr>课程介绍</vt:lpstr>
      <vt:lpstr>第一章  C++入门</vt:lpstr>
      <vt:lpstr>第二章  基本数据类型与输入/输出</vt:lpstr>
      <vt:lpstr>第三章  表达式和语句</vt:lpstr>
      <vt:lpstr>第四章  过程化语句</vt:lpstr>
      <vt:lpstr>第五章  函数</vt:lpstr>
      <vt:lpstr>第七章 数组</vt:lpstr>
      <vt:lpstr>第六章 程序结构</vt:lpstr>
      <vt:lpstr>第八章 指针</vt:lpstr>
      <vt:lpstr>第八章 指针2</vt:lpstr>
      <vt:lpstr>第九章 引用</vt:lpstr>
      <vt:lpstr>第十一章 类</vt:lpstr>
      <vt:lpstr>第十二章  构造函数</vt:lpstr>
      <vt:lpstr>第十四章  堆与拷贝构造函数</vt:lpstr>
      <vt:lpstr>第十五章  静态成员与友元</vt:lpstr>
      <vt:lpstr>第十六章 继承</vt:lpstr>
      <vt:lpstr>第十七章  多重继承</vt:lpstr>
      <vt:lpstr> 试题题型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xusujin</dc:creator>
  <cp:lastModifiedBy>Administrator</cp:lastModifiedBy>
  <cp:revision>877</cp:revision>
  <dcterms:created xsi:type="dcterms:W3CDTF">2002-12-29T13:24:47Z</dcterms:created>
  <dcterms:modified xsi:type="dcterms:W3CDTF">2019-07-22T03:17:31Z</dcterms:modified>
</cp:coreProperties>
</file>