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7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08" r:id="rId2"/>
    <p:sldMasterId id="2147483812" r:id="rId3"/>
    <p:sldMasterId id="2147483825" r:id="rId4"/>
    <p:sldMasterId id="2147483837" r:id="rId5"/>
    <p:sldMasterId id="2147483850" r:id="rId6"/>
    <p:sldMasterId id="2147483863" r:id="rId7"/>
    <p:sldMasterId id="2147483876" r:id="rId8"/>
  </p:sldMasterIdLst>
  <p:notesMasterIdLst>
    <p:notesMasterId r:id="rId104"/>
  </p:notesMasterIdLst>
  <p:sldIdLst>
    <p:sldId id="259" r:id="rId9"/>
    <p:sldId id="364" r:id="rId10"/>
    <p:sldId id="365" r:id="rId11"/>
    <p:sldId id="366" r:id="rId12"/>
    <p:sldId id="367" r:id="rId13"/>
    <p:sldId id="374" r:id="rId14"/>
    <p:sldId id="369" r:id="rId15"/>
    <p:sldId id="370" r:id="rId16"/>
    <p:sldId id="372" r:id="rId17"/>
    <p:sldId id="373" r:id="rId18"/>
    <p:sldId id="258" r:id="rId19"/>
    <p:sldId id="291" r:id="rId20"/>
    <p:sldId id="295" r:id="rId21"/>
    <p:sldId id="382" r:id="rId22"/>
    <p:sldId id="294" r:id="rId23"/>
    <p:sldId id="375" r:id="rId24"/>
    <p:sldId id="296" r:id="rId25"/>
    <p:sldId id="336" r:id="rId26"/>
    <p:sldId id="347" r:id="rId27"/>
    <p:sldId id="297" r:id="rId28"/>
    <p:sldId id="378" r:id="rId29"/>
    <p:sldId id="379" r:id="rId30"/>
    <p:sldId id="380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77" r:id="rId61"/>
    <p:sldId id="381" r:id="rId62"/>
    <p:sldId id="298" r:id="rId63"/>
    <p:sldId id="334" r:id="rId64"/>
    <p:sldId id="376" r:id="rId65"/>
    <p:sldId id="299" r:id="rId66"/>
    <p:sldId id="335" r:id="rId67"/>
    <p:sldId id="337" r:id="rId68"/>
    <p:sldId id="401" r:id="rId69"/>
    <p:sldId id="338" r:id="rId70"/>
    <p:sldId id="339" r:id="rId71"/>
    <p:sldId id="340" r:id="rId72"/>
    <p:sldId id="383" r:id="rId73"/>
    <p:sldId id="384" r:id="rId74"/>
    <p:sldId id="385" r:id="rId75"/>
    <p:sldId id="386" r:id="rId76"/>
    <p:sldId id="387" r:id="rId77"/>
    <p:sldId id="388" r:id="rId78"/>
    <p:sldId id="389" r:id="rId79"/>
    <p:sldId id="390" r:id="rId80"/>
    <p:sldId id="391" r:id="rId81"/>
    <p:sldId id="341" r:id="rId82"/>
    <p:sldId id="392" r:id="rId83"/>
    <p:sldId id="342" r:id="rId84"/>
    <p:sldId id="400" r:id="rId85"/>
    <p:sldId id="343" r:id="rId86"/>
    <p:sldId id="344" r:id="rId87"/>
    <p:sldId id="354" r:id="rId88"/>
    <p:sldId id="355" r:id="rId89"/>
    <p:sldId id="356" r:id="rId90"/>
    <p:sldId id="357" r:id="rId91"/>
    <p:sldId id="358" r:id="rId92"/>
    <p:sldId id="361" r:id="rId93"/>
    <p:sldId id="362" r:id="rId94"/>
    <p:sldId id="363" r:id="rId95"/>
    <p:sldId id="403" r:id="rId96"/>
    <p:sldId id="404" r:id="rId97"/>
    <p:sldId id="405" r:id="rId98"/>
    <p:sldId id="406" r:id="rId99"/>
    <p:sldId id="352" r:id="rId100"/>
    <p:sldId id="353" r:id="rId101"/>
    <p:sldId id="398" r:id="rId102"/>
    <p:sldId id="402" r:id="rId10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3" autoAdjust="0"/>
    <p:restoredTop sz="80148" autoAdjust="0"/>
  </p:normalViewPr>
  <p:slideViewPr>
    <p:cSldViewPr>
      <p:cViewPr varScale="1">
        <p:scale>
          <a:sx n="59" d="100"/>
          <a:sy n="59" d="100"/>
        </p:scale>
        <p:origin x="1920" y="7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84" Type="http://schemas.openxmlformats.org/officeDocument/2006/relationships/slide" Target="slides/slide76.xml"/><Relationship Id="rId89" Type="http://schemas.openxmlformats.org/officeDocument/2006/relationships/slide" Target="slides/slide8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92" Type="http://schemas.openxmlformats.org/officeDocument/2006/relationships/slide" Target="slides/slide8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07" Type="http://schemas.openxmlformats.org/officeDocument/2006/relationships/theme" Target="theme/theme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87" Type="http://schemas.openxmlformats.org/officeDocument/2006/relationships/slide" Target="slides/slide79.xml"/><Relationship Id="rId102" Type="http://schemas.openxmlformats.org/officeDocument/2006/relationships/slide" Target="slides/slide94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90" Type="http://schemas.openxmlformats.org/officeDocument/2006/relationships/slide" Target="slides/slide82.xml"/><Relationship Id="rId95" Type="http://schemas.openxmlformats.org/officeDocument/2006/relationships/slide" Target="slides/slide87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slide" Target="slides/slide69.xml"/><Relationship Id="rId100" Type="http://schemas.openxmlformats.org/officeDocument/2006/relationships/slide" Target="slides/slide92.xml"/><Relationship Id="rId10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slide" Target="slides/slide72.xml"/><Relationship Id="rId85" Type="http://schemas.openxmlformats.org/officeDocument/2006/relationships/slide" Target="slides/slide77.xml"/><Relationship Id="rId93" Type="http://schemas.openxmlformats.org/officeDocument/2006/relationships/slide" Target="slides/slide85.xml"/><Relationship Id="rId98" Type="http://schemas.openxmlformats.org/officeDocument/2006/relationships/slide" Target="slides/slide9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103" Type="http://schemas.openxmlformats.org/officeDocument/2006/relationships/slide" Target="slides/slide95.xml"/><Relationship Id="rId108" Type="http://schemas.openxmlformats.org/officeDocument/2006/relationships/tableStyles" Target="tableStyle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slide" Target="slides/slide75.xml"/><Relationship Id="rId88" Type="http://schemas.openxmlformats.org/officeDocument/2006/relationships/slide" Target="slides/slide80.xml"/><Relationship Id="rId91" Type="http://schemas.openxmlformats.org/officeDocument/2006/relationships/slide" Target="slides/slide83.xml"/><Relationship Id="rId96" Type="http://schemas.openxmlformats.org/officeDocument/2006/relationships/slide" Target="slides/slide8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6" Type="http://schemas.openxmlformats.org/officeDocument/2006/relationships/viewProps" Target="viewProps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slide" Target="slides/slide73.xml"/><Relationship Id="rId86" Type="http://schemas.openxmlformats.org/officeDocument/2006/relationships/slide" Target="slides/slide78.xml"/><Relationship Id="rId94" Type="http://schemas.openxmlformats.org/officeDocument/2006/relationships/slide" Target="slides/slide86.xml"/><Relationship Id="rId99" Type="http://schemas.openxmlformats.org/officeDocument/2006/relationships/slide" Target="slides/slide91.xml"/><Relationship Id="rId101" Type="http://schemas.openxmlformats.org/officeDocument/2006/relationships/slide" Target="slides/slide9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97" Type="http://schemas.openxmlformats.org/officeDocument/2006/relationships/slide" Target="slides/slide89.xml"/><Relationship Id="rId10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DDCF6-7076-45C9-ADCC-E8AF297DB015}" type="datetimeFigureOut">
              <a:rPr lang="zh-CN" altLang="en-US" smtClean="0"/>
              <a:pPr/>
              <a:t>2016-12-21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DEE7A-7AC1-44C2-A97E-1204B60F1D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18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void </a:t>
            </a:r>
            <a:r>
              <a:rPr lang="en-US" altLang="zh-CN" b="1" dirty="0" err="1" smtClean="0">
                <a:solidFill>
                  <a:srgbClr val="FF0000"/>
                </a:solidFill>
                <a:ea typeface="楷体_GB2312" pitchFamily="49" charset="-122"/>
              </a:rPr>
              <a:t>BubbleSort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  <a:ea typeface="楷体_GB2312" pitchFamily="49" charset="-122"/>
              </a:rPr>
              <a:t>RecType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 R[],</a:t>
            </a:r>
            <a:r>
              <a:rPr lang="en-US" altLang="zh-CN" b="1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 n)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    {     </a:t>
            </a:r>
            <a:r>
              <a:rPr lang="en-US" altLang="zh-CN" b="1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ea typeface="楷体_GB2312" pitchFamily="49" charset="-122"/>
              </a:rPr>
              <a:t>i,j,exchange;RecType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 temp;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           for (</a:t>
            </a:r>
            <a:r>
              <a:rPr lang="en-US" altLang="zh-CN" b="1" dirty="0" err="1" smtClean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=0;i&lt;n-1;i++) 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           {    exchange=0;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	    for (j=n-1;j&gt;</a:t>
            </a:r>
            <a:r>
              <a:rPr lang="en-US" altLang="zh-CN" b="1" dirty="0" err="1" smtClean="0">
                <a:solidFill>
                  <a:srgbClr val="FF0000"/>
                </a:solidFill>
                <a:ea typeface="楷体_GB2312" pitchFamily="49" charset="-122"/>
              </a:rPr>
              <a:t>i;j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--)	/*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比较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找出最小关键字的记录*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/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                     if (R[j].key&lt;R[j-1].key)   	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	         {   temp=R[j]; R[j]=R[j-1];R[j-1]=temp;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                         exchange=1;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	         }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        	  if (exchange==0)   return;  /*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中途结束算法*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/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          }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    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DEE7A-7AC1-44C2-A97E-1204B60F1D9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76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zh-CN" altLang="en-US" sz="1200" b="1" dirty="0" smtClean="0">
                <a:solidFill>
                  <a:srgbClr val="800000"/>
                </a:solidFill>
                <a:ea typeface="楷体_GB2312" pitchFamily="49" charset="-122"/>
              </a:rPr>
              <a:t>若待排记录的初始状态为按关键字有序时，快速排序将蜕化为起泡排序</a:t>
            </a:r>
            <a:r>
              <a:rPr lang="zh-CN" altLang="en-US" sz="1200" dirty="0" smtClean="0">
                <a:ea typeface="楷体_GB2312" pitchFamily="49" charset="-122"/>
              </a:rPr>
              <a:t>，其时间复杂度为</a:t>
            </a:r>
            <a:r>
              <a:rPr lang="en-US" altLang="zh-CN" sz="1200" dirty="0" smtClean="0">
                <a:ea typeface="楷体_GB2312" pitchFamily="49" charset="-122"/>
              </a:rPr>
              <a:t>O(n</a:t>
            </a:r>
            <a:r>
              <a:rPr lang="en-US" altLang="zh-CN" sz="1200" baseline="30000" dirty="0" smtClean="0">
                <a:ea typeface="楷体_GB2312" pitchFamily="49" charset="-122"/>
              </a:rPr>
              <a:t>2</a:t>
            </a:r>
            <a:r>
              <a:rPr lang="en-US" altLang="zh-CN" sz="1200" dirty="0" smtClean="0">
                <a:ea typeface="楷体_GB2312" pitchFamily="49" charset="-122"/>
              </a:rPr>
              <a:t>)</a:t>
            </a:r>
            <a:r>
              <a:rPr lang="zh-CN" altLang="en-US" sz="1200" dirty="0" smtClean="0">
                <a:ea typeface="楷体_GB2312" pitchFamily="49" charset="-122"/>
              </a:rPr>
              <a:t>。</a:t>
            </a:r>
            <a:endParaRPr lang="en-US" altLang="zh-CN" sz="1200" dirty="0" smtClean="0">
              <a:ea typeface="楷体_GB2312" pitchFamily="49" charset="-122"/>
            </a:endParaRPr>
          </a:p>
          <a:p>
            <a:endParaRPr lang="en-US" altLang="zh-CN" sz="1200" dirty="0" smtClean="0">
              <a:ea typeface="楷体_GB2312" pitchFamily="49" charset="-122"/>
            </a:endParaRPr>
          </a:p>
          <a:p>
            <a:r>
              <a:rPr lang="en-US" altLang="zh-CN" sz="1200" dirty="0" smtClean="0">
                <a:ea typeface="楷体_GB2312" pitchFamily="49" charset="-122"/>
              </a:rPr>
              <a:t> </a:t>
            </a:r>
            <a:r>
              <a:rPr lang="zh-CN" altLang="en-US" sz="1200" dirty="0" smtClean="0">
                <a:ea typeface="楷体_GB2312" pitchFamily="49" charset="-122"/>
              </a:rPr>
              <a:t>为避免出现这种情况，</a:t>
            </a:r>
            <a:r>
              <a:rPr lang="zh-CN" altLang="en-US" sz="1200" dirty="0" smtClean="0">
                <a:solidFill>
                  <a:schemeClr val="accent2"/>
                </a:solidFill>
                <a:ea typeface="楷体_GB2312" pitchFamily="49" charset="-122"/>
              </a:rPr>
              <a:t>需在进行一次划分之前，进行“预</a:t>
            </a:r>
            <a:r>
              <a:rPr lang="zh-CN" altLang="en-US" sz="1200" b="1" dirty="0" smtClean="0">
                <a:solidFill>
                  <a:schemeClr val="accent2"/>
                </a:solidFill>
                <a:ea typeface="楷体_GB2312" pitchFamily="49" charset="-122"/>
              </a:rPr>
              <a:t>处理</a:t>
            </a:r>
            <a:r>
              <a:rPr lang="zh-CN" altLang="en-US" sz="1200" dirty="0" smtClean="0">
                <a:solidFill>
                  <a:schemeClr val="accent2"/>
                </a:solidFill>
                <a:ea typeface="楷体_GB2312" pitchFamily="49" charset="-122"/>
              </a:rPr>
              <a:t>”，</a:t>
            </a:r>
            <a:r>
              <a:rPr lang="zh-CN" altLang="en-US" sz="1200" dirty="0" smtClean="0">
                <a:ea typeface="楷体_GB2312" pitchFamily="49" charset="-122"/>
              </a:rPr>
              <a:t>即：</a:t>
            </a:r>
            <a:endParaRPr lang="en-US" altLang="zh-CN" sz="1200" dirty="0" smtClean="0"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ea typeface="楷体_GB2312" pitchFamily="49" charset="-122"/>
              </a:rPr>
              <a:t>先对 </a:t>
            </a:r>
            <a:r>
              <a:rPr lang="en-US" altLang="zh-CN" sz="1200" dirty="0" smtClean="0">
                <a:ea typeface="楷体_GB2312" pitchFamily="49" charset="-122"/>
              </a:rPr>
              <a:t>R(s).key,  R(t).key </a:t>
            </a:r>
            <a:r>
              <a:rPr lang="zh-CN" altLang="en-US" sz="1200" dirty="0" smtClean="0">
                <a:ea typeface="楷体_GB2312" pitchFamily="49" charset="-122"/>
              </a:rPr>
              <a:t>和 </a:t>
            </a:r>
            <a:r>
              <a:rPr lang="en-US" altLang="zh-CN" sz="1200" dirty="0" smtClean="0">
                <a:ea typeface="楷体_GB2312" pitchFamily="49" charset="-122"/>
              </a:rPr>
              <a:t>R[</a:t>
            </a:r>
            <a:r>
              <a:rPr lang="en-US" altLang="zh-CN" sz="1200" dirty="0" smtClean="0">
                <a:ea typeface="楷体_GB2312" pitchFamily="49" charset="-122"/>
                <a:sym typeface="Symbol" panose="05050102010706020507" pitchFamily="18" charset="2"/>
              </a:rPr>
              <a:t></a:t>
            </a:r>
            <a:r>
              <a:rPr lang="en-US" altLang="zh-CN" sz="1200" dirty="0" smtClean="0">
                <a:ea typeface="楷体_GB2312" pitchFamily="49" charset="-122"/>
              </a:rPr>
              <a:t>(</a:t>
            </a:r>
            <a:r>
              <a:rPr lang="en-US" altLang="zh-CN" sz="1200" dirty="0" err="1" smtClean="0">
                <a:ea typeface="楷体_GB2312" pitchFamily="49" charset="-122"/>
              </a:rPr>
              <a:t>s+t</a:t>
            </a:r>
            <a:r>
              <a:rPr lang="en-US" altLang="zh-CN" sz="1200" dirty="0" smtClean="0">
                <a:ea typeface="楷体_GB2312" pitchFamily="49" charset="-122"/>
              </a:rPr>
              <a:t>)/2</a:t>
            </a:r>
            <a:r>
              <a:rPr lang="en-US" altLang="zh-CN" sz="1200" dirty="0" smtClean="0">
                <a:ea typeface="楷体_GB2312" pitchFamily="49" charset="-122"/>
                <a:sym typeface="Symbol" panose="05050102010706020507" pitchFamily="18" charset="2"/>
              </a:rPr>
              <a:t></a:t>
            </a:r>
            <a:r>
              <a:rPr lang="en-US" altLang="zh-CN" sz="1200" dirty="0" smtClean="0">
                <a:ea typeface="楷体_GB2312" pitchFamily="49" charset="-122"/>
              </a:rPr>
              <a:t>.key</a:t>
            </a:r>
            <a:r>
              <a:rPr lang="zh-CN" altLang="en-US" sz="1200" dirty="0" smtClean="0">
                <a:ea typeface="楷体_GB2312" pitchFamily="49" charset="-122"/>
              </a:rPr>
              <a:t>，进行相互比较，然后</a:t>
            </a:r>
            <a:r>
              <a:rPr lang="zh-CN" altLang="en-US" sz="1200" b="1" dirty="0" smtClean="0">
                <a:solidFill>
                  <a:schemeClr val="accent2"/>
                </a:solidFill>
                <a:ea typeface="楷体_GB2312" pitchFamily="49" charset="-122"/>
              </a:rPr>
              <a:t>取</a:t>
            </a:r>
            <a:r>
              <a:rPr lang="zh-CN" altLang="en-US" sz="1200" dirty="0" smtClean="0">
                <a:ea typeface="楷体_GB2312" pitchFamily="49" charset="-122"/>
              </a:rPr>
              <a:t>关键字为  </a:t>
            </a:r>
            <a:r>
              <a:rPr lang="zh-CN" altLang="en-US" sz="1200" b="1" dirty="0" smtClean="0">
                <a:solidFill>
                  <a:schemeClr val="accent2"/>
                </a:solidFill>
                <a:ea typeface="楷体_GB2312" pitchFamily="49" charset="-122"/>
              </a:rPr>
              <a:t>“三者之中”</a:t>
            </a:r>
            <a:r>
              <a:rPr lang="zh-CN" altLang="en-US" sz="1200" dirty="0" smtClean="0">
                <a:ea typeface="楷体_GB2312" pitchFamily="49" charset="-122"/>
              </a:rPr>
              <a:t>的记录</a:t>
            </a:r>
            <a:r>
              <a:rPr lang="zh-CN" altLang="en-US" sz="1200" b="1" dirty="0" smtClean="0">
                <a:solidFill>
                  <a:schemeClr val="accent2"/>
                </a:solidFill>
                <a:ea typeface="楷体_GB2312" pitchFamily="49" charset="-122"/>
              </a:rPr>
              <a:t>为枢轴</a:t>
            </a:r>
            <a:r>
              <a:rPr lang="zh-CN" altLang="en-US" sz="1200" dirty="0" smtClean="0">
                <a:ea typeface="楷体_GB2312" pitchFamily="49" charset="-122"/>
              </a:rPr>
              <a:t>记录。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DEE7A-7AC1-44C2-A97E-1204B60F1D94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3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DEE7A-7AC1-44C2-A97E-1204B60F1D94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416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1+2+4+8+…+2</a:t>
            </a:r>
            <a:r>
              <a:rPr lang="en-US" altLang="zh-CN" baseline="30000" smtClean="0"/>
              <a:t>n-1</a:t>
            </a:r>
            <a:r>
              <a:rPr lang="en-US" altLang="zh-CN" smtClean="0"/>
              <a:t>=2</a:t>
            </a:r>
            <a:r>
              <a:rPr lang="en-US" altLang="zh-CN" baseline="30000" smtClean="0"/>
              <a:t>n</a:t>
            </a:r>
            <a:r>
              <a:rPr lang="en-US" altLang="zh-CN" smtClean="0"/>
              <a:t>-1</a:t>
            </a: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4CD160-A5AE-4529-8DB5-6A7CE5F1E191}" type="slidenum"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73</a:t>
            </a:fld>
            <a:endParaRPr lang="en-US" altLang="zh-CN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45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DEE7A-7AC1-44C2-A97E-1204B60F1D94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06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DEE7A-7AC1-44C2-A97E-1204B60F1D94}" type="slidenum">
              <a:rPr lang="zh-CN" altLang="en-US" smtClean="0">
                <a:solidFill>
                  <a:prstClr val="black"/>
                </a:solidFill>
              </a:rPr>
              <a:pPr/>
              <a:t>88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1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对完全二叉树，若从上至下、从左至右编号，则编号为</a:t>
            </a:r>
            <a:r>
              <a:rPr kumimoji="1" lang="en-US" altLang="zh-CN" i="1" dirty="0" err="1" smtClean="0">
                <a:solidFill>
                  <a:schemeClr val="accent1"/>
                </a:solidFill>
                <a:ea typeface="楷体_GB2312" pitchFamily="49" charset="-122"/>
              </a:rPr>
              <a:t>i</a:t>
            </a:r>
            <a:r>
              <a:rPr kumimoji="1" lang="en-US" altLang="zh-CN" i="1" dirty="0" smtClean="0">
                <a:ea typeface="楷体_GB2312" pitchFamily="49" charset="-122"/>
              </a:rPr>
              <a:t> 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的结点，其左孩子编号必为</a:t>
            </a:r>
            <a:r>
              <a:rPr kumimoji="1" lang="en-US" altLang="zh-CN" i="1" dirty="0" smtClean="0">
                <a:solidFill>
                  <a:schemeClr val="accent1"/>
                </a:solidFill>
                <a:ea typeface="楷体_GB2312" pitchFamily="49" charset="-122"/>
              </a:rPr>
              <a:t>2i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，其右孩子编号必为</a:t>
            </a:r>
            <a:r>
              <a:rPr kumimoji="1" lang="en-US" altLang="zh-CN" i="1" dirty="0" smtClean="0">
                <a:solidFill>
                  <a:schemeClr val="accent1"/>
                </a:solidFill>
                <a:ea typeface="楷体_GB2312" pitchFamily="49" charset="-122"/>
              </a:rPr>
              <a:t>2i</a:t>
            </a:r>
            <a:r>
              <a:rPr kumimoji="1" lang="zh-CN" altLang="en-US" i="1" dirty="0" smtClean="0">
                <a:solidFill>
                  <a:schemeClr val="accent1"/>
                </a:solidFill>
                <a:ea typeface="楷体_GB2312" pitchFamily="49" charset="-122"/>
              </a:rPr>
              <a:t>＋</a:t>
            </a:r>
            <a:r>
              <a:rPr kumimoji="1" lang="en-US" altLang="zh-CN" i="1" dirty="0" smtClean="0">
                <a:solidFill>
                  <a:schemeClr val="accent1"/>
                </a:solidFill>
                <a:ea typeface="楷体_GB2312" pitchFamily="49" charset="-122"/>
              </a:rPr>
              <a:t>1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；其双亲的编号必为</a:t>
            </a:r>
            <a:r>
              <a:rPr kumimoji="1" lang="zh-CN" altLang="en-US" dirty="0" smtClean="0">
                <a:solidFill>
                  <a:schemeClr val="accent1"/>
                </a:solidFill>
                <a:latin typeface="Lucida Sans Unicode" panose="020B0602030504020204" pitchFamily="34" charset="0"/>
                <a:ea typeface="楷体_GB2312" pitchFamily="49" charset="-122"/>
                <a:cs typeface="Lucida Sans Unicode" panose="020B0602030504020204" pitchFamily="34" charset="0"/>
              </a:rPr>
              <a:t>⌊</a:t>
            </a:r>
            <a:r>
              <a:rPr kumimoji="1" lang="en-US" altLang="zh-CN" dirty="0" err="1" smtClean="0">
                <a:solidFill>
                  <a:schemeClr val="accent1"/>
                </a:solidFill>
                <a:ea typeface="楷体_GB2312" pitchFamily="49" charset="-122"/>
              </a:rPr>
              <a:t>i</a:t>
            </a:r>
            <a:r>
              <a:rPr kumimoji="1" lang="en-US" altLang="zh-CN" dirty="0" smtClean="0">
                <a:solidFill>
                  <a:schemeClr val="accent1"/>
                </a:solidFill>
                <a:ea typeface="楷体_GB2312" pitchFamily="49" charset="-122"/>
              </a:rPr>
              <a:t>/2</a:t>
            </a:r>
            <a:r>
              <a:rPr kumimoji="1" lang="en-US" altLang="zh-CN" dirty="0" smtClean="0">
                <a:solidFill>
                  <a:schemeClr val="accent1"/>
                </a:solidFill>
                <a:latin typeface="Lucida Sans Unicode" panose="020B0602030504020204" pitchFamily="34" charset="0"/>
                <a:ea typeface="楷体_GB2312" pitchFamily="49" charset="-122"/>
              </a:rPr>
              <a:t>⌋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dirty="0" err="1" smtClean="0">
                <a:solidFill>
                  <a:schemeClr val="accent2"/>
                </a:solidFill>
                <a:ea typeface="楷体_GB2312" pitchFamily="49" charset="-122"/>
              </a:rPr>
              <a:t>i</a:t>
            </a:r>
            <a:r>
              <a:rPr kumimoji="1" lang="zh-CN" altLang="en-US" dirty="0" smtClean="0">
                <a:solidFill>
                  <a:schemeClr val="accent2"/>
                </a:solidFill>
                <a:ea typeface="楷体_GB2312" pitchFamily="49" charset="-122"/>
              </a:rPr>
              <a:t>＝</a:t>
            </a:r>
            <a:r>
              <a:rPr kumimoji="1" lang="en-US" altLang="zh-CN" dirty="0" smtClean="0">
                <a:solidFill>
                  <a:schemeClr val="accent2"/>
                </a:solidFill>
                <a:ea typeface="楷体_GB2312" pitchFamily="49" charset="-122"/>
              </a:rPr>
              <a:t>1 </a:t>
            </a:r>
            <a:r>
              <a:rPr kumimoji="1" lang="zh-CN" altLang="en-US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时为根</a:t>
            </a:r>
            <a:r>
              <a:rPr kumimoji="1" lang="en-US" altLang="zh-CN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除外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）。 </a:t>
            </a:r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2045D3-C68F-40BE-8F48-29623FB5F547}" type="slidenum"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89</a:t>
            </a:fld>
            <a:endParaRPr lang="en-US" altLang="zh-CN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4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章  排序</a:t>
            </a: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无标题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无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84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184A5-D06C-4D58-93F7-53C09FD859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BA1D39-D2C8-4DEE-B970-57A6E1ED419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D12666-3B9F-4579-95A5-A62E8D3D530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32C41-D3AD-4556-A27A-3CA197FC3C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C8812-E7D4-4D4E-AE11-5394870B4ED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C62126-2C34-4D42-B724-5537C5E5743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5C353-FE69-44E0-9997-FC6F9A9BE2D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A386E-93F2-4D91-A496-8E08A6ACE9F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E940C-54F2-4A6C-8916-E0D9FC81A7D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E6A-C3F8-449D-A1F2-FBEA2A8AFF87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 smtClean="0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74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章  查找</a:t>
            </a: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223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E6A-C3F8-449D-A1F2-FBEA2A8AFF87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F60EE-A73A-4FEF-81F1-DC0F2C239719}" type="slidenum">
              <a:rPr lang="zh-CN" altLang="en-US" smtClean="0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8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E6A-C3F8-449D-A1F2-FBEA2A8AFF87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 smtClean="0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812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E6A-C3F8-449D-A1F2-FBEA2A8AFF87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 smtClean="0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52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E6A-C3F8-449D-A1F2-FBEA2A8AFF87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 smtClean="0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237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E6A-C3F8-449D-A1F2-FBEA2A8AFF87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 smtClean="0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4753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E6A-C3F8-449D-A1F2-FBEA2A8AFF87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61D16-875A-40D5-8D22-5387CA590A27}" type="slidenum">
              <a:rPr lang="zh-CN" altLang="en-US" smtClean="0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1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E6A-C3F8-449D-A1F2-FBEA2A8AFF87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 smtClean="0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3706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E6A-C3F8-449D-A1F2-FBEA2A8AFF87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 smtClean="0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5563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E6A-C3F8-449D-A1F2-FBEA2A8AFF87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 smtClean="0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1819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E6A-C3F8-449D-A1F2-FBEA2A8AFF87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 smtClean="0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33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rgbClr val="00206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F60EE-A73A-4FEF-81F1-DC0F2C239719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3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517DD-642C-45BC-A03B-A87C2E0F019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1016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8001B-F42B-45E4-BAF3-0E94CDF9D0D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385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FC90A-03DA-415F-A45E-CF172C1C1BC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7220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032C4-F606-4E68-A572-8CD010976EA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233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E8B07-6639-4A87-A9FE-F7E2350086E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667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AB813-1F79-444F-A80A-9D6852F15C8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45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EB93B-1811-4C0F-AC8B-E43B8CBCD3E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178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FA5E8-E27C-4E4A-A747-5A5F2F44322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263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24EF6-B8D4-4CE3-AF43-3EE5C32E53E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980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4F85E-4AC0-42CB-85B9-072DE60CFC3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4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1D16-875A-40D5-8D22-5387CA590A27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37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38D18-A6D2-4F38-B72C-2526B849EDB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733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A39C3-D474-4FE9-9151-FCE5B598387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23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517DD-642C-45BC-A03B-A87C2E0F019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3045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8001B-F42B-45E4-BAF3-0E94CDF9D0D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6657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FC90A-03DA-415F-A45E-CF172C1C1BC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818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032C4-F606-4E68-A572-8CD010976EA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371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E8B07-6639-4A87-A9FE-F7E2350086E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550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AB813-1F79-444F-A80A-9D6852F15C8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9347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EB93B-1811-4C0F-AC8B-E43B8CBCD3E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1750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FA5E8-E27C-4E4A-A747-5A5F2F44322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0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1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24EF6-B8D4-4CE3-AF43-3EE5C32E53E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4306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4F85E-4AC0-42CB-85B9-072DE60CFC3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4446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38D18-A6D2-4F38-B72C-2526B849EDB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775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A39C3-D474-4FE9-9151-FCE5B598387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567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517DD-642C-45BC-A03B-A87C2E0F019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691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8001B-F42B-45E4-BAF3-0E94CDF9D0D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6050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FC90A-03DA-415F-A45E-CF172C1C1BC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003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032C4-F606-4E68-A572-8CD010976EA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7646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E8B07-6639-4A87-A9FE-F7E2350086E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167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AB813-1F79-444F-A80A-9D6852F15C8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1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56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EB93B-1811-4C0F-AC8B-E43B8CBCD3E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86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FA5E8-E27C-4E4A-A747-5A5F2F44322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63855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24EF6-B8D4-4CE3-AF43-3EE5C32E53E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9738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4F85E-4AC0-42CB-85B9-072DE60CFC3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7605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38D18-A6D2-4F38-B72C-2526B849EDB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7331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A39C3-D474-4FE9-9151-FCE5B598387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368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517DD-642C-45BC-A03B-A87C2E0F019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5894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8001B-F42B-45E4-BAF3-0E94CDF9D0D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8579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FC90A-03DA-415F-A45E-CF172C1C1BC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28165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032C4-F606-4E68-A572-8CD010976EA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44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B09DD-FF42-4183-B04D-12809237D2F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E8B07-6639-4A87-A9FE-F7E2350086E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12591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AB813-1F79-444F-A80A-9D6852F15C8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160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EB93B-1811-4C0F-AC8B-E43B8CBCD3E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303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FA5E8-E27C-4E4A-A747-5A5F2F44322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038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24EF6-B8D4-4CE3-AF43-3EE5C32E53E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1826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4F85E-4AC0-42CB-85B9-072DE60CFC3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701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38D18-A6D2-4F38-B72C-2526B849EDB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22941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A39C3-D474-4FE9-9151-FCE5B598387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7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1E09D3-9CDF-4B8E-98FA-2E0F1401CC9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9118F2-2AAA-4E31-9611-FFAAE62A236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25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1" r:id="rId2"/>
    <p:sldLayoutId id="2147483662" r:id="rId3"/>
    <p:sldLayoutId id="2147483663" r:id="rId4"/>
    <p:sldLayoutId id="2147483807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783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C2754C-2010-44CE-B898-B98EEA00D16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17E6A-C3F8-449D-A1F2-FBEA2A8AFF87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 smtClean="0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94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AC8016-C0E8-408D-88B6-F8D2A119D261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0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AC8016-C0E8-408D-88B6-F8D2A119D261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6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AC8016-C0E8-408D-88B6-F8D2A119D261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5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AC8016-C0E8-408D-88B6-F8D2A119D261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8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9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希尔排序示例</a:t>
            </a:r>
            <a:r>
              <a:rPr lang="zh-CN" altLang="en-US" b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：关键字</a:t>
            </a:r>
            <a:r>
              <a:rPr lang="zh-CN" altLang="en-US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序列 </a:t>
            </a:r>
            <a:r>
              <a:rPr lang="en-US" altLang="zh-CN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T=(49</a:t>
            </a:r>
            <a:r>
              <a:rPr lang="zh-CN" altLang="en-US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38</a:t>
            </a:r>
            <a:r>
              <a:rPr lang="zh-CN" altLang="en-US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65</a:t>
            </a:r>
            <a:r>
              <a:rPr lang="zh-CN" altLang="en-US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97, 76, 13, 27, 49</a:t>
            </a:r>
            <a:r>
              <a:rPr lang="en-US" altLang="zh-CN" b="0" dirty="0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*</a:t>
            </a:r>
            <a:r>
              <a:rPr lang="zh-CN" altLang="en-US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55,  04</a:t>
            </a:r>
            <a:r>
              <a:rPr lang="zh-CN" altLang="en-US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）</a:t>
            </a:r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421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38</a:t>
            </a:r>
          </a:p>
        </p:txBody>
      </p:sp>
      <p:graphicFrame>
        <p:nvGraphicFramePr>
          <p:cNvPr id="6" name="Group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225"/>
              </p:ext>
            </p:extLst>
          </p:nvPr>
        </p:nvGraphicFramePr>
        <p:xfrm>
          <a:off x="2017712" y="2346846"/>
          <a:ext cx="7162800" cy="3017520"/>
        </p:xfrm>
        <a:graphic>
          <a:graphicData uri="http://schemas.openxmlformats.org/drawingml/2006/table">
            <a:tbl>
              <a:tblPr/>
              <a:tblGrid>
                <a:gridCol w="650875"/>
                <a:gridCol w="649288"/>
                <a:gridCol w="652462"/>
                <a:gridCol w="650875"/>
                <a:gridCol w="650875"/>
                <a:gridCol w="644525"/>
                <a:gridCol w="182563"/>
                <a:gridCol w="474662"/>
                <a:gridCol w="650875"/>
                <a:gridCol w="650875"/>
                <a:gridCol w="654050"/>
                <a:gridCol w="650875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49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 gridSpan="1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97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 gridSpan="1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 gridSpan="1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129"/>
          <p:cNvSpPr>
            <a:spLocks noChangeArrowheads="1"/>
          </p:cNvSpPr>
          <p:nvPr/>
        </p:nvSpPr>
        <p:spPr bwMode="auto">
          <a:xfrm>
            <a:off x="417512" y="2804046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初态：</a:t>
            </a:r>
          </a:p>
        </p:txBody>
      </p:sp>
      <p:sp>
        <p:nvSpPr>
          <p:cNvPr id="8" name="Rectangle 130"/>
          <p:cNvSpPr>
            <a:spLocks noChangeArrowheads="1"/>
          </p:cNvSpPr>
          <p:nvPr/>
        </p:nvSpPr>
        <p:spPr bwMode="auto">
          <a:xfrm>
            <a:off x="417512" y="3489846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第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趟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dk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=5)</a:t>
            </a:r>
          </a:p>
        </p:txBody>
      </p:sp>
      <p:sp>
        <p:nvSpPr>
          <p:cNvPr id="9" name="Rectangle 131"/>
          <p:cNvSpPr>
            <a:spLocks noChangeArrowheads="1"/>
          </p:cNvSpPr>
          <p:nvPr/>
        </p:nvSpPr>
        <p:spPr bwMode="auto">
          <a:xfrm>
            <a:off x="417512" y="4251846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第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2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趟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dk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=3)</a:t>
            </a:r>
          </a:p>
        </p:txBody>
      </p:sp>
      <p:sp>
        <p:nvSpPr>
          <p:cNvPr id="10" name="Rectangle 132"/>
          <p:cNvSpPr>
            <a:spLocks noChangeArrowheads="1"/>
          </p:cNvSpPr>
          <p:nvPr/>
        </p:nvSpPr>
        <p:spPr bwMode="auto">
          <a:xfrm>
            <a:off x="417512" y="4937646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第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3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趟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dk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=1)</a:t>
            </a: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28559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49</a:t>
            </a:r>
          </a:p>
        </p:txBody>
      </p:sp>
      <p:sp>
        <p:nvSpPr>
          <p:cNvPr id="12" name="Rectangle 134"/>
          <p:cNvSpPr>
            <a:spLocks noChangeArrowheads="1"/>
          </p:cNvSpPr>
          <p:nvPr/>
        </p:nvSpPr>
        <p:spPr bwMode="auto">
          <a:xfrm>
            <a:off x="6156176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13</a:t>
            </a:r>
          </a:p>
        </p:txBody>
      </p:sp>
      <p:sp>
        <p:nvSpPr>
          <p:cNvPr id="13" name="Rectangle 135"/>
          <p:cNvSpPr>
            <a:spLocks noChangeArrowheads="1"/>
          </p:cNvSpPr>
          <p:nvPr/>
        </p:nvSpPr>
        <p:spPr bwMode="auto">
          <a:xfrm>
            <a:off x="28559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13</a:t>
            </a:r>
          </a:p>
        </p:txBody>
      </p:sp>
      <p:sp>
        <p:nvSpPr>
          <p:cNvPr id="14" name="Rectangle 136"/>
          <p:cNvSpPr>
            <a:spLocks noChangeArrowheads="1"/>
          </p:cNvSpPr>
          <p:nvPr/>
        </p:nvSpPr>
        <p:spPr bwMode="auto">
          <a:xfrm>
            <a:off x="6116637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49</a:t>
            </a:r>
          </a:p>
        </p:txBody>
      </p:sp>
      <p:sp>
        <p:nvSpPr>
          <p:cNvPr id="15" name="Rectangle 137"/>
          <p:cNvSpPr>
            <a:spLocks noChangeArrowheads="1"/>
          </p:cNvSpPr>
          <p:nvPr/>
        </p:nvSpPr>
        <p:spPr bwMode="auto">
          <a:xfrm>
            <a:off x="34655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38</a:t>
            </a:r>
          </a:p>
        </p:txBody>
      </p:sp>
      <p:sp>
        <p:nvSpPr>
          <p:cNvPr id="16" name="Rectangle 138"/>
          <p:cNvSpPr>
            <a:spLocks noChangeArrowheads="1"/>
          </p:cNvSpPr>
          <p:nvPr/>
        </p:nvSpPr>
        <p:spPr bwMode="auto">
          <a:xfrm>
            <a:off x="67421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27</a:t>
            </a:r>
          </a:p>
        </p:txBody>
      </p:sp>
      <p:sp>
        <p:nvSpPr>
          <p:cNvPr id="17" name="Rectangle 139"/>
          <p:cNvSpPr>
            <a:spLocks noChangeArrowheads="1"/>
          </p:cNvSpPr>
          <p:nvPr/>
        </p:nvSpPr>
        <p:spPr bwMode="auto">
          <a:xfrm>
            <a:off x="41513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65</a:t>
            </a:r>
          </a:p>
        </p:txBody>
      </p:sp>
      <p:sp>
        <p:nvSpPr>
          <p:cNvPr id="18" name="Rectangle 140"/>
          <p:cNvSpPr>
            <a:spLocks noChangeArrowheads="1"/>
          </p:cNvSpPr>
          <p:nvPr/>
        </p:nvSpPr>
        <p:spPr bwMode="auto">
          <a:xfrm>
            <a:off x="7351712" y="3566046"/>
            <a:ext cx="4572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49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*</a:t>
            </a:r>
          </a:p>
        </p:txBody>
      </p:sp>
      <p:sp>
        <p:nvSpPr>
          <p:cNvPr id="19" name="Rectangle 141"/>
          <p:cNvSpPr>
            <a:spLocks noChangeArrowheads="1"/>
          </p:cNvSpPr>
          <p:nvPr/>
        </p:nvSpPr>
        <p:spPr bwMode="auto">
          <a:xfrm>
            <a:off x="47609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97</a:t>
            </a:r>
          </a:p>
        </p:txBody>
      </p:sp>
      <p:sp>
        <p:nvSpPr>
          <p:cNvPr id="20" name="Rectangle 142"/>
          <p:cNvSpPr>
            <a:spLocks noChangeArrowheads="1"/>
          </p:cNvSpPr>
          <p:nvPr/>
        </p:nvSpPr>
        <p:spPr bwMode="auto">
          <a:xfrm>
            <a:off x="80375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55</a:t>
            </a:r>
          </a:p>
        </p:txBody>
      </p:sp>
      <p:sp>
        <p:nvSpPr>
          <p:cNvPr id="21" name="Rectangle 143"/>
          <p:cNvSpPr>
            <a:spLocks noChangeArrowheads="1"/>
          </p:cNvSpPr>
          <p:nvPr/>
        </p:nvSpPr>
        <p:spPr bwMode="auto">
          <a:xfrm>
            <a:off x="54467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76</a:t>
            </a:r>
          </a:p>
        </p:txBody>
      </p:sp>
      <p:sp>
        <p:nvSpPr>
          <p:cNvPr id="22" name="Rectangle 144"/>
          <p:cNvSpPr>
            <a:spLocks noChangeArrowheads="1"/>
          </p:cNvSpPr>
          <p:nvPr/>
        </p:nvSpPr>
        <p:spPr bwMode="auto">
          <a:xfrm>
            <a:off x="86471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04</a:t>
            </a:r>
          </a:p>
        </p:txBody>
      </p:sp>
      <p:sp>
        <p:nvSpPr>
          <p:cNvPr id="23" name="Rectangle 145"/>
          <p:cNvSpPr>
            <a:spLocks noChangeArrowheads="1"/>
          </p:cNvSpPr>
          <p:nvPr/>
        </p:nvSpPr>
        <p:spPr bwMode="auto">
          <a:xfrm>
            <a:off x="34655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27</a:t>
            </a:r>
          </a:p>
        </p:txBody>
      </p:sp>
      <p:sp>
        <p:nvSpPr>
          <p:cNvPr id="24" name="Rectangle 146"/>
          <p:cNvSpPr>
            <a:spLocks noChangeArrowheads="1"/>
          </p:cNvSpPr>
          <p:nvPr/>
        </p:nvSpPr>
        <p:spPr bwMode="auto">
          <a:xfrm>
            <a:off x="67421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38</a:t>
            </a:r>
          </a:p>
        </p:txBody>
      </p:sp>
      <p:sp>
        <p:nvSpPr>
          <p:cNvPr id="25" name="Rectangle 147"/>
          <p:cNvSpPr>
            <a:spLocks noChangeArrowheads="1"/>
          </p:cNvSpPr>
          <p:nvPr/>
        </p:nvSpPr>
        <p:spPr bwMode="auto">
          <a:xfrm>
            <a:off x="7351712" y="3566046"/>
            <a:ext cx="4572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 65  </a:t>
            </a:r>
          </a:p>
        </p:txBody>
      </p:sp>
      <p:sp>
        <p:nvSpPr>
          <p:cNvPr id="26" name="Rectangle 148"/>
          <p:cNvSpPr>
            <a:spLocks noChangeArrowheads="1"/>
          </p:cNvSpPr>
          <p:nvPr/>
        </p:nvSpPr>
        <p:spPr bwMode="auto">
          <a:xfrm>
            <a:off x="4075112" y="3566046"/>
            <a:ext cx="4572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49*</a:t>
            </a:r>
          </a:p>
        </p:txBody>
      </p:sp>
      <p:sp>
        <p:nvSpPr>
          <p:cNvPr id="27" name="Rectangle 149"/>
          <p:cNvSpPr>
            <a:spLocks noChangeArrowheads="1"/>
          </p:cNvSpPr>
          <p:nvPr/>
        </p:nvSpPr>
        <p:spPr bwMode="auto">
          <a:xfrm>
            <a:off x="80375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97</a:t>
            </a:r>
          </a:p>
        </p:txBody>
      </p:sp>
      <p:sp>
        <p:nvSpPr>
          <p:cNvPr id="28" name="Rectangle 150"/>
          <p:cNvSpPr>
            <a:spLocks noChangeArrowheads="1"/>
          </p:cNvSpPr>
          <p:nvPr/>
        </p:nvSpPr>
        <p:spPr bwMode="auto">
          <a:xfrm>
            <a:off x="47609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55</a:t>
            </a:r>
          </a:p>
        </p:txBody>
      </p:sp>
      <p:sp>
        <p:nvSpPr>
          <p:cNvPr id="29" name="Rectangle 151"/>
          <p:cNvSpPr>
            <a:spLocks noChangeArrowheads="1"/>
          </p:cNvSpPr>
          <p:nvPr/>
        </p:nvSpPr>
        <p:spPr bwMode="auto">
          <a:xfrm>
            <a:off x="28559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13</a:t>
            </a:r>
          </a:p>
        </p:txBody>
      </p:sp>
      <p:sp>
        <p:nvSpPr>
          <p:cNvPr id="30" name="Rectangle 152"/>
          <p:cNvSpPr>
            <a:spLocks noChangeArrowheads="1"/>
          </p:cNvSpPr>
          <p:nvPr/>
        </p:nvSpPr>
        <p:spPr bwMode="auto">
          <a:xfrm>
            <a:off x="47609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55</a:t>
            </a:r>
          </a:p>
        </p:txBody>
      </p:sp>
      <p:sp>
        <p:nvSpPr>
          <p:cNvPr id="31" name="Rectangle 153"/>
          <p:cNvSpPr>
            <a:spLocks noChangeArrowheads="1"/>
          </p:cNvSpPr>
          <p:nvPr/>
        </p:nvSpPr>
        <p:spPr bwMode="auto">
          <a:xfrm>
            <a:off x="86471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76</a:t>
            </a:r>
          </a:p>
        </p:txBody>
      </p:sp>
      <p:sp>
        <p:nvSpPr>
          <p:cNvPr id="32" name="Rectangle 154"/>
          <p:cNvSpPr>
            <a:spLocks noChangeArrowheads="1"/>
          </p:cNvSpPr>
          <p:nvPr/>
        </p:nvSpPr>
        <p:spPr bwMode="auto">
          <a:xfrm>
            <a:off x="54467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04</a:t>
            </a:r>
          </a:p>
        </p:txBody>
      </p:sp>
      <p:sp>
        <p:nvSpPr>
          <p:cNvPr id="33" name="Rectangle 155"/>
          <p:cNvSpPr>
            <a:spLocks noChangeArrowheads="1"/>
          </p:cNvSpPr>
          <p:nvPr/>
        </p:nvSpPr>
        <p:spPr bwMode="auto">
          <a:xfrm>
            <a:off x="67421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55</a:t>
            </a:r>
          </a:p>
        </p:txBody>
      </p:sp>
      <p:sp>
        <p:nvSpPr>
          <p:cNvPr id="34" name="Rectangle 156"/>
          <p:cNvSpPr>
            <a:spLocks noChangeArrowheads="1"/>
          </p:cNvSpPr>
          <p:nvPr/>
        </p:nvSpPr>
        <p:spPr bwMode="auto">
          <a:xfrm>
            <a:off x="28559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13</a:t>
            </a:r>
          </a:p>
        </p:txBody>
      </p:sp>
      <p:sp>
        <p:nvSpPr>
          <p:cNvPr id="35" name="Rectangle 157"/>
          <p:cNvSpPr>
            <a:spLocks noChangeArrowheads="1"/>
          </p:cNvSpPr>
          <p:nvPr/>
        </p:nvSpPr>
        <p:spPr bwMode="auto">
          <a:xfrm>
            <a:off x="35417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27</a:t>
            </a:r>
          </a:p>
        </p:txBody>
      </p:sp>
      <p:sp>
        <p:nvSpPr>
          <p:cNvPr id="36" name="Rectangle 158"/>
          <p:cNvSpPr>
            <a:spLocks noChangeArrowheads="1"/>
          </p:cNvSpPr>
          <p:nvPr/>
        </p:nvSpPr>
        <p:spPr bwMode="auto">
          <a:xfrm>
            <a:off x="54467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04</a:t>
            </a:r>
          </a:p>
        </p:txBody>
      </p:sp>
      <p:sp>
        <p:nvSpPr>
          <p:cNvPr id="37" name="Rectangle 159"/>
          <p:cNvSpPr>
            <a:spLocks noChangeArrowheads="1"/>
          </p:cNvSpPr>
          <p:nvPr/>
        </p:nvSpPr>
        <p:spPr bwMode="auto">
          <a:xfrm>
            <a:off x="54467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27</a:t>
            </a:r>
          </a:p>
        </p:txBody>
      </p:sp>
      <p:sp>
        <p:nvSpPr>
          <p:cNvPr id="38" name="Rectangle 160"/>
          <p:cNvSpPr>
            <a:spLocks noChangeArrowheads="1"/>
          </p:cNvSpPr>
          <p:nvPr/>
        </p:nvSpPr>
        <p:spPr bwMode="auto">
          <a:xfrm>
            <a:off x="35417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04</a:t>
            </a:r>
          </a:p>
        </p:txBody>
      </p:sp>
      <p:sp>
        <p:nvSpPr>
          <p:cNvPr id="39" name="Rectangle 161"/>
          <p:cNvSpPr>
            <a:spLocks noChangeArrowheads="1"/>
          </p:cNvSpPr>
          <p:nvPr/>
        </p:nvSpPr>
        <p:spPr bwMode="auto">
          <a:xfrm>
            <a:off x="61325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49</a:t>
            </a:r>
          </a:p>
        </p:txBody>
      </p:sp>
      <p:sp>
        <p:nvSpPr>
          <p:cNvPr id="40" name="Rectangle 162"/>
          <p:cNvSpPr>
            <a:spLocks noChangeArrowheads="1"/>
          </p:cNvSpPr>
          <p:nvPr/>
        </p:nvSpPr>
        <p:spPr bwMode="auto">
          <a:xfrm>
            <a:off x="4075112" y="4251846"/>
            <a:ext cx="4572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49*</a:t>
            </a:r>
          </a:p>
        </p:txBody>
      </p:sp>
      <p:sp>
        <p:nvSpPr>
          <p:cNvPr id="41" name="Rectangle 163"/>
          <p:cNvSpPr>
            <a:spLocks noChangeArrowheads="1"/>
          </p:cNvSpPr>
          <p:nvPr/>
        </p:nvSpPr>
        <p:spPr bwMode="auto">
          <a:xfrm>
            <a:off x="61325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49</a:t>
            </a:r>
          </a:p>
        </p:txBody>
      </p:sp>
      <p:sp>
        <p:nvSpPr>
          <p:cNvPr id="42" name="Rectangle 164"/>
          <p:cNvSpPr>
            <a:spLocks noChangeArrowheads="1"/>
          </p:cNvSpPr>
          <p:nvPr/>
        </p:nvSpPr>
        <p:spPr bwMode="auto">
          <a:xfrm>
            <a:off x="4075112" y="4251846"/>
            <a:ext cx="4572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49*</a:t>
            </a:r>
          </a:p>
        </p:txBody>
      </p:sp>
      <p:sp>
        <p:nvSpPr>
          <p:cNvPr id="43" name="Rectangle 165"/>
          <p:cNvSpPr>
            <a:spLocks noChangeArrowheads="1"/>
          </p:cNvSpPr>
          <p:nvPr/>
        </p:nvSpPr>
        <p:spPr bwMode="auto">
          <a:xfrm>
            <a:off x="86471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76</a:t>
            </a:r>
          </a:p>
        </p:txBody>
      </p:sp>
      <p:sp>
        <p:nvSpPr>
          <p:cNvPr id="44" name="Rectangle 166"/>
          <p:cNvSpPr>
            <a:spLocks noChangeArrowheads="1"/>
          </p:cNvSpPr>
          <p:nvPr/>
        </p:nvSpPr>
        <p:spPr bwMode="auto">
          <a:xfrm>
            <a:off x="47609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38</a:t>
            </a:r>
          </a:p>
        </p:txBody>
      </p:sp>
      <p:sp>
        <p:nvSpPr>
          <p:cNvPr id="45" name="Rectangle 167"/>
          <p:cNvSpPr>
            <a:spLocks noChangeArrowheads="1"/>
          </p:cNvSpPr>
          <p:nvPr/>
        </p:nvSpPr>
        <p:spPr bwMode="auto">
          <a:xfrm>
            <a:off x="86471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76</a:t>
            </a:r>
          </a:p>
        </p:txBody>
      </p:sp>
      <p:sp>
        <p:nvSpPr>
          <p:cNvPr id="46" name="Rectangle 168"/>
          <p:cNvSpPr>
            <a:spLocks noChangeArrowheads="1"/>
          </p:cNvSpPr>
          <p:nvPr/>
        </p:nvSpPr>
        <p:spPr bwMode="auto">
          <a:xfrm>
            <a:off x="7351712" y="4251846"/>
            <a:ext cx="4572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 65  </a:t>
            </a:r>
          </a:p>
        </p:txBody>
      </p:sp>
      <p:sp>
        <p:nvSpPr>
          <p:cNvPr id="47" name="Rectangle 169"/>
          <p:cNvSpPr>
            <a:spLocks noChangeArrowheads="1"/>
          </p:cNvSpPr>
          <p:nvPr/>
        </p:nvSpPr>
        <p:spPr bwMode="auto">
          <a:xfrm>
            <a:off x="7351712" y="4251846"/>
            <a:ext cx="4572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 65  </a:t>
            </a:r>
          </a:p>
        </p:txBody>
      </p:sp>
      <p:sp>
        <p:nvSpPr>
          <p:cNvPr id="48" name="Rectangle 170"/>
          <p:cNvSpPr>
            <a:spLocks noChangeArrowheads="1"/>
          </p:cNvSpPr>
          <p:nvPr/>
        </p:nvSpPr>
        <p:spPr bwMode="auto">
          <a:xfrm>
            <a:off x="80375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97</a:t>
            </a:r>
          </a:p>
        </p:txBody>
      </p:sp>
      <p:sp>
        <p:nvSpPr>
          <p:cNvPr id="49" name="Rectangle 171"/>
          <p:cNvSpPr>
            <a:spLocks noChangeArrowheads="1"/>
          </p:cNvSpPr>
          <p:nvPr/>
        </p:nvSpPr>
        <p:spPr bwMode="auto">
          <a:xfrm>
            <a:off x="80375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97</a:t>
            </a:r>
          </a:p>
        </p:txBody>
      </p:sp>
      <p:grpSp>
        <p:nvGrpSpPr>
          <p:cNvPr id="5" name="Group 172"/>
          <p:cNvGrpSpPr>
            <a:grpSpLocks/>
          </p:cNvGrpSpPr>
          <p:nvPr/>
        </p:nvGrpSpPr>
        <p:grpSpPr bwMode="auto">
          <a:xfrm>
            <a:off x="2855912" y="5013846"/>
            <a:ext cx="6096000" cy="304800"/>
            <a:chOff x="1728" y="3072"/>
            <a:chExt cx="3840" cy="192"/>
          </a:xfrm>
        </p:grpSpPr>
        <p:sp>
          <p:nvSpPr>
            <p:cNvPr id="51" name="Rectangle 173"/>
            <p:cNvSpPr>
              <a:spLocks noChangeArrowheads="1"/>
            </p:cNvSpPr>
            <p:nvPr/>
          </p:nvSpPr>
          <p:spPr bwMode="auto">
            <a:xfrm>
              <a:off x="4176" y="3072"/>
              <a:ext cx="192" cy="19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55</a:t>
              </a:r>
            </a:p>
          </p:txBody>
        </p:sp>
        <p:sp>
          <p:nvSpPr>
            <p:cNvPr id="52" name="Rectangle 17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13</a:t>
              </a:r>
            </a:p>
          </p:txBody>
        </p:sp>
        <p:sp>
          <p:nvSpPr>
            <p:cNvPr id="53" name="Rectangle 175"/>
            <p:cNvSpPr>
              <a:spLocks noChangeArrowheads="1"/>
            </p:cNvSpPr>
            <p:nvPr/>
          </p:nvSpPr>
          <p:spPr bwMode="auto">
            <a:xfrm>
              <a:off x="3360" y="3072"/>
              <a:ext cx="192" cy="19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27</a:t>
              </a:r>
            </a:p>
          </p:txBody>
        </p:sp>
        <p:sp>
          <p:nvSpPr>
            <p:cNvPr id="54" name="Rectangle 176"/>
            <p:cNvSpPr>
              <a:spLocks noChangeArrowheads="1"/>
            </p:cNvSpPr>
            <p:nvPr/>
          </p:nvSpPr>
          <p:spPr bwMode="auto">
            <a:xfrm>
              <a:off x="2160" y="3072"/>
              <a:ext cx="192" cy="19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04</a:t>
              </a:r>
            </a:p>
          </p:txBody>
        </p:sp>
        <p:sp>
          <p:nvSpPr>
            <p:cNvPr id="55" name="Rectangle 177"/>
            <p:cNvSpPr>
              <a:spLocks noChangeArrowheads="1"/>
            </p:cNvSpPr>
            <p:nvPr/>
          </p:nvSpPr>
          <p:spPr bwMode="auto">
            <a:xfrm>
              <a:off x="3792" y="3072"/>
              <a:ext cx="192" cy="19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49</a:t>
              </a:r>
            </a:p>
          </p:txBody>
        </p:sp>
        <p:sp>
          <p:nvSpPr>
            <p:cNvPr id="56" name="Rectangle 178"/>
            <p:cNvSpPr>
              <a:spLocks noChangeArrowheads="1"/>
            </p:cNvSpPr>
            <p:nvPr/>
          </p:nvSpPr>
          <p:spPr bwMode="auto">
            <a:xfrm>
              <a:off x="2496" y="3072"/>
              <a:ext cx="288" cy="19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49*</a:t>
              </a:r>
            </a:p>
          </p:txBody>
        </p:sp>
        <p:sp>
          <p:nvSpPr>
            <p:cNvPr id="57" name="Rectangle 179"/>
            <p:cNvSpPr>
              <a:spLocks noChangeArrowheads="1"/>
            </p:cNvSpPr>
            <p:nvPr/>
          </p:nvSpPr>
          <p:spPr bwMode="auto">
            <a:xfrm>
              <a:off x="2928" y="3072"/>
              <a:ext cx="192" cy="19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38</a:t>
              </a:r>
            </a:p>
          </p:txBody>
        </p:sp>
        <p:sp>
          <p:nvSpPr>
            <p:cNvPr id="58" name="Rectangle 180"/>
            <p:cNvSpPr>
              <a:spLocks noChangeArrowheads="1"/>
            </p:cNvSpPr>
            <p:nvPr/>
          </p:nvSpPr>
          <p:spPr bwMode="auto">
            <a:xfrm>
              <a:off x="5376" y="3072"/>
              <a:ext cx="192" cy="19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76</a:t>
              </a:r>
            </a:p>
          </p:txBody>
        </p:sp>
        <p:sp>
          <p:nvSpPr>
            <p:cNvPr id="59" name="Rectangle 181"/>
            <p:cNvSpPr>
              <a:spLocks noChangeArrowheads="1"/>
            </p:cNvSpPr>
            <p:nvPr/>
          </p:nvSpPr>
          <p:spPr bwMode="auto">
            <a:xfrm>
              <a:off x="4560" y="3072"/>
              <a:ext cx="288" cy="19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 65  </a:t>
              </a:r>
            </a:p>
          </p:txBody>
        </p:sp>
        <p:sp>
          <p:nvSpPr>
            <p:cNvPr id="60" name="Rectangle 182"/>
            <p:cNvSpPr>
              <a:spLocks noChangeArrowheads="1"/>
            </p:cNvSpPr>
            <p:nvPr/>
          </p:nvSpPr>
          <p:spPr bwMode="auto">
            <a:xfrm>
              <a:off x="4992" y="3072"/>
              <a:ext cx="192" cy="19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97</a:t>
              </a:r>
            </a:p>
          </p:txBody>
        </p:sp>
      </p:grpSp>
      <p:sp>
        <p:nvSpPr>
          <p:cNvPr id="61" name="Rectangle 183"/>
          <p:cNvSpPr>
            <a:spLocks noChangeArrowheads="1"/>
          </p:cNvSpPr>
          <p:nvPr/>
        </p:nvSpPr>
        <p:spPr bwMode="auto">
          <a:xfrm>
            <a:off x="3541712" y="5013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13</a:t>
            </a:r>
          </a:p>
        </p:txBody>
      </p:sp>
      <p:sp>
        <p:nvSpPr>
          <p:cNvPr id="62" name="Rectangle 184"/>
          <p:cNvSpPr>
            <a:spLocks noChangeArrowheads="1"/>
          </p:cNvSpPr>
          <p:nvPr/>
        </p:nvSpPr>
        <p:spPr bwMode="auto">
          <a:xfrm>
            <a:off x="4075112" y="5013846"/>
            <a:ext cx="3810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 27  </a:t>
            </a:r>
          </a:p>
        </p:txBody>
      </p:sp>
      <p:sp>
        <p:nvSpPr>
          <p:cNvPr id="63" name="Rectangle 185"/>
          <p:cNvSpPr>
            <a:spLocks noChangeArrowheads="1"/>
          </p:cNvSpPr>
          <p:nvPr/>
        </p:nvSpPr>
        <p:spPr bwMode="auto">
          <a:xfrm>
            <a:off x="2855912" y="5013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04</a:t>
            </a:r>
          </a:p>
        </p:txBody>
      </p:sp>
      <p:sp>
        <p:nvSpPr>
          <p:cNvPr id="64" name="Rectangle 186"/>
          <p:cNvSpPr>
            <a:spLocks noChangeArrowheads="1"/>
          </p:cNvSpPr>
          <p:nvPr/>
        </p:nvSpPr>
        <p:spPr bwMode="auto">
          <a:xfrm>
            <a:off x="5370512" y="5013846"/>
            <a:ext cx="4572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49*</a:t>
            </a:r>
          </a:p>
        </p:txBody>
      </p:sp>
      <p:sp>
        <p:nvSpPr>
          <p:cNvPr id="65" name="Rectangle 187"/>
          <p:cNvSpPr>
            <a:spLocks noChangeArrowheads="1"/>
          </p:cNvSpPr>
          <p:nvPr/>
        </p:nvSpPr>
        <p:spPr bwMode="auto">
          <a:xfrm>
            <a:off x="8037512" y="5013846"/>
            <a:ext cx="3810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 76  </a:t>
            </a:r>
          </a:p>
        </p:txBody>
      </p:sp>
      <p:sp>
        <p:nvSpPr>
          <p:cNvPr id="66" name="Rectangle 188"/>
          <p:cNvSpPr>
            <a:spLocks noChangeArrowheads="1"/>
          </p:cNvSpPr>
          <p:nvPr/>
        </p:nvSpPr>
        <p:spPr bwMode="auto">
          <a:xfrm>
            <a:off x="8647112" y="5013846"/>
            <a:ext cx="3810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 97  </a:t>
            </a:r>
          </a:p>
        </p:txBody>
      </p:sp>
      <p:sp>
        <p:nvSpPr>
          <p:cNvPr id="67" name="Text Box 190"/>
          <p:cNvSpPr txBox="1">
            <a:spLocks noChangeArrowheads="1"/>
          </p:cNvSpPr>
          <p:nvPr/>
        </p:nvSpPr>
        <p:spPr bwMode="auto">
          <a:xfrm>
            <a:off x="950912" y="2329716"/>
            <a:ext cx="68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rPr>
              <a:t>r[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rPr>
              <a:t>i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rPr>
              <a:t>]</a:t>
            </a:r>
          </a:p>
        </p:txBody>
      </p:sp>
      <p:sp>
        <p:nvSpPr>
          <p:cNvPr id="68" name="Rectangle 192"/>
          <p:cNvSpPr>
            <a:spLocks noChangeArrowheads="1"/>
          </p:cNvSpPr>
          <p:nvPr/>
        </p:nvSpPr>
        <p:spPr bwMode="auto">
          <a:xfrm>
            <a:off x="620712" y="5471781"/>
            <a:ext cx="8001000" cy="1200329"/>
          </a:xfrm>
          <a:prstGeom prst="rect">
            <a:avLst/>
          </a:prstGeom>
          <a:noFill/>
          <a:ln w="5715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开始时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dk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值较大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，子序列中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对象较少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，速度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较快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；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随着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dk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值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逐渐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变小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，子序列中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对象变多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，但大多数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对象已基本有序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，所以排序速度仍然很快。</a:t>
            </a:r>
          </a:p>
        </p:txBody>
      </p:sp>
      <p:sp>
        <p:nvSpPr>
          <p:cNvPr id="70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30350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500"/>
                            </p:stCondLst>
                            <p:childTnLst>
                              <p:par>
                                <p:cTn id="2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  <p:bldP spid="20" grpId="0" animBg="1" autoUpdateAnimBg="0"/>
      <p:bldP spid="21" grpId="0" animBg="1" autoUpdateAnimBg="0"/>
      <p:bldP spid="22" grpId="0" animBg="1" autoUpdateAnimBg="0"/>
      <p:bldP spid="23" grpId="0" animBg="1" autoUpdateAnimBg="0"/>
      <p:bldP spid="24" grpId="0" animBg="1" autoUpdateAnimBg="0"/>
      <p:bldP spid="25" grpId="0" animBg="1" autoUpdateAnimBg="0"/>
      <p:bldP spid="26" grpId="0" animBg="1" autoUpdateAnimBg="0"/>
      <p:bldP spid="27" grpId="0" animBg="1" autoUpdateAnimBg="0"/>
      <p:bldP spid="28" grpId="0" animBg="1" autoUpdateAnimBg="0"/>
      <p:bldP spid="29" grpId="0" animBg="1" autoUpdateAnimBg="0"/>
      <p:bldP spid="30" grpId="0" animBg="1" autoUpdateAnimBg="0"/>
      <p:bldP spid="31" grpId="0" animBg="1" autoUpdateAnimBg="0"/>
      <p:bldP spid="32" grpId="0" animBg="1" autoUpdateAnimBg="0"/>
      <p:bldP spid="33" grpId="0" animBg="1" autoUpdateAnimBg="0"/>
      <p:bldP spid="34" grpId="0" animBg="1" autoUpdateAnimBg="0"/>
      <p:bldP spid="35" grpId="0" animBg="1" autoUpdateAnimBg="0"/>
      <p:bldP spid="36" grpId="0" animBg="1" autoUpdateAnimBg="0"/>
      <p:bldP spid="37" grpId="0" animBg="1" autoUpdateAnimBg="0"/>
      <p:bldP spid="38" grpId="0" animBg="1" autoUpdateAnimBg="0"/>
      <p:bldP spid="39" grpId="0" animBg="1" autoUpdateAnimBg="0"/>
      <p:bldP spid="40" grpId="0" animBg="1" autoUpdateAnimBg="0"/>
      <p:bldP spid="41" grpId="0" animBg="1" autoUpdateAnimBg="0"/>
      <p:bldP spid="42" grpId="0" animBg="1" autoUpdateAnimBg="0"/>
      <p:bldP spid="43" grpId="0" animBg="1" autoUpdateAnimBg="0"/>
      <p:bldP spid="44" grpId="0" animBg="1" autoUpdateAnimBg="0"/>
      <p:bldP spid="45" grpId="0" animBg="1" autoUpdateAnimBg="0"/>
      <p:bldP spid="46" grpId="0" animBg="1" autoUpdateAnimBg="0"/>
      <p:bldP spid="47" grpId="0" animBg="1" autoUpdateAnimBg="0"/>
      <p:bldP spid="48" grpId="0" animBg="1" autoUpdateAnimBg="0"/>
      <p:bldP spid="49" grpId="0" animBg="1" autoUpdateAnimBg="0"/>
      <p:bldP spid="61" grpId="0" animBg="1" autoUpdateAnimBg="0"/>
      <p:bldP spid="62" grpId="0" animBg="1" autoUpdateAnimBg="0"/>
      <p:bldP spid="63" grpId="0" animBg="1" autoUpdateAnimBg="0"/>
      <p:bldP spid="64" grpId="0" animBg="1" autoUpdateAnimBg="0"/>
      <p:bldP spid="65" grpId="0" animBg="1" autoUpdateAnimBg="0"/>
      <p:bldP spid="66" grpId="0" animBg="1" autoUpdateAnimBg="0"/>
      <p:bldP spid="67" grpId="0" autoUpdateAnimBg="0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教学内容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10.1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概述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10.2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插入排序</a:t>
            </a:r>
          </a:p>
          <a:p>
            <a:r>
              <a:rPr lang="en-US" altLang="zh-CN" dirty="0"/>
              <a:t>10.3 </a:t>
            </a:r>
            <a:r>
              <a:rPr lang="zh-CN" altLang="en-US" dirty="0"/>
              <a:t>交换排序</a:t>
            </a:r>
          </a:p>
          <a:p>
            <a:r>
              <a:rPr lang="en-US" altLang="zh-CN" dirty="0"/>
              <a:t>10.4 </a:t>
            </a:r>
            <a:r>
              <a:rPr lang="zh-CN" altLang="en-US" dirty="0"/>
              <a:t>选择排序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10.5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归并排序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10.6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基数排序</a:t>
            </a:r>
          </a:p>
        </p:txBody>
      </p:sp>
    </p:spTree>
    <p:extLst>
      <p:ext uri="{BB962C8B-B14F-4D97-AF65-F5344CB8AC3E}">
        <p14:creationId xmlns:p14="http://schemas.microsoft.com/office/powerpoint/2010/main" val="323004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10.3 </a:t>
            </a:r>
            <a:r>
              <a:rPr lang="zh-CN" altLang="en-US" dirty="0" smtClean="0"/>
              <a:t>交换排序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 lvl="1"/>
            <a:r>
              <a:rPr lang="zh-CN" altLang="en-US" dirty="0"/>
              <a:t>两两比较，如果发生</a:t>
            </a:r>
            <a:r>
              <a:rPr lang="zh-CN" altLang="en-US" dirty="0">
                <a:solidFill>
                  <a:srgbClr val="FF0000"/>
                </a:solidFill>
              </a:rPr>
              <a:t>逆序</a:t>
            </a:r>
            <a:r>
              <a:rPr lang="zh-CN" altLang="en-US" dirty="0"/>
              <a:t>则交换，直到所有记录都排好序为止。</a:t>
            </a:r>
          </a:p>
          <a:p>
            <a:pPr lvl="1"/>
            <a:endParaRPr lang="zh-CN" altLang="en-US" dirty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259632" y="2996952"/>
            <a:ext cx="3600450" cy="1518076"/>
          </a:xfrm>
          <a:prstGeom prst="rect">
            <a:avLst/>
          </a:prstGeom>
          <a:solidFill>
            <a:srgbClr val="FFFFE7"/>
          </a:solidFill>
          <a:ln w="9525">
            <a:solidFill>
              <a:srgbClr val="0037E8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</a:rPr>
              <a:t>冒泡排序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O(n</a:t>
            </a:r>
            <a:r>
              <a:rPr kumimoji="0" lang="en-US" altLang="zh-CN" sz="2800" b="1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 pitchFamily="49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</a:rPr>
              <a:t>快速排序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O( nlog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 pitchFamily="49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Monotype Sorts" pitchFamily="2" charset="2"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 pitchFamily="49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Monotype Sorts" pitchFamily="2" charset="2"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 pitchFamily="49" charset="-122"/>
              <a:hlinkClick r:id="" action="ppaction://noaction"/>
            </a:endParaRPr>
          </a:p>
        </p:txBody>
      </p:sp>
    </p:spTree>
    <p:extLst>
      <p:ext uri="{BB962C8B-B14F-4D97-AF65-F5344CB8AC3E}">
        <p14:creationId xmlns:p14="http://schemas.microsoft.com/office/powerpoint/2010/main" val="32317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交换排序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pPr>
              <a:spcBef>
                <a:spcPts val="368"/>
              </a:spcBef>
            </a:pPr>
            <a:r>
              <a:rPr lang="zh-CN" altLang="en-US" dirty="0"/>
              <a:t>冒泡排序的基本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1">
              <a:spcBef>
                <a:spcPts val="368"/>
              </a:spcBef>
            </a:pPr>
            <a:r>
              <a:rPr lang="zh-CN" altLang="en-US" sz="2600" dirty="0"/>
              <a:t>若序列中有 </a:t>
            </a:r>
            <a:r>
              <a:rPr lang="en-US" altLang="zh-CN" sz="2600" dirty="0"/>
              <a:t>n </a:t>
            </a:r>
            <a:r>
              <a:rPr lang="zh-CN" altLang="en-US" sz="2600" dirty="0"/>
              <a:t>个元素，通常进行 </a:t>
            </a:r>
            <a:r>
              <a:rPr lang="en-US" altLang="zh-CN" sz="2600" dirty="0">
                <a:solidFill>
                  <a:srgbClr val="FF0000"/>
                </a:solidFill>
              </a:rPr>
              <a:t>n - 1 </a:t>
            </a:r>
            <a:r>
              <a:rPr lang="zh-CN" altLang="en-US" sz="2600" dirty="0"/>
              <a:t>趟。第 </a:t>
            </a:r>
            <a:r>
              <a:rPr lang="en-US" altLang="zh-CN" sz="2600" dirty="0"/>
              <a:t>1 </a:t>
            </a:r>
            <a:r>
              <a:rPr lang="zh-CN" altLang="en-US" sz="2600" dirty="0"/>
              <a:t>趟，针对第</a:t>
            </a:r>
            <a:r>
              <a:rPr lang="en-US" altLang="zh-CN" sz="2600" dirty="0"/>
              <a:t>1 </a:t>
            </a:r>
            <a:r>
              <a:rPr lang="zh-CN" altLang="en-US" sz="2600" dirty="0"/>
              <a:t>至</a:t>
            </a:r>
            <a:r>
              <a:rPr lang="en-US" altLang="zh-CN" sz="2600" dirty="0"/>
              <a:t>n</a:t>
            </a:r>
            <a:r>
              <a:rPr lang="zh-CN" altLang="en-US" sz="2600" dirty="0"/>
              <a:t>个元素进行。第 </a:t>
            </a:r>
            <a:r>
              <a:rPr lang="en-US" altLang="zh-CN" sz="2600" dirty="0"/>
              <a:t>2 </a:t>
            </a:r>
            <a:r>
              <a:rPr lang="zh-CN" altLang="en-US" sz="2600" dirty="0"/>
              <a:t>趟，针对第 </a:t>
            </a:r>
            <a:r>
              <a:rPr lang="en-US" altLang="zh-CN" sz="2600" dirty="0"/>
              <a:t>1 </a:t>
            </a:r>
            <a:r>
              <a:rPr lang="zh-CN" altLang="en-US" sz="2600" dirty="0"/>
              <a:t>至</a:t>
            </a:r>
            <a:r>
              <a:rPr lang="en-US" altLang="zh-CN" sz="2600" dirty="0"/>
              <a:t>n-1</a:t>
            </a:r>
            <a:r>
              <a:rPr lang="zh-CN" altLang="en-US" sz="2600" dirty="0"/>
              <a:t>个元素进行。</a:t>
            </a:r>
            <a:r>
              <a:rPr lang="en-US" altLang="zh-CN" sz="2600" dirty="0"/>
              <a:t>…… </a:t>
            </a:r>
            <a:r>
              <a:rPr lang="zh-CN" altLang="en-US" sz="2600" dirty="0"/>
              <a:t>第  </a:t>
            </a:r>
            <a:r>
              <a:rPr lang="en-US" altLang="zh-CN" sz="2600" dirty="0"/>
              <a:t>n-1 </a:t>
            </a:r>
            <a:r>
              <a:rPr lang="zh-CN" altLang="en-US" sz="2600" dirty="0"/>
              <a:t>趟，针对第 </a:t>
            </a:r>
            <a:r>
              <a:rPr lang="en-US" altLang="zh-CN" sz="2600" dirty="0"/>
              <a:t>1 </a:t>
            </a:r>
            <a:r>
              <a:rPr lang="zh-CN" altLang="en-US" sz="2600" dirty="0"/>
              <a:t>至 </a:t>
            </a:r>
            <a:r>
              <a:rPr lang="en-US" altLang="zh-CN" sz="2600" dirty="0"/>
              <a:t>2 </a:t>
            </a:r>
            <a:r>
              <a:rPr lang="zh-CN" altLang="en-US" sz="2600" dirty="0"/>
              <a:t>个元素进行。</a:t>
            </a:r>
          </a:p>
          <a:p>
            <a:pPr lvl="1">
              <a:spcBef>
                <a:spcPts val="368"/>
              </a:spcBef>
            </a:pPr>
            <a:r>
              <a:rPr lang="zh-CN" altLang="en-US" dirty="0" smtClean="0"/>
              <a:t>每</a:t>
            </a:r>
            <a:r>
              <a:rPr lang="zh-CN" altLang="en-US" dirty="0"/>
              <a:t>一趟进行的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2">
              <a:spcBef>
                <a:spcPts val="368"/>
              </a:spcBef>
            </a:pPr>
            <a:r>
              <a:rPr lang="zh-CN" altLang="en-US" dirty="0" smtClean="0"/>
              <a:t>从</a:t>
            </a:r>
            <a:r>
              <a:rPr lang="zh-CN" altLang="en-US" dirty="0"/>
              <a:t>第一个元素开始，比较两个相邻的元素。若相邻的</a:t>
            </a:r>
            <a:r>
              <a:rPr lang="zh-CN" altLang="en-US" dirty="0" smtClean="0"/>
              <a:t>元素发生逆序</a:t>
            </a:r>
            <a:r>
              <a:rPr lang="en-US" altLang="zh-CN" dirty="0" smtClean="0"/>
              <a:t>,</a:t>
            </a:r>
            <a:r>
              <a:rPr lang="zh-CN" altLang="en-US" dirty="0"/>
              <a:t>则进行交换；否则继续比较下面两个相邻的元素。</a:t>
            </a:r>
          </a:p>
          <a:p>
            <a:pPr lvl="1">
              <a:spcBef>
                <a:spcPts val="368"/>
              </a:spcBef>
            </a:pPr>
            <a:r>
              <a:rPr lang="zh-CN" altLang="en-US" dirty="0"/>
              <a:t>结束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pPr lvl="2">
              <a:spcBef>
                <a:spcPts val="368"/>
              </a:spcBef>
            </a:pPr>
            <a:r>
              <a:rPr lang="zh-CN" altLang="en-US" dirty="0" smtClean="0"/>
              <a:t>在</a:t>
            </a:r>
            <a:r>
              <a:rPr lang="zh-CN" altLang="en-US" dirty="0"/>
              <a:t>任何一趟</a:t>
            </a:r>
            <a:r>
              <a:rPr lang="zh-CN" altLang="en-US" dirty="0" smtClean="0"/>
              <a:t>进行排序过程</a:t>
            </a:r>
            <a:r>
              <a:rPr lang="zh-CN" altLang="en-US" dirty="0"/>
              <a:t>中，未出现交换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spcBef>
                <a:spcPts val="368"/>
              </a:spcBef>
            </a:pPr>
            <a:r>
              <a:rPr lang="zh-CN" altLang="en-US" dirty="0"/>
              <a:t>前提条件</a:t>
            </a:r>
            <a:endParaRPr lang="en-US" altLang="zh-CN" dirty="0"/>
          </a:p>
          <a:p>
            <a:pPr lvl="2">
              <a:spcBef>
                <a:spcPts val="368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顺序存储结构</a:t>
            </a:r>
            <a:endParaRPr lang="zh-CN" altLang="en-US" dirty="0"/>
          </a:p>
          <a:p>
            <a:pPr lvl="1">
              <a:spcBef>
                <a:spcPts val="368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85328" y="927125"/>
            <a:ext cx="224292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rgbClr val="FF00FF"/>
                </a:solidFill>
                <a:ea typeface="隶书" panose="02010509060101010101" pitchFamily="49" charset="-122"/>
              </a:rPr>
              <a:t>冒泡排序</a:t>
            </a:r>
            <a:endParaRPr lang="zh-CN" altLang="en-US" sz="4000" b="1" dirty="0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78283" y="1519044"/>
            <a:ext cx="8558213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zh-CN" altLang="en-US" sz="4000" dirty="0" smtClean="0">
                <a:ea typeface="楷体_GB2312" pitchFamily="49" charset="-122"/>
              </a:rPr>
              <a:t> </a:t>
            </a:r>
            <a:r>
              <a:rPr lang="zh-CN" altLang="en-US" sz="3600" dirty="0" smtClean="0">
                <a:ea typeface="楷体_GB2312" pitchFamily="49" charset="-122"/>
              </a:rPr>
              <a:t>假设</a:t>
            </a:r>
            <a:r>
              <a:rPr lang="zh-CN" altLang="en-US" sz="3600" dirty="0">
                <a:ea typeface="楷体_GB2312" pitchFamily="49" charset="-122"/>
              </a:rPr>
              <a:t>在排序过程中，记录序列</a:t>
            </a:r>
            <a:r>
              <a:rPr lang="en-US" altLang="zh-CN" sz="3600" dirty="0">
                <a:solidFill>
                  <a:srgbClr val="A50021"/>
                </a:solidFill>
                <a:ea typeface="楷体_GB2312" pitchFamily="49" charset="-122"/>
              </a:rPr>
              <a:t>R[1..n]</a:t>
            </a:r>
            <a:r>
              <a:rPr lang="zh-CN" altLang="en-US" sz="3600" dirty="0">
                <a:ea typeface="楷体_GB2312" pitchFamily="49" charset="-122"/>
              </a:rPr>
              <a:t>的状态为：</a:t>
            </a:r>
            <a:endParaRPr lang="zh-CN" altLang="en-US" sz="4000" dirty="0">
              <a:ea typeface="楷体_GB2312" pitchFamily="49" charset="-122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868144" y="4163144"/>
            <a:ext cx="3352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3600" dirty="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3600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sz="36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3600" dirty="0">
                <a:solidFill>
                  <a:srgbClr val="0000FF"/>
                </a:solidFill>
                <a:ea typeface="楷体_GB2312" pitchFamily="49" charset="-122"/>
              </a:rPr>
              <a:t>趟起泡排序</a:t>
            </a:r>
            <a:endParaRPr lang="zh-CN" altLang="en-US" sz="4000" dirty="0">
              <a:solidFill>
                <a:srgbClr val="000080"/>
              </a:solidFill>
              <a:ea typeface="楷体_GB2312" pitchFamily="49" charset="-122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942528" y="3020144"/>
            <a:ext cx="41910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000" dirty="0"/>
              <a:t>无序序列</a:t>
            </a:r>
            <a:r>
              <a:rPr lang="en-US" altLang="zh-CN" sz="3000" dirty="0"/>
              <a:t>R[1..n-i+1]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5133528" y="3020144"/>
            <a:ext cx="3505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3000"/>
          </a:p>
          <a:p>
            <a:pPr algn="ctr"/>
            <a:r>
              <a:rPr lang="zh-CN" altLang="en-US" sz="3000"/>
              <a:t>有序序列 </a:t>
            </a:r>
            <a:r>
              <a:rPr lang="en-US" altLang="zh-CN" sz="3000"/>
              <a:t>R[n-i+2..n]</a:t>
            </a:r>
          </a:p>
          <a:p>
            <a:pPr algn="ctr"/>
            <a:endParaRPr lang="en-US" altLang="zh-CN" sz="3000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4981128" y="2486744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057328" y="2258144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a typeface="楷体_GB2312" pitchFamily="49" charset="-122"/>
              </a:rPr>
              <a:t>n-i+1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942528" y="5991944"/>
            <a:ext cx="38100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000"/>
              <a:t>无序序列</a:t>
            </a:r>
            <a:r>
              <a:rPr lang="en-US" altLang="zh-CN" sz="3000"/>
              <a:t>R[1..n-i]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4752528" y="5991944"/>
            <a:ext cx="3886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3000"/>
          </a:p>
          <a:p>
            <a:pPr algn="ctr"/>
            <a:r>
              <a:rPr lang="zh-CN" altLang="en-US" sz="3000"/>
              <a:t>有序序列 </a:t>
            </a:r>
            <a:r>
              <a:rPr lang="en-US" altLang="zh-CN" sz="3000"/>
              <a:t>R[n-i+1..n]</a:t>
            </a:r>
          </a:p>
          <a:p>
            <a:pPr algn="ctr"/>
            <a:endParaRPr lang="en-US" altLang="zh-CN" sz="3000"/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5220072" y="3934544"/>
            <a:ext cx="914400" cy="1828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393253" y="4086944"/>
            <a:ext cx="4206875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dirty="0">
                <a:solidFill>
                  <a:srgbClr val="800000"/>
                </a:solidFill>
                <a:ea typeface="楷体_GB2312" pitchFamily="49" charset="-122"/>
              </a:rPr>
              <a:t>比较相邻记录，将</a:t>
            </a:r>
            <a:r>
              <a:rPr lang="zh-CN" altLang="en-US" sz="3200" b="1" dirty="0">
                <a:solidFill>
                  <a:srgbClr val="800000"/>
                </a:solidFill>
                <a:ea typeface="楷体_GB2312" pitchFamily="49" charset="-122"/>
              </a:rPr>
              <a:t>关键字最大的记录</a:t>
            </a:r>
            <a:r>
              <a:rPr lang="zh-CN" altLang="zh-CN" sz="3200" b="1" dirty="0">
                <a:solidFill>
                  <a:srgbClr val="800000"/>
                </a:solidFill>
                <a:ea typeface="楷体_GB2312" pitchFamily="49" charset="-122"/>
              </a:rPr>
              <a:t>交换</a:t>
            </a:r>
            <a:r>
              <a:rPr lang="zh-CN" altLang="zh-CN" sz="3200" dirty="0">
                <a:solidFill>
                  <a:srgbClr val="800000"/>
                </a:solidFill>
                <a:ea typeface="楷体_GB2312" pitchFamily="49" charset="-122"/>
              </a:rPr>
              <a:t>到</a:t>
            </a:r>
            <a:r>
              <a:rPr lang="zh-CN" altLang="zh-CN" sz="3200" b="1" dirty="0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800000"/>
                </a:solidFill>
                <a:ea typeface="楷体_GB2312" pitchFamily="49" charset="-122"/>
              </a:rPr>
              <a:t>n-i+1 </a:t>
            </a:r>
            <a:r>
              <a:rPr lang="zh-CN" altLang="zh-CN" sz="3200" dirty="0">
                <a:solidFill>
                  <a:srgbClr val="800000"/>
                </a:solidFill>
                <a:ea typeface="楷体_GB2312" pitchFamily="49" charset="-122"/>
              </a:rPr>
              <a:t>的位置上</a:t>
            </a:r>
            <a:endParaRPr lang="zh-CN" altLang="en-US" sz="3600" b="1" dirty="0">
              <a:solidFill>
                <a:srgbClr val="800000"/>
              </a:solidFill>
              <a:ea typeface="楷体_GB2312" pitchFamily="49" charset="-122"/>
            </a:endParaRPr>
          </a:p>
        </p:txBody>
      </p:sp>
      <p:sp>
        <p:nvSpPr>
          <p:cNvPr id="26646" name="AutoShape 22"/>
          <p:cNvSpPr>
            <a:spLocks noChangeArrowheads="1"/>
          </p:cNvSpPr>
          <p:nvPr/>
        </p:nvSpPr>
        <p:spPr bwMode="auto">
          <a:xfrm>
            <a:off x="2923728" y="3553544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7" name="AutoShape 23"/>
          <p:cNvSpPr>
            <a:spLocks noChangeArrowheads="1"/>
          </p:cNvSpPr>
          <p:nvPr/>
        </p:nvSpPr>
        <p:spPr bwMode="auto">
          <a:xfrm>
            <a:off x="4523928" y="3553544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8" name="AutoShape 24"/>
          <p:cNvSpPr>
            <a:spLocks noChangeArrowheads="1"/>
          </p:cNvSpPr>
          <p:nvPr/>
        </p:nvSpPr>
        <p:spPr bwMode="auto">
          <a:xfrm>
            <a:off x="3990528" y="3553544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9" name="AutoShape 25"/>
          <p:cNvSpPr>
            <a:spLocks noChangeArrowheads="1"/>
          </p:cNvSpPr>
          <p:nvPr/>
        </p:nvSpPr>
        <p:spPr bwMode="auto">
          <a:xfrm>
            <a:off x="3457128" y="3553544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0" name="AutoShape 26"/>
          <p:cNvSpPr>
            <a:spLocks noChangeArrowheads="1"/>
          </p:cNvSpPr>
          <p:nvPr/>
        </p:nvSpPr>
        <p:spPr bwMode="auto">
          <a:xfrm>
            <a:off x="2466528" y="3553544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1" name="AutoShape 27"/>
          <p:cNvSpPr>
            <a:spLocks noChangeArrowheads="1"/>
          </p:cNvSpPr>
          <p:nvPr/>
        </p:nvSpPr>
        <p:spPr bwMode="auto">
          <a:xfrm>
            <a:off x="2009328" y="3553544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2" name="AutoShape 28"/>
          <p:cNvSpPr>
            <a:spLocks noChangeArrowheads="1"/>
          </p:cNvSpPr>
          <p:nvPr/>
        </p:nvSpPr>
        <p:spPr bwMode="auto">
          <a:xfrm>
            <a:off x="1552128" y="3553544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3" name="AutoShape 29"/>
          <p:cNvSpPr>
            <a:spLocks noChangeArrowheads="1"/>
          </p:cNvSpPr>
          <p:nvPr/>
        </p:nvSpPr>
        <p:spPr bwMode="auto">
          <a:xfrm>
            <a:off x="1018728" y="3553544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656" name="Group 32"/>
          <p:cNvGrpSpPr>
            <a:grpSpLocks/>
          </p:cNvGrpSpPr>
          <p:nvPr/>
        </p:nvGrpSpPr>
        <p:grpSpPr bwMode="auto">
          <a:xfrm>
            <a:off x="4752528" y="3020144"/>
            <a:ext cx="381000" cy="3505200"/>
            <a:chOff x="2880" y="1584"/>
            <a:chExt cx="240" cy="2208"/>
          </a:xfrm>
        </p:grpSpPr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>
              <a:off x="3120" y="1920"/>
              <a:ext cx="0" cy="1872"/>
            </a:xfrm>
            <a:prstGeom prst="line">
              <a:avLst/>
            </a:prstGeom>
            <a:noFill/>
            <a:ln w="9525" cap="rnd">
              <a:solidFill>
                <a:srgbClr val="FF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5" name="Line 31"/>
            <p:cNvSpPr>
              <a:spLocks noChangeShapeType="1"/>
            </p:cNvSpPr>
            <p:nvPr/>
          </p:nvSpPr>
          <p:spPr bwMode="auto">
            <a:xfrm>
              <a:off x="2880" y="1584"/>
              <a:ext cx="0" cy="1872"/>
            </a:xfrm>
            <a:prstGeom prst="line">
              <a:avLst/>
            </a:prstGeom>
            <a:noFill/>
            <a:ln w="9525" cap="rnd">
              <a:solidFill>
                <a:srgbClr val="FF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10.3 </a:t>
            </a:r>
            <a:r>
              <a:rPr lang="zh-CN" altLang="en-US" kern="0" smtClean="0"/>
              <a:t>交换排序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69277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8" grpId="0" autoUpdateAnimBg="0"/>
      <p:bldP spid="26629" grpId="0" build="p" autoUpdateAnimBg="0"/>
      <p:bldP spid="26630" grpId="0" animBg="1" autoUpdateAnimBg="0"/>
      <p:bldP spid="26635" grpId="0" animBg="1" autoUpdateAnimBg="0"/>
      <p:bldP spid="26638" grpId="0" animBg="1"/>
      <p:bldP spid="26639" grpId="0" autoUpdateAnimBg="0"/>
      <p:bldP spid="26640" grpId="0" animBg="1" autoUpdateAnimBg="0"/>
      <p:bldP spid="26641" grpId="0" animBg="1" autoUpdateAnimBg="0"/>
      <p:bldP spid="26644" grpId="0" animBg="1"/>
      <p:bldP spid="26645" grpId="0" autoUpdateAnimBg="0"/>
      <p:bldP spid="26646" grpId="0" animBg="1"/>
      <p:bldP spid="26647" grpId="0" animBg="1"/>
      <p:bldP spid="26648" grpId="0" animBg="1"/>
      <p:bldP spid="26649" grpId="0" animBg="1"/>
      <p:bldP spid="26650" grpId="0" animBg="1"/>
      <p:bldP spid="26651" grpId="0" animBg="1"/>
      <p:bldP spid="26652" grpId="0" animBg="1"/>
      <p:bldP spid="266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07" y="1340768"/>
            <a:ext cx="6816469" cy="5390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126367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+mj-ea"/>
              </a:rPr>
              <a:t>例：将序列  </a:t>
            </a:r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8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5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-4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16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-12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6</a:t>
            </a:r>
            <a:r>
              <a:rPr lang="zh-CN" altLang="en-US" b="1" dirty="0" smtClean="0">
                <a:solidFill>
                  <a:srgbClr val="0000FF"/>
                </a:solidFill>
                <a:latin typeface="+mj-ea"/>
              </a:rPr>
              <a:t>用冒泡排序的方法进行升序排序。</a:t>
            </a:r>
            <a:endParaRPr lang="zh-CN" altLang="en-US" b="1" dirty="0">
              <a:solidFill>
                <a:srgbClr val="0000FF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30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ChangeArrowheads="1"/>
          </p:cNvSpPr>
          <p:nvPr/>
        </p:nvSpPr>
        <p:spPr bwMode="auto">
          <a:xfrm>
            <a:off x="383604" y="4869160"/>
            <a:ext cx="82184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优点：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每趟结束时，不仅能挤出一个最大值到最后位置，还能同时部分理顺其他元素；一旦下趟没有交换发生，可以提前结束排序。</a:t>
            </a:r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379040" y="548680"/>
            <a:ext cx="81534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关键字序列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T=( 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21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25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49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25*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16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08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），请写出冒泡排序的具体实现过程。</a:t>
            </a:r>
          </a:p>
        </p:txBody>
      </p:sp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2250703" y="1631181"/>
            <a:ext cx="5057602" cy="267765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21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25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49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25*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 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21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25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FF00FF"/>
                </a:solidFill>
                <a:latin typeface="Times New Roman" panose="02020603050405020304" pitchFamily="18" charset="0"/>
              </a:rPr>
              <a:t>25*</a:t>
            </a:r>
            <a:r>
              <a:rPr kumimoji="1" lang="zh-CN" altLang="en-US" sz="2800" b="1" dirty="0" smtClean="0">
                <a:solidFill>
                  <a:srgbClr val="FF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FF00FF"/>
                </a:solidFill>
                <a:latin typeface="Times New Roman" panose="02020603050405020304" pitchFamily="18" charset="0"/>
              </a:rPr>
              <a:t>16</a:t>
            </a:r>
            <a:r>
              <a:rPr kumimoji="1" lang="zh-CN" altLang="en-US" sz="2800" b="1" dirty="0" smtClean="0">
                <a:solidFill>
                  <a:srgbClr val="FF00FF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800" b="1" dirty="0" smtClean="0">
                <a:solidFill>
                  <a:srgbClr val="FF00FF"/>
                </a:solidFill>
                <a:latin typeface="Times New Roman" panose="02020603050405020304" pitchFamily="18" charset="0"/>
              </a:rPr>
              <a:t>08 </a:t>
            </a:r>
            <a:r>
              <a:rPr kumimoji="1" lang="zh-CN" altLang="en-US" sz="2800" b="1" dirty="0" smtClean="0">
                <a:solidFill>
                  <a:srgbClr val="FF00FF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21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25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800" b="1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16</a:t>
            </a:r>
            <a:r>
              <a:rPr kumimoji="1" lang="zh-CN" altLang="en-US" sz="2800" b="1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800" b="1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08 </a:t>
            </a:r>
            <a:r>
              <a:rPr kumimoji="1" lang="zh-CN" altLang="en-US" sz="2800" b="1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25*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21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16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08 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25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25*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dirty="0" smtClean="0">
                <a:solidFill>
                  <a:srgbClr val="FF6600"/>
                </a:solidFill>
                <a:latin typeface="Times New Roman" panose="02020603050405020304" pitchFamily="18" charset="0"/>
              </a:rPr>
              <a:t>16</a:t>
            </a:r>
            <a:r>
              <a:rPr kumimoji="1" lang="zh-CN" altLang="en-US" sz="2800" b="1" dirty="0" smtClean="0">
                <a:solidFill>
                  <a:srgbClr val="FF66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FF6600"/>
                </a:solidFill>
                <a:latin typeface="Times New Roman" panose="02020603050405020304" pitchFamily="18" charset="0"/>
              </a:rPr>
              <a:t>08 </a:t>
            </a:r>
            <a:r>
              <a:rPr kumimoji="1" lang="zh-CN" altLang="en-US" sz="2800" b="1" dirty="0" smtClean="0">
                <a:solidFill>
                  <a:srgbClr val="FF66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21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25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25*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dirty="0" smtClean="0">
                <a:solidFill>
                  <a:srgbClr val="9900FF"/>
                </a:solidFill>
                <a:latin typeface="Times New Roman" panose="02020603050405020304" pitchFamily="18" charset="0"/>
              </a:rPr>
              <a:t>08</a:t>
            </a:r>
            <a:r>
              <a:rPr kumimoji="1" lang="zh-CN" altLang="en-US" sz="2800" b="1" dirty="0" smtClean="0">
                <a:solidFill>
                  <a:srgbClr val="99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800" b="1" dirty="0" smtClean="0">
                <a:solidFill>
                  <a:srgbClr val="FF9966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21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25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25*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49</a:t>
            </a:r>
          </a:p>
        </p:txBody>
      </p:sp>
      <p:sp>
        <p:nvSpPr>
          <p:cNvPr id="358406" name="Text Box 6"/>
          <p:cNvSpPr txBox="1">
            <a:spLocks noChangeArrowheads="1"/>
          </p:cNvSpPr>
          <p:nvPr/>
        </p:nvSpPr>
        <p:spPr bwMode="auto">
          <a:xfrm>
            <a:off x="1187624" y="1595115"/>
            <a:ext cx="9906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5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初态：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趟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趟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趟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趟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zh-CN" alt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趟</a:t>
            </a:r>
          </a:p>
        </p:txBody>
      </p:sp>
    </p:spTree>
    <p:extLst>
      <p:ext uri="{BB962C8B-B14F-4D97-AF65-F5344CB8AC3E}">
        <p14:creationId xmlns:p14="http://schemas.microsoft.com/office/powerpoint/2010/main" val="1323860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58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58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58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58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58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58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/>
      <p:bldP spid="358404" grpId="0" autoUpdateAnimBg="0"/>
      <p:bldP spid="358405" grpId="0" build="p" autoUpdateAnimBg="0"/>
      <p:bldP spid="35840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交换排序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冒泡排序</a:t>
            </a:r>
            <a:r>
              <a:rPr lang="zh-CN" altLang="en-US" dirty="0"/>
              <a:t>示例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545905" y="1556792"/>
            <a:ext cx="8305800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nt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 main() 			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{	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int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 a[11];	/*a[0]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不用，用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a[1]~a[10]*/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	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int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i,j,t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	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printf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("\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nInput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 10 numbers: \n");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	for(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=1; 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&lt;=10; 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++)	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scanf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("%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d",&amp;a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[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]);	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printf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("\n");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+mn-cs"/>
              </a:rPr>
              <a:t>for(j=1;j&lt;=9; j++)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+mn-cs"/>
              </a:rPr>
              <a:t>	    for(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+mn-cs"/>
              </a:rPr>
              <a:t>=1;i&lt;=10-j;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+mn-cs"/>
              </a:rPr>
              <a:t>++)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+mn-cs"/>
              </a:rPr>
              <a:t>	      if(a[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+mn-cs"/>
              </a:rPr>
              <a:t>]&gt;a[i+1])	{t=a[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+mn-cs"/>
              </a:rPr>
              <a:t>];a[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+mn-cs"/>
              </a:rPr>
              <a:t>]=a[i+1];a[i+1]=t;}//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+mn-cs"/>
              </a:rPr>
              <a:t>交换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	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for(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=1;i&lt;=10; 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++)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	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printf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("%d ",a[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]);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/>
              </a:rPr>
              <a:t>   return 0;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137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52400" y="77788"/>
            <a:ext cx="6223178" cy="688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000000"/>
                </a:solidFill>
              </a:rPr>
              <a:t>void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3200" dirty="0" err="1" smtClean="0">
                <a:solidFill>
                  <a:srgbClr val="000000"/>
                </a:solidFill>
              </a:rPr>
              <a:t>BubbleSort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(</a:t>
            </a:r>
            <a:r>
              <a:rPr kumimoji="1" lang="en-US" altLang="zh-CN" sz="3200" dirty="0" err="1" smtClean="0">
                <a:solidFill>
                  <a:srgbClr val="000000"/>
                </a:solidFill>
              </a:rPr>
              <a:t>SqList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 &amp;L, </a:t>
            </a:r>
            <a:r>
              <a:rPr kumimoji="1" lang="en-US" altLang="zh-CN" sz="3200" b="1" dirty="0" err="1" smtClean="0">
                <a:solidFill>
                  <a:srgbClr val="000000"/>
                </a:solidFill>
              </a:rPr>
              <a:t>int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 n) 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宋体" charset="-122"/>
              </a:rPr>
              <a:t>{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</a:rPr>
              <a:t>   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</a:rPr>
              <a:t>   </a:t>
            </a:r>
            <a:r>
              <a:rPr kumimoji="1" lang="en-US" altLang="zh-CN" sz="3200" b="1" dirty="0" smtClean="0">
                <a:solidFill>
                  <a:srgbClr val="FF0000"/>
                </a:solidFill>
              </a:rPr>
              <a:t>while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 (</a:t>
            </a:r>
            <a:r>
              <a:rPr kumimoji="1" lang="en-US" altLang="zh-CN" sz="3200" dirty="0" err="1" smtClean="0">
                <a:solidFill>
                  <a:srgbClr val="FF0000"/>
                </a:solidFill>
              </a:rPr>
              <a:t>i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 &gt;1) 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宋体" charset="-122"/>
              </a:rPr>
              <a:t>{ 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</a:rPr>
              <a:t>       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3200" dirty="0" smtClean="0">
              <a:solidFill>
                <a:srgbClr val="000000"/>
              </a:solidFill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3200" dirty="0" smtClean="0">
              <a:solidFill>
                <a:srgbClr val="000000"/>
              </a:solidFill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3200" dirty="0" smtClean="0">
              <a:solidFill>
                <a:srgbClr val="000000"/>
              </a:solidFill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3200" dirty="0" smtClean="0">
              <a:solidFill>
                <a:srgbClr val="000000"/>
              </a:solidFill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3200" dirty="0" smtClean="0">
              <a:solidFill>
                <a:srgbClr val="000000"/>
              </a:solidFill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</a:rPr>
              <a:t>          </a:t>
            </a:r>
            <a:endParaRPr kumimoji="1" lang="en-US" altLang="zh-CN" sz="3200" b="1" dirty="0" smtClean="0">
              <a:solidFill>
                <a:srgbClr val="000000"/>
              </a:solidFill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000000"/>
                </a:solidFill>
              </a:rPr>
              <a:t>   </a:t>
            </a:r>
            <a:r>
              <a:rPr kumimoji="1" lang="en-US" altLang="zh-CN" sz="3200" b="1" dirty="0" smtClean="0">
                <a:solidFill>
                  <a:srgbClr val="FF0000"/>
                </a:solidFill>
              </a:rPr>
              <a:t>}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FF9900"/>
                </a:solidFill>
              </a:rPr>
              <a:t>// while</a:t>
            </a:r>
            <a:endParaRPr kumimoji="1" lang="en-US" altLang="zh-CN" sz="3200" dirty="0" smtClean="0">
              <a:solidFill>
                <a:srgbClr val="000000"/>
              </a:solidFill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000000"/>
                </a:solidFill>
              </a:rPr>
              <a:t>} // </a:t>
            </a:r>
            <a:r>
              <a:rPr kumimoji="1" lang="en-US" altLang="zh-CN" sz="3200" dirty="0" err="1" smtClean="0">
                <a:solidFill>
                  <a:srgbClr val="000000"/>
                </a:solidFill>
              </a:rPr>
              <a:t>BubbleSort</a:t>
            </a:r>
            <a:endParaRPr kumimoji="1" lang="en-US" altLang="zh-CN" sz="3200" dirty="0" smtClean="0">
              <a:solidFill>
                <a:srgbClr val="000000"/>
              </a:solidFill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533400" y="685800"/>
            <a:ext cx="1044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FF0000"/>
                </a:solidFill>
              </a:rPr>
              <a:t>i = n;</a:t>
            </a:r>
            <a:endParaRPr kumimoji="1" lang="en-US" altLang="zh-CN" sz="3200" smtClean="0">
              <a:solidFill>
                <a:srgbClr val="000000"/>
              </a:solidFill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838200" y="5181600"/>
            <a:ext cx="79279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FF0000"/>
                </a:solidFill>
              </a:rPr>
              <a:t>i = lastExchangeIndex; </a:t>
            </a:r>
            <a:r>
              <a:rPr kumimoji="1" lang="en-US" altLang="zh-CN" sz="3200" b="1" smtClean="0">
                <a:solidFill>
                  <a:srgbClr val="0000FF"/>
                </a:solidFill>
              </a:rPr>
              <a:t>// </a:t>
            </a:r>
            <a:r>
              <a:rPr kumimoji="1" lang="zh-CN" altLang="en-US" sz="3200" smtClean="0">
                <a:solidFill>
                  <a:srgbClr val="0000FF"/>
                </a:solidFill>
                <a:ea typeface="楷体_GB2312" pitchFamily="49" charset="-122"/>
              </a:rPr>
              <a:t>本趟进行过交换的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smtClean="0">
                <a:solidFill>
                  <a:srgbClr val="0000FF"/>
                </a:solidFill>
                <a:ea typeface="楷体_GB2312" pitchFamily="49" charset="-122"/>
              </a:rPr>
              <a:t>                                     </a:t>
            </a:r>
            <a:r>
              <a:rPr kumimoji="1" lang="en-US" altLang="zh-CN" sz="3200" smtClean="0">
                <a:solidFill>
                  <a:srgbClr val="0000FF"/>
                </a:solidFill>
                <a:ea typeface="楷体_GB2312" pitchFamily="49" charset="-122"/>
              </a:rPr>
              <a:t>// </a:t>
            </a:r>
            <a:r>
              <a:rPr kumimoji="1" lang="zh-CN" altLang="en-US" sz="3200" smtClean="0">
                <a:solidFill>
                  <a:srgbClr val="0000FF"/>
                </a:solidFill>
                <a:ea typeface="楷体_GB2312" pitchFamily="49" charset="-122"/>
              </a:rPr>
              <a:t>最后一个记录的位置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94132" y="1722438"/>
            <a:ext cx="8786380" cy="3490186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3200" dirty="0" smtClean="0">
              <a:solidFill>
                <a:srgbClr val="000000"/>
              </a:solidFill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3200" b="1" dirty="0" smtClean="0">
              <a:solidFill>
                <a:srgbClr val="840C26"/>
              </a:solidFill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840C26"/>
                </a:solidFill>
              </a:rPr>
              <a:t>    if</a:t>
            </a:r>
            <a:r>
              <a:rPr kumimoji="1" lang="en-US" altLang="zh-CN" sz="3200" dirty="0" smtClean="0">
                <a:solidFill>
                  <a:srgbClr val="840C26"/>
                </a:solidFill>
              </a:rPr>
              <a:t> (</a:t>
            </a:r>
            <a:r>
              <a:rPr kumimoji="1" lang="en-US" altLang="zh-CN" sz="3200" dirty="0" err="1" smtClean="0">
                <a:solidFill>
                  <a:srgbClr val="840C26"/>
                </a:solidFill>
              </a:rPr>
              <a:t>L.r</a:t>
            </a:r>
            <a:r>
              <a:rPr kumimoji="1" lang="en-US" altLang="zh-CN" sz="3200" dirty="0" smtClean="0">
                <a:solidFill>
                  <a:srgbClr val="840C26"/>
                </a:solidFill>
              </a:rPr>
              <a:t>[j+1].key &lt; </a:t>
            </a:r>
            <a:r>
              <a:rPr kumimoji="1" lang="en-US" altLang="zh-CN" sz="3200" dirty="0" err="1" smtClean="0">
                <a:solidFill>
                  <a:srgbClr val="840C26"/>
                </a:solidFill>
              </a:rPr>
              <a:t>L.r</a:t>
            </a:r>
            <a:r>
              <a:rPr kumimoji="1" lang="en-US" altLang="zh-CN" sz="3200" dirty="0" smtClean="0">
                <a:solidFill>
                  <a:srgbClr val="840C26"/>
                </a:solidFill>
              </a:rPr>
              <a:t>[j].key)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3200" b="1" dirty="0" smtClean="0">
                <a:solidFill>
                  <a:srgbClr val="840C26"/>
                </a:solidFill>
                <a:latin typeface="宋体" charset="-122"/>
              </a:rPr>
              <a:t>{</a:t>
            </a:r>
            <a:r>
              <a:rPr kumimoji="1" lang="en-US" altLang="zh-CN" sz="3200" b="1" dirty="0" smtClean="0">
                <a:solidFill>
                  <a:srgbClr val="840C26"/>
                </a:solidFill>
              </a:rPr>
              <a:t> </a:t>
            </a:r>
            <a:endParaRPr kumimoji="1" lang="en-US" altLang="zh-CN" sz="3200" b="1" dirty="0" smtClean="0">
              <a:solidFill>
                <a:srgbClr val="000000"/>
              </a:solidFill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</a:rPr>
              <a:t>       </a:t>
            </a:r>
            <a:r>
              <a:rPr kumimoji="1" lang="en-US" altLang="zh-CN" sz="3200" dirty="0" smtClean="0">
                <a:solidFill>
                  <a:srgbClr val="840C26"/>
                </a:solidFill>
              </a:rPr>
              <a:t>Swap(</a:t>
            </a:r>
            <a:r>
              <a:rPr kumimoji="1" lang="en-US" altLang="zh-CN" sz="3200" dirty="0" err="1" smtClean="0">
                <a:solidFill>
                  <a:srgbClr val="840C26"/>
                </a:solidFill>
              </a:rPr>
              <a:t>L.r</a:t>
            </a:r>
            <a:r>
              <a:rPr kumimoji="1" lang="en-US" altLang="zh-CN" sz="3200" dirty="0" smtClean="0">
                <a:solidFill>
                  <a:srgbClr val="840C26"/>
                </a:solidFill>
              </a:rPr>
              <a:t>[j], </a:t>
            </a:r>
            <a:r>
              <a:rPr kumimoji="1" lang="en-US" altLang="zh-CN" sz="3200" dirty="0" err="1" smtClean="0">
                <a:solidFill>
                  <a:srgbClr val="840C26"/>
                </a:solidFill>
              </a:rPr>
              <a:t>L.r</a:t>
            </a:r>
            <a:r>
              <a:rPr kumimoji="1" lang="en-US" altLang="zh-CN" sz="3200" dirty="0" smtClean="0">
                <a:solidFill>
                  <a:srgbClr val="840C26"/>
                </a:solidFill>
              </a:rPr>
              <a:t>[j+1]);</a:t>
            </a:r>
            <a:endParaRPr kumimoji="1" lang="en-US" altLang="zh-CN" sz="3200" dirty="0" smtClean="0">
              <a:solidFill>
                <a:srgbClr val="000000"/>
              </a:solidFill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</a:rPr>
              <a:t>       </a:t>
            </a:r>
            <a:r>
              <a:rPr kumimoji="1" lang="en-US" altLang="zh-CN" sz="3200" dirty="0" err="1" smtClean="0">
                <a:solidFill>
                  <a:srgbClr val="006600"/>
                </a:solidFill>
              </a:rPr>
              <a:t>lastExchangeIndex</a:t>
            </a:r>
            <a:r>
              <a:rPr kumimoji="1" lang="en-US" altLang="zh-CN" sz="3200" dirty="0" smtClean="0">
                <a:solidFill>
                  <a:srgbClr val="006600"/>
                </a:solidFill>
              </a:rPr>
              <a:t> = j; </a:t>
            </a:r>
            <a:r>
              <a:rPr kumimoji="1" lang="en-US" altLang="zh-CN" sz="2400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400" dirty="0" smtClean="0">
                <a:solidFill>
                  <a:srgbClr val="006600"/>
                </a:solidFill>
                <a:ea typeface="楷体_GB2312" pitchFamily="49" charset="-122"/>
              </a:rPr>
              <a:t>记下</a:t>
            </a:r>
            <a:r>
              <a:rPr kumimoji="1" lang="zh-CN" altLang="en-US" sz="2400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进行交换的记录位置</a:t>
            </a:r>
            <a:endParaRPr kumimoji="1" lang="zh-CN" altLang="en-US" sz="3200" dirty="0" smtClean="0">
              <a:solidFill>
                <a:srgbClr val="000000"/>
              </a:solidFill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>
                <a:solidFill>
                  <a:srgbClr val="000000"/>
                </a:solidFill>
              </a:rPr>
              <a:t>    </a:t>
            </a:r>
            <a:r>
              <a:rPr kumimoji="1" lang="en-US" altLang="zh-CN" sz="3200" b="1" dirty="0" smtClean="0">
                <a:solidFill>
                  <a:srgbClr val="840C26"/>
                </a:solidFill>
                <a:latin typeface="宋体" charset="-122"/>
              </a:rPr>
              <a:t>}</a:t>
            </a:r>
            <a:r>
              <a:rPr kumimoji="1" lang="en-US" altLang="zh-CN" sz="32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3200" b="1" dirty="0" smtClean="0">
                <a:solidFill>
                  <a:srgbClr val="FF6600"/>
                </a:solidFill>
              </a:rPr>
              <a:t>//</a:t>
            </a:r>
            <a:r>
              <a:rPr kumimoji="1" lang="en-US" altLang="zh-CN" sz="3200" dirty="0" smtClean="0">
                <a:solidFill>
                  <a:srgbClr val="FF6600"/>
                </a:solidFill>
              </a:rPr>
              <a:t>if</a:t>
            </a:r>
            <a:endParaRPr kumimoji="1" lang="en-US" altLang="zh-CN" sz="3200" dirty="0" smtClean="0">
              <a:solidFill>
                <a:srgbClr val="000000"/>
              </a:solidFill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962595" y="2276872"/>
            <a:ext cx="3681413" cy="652463"/>
          </a:xfrm>
          <a:prstGeom prst="rect">
            <a:avLst/>
          </a:prstGeom>
          <a:solidFill>
            <a:srgbClr val="99C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000099"/>
                </a:solidFill>
              </a:rPr>
              <a:t>for</a:t>
            </a:r>
            <a:r>
              <a:rPr kumimoji="1" lang="en-US" altLang="zh-CN" sz="3200" dirty="0" smtClean="0">
                <a:solidFill>
                  <a:srgbClr val="000099"/>
                </a:solidFill>
              </a:rPr>
              <a:t> (j = 1</a:t>
            </a:r>
            <a:r>
              <a:rPr kumimoji="1" lang="en-US" altLang="zh-CN" sz="3200" dirty="0" smtClean="0">
                <a:solidFill>
                  <a:srgbClr val="0000FF"/>
                </a:solidFill>
              </a:rPr>
              <a:t>;  j &lt; </a:t>
            </a:r>
            <a:r>
              <a:rPr kumimoji="1" lang="en-US" altLang="zh-CN" sz="3200" dirty="0" err="1" smtClean="0">
                <a:solidFill>
                  <a:srgbClr val="0000FF"/>
                </a:solidFill>
              </a:rPr>
              <a:t>i</a:t>
            </a:r>
            <a:r>
              <a:rPr kumimoji="1" lang="en-US" altLang="zh-CN" sz="3200" dirty="0" smtClean="0">
                <a:solidFill>
                  <a:srgbClr val="0000FF"/>
                </a:solidFill>
              </a:rPr>
              <a:t>;</a:t>
            </a:r>
            <a:r>
              <a:rPr kumimoji="1" lang="en-US" altLang="zh-CN" sz="3200" dirty="0" smtClean="0">
                <a:solidFill>
                  <a:srgbClr val="000099"/>
                </a:solidFill>
              </a:rPr>
              <a:t>  j++)</a:t>
            </a:r>
            <a:endParaRPr kumimoji="1" lang="en-US" altLang="zh-CN" sz="3200" dirty="0" smtClean="0">
              <a:solidFill>
                <a:srgbClr val="000000"/>
              </a:solidFill>
            </a:endParaRP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838200" y="1752600"/>
            <a:ext cx="4025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err="1" smtClean="0">
                <a:solidFill>
                  <a:srgbClr val="006600"/>
                </a:solidFill>
              </a:rPr>
              <a:t>lastExchangeIndex</a:t>
            </a:r>
            <a:r>
              <a:rPr kumimoji="1" lang="en-US" altLang="zh-CN" sz="3200" dirty="0" smtClean="0">
                <a:solidFill>
                  <a:srgbClr val="006600"/>
                </a:solidFill>
              </a:rPr>
              <a:t> = 1;</a:t>
            </a:r>
            <a:endParaRPr kumimoji="1" lang="en-US" altLang="zh-CN" sz="3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504845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交换排序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pPr>
              <a:spcBef>
                <a:spcPts val="368"/>
              </a:spcBef>
            </a:pPr>
            <a:r>
              <a:rPr lang="zh-CN" altLang="en-US" dirty="0" smtClean="0"/>
              <a:t>冒泡排序算法分析</a:t>
            </a:r>
            <a:endParaRPr lang="en-US" altLang="zh-CN" dirty="0"/>
          </a:p>
          <a:p>
            <a:pPr lvl="1">
              <a:spcBef>
                <a:spcPts val="368"/>
              </a:spcBef>
            </a:pPr>
            <a:r>
              <a:rPr lang="zh-CN" altLang="en-US" dirty="0"/>
              <a:t>时间复杂度：</a:t>
            </a:r>
            <a:r>
              <a:rPr lang="en-US" altLang="zh-CN" dirty="0"/>
              <a:t>O(n²)</a:t>
            </a:r>
          </a:p>
          <a:p>
            <a:pPr lvl="1">
              <a:spcBef>
                <a:spcPts val="368"/>
              </a:spcBef>
            </a:pPr>
            <a:r>
              <a:rPr lang="zh-CN" altLang="en-US" dirty="0"/>
              <a:t>空间复杂度：</a:t>
            </a:r>
            <a:r>
              <a:rPr lang="en-US" altLang="zh-CN" dirty="0"/>
              <a:t>O(1)</a:t>
            </a:r>
          </a:p>
          <a:p>
            <a:pPr lvl="1">
              <a:spcBef>
                <a:spcPts val="368"/>
              </a:spcBef>
            </a:pPr>
            <a:r>
              <a:rPr lang="zh-CN" altLang="en-US" dirty="0" smtClean="0"/>
              <a:t>稳定性：冒泡排序是稳定排序</a:t>
            </a:r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9512" y="3070467"/>
            <a:ext cx="8964488" cy="20867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最好情况：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初始排列已经有序，只执行一趟起泡，做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次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关键字比较，不移动对象。</a:t>
            </a:r>
            <a:endParaRPr kumimoji="1" lang="zh-CN" altLang="en-US" sz="24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最坏情形：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初始排列逆序，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算法要执行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趟起泡，第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趟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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需做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n-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次关键字比较，执行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次对象交换。此时的</a:t>
            </a:r>
            <a:endParaRPr kumimoji="1" lang="en-US" altLang="zh-CN" sz="24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比较总次数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KCN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和记录移动次数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RMN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为：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942780"/>
              </p:ext>
            </p:extLst>
          </p:nvPr>
        </p:nvGraphicFramePr>
        <p:xfrm>
          <a:off x="1447800" y="5176093"/>
          <a:ext cx="495300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公式" r:id="rId3" imgW="1955800" imgH="889000" progId="Equation.3">
                  <p:embed/>
                </p:oleObj>
              </mc:Choice>
              <mc:Fallback>
                <p:oleObj name="公式" r:id="rId3" imgW="1955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76093"/>
                        <a:ext cx="4953000" cy="15652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592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什么是排序？</a:t>
            </a:r>
          </a:p>
          <a:p>
            <a:pPr lvl="1"/>
            <a:r>
              <a:rPr lang="zh-CN" altLang="en-US" dirty="0"/>
              <a:t>将一组杂乱无章的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</a:t>
            </a:r>
            <a:r>
              <a:rPr lang="zh-CN" altLang="en-US" dirty="0"/>
              <a:t>按一定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规律</a:t>
            </a:r>
            <a:r>
              <a:rPr lang="zh-CN" altLang="en-US" dirty="0"/>
              <a:t>顺次排列</a:t>
            </a:r>
            <a:r>
              <a:rPr lang="zh-CN" altLang="en-US" dirty="0" smtClean="0"/>
              <a:t>起来</a:t>
            </a:r>
            <a:endParaRPr lang="en-US" altLang="zh-CN" dirty="0" smtClean="0"/>
          </a:p>
          <a:p>
            <a:pPr lvl="2"/>
            <a:r>
              <a:rPr lang="zh-CN" altLang="en-US" dirty="0"/>
              <a:t>例如：将下列关键字序列</a:t>
            </a:r>
          </a:p>
          <a:p>
            <a:pPr marL="914400" lvl="2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52, 49, 80, 36, 14, 58, 61, 23, 97,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  <a:p>
            <a:pPr marL="91440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调整为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14, 23, 36, 49, 52, 58, 61 ,75, 80,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</a:t>
            </a:r>
          </a:p>
          <a:p>
            <a:r>
              <a:rPr lang="zh-CN" altLang="en-US" dirty="0"/>
              <a:t>排序的目的是什么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/>
              <a:t>便于查找！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868144" y="1124744"/>
            <a:ext cx="2395537" cy="439738"/>
          </a:xfrm>
          <a:prstGeom prst="wedgeRoundRectCallout">
            <a:avLst>
              <a:gd name="adj1" fmla="val -33676"/>
              <a:gd name="adj2" fmla="val 98013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按关键字排序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6817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交换排序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  <a:p>
            <a:pPr lvl="1"/>
            <a:r>
              <a:rPr lang="zh-CN" altLang="en-US" dirty="0"/>
              <a:t>基本</a:t>
            </a:r>
            <a:r>
              <a:rPr lang="zh-CN" altLang="en-US" dirty="0" smtClean="0"/>
              <a:t>思想</a:t>
            </a:r>
            <a:endParaRPr lang="zh-CN" altLang="en-US" dirty="0"/>
          </a:p>
          <a:p>
            <a:pPr lvl="2"/>
            <a:r>
              <a:rPr lang="zh-CN" altLang="en-US" dirty="0"/>
              <a:t>任取一个元素 </a:t>
            </a:r>
            <a:r>
              <a:rPr lang="en-US" altLang="zh-CN" dirty="0"/>
              <a:t>(</a:t>
            </a:r>
            <a:r>
              <a:rPr lang="zh-CN" altLang="en-US" dirty="0"/>
              <a:t>如第一个</a:t>
            </a:r>
            <a:r>
              <a:rPr lang="en-US" altLang="zh-CN" dirty="0"/>
              <a:t>) </a:t>
            </a:r>
            <a:r>
              <a:rPr lang="zh-CN" altLang="en-US" dirty="0"/>
              <a:t>为中心</a:t>
            </a:r>
          </a:p>
          <a:p>
            <a:pPr lvl="2"/>
            <a:r>
              <a:rPr lang="zh-CN" altLang="en-US" dirty="0"/>
              <a:t>所有比它小的元素一律前放，比它大的元素一律后放，形成左右两个子表；</a:t>
            </a:r>
          </a:p>
          <a:p>
            <a:pPr lvl="2"/>
            <a:r>
              <a:rPr lang="zh-CN" altLang="en-US" dirty="0"/>
              <a:t>对各子表重新选择中心元素并依此规则调整，直到每个子表的元素</a:t>
            </a:r>
            <a:r>
              <a:rPr lang="zh-CN" altLang="en-US" dirty="0">
                <a:solidFill>
                  <a:srgbClr val="FF0000"/>
                </a:solidFill>
              </a:rPr>
              <a:t>只剩一个</a:t>
            </a:r>
          </a:p>
          <a:p>
            <a:pPr lvl="1"/>
            <a:endParaRPr lang="zh-CN" altLang="en-US" dirty="0"/>
          </a:p>
        </p:txBody>
      </p:sp>
      <p:sp>
        <p:nvSpPr>
          <p:cNvPr id="4" name="AutoShape 14" descr="白色大理石"/>
          <p:cNvSpPr>
            <a:spLocks noChangeArrowheads="1"/>
          </p:cNvSpPr>
          <p:nvPr/>
        </p:nvSpPr>
        <p:spPr bwMode="auto">
          <a:xfrm>
            <a:off x="990600" y="6356176"/>
            <a:ext cx="2895600" cy="457200"/>
          </a:xfrm>
          <a:prstGeom prst="parallelogram">
            <a:avLst>
              <a:gd name="adj" fmla="val 9165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rgbClr val="FEFF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AutoShape 15" descr="白色大理石"/>
          <p:cNvSpPr>
            <a:spLocks noChangeArrowheads="1"/>
          </p:cNvSpPr>
          <p:nvPr/>
        </p:nvSpPr>
        <p:spPr bwMode="auto">
          <a:xfrm>
            <a:off x="1340296" y="4962872"/>
            <a:ext cx="7696200" cy="457200"/>
          </a:xfrm>
          <a:prstGeom prst="parallelogram">
            <a:avLst>
              <a:gd name="adj" fmla="val 243616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rgbClr val="FEFF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2407096" y="4581872"/>
            <a:ext cx="533400" cy="762000"/>
          </a:xfrm>
          <a:prstGeom prst="can">
            <a:avLst>
              <a:gd name="adj" fmla="val 35714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21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3397696" y="4505672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25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8" name="AutoShape 19"/>
          <p:cNvSpPr>
            <a:spLocks noChangeArrowheads="1"/>
          </p:cNvSpPr>
          <p:nvPr/>
        </p:nvSpPr>
        <p:spPr bwMode="auto">
          <a:xfrm>
            <a:off x="4388296" y="4200872"/>
            <a:ext cx="533400" cy="1143000"/>
          </a:xfrm>
          <a:prstGeom prst="can">
            <a:avLst>
              <a:gd name="adj" fmla="val 53571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49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5378896" y="4505672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25*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10" name="AutoShape 21"/>
          <p:cNvSpPr>
            <a:spLocks noChangeArrowheads="1"/>
          </p:cNvSpPr>
          <p:nvPr/>
        </p:nvSpPr>
        <p:spPr bwMode="auto">
          <a:xfrm>
            <a:off x="6369496" y="4658072"/>
            <a:ext cx="533400" cy="685800"/>
          </a:xfrm>
          <a:prstGeom prst="can">
            <a:avLst>
              <a:gd name="adj" fmla="val 32143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16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7360096" y="4962872"/>
            <a:ext cx="533400" cy="3810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08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2483296" y="5420072"/>
            <a:ext cx="528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ea typeface="宋体" charset="-122"/>
              </a:rPr>
              <a:t>0           1           2           3           4           5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13" name="AutoShape 24" descr="白色大理石"/>
          <p:cNvSpPr>
            <a:spLocks noChangeArrowheads="1"/>
          </p:cNvSpPr>
          <p:nvPr/>
        </p:nvSpPr>
        <p:spPr bwMode="auto">
          <a:xfrm>
            <a:off x="4343400" y="6356176"/>
            <a:ext cx="3733800" cy="457200"/>
          </a:xfrm>
          <a:prstGeom prst="parallelogram">
            <a:avLst>
              <a:gd name="adj" fmla="val 118190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rgbClr val="FEFF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3962400" y="5975176"/>
            <a:ext cx="533400" cy="762000"/>
          </a:xfrm>
          <a:prstGeom prst="can">
            <a:avLst>
              <a:gd name="adj" fmla="val 35714"/>
            </a:avLst>
          </a:prstGeom>
          <a:gradFill rotWithShape="0">
            <a:gsLst>
              <a:gs pos="0">
                <a:srgbClr val="3333CC">
                  <a:gamma/>
                  <a:shade val="46275"/>
                  <a:invGamma/>
                </a:srgbClr>
              </a:gs>
              <a:gs pos="50000">
                <a:srgbClr val="3333CC"/>
              </a:gs>
              <a:gs pos="100000">
                <a:srgbClr val="3333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21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15" name="AutoShape 26"/>
          <p:cNvSpPr>
            <a:spLocks noChangeArrowheads="1"/>
          </p:cNvSpPr>
          <p:nvPr/>
        </p:nvSpPr>
        <p:spPr bwMode="auto">
          <a:xfrm>
            <a:off x="4953000" y="5898976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25*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16" name="AutoShape 33"/>
          <p:cNvSpPr>
            <a:spLocks noChangeArrowheads="1"/>
          </p:cNvSpPr>
          <p:nvPr/>
        </p:nvSpPr>
        <p:spPr bwMode="auto">
          <a:xfrm>
            <a:off x="6858000" y="5898976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25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auto">
          <a:xfrm>
            <a:off x="2667000" y="6051376"/>
            <a:ext cx="533400" cy="685800"/>
          </a:xfrm>
          <a:prstGeom prst="can">
            <a:avLst>
              <a:gd name="adj" fmla="val 32143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16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18" name="AutoShape 36"/>
          <p:cNvSpPr>
            <a:spLocks noChangeArrowheads="1"/>
          </p:cNvSpPr>
          <p:nvPr/>
        </p:nvSpPr>
        <p:spPr bwMode="auto">
          <a:xfrm>
            <a:off x="5867400" y="5594176"/>
            <a:ext cx="533400" cy="1143000"/>
          </a:xfrm>
          <a:prstGeom prst="can">
            <a:avLst>
              <a:gd name="adj" fmla="val 53571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49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auto">
          <a:xfrm>
            <a:off x="2254696" y="4124672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pivotkey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0" name="AutoShape 38"/>
          <p:cNvSpPr>
            <a:spLocks noChangeArrowheads="1"/>
          </p:cNvSpPr>
          <p:nvPr/>
        </p:nvSpPr>
        <p:spPr bwMode="auto">
          <a:xfrm>
            <a:off x="1676400" y="6356176"/>
            <a:ext cx="533400" cy="3810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08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1522589" y="5746576"/>
            <a:ext cx="131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itchFamily="2" charset="-122"/>
              </a:rPr>
              <a:t>pivot</a:t>
            </a:r>
            <a:r>
              <a:rPr kumimoji="0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rPr>
              <a:t>key</a:t>
            </a:r>
            <a:endParaRPr kumimoji="0" lang="en-US" altLang="zh-CN" sz="24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113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25437" y="964009"/>
            <a:ext cx="8855075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3600" dirty="0"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F92D37"/>
                </a:solidFill>
                <a:ea typeface="楷体_GB2312" pitchFamily="49" charset="-122"/>
              </a:rPr>
              <a:t>首先对无序的记录序列进行“一次划分”，之后分别对分割所得两个子序列“递归”进行快速排序。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143000" y="2743200"/>
            <a:ext cx="6248400" cy="528638"/>
          </a:xfrm>
          <a:prstGeom prst="rect">
            <a:avLst/>
          </a:prstGeom>
          <a:solidFill>
            <a:srgbClr val="CCFFCC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3366"/>
                </a:solidFill>
              </a:rPr>
              <a:t>无 序 的 记 录 序 列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1043608" y="4129088"/>
            <a:ext cx="3178175" cy="531812"/>
          </a:xfrm>
          <a:prstGeom prst="rect">
            <a:avLst/>
          </a:prstGeom>
          <a:solidFill>
            <a:srgbClr val="CCFFCC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3366"/>
                </a:solidFill>
              </a:rPr>
              <a:t>无序记录子序列</a:t>
            </a:r>
            <a:r>
              <a:rPr lang="en-US" altLang="zh-CN" sz="2800" b="1" dirty="0">
                <a:solidFill>
                  <a:srgbClr val="003366"/>
                </a:solidFill>
              </a:rPr>
              <a:t>(1)</a:t>
            </a:r>
            <a:endParaRPr lang="en-US" altLang="zh-CN" sz="2800" b="1" dirty="0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085928" y="4116388"/>
            <a:ext cx="2438400" cy="531812"/>
          </a:xfrm>
          <a:prstGeom prst="rect">
            <a:avLst/>
          </a:prstGeom>
          <a:solidFill>
            <a:srgbClr val="CCFFCC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3366"/>
                </a:solidFill>
              </a:rPr>
              <a:t>无序子序列</a:t>
            </a:r>
            <a:r>
              <a:rPr lang="en-US" altLang="zh-CN" sz="2800" b="1" dirty="0">
                <a:solidFill>
                  <a:srgbClr val="003366"/>
                </a:solidFill>
              </a:rPr>
              <a:t>(2)</a:t>
            </a:r>
            <a:endParaRPr lang="en-US" altLang="zh-CN" sz="2800" b="1" dirty="0"/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343400" y="4114800"/>
            <a:ext cx="609600" cy="533400"/>
          </a:xfrm>
          <a:prstGeom prst="ellipse">
            <a:avLst/>
          </a:prstGeom>
          <a:solidFill>
            <a:srgbClr val="FFCC99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1" dirty="0">
                <a:solidFill>
                  <a:srgbClr val="990000"/>
                </a:solidFill>
              </a:rPr>
              <a:t>枢轴</a:t>
            </a:r>
            <a:endParaRPr lang="zh-CN" altLang="en-US" sz="1800" dirty="0"/>
          </a:p>
        </p:txBody>
      </p:sp>
      <p:sp>
        <p:nvSpPr>
          <p:cNvPr id="64520" name="AutoShape 8"/>
          <p:cNvSpPr>
            <a:spLocks noChangeArrowheads="1"/>
          </p:cNvSpPr>
          <p:nvPr/>
        </p:nvSpPr>
        <p:spPr bwMode="auto">
          <a:xfrm>
            <a:off x="3505200" y="33528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>
              <a:latin typeface="Verdana" panose="020B0604030504040204" pitchFamily="34" charset="0"/>
            </a:endParaRP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3946525" y="3344863"/>
            <a:ext cx="1809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990000"/>
                </a:solidFill>
                <a:ea typeface="隶书" panose="02010509060101010101" pitchFamily="49" charset="-122"/>
              </a:rPr>
              <a:t>一次划分</a:t>
            </a:r>
            <a:endParaRPr lang="zh-CN" altLang="en-US" sz="3200" dirty="0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 flipH="1" flipV="1">
            <a:off x="2987824" y="4751388"/>
            <a:ext cx="745976" cy="582612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 flipV="1">
            <a:off x="4724400" y="4768850"/>
            <a:ext cx="927720" cy="56515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362200" y="5226050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FF0000"/>
                </a:solidFill>
                <a:ea typeface="隶书" panose="02010509060101010101" pitchFamily="49" charset="-122"/>
              </a:rPr>
              <a:t>分别进行快速排序</a:t>
            </a:r>
            <a:endParaRPr lang="zh-CN" altLang="en-US" sz="360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10.3 </a:t>
            </a:r>
            <a:r>
              <a:rPr lang="zh-CN" altLang="en-US" kern="0" dirty="0" smtClean="0"/>
              <a:t>交换排序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6629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16" grpId="0" animBg="1" autoUpdateAnimBg="0"/>
      <p:bldP spid="64517" grpId="0" animBg="1" autoUpdateAnimBg="0"/>
      <p:bldP spid="64518" grpId="0" animBg="1" autoUpdateAnimBg="0"/>
      <p:bldP spid="64519" grpId="0" animBg="1" autoUpdateAnimBg="0"/>
      <p:bldP spid="64520" grpId="0" animBg="1"/>
      <p:bldP spid="64521" grpId="0" autoUpdateAnimBg="0"/>
      <p:bldP spid="64522" grpId="0" animBg="1"/>
      <p:bldP spid="64523" grpId="0" animBg="1"/>
      <p:bldP spid="6452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80158"/>
              </p:ext>
            </p:extLst>
          </p:nvPr>
        </p:nvGraphicFramePr>
        <p:xfrm>
          <a:off x="1175320" y="1936973"/>
          <a:ext cx="784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文档" r:id="rId3" imgW="5630040" imgH="574560" progId="Word.Document.8">
                  <p:embed/>
                </p:oleObj>
              </mc:Choice>
              <mc:Fallback>
                <p:oleObj name="文档" r:id="rId3" imgW="5630040" imgH="574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320" y="1936973"/>
                        <a:ext cx="784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1556320" y="1327373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8261920" y="1327373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594420" y="1117823"/>
            <a:ext cx="342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3366"/>
                </a:solidFill>
              </a:rPr>
              <a:t>s</a:t>
            </a:r>
            <a:endParaRPr lang="en-US" altLang="zh-CN" sz="3200"/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8346058" y="1174973"/>
            <a:ext cx="2968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3366"/>
                </a:solidFill>
              </a:rPr>
              <a:t>t</a:t>
            </a:r>
            <a:endParaRPr lang="en-US" altLang="zh-CN" sz="3200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flipV="1">
            <a:off x="1632520" y="2622773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1121345" y="3148236"/>
            <a:ext cx="739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V="1">
            <a:off x="8414320" y="2622773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8055545" y="3148236"/>
            <a:ext cx="892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/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870520" y="3701975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设 </a:t>
            </a:r>
            <a:r>
              <a:rPr lang="en-US" altLang="zh-CN" sz="2800" b="1">
                <a:solidFill>
                  <a:srgbClr val="FF0000"/>
                </a:solidFill>
              </a:rPr>
              <a:t>R[s]=52 </a:t>
            </a:r>
            <a:r>
              <a:rPr lang="zh-CN" altLang="en-US" sz="2800" b="1">
                <a:solidFill>
                  <a:srgbClr val="FF0000"/>
                </a:solidFill>
              </a:rPr>
              <a:t>为枢轴</a:t>
            </a:r>
            <a:endParaRPr lang="zh-CN" altLang="en-US" sz="2800"/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506288" y="4223990"/>
            <a:ext cx="8458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003366"/>
                </a:solidFill>
                <a:ea typeface="楷体_GB2312" pitchFamily="49" charset="-122"/>
              </a:rPr>
              <a:t>将 </a:t>
            </a:r>
            <a:r>
              <a:rPr lang="en-US" altLang="zh-CN" sz="2800" b="1" dirty="0">
                <a:solidFill>
                  <a:srgbClr val="003366"/>
                </a:solidFill>
                <a:ea typeface="楷体_GB2312" pitchFamily="49" charset="-122"/>
              </a:rPr>
              <a:t>R[</a:t>
            </a:r>
            <a:r>
              <a:rPr lang="en-US" altLang="zh-CN" sz="2800" b="1" dirty="0">
                <a:solidFill>
                  <a:srgbClr val="800000"/>
                </a:solidFill>
                <a:ea typeface="楷体_GB2312" pitchFamily="49" charset="-122"/>
              </a:rPr>
              <a:t>high</a:t>
            </a:r>
            <a:r>
              <a:rPr lang="en-US" altLang="zh-CN" sz="2800" b="1" dirty="0">
                <a:solidFill>
                  <a:srgbClr val="003366"/>
                </a:solidFill>
                <a:ea typeface="楷体_GB2312" pitchFamily="49" charset="-122"/>
              </a:rPr>
              <a:t>].key </a:t>
            </a:r>
            <a:r>
              <a:rPr lang="zh-CN" altLang="en-US" sz="2800" b="1" dirty="0">
                <a:solidFill>
                  <a:srgbClr val="003366"/>
                </a:solidFill>
                <a:ea typeface="楷体_GB2312" pitchFamily="49" charset="-122"/>
              </a:rPr>
              <a:t>和 枢轴的关键字进行比较，要求</a:t>
            </a:r>
            <a:r>
              <a:rPr lang="en-US" altLang="zh-CN" sz="2800" b="1" dirty="0">
                <a:solidFill>
                  <a:srgbClr val="003366"/>
                </a:solidFill>
                <a:ea typeface="楷体_GB2312" pitchFamily="49" charset="-122"/>
              </a:rPr>
              <a:t>R[</a:t>
            </a:r>
            <a:r>
              <a:rPr lang="en-US" altLang="zh-CN" sz="2800" b="1" dirty="0">
                <a:solidFill>
                  <a:srgbClr val="800000"/>
                </a:solidFill>
                <a:ea typeface="楷体_GB2312" pitchFamily="49" charset="-122"/>
              </a:rPr>
              <a:t>high</a:t>
            </a:r>
            <a:r>
              <a:rPr lang="en-US" altLang="zh-CN" sz="2800" b="1" dirty="0">
                <a:solidFill>
                  <a:srgbClr val="003366"/>
                </a:solidFill>
                <a:ea typeface="楷体_GB2312" pitchFamily="49" charset="-122"/>
              </a:rPr>
              <a:t>].key </a:t>
            </a:r>
            <a:r>
              <a:rPr lang="en-US" altLang="zh-CN" sz="2800" b="1" dirty="0">
                <a:solidFill>
                  <a:srgbClr val="FF0000"/>
                </a:solidFill>
              </a:rPr>
              <a:t>≥</a:t>
            </a:r>
            <a:r>
              <a:rPr lang="en-US" altLang="zh-CN" sz="2800" b="1" dirty="0">
                <a:solidFill>
                  <a:srgbClr val="003366"/>
                </a:solidFill>
              </a:rPr>
              <a:t> </a:t>
            </a:r>
            <a:r>
              <a:rPr lang="zh-CN" altLang="en-US" sz="2800" b="1" dirty="0">
                <a:solidFill>
                  <a:srgbClr val="003366"/>
                </a:solidFill>
                <a:ea typeface="楷体_GB2312" pitchFamily="49" charset="-122"/>
              </a:rPr>
              <a:t>枢轴的关键字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434280" y="5448126"/>
            <a:ext cx="8458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003366"/>
                </a:solidFill>
                <a:ea typeface="楷体_GB2312" pitchFamily="49" charset="-122"/>
              </a:rPr>
              <a:t>将 </a:t>
            </a:r>
            <a:r>
              <a:rPr lang="en-US" altLang="zh-CN" sz="2800" b="1" dirty="0">
                <a:solidFill>
                  <a:srgbClr val="003366"/>
                </a:solidFill>
                <a:ea typeface="楷体_GB2312" pitchFamily="49" charset="-122"/>
              </a:rPr>
              <a:t>R[</a:t>
            </a:r>
            <a:r>
              <a:rPr lang="en-US" altLang="zh-CN" sz="2800" b="1" dirty="0">
                <a:solidFill>
                  <a:srgbClr val="006600"/>
                </a:solidFill>
                <a:ea typeface="楷体_GB2312" pitchFamily="49" charset="-122"/>
              </a:rPr>
              <a:t>low</a:t>
            </a:r>
            <a:r>
              <a:rPr lang="en-US" altLang="zh-CN" sz="2800" b="1" dirty="0">
                <a:solidFill>
                  <a:srgbClr val="003366"/>
                </a:solidFill>
                <a:ea typeface="楷体_GB2312" pitchFamily="49" charset="-122"/>
              </a:rPr>
              <a:t>].key </a:t>
            </a:r>
            <a:r>
              <a:rPr lang="zh-CN" altLang="en-US" sz="2800" b="1" dirty="0">
                <a:solidFill>
                  <a:srgbClr val="003366"/>
                </a:solidFill>
                <a:ea typeface="楷体_GB2312" pitchFamily="49" charset="-122"/>
              </a:rPr>
              <a:t>和 枢轴的关键字进行比较，要求</a:t>
            </a:r>
            <a:r>
              <a:rPr lang="en-US" altLang="zh-CN" sz="2800" b="1" dirty="0">
                <a:solidFill>
                  <a:srgbClr val="003366"/>
                </a:solidFill>
                <a:ea typeface="楷体_GB2312" pitchFamily="49" charset="-122"/>
              </a:rPr>
              <a:t>R[</a:t>
            </a:r>
            <a:r>
              <a:rPr lang="en-US" altLang="zh-CN" sz="2800" b="1" dirty="0">
                <a:solidFill>
                  <a:srgbClr val="006600"/>
                </a:solidFill>
                <a:ea typeface="楷体_GB2312" pitchFamily="49" charset="-122"/>
              </a:rPr>
              <a:t>low</a:t>
            </a:r>
            <a:r>
              <a:rPr lang="en-US" altLang="zh-CN" sz="2800" b="1" dirty="0">
                <a:solidFill>
                  <a:srgbClr val="003366"/>
                </a:solidFill>
                <a:ea typeface="楷体_GB2312" pitchFamily="49" charset="-122"/>
              </a:rPr>
              <a:t>].key </a:t>
            </a:r>
            <a:r>
              <a:rPr lang="en-US" altLang="zh-CN" sz="2800" b="1" dirty="0">
                <a:solidFill>
                  <a:srgbClr val="FF0000"/>
                </a:solidFill>
              </a:rPr>
              <a:t>≤</a:t>
            </a:r>
            <a:r>
              <a:rPr lang="en-US" altLang="zh-CN" sz="2800" b="1" dirty="0">
                <a:solidFill>
                  <a:srgbClr val="003366"/>
                </a:solidFill>
              </a:rPr>
              <a:t> </a:t>
            </a:r>
            <a:r>
              <a:rPr lang="zh-CN" altLang="en-US" sz="2800" b="1" dirty="0">
                <a:solidFill>
                  <a:srgbClr val="003366"/>
                </a:solidFill>
                <a:ea typeface="楷体_GB2312" pitchFamily="49" charset="-122"/>
              </a:rPr>
              <a:t>枢轴的关键字</a:t>
            </a:r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 flipV="1">
            <a:off x="7553895" y="2622773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7195120" y="3148236"/>
            <a:ext cx="892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/>
          </a:p>
        </p:txBody>
      </p:sp>
      <p:sp useBgFill="1">
        <p:nvSpPr>
          <p:cNvPr id="65552" name="Rectangle 16"/>
          <p:cNvSpPr>
            <a:spLocks noChangeArrowheads="1"/>
          </p:cNvSpPr>
          <p:nvPr/>
        </p:nvSpPr>
        <p:spPr bwMode="auto">
          <a:xfrm>
            <a:off x="8033320" y="2622773"/>
            <a:ext cx="838200" cy="9906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>
              <a:latin typeface="Verdana" panose="020B0604030504040204" pitchFamily="34" charset="0"/>
            </a:endParaRP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1197545" y="1967136"/>
            <a:ext cx="663575" cy="5794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9999"/>
                </a:solidFill>
              </a:rPr>
              <a:t>23</a:t>
            </a:r>
            <a:endParaRPr lang="en-US" altLang="zh-CN" sz="3600"/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 flipV="1">
            <a:off x="3080320" y="2622773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2569145" y="3148236"/>
            <a:ext cx="739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/>
          </a:p>
        </p:txBody>
      </p:sp>
      <p:sp useBgFill="1">
        <p:nvSpPr>
          <p:cNvPr id="65556" name="Rectangle 20"/>
          <p:cNvSpPr>
            <a:spLocks noChangeArrowheads="1"/>
          </p:cNvSpPr>
          <p:nvPr/>
        </p:nvSpPr>
        <p:spPr bwMode="auto">
          <a:xfrm>
            <a:off x="1175320" y="2622773"/>
            <a:ext cx="609600" cy="9144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>
              <a:latin typeface="Verdana" panose="020B0604030504040204" pitchFamily="34" charset="0"/>
            </a:endParaRP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7271320" y="1936973"/>
            <a:ext cx="663575" cy="5794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9999"/>
                </a:solidFill>
              </a:rPr>
              <a:t>80</a:t>
            </a:r>
            <a:endParaRPr lang="en-US" altLang="zh-CN" sz="3600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 flipV="1">
            <a:off x="4734495" y="2622773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4626545" y="3148236"/>
            <a:ext cx="892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/>
          </a:p>
        </p:txBody>
      </p:sp>
      <p:sp useBgFill="1">
        <p:nvSpPr>
          <p:cNvPr id="65560" name="Rectangle 24"/>
          <p:cNvSpPr>
            <a:spLocks noChangeArrowheads="1"/>
          </p:cNvSpPr>
          <p:nvPr/>
        </p:nvSpPr>
        <p:spPr bwMode="auto">
          <a:xfrm>
            <a:off x="7195120" y="2622773"/>
            <a:ext cx="762000" cy="1219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>
              <a:latin typeface="Verdana" panose="020B0604030504040204" pitchFamily="34" charset="0"/>
            </a:endParaRP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2699320" y="1936973"/>
            <a:ext cx="663575" cy="5794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9999"/>
                </a:solidFill>
              </a:rPr>
              <a:t>14</a:t>
            </a:r>
            <a:endParaRPr lang="en-US" altLang="zh-CN" sz="3600"/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 flipV="1">
            <a:off x="4528120" y="2622773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4016945" y="3148236"/>
            <a:ext cx="739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/>
          </a:p>
        </p:txBody>
      </p:sp>
      <p:sp useBgFill="1">
        <p:nvSpPr>
          <p:cNvPr id="65564" name="Rectangle 28"/>
          <p:cNvSpPr>
            <a:spLocks noChangeArrowheads="1"/>
          </p:cNvSpPr>
          <p:nvPr/>
        </p:nvSpPr>
        <p:spPr bwMode="auto">
          <a:xfrm>
            <a:off x="2546920" y="2622773"/>
            <a:ext cx="685800" cy="9144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>
              <a:latin typeface="Verdana" panose="020B0604030504040204" pitchFamily="34" charset="0"/>
            </a:endParaRP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4245545" y="1936973"/>
            <a:ext cx="663575" cy="5794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52</a:t>
            </a:r>
            <a:endParaRPr lang="en-US" altLang="zh-CN" sz="3600"/>
          </a:p>
        </p:txBody>
      </p:sp>
      <p:sp>
        <p:nvSpPr>
          <p:cNvPr id="65566" name="Rectangle 30"/>
          <p:cNvSpPr>
            <a:spLocks noChangeArrowheads="1"/>
          </p:cNvSpPr>
          <p:nvPr/>
        </p:nvSpPr>
        <p:spPr bwMode="auto">
          <a:xfrm>
            <a:off x="429940" y="1095598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6600"/>
                </a:solidFill>
                <a:ea typeface="楷体_GB2312" pitchFamily="49" charset="-122"/>
              </a:rPr>
              <a:t>例如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3216845" y="1052736"/>
            <a:ext cx="9286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5042"/>
                </a:solidFill>
              </a:rPr>
              <a:t>R[0]</a:t>
            </a:r>
            <a:endParaRPr lang="en-US" altLang="zh-CN" sz="3200"/>
          </a:p>
        </p:txBody>
      </p:sp>
      <p:sp>
        <p:nvSpPr>
          <p:cNvPr id="65568" name="Rectangle 32"/>
          <p:cNvSpPr>
            <a:spLocks noChangeArrowheads="1"/>
          </p:cNvSpPr>
          <p:nvPr/>
        </p:nvSpPr>
        <p:spPr bwMode="auto">
          <a:xfrm>
            <a:off x="4147120" y="1098773"/>
            <a:ext cx="650875" cy="650875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52</a:t>
            </a:r>
          </a:p>
        </p:txBody>
      </p:sp>
      <p:sp>
        <p:nvSpPr>
          <p:cNvPr id="65569" name="Line 33"/>
          <p:cNvSpPr>
            <a:spLocks noChangeShapeType="1"/>
          </p:cNvSpPr>
          <p:nvPr/>
        </p:nvSpPr>
        <p:spPr bwMode="auto">
          <a:xfrm flipV="1">
            <a:off x="2318320" y="2622773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0" name="Text Box 34"/>
          <p:cNvSpPr txBox="1">
            <a:spLocks noChangeArrowheads="1"/>
          </p:cNvSpPr>
          <p:nvPr/>
        </p:nvSpPr>
        <p:spPr bwMode="auto">
          <a:xfrm>
            <a:off x="1807145" y="3148236"/>
            <a:ext cx="739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/>
          </a:p>
        </p:txBody>
      </p:sp>
      <p:sp>
        <p:nvSpPr>
          <p:cNvPr id="65571" name="Line 35"/>
          <p:cNvSpPr>
            <a:spLocks noChangeShapeType="1"/>
          </p:cNvSpPr>
          <p:nvPr/>
        </p:nvSpPr>
        <p:spPr bwMode="auto">
          <a:xfrm flipV="1">
            <a:off x="6868095" y="2622773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6760145" y="3148236"/>
            <a:ext cx="892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/>
          </a:p>
        </p:txBody>
      </p:sp>
      <p:sp>
        <p:nvSpPr>
          <p:cNvPr id="65573" name="Line 37"/>
          <p:cNvSpPr>
            <a:spLocks noChangeShapeType="1"/>
          </p:cNvSpPr>
          <p:nvPr/>
        </p:nvSpPr>
        <p:spPr bwMode="auto">
          <a:xfrm flipV="1">
            <a:off x="6106095" y="2622773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4" name="Text Box 38"/>
          <p:cNvSpPr txBox="1">
            <a:spLocks noChangeArrowheads="1"/>
          </p:cNvSpPr>
          <p:nvPr/>
        </p:nvSpPr>
        <p:spPr bwMode="auto">
          <a:xfrm>
            <a:off x="5998145" y="3148236"/>
            <a:ext cx="892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/>
          </a:p>
        </p:txBody>
      </p:sp>
      <p:sp>
        <p:nvSpPr>
          <p:cNvPr id="65575" name="Line 39"/>
          <p:cNvSpPr>
            <a:spLocks noChangeShapeType="1"/>
          </p:cNvSpPr>
          <p:nvPr/>
        </p:nvSpPr>
        <p:spPr bwMode="auto">
          <a:xfrm flipV="1">
            <a:off x="5344095" y="2622773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6" name="Text Box 40"/>
          <p:cNvSpPr txBox="1">
            <a:spLocks noChangeArrowheads="1"/>
          </p:cNvSpPr>
          <p:nvPr/>
        </p:nvSpPr>
        <p:spPr bwMode="auto">
          <a:xfrm>
            <a:off x="5236145" y="3148236"/>
            <a:ext cx="892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/>
          </a:p>
        </p:txBody>
      </p:sp>
      <p:sp>
        <p:nvSpPr>
          <p:cNvPr id="65577" name="Line 41"/>
          <p:cNvSpPr>
            <a:spLocks noChangeShapeType="1"/>
          </p:cNvSpPr>
          <p:nvPr/>
        </p:nvSpPr>
        <p:spPr bwMode="auto">
          <a:xfrm flipV="1">
            <a:off x="3820095" y="2622773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auto">
          <a:xfrm>
            <a:off x="3308920" y="3148236"/>
            <a:ext cx="739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10.3 </a:t>
            </a:r>
            <a:r>
              <a:rPr lang="zh-CN" altLang="en-US" kern="0" dirty="0" smtClean="0"/>
              <a:t>交换排序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82029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55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5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5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5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655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65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6" dur="500"/>
                                        <p:tgtEl>
                                          <p:spTgt spid="6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nimBg="1"/>
      <p:bldP spid="65540" grpId="0" animBg="1"/>
      <p:bldP spid="65541" grpId="0" autoUpdateAnimBg="0"/>
      <p:bldP spid="65542" grpId="0" autoUpdateAnimBg="0"/>
      <p:bldP spid="65543" grpId="0" animBg="1"/>
      <p:bldP spid="65544" grpId="0" autoUpdateAnimBg="0"/>
      <p:bldP spid="65545" grpId="0" animBg="1"/>
      <p:bldP spid="65546" grpId="0" autoUpdateAnimBg="0"/>
      <p:bldP spid="65547" grpId="0" autoUpdateAnimBg="0"/>
      <p:bldP spid="65548" grpId="0" autoUpdateAnimBg="0"/>
      <p:bldP spid="65549" grpId="0" autoUpdateAnimBg="0"/>
      <p:bldP spid="65550" grpId="0" animBg="1"/>
      <p:bldP spid="65551" grpId="0" autoUpdateAnimBg="0"/>
      <p:bldP spid="65552" grpId="0" animBg="1"/>
      <p:bldP spid="65553" grpId="0" animBg="1" autoUpdateAnimBg="0"/>
      <p:bldP spid="65554" grpId="0" animBg="1"/>
      <p:bldP spid="65555" grpId="0" autoUpdateAnimBg="0"/>
      <p:bldP spid="65556" grpId="0" animBg="1"/>
      <p:bldP spid="65557" grpId="0" animBg="1" autoUpdateAnimBg="0"/>
      <p:bldP spid="65558" grpId="0" animBg="1"/>
      <p:bldP spid="65559" grpId="0" autoUpdateAnimBg="0"/>
      <p:bldP spid="65560" grpId="0" animBg="1"/>
      <p:bldP spid="65561" grpId="0" animBg="1" autoUpdateAnimBg="0"/>
      <p:bldP spid="65562" grpId="0" animBg="1"/>
      <p:bldP spid="65563" grpId="0" autoUpdateAnimBg="0"/>
      <p:bldP spid="65564" grpId="0" animBg="1"/>
      <p:bldP spid="65565" grpId="0" animBg="1" autoUpdateAnimBg="0"/>
      <p:bldP spid="65566" grpId="0" autoUpdateAnimBg="0"/>
      <p:bldP spid="65567" grpId="0" autoUpdateAnimBg="0"/>
      <p:bldP spid="65568" grpId="0" animBg="1" autoUpdateAnimBg="0"/>
      <p:bldP spid="65569" grpId="0" animBg="1"/>
      <p:bldP spid="65570" grpId="0" autoUpdateAnimBg="0"/>
      <p:bldP spid="65571" grpId="0" animBg="1"/>
      <p:bldP spid="65572" grpId="0" autoUpdateAnimBg="0"/>
      <p:bldP spid="65573" grpId="0" animBg="1"/>
      <p:bldP spid="65574" grpId="0" autoUpdateAnimBg="0"/>
      <p:bldP spid="65575" grpId="0" animBg="1"/>
      <p:bldP spid="65576" grpId="0" autoUpdateAnimBg="0"/>
      <p:bldP spid="65577" grpId="0" animBg="1"/>
      <p:bldP spid="6557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212850" y="1196752"/>
            <a:ext cx="7194598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可见，经过“</a:t>
            </a:r>
            <a:r>
              <a:rPr lang="zh-CN" altLang="en-US" sz="2800" b="1" dirty="0">
                <a:solidFill>
                  <a:srgbClr val="990000"/>
                </a:solidFill>
                <a:ea typeface="楷体_GB2312" pitchFamily="49" charset="-122"/>
              </a:rPr>
              <a:t>一次划分</a:t>
            </a:r>
            <a:r>
              <a:rPr lang="zh-CN" altLang="en-US" sz="2800" b="1" dirty="0">
                <a:ea typeface="楷体_GB2312" pitchFamily="49" charset="-122"/>
              </a:rPr>
              <a:t>” ，将关键字序列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dirty="0">
                <a:ea typeface="楷体_GB2312" pitchFamily="49" charset="-122"/>
              </a:rPr>
              <a:t>               </a:t>
            </a:r>
            <a:r>
              <a:rPr lang="en-US" altLang="zh-CN" sz="2800" b="1" dirty="0">
                <a:ea typeface="楷体_GB2312" pitchFamily="49" charset="-122"/>
              </a:rPr>
              <a:t>52, 49, </a:t>
            </a:r>
            <a:r>
              <a:rPr lang="en-US" altLang="zh-CN" sz="2800" b="1" u="sng" dirty="0">
                <a:ea typeface="楷体_GB2312" pitchFamily="49" charset="-122"/>
              </a:rPr>
              <a:t>80</a:t>
            </a:r>
            <a:r>
              <a:rPr lang="en-US" altLang="zh-CN" sz="2800" b="1" dirty="0">
                <a:ea typeface="楷体_GB2312" pitchFamily="49" charset="-122"/>
              </a:rPr>
              <a:t>, 36, </a:t>
            </a:r>
            <a:r>
              <a:rPr lang="en-US" altLang="zh-CN" sz="2800" b="1" u="sng" dirty="0">
                <a:ea typeface="楷体_GB2312" pitchFamily="49" charset="-122"/>
              </a:rPr>
              <a:t>14</a:t>
            </a:r>
            <a:r>
              <a:rPr lang="en-US" altLang="zh-CN" sz="2800" b="1" dirty="0">
                <a:ea typeface="楷体_GB2312" pitchFamily="49" charset="-122"/>
              </a:rPr>
              <a:t>,  58, 61, 97, </a:t>
            </a:r>
            <a:r>
              <a:rPr lang="en-US" altLang="zh-CN" sz="2800" b="1" u="sng" dirty="0">
                <a:ea typeface="楷体_GB2312" pitchFamily="49" charset="-122"/>
              </a:rPr>
              <a:t>23</a:t>
            </a:r>
            <a:r>
              <a:rPr lang="en-US" altLang="zh-CN" sz="2800" b="1" dirty="0">
                <a:ea typeface="楷体_GB2312" pitchFamily="49" charset="-122"/>
              </a:rPr>
              <a:t>, 75 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dirty="0">
                <a:ea typeface="楷体_GB2312" pitchFamily="49" charset="-122"/>
              </a:rPr>
              <a:t>调整为</a:t>
            </a:r>
            <a:r>
              <a:rPr lang="en-US" altLang="zh-CN" sz="2800" b="1" dirty="0">
                <a:ea typeface="楷体_GB2312" pitchFamily="49" charset="-122"/>
              </a:rPr>
              <a:t>:  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23</a:t>
            </a:r>
            <a:r>
              <a:rPr lang="en-US" altLang="zh-CN" sz="2800" b="1" dirty="0">
                <a:ea typeface="楷体_GB2312" pitchFamily="49" charset="-122"/>
              </a:rPr>
              <a:t>, 49, 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14</a:t>
            </a:r>
            <a:r>
              <a:rPr lang="en-US" altLang="zh-CN" sz="2800" b="1" dirty="0">
                <a:ea typeface="楷体_GB2312" pitchFamily="49" charset="-122"/>
              </a:rPr>
              <a:t>, 36, 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(52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en-US" altLang="zh-CN" sz="2800" b="1" dirty="0" smtClean="0">
                <a:ea typeface="楷体_GB2312" pitchFamily="49" charset="-122"/>
              </a:rPr>
              <a:t>58</a:t>
            </a:r>
            <a:r>
              <a:rPr lang="en-US" altLang="zh-CN" sz="2800" b="1" dirty="0">
                <a:ea typeface="楷体_GB2312" pitchFamily="49" charset="-122"/>
              </a:rPr>
              <a:t>, 61, 97, </a:t>
            </a:r>
            <a:r>
              <a:rPr lang="en-US" altLang="zh-CN" sz="2800" b="1" dirty="0">
                <a:solidFill>
                  <a:srgbClr val="990000"/>
                </a:solidFill>
                <a:ea typeface="楷体_GB2312" pitchFamily="49" charset="-122"/>
              </a:rPr>
              <a:t>80</a:t>
            </a:r>
            <a:r>
              <a:rPr lang="en-US" altLang="zh-CN" sz="2800" b="1" dirty="0">
                <a:ea typeface="楷体_GB2312" pitchFamily="49" charset="-122"/>
              </a:rPr>
              <a:t>, 75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502096" y="3284984"/>
            <a:ext cx="8534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dirty="0">
                <a:ea typeface="楷体_GB2312" pitchFamily="49" charset="-122"/>
              </a:rPr>
              <a:t>   </a:t>
            </a:r>
            <a:r>
              <a:rPr lang="zh-CN" altLang="en-US" sz="2800" b="1" dirty="0">
                <a:ea typeface="楷体_GB2312" pitchFamily="49" charset="-122"/>
              </a:rPr>
              <a:t>在调整过程中，设立了两个指针： </a:t>
            </a:r>
            <a:r>
              <a:rPr lang="en-US" altLang="zh-CN" sz="2800" b="1" dirty="0">
                <a:solidFill>
                  <a:srgbClr val="009999"/>
                </a:solidFill>
                <a:ea typeface="楷体_GB2312" pitchFamily="49" charset="-122"/>
              </a:rPr>
              <a:t>low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和</a:t>
            </a:r>
            <a:r>
              <a:rPr lang="en-US" altLang="zh-CN" sz="2800" b="1" dirty="0">
                <a:solidFill>
                  <a:srgbClr val="990000"/>
                </a:solidFill>
                <a:ea typeface="楷体_GB2312" pitchFamily="49" charset="-122"/>
              </a:rPr>
              <a:t>high</a:t>
            </a:r>
            <a:r>
              <a:rPr lang="zh-CN" altLang="en-US" sz="2800" b="1" dirty="0">
                <a:ea typeface="楷体_GB2312" pitchFamily="49" charset="-122"/>
              </a:rPr>
              <a:t>，它们的初值分别为： </a:t>
            </a:r>
            <a:r>
              <a:rPr lang="en-US" altLang="zh-CN" sz="2800" b="1" dirty="0">
                <a:ea typeface="楷体_GB2312" pitchFamily="49" charset="-122"/>
              </a:rPr>
              <a:t>s </a:t>
            </a:r>
            <a:r>
              <a:rPr lang="zh-CN" altLang="en-US" sz="2800" b="1" dirty="0">
                <a:ea typeface="楷体_GB2312" pitchFamily="49" charset="-122"/>
              </a:rPr>
              <a:t>和 </a:t>
            </a:r>
            <a:r>
              <a:rPr lang="en-US" altLang="zh-CN" sz="2800" b="1" dirty="0">
                <a:ea typeface="楷体_GB2312" pitchFamily="49" charset="-122"/>
              </a:rPr>
              <a:t>t</a:t>
            </a:r>
            <a:r>
              <a:rPr lang="zh-CN" altLang="en-US" sz="2800" b="1" dirty="0">
                <a:ea typeface="楷体_GB2312" pitchFamily="49" charset="-122"/>
              </a:rPr>
              <a:t>，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25896" y="4617045"/>
            <a:ext cx="86106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     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之后逐渐减小 </a:t>
            </a:r>
            <a:r>
              <a:rPr lang="en-US" altLang="zh-CN" sz="2800" b="1" dirty="0">
                <a:solidFill>
                  <a:srgbClr val="990000"/>
                </a:solidFill>
                <a:ea typeface="楷体_GB2312" pitchFamily="49" charset="-122"/>
              </a:rPr>
              <a:t>high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，增加 </a:t>
            </a:r>
            <a:r>
              <a:rPr lang="en-US" altLang="zh-CN" sz="2800" b="1" dirty="0">
                <a:solidFill>
                  <a:srgbClr val="009999"/>
                </a:solidFill>
                <a:ea typeface="楷体_GB2312" pitchFamily="49" charset="-122"/>
              </a:rPr>
              <a:t>low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，并保证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     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R[</a:t>
            </a:r>
            <a:r>
              <a:rPr lang="en-US" altLang="zh-CN" sz="2800" b="1" dirty="0">
                <a:solidFill>
                  <a:srgbClr val="990000"/>
                </a:solidFill>
                <a:ea typeface="楷体_GB2312" pitchFamily="49" charset="-122"/>
              </a:rPr>
              <a:t>high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].key≥52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，和  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R[</a:t>
            </a:r>
            <a:r>
              <a:rPr lang="en-US" altLang="zh-CN" sz="2800" b="1" dirty="0">
                <a:solidFill>
                  <a:srgbClr val="009999"/>
                </a:solidFill>
                <a:ea typeface="楷体_GB2312" pitchFamily="49" charset="-122"/>
              </a:rPr>
              <a:t>low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].key≤52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否则进行记录的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交换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10.3 </a:t>
            </a:r>
            <a:r>
              <a:rPr lang="zh-CN" altLang="en-US" kern="0" dirty="0" smtClean="0"/>
              <a:t>交换排序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599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1" name="Group 6"/>
          <p:cNvGrpSpPr>
            <a:grpSpLocks/>
          </p:cNvGrpSpPr>
          <p:nvPr/>
        </p:nvGrpSpPr>
        <p:grpSpPr bwMode="auto">
          <a:xfrm>
            <a:off x="1219200" y="2362200"/>
            <a:ext cx="6781800" cy="533400"/>
            <a:chOff x="1200" y="2928"/>
            <a:chExt cx="4272" cy="336"/>
          </a:xfrm>
        </p:grpSpPr>
        <p:sp>
          <p:nvSpPr>
            <p:cNvPr id="53288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289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3290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3291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3292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3293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3294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3295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3296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53252" name="Group 16"/>
          <p:cNvGrpSpPr>
            <a:grpSpLocks/>
          </p:cNvGrpSpPr>
          <p:nvPr/>
        </p:nvGrpSpPr>
        <p:grpSpPr bwMode="auto">
          <a:xfrm>
            <a:off x="1219200" y="1295400"/>
            <a:ext cx="6781800" cy="533400"/>
            <a:chOff x="1200" y="2928"/>
            <a:chExt cx="4272" cy="336"/>
          </a:xfrm>
        </p:grpSpPr>
        <p:sp>
          <p:nvSpPr>
            <p:cNvPr id="53279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280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3281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3282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3283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3284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3285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3286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3287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53253" name="Text Box 26"/>
          <p:cNvSpPr txBox="1">
            <a:spLocks noChangeArrowheads="1"/>
          </p:cNvSpPr>
          <p:nvPr/>
        </p:nvSpPr>
        <p:spPr bwMode="auto">
          <a:xfrm>
            <a:off x="1219200" y="914400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53254" name="Text Box 27"/>
          <p:cNvSpPr txBox="1">
            <a:spLocks noChangeArrowheads="1"/>
          </p:cNvSpPr>
          <p:nvPr/>
        </p:nvSpPr>
        <p:spPr bwMode="auto">
          <a:xfrm>
            <a:off x="20574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3255" name="Text Box 28"/>
          <p:cNvSpPr txBox="1">
            <a:spLocks noChangeArrowheads="1"/>
          </p:cNvSpPr>
          <p:nvPr/>
        </p:nvSpPr>
        <p:spPr bwMode="auto">
          <a:xfrm>
            <a:off x="2819400" y="2362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3256" name="Text Box 29"/>
          <p:cNvSpPr txBox="1">
            <a:spLocks noChangeArrowheads="1"/>
          </p:cNvSpPr>
          <p:nvPr/>
        </p:nvSpPr>
        <p:spPr bwMode="auto">
          <a:xfrm>
            <a:off x="28194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3257" name="Text Box 30"/>
          <p:cNvSpPr txBox="1">
            <a:spLocks noChangeArrowheads="1"/>
          </p:cNvSpPr>
          <p:nvPr/>
        </p:nvSpPr>
        <p:spPr bwMode="auto">
          <a:xfrm>
            <a:off x="35814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dirty="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3258" name="Text Box 31"/>
          <p:cNvSpPr txBox="1">
            <a:spLocks noChangeArrowheads="1"/>
          </p:cNvSpPr>
          <p:nvPr/>
        </p:nvSpPr>
        <p:spPr bwMode="auto">
          <a:xfrm>
            <a:off x="3581400" y="23463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3259" name="Text Box 32"/>
          <p:cNvSpPr txBox="1">
            <a:spLocks noChangeArrowheads="1"/>
          </p:cNvSpPr>
          <p:nvPr/>
        </p:nvSpPr>
        <p:spPr bwMode="auto">
          <a:xfrm>
            <a:off x="4343400" y="2362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3260" name="Text Box 33"/>
          <p:cNvSpPr txBox="1">
            <a:spLocks noChangeArrowheads="1"/>
          </p:cNvSpPr>
          <p:nvPr/>
        </p:nvSpPr>
        <p:spPr bwMode="auto">
          <a:xfrm>
            <a:off x="43434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3261" name="Text Box 34"/>
          <p:cNvSpPr txBox="1">
            <a:spLocks noChangeArrowheads="1"/>
          </p:cNvSpPr>
          <p:nvPr/>
        </p:nvSpPr>
        <p:spPr bwMode="auto">
          <a:xfrm>
            <a:off x="51054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3262" name="Text Box 35"/>
          <p:cNvSpPr txBox="1">
            <a:spLocks noChangeArrowheads="1"/>
          </p:cNvSpPr>
          <p:nvPr/>
        </p:nvSpPr>
        <p:spPr bwMode="auto">
          <a:xfrm>
            <a:off x="5105400" y="23463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3263" name="Text Box 36"/>
          <p:cNvSpPr txBox="1">
            <a:spLocks noChangeArrowheads="1"/>
          </p:cNvSpPr>
          <p:nvPr/>
        </p:nvSpPr>
        <p:spPr bwMode="auto">
          <a:xfrm>
            <a:off x="5791200" y="2362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3264" name="Text Box 37"/>
          <p:cNvSpPr txBox="1">
            <a:spLocks noChangeArrowheads="1"/>
          </p:cNvSpPr>
          <p:nvPr/>
        </p:nvSpPr>
        <p:spPr bwMode="auto">
          <a:xfrm>
            <a:off x="57912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3265" name="Text Box 38"/>
          <p:cNvSpPr txBox="1">
            <a:spLocks noChangeArrowheads="1"/>
          </p:cNvSpPr>
          <p:nvPr/>
        </p:nvSpPr>
        <p:spPr bwMode="auto">
          <a:xfrm>
            <a:off x="65532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3266" name="Text Box 39"/>
          <p:cNvSpPr txBox="1">
            <a:spLocks noChangeArrowheads="1"/>
          </p:cNvSpPr>
          <p:nvPr/>
        </p:nvSpPr>
        <p:spPr bwMode="auto">
          <a:xfrm>
            <a:off x="6553200" y="23463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3267" name="Text Box 40"/>
          <p:cNvSpPr txBox="1">
            <a:spLocks noChangeArrowheads="1"/>
          </p:cNvSpPr>
          <p:nvPr/>
        </p:nvSpPr>
        <p:spPr bwMode="auto">
          <a:xfrm>
            <a:off x="7315200" y="2362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3268" name="Text Box 41"/>
          <p:cNvSpPr txBox="1">
            <a:spLocks noChangeArrowheads="1"/>
          </p:cNvSpPr>
          <p:nvPr/>
        </p:nvSpPr>
        <p:spPr bwMode="auto">
          <a:xfrm>
            <a:off x="73152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53269" name="Group 42"/>
          <p:cNvGrpSpPr>
            <a:grpSpLocks/>
          </p:cNvGrpSpPr>
          <p:nvPr/>
        </p:nvGrpSpPr>
        <p:grpSpPr bwMode="auto">
          <a:xfrm>
            <a:off x="7391400" y="2895600"/>
            <a:ext cx="838200" cy="641350"/>
            <a:chOff x="2448" y="3456"/>
            <a:chExt cx="528" cy="404"/>
          </a:xfrm>
        </p:grpSpPr>
        <p:sp>
          <p:nvSpPr>
            <p:cNvPr id="53277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3278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53270" name="Group 45"/>
          <p:cNvGrpSpPr>
            <a:grpSpLocks/>
          </p:cNvGrpSpPr>
          <p:nvPr/>
        </p:nvGrpSpPr>
        <p:grpSpPr bwMode="auto">
          <a:xfrm>
            <a:off x="2209800" y="2895600"/>
            <a:ext cx="838200" cy="609600"/>
            <a:chOff x="1680" y="3456"/>
            <a:chExt cx="528" cy="384"/>
          </a:xfrm>
        </p:grpSpPr>
        <p:sp>
          <p:nvSpPr>
            <p:cNvPr id="53275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3276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dirty="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dirty="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53271" name="Text Box 48"/>
          <p:cNvSpPr txBox="1">
            <a:spLocks noChangeArrowheads="1"/>
          </p:cNvSpPr>
          <p:nvPr/>
        </p:nvSpPr>
        <p:spPr bwMode="auto">
          <a:xfrm>
            <a:off x="1219200" y="2362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3272" name="Text Box 49"/>
          <p:cNvSpPr txBox="1">
            <a:spLocks noChangeArrowheads="1"/>
          </p:cNvSpPr>
          <p:nvPr/>
        </p:nvSpPr>
        <p:spPr bwMode="auto">
          <a:xfrm>
            <a:off x="381000" y="3352800"/>
            <a:ext cx="76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53273" name="Line 50"/>
          <p:cNvSpPr>
            <a:spLocks noChangeShapeType="1"/>
          </p:cNvSpPr>
          <p:nvPr/>
        </p:nvSpPr>
        <p:spPr bwMode="auto">
          <a:xfrm flipV="1">
            <a:off x="685800" y="27432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46580" name="Rectangle 52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3089208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5" name="Group 6"/>
          <p:cNvGrpSpPr>
            <a:grpSpLocks/>
          </p:cNvGrpSpPr>
          <p:nvPr/>
        </p:nvGrpSpPr>
        <p:grpSpPr bwMode="auto">
          <a:xfrm>
            <a:off x="1371600" y="2362200"/>
            <a:ext cx="6781800" cy="533400"/>
            <a:chOff x="1200" y="2928"/>
            <a:chExt cx="4272" cy="336"/>
          </a:xfrm>
        </p:grpSpPr>
        <p:sp>
          <p:nvSpPr>
            <p:cNvPr id="54312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4313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314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315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316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317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318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319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320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54276" name="Group 16"/>
          <p:cNvGrpSpPr>
            <a:grpSpLocks/>
          </p:cNvGrpSpPr>
          <p:nvPr/>
        </p:nvGrpSpPr>
        <p:grpSpPr bwMode="auto">
          <a:xfrm>
            <a:off x="1371600" y="1295400"/>
            <a:ext cx="6781800" cy="533400"/>
            <a:chOff x="1200" y="2928"/>
            <a:chExt cx="4272" cy="336"/>
          </a:xfrm>
        </p:grpSpPr>
        <p:sp>
          <p:nvSpPr>
            <p:cNvPr id="54303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4304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305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306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307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308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309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310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311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54277" name="Text Box 26"/>
          <p:cNvSpPr txBox="1">
            <a:spLocks noChangeArrowheads="1"/>
          </p:cNvSpPr>
          <p:nvPr/>
        </p:nvSpPr>
        <p:spPr bwMode="auto">
          <a:xfrm>
            <a:off x="1371600" y="914400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54278" name="Text Box 27"/>
          <p:cNvSpPr txBox="1">
            <a:spLocks noChangeArrowheads="1"/>
          </p:cNvSpPr>
          <p:nvPr/>
        </p:nvSpPr>
        <p:spPr bwMode="auto">
          <a:xfrm>
            <a:off x="22098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4279" name="Text Box 28"/>
          <p:cNvSpPr txBox="1">
            <a:spLocks noChangeArrowheads="1"/>
          </p:cNvSpPr>
          <p:nvPr/>
        </p:nvSpPr>
        <p:spPr bwMode="auto">
          <a:xfrm>
            <a:off x="2971800" y="2362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4280" name="Text Box 29"/>
          <p:cNvSpPr txBox="1">
            <a:spLocks noChangeArrowheads="1"/>
          </p:cNvSpPr>
          <p:nvPr/>
        </p:nvSpPr>
        <p:spPr bwMode="auto">
          <a:xfrm>
            <a:off x="29718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4281" name="Text Box 30"/>
          <p:cNvSpPr txBox="1">
            <a:spLocks noChangeArrowheads="1"/>
          </p:cNvSpPr>
          <p:nvPr/>
        </p:nvSpPr>
        <p:spPr bwMode="auto">
          <a:xfrm>
            <a:off x="37338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4282" name="Text Box 31"/>
          <p:cNvSpPr txBox="1">
            <a:spLocks noChangeArrowheads="1"/>
          </p:cNvSpPr>
          <p:nvPr/>
        </p:nvSpPr>
        <p:spPr bwMode="auto">
          <a:xfrm>
            <a:off x="3733800" y="23463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4283" name="Text Box 32"/>
          <p:cNvSpPr txBox="1">
            <a:spLocks noChangeArrowheads="1"/>
          </p:cNvSpPr>
          <p:nvPr/>
        </p:nvSpPr>
        <p:spPr bwMode="auto">
          <a:xfrm>
            <a:off x="4495800" y="2362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4284" name="Text Box 33"/>
          <p:cNvSpPr txBox="1">
            <a:spLocks noChangeArrowheads="1"/>
          </p:cNvSpPr>
          <p:nvPr/>
        </p:nvSpPr>
        <p:spPr bwMode="auto">
          <a:xfrm>
            <a:off x="44958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4285" name="Text Box 34"/>
          <p:cNvSpPr txBox="1">
            <a:spLocks noChangeArrowheads="1"/>
          </p:cNvSpPr>
          <p:nvPr/>
        </p:nvSpPr>
        <p:spPr bwMode="auto">
          <a:xfrm>
            <a:off x="52578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4286" name="Text Box 35"/>
          <p:cNvSpPr txBox="1">
            <a:spLocks noChangeArrowheads="1"/>
          </p:cNvSpPr>
          <p:nvPr/>
        </p:nvSpPr>
        <p:spPr bwMode="auto">
          <a:xfrm>
            <a:off x="5257800" y="23463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4287" name="Text Box 36"/>
          <p:cNvSpPr txBox="1">
            <a:spLocks noChangeArrowheads="1"/>
          </p:cNvSpPr>
          <p:nvPr/>
        </p:nvSpPr>
        <p:spPr bwMode="auto">
          <a:xfrm>
            <a:off x="5943600" y="2362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4288" name="Text Box 37"/>
          <p:cNvSpPr txBox="1">
            <a:spLocks noChangeArrowheads="1"/>
          </p:cNvSpPr>
          <p:nvPr/>
        </p:nvSpPr>
        <p:spPr bwMode="auto">
          <a:xfrm>
            <a:off x="59436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4289" name="Text Box 38"/>
          <p:cNvSpPr txBox="1">
            <a:spLocks noChangeArrowheads="1"/>
          </p:cNvSpPr>
          <p:nvPr/>
        </p:nvSpPr>
        <p:spPr bwMode="auto">
          <a:xfrm>
            <a:off x="67056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4290" name="Text Box 39"/>
          <p:cNvSpPr txBox="1">
            <a:spLocks noChangeArrowheads="1"/>
          </p:cNvSpPr>
          <p:nvPr/>
        </p:nvSpPr>
        <p:spPr bwMode="auto">
          <a:xfrm>
            <a:off x="6705600" y="23463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4291" name="Text Box 40"/>
          <p:cNvSpPr txBox="1">
            <a:spLocks noChangeArrowheads="1"/>
          </p:cNvSpPr>
          <p:nvPr/>
        </p:nvSpPr>
        <p:spPr bwMode="auto">
          <a:xfrm>
            <a:off x="7467600" y="2362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4292" name="Text Box 41"/>
          <p:cNvSpPr txBox="1">
            <a:spLocks noChangeArrowheads="1"/>
          </p:cNvSpPr>
          <p:nvPr/>
        </p:nvSpPr>
        <p:spPr bwMode="auto">
          <a:xfrm>
            <a:off x="74676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54293" name="Group 42"/>
          <p:cNvGrpSpPr>
            <a:grpSpLocks/>
          </p:cNvGrpSpPr>
          <p:nvPr/>
        </p:nvGrpSpPr>
        <p:grpSpPr bwMode="auto">
          <a:xfrm>
            <a:off x="6858000" y="2895600"/>
            <a:ext cx="838200" cy="641350"/>
            <a:chOff x="2448" y="3456"/>
            <a:chExt cx="528" cy="404"/>
          </a:xfrm>
        </p:grpSpPr>
        <p:sp>
          <p:nvSpPr>
            <p:cNvPr id="54301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302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54294" name="Group 45"/>
          <p:cNvGrpSpPr>
            <a:grpSpLocks/>
          </p:cNvGrpSpPr>
          <p:nvPr/>
        </p:nvGrpSpPr>
        <p:grpSpPr bwMode="auto">
          <a:xfrm>
            <a:off x="2362200" y="2895600"/>
            <a:ext cx="838200" cy="609600"/>
            <a:chOff x="1680" y="3456"/>
            <a:chExt cx="528" cy="384"/>
          </a:xfrm>
        </p:grpSpPr>
        <p:sp>
          <p:nvSpPr>
            <p:cNvPr id="54299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300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54295" name="Text Box 48"/>
          <p:cNvSpPr txBox="1">
            <a:spLocks noChangeArrowheads="1"/>
          </p:cNvSpPr>
          <p:nvPr/>
        </p:nvSpPr>
        <p:spPr bwMode="auto">
          <a:xfrm>
            <a:off x="1371600" y="2362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4296" name="Text Box 49"/>
          <p:cNvSpPr txBox="1">
            <a:spLocks noChangeArrowheads="1"/>
          </p:cNvSpPr>
          <p:nvPr/>
        </p:nvSpPr>
        <p:spPr bwMode="auto">
          <a:xfrm>
            <a:off x="533400" y="33528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54297" name="Line 50"/>
          <p:cNvSpPr>
            <a:spLocks noChangeShapeType="1"/>
          </p:cNvSpPr>
          <p:nvPr/>
        </p:nvSpPr>
        <p:spPr bwMode="auto">
          <a:xfrm flipV="1">
            <a:off x="838200" y="27432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47603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1664270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9" name="Group 6"/>
          <p:cNvGrpSpPr>
            <a:grpSpLocks/>
          </p:cNvGrpSpPr>
          <p:nvPr/>
        </p:nvGrpSpPr>
        <p:grpSpPr bwMode="auto">
          <a:xfrm>
            <a:off x="1371600" y="2225675"/>
            <a:ext cx="6781800" cy="533400"/>
            <a:chOff x="1200" y="2928"/>
            <a:chExt cx="4272" cy="336"/>
          </a:xfrm>
        </p:grpSpPr>
        <p:sp>
          <p:nvSpPr>
            <p:cNvPr id="55336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43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44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55300" name="Group 16"/>
          <p:cNvGrpSpPr>
            <a:grpSpLocks/>
          </p:cNvGrpSpPr>
          <p:nvPr/>
        </p:nvGrpSpPr>
        <p:grpSpPr bwMode="auto">
          <a:xfrm>
            <a:off x="1371600" y="1158875"/>
            <a:ext cx="6781800" cy="533400"/>
            <a:chOff x="1200" y="2928"/>
            <a:chExt cx="4272" cy="336"/>
          </a:xfrm>
        </p:grpSpPr>
        <p:sp>
          <p:nvSpPr>
            <p:cNvPr id="55327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5328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29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30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31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32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33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34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35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55301" name="Text Box 26"/>
          <p:cNvSpPr txBox="1">
            <a:spLocks noChangeArrowheads="1"/>
          </p:cNvSpPr>
          <p:nvPr/>
        </p:nvSpPr>
        <p:spPr bwMode="auto">
          <a:xfrm>
            <a:off x="13716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55302" name="Text Box 27"/>
          <p:cNvSpPr txBox="1">
            <a:spLocks noChangeArrowheads="1"/>
          </p:cNvSpPr>
          <p:nvPr/>
        </p:nvSpPr>
        <p:spPr bwMode="auto">
          <a:xfrm>
            <a:off x="22098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5303" name="Text Box 28"/>
          <p:cNvSpPr txBox="1">
            <a:spLocks noChangeArrowheads="1"/>
          </p:cNvSpPr>
          <p:nvPr/>
        </p:nvSpPr>
        <p:spPr bwMode="auto">
          <a:xfrm>
            <a:off x="29718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5304" name="Text Box 29"/>
          <p:cNvSpPr txBox="1">
            <a:spLocks noChangeArrowheads="1"/>
          </p:cNvSpPr>
          <p:nvPr/>
        </p:nvSpPr>
        <p:spPr bwMode="auto">
          <a:xfrm>
            <a:off x="29718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5305" name="Text Box 30"/>
          <p:cNvSpPr txBox="1">
            <a:spLocks noChangeArrowheads="1"/>
          </p:cNvSpPr>
          <p:nvPr/>
        </p:nvSpPr>
        <p:spPr bwMode="auto">
          <a:xfrm>
            <a:off x="37338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5306" name="Text Box 31"/>
          <p:cNvSpPr txBox="1">
            <a:spLocks noChangeArrowheads="1"/>
          </p:cNvSpPr>
          <p:nvPr/>
        </p:nvSpPr>
        <p:spPr bwMode="auto">
          <a:xfrm>
            <a:off x="37338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5307" name="Text Box 32"/>
          <p:cNvSpPr txBox="1">
            <a:spLocks noChangeArrowheads="1"/>
          </p:cNvSpPr>
          <p:nvPr/>
        </p:nvSpPr>
        <p:spPr bwMode="auto">
          <a:xfrm>
            <a:off x="44958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5308" name="Text Box 33"/>
          <p:cNvSpPr txBox="1">
            <a:spLocks noChangeArrowheads="1"/>
          </p:cNvSpPr>
          <p:nvPr/>
        </p:nvSpPr>
        <p:spPr bwMode="auto">
          <a:xfrm>
            <a:off x="44958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5309" name="Text Box 34"/>
          <p:cNvSpPr txBox="1">
            <a:spLocks noChangeArrowheads="1"/>
          </p:cNvSpPr>
          <p:nvPr/>
        </p:nvSpPr>
        <p:spPr bwMode="auto">
          <a:xfrm>
            <a:off x="52578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5310" name="Text Box 35"/>
          <p:cNvSpPr txBox="1">
            <a:spLocks noChangeArrowheads="1"/>
          </p:cNvSpPr>
          <p:nvPr/>
        </p:nvSpPr>
        <p:spPr bwMode="auto">
          <a:xfrm>
            <a:off x="52578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5311" name="Text Box 36"/>
          <p:cNvSpPr txBox="1">
            <a:spLocks noChangeArrowheads="1"/>
          </p:cNvSpPr>
          <p:nvPr/>
        </p:nvSpPr>
        <p:spPr bwMode="auto">
          <a:xfrm>
            <a:off x="59436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5312" name="Text Box 37"/>
          <p:cNvSpPr txBox="1">
            <a:spLocks noChangeArrowheads="1"/>
          </p:cNvSpPr>
          <p:nvPr/>
        </p:nvSpPr>
        <p:spPr bwMode="auto">
          <a:xfrm>
            <a:off x="59436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5313" name="Text Box 38"/>
          <p:cNvSpPr txBox="1">
            <a:spLocks noChangeArrowheads="1"/>
          </p:cNvSpPr>
          <p:nvPr/>
        </p:nvSpPr>
        <p:spPr bwMode="auto">
          <a:xfrm>
            <a:off x="67056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5314" name="Text Box 39"/>
          <p:cNvSpPr txBox="1">
            <a:spLocks noChangeArrowheads="1"/>
          </p:cNvSpPr>
          <p:nvPr/>
        </p:nvSpPr>
        <p:spPr bwMode="auto">
          <a:xfrm>
            <a:off x="22098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5315" name="Text Box 40"/>
          <p:cNvSpPr txBox="1">
            <a:spLocks noChangeArrowheads="1"/>
          </p:cNvSpPr>
          <p:nvPr/>
        </p:nvSpPr>
        <p:spPr bwMode="auto">
          <a:xfrm>
            <a:off x="74676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5316" name="Text Box 41"/>
          <p:cNvSpPr txBox="1">
            <a:spLocks noChangeArrowheads="1"/>
          </p:cNvSpPr>
          <p:nvPr/>
        </p:nvSpPr>
        <p:spPr bwMode="auto">
          <a:xfrm>
            <a:off x="74676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55317" name="Group 42"/>
          <p:cNvGrpSpPr>
            <a:grpSpLocks/>
          </p:cNvGrpSpPr>
          <p:nvPr/>
        </p:nvGrpSpPr>
        <p:grpSpPr bwMode="auto">
          <a:xfrm>
            <a:off x="6858000" y="2759075"/>
            <a:ext cx="838200" cy="641350"/>
            <a:chOff x="2448" y="3456"/>
            <a:chExt cx="528" cy="404"/>
          </a:xfrm>
        </p:grpSpPr>
        <p:sp>
          <p:nvSpPr>
            <p:cNvPr id="55325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26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55318" name="Group 45"/>
          <p:cNvGrpSpPr>
            <a:grpSpLocks/>
          </p:cNvGrpSpPr>
          <p:nvPr/>
        </p:nvGrpSpPr>
        <p:grpSpPr bwMode="auto">
          <a:xfrm>
            <a:off x="2362200" y="2759075"/>
            <a:ext cx="838200" cy="609600"/>
            <a:chOff x="1680" y="3456"/>
            <a:chExt cx="528" cy="384"/>
          </a:xfrm>
        </p:grpSpPr>
        <p:sp>
          <p:nvSpPr>
            <p:cNvPr id="55323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24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55319" name="Text Box 48"/>
          <p:cNvSpPr txBox="1">
            <a:spLocks noChangeArrowheads="1"/>
          </p:cNvSpPr>
          <p:nvPr/>
        </p:nvSpPr>
        <p:spPr bwMode="auto">
          <a:xfrm>
            <a:off x="13716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5320" name="Text Box 49"/>
          <p:cNvSpPr txBox="1">
            <a:spLocks noChangeArrowheads="1"/>
          </p:cNvSpPr>
          <p:nvPr/>
        </p:nvSpPr>
        <p:spPr bwMode="auto">
          <a:xfrm>
            <a:off x="5334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55321" name="Line 50"/>
          <p:cNvSpPr>
            <a:spLocks noChangeShapeType="1"/>
          </p:cNvSpPr>
          <p:nvPr/>
        </p:nvSpPr>
        <p:spPr bwMode="auto">
          <a:xfrm flipV="1">
            <a:off x="8382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48627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3549143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3" name="Group 6"/>
          <p:cNvGrpSpPr>
            <a:grpSpLocks/>
          </p:cNvGrpSpPr>
          <p:nvPr/>
        </p:nvGrpSpPr>
        <p:grpSpPr bwMode="auto">
          <a:xfrm>
            <a:off x="1219200" y="2225675"/>
            <a:ext cx="6781800" cy="533400"/>
            <a:chOff x="1200" y="2928"/>
            <a:chExt cx="4272" cy="336"/>
          </a:xfrm>
        </p:grpSpPr>
        <p:sp>
          <p:nvSpPr>
            <p:cNvPr id="56360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6361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6362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6363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6364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6365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6366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6367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6368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56324" name="Group 16"/>
          <p:cNvGrpSpPr>
            <a:grpSpLocks/>
          </p:cNvGrpSpPr>
          <p:nvPr/>
        </p:nvGrpSpPr>
        <p:grpSpPr bwMode="auto">
          <a:xfrm>
            <a:off x="1219200" y="1158875"/>
            <a:ext cx="6781800" cy="533400"/>
            <a:chOff x="1200" y="2928"/>
            <a:chExt cx="4272" cy="336"/>
          </a:xfrm>
        </p:grpSpPr>
        <p:sp>
          <p:nvSpPr>
            <p:cNvPr id="56351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6352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6353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6354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6355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6356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6357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6358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6359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56325" name="Text Box 26"/>
          <p:cNvSpPr txBox="1">
            <a:spLocks noChangeArrowheads="1"/>
          </p:cNvSpPr>
          <p:nvPr/>
        </p:nvSpPr>
        <p:spPr bwMode="auto">
          <a:xfrm>
            <a:off x="12192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56326" name="Text Box 27"/>
          <p:cNvSpPr txBox="1">
            <a:spLocks noChangeArrowheads="1"/>
          </p:cNvSpPr>
          <p:nvPr/>
        </p:nvSpPr>
        <p:spPr bwMode="auto">
          <a:xfrm>
            <a:off x="2057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6327" name="Text Box 28"/>
          <p:cNvSpPr txBox="1">
            <a:spLocks noChangeArrowheads="1"/>
          </p:cNvSpPr>
          <p:nvPr/>
        </p:nvSpPr>
        <p:spPr bwMode="auto">
          <a:xfrm>
            <a:off x="2819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6328" name="Text Box 29"/>
          <p:cNvSpPr txBox="1">
            <a:spLocks noChangeArrowheads="1"/>
          </p:cNvSpPr>
          <p:nvPr/>
        </p:nvSpPr>
        <p:spPr bwMode="auto">
          <a:xfrm>
            <a:off x="2819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6329" name="Text Box 30"/>
          <p:cNvSpPr txBox="1">
            <a:spLocks noChangeArrowheads="1"/>
          </p:cNvSpPr>
          <p:nvPr/>
        </p:nvSpPr>
        <p:spPr bwMode="auto">
          <a:xfrm>
            <a:off x="3581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6330" name="Text Box 31"/>
          <p:cNvSpPr txBox="1">
            <a:spLocks noChangeArrowheads="1"/>
          </p:cNvSpPr>
          <p:nvPr/>
        </p:nvSpPr>
        <p:spPr bwMode="auto">
          <a:xfrm>
            <a:off x="3581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6331" name="Text Box 32"/>
          <p:cNvSpPr txBox="1">
            <a:spLocks noChangeArrowheads="1"/>
          </p:cNvSpPr>
          <p:nvPr/>
        </p:nvSpPr>
        <p:spPr bwMode="auto">
          <a:xfrm>
            <a:off x="4343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6332" name="Text Box 33"/>
          <p:cNvSpPr txBox="1">
            <a:spLocks noChangeArrowheads="1"/>
          </p:cNvSpPr>
          <p:nvPr/>
        </p:nvSpPr>
        <p:spPr bwMode="auto">
          <a:xfrm>
            <a:off x="4343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6333" name="Text Box 34"/>
          <p:cNvSpPr txBox="1">
            <a:spLocks noChangeArrowheads="1"/>
          </p:cNvSpPr>
          <p:nvPr/>
        </p:nvSpPr>
        <p:spPr bwMode="auto">
          <a:xfrm>
            <a:off x="5105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6334" name="Text Box 35"/>
          <p:cNvSpPr txBox="1">
            <a:spLocks noChangeArrowheads="1"/>
          </p:cNvSpPr>
          <p:nvPr/>
        </p:nvSpPr>
        <p:spPr bwMode="auto">
          <a:xfrm>
            <a:off x="5105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6335" name="Text Box 36"/>
          <p:cNvSpPr txBox="1">
            <a:spLocks noChangeArrowheads="1"/>
          </p:cNvSpPr>
          <p:nvPr/>
        </p:nvSpPr>
        <p:spPr bwMode="auto">
          <a:xfrm>
            <a:off x="5791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6336" name="Text Box 37"/>
          <p:cNvSpPr txBox="1">
            <a:spLocks noChangeArrowheads="1"/>
          </p:cNvSpPr>
          <p:nvPr/>
        </p:nvSpPr>
        <p:spPr bwMode="auto">
          <a:xfrm>
            <a:off x="5791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6337" name="Text Box 38"/>
          <p:cNvSpPr txBox="1">
            <a:spLocks noChangeArrowheads="1"/>
          </p:cNvSpPr>
          <p:nvPr/>
        </p:nvSpPr>
        <p:spPr bwMode="auto">
          <a:xfrm>
            <a:off x="6553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6338" name="Text Box 39"/>
          <p:cNvSpPr txBox="1">
            <a:spLocks noChangeArrowheads="1"/>
          </p:cNvSpPr>
          <p:nvPr/>
        </p:nvSpPr>
        <p:spPr bwMode="auto">
          <a:xfrm>
            <a:off x="2057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6339" name="Text Box 40"/>
          <p:cNvSpPr txBox="1">
            <a:spLocks noChangeArrowheads="1"/>
          </p:cNvSpPr>
          <p:nvPr/>
        </p:nvSpPr>
        <p:spPr bwMode="auto">
          <a:xfrm>
            <a:off x="7315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6340" name="Text Box 41"/>
          <p:cNvSpPr txBox="1">
            <a:spLocks noChangeArrowheads="1"/>
          </p:cNvSpPr>
          <p:nvPr/>
        </p:nvSpPr>
        <p:spPr bwMode="auto">
          <a:xfrm>
            <a:off x="7315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56341" name="Group 42"/>
          <p:cNvGrpSpPr>
            <a:grpSpLocks/>
          </p:cNvGrpSpPr>
          <p:nvPr/>
        </p:nvGrpSpPr>
        <p:grpSpPr bwMode="auto">
          <a:xfrm>
            <a:off x="6705600" y="2759075"/>
            <a:ext cx="838200" cy="641350"/>
            <a:chOff x="2448" y="3456"/>
            <a:chExt cx="528" cy="404"/>
          </a:xfrm>
        </p:grpSpPr>
        <p:sp>
          <p:nvSpPr>
            <p:cNvPr id="56349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6350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56342" name="Group 45"/>
          <p:cNvGrpSpPr>
            <a:grpSpLocks/>
          </p:cNvGrpSpPr>
          <p:nvPr/>
        </p:nvGrpSpPr>
        <p:grpSpPr bwMode="auto">
          <a:xfrm>
            <a:off x="2971800" y="2759075"/>
            <a:ext cx="838200" cy="609600"/>
            <a:chOff x="1680" y="3456"/>
            <a:chExt cx="528" cy="384"/>
          </a:xfrm>
        </p:grpSpPr>
        <p:sp>
          <p:nvSpPr>
            <p:cNvPr id="56347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6348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56343" name="Text Box 48"/>
          <p:cNvSpPr txBox="1">
            <a:spLocks noChangeArrowheads="1"/>
          </p:cNvSpPr>
          <p:nvPr/>
        </p:nvSpPr>
        <p:spPr bwMode="auto">
          <a:xfrm>
            <a:off x="1219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6344" name="Text Box 49"/>
          <p:cNvSpPr txBox="1">
            <a:spLocks noChangeArrowheads="1"/>
          </p:cNvSpPr>
          <p:nvPr/>
        </p:nvSpPr>
        <p:spPr bwMode="auto">
          <a:xfrm>
            <a:off x="3810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56345" name="Line 50"/>
          <p:cNvSpPr>
            <a:spLocks noChangeShapeType="1"/>
          </p:cNvSpPr>
          <p:nvPr/>
        </p:nvSpPr>
        <p:spPr bwMode="auto">
          <a:xfrm flipV="1">
            <a:off x="6858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49651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2726089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7" name="Group 6"/>
          <p:cNvGrpSpPr>
            <a:grpSpLocks/>
          </p:cNvGrpSpPr>
          <p:nvPr/>
        </p:nvGrpSpPr>
        <p:grpSpPr bwMode="auto">
          <a:xfrm>
            <a:off x="1371600" y="2225675"/>
            <a:ext cx="6781800" cy="533400"/>
            <a:chOff x="1200" y="2928"/>
            <a:chExt cx="4272" cy="336"/>
          </a:xfrm>
        </p:grpSpPr>
        <p:sp>
          <p:nvSpPr>
            <p:cNvPr id="57384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7385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7386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7387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7388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7389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7390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7391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7392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57348" name="Group 16"/>
          <p:cNvGrpSpPr>
            <a:grpSpLocks/>
          </p:cNvGrpSpPr>
          <p:nvPr/>
        </p:nvGrpSpPr>
        <p:grpSpPr bwMode="auto">
          <a:xfrm>
            <a:off x="1371600" y="1158875"/>
            <a:ext cx="6781800" cy="533400"/>
            <a:chOff x="1200" y="2928"/>
            <a:chExt cx="4272" cy="336"/>
          </a:xfrm>
        </p:grpSpPr>
        <p:sp>
          <p:nvSpPr>
            <p:cNvPr id="57375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7376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7377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7378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7379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7380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7381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7382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7383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57349" name="Text Box 26"/>
          <p:cNvSpPr txBox="1">
            <a:spLocks noChangeArrowheads="1"/>
          </p:cNvSpPr>
          <p:nvPr/>
        </p:nvSpPr>
        <p:spPr bwMode="auto">
          <a:xfrm>
            <a:off x="13716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57350" name="Text Box 27"/>
          <p:cNvSpPr txBox="1">
            <a:spLocks noChangeArrowheads="1"/>
          </p:cNvSpPr>
          <p:nvPr/>
        </p:nvSpPr>
        <p:spPr bwMode="auto">
          <a:xfrm>
            <a:off x="22098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7351" name="Text Box 28"/>
          <p:cNvSpPr txBox="1">
            <a:spLocks noChangeArrowheads="1"/>
          </p:cNvSpPr>
          <p:nvPr/>
        </p:nvSpPr>
        <p:spPr bwMode="auto">
          <a:xfrm>
            <a:off x="29718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7352" name="Text Box 29"/>
          <p:cNvSpPr txBox="1">
            <a:spLocks noChangeArrowheads="1"/>
          </p:cNvSpPr>
          <p:nvPr/>
        </p:nvSpPr>
        <p:spPr bwMode="auto">
          <a:xfrm>
            <a:off x="29718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7353" name="Text Box 30"/>
          <p:cNvSpPr txBox="1">
            <a:spLocks noChangeArrowheads="1"/>
          </p:cNvSpPr>
          <p:nvPr/>
        </p:nvSpPr>
        <p:spPr bwMode="auto">
          <a:xfrm>
            <a:off x="37338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7354" name="Text Box 31"/>
          <p:cNvSpPr txBox="1">
            <a:spLocks noChangeArrowheads="1"/>
          </p:cNvSpPr>
          <p:nvPr/>
        </p:nvSpPr>
        <p:spPr bwMode="auto">
          <a:xfrm>
            <a:off x="37338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7355" name="Text Box 32"/>
          <p:cNvSpPr txBox="1">
            <a:spLocks noChangeArrowheads="1"/>
          </p:cNvSpPr>
          <p:nvPr/>
        </p:nvSpPr>
        <p:spPr bwMode="auto">
          <a:xfrm>
            <a:off x="44958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7356" name="Text Box 33"/>
          <p:cNvSpPr txBox="1">
            <a:spLocks noChangeArrowheads="1"/>
          </p:cNvSpPr>
          <p:nvPr/>
        </p:nvSpPr>
        <p:spPr bwMode="auto">
          <a:xfrm>
            <a:off x="44958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7357" name="Text Box 34"/>
          <p:cNvSpPr txBox="1">
            <a:spLocks noChangeArrowheads="1"/>
          </p:cNvSpPr>
          <p:nvPr/>
        </p:nvSpPr>
        <p:spPr bwMode="auto">
          <a:xfrm>
            <a:off x="52578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7358" name="Text Box 35"/>
          <p:cNvSpPr txBox="1">
            <a:spLocks noChangeArrowheads="1"/>
          </p:cNvSpPr>
          <p:nvPr/>
        </p:nvSpPr>
        <p:spPr bwMode="auto">
          <a:xfrm>
            <a:off x="52578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7359" name="Text Box 36"/>
          <p:cNvSpPr txBox="1">
            <a:spLocks noChangeArrowheads="1"/>
          </p:cNvSpPr>
          <p:nvPr/>
        </p:nvSpPr>
        <p:spPr bwMode="auto">
          <a:xfrm>
            <a:off x="59436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7360" name="Text Box 37"/>
          <p:cNvSpPr txBox="1">
            <a:spLocks noChangeArrowheads="1"/>
          </p:cNvSpPr>
          <p:nvPr/>
        </p:nvSpPr>
        <p:spPr bwMode="auto">
          <a:xfrm>
            <a:off x="59436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7361" name="Text Box 38"/>
          <p:cNvSpPr txBox="1">
            <a:spLocks noChangeArrowheads="1"/>
          </p:cNvSpPr>
          <p:nvPr/>
        </p:nvSpPr>
        <p:spPr bwMode="auto">
          <a:xfrm>
            <a:off x="67056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7362" name="Text Box 39"/>
          <p:cNvSpPr txBox="1">
            <a:spLocks noChangeArrowheads="1"/>
          </p:cNvSpPr>
          <p:nvPr/>
        </p:nvSpPr>
        <p:spPr bwMode="auto">
          <a:xfrm>
            <a:off x="22098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7363" name="Text Box 40"/>
          <p:cNvSpPr txBox="1">
            <a:spLocks noChangeArrowheads="1"/>
          </p:cNvSpPr>
          <p:nvPr/>
        </p:nvSpPr>
        <p:spPr bwMode="auto">
          <a:xfrm>
            <a:off x="74676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7364" name="Text Box 41"/>
          <p:cNvSpPr txBox="1">
            <a:spLocks noChangeArrowheads="1"/>
          </p:cNvSpPr>
          <p:nvPr/>
        </p:nvSpPr>
        <p:spPr bwMode="auto">
          <a:xfrm>
            <a:off x="74676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57365" name="Group 42"/>
          <p:cNvGrpSpPr>
            <a:grpSpLocks/>
          </p:cNvGrpSpPr>
          <p:nvPr/>
        </p:nvGrpSpPr>
        <p:grpSpPr bwMode="auto">
          <a:xfrm>
            <a:off x="6858000" y="2759075"/>
            <a:ext cx="838200" cy="641350"/>
            <a:chOff x="2448" y="3456"/>
            <a:chExt cx="528" cy="404"/>
          </a:xfrm>
        </p:grpSpPr>
        <p:sp>
          <p:nvSpPr>
            <p:cNvPr id="57373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7374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57366" name="Group 45"/>
          <p:cNvGrpSpPr>
            <a:grpSpLocks/>
          </p:cNvGrpSpPr>
          <p:nvPr/>
        </p:nvGrpSpPr>
        <p:grpSpPr bwMode="auto">
          <a:xfrm>
            <a:off x="3886200" y="2759075"/>
            <a:ext cx="838200" cy="609600"/>
            <a:chOff x="1680" y="3456"/>
            <a:chExt cx="528" cy="384"/>
          </a:xfrm>
        </p:grpSpPr>
        <p:sp>
          <p:nvSpPr>
            <p:cNvPr id="57371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7372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57367" name="Text Box 48"/>
          <p:cNvSpPr txBox="1">
            <a:spLocks noChangeArrowheads="1"/>
          </p:cNvSpPr>
          <p:nvPr/>
        </p:nvSpPr>
        <p:spPr bwMode="auto">
          <a:xfrm>
            <a:off x="13716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7368" name="Text Box 49"/>
          <p:cNvSpPr txBox="1">
            <a:spLocks noChangeArrowheads="1"/>
          </p:cNvSpPr>
          <p:nvPr/>
        </p:nvSpPr>
        <p:spPr bwMode="auto">
          <a:xfrm>
            <a:off x="5334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57369" name="Line 50"/>
          <p:cNvSpPr>
            <a:spLocks noChangeShapeType="1"/>
          </p:cNvSpPr>
          <p:nvPr/>
        </p:nvSpPr>
        <p:spPr bwMode="auto">
          <a:xfrm flipV="1">
            <a:off x="8382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50675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2266447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1" name="Group 6"/>
          <p:cNvGrpSpPr>
            <a:grpSpLocks/>
          </p:cNvGrpSpPr>
          <p:nvPr/>
        </p:nvGrpSpPr>
        <p:grpSpPr bwMode="auto">
          <a:xfrm>
            <a:off x="1219200" y="2225675"/>
            <a:ext cx="6781800" cy="533400"/>
            <a:chOff x="1200" y="2928"/>
            <a:chExt cx="4272" cy="336"/>
          </a:xfrm>
        </p:grpSpPr>
        <p:sp>
          <p:nvSpPr>
            <p:cNvPr id="58408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8409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8410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8411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8412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8413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8414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8415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8416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58372" name="Group 16"/>
          <p:cNvGrpSpPr>
            <a:grpSpLocks/>
          </p:cNvGrpSpPr>
          <p:nvPr/>
        </p:nvGrpSpPr>
        <p:grpSpPr bwMode="auto">
          <a:xfrm>
            <a:off x="1219200" y="1158875"/>
            <a:ext cx="6781800" cy="533400"/>
            <a:chOff x="1200" y="2928"/>
            <a:chExt cx="4272" cy="336"/>
          </a:xfrm>
        </p:grpSpPr>
        <p:sp>
          <p:nvSpPr>
            <p:cNvPr id="58399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8400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8401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8402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8403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8404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8405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8406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8407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58373" name="Text Box 26"/>
          <p:cNvSpPr txBox="1">
            <a:spLocks noChangeArrowheads="1"/>
          </p:cNvSpPr>
          <p:nvPr/>
        </p:nvSpPr>
        <p:spPr bwMode="auto">
          <a:xfrm>
            <a:off x="12192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58374" name="Text Box 27"/>
          <p:cNvSpPr txBox="1">
            <a:spLocks noChangeArrowheads="1"/>
          </p:cNvSpPr>
          <p:nvPr/>
        </p:nvSpPr>
        <p:spPr bwMode="auto">
          <a:xfrm>
            <a:off x="2057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8375" name="Text Box 28"/>
          <p:cNvSpPr txBox="1">
            <a:spLocks noChangeArrowheads="1"/>
          </p:cNvSpPr>
          <p:nvPr/>
        </p:nvSpPr>
        <p:spPr bwMode="auto">
          <a:xfrm>
            <a:off x="2819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8376" name="Text Box 29"/>
          <p:cNvSpPr txBox="1">
            <a:spLocks noChangeArrowheads="1"/>
          </p:cNvSpPr>
          <p:nvPr/>
        </p:nvSpPr>
        <p:spPr bwMode="auto">
          <a:xfrm>
            <a:off x="2819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8377" name="Text Box 30"/>
          <p:cNvSpPr txBox="1">
            <a:spLocks noChangeArrowheads="1"/>
          </p:cNvSpPr>
          <p:nvPr/>
        </p:nvSpPr>
        <p:spPr bwMode="auto">
          <a:xfrm>
            <a:off x="3581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8378" name="Text Box 31"/>
          <p:cNvSpPr txBox="1">
            <a:spLocks noChangeArrowheads="1"/>
          </p:cNvSpPr>
          <p:nvPr/>
        </p:nvSpPr>
        <p:spPr bwMode="auto">
          <a:xfrm>
            <a:off x="6553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8379" name="Text Box 32"/>
          <p:cNvSpPr txBox="1">
            <a:spLocks noChangeArrowheads="1"/>
          </p:cNvSpPr>
          <p:nvPr/>
        </p:nvSpPr>
        <p:spPr bwMode="auto">
          <a:xfrm>
            <a:off x="4343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8380" name="Text Box 33"/>
          <p:cNvSpPr txBox="1">
            <a:spLocks noChangeArrowheads="1"/>
          </p:cNvSpPr>
          <p:nvPr/>
        </p:nvSpPr>
        <p:spPr bwMode="auto">
          <a:xfrm>
            <a:off x="4343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8381" name="Text Box 34"/>
          <p:cNvSpPr txBox="1">
            <a:spLocks noChangeArrowheads="1"/>
          </p:cNvSpPr>
          <p:nvPr/>
        </p:nvSpPr>
        <p:spPr bwMode="auto">
          <a:xfrm>
            <a:off x="5105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8382" name="Text Box 35"/>
          <p:cNvSpPr txBox="1">
            <a:spLocks noChangeArrowheads="1"/>
          </p:cNvSpPr>
          <p:nvPr/>
        </p:nvSpPr>
        <p:spPr bwMode="auto">
          <a:xfrm>
            <a:off x="5105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8383" name="Text Box 36"/>
          <p:cNvSpPr txBox="1">
            <a:spLocks noChangeArrowheads="1"/>
          </p:cNvSpPr>
          <p:nvPr/>
        </p:nvSpPr>
        <p:spPr bwMode="auto">
          <a:xfrm>
            <a:off x="5791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8384" name="Text Box 37"/>
          <p:cNvSpPr txBox="1">
            <a:spLocks noChangeArrowheads="1"/>
          </p:cNvSpPr>
          <p:nvPr/>
        </p:nvSpPr>
        <p:spPr bwMode="auto">
          <a:xfrm>
            <a:off x="5791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8385" name="Text Box 38"/>
          <p:cNvSpPr txBox="1">
            <a:spLocks noChangeArrowheads="1"/>
          </p:cNvSpPr>
          <p:nvPr/>
        </p:nvSpPr>
        <p:spPr bwMode="auto">
          <a:xfrm>
            <a:off x="6553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8386" name="Text Box 39"/>
          <p:cNvSpPr txBox="1">
            <a:spLocks noChangeArrowheads="1"/>
          </p:cNvSpPr>
          <p:nvPr/>
        </p:nvSpPr>
        <p:spPr bwMode="auto">
          <a:xfrm>
            <a:off x="2057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8387" name="Text Box 40"/>
          <p:cNvSpPr txBox="1">
            <a:spLocks noChangeArrowheads="1"/>
          </p:cNvSpPr>
          <p:nvPr/>
        </p:nvSpPr>
        <p:spPr bwMode="auto">
          <a:xfrm>
            <a:off x="7315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8388" name="Text Box 41"/>
          <p:cNvSpPr txBox="1">
            <a:spLocks noChangeArrowheads="1"/>
          </p:cNvSpPr>
          <p:nvPr/>
        </p:nvSpPr>
        <p:spPr bwMode="auto">
          <a:xfrm>
            <a:off x="7315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58389" name="Group 42"/>
          <p:cNvGrpSpPr>
            <a:grpSpLocks/>
          </p:cNvGrpSpPr>
          <p:nvPr/>
        </p:nvGrpSpPr>
        <p:grpSpPr bwMode="auto">
          <a:xfrm>
            <a:off x="6705600" y="2759075"/>
            <a:ext cx="838200" cy="641350"/>
            <a:chOff x="2448" y="3456"/>
            <a:chExt cx="528" cy="404"/>
          </a:xfrm>
        </p:grpSpPr>
        <p:sp>
          <p:nvSpPr>
            <p:cNvPr id="58397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8398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58390" name="Group 45"/>
          <p:cNvGrpSpPr>
            <a:grpSpLocks/>
          </p:cNvGrpSpPr>
          <p:nvPr/>
        </p:nvGrpSpPr>
        <p:grpSpPr bwMode="auto">
          <a:xfrm>
            <a:off x="3733800" y="2759075"/>
            <a:ext cx="838200" cy="609600"/>
            <a:chOff x="1680" y="3456"/>
            <a:chExt cx="528" cy="384"/>
          </a:xfrm>
        </p:grpSpPr>
        <p:sp>
          <p:nvSpPr>
            <p:cNvPr id="58395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8396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58391" name="Text Box 48"/>
          <p:cNvSpPr txBox="1">
            <a:spLocks noChangeArrowheads="1"/>
          </p:cNvSpPr>
          <p:nvPr/>
        </p:nvSpPr>
        <p:spPr bwMode="auto">
          <a:xfrm>
            <a:off x="1219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8392" name="Text Box 49"/>
          <p:cNvSpPr txBox="1">
            <a:spLocks noChangeArrowheads="1"/>
          </p:cNvSpPr>
          <p:nvPr/>
        </p:nvSpPr>
        <p:spPr bwMode="auto">
          <a:xfrm>
            <a:off x="3810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58393" name="Line 50"/>
          <p:cNvSpPr>
            <a:spLocks noChangeShapeType="1"/>
          </p:cNvSpPr>
          <p:nvPr/>
        </p:nvSpPr>
        <p:spPr bwMode="auto">
          <a:xfrm flipV="1">
            <a:off x="6858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51699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3268027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zh-CN" altLang="en-US" dirty="0"/>
              <a:t>如何衡量</a:t>
            </a:r>
            <a:r>
              <a:rPr lang="zh-CN" altLang="en-US" dirty="0" smtClean="0"/>
              <a:t>排序</a:t>
            </a:r>
            <a:r>
              <a:rPr lang="zh-CN" altLang="en-US" dirty="0"/>
              <a:t>算法的</a:t>
            </a:r>
            <a:r>
              <a:rPr lang="zh-CN" altLang="en-US" dirty="0" smtClean="0"/>
              <a:t>好坏？</a:t>
            </a:r>
            <a:endParaRPr lang="zh-CN" altLang="en-US" dirty="0"/>
          </a:p>
          <a:p>
            <a:pPr lvl="1"/>
            <a:r>
              <a:rPr lang="zh-CN" altLang="en-US" dirty="0"/>
              <a:t>时间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pPr lvl="2"/>
            <a:r>
              <a:rPr lang="zh-CN" altLang="en-US" sz="2600" dirty="0" smtClean="0"/>
              <a:t>排序</a:t>
            </a:r>
            <a:r>
              <a:rPr lang="zh-CN" altLang="en-US" sz="2600" dirty="0"/>
              <a:t>速度（比较次数与移动次数）</a:t>
            </a:r>
          </a:p>
          <a:p>
            <a:pPr lvl="1"/>
            <a:r>
              <a:rPr lang="zh-CN" altLang="en-US" dirty="0"/>
              <a:t>空间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pPr lvl="2"/>
            <a:r>
              <a:rPr lang="zh-CN" altLang="en-US" sz="2600" dirty="0" smtClean="0"/>
              <a:t>占</a:t>
            </a:r>
            <a:r>
              <a:rPr lang="zh-CN" altLang="en-US" sz="2600" dirty="0"/>
              <a:t>内存辅助空间的大小</a:t>
            </a:r>
          </a:p>
          <a:p>
            <a:pPr lvl="1"/>
            <a:r>
              <a:rPr lang="zh-CN" altLang="en-US" dirty="0" smtClean="0"/>
              <a:t>稳定性</a:t>
            </a:r>
            <a:endParaRPr lang="en-US" altLang="zh-CN" dirty="0" smtClean="0"/>
          </a:p>
          <a:p>
            <a:pPr lvl="2"/>
            <a:r>
              <a:rPr lang="en-US" altLang="zh-CN" sz="2600" dirty="0" smtClean="0"/>
              <a:t>A</a:t>
            </a:r>
            <a:r>
              <a:rPr lang="zh-CN" altLang="en-US" sz="2600" dirty="0"/>
              <a:t>和</a:t>
            </a:r>
            <a:r>
              <a:rPr lang="en-US" altLang="zh-CN" sz="2600" dirty="0"/>
              <a:t>B</a:t>
            </a:r>
            <a:r>
              <a:rPr lang="zh-CN" altLang="en-US" sz="2600" dirty="0"/>
              <a:t>的关键字相等，排序后</a:t>
            </a:r>
            <a:r>
              <a:rPr lang="en-US" altLang="zh-CN" sz="2600" dirty="0"/>
              <a:t>A</a:t>
            </a:r>
            <a:r>
              <a:rPr lang="zh-CN" altLang="en-US" sz="2600" dirty="0"/>
              <a:t>、</a:t>
            </a:r>
            <a:r>
              <a:rPr lang="en-US" altLang="zh-CN" sz="2600" dirty="0"/>
              <a:t>B</a:t>
            </a:r>
            <a:r>
              <a:rPr lang="zh-CN" altLang="en-US" sz="2600" dirty="0"/>
              <a:t>的先后次序保持不变，则称这种排序算法是稳定的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r>
              <a:rPr lang="zh-CN" altLang="en-US" dirty="0" smtClean="0"/>
              <a:t>排序</a:t>
            </a:r>
            <a:r>
              <a:rPr lang="zh-CN" altLang="en-US" dirty="0"/>
              <a:t>过程中的基本</a:t>
            </a:r>
            <a:r>
              <a:rPr lang="zh-CN" altLang="en-US" dirty="0" smtClean="0"/>
              <a:t>操作有哪些？</a:t>
            </a:r>
            <a:endParaRPr lang="zh-CN" altLang="en-US" dirty="0"/>
          </a:p>
          <a:p>
            <a:pPr lvl="1"/>
            <a:r>
              <a:rPr lang="zh-CN" altLang="en-US" dirty="0" smtClean="0"/>
              <a:t>比较</a:t>
            </a:r>
            <a:r>
              <a:rPr lang="zh-CN" altLang="en-US" dirty="0"/>
              <a:t>：</a:t>
            </a:r>
            <a:r>
              <a:rPr lang="zh-CN" altLang="en-US" dirty="0" smtClean="0"/>
              <a:t>关键</a:t>
            </a:r>
            <a:r>
              <a:rPr lang="zh-CN" altLang="en-US" dirty="0"/>
              <a:t>字</a:t>
            </a:r>
            <a:r>
              <a:rPr lang="zh-CN" altLang="en-US" dirty="0" smtClean="0"/>
              <a:t>之间</a:t>
            </a:r>
            <a:r>
              <a:rPr lang="zh-CN" altLang="en-US" dirty="0"/>
              <a:t>的</a:t>
            </a:r>
            <a:r>
              <a:rPr lang="zh-CN" altLang="en-US" dirty="0" smtClean="0"/>
              <a:t>比较</a:t>
            </a:r>
            <a:endParaRPr lang="zh-CN" altLang="en-US" dirty="0"/>
          </a:p>
          <a:p>
            <a:pPr lvl="1"/>
            <a:r>
              <a:rPr lang="zh-CN" altLang="en-US" dirty="0" smtClean="0"/>
              <a:t>移动</a:t>
            </a:r>
            <a:r>
              <a:rPr lang="zh-CN" altLang="en-US" dirty="0"/>
              <a:t>：记录从一个位置移动到另一个</a:t>
            </a:r>
            <a:r>
              <a:rPr lang="zh-CN" altLang="en-US" dirty="0" smtClean="0"/>
              <a:t>位置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182562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5" name="Group 6"/>
          <p:cNvGrpSpPr>
            <a:grpSpLocks/>
          </p:cNvGrpSpPr>
          <p:nvPr/>
        </p:nvGrpSpPr>
        <p:grpSpPr bwMode="auto">
          <a:xfrm>
            <a:off x="1219200" y="2225675"/>
            <a:ext cx="6781800" cy="533400"/>
            <a:chOff x="1200" y="2928"/>
            <a:chExt cx="4272" cy="336"/>
          </a:xfrm>
        </p:grpSpPr>
        <p:sp>
          <p:nvSpPr>
            <p:cNvPr id="59432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9433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9434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9435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9436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9437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9438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9439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9440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59396" name="Group 16"/>
          <p:cNvGrpSpPr>
            <a:grpSpLocks/>
          </p:cNvGrpSpPr>
          <p:nvPr/>
        </p:nvGrpSpPr>
        <p:grpSpPr bwMode="auto">
          <a:xfrm>
            <a:off x="1219200" y="1158875"/>
            <a:ext cx="6781800" cy="533400"/>
            <a:chOff x="1200" y="2928"/>
            <a:chExt cx="4272" cy="336"/>
          </a:xfrm>
        </p:grpSpPr>
        <p:sp>
          <p:nvSpPr>
            <p:cNvPr id="59423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9424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9425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9426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9427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9428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9429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9430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9431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59397" name="Text Box 26"/>
          <p:cNvSpPr txBox="1">
            <a:spLocks noChangeArrowheads="1"/>
          </p:cNvSpPr>
          <p:nvPr/>
        </p:nvSpPr>
        <p:spPr bwMode="auto">
          <a:xfrm>
            <a:off x="12192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59398" name="Text Box 27"/>
          <p:cNvSpPr txBox="1">
            <a:spLocks noChangeArrowheads="1"/>
          </p:cNvSpPr>
          <p:nvPr/>
        </p:nvSpPr>
        <p:spPr bwMode="auto">
          <a:xfrm>
            <a:off x="2057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9399" name="Text Box 28"/>
          <p:cNvSpPr txBox="1">
            <a:spLocks noChangeArrowheads="1"/>
          </p:cNvSpPr>
          <p:nvPr/>
        </p:nvSpPr>
        <p:spPr bwMode="auto">
          <a:xfrm>
            <a:off x="2819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9400" name="Text Box 29"/>
          <p:cNvSpPr txBox="1">
            <a:spLocks noChangeArrowheads="1"/>
          </p:cNvSpPr>
          <p:nvPr/>
        </p:nvSpPr>
        <p:spPr bwMode="auto">
          <a:xfrm>
            <a:off x="2819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9401" name="Text Box 30"/>
          <p:cNvSpPr txBox="1">
            <a:spLocks noChangeArrowheads="1"/>
          </p:cNvSpPr>
          <p:nvPr/>
        </p:nvSpPr>
        <p:spPr bwMode="auto">
          <a:xfrm>
            <a:off x="3581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9402" name="Text Box 31"/>
          <p:cNvSpPr txBox="1">
            <a:spLocks noChangeArrowheads="1"/>
          </p:cNvSpPr>
          <p:nvPr/>
        </p:nvSpPr>
        <p:spPr bwMode="auto">
          <a:xfrm>
            <a:off x="6553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9403" name="Text Box 32"/>
          <p:cNvSpPr txBox="1">
            <a:spLocks noChangeArrowheads="1"/>
          </p:cNvSpPr>
          <p:nvPr/>
        </p:nvSpPr>
        <p:spPr bwMode="auto">
          <a:xfrm>
            <a:off x="4343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9404" name="Text Box 33"/>
          <p:cNvSpPr txBox="1">
            <a:spLocks noChangeArrowheads="1"/>
          </p:cNvSpPr>
          <p:nvPr/>
        </p:nvSpPr>
        <p:spPr bwMode="auto">
          <a:xfrm>
            <a:off x="4343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9405" name="Text Box 34"/>
          <p:cNvSpPr txBox="1">
            <a:spLocks noChangeArrowheads="1"/>
          </p:cNvSpPr>
          <p:nvPr/>
        </p:nvSpPr>
        <p:spPr bwMode="auto">
          <a:xfrm>
            <a:off x="5105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9406" name="Text Box 35"/>
          <p:cNvSpPr txBox="1">
            <a:spLocks noChangeArrowheads="1"/>
          </p:cNvSpPr>
          <p:nvPr/>
        </p:nvSpPr>
        <p:spPr bwMode="auto">
          <a:xfrm>
            <a:off x="5105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9407" name="Text Box 36"/>
          <p:cNvSpPr txBox="1">
            <a:spLocks noChangeArrowheads="1"/>
          </p:cNvSpPr>
          <p:nvPr/>
        </p:nvSpPr>
        <p:spPr bwMode="auto">
          <a:xfrm>
            <a:off x="5791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9408" name="Text Box 37"/>
          <p:cNvSpPr txBox="1">
            <a:spLocks noChangeArrowheads="1"/>
          </p:cNvSpPr>
          <p:nvPr/>
        </p:nvSpPr>
        <p:spPr bwMode="auto">
          <a:xfrm>
            <a:off x="5791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9409" name="Text Box 38"/>
          <p:cNvSpPr txBox="1">
            <a:spLocks noChangeArrowheads="1"/>
          </p:cNvSpPr>
          <p:nvPr/>
        </p:nvSpPr>
        <p:spPr bwMode="auto">
          <a:xfrm>
            <a:off x="6553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9410" name="Text Box 39"/>
          <p:cNvSpPr txBox="1">
            <a:spLocks noChangeArrowheads="1"/>
          </p:cNvSpPr>
          <p:nvPr/>
        </p:nvSpPr>
        <p:spPr bwMode="auto">
          <a:xfrm>
            <a:off x="2057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9411" name="Text Box 40"/>
          <p:cNvSpPr txBox="1">
            <a:spLocks noChangeArrowheads="1"/>
          </p:cNvSpPr>
          <p:nvPr/>
        </p:nvSpPr>
        <p:spPr bwMode="auto">
          <a:xfrm>
            <a:off x="7315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9412" name="Text Box 41"/>
          <p:cNvSpPr txBox="1">
            <a:spLocks noChangeArrowheads="1"/>
          </p:cNvSpPr>
          <p:nvPr/>
        </p:nvSpPr>
        <p:spPr bwMode="auto">
          <a:xfrm>
            <a:off x="7315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59413" name="Group 42"/>
          <p:cNvGrpSpPr>
            <a:grpSpLocks/>
          </p:cNvGrpSpPr>
          <p:nvPr/>
        </p:nvGrpSpPr>
        <p:grpSpPr bwMode="auto">
          <a:xfrm>
            <a:off x="5943600" y="2759075"/>
            <a:ext cx="838200" cy="641350"/>
            <a:chOff x="2448" y="3456"/>
            <a:chExt cx="528" cy="404"/>
          </a:xfrm>
        </p:grpSpPr>
        <p:sp>
          <p:nvSpPr>
            <p:cNvPr id="59421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9422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59414" name="Group 45"/>
          <p:cNvGrpSpPr>
            <a:grpSpLocks/>
          </p:cNvGrpSpPr>
          <p:nvPr/>
        </p:nvGrpSpPr>
        <p:grpSpPr bwMode="auto">
          <a:xfrm>
            <a:off x="3733800" y="2759075"/>
            <a:ext cx="838200" cy="609600"/>
            <a:chOff x="1680" y="3456"/>
            <a:chExt cx="528" cy="384"/>
          </a:xfrm>
        </p:grpSpPr>
        <p:sp>
          <p:nvSpPr>
            <p:cNvPr id="59419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9420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59415" name="Text Box 48"/>
          <p:cNvSpPr txBox="1">
            <a:spLocks noChangeArrowheads="1"/>
          </p:cNvSpPr>
          <p:nvPr/>
        </p:nvSpPr>
        <p:spPr bwMode="auto">
          <a:xfrm>
            <a:off x="1219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9416" name="Text Box 49"/>
          <p:cNvSpPr txBox="1">
            <a:spLocks noChangeArrowheads="1"/>
          </p:cNvSpPr>
          <p:nvPr/>
        </p:nvSpPr>
        <p:spPr bwMode="auto">
          <a:xfrm>
            <a:off x="3810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59417" name="Line 50"/>
          <p:cNvSpPr>
            <a:spLocks noChangeShapeType="1"/>
          </p:cNvSpPr>
          <p:nvPr/>
        </p:nvSpPr>
        <p:spPr bwMode="auto">
          <a:xfrm flipV="1">
            <a:off x="6858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52723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724299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9" name="Group 6"/>
          <p:cNvGrpSpPr>
            <a:grpSpLocks/>
          </p:cNvGrpSpPr>
          <p:nvPr/>
        </p:nvGrpSpPr>
        <p:grpSpPr bwMode="auto">
          <a:xfrm>
            <a:off x="1219200" y="2225675"/>
            <a:ext cx="6781800" cy="533400"/>
            <a:chOff x="1200" y="2928"/>
            <a:chExt cx="4272" cy="336"/>
          </a:xfrm>
        </p:grpSpPr>
        <p:sp>
          <p:nvSpPr>
            <p:cNvPr id="60456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0457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0458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0459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0460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0461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0462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0463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0464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0420" name="Group 16"/>
          <p:cNvGrpSpPr>
            <a:grpSpLocks/>
          </p:cNvGrpSpPr>
          <p:nvPr/>
        </p:nvGrpSpPr>
        <p:grpSpPr bwMode="auto">
          <a:xfrm>
            <a:off x="1219200" y="1158875"/>
            <a:ext cx="6781800" cy="533400"/>
            <a:chOff x="1200" y="2928"/>
            <a:chExt cx="4272" cy="336"/>
          </a:xfrm>
        </p:grpSpPr>
        <p:sp>
          <p:nvSpPr>
            <p:cNvPr id="60447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0448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0449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0450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0451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0452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0453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0454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0455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60421" name="Text Box 26"/>
          <p:cNvSpPr txBox="1">
            <a:spLocks noChangeArrowheads="1"/>
          </p:cNvSpPr>
          <p:nvPr/>
        </p:nvSpPr>
        <p:spPr bwMode="auto">
          <a:xfrm>
            <a:off x="12192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60422" name="Text Box 27"/>
          <p:cNvSpPr txBox="1">
            <a:spLocks noChangeArrowheads="1"/>
          </p:cNvSpPr>
          <p:nvPr/>
        </p:nvSpPr>
        <p:spPr bwMode="auto">
          <a:xfrm>
            <a:off x="2057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0423" name="Text Box 28"/>
          <p:cNvSpPr txBox="1">
            <a:spLocks noChangeArrowheads="1"/>
          </p:cNvSpPr>
          <p:nvPr/>
        </p:nvSpPr>
        <p:spPr bwMode="auto">
          <a:xfrm>
            <a:off x="2819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0424" name="Text Box 29"/>
          <p:cNvSpPr txBox="1">
            <a:spLocks noChangeArrowheads="1"/>
          </p:cNvSpPr>
          <p:nvPr/>
        </p:nvSpPr>
        <p:spPr bwMode="auto">
          <a:xfrm>
            <a:off x="2819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0425" name="Text Box 30"/>
          <p:cNvSpPr txBox="1">
            <a:spLocks noChangeArrowheads="1"/>
          </p:cNvSpPr>
          <p:nvPr/>
        </p:nvSpPr>
        <p:spPr bwMode="auto">
          <a:xfrm>
            <a:off x="3581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0426" name="Text Box 31"/>
          <p:cNvSpPr txBox="1">
            <a:spLocks noChangeArrowheads="1"/>
          </p:cNvSpPr>
          <p:nvPr/>
        </p:nvSpPr>
        <p:spPr bwMode="auto">
          <a:xfrm>
            <a:off x="6553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0427" name="Text Box 32"/>
          <p:cNvSpPr txBox="1">
            <a:spLocks noChangeArrowheads="1"/>
          </p:cNvSpPr>
          <p:nvPr/>
        </p:nvSpPr>
        <p:spPr bwMode="auto">
          <a:xfrm>
            <a:off x="4343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0428" name="Text Box 33"/>
          <p:cNvSpPr txBox="1">
            <a:spLocks noChangeArrowheads="1"/>
          </p:cNvSpPr>
          <p:nvPr/>
        </p:nvSpPr>
        <p:spPr bwMode="auto">
          <a:xfrm>
            <a:off x="4343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0429" name="Text Box 34"/>
          <p:cNvSpPr txBox="1">
            <a:spLocks noChangeArrowheads="1"/>
          </p:cNvSpPr>
          <p:nvPr/>
        </p:nvSpPr>
        <p:spPr bwMode="auto">
          <a:xfrm>
            <a:off x="5105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0430" name="Text Box 35"/>
          <p:cNvSpPr txBox="1">
            <a:spLocks noChangeArrowheads="1"/>
          </p:cNvSpPr>
          <p:nvPr/>
        </p:nvSpPr>
        <p:spPr bwMode="auto">
          <a:xfrm>
            <a:off x="5105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0431" name="Text Box 36"/>
          <p:cNvSpPr txBox="1">
            <a:spLocks noChangeArrowheads="1"/>
          </p:cNvSpPr>
          <p:nvPr/>
        </p:nvSpPr>
        <p:spPr bwMode="auto">
          <a:xfrm>
            <a:off x="3581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0432" name="Text Box 37"/>
          <p:cNvSpPr txBox="1">
            <a:spLocks noChangeArrowheads="1"/>
          </p:cNvSpPr>
          <p:nvPr/>
        </p:nvSpPr>
        <p:spPr bwMode="auto">
          <a:xfrm>
            <a:off x="5791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0433" name="Text Box 38"/>
          <p:cNvSpPr txBox="1">
            <a:spLocks noChangeArrowheads="1"/>
          </p:cNvSpPr>
          <p:nvPr/>
        </p:nvSpPr>
        <p:spPr bwMode="auto">
          <a:xfrm>
            <a:off x="6553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0434" name="Text Box 39"/>
          <p:cNvSpPr txBox="1">
            <a:spLocks noChangeArrowheads="1"/>
          </p:cNvSpPr>
          <p:nvPr/>
        </p:nvSpPr>
        <p:spPr bwMode="auto">
          <a:xfrm>
            <a:off x="2057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0435" name="Text Box 40"/>
          <p:cNvSpPr txBox="1">
            <a:spLocks noChangeArrowheads="1"/>
          </p:cNvSpPr>
          <p:nvPr/>
        </p:nvSpPr>
        <p:spPr bwMode="auto">
          <a:xfrm>
            <a:off x="7315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0436" name="Text Box 41"/>
          <p:cNvSpPr txBox="1">
            <a:spLocks noChangeArrowheads="1"/>
          </p:cNvSpPr>
          <p:nvPr/>
        </p:nvSpPr>
        <p:spPr bwMode="auto">
          <a:xfrm>
            <a:off x="7315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60437" name="Group 42"/>
          <p:cNvGrpSpPr>
            <a:grpSpLocks/>
          </p:cNvGrpSpPr>
          <p:nvPr/>
        </p:nvGrpSpPr>
        <p:grpSpPr bwMode="auto">
          <a:xfrm>
            <a:off x="5943600" y="2759075"/>
            <a:ext cx="838200" cy="641350"/>
            <a:chOff x="2448" y="3456"/>
            <a:chExt cx="528" cy="404"/>
          </a:xfrm>
        </p:grpSpPr>
        <p:sp>
          <p:nvSpPr>
            <p:cNvPr id="60445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0446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60438" name="Group 45"/>
          <p:cNvGrpSpPr>
            <a:grpSpLocks/>
          </p:cNvGrpSpPr>
          <p:nvPr/>
        </p:nvGrpSpPr>
        <p:grpSpPr bwMode="auto">
          <a:xfrm>
            <a:off x="3733800" y="2759075"/>
            <a:ext cx="838200" cy="609600"/>
            <a:chOff x="1680" y="3456"/>
            <a:chExt cx="528" cy="384"/>
          </a:xfrm>
        </p:grpSpPr>
        <p:sp>
          <p:nvSpPr>
            <p:cNvPr id="60443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0444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60439" name="Text Box 48"/>
          <p:cNvSpPr txBox="1">
            <a:spLocks noChangeArrowheads="1"/>
          </p:cNvSpPr>
          <p:nvPr/>
        </p:nvSpPr>
        <p:spPr bwMode="auto">
          <a:xfrm>
            <a:off x="1219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0440" name="Text Box 49"/>
          <p:cNvSpPr txBox="1">
            <a:spLocks noChangeArrowheads="1"/>
          </p:cNvSpPr>
          <p:nvPr/>
        </p:nvSpPr>
        <p:spPr bwMode="auto">
          <a:xfrm>
            <a:off x="3810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60441" name="Line 50"/>
          <p:cNvSpPr>
            <a:spLocks noChangeShapeType="1"/>
          </p:cNvSpPr>
          <p:nvPr/>
        </p:nvSpPr>
        <p:spPr bwMode="auto">
          <a:xfrm flipV="1">
            <a:off x="6858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53747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2176644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3" name="Group 6"/>
          <p:cNvGrpSpPr>
            <a:grpSpLocks/>
          </p:cNvGrpSpPr>
          <p:nvPr/>
        </p:nvGrpSpPr>
        <p:grpSpPr bwMode="auto">
          <a:xfrm>
            <a:off x="952500" y="2225675"/>
            <a:ext cx="6781800" cy="533400"/>
            <a:chOff x="1200" y="2928"/>
            <a:chExt cx="4272" cy="336"/>
          </a:xfrm>
        </p:grpSpPr>
        <p:sp>
          <p:nvSpPr>
            <p:cNvPr id="61480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1481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1482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1483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1484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1485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1486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1487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1488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1444" name="Group 16"/>
          <p:cNvGrpSpPr>
            <a:grpSpLocks/>
          </p:cNvGrpSpPr>
          <p:nvPr/>
        </p:nvGrpSpPr>
        <p:grpSpPr bwMode="auto">
          <a:xfrm>
            <a:off x="952500" y="1158875"/>
            <a:ext cx="6781800" cy="533400"/>
            <a:chOff x="1200" y="2928"/>
            <a:chExt cx="4272" cy="336"/>
          </a:xfrm>
        </p:grpSpPr>
        <p:sp>
          <p:nvSpPr>
            <p:cNvPr id="61471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1472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1473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1474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1475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1476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1477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1478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1479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61445" name="Text Box 26"/>
          <p:cNvSpPr txBox="1">
            <a:spLocks noChangeArrowheads="1"/>
          </p:cNvSpPr>
          <p:nvPr/>
        </p:nvSpPr>
        <p:spPr bwMode="auto">
          <a:xfrm>
            <a:off x="9525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61446" name="Text Box 27"/>
          <p:cNvSpPr txBox="1">
            <a:spLocks noChangeArrowheads="1"/>
          </p:cNvSpPr>
          <p:nvPr/>
        </p:nvSpPr>
        <p:spPr bwMode="auto">
          <a:xfrm>
            <a:off x="17907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1447" name="Text Box 28"/>
          <p:cNvSpPr txBox="1">
            <a:spLocks noChangeArrowheads="1"/>
          </p:cNvSpPr>
          <p:nvPr/>
        </p:nvSpPr>
        <p:spPr bwMode="auto">
          <a:xfrm>
            <a:off x="25527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1448" name="Text Box 29"/>
          <p:cNvSpPr txBox="1">
            <a:spLocks noChangeArrowheads="1"/>
          </p:cNvSpPr>
          <p:nvPr/>
        </p:nvSpPr>
        <p:spPr bwMode="auto">
          <a:xfrm>
            <a:off x="25527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1449" name="Text Box 30"/>
          <p:cNvSpPr txBox="1">
            <a:spLocks noChangeArrowheads="1"/>
          </p:cNvSpPr>
          <p:nvPr/>
        </p:nvSpPr>
        <p:spPr bwMode="auto">
          <a:xfrm>
            <a:off x="33147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1450" name="Text Box 31"/>
          <p:cNvSpPr txBox="1">
            <a:spLocks noChangeArrowheads="1"/>
          </p:cNvSpPr>
          <p:nvPr/>
        </p:nvSpPr>
        <p:spPr bwMode="auto">
          <a:xfrm>
            <a:off x="62865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1451" name="Text Box 32"/>
          <p:cNvSpPr txBox="1">
            <a:spLocks noChangeArrowheads="1"/>
          </p:cNvSpPr>
          <p:nvPr/>
        </p:nvSpPr>
        <p:spPr bwMode="auto">
          <a:xfrm>
            <a:off x="40767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1452" name="Text Box 33"/>
          <p:cNvSpPr txBox="1">
            <a:spLocks noChangeArrowheads="1"/>
          </p:cNvSpPr>
          <p:nvPr/>
        </p:nvSpPr>
        <p:spPr bwMode="auto">
          <a:xfrm>
            <a:off x="40767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1453" name="Text Box 34"/>
          <p:cNvSpPr txBox="1">
            <a:spLocks noChangeArrowheads="1"/>
          </p:cNvSpPr>
          <p:nvPr/>
        </p:nvSpPr>
        <p:spPr bwMode="auto">
          <a:xfrm>
            <a:off x="48387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1454" name="Text Box 35"/>
          <p:cNvSpPr txBox="1">
            <a:spLocks noChangeArrowheads="1"/>
          </p:cNvSpPr>
          <p:nvPr/>
        </p:nvSpPr>
        <p:spPr bwMode="auto">
          <a:xfrm>
            <a:off x="48387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1455" name="Text Box 36"/>
          <p:cNvSpPr txBox="1">
            <a:spLocks noChangeArrowheads="1"/>
          </p:cNvSpPr>
          <p:nvPr/>
        </p:nvSpPr>
        <p:spPr bwMode="auto">
          <a:xfrm>
            <a:off x="33147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1456" name="Text Box 37"/>
          <p:cNvSpPr txBox="1">
            <a:spLocks noChangeArrowheads="1"/>
          </p:cNvSpPr>
          <p:nvPr/>
        </p:nvSpPr>
        <p:spPr bwMode="auto">
          <a:xfrm>
            <a:off x="55245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1457" name="Text Box 38"/>
          <p:cNvSpPr txBox="1">
            <a:spLocks noChangeArrowheads="1"/>
          </p:cNvSpPr>
          <p:nvPr/>
        </p:nvSpPr>
        <p:spPr bwMode="auto">
          <a:xfrm>
            <a:off x="62865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1458" name="Text Box 39"/>
          <p:cNvSpPr txBox="1">
            <a:spLocks noChangeArrowheads="1"/>
          </p:cNvSpPr>
          <p:nvPr/>
        </p:nvSpPr>
        <p:spPr bwMode="auto">
          <a:xfrm>
            <a:off x="17907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1459" name="Text Box 40"/>
          <p:cNvSpPr txBox="1">
            <a:spLocks noChangeArrowheads="1"/>
          </p:cNvSpPr>
          <p:nvPr/>
        </p:nvSpPr>
        <p:spPr bwMode="auto">
          <a:xfrm>
            <a:off x="70485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1460" name="Text Box 41"/>
          <p:cNvSpPr txBox="1">
            <a:spLocks noChangeArrowheads="1"/>
          </p:cNvSpPr>
          <p:nvPr/>
        </p:nvSpPr>
        <p:spPr bwMode="auto">
          <a:xfrm>
            <a:off x="70485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61461" name="Group 42"/>
          <p:cNvGrpSpPr>
            <a:grpSpLocks/>
          </p:cNvGrpSpPr>
          <p:nvPr/>
        </p:nvGrpSpPr>
        <p:grpSpPr bwMode="auto">
          <a:xfrm>
            <a:off x="5676900" y="2759075"/>
            <a:ext cx="838200" cy="641350"/>
            <a:chOff x="2448" y="3456"/>
            <a:chExt cx="528" cy="404"/>
          </a:xfrm>
        </p:grpSpPr>
        <p:sp>
          <p:nvSpPr>
            <p:cNvPr id="61469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1470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61462" name="Group 45"/>
          <p:cNvGrpSpPr>
            <a:grpSpLocks/>
          </p:cNvGrpSpPr>
          <p:nvPr/>
        </p:nvGrpSpPr>
        <p:grpSpPr bwMode="auto">
          <a:xfrm>
            <a:off x="4229100" y="2759075"/>
            <a:ext cx="838200" cy="609600"/>
            <a:chOff x="1680" y="3456"/>
            <a:chExt cx="528" cy="384"/>
          </a:xfrm>
        </p:grpSpPr>
        <p:sp>
          <p:nvSpPr>
            <p:cNvPr id="61467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1468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61463" name="Text Box 48"/>
          <p:cNvSpPr txBox="1">
            <a:spLocks noChangeArrowheads="1"/>
          </p:cNvSpPr>
          <p:nvPr/>
        </p:nvSpPr>
        <p:spPr bwMode="auto">
          <a:xfrm>
            <a:off x="9525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1464" name="Text Box 49"/>
          <p:cNvSpPr txBox="1">
            <a:spLocks noChangeArrowheads="1"/>
          </p:cNvSpPr>
          <p:nvPr/>
        </p:nvSpPr>
        <p:spPr bwMode="auto">
          <a:xfrm>
            <a:off x="1143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61465" name="Line 50"/>
          <p:cNvSpPr>
            <a:spLocks noChangeShapeType="1"/>
          </p:cNvSpPr>
          <p:nvPr/>
        </p:nvSpPr>
        <p:spPr bwMode="auto">
          <a:xfrm flipV="1">
            <a:off x="4191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54771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1598777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7" name="Group 6"/>
          <p:cNvGrpSpPr>
            <a:grpSpLocks/>
          </p:cNvGrpSpPr>
          <p:nvPr/>
        </p:nvGrpSpPr>
        <p:grpSpPr bwMode="auto">
          <a:xfrm>
            <a:off x="1219200" y="2225675"/>
            <a:ext cx="6781800" cy="533400"/>
            <a:chOff x="1200" y="2928"/>
            <a:chExt cx="4272" cy="336"/>
          </a:xfrm>
        </p:grpSpPr>
        <p:sp>
          <p:nvSpPr>
            <p:cNvPr id="62504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2505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2506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2507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2508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2509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2510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2511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2512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2468" name="Group 16"/>
          <p:cNvGrpSpPr>
            <a:grpSpLocks/>
          </p:cNvGrpSpPr>
          <p:nvPr/>
        </p:nvGrpSpPr>
        <p:grpSpPr bwMode="auto">
          <a:xfrm>
            <a:off x="1219200" y="1158875"/>
            <a:ext cx="6781800" cy="533400"/>
            <a:chOff x="1200" y="2928"/>
            <a:chExt cx="4272" cy="336"/>
          </a:xfrm>
        </p:grpSpPr>
        <p:sp>
          <p:nvSpPr>
            <p:cNvPr id="62495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2496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2497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2498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2499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2500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2501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2502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2503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62469" name="Text Box 26"/>
          <p:cNvSpPr txBox="1">
            <a:spLocks noChangeArrowheads="1"/>
          </p:cNvSpPr>
          <p:nvPr/>
        </p:nvSpPr>
        <p:spPr bwMode="auto">
          <a:xfrm>
            <a:off x="12192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62470" name="Text Box 27"/>
          <p:cNvSpPr txBox="1">
            <a:spLocks noChangeArrowheads="1"/>
          </p:cNvSpPr>
          <p:nvPr/>
        </p:nvSpPr>
        <p:spPr bwMode="auto">
          <a:xfrm>
            <a:off x="2057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2471" name="Text Box 28"/>
          <p:cNvSpPr txBox="1">
            <a:spLocks noChangeArrowheads="1"/>
          </p:cNvSpPr>
          <p:nvPr/>
        </p:nvSpPr>
        <p:spPr bwMode="auto">
          <a:xfrm>
            <a:off x="2819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2472" name="Text Box 29"/>
          <p:cNvSpPr txBox="1">
            <a:spLocks noChangeArrowheads="1"/>
          </p:cNvSpPr>
          <p:nvPr/>
        </p:nvSpPr>
        <p:spPr bwMode="auto">
          <a:xfrm>
            <a:off x="2819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2473" name="Text Box 30"/>
          <p:cNvSpPr txBox="1">
            <a:spLocks noChangeArrowheads="1"/>
          </p:cNvSpPr>
          <p:nvPr/>
        </p:nvSpPr>
        <p:spPr bwMode="auto">
          <a:xfrm>
            <a:off x="3581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2474" name="Text Box 31"/>
          <p:cNvSpPr txBox="1">
            <a:spLocks noChangeArrowheads="1"/>
          </p:cNvSpPr>
          <p:nvPr/>
        </p:nvSpPr>
        <p:spPr bwMode="auto">
          <a:xfrm>
            <a:off x="6553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2475" name="Text Box 32"/>
          <p:cNvSpPr txBox="1">
            <a:spLocks noChangeArrowheads="1"/>
          </p:cNvSpPr>
          <p:nvPr/>
        </p:nvSpPr>
        <p:spPr bwMode="auto">
          <a:xfrm>
            <a:off x="5791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2476" name="Text Box 33"/>
          <p:cNvSpPr txBox="1">
            <a:spLocks noChangeArrowheads="1"/>
          </p:cNvSpPr>
          <p:nvPr/>
        </p:nvSpPr>
        <p:spPr bwMode="auto">
          <a:xfrm>
            <a:off x="4343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2477" name="Text Box 34"/>
          <p:cNvSpPr txBox="1">
            <a:spLocks noChangeArrowheads="1"/>
          </p:cNvSpPr>
          <p:nvPr/>
        </p:nvSpPr>
        <p:spPr bwMode="auto">
          <a:xfrm>
            <a:off x="5105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2478" name="Text Box 35"/>
          <p:cNvSpPr txBox="1">
            <a:spLocks noChangeArrowheads="1"/>
          </p:cNvSpPr>
          <p:nvPr/>
        </p:nvSpPr>
        <p:spPr bwMode="auto">
          <a:xfrm>
            <a:off x="5105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2479" name="Text Box 36"/>
          <p:cNvSpPr txBox="1">
            <a:spLocks noChangeArrowheads="1"/>
          </p:cNvSpPr>
          <p:nvPr/>
        </p:nvSpPr>
        <p:spPr bwMode="auto">
          <a:xfrm>
            <a:off x="3581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2480" name="Text Box 37"/>
          <p:cNvSpPr txBox="1">
            <a:spLocks noChangeArrowheads="1"/>
          </p:cNvSpPr>
          <p:nvPr/>
        </p:nvSpPr>
        <p:spPr bwMode="auto">
          <a:xfrm>
            <a:off x="5791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2481" name="Text Box 38"/>
          <p:cNvSpPr txBox="1">
            <a:spLocks noChangeArrowheads="1"/>
          </p:cNvSpPr>
          <p:nvPr/>
        </p:nvSpPr>
        <p:spPr bwMode="auto">
          <a:xfrm>
            <a:off x="6553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2482" name="Text Box 39"/>
          <p:cNvSpPr txBox="1">
            <a:spLocks noChangeArrowheads="1"/>
          </p:cNvSpPr>
          <p:nvPr/>
        </p:nvSpPr>
        <p:spPr bwMode="auto">
          <a:xfrm>
            <a:off x="2057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2483" name="Text Box 40"/>
          <p:cNvSpPr txBox="1">
            <a:spLocks noChangeArrowheads="1"/>
          </p:cNvSpPr>
          <p:nvPr/>
        </p:nvSpPr>
        <p:spPr bwMode="auto">
          <a:xfrm>
            <a:off x="7315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2484" name="Text Box 41"/>
          <p:cNvSpPr txBox="1">
            <a:spLocks noChangeArrowheads="1"/>
          </p:cNvSpPr>
          <p:nvPr/>
        </p:nvSpPr>
        <p:spPr bwMode="auto">
          <a:xfrm>
            <a:off x="7315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62485" name="Group 42"/>
          <p:cNvGrpSpPr>
            <a:grpSpLocks/>
          </p:cNvGrpSpPr>
          <p:nvPr/>
        </p:nvGrpSpPr>
        <p:grpSpPr bwMode="auto">
          <a:xfrm>
            <a:off x="5943600" y="2759075"/>
            <a:ext cx="838200" cy="641350"/>
            <a:chOff x="2448" y="3456"/>
            <a:chExt cx="528" cy="404"/>
          </a:xfrm>
        </p:grpSpPr>
        <p:sp>
          <p:nvSpPr>
            <p:cNvPr id="62493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2494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62486" name="Group 45"/>
          <p:cNvGrpSpPr>
            <a:grpSpLocks/>
          </p:cNvGrpSpPr>
          <p:nvPr/>
        </p:nvGrpSpPr>
        <p:grpSpPr bwMode="auto">
          <a:xfrm>
            <a:off x="4495800" y="2759075"/>
            <a:ext cx="838200" cy="609600"/>
            <a:chOff x="1680" y="3456"/>
            <a:chExt cx="528" cy="384"/>
          </a:xfrm>
        </p:grpSpPr>
        <p:sp>
          <p:nvSpPr>
            <p:cNvPr id="62491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2492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62487" name="Text Box 48"/>
          <p:cNvSpPr txBox="1">
            <a:spLocks noChangeArrowheads="1"/>
          </p:cNvSpPr>
          <p:nvPr/>
        </p:nvSpPr>
        <p:spPr bwMode="auto">
          <a:xfrm>
            <a:off x="1219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2488" name="Text Box 49"/>
          <p:cNvSpPr txBox="1">
            <a:spLocks noChangeArrowheads="1"/>
          </p:cNvSpPr>
          <p:nvPr/>
        </p:nvSpPr>
        <p:spPr bwMode="auto">
          <a:xfrm>
            <a:off x="3810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62489" name="Line 50"/>
          <p:cNvSpPr>
            <a:spLocks noChangeShapeType="1"/>
          </p:cNvSpPr>
          <p:nvPr/>
        </p:nvSpPr>
        <p:spPr bwMode="auto">
          <a:xfrm flipV="1">
            <a:off x="6858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55795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1352523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1" name="Group 6"/>
          <p:cNvGrpSpPr>
            <a:grpSpLocks/>
          </p:cNvGrpSpPr>
          <p:nvPr/>
        </p:nvGrpSpPr>
        <p:grpSpPr bwMode="auto">
          <a:xfrm>
            <a:off x="1219200" y="2225675"/>
            <a:ext cx="6781800" cy="533400"/>
            <a:chOff x="1200" y="2928"/>
            <a:chExt cx="4272" cy="336"/>
          </a:xfrm>
        </p:grpSpPr>
        <p:sp>
          <p:nvSpPr>
            <p:cNvPr id="63528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3529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3530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3531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3532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3533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3534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3535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3536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3492" name="Group 16"/>
          <p:cNvGrpSpPr>
            <a:grpSpLocks/>
          </p:cNvGrpSpPr>
          <p:nvPr/>
        </p:nvGrpSpPr>
        <p:grpSpPr bwMode="auto">
          <a:xfrm>
            <a:off x="1219200" y="1158875"/>
            <a:ext cx="6781800" cy="533400"/>
            <a:chOff x="1200" y="2928"/>
            <a:chExt cx="4272" cy="336"/>
          </a:xfrm>
        </p:grpSpPr>
        <p:sp>
          <p:nvSpPr>
            <p:cNvPr id="63519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3520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3521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3522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3523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3524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3525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3526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3527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63493" name="Text Box 26"/>
          <p:cNvSpPr txBox="1">
            <a:spLocks noChangeArrowheads="1"/>
          </p:cNvSpPr>
          <p:nvPr/>
        </p:nvSpPr>
        <p:spPr bwMode="auto">
          <a:xfrm>
            <a:off x="12192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63494" name="Text Box 27"/>
          <p:cNvSpPr txBox="1">
            <a:spLocks noChangeArrowheads="1"/>
          </p:cNvSpPr>
          <p:nvPr/>
        </p:nvSpPr>
        <p:spPr bwMode="auto">
          <a:xfrm>
            <a:off x="2057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3495" name="Text Box 28"/>
          <p:cNvSpPr txBox="1">
            <a:spLocks noChangeArrowheads="1"/>
          </p:cNvSpPr>
          <p:nvPr/>
        </p:nvSpPr>
        <p:spPr bwMode="auto">
          <a:xfrm>
            <a:off x="2819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3496" name="Text Box 29"/>
          <p:cNvSpPr txBox="1">
            <a:spLocks noChangeArrowheads="1"/>
          </p:cNvSpPr>
          <p:nvPr/>
        </p:nvSpPr>
        <p:spPr bwMode="auto">
          <a:xfrm>
            <a:off x="2819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3497" name="Text Box 30"/>
          <p:cNvSpPr txBox="1">
            <a:spLocks noChangeArrowheads="1"/>
          </p:cNvSpPr>
          <p:nvPr/>
        </p:nvSpPr>
        <p:spPr bwMode="auto">
          <a:xfrm>
            <a:off x="3581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3498" name="Text Box 31"/>
          <p:cNvSpPr txBox="1">
            <a:spLocks noChangeArrowheads="1"/>
          </p:cNvSpPr>
          <p:nvPr/>
        </p:nvSpPr>
        <p:spPr bwMode="auto">
          <a:xfrm>
            <a:off x="6553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3499" name="Text Box 32"/>
          <p:cNvSpPr txBox="1">
            <a:spLocks noChangeArrowheads="1"/>
          </p:cNvSpPr>
          <p:nvPr/>
        </p:nvSpPr>
        <p:spPr bwMode="auto">
          <a:xfrm>
            <a:off x="5791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3500" name="Text Box 33"/>
          <p:cNvSpPr txBox="1">
            <a:spLocks noChangeArrowheads="1"/>
          </p:cNvSpPr>
          <p:nvPr/>
        </p:nvSpPr>
        <p:spPr bwMode="auto">
          <a:xfrm>
            <a:off x="4343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3501" name="Text Box 34"/>
          <p:cNvSpPr txBox="1">
            <a:spLocks noChangeArrowheads="1"/>
          </p:cNvSpPr>
          <p:nvPr/>
        </p:nvSpPr>
        <p:spPr bwMode="auto">
          <a:xfrm>
            <a:off x="5105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3502" name="Text Box 35"/>
          <p:cNvSpPr txBox="1">
            <a:spLocks noChangeArrowheads="1"/>
          </p:cNvSpPr>
          <p:nvPr/>
        </p:nvSpPr>
        <p:spPr bwMode="auto">
          <a:xfrm>
            <a:off x="5105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3503" name="Text Box 36"/>
          <p:cNvSpPr txBox="1">
            <a:spLocks noChangeArrowheads="1"/>
          </p:cNvSpPr>
          <p:nvPr/>
        </p:nvSpPr>
        <p:spPr bwMode="auto">
          <a:xfrm>
            <a:off x="3581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3504" name="Text Box 37"/>
          <p:cNvSpPr txBox="1">
            <a:spLocks noChangeArrowheads="1"/>
          </p:cNvSpPr>
          <p:nvPr/>
        </p:nvSpPr>
        <p:spPr bwMode="auto">
          <a:xfrm>
            <a:off x="5791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3505" name="Text Box 38"/>
          <p:cNvSpPr txBox="1">
            <a:spLocks noChangeArrowheads="1"/>
          </p:cNvSpPr>
          <p:nvPr/>
        </p:nvSpPr>
        <p:spPr bwMode="auto">
          <a:xfrm>
            <a:off x="6553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3506" name="Text Box 39"/>
          <p:cNvSpPr txBox="1">
            <a:spLocks noChangeArrowheads="1"/>
          </p:cNvSpPr>
          <p:nvPr/>
        </p:nvSpPr>
        <p:spPr bwMode="auto">
          <a:xfrm>
            <a:off x="2057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3507" name="Text Box 40"/>
          <p:cNvSpPr txBox="1">
            <a:spLocks noChangeArrowheads="1"/>
          </p:cNvSpPr>
          <p:nvPr/>
        </p:nvSpPr>
        <p:spPr bwMode="auto">
          <a:xfrm>
            <a:off x="7315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3508" name="Text Box 41"/>
          <p:cNvSpPr txBox="1">
            <a:spLocks noChangeArrowheads="1"/>
          </p:cNvSpPr>
          <p:nvPr/>
        </p:nvSpPr>
        <p:spPr bwMode="auto">
          <a:xfrm>
            <a:off x="7315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63509" name="Group 42"/>
          <p:cNvGrpSpPr>
            <a:grpSpLocks/>
          </p:cNvGrpSpPr>
          <p:nvPr/>
        </p:nvGrpSpPr>
        <p:grpSpPr bwMode="auto">
          <a:xfrm>
            <a:off x="5334000" y="2759075"/>
            <a:ext cx="838200" cy="641350"/>
            <a:chOff x="2448" y="3456"/>
            <a:chExt cx="528" cy="404"/>
          </a:xfrm>
        </p:grpSpPr>
        <p:sp>
          <p:nvSpPr>
            <p:cNvPr id="63517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3518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63510" name="Group 45"/>
          <p:cNvGrpSpPr>
            <a:grpSpLocks/>
          </p:cNvGrpSpPr>
          <p:nvPr/>
        </p:nvGrpSpPr>
        <p:grpSpPr bwMode="auto">
          <a:xfrm>
            <a:off x="4495800" y="2759075"/>
            <a:ext cx="838200" cy="609600"/>
            <a:chOff x="1680" y="3456"/>
            <a:chExt cx="528" cy="384"/>
          </a:xfrm>
        </p:grpSpPr>
        <p:sp>
          <p:nvSpPr>
            <p:cNvPr id="63515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3516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63511" name="Text Box 48"/>
          <p:cNvSpPr txBox="1">
            <a:spLocks noChangeArrowheads="1"/>
          </p:cNvSpPr>
          <p:nvPr/>
        </p:nvSpPr>
        <p:spPr bwMode="auto">
          <a:xfrm>
            <a:off x="1219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3512" name="Text Box 49"/>
          <p:cNvSpPr txBox="1">
            <a:spLocks noChangeArrowheads="1"/>
          </p:cNvSpPr>
          <p:nvPr/>
        </p:nvSpPr>
        <p:spPr bwMode="auto">
          <a:xfrm>
            <a:off x="3810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63513" name="Line 50"/>
          <p:cNvSpPr>
            <a:spLocks noChangeShapeType="1"/>
          </p:cNvSpPr>
          <p:nvPr/>
        </p:nvSpPr>
        <p:spPr bwMode="auto">
          <a:xfrm flipV="1">
            <a:off x="6858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56819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1317529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5" name="Group 6"/>
          <p:cNvGrpSpPr>
            <a:grpSpLocks/>
          </p:cNvGrpSpPr>
          <p:nvPr/>
        </p:nvGrpSpPr>
        <p:grpSpPr bwMode="auto">
          <a:xfrm>
            <a:off x="1143000" y="2225675"/>
            <a:ext cx="6781800" cy="533400"/>
            <a:chOff x="1200" y="2928"/>
            <a:chExt cx="4272" cy="336"/>
          </a:xfrm>
        </p:grpSpPr>
        <p:sp>
          <p:nvSpPr>
            <p:cNvPr id="64552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4553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4554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4555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4556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4557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4558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4559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4560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4516" name="Group 16"/>
          <p:cNvGrpSpPr>
            <a:grpSpLocks/>
          </p:cNvGrpSpPr>
          <p:nvPr/>
        </p:nvGrpSpPr>
        <p:grpSpPr bwMode="auto">
          <a:xfrm>
            <a:off x="1143000" y="1158875"/>
            <a:ext cx="6781800" cy="533400"/>
            <a:chOff x="1200" y="2928"/>
            <a:chExt cx="4272" cy="336"/>
          </a:xfrm>
        </p:grpSpPr>
        <p:sp>
          <p:nvSpPr>
            <p:cNvPr id="64543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4544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4545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4546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4547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4548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4549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4550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4551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64517" name="Text Box 26"/>
          <p:cNvSpPr txBox="1">
            <a:spLocks noChangeArrowheads="1"/>
          </p:cNvSpPr>
          <p:nvPr/>
        </p:nvSpPr>
        <p:spPr bwMode="auto">
          <a:xfrm>
            <a:off x="11430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64518" name="Text Box 27"/>
          <p:cNvSpPr txBox="1">
            <a:spLocks noChangeArrowheads="1"/>
          </p:cNvSpPr>
          <p:nvPr/>
        </p:nvSpPr>
        <p:spPr bwMode="auto">
          <a:xfrm>
            <a:off x="1981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4519" name="Text Box 28"/>
          <p:cNvSpPr txBox="1">
            <a:spLocks noChangeArrowheads="1"/>
          </p:cNvSpPr>
          <p:nvPr/>
        </p:nvSpPr>
        <p:spPr bwMode="auto">
          <a:xfrm>
            <a:off x="2743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4520" name="Text Box 29"/>
          <p:cNvSpPr txBox="1">
            <a:spLocks noChangeArrowheads="1"/>
          </p:cNvSpPr>
          <p:nvPr/>
        </p:nvSpPr>
        <p:spPr bwMode="auto">
          <a:xfrm>
            <a:off x="2743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4521" name="Text Box 30"/>
          <p:cNvSpPr txBox="1">
            <a:spLocks noChangeArrowheads="1"/>
          </p:cNvSpPr>
          <p:nvPr/>
        </p:nvSpPr>
        <p:spPr bwMode="auto">
          <a:xfrm>
            <a:off x="3505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4522" name="Text Box 31"/>
          <p:cNvSpPr txBox="1">
            <a:spLocks noChangeArrowheads="1"/>
          </p:cNvSpPr>
          <p:nvPr/>
        </p:nvSpPr>
        <p:spPr bwMode="auto">
          <a:xfrm>
            <a:off x="64770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4523" name="Text Box 32"/>
          <p:cNvSpPr txBox="1">
            <a:spLocks noChangeArrowheads="1"/>
          </p:cNvSpPr>
          <p:nvPr/>
        </p:nvSpPr>
        <p:spPr bwMode="auto">
          <a:xfrm>
            <a:off x="57150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4524" name="Text Box 33"/>
          <p:cNvSpPr txBox="1">
            <a:spLocks noChangeArrowheads="1"/>
          </p:cNvSpPr>
          <p:nvPr/>
        </p:nvSpPr>
        <p:spPr bwMode="auto">
          <a:xfrm>
            <a:off x="4267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4525" name="Text Box 34"/>
          <p:cNvSpPr txBox="1">
            <a:spLocks noChangeArrowheads="1"/>
          </p:cNvSpPr>
          <p:nvPr/>
        </p:nvSpPr>
        <p:spPr bwMode="auto">
          <a:xfrm>
            <a:off x="5029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4526" name="Text Box 35"/>
          <p:cNvSpPr txBox="1">
            <a:spLocks noChangeArrowheads="1"/>
          </p:cNvSpPr>
          <p:nvPr/>
        </p:nvSpPr>
        <p:spPr bwMode="auto">
          <a:xfrm>
            <a:off x="5029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4527" name="Text Box 36"/>
          <p:cNvSpPr txBox="1">
            <a:spLocks noChangeArrowheads="1"/>
          </p:cNvSpPr>
          <p:nvPr/>
        </p:nvSpPr>
        <p:spPr bwMode="auto">
          <a:xfrm>
            <a:off x="3505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4528" name="Text Box 37"/>
          <p:cNvSpPr txBox="1">
            <a:spLocks noChangeArrowheads="1"/>
          </p:cNvSpPr>
          <p:nvPr/>
        </p:nvSpPr>
        <p:spPr bwMode="auto">
          <a:xfrm>
            <a:off x="57150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4529" name="Text Box 38"/>
          <p:cNvSpPr txBox="1">
            <a:spLocks noChangeArrowheads="1"/>
          </p:cNvSpPr>
          <p:nvPr/>
        </p:nvSpPr>
        <p:spPr bwMode="auto">
          <a:xfrm>
            <a:off x="64770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4530" name="Text Box 39"/>
          <p:cNvSpPr txBox="1">
            <a:spLocks noChangeArrowheads="1"/>
          </p:cNvSpPr>
          <p:nvPr/>
        </p:nvSpPr>
        <p:spPr bwMode="auto">
          <a:xfrm>
            <a:off x="1981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4531" name="Text Box 40"/>
          <p:cNvSpPr txBox="1">
            <a:spLocks noChangeArrowheads="1"/>
          </p:cNvSpPr>
          <p:nvPr/>
        </p:nvSpPr>
        <p:spPr bwMode="auto">
          <a:xfrm>
            <a:off x="72390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4532" name="Text Box 41"/>
          <p:cNvSpPr txBox="1">
            <a:spLocks noChangeArrowheads="1"/>
          </p:cNvSpPr>
          <p:nvPr/>
        </p:nvSpPr>
        <p:spPr bwMode="auto">
          <a:xfrm>
            <a:off x="72390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64533" name="Group 42"/>
          <p:cNvGrpSpPr>
            <a:grpSpLocks/>
          </p:cNvGrpSpPr>
          <p:nvPr/>
        </p:nvGrpSpPr>
        <p:grpSpPr bwMode="auto">
          <a:xfrm>
            <a:off x="4876800" y="2759075"/>
            <a:ext cx="838200" cy="641350"/>
            <a:chOff x="2448" y="3456"/>
            <a:chExt cx="528" cy="404"/>
          </a:xfrm>
        </p:grpSpPr>
        <p:sp>
          <p:nvSpPr>
            <p:cNvPr id="64541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4542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64534" name="Group 45"/>
          <p:cNvGrpSpPr>
            <a:grpSpLocks/>
          </p:cNvGrpSpPr>
          <p:nvPr/>
        </p:nvGrpSpPr>
        <p:grpSpPr bwMode="auto">
          <a:xfrm>
            <a:off x="4419600" y="2759075"/>
            <a:ext cx="838200" cy="609600"/>
            <a:chOff x="1680" y="3456"/>
            <a:chExt cx="528" cy="384"/>
          </a:xfrm>
        </p:grpSpPr>
        <p:sp>
          <p:nvSpPr>
            <p:cNvPr id="64539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4540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64535" name="Text Box 48"/>
          <p:cNvSpPr txBox="1">
            <a:spLocks noChangeArrowheads="1"/>
          </p:cNvSpPr>
          <p:nvPr/>
        </p:nvSpPr>
        <p:spPr bwMode="auto">
          <a:xfrm>
            <a:off x="11430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4536" name="Text Box 49"/>
          <p:cNvSpPr txBox="1">
            <a:spLocks noChangeArrowheads="1"/>
          </p:cNvSpPr>
          <p:nvPr/>
        </p:nvSpPr>
        <p:spPr bwMode="auto">
          <a:xfrm>
            <a:off x="3048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64537" name="Line 50"/>
          <p:cNvSpPr>
            <a:spLocks noChangeShapeType="1"/>
          </p:cNvSpPr>
          <p:nvPr/>
        </p:nvSpPr>
        <p:spPr bwMode="auto">
          <a:xfrm flipV="1">
            <a:off x="6096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57843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1934432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9" name="Group 6"/>
          <p:cNvGrpSpPr>
            <a:grpSpLocks/>
          </p:cNvGrpSpPr>
          <p:nvPr/>
        </p:nvGrpSpPr>
        <p:grpSpPr bwMode="auto">
          <a:xfrm>
            <a:off x="1219200" y="2225675"/>
            <a:ext cx="6781800" cy="533400"/>
            <a:chOff x="1200" y="2928"/>
            <a:chExt cx="4272" cy="336"/>
          </a:xfrm>
        </p:grpSpPr>
        <p:sp>
          <p:nvSpPr>
            <p:cNvPr id="65576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77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5578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5579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5580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5581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5582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5583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5584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5540" name="Group 16"/>
          <p:cNvGrpSpPr>
            <a:grpSpLocks/>
          </p:cNvGrpSpPr>
          <p:nvPr/>
        </p:nvGrpSpPr>
        <p:grpSpPr bwMode="auto">
          <a:xfrm>
            <a:off x="1219200" y="1158875"/>
            <a:ext cx="6781800" cy="533400"/>
            <a:chOff x="1200" y="2928"/>
            <a:chExt cx="4272" cy="336"/>
          </a:xfrm>
        </p:grpSpPr>
        <p:sp>
          <p:nvSpPr>
            <p:cNvPr id="65567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68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5569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5570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5571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5572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5573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5574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5575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65541" name="Text Box 26"/>
          <p:cNvSpPr txBox="1">
            <a:spLocks noChangeArrowheads="1"/>
          </p:cNvSpPr>
          <p:nvPr/>
        </p:nvSpPr>
        <p:spPr bwMode="auto">
          <a:xfrm>
            <a:off x="12192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65542" name="Text Box 27"/>
          <p:cNvSpPr txBox="1">
            <a:spLocks noChangeArrowheads="1"/>
          </p:cNvSpPr>
          <p:nvPr/>
        </p:nvSpPr>
        <p:spPr bwMode="auto">
          <a:xfrm>
            <a:off x="2057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5543" name="Text Box 28"/>
          <p:cNvSpPr txBox="1">
            <a:spLocks noChangeArrowheads="1"/>
          </p:cNvSpPr>
          <p:nvPr/>
        </p:nvSpPr>
        <p:spPr bwMode="auto">
          <a:xfrm>
            <a:off x="2819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5544" name="Text Box 29"/>
          <p:cNvSpPr txBox="1">
            <a:spLocks noChangeArrowheads="1"/>
          </p:cNvSpPr>
          <p:nvPr/>
        </p:nvSpPr>
        <p:spPr bwMode="auto">
          <a:xfrm>
            <a:off x="2819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5545" name="Text Box 30"/>
          <p:cNvSpPr txBox="1">
            <a:spLocks noChangeArrowheads="1"/>
          </p:cNvSpPr>
          <p:nvPr/>
        </p:nvSpPr>
        <p:spPr bwMode="auto">
          <a:xfrm>
            <a:off x="3581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5546" name="Text Box 31"/>
          <p:cNvSpPr txBox="1">
            <a:spLocks noChangeArrowheads="1"/>
          </p:cNvSpPr>
          <p:nvPr/>
        </p:nvSpPr>
        <p:spPr bwMode="auto">
          <a:xfrm>
            <a:off x="6553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5547" name="Text Box 32"/>
          <p:cNvSpPr txBox="1">
            <a:spLocks noChangeArrowheads="1"/>
          </p:cNvSpPr>
          <p:nvPr/>
        </p:nvSpPr>
        <p:spPr bwMode="auto">
          <a:xfrm>
            <a:off x="5791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5548" name="Text Box 33"/>
          <p:cNvSpPr txBox="1">
            <a:spLocks noChangeArrowheads="1"/>
          </p:cNvSpPr>
          <p:nvPr/>
        </p:nvSpPr>
        <p:spPr bwMode="auto">
          <a:xfrm>
            <a:off x="4343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5549" name="Text Box 34"/>
          <p:cNvSpPr txBox="1">
            <a:spLocks noChangeArrowheads="1"/>
          </p:cNvSpPr>
          <p:nvPr/>
        </p:nvSpPr>
        <p:spPr bwMode="auto">
          <a:xfrm>
            <a:off x="5105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5550" name="Text Box 35"/>
          <p:cNvSpPr txBox="1">
            <a:spLocks noChangeArrowheads="1"/>
          </p:cNvSpPr>
          <p:nvPr/>
        </p:nvSpPr>
        <p:spPr bwMode="auto">
          <a:xfrm>
            <a:off x="5105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5551" name="Text Box 36"/>
          <p:cNvSpPr txBox="1">
            <a:spLocks noChangeArrowheads="1"/>
          </p:cNvSpPr>
          <p:nvPr/>
        </p:nvSpPr>
        <p:spPr bwMode="auto">
          <a:xfrm>
            <a:off x="3581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5552" name="Text Box 37"/>
          <p:cNvSpPr txBox="1">
            <a:spLocks noChangeArrowheads="1"/>
          </p:cNvSpPr>
          <p:nvPr/>
        </p:nvSpPr>
        <p:spPr bwMode="auto">
          <a:xfrm>
            <a:off x="5791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5553" name="Text Box 38"/>
          <p:cNvSpPr txBox="1">
            <a:spLocks noChangeArrowheads="1"/>
          </p:cNvSpPr>
          <p:nvPr/>
        </p:nvSpPr>
        <p:spPr bwMode="auto">
          <a:xfrm>
            <a:off x="6553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5554" name="Text Box 39"/>
          <p:cNvSpPr txBox="1">
            <a:spLocks noChangeArrowheads="1"/>
          </p:cNvSpPr>
          <p:nvPr/>
        </p:nvSpPr>
        <p:spPr bwMode="auto">
          <a:xfrm>
            <a:off x="2057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5555" name="Text Box 40"/>
          <p:cNvSpPr txBox="1">
            <a:spLocks noChangeArrowheads="1"/>
          </p:cNvSpPr>
          <p:nvPr/>
        </p:nvSpPr>
        <p:spPr bwMode="auto">
          <a:xfrm>
            <a:off x="7315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5556" name="Text Box 41"/>
          <p:cNvSpPr txBox="1">
            <a:spLocks noChangeArrowheads="1"/>
          </p:cNvSpPr>
          <p:nvPr/>
        </p:nvSpPr>
        <p:spPr bwMode="auto">
          <a:xfrm>
            <a:off x="7315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65557" name="Group 42"/>
          <p:cNvGrpSpPr>
            <a:grpSpLocks/>
          </p:cNvGrpSpPr>
          <p:nvPr/>
        </p:nvGrpSpPr>
        <p:grpSpPr bwMode="auto">
          <a:xfrm>
            <a:off x="4953000" y="2759075"/>
            <a:ext cx="838200" cy="641350"/>
            <a:chOff x="2448" y="3456"/>
            <a:chExt cx="528" cy="404"/>
          </a:xfrm>
        </p:grpSpPr>
        <p:sp>
          <p:nvSpPr>
            <p:cNvPr id="65565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5566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65558" name="Group 45"/>
          <p:cNvGrpSpPr>
            <a:grpSpLocks/>
          </p:cNvGrpSpPr>
          <p:nvPr/>
        </p:nvGrpSpPr>
        <p:grpSpPr bwMode="auto">
          <a:xfrm>
            <a:off x="4495800" y="2759075"/>
            <a:ext cx="838200" cy="609600"/>
            <a:chOff x="1680" y="3456"/>
            <a:chExt cx="528" cy="384"/>
          </a:xfrm>
        </p:grpSpPr>
        <p:sp>
          <p:nvSpPr>
            <p:cNvPr id="65563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5564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65559" name="Text Box 48"/>
          <p:cNvSpPr txBox="1">
            <a:spLocks noChangeArrowheads="1"/>
          </p:cNvSpPr>
          <p:nvPr/>
        </p:nvSpPr>
        <p:spPr bwMode="auto">
          <a:xfrm>
            <a:off x="4343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5560" name="Text Box 49"/>
          <p:cNvSpPr txBox="1">
            <a:spLocks noChangeArrowheads="1"/>
          </p:cNvSpPr>
          <p:nvPr/>
        </p:nvSpPr>
        <p:spPr bwMode="auto">
          <a:xfrm>
            <a:off x="3810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65561" name="Line 50"/>
          <p:cNvSpPr>
            <a:spLocks noChangeShapeType="1"/>
          </p:cNvSpPr>
          <p:nvPr/>
        </p:nvSpPr>
        <p:spPr bwMode="auto">
          <a:xfrm flipV="1">
            <a:off x="6858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58867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1779000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3" name="Group 6"/>
          <p:cNvGrpSpPr>
            <a:grpSpLocks/>
          </p:cNvGrpSpPr>
          <p:nvPr/>
        </p:nvGrpSpPr>
        <p:grpSpPr bwMode="auto">
          <a:xfrm>
            <a:off x="1219200" y="2225675"/>
            <a:ext cx="6781800" cy="533400"/>
            <a:chOff x="1200" y="2928"/>
            <a:chExt cx="4272" cy="336"/>
          </a:xfrm>
        </p:grpSpPr>
        <p:sp>
          <p:nvSpPr>
            <p:cNvPr id="66600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6601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6602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6603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6604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6605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6606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6607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6608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6564" name="Group 16"/>
          <p:cNvGrpSpPr>
            <a:grpSpLocks/>
          </p:cNvGrpSpPr>
          <p:nvPr/>
        </p:nvGrpSpPr>
        <p:grpSpPr bwMode="auto">
          <a:xfrm>
            <a:off x="1219200" y="1158875"/>
            <a:ext cx="6781800" cy="533400"/>
            <a:chOff x="1200" y="2928"/>
            <a:chExt cx="4272" cy="336"/>
          </a:xfrm>
        </p:grpSpPr>
        <p:sp>
          <p:nvSpPr>
            <p:cNvPr id="66591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6592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6593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6594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6595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6596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6597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6598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6599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66565" name="Text Box 26"/>
          <p:cNvSpPr txBox="1">
            <a:spLocks noChangeArrowheads="1"/>
          </p:cNvSpPr>
          <p:nvPr/>
        </p:nvSpPr>
        <p:spPr bwMode="auto">
          <a:xfrm>
            <a:off x="12192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66566" name="Text Box 27"/>
          <p:cNvSpPr txBox="1">
            <a:spLocks noChangeArrowheads="1"/>
          </p:cNvSpPr>
          <p:nvPr/>
        </p:nvSpPr>
        <p:spPr bwMode="auto">
          <a:xfrm>
            <a:off x="2057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6567" name="Text Box 28"/>
          <p:cNvSpPr txBox="1">
            <a:spLocks noChangeArrowheads="1"/>
          </p:cNvSpPr>
          <p:nvPr/>
        </p:nvSpPr>
        <p:spPr bwMode="auto">
          <a:xfrm>
            <a:off x="2819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6568" name="Text Box 29"/>
          <p:cNvSpPr txBox="1">
            <a:spLocks noChangeArrowheads="1"/>
          </p:cNvSpPr>
          <p:nvPr/>
        </p:nvSpPr>
        <p:spPr bwMode="auto">
          <a:xfrm>
            <a:off x="2819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6569" name="Text Box 30"/>
          <p:cNvSpPr txBox="1">
            <a:spLocks noChangeArrowheads="1"/>
          </p:cNvSpPr>
          <p:nvPr/>
        </p:nvSpPr>
        <p:spPr bwMode="auto">
          <a:xfrm>
            <a:off x="3581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6570" name="Text Box 31"/>
          <p:cNvSpPr txBox="1">
            <a:spLocks noChangeArrowheads="1"/>
          </p:cNvSpPr>
          <p:nvPr/>
        </p:nvSpPr>
        <p:spPr bwMode="auto">
          <a:xfrm>
            <a:off x="6553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6571" name="Text Box 32"/>
          <p:cNvSpPr txBox="1">
            <a:spLocks noChangeArrowheads="1"/>
          </p:cNvSpPr>
          <p:nvPr/>
        </p:nvSpPr>
        <p:spPr bwMode="auto">
          <a:xfrm>
            <a:off x="5791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6572" name="Text Box 33"/>
          <p:cNvSpPr txBox="1">
            <a:spLocks noChangeArrowheads="1"/>
          </p:cNvSpPr>
          <p:nvPr/>
        </p:nvSpPr>
        <p:spPr bwMode="auto">
          <a:xfrm>
            <a:off x="4343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6573" name="Text Box 34"/>
          <p:cNvSpPr txBox="1">
            <a:spLocks noChangeArrowheads="1"/>
          </p:cNvSpPr>
          <p:nvPr/>
        </p:nvSpPr>
        <p:spPr bwMode="auto">
          <a:xfrm>
            <a:off x="5105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6574" name="Text Box 35"/>
          <p:cNvSpPr txBox="1">
            <a:spLocks noChangeArrowheads="1"/>
          </p:cNvSpPr>
          <p:nvPr/>
        </p:nvSpPr>
        <p:spPr bwMode="auto">
          <a:xfrm>
            <a:off x="5105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6575" name="Text Box 36"/>
          <p:cNvSpPr txBox="1">
            <a:spLocks noChangeArrowheads="1"/>
          </p:cNvSpPr>
          <p:nvPr/>
        </p:nvSpPr>
        <p:spPr bwMode="auto">
          <a:xfrm>
            <a:off x="3581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6576" name="Text Box 37"/>
          <p:cNvSpPr txBox="1">
            <a:spLocks noChangeArrowheads="1"/>
          </p:cNvSpPr>
          <p:nvPr/>
        </p:nvSpPr>
        <p:spPr bwMode="auto">
          <a:xfrm>
            <a:off x="5791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6577" name="Text Box 38"/>
          <p:cNvSpPr txBox="1">
            <a:spLocks noChangeArrowheads="1"/>
          </p:cNvSpPr>
          <p:nvPr/>
        </p:nvSpPr>
        <p:spPr bwMode="auto">
          <a:xfrm>
            <a:off x="6553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6578" name="Text Box 39"/>
          <p:cNvSpPr txBox="1">
            <a:spLocks noChangeArrowheads="1"/>
          </p:cNvSpPr>
          <p:nvPr/>
        </p:nvSpPr>
        <p:spPr bwMode="auto">
          <a:xfrm>
            <a:off x="1219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6579" name="Text Box 40"/>
          <p:cNvSpPr txBox="1">
            <a:spLocks noChangeArrowheads="1"/>
          </p:cNvSpPr>
          <p:nvPr/>
        </p:nvSpPr>
        <p:spPr bwMode="auto">
          <a:xfrm>
            <a:off x="7315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6580" name="Text Box 41"/>
          <p:cNvSpPr txBox="1">
            <a:spLocks noChangeArrowheads="1"/>
          </p:cNvSpPr>
          <p:nvPr/>
        </p:nvSpPr>
        <p:spPr bwMode="auto">
          <a:xfrm>
            <a:off x="7315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66581" name="Group 42"/>
          <p:cNvGrpSpPr>
            <a:grpSpLocks/>
          </p:cNvGrpSpPr>
          <p:nvPr/>
        </p:nvGrpSpPr>
        <p:grpSpPr bwMode="auto">
          <a:xfrm>
            <a:off x="4038600" y="2759075"/>
            <a:ext cx="838200" cy="641350"/>
            <a:chOff x="2448" y="3456"/>
            <a:chExt cx="528" cy="404"/>
          </a:xfrm>
        </p:grpSpPr>
        <p:sp>
          <p:nvSpPr>
            <p:cNvPr id="66589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6590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66582" name="Group 45"/>
          <p:cNvGrpSpPr>
            <a:grpSpLocks/>
          </p:cNvGrpSpPr>
          <p:nvPr/>
        </p:nvGrpSpPr>
        <p:grpSpPr bwMode="auto">
          <a:xfrm>
            <a:off x="1752600" y="2759075"/>
            <a:ext cx="838200" cy="609600"/>
            <a:chOff x="1680" y="3456"/>
            <a:chExt cx="528" cy="384"/>
          </a:xfrm>
        </p:grpSpPr>
        <p:sp>
          <p:nvSpPr>
            <p:cNvPr id="66587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6588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66583" name="Text Box 48"/>
          <p:cNvSpPr txBox="1">
            <a:spLocks noChangeArrowheads="1"/>
          </p:cNvSpPr>
          <p:nvPr/>
        </p:nvSpPr>
        <p:spPr bwMode="auto">
          <a:xfrm>
            <a:off x="4343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6584" name="Text Box 49"/>
          <p:cNvSpPr txBox="1">
            <a:spLocks noChangeArrowheads="1"/>
          </p:cNvSpPr>
          <p:nvPr/>
        </p:nvSpPr>
        <p:spPr bwMode="auto">
          <a:xfrm>
            <a:off x="3810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66585" name="Line 50"/>
          <p:cNvSpPr>
            <a:spLocks noChangeShapeType="1"/>
          </p:cNvSpPr>
          <p:nvPr/>
        </p:nvSpPr>
        <p:spPr bwMode="auto">
          <a:xfrm flipV="1">
            <a:off x="6858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59891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159382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7" name="Group 6"/>
          <p:cNvGrpSpPr>
            <a:grpSpLocks/>
          </p:cNvGrpSpPr>
          <p:nvPr/>
        </p:nvGrpSpPr>
        <p:grpSpPr bwMode="auto">
          <a:xfrm>
            <a:off x="1219200" y="2225675"/>
            <a:ext cx="6781800" cy="533400"/>
            <a:chOff x="1200" y="2928"/>
            <a:chExt cx="4272" cy="336"/>
          </a:xfrm>
        </p:grpSpPr>
        <p:sp>
          <p:nvSpPr>
            <p:cNvPr id="67624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25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7626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7627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7628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7629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7630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7631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7632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7588" name="Group 16"/>
          <p:cNvGrpSpPr>
            <a:grpSpLocks/>
          </p:cNvGrpSpPr>
          <p:nvPr/>
        </p:nvGrpSpPr>
        <p:grpSpPr bwMode="auto">
          <a:xfrm>
            <a:off x="1219200" y="1158875"/>
            <a:ext cx="6781800" cy="533400"/>
            <a:chOff x="1200" y="2928"/>
            <a:chExt cx="4272" cy="336"/>
          </a:xfrm>
        </p:grpSpPr>
        <p:sp>
          <p:nvSpPr>
            <p:cNvPr id="67615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16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7617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7618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7619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7620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7621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7622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7623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67589" name="Text Box 26"/>
          <p:cNvSpPr txBox="1">
            <a:spLocks noChangeArrowheads="1"/>
          </p:cNvSpPr>
          <p:nvPr/>
        </p:nvSpPr>
        <p:spPr bwMode="auto">
          <a:xfrm>
            <a:off x="12192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67590" name="Text Box 27"/>
          <p:cNvSpPr txBox="1">
            <a:spLocks noChangeArrowheads="1"/>
          </p:cNvSpPr>
          <p:nvPr/>
        </p:nvSpPr>
        <p:spPr bwMode="auto">
          <a:xfrm>
            <a:off x="2057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7591" name="Text Box 28"/>
          <p:cNvSpPr txBox="1">
            <a:spLocks noChangeArrowheads="1"/>
          </p:cNvSpPr>
          <p:nvPr/>
        </p:nvSpPr>
        <p:spPr bwMode="auto">
          <a:xfrm>
            <a:off x="2819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7592" name="Text Box 29"/>
          <p:cNvSpPr txBox="1">
            <a:spLocks noChangeArrowheads="1"/>
          </p:cNvSpPr>
          <p:nvPr/>
        </p:nvSpPr>
        <p:spPr bwMode="auto">
          <a:xfrm>
            <a:off x="2819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7593" name="Text Box 30"/>
          <p:cNvSpPr txBox="1">
            <a:spLocks noChangeArrowheads="1"/>
          </p:cNvSpPr>
          <p:nvPr/>
        </p:nvSpPr>
        <p:spPr bwMode="auto">
          <a:xfrm>
            <a:off x="3581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7594" name="Text Box 31"/>
          <p:cNvSpPr txBox="1">
            <a:spLocks noChangeArrowheads="1"/>
          </p:cNvSpPr>
          <p:nvPr/>
        </p:nvSpPr>
        <p:spPr bwMode="auto">
          <a:xfrm>
            <a:off x="6553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7595" name="Text Box 32"/>
          <p:cNvSpPr txBox="1">
            <a:spLocks noChangeArrowheads="1"/>
          </p:cNvSpPr>
          <p:nvPr/>
        </p:nvSpPr>
        <p:spPr bwMode="auto">
          <a:xfrm>
            <a:off x="5791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7596" name="Text Box 33"/>
          <p:cNvSpPr txBox="1">
            <a:spLocks noChangeArrowheads="1"/>
          </p:cNvSpPr>
          <p:nvPr/>
        </p:nvSpPr>
        <p:spPr bwMode="auto">
          <a:xfrm>
            <a:off x="4343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7597" name="Text Box 34"/>
          <p:cNvSpPr txBox="1">
            <a:spLocks noChangeArrowheads="1"/>
          </p:cNvSpPr>
          <p:nvPr/>
        </p:nvSpPr>
        <p:spPr bwMode="auto">
          <a:xfrm>
            <a:off x="5105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7598" name="Text Box 35"/>
          <p:cNvSpPr txBox="1">
            <a:spLocks noChangeArrowheads="1"/>
          </p:cNvSpPr>
          <p:nvPr/>
        </p:nvSpPr>
        <p:spPr bwMode="auto">
          <a:xfrm>
            <a:off x="5105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7599" name="Text Box 36"/>
          <p:cNvSpPr txBox="1">
            <a:spLocks noChangeArrowheads="1"/>
          </p:cNvSpPr>
          <p:nvPr/>
        </p:nvSpPr>
        <p:spPr bwMode="auto">
          <a:xfrm>
            <a:off x="2057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7600" name="Text Box 37"/>
          <p:cNvSpPr txBox="1">
            <a:spLocks noChangeArrowheads="1"/>
          </p:cNvSpPr>
          <p:nvPr/>
        </p:nvSpPr>
        <p:spPr bwMode="auto">
          <a:xfrm>
            <a:off x="5791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7601" name="Text Box 38"/>
          <p:cNvSpPr txBox="1">
            <a:spLocks noChangeArrowheads="1"/>
          </p:cNvSpPr>
          <p:nvPr/>
        </p:nvSpPr>
        <p:spPr bwMode="auto">
          <a:xfrm>
            <a:off x="6553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7602" name="Text Box 39"/>
          <p:cNvSpPr txBox="1">
            <a:spLocks noChangeArrowheads="1"/>
          </p:cNvSpPr>
          <p:nvPr/>
        </p:nvSpPr>
        <p:spPr bwMode="auto">
          <a:xfrm>
            <a:off x="1219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7603" name="Text Box 40"/>
          <p:cNvSpPr txBox="1">
            <a:spLocks noChangeArrowheads="1"/>
          </p:cNvSpPr>
          <p:nvPr/>
        </p:nvSpPr>
        <p:spPr bwMode="auto">
          <a:xfrm>
            <a:off x="7315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7604" name="Text Box 41"/>
          <p:cNvSpPr txBox="1">
            <a:spLocks noChangeArrowheads="1"/>
          </p:cNvSpPr>
          <p:nvPr/>
        </p:nvSpPr>
        <p:spPr bwMode="auto">
          <a:xfrm>
            <a:off x="7315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67605" name="Group 42"/>
          <p:cNvGrpSpPr>
            <a:grpSpLocks/>
          </p:cNvGrpSpPr>
          <p:nvPr/>
        </p:nvGrpSpPr>
        <p:grpSpPr bwMode="auto">
          <a:xfrm>
            <a:off x="4038600" y="2759075"/>
            <a:ext cx="838200" cy="641350"/>
            <a:chOff x="2448" y="3456"/>
            <a:chExt cx="528" cy="404"/>
          </a:xfrm>
        </p:grpSpPr>
        <p:sp>
          <p:nvSpPr>
            <p:cNvPr id="67613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7614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67606" name="Group 45"/>
          <p:cNvGrpSpPr>
            <a:grpSpLocks/>
          </p:cNvGrpSpPr>
          <p:nvPr/>
        </p:nvGrpSpPr>
        <p:grpSpPr bwMode="auto">
          <a:xfrm>
            <a:off x="1752600" y="2759075"/>
            <a:ext cx="838200" cy="609600"/>
            <a:chOff x="1680" y="3456"/>
            <a:chExt cx="528" cy="384"/>
          </a:xfrm>
        </p:grpSpPr>
        <p:sp>
          <p:nvSpPr>
            <p:cNvPr id="67611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7612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67607" name="Text Box 48"/>
          <p:cNvSpPr txBox="1">
            <a:spLocks noChangeArrowheads="1"/>
          </p:cNvSpPr>
          <p:nvPr/>
        </p:nvSpPr>
        <p:spPr bwMode="auto">
          <a:xfrm>
            <a:off x="4343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7608" name="Text Box 49"/>
          <p:cNvSpPr txBox="1">
            <a:spLocks noChangeArrowheads="1"/>
          </p:cNvSpPr>
          <p:nvPr/>
        </p:nvSpPr>
        <p:spPr bwMode="auto">
          <a:xfrm>
            <a:off x="3810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67609" name="Line 50"/>
          <p:cNvSpPr>
            <a:spLocks noChangeShapeType="1"/>
          </p:cNvSpPr>
          <p:nvPr/>
        </p:nvSpPr>
        <p:spPr bwMode="auto">
          <a:xfrm flipV="1">
            <a:off x="6858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60915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1952187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1" name="Group 6"/>
          <p:cNvGrpSpPr>
            <a:grpSpLocks/>
          </p:cNvGrpSpPr>
          <p:nvPr/>
        </p:nvGrpSpPr>
        <p:grpSpPr bwMode="auto">
          <a:xfrm>
            <a:off x="1143000" y="2225675"/>
            <a:ext cx="6781800" cy="533400"/>
            <a:chOff x="1200" y="2928"/>
            <a:chExt cx="4272" cy="336"/>
          </a:xfrm>
        </p:grpSpPr>
        <p:sp>
          <p:nvSpPr>
            <p:cNvPr id="68648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8649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8650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8651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8652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8653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8654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8655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8656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8612" name="Group 16"/>
          <p:cNvGrpSpPr>
            <a:grpSpLocks/>
          </p:cNvGrpSpPr>
          <p:nvPr/>
        </p:nvGrpSpPr>
        <p:grpSpPr bwMode="auto">
          <a:xfrm>
            <a:off x="1143000" y="1158875"/>
            <a:ext cx="6781800" cy="533400"/>
            <a:chOff x="1200" y="2928"/>
            <a:chExt cx="4272" cy="336"/>
          </a:xfrm>
        </p:grpSpPr>
        <p:sp>
          <p:nvSpPr>
            <p:cNvPr id="68639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8640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8641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8642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8643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8644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8645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8646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8647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68613" name="Text Box 26"/>
          <p:cNvSpPr txBox="1">
            <a:spLocks noChangeArrowheads="1"/>
          </p:cNvSpPr>
          <p:nvPr/>
        </p:nvSpPr>
        <p:spPr bwMode="auto">
          <a:xfrm>
            <a:off x="11430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68614" name="Text Box 27"/>
          <p:cNvSpPr txBox="1">
            <a:spLocks noChangeArrowheads="1"/>
          </p:cNvSpPr>
          <p:nvPr/>
        </p:nvSpPr>
        <p:spPr bwMode="auto">
          <a:xfrm>
            <a:off x="1981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8615" name="Text Box 28"/>
          <p:cNvSpPr txBox="1">
            <a:spLocks noChangeArrowheads="1"/>
          </p:cNvSpPr>
          <p:nvPr/>
        </p:nvSpPr>
        <p:spPr bwMode="auto">
          <a:xfrm>
            <a:off x="2743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8616" name="Text Box 29"/>
          <p:cNvSpPr txBox="1">
            <a:spLocks noChangeArrowheads="1"/>
          </p:cNvSpPr>
          <p:nvPr/>
        </p:nvSpPr>
        <p:spPr bwMode="auto">
          <a:xfrm>
            <a:off x="2743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8617" name="Text Box 30"/>
          <p:cNvSpPr txBox="1">
            <a:spLocks noChangeArrowheads="1"/>
          </p:cNvSpPr>
          <p:nvPr/>
        </p:nvSpPr>
        <p:spPr bwMode="auto">
          <a:xfrm>
            <a:off x="3505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8618" name="Text Box 31"/>
          <p:cNvSpPr txBox="1">
            <a:spLocks noChangeArrowheads="1"/>
          </p:cNvSpPr>
          <p:nvPr/>
        </p:nvSpPr>
        <p:spPr bwMode="auto">
          <a:xfrm>
            <a:off x="64770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8619" name="Text Box 32"/>
          <p:cNvSpPr txBox="1">
            <a:spLocks noChangeArrowheads="1"/>
          </p:cNvSpPr>
          <p:nvPr/>
        </p:nvSpPr>
        <p:spPr bwMode="auto">
          <a:xfrm>
            <a:off x="57150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8620" name="Text Box 33"/>
          <p:cNvSpPr txBox="1">
            <a:spLocks noChangeArrowheads="1"/>
          </p:cNvSpPr>
          <p:nvPr/>
        </p:nvSpPr>
        <p:spPr bwMode="auto">
          <a:xfrm>
            <a:off x="4267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8621" name="Text Box 34"/>
          <p:cNvSpPr txBox="1">
            <a:spLocks noChangeArrowheads="1"/>
          </p:cNvSpPr>
          <p:nvPr/>
        </p:nvSpPr>
        <p:spPr bwMode="auto">
          <a:xfrm>
            <a:off x="5029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8622" name="Text Box 35"/>
          <p:cNvSpPr txBox="1">
            <a:spLocks noChangeArrowheads="1"/>
          </p:cNvSpPr>
          <p:nvPr/>
        </p:nvSpPr>
        <p:spPr bwMode="auto">
          <a:xfrm>
            <a:off x="5029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8623" name="Text Box 36"/>
          <p:cNvSpPr txBox="1">
            <a:spLocks noChangeArrowheads="1"/>
          </p:cNvSpPr>
          <p:nvPr/>
        </p:nvSpPr>
        <p:spPr bwMode="auto">
          <a:xfrm>
            <a:off x="1981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8624" name="Text Box 37"/>
          <p:cNvSpPr txBox="1">
            <a:spLocks noChangeArrowheads="1"/>
          </p:cNvSpPr>
          <p:nvPr/>
        </p:nvSpPr>
        <p:spPr bwMode="auto">
          <a:xfrm>
            <a:off x="57150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8625" name="Text Box 38"/>
          <p:cNvSpPr txBox="1">
            <a:spLocks noChangeArrowheads="1"/>
          </p:cNvSpPr>
          <p:nvPr/>
        </p:nvSpPr>
        <p:spPr bwMode="auto">
          <a:xfrm>
            <a:off x="64770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8626" name="Text Box 39"/>
          <p:cNvSpPr txBox="1">
            <a:spLocks noChangeArrowheads="1"/>
          </p:cNvSpPr>
          <p:nvPr/>
        </p:nvSpPr>
        <p:spPr bwMode="auto">
          <a:xfrm>
            <a:off x="11430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8627" name="Text Box 40"/>
          <p:cNvSpPr txBox="1">
            <a:spLocks noChangeArrowheads="1"/>
          </p:cNvSpPr>
          <p:nvPr/>
        </p:nvSpPr>
        <p:spPr bwMode="auto">
          <a:xfrm>
            <a:off x="72390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8628" name="Text Box 41"/>
          <p:cNvSpPr txBox="1">
            <a:spLocks noChangeArrowheads="1"/>
          </p:cNvSpPr>
          <p:nvPr/>
        </p:nvSpPr>
        <p:spPr bwMode="auto">
          <a:xfrm>
            <a:off x="72390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68629" name="Group 42"/>
          <p:cNvGrpSpPr>
            <a:grpSpLocks/>
          </p:cNvGrpSpPr>
          <p:nvPr/>
        </p:nvGrpSpPr>
        <p:grpSpPr bwMode="auto">
          <a:xfrm>
            <a:off x="3962400" y="2759075"/>
            <a:ext cx="838200" cy="641350"/>
            <a:chOff x="2448" y="3456"/>
            <a:chExt cx="528" cy="404"/>
          </a:xfrm>
        </p:grpSpPr>
        <p:sp>
          <p:nvSpPr>
            <p:cNvPr id="68637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8638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68630" name="Group 45"/>
          <p:cNvGrpSpPr>
            <a:grpSpLocks/>
          </p:cNvGrpSpPr>
          <p:nvPr/>
        </p:nvGrpSpPr>
        <p:grpSpPr bwMode="auto">
          <a:xfrm>
            <a:off x="2514600" y="2759075"/>
            <a:ext cx="838200" cy="609600"/>
            <a:chOff x="1680" y="3456"/>
            <a:chExt cx="528" cy="384"/>
          </a:xfrm>
        </p:grpSpPr>
        <p:sp>
          <p:nvSpPr>
            <p:cNvPr id="68635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8636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68631" name="Text Box 48"/>
          <p:cNvSpPr txBox="1">
            <a:spLocks noChangeArrowheads="1"/>
          </p:cNvSpPr>
          <p:nvPr/>
        </p:nvSpPr>
        <p:spPr bwMode="auto">
          <a:xfrm>
            <a:off x="4267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8632" name="Text Box 49"/>
          <p:cNvSpPr txBox="1">
            <a:spLocks noChangeArrowheads="1"/>
          </p:cNvSpPr>
          <p:nvPr/>
        </p:nvSpPr>
        <p:spPr bwMode="auto">
          <a:xfrm>
            <a:off x="3048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68633" name="Line 50"/>
          <p:cNvSpPr>
            <a:spLocks noChangeShapeType="1"/>
          </p:cNvSpPr>
          <p:nvPr/>
        </p:nvSpPr>
        <p:spPr bwMode="auto">
          <a:xfrm flipV="1">
            <a:off x="6096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61939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2703137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插入排序的基本思想</a:t>
            </a:r>
            <a:endParaRPr lang="en-US" altLang="zh-CN" dirty="0" smtClean="0"/>
          </a:p>
          <a:p>
            <a:pPr lvl="1"/>
            <a:r>
              <a:rPr lang="zh-CN" altLang="en-US" dirty="0"/>
              <a:t>每步将一个待排序的对象，按其</a:t>
            </a:r>
            <a:r>
              <a:rPr lang="zh-CN" altLang="en-US" dirty="0" smtClean="0"/>
              <a:t>关键字大小</a:t>
            </a:r>
            <a:r>
              <a:rPr lang="zh-CN" altLang="en-US" dirty="0"/>
              <a:t>，插入到前面已经排好序的一组对象的适当位置上，直到对象全部插入为止。</a:t>
            </a:r>
          </a:p>
          <a:p>
            <a:pPr lvl="2"/>
            <a:r>
              <a:rPr lang="zh-CN" altLang="en-US" dirty="0"/>
              <a:t>即</a:t>
            </a:r>
            <a:r>
              <a:rPr lang="zh-CN" altLang="en-US" dirty="0">
                <a:solidFill>
                  <a:srgbClr val="FF0000"/>
                </a:solidFill>
              </a:rPr>
              <a:t>边插入边排序</a:t>
            </a:r>
            <a:r>
              <a:rPr lang="zh-CN" altLang="en-US" dirty="0"/>
              <a:t>，保证子序列中随时都是排好序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r>
              <a:rPr lang="zh-CN" altLang="en-US" dirty="0"/>
              <a:t>插入排序算法分类</a:t>
            </a:r>
          </a:p>
          <a:p>
            <a:pPr lvl="1"/>
            <a:r>
              <a:rPr lang="zh-CN" altLang="en-US" dirty="0"/>
              <a:t>直接</a:t>
            </a:r>
            <a:r>
              <a:rPr lang="zh-CN" altLang="en-US" dirty="0" smtClean="0"/>
              <a:t>插入排序</a:t>
            </a:r>
            <a:r>
              <a:rPr kumimoji="1" lang="zh-CN" altLang="en-US" dirty="0" smtClean="0">
                <a:solidFill>
                  <a:srgbClr val="990000"/>
                </a:solidFill>
                <a:ea typeface="楷体_GB2312" pitchFamily="49" charset="-122"/>
              </a:rPr>
              <a:t>（基于顺序查找）</a:t>
            </a:r>
            <a:endParaRPr lang="zh-CN" altLang="en-US" dirty="0"/>
          </a:p>
          <a:p>
            <a:pPr lvl="1"/>
            <a:r>
              <a:rPr lang="zh-CN" altLang="en-US" dirty="0"/>
              <a:t>折半</a:t>
            </a:r>
            <a:r>
              <a:rPr lang="zh-CN" altLang="en-US" dirty="0" smtClean="0"/>
              <a:t>插入排序</a:t>
            </a:r>
            <a:r>
              <a:rPr kumimoji="1" lang="zh-CN" altLang="en-US" dirty="0" smtClean="0">
                <a:solidFill>
                  <a:srgbClr val="990000"/>
                </a:solidFill>
                <a:ea typeface="楷体_GB2312" pitchFamily="49" charset="-122"/>
              </a:rPr>
              <a:t>（基于折半查找）</a:t>
            </a:r>
            <a:endParaRPr lang="zh-CN" altLang="en-US" dirty="0"/>
          </a:p>
          <a:p>
            <a:pPr lvl="1"/>
            <a:r>
              <a:rPr lang="zh-CN" altLang="en-US" dirty="0"/>
              <a:t>希尔</a:t>
            </a:r>
            <a:r>
              <a:rPr lang="zh-CN" altLang="en-US" dirty="0" smtClean="0"/>
              <a:t>排序</a:t>
            </a:r>
            <a:r>
              <a:rPr kumimoji="1" lang="zh-CN" altLang="en-US" dirty="0" smtClean="0">
                <a:solidFill>
                  <a:srgbClr val="990000"/>
                </a:solidFill>
                <a:ea typeface="楷体_GB2312" pitchFamily="49" charset="-122"/>
              </a:rPr>
              <a:t>（基于逐趟缩小增量）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70992" y="3505200"/>
            <a:ext cx="662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例：</a:t>
            </a:r>
            <a:r>
              <a:rPr kumimoji="1" lang="zh-CN" altLang="en-US" sz="2400" b="1" dirty="0" smtClean="0">
                <a:solidFill>
                  <a:srgbClr val="17347D"/>
                </a:solidFill>
                <a:latin typeface="Times New Roman" pitchFamily="18" charset="0"/>
              </a:rPr>
              <a:t>序列   </a:t>
            </a:r>
            <a:r>
              <a:rPr kumimoji="1" lang="en-US" altLang="zh-CN" sz="2400" b="1" dirty="0" smtClean="0">
                <a:solidFill>
                  <a:srgbClr val="17347D"/>
                </a:solidFill>
                <a:latin typeface="Times New Roman" pitchFamily="18" charset="0"/>
              </a:rPr>
              <a:t>13    27    38     65    76    97     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20780" y="3505200"/>
            <a:ext cx="15876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17347D"/>
                </a:solidFill>
                <a:latin typeface="Times New Roman" pitchFamily="18" charset="0"/>
              </a:rPr>
              <a:t>插入    </a:t>
            </a:r>
            <a:r>
              <a:rPr kumimoji="1" lang="en-US" altLang="zh-CN" sz="2400" b="1" dirty="0" smtClean="0">
                <a:solidFill>
                  <a:srgbClr val="17347D"/>
                </a:solidFill>
                <a:latin typeface="Times New Roman" pitchFamily="18" charset="0"/>
              </a:rPr>
              <a:t>49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14600" y="39624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17347D"/>
                </a:solidFill>
                <a:latin typeface="Times New Roman" pitchFamily="18" charset="0"/>
              </a:rPr>
              <a:t>13    27    38   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49</a:t>
            </a:r>
            <a:r>
              <a:rPr kumimoji="1" lang="en-US" altLang="zh-CN" sz="2400" b="1" dirty="0" smtClean="0">
                <a:solidFill>
                  <a:srgbClr val="17347D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baseline="30000" dirty="0" smtClean="0">
                <a:solidFill>
                  <a:srgbClr val="17347D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17347D"/>
                </a:solidFill>
                <a:latin typeface="Times New Roman" pitchFamily="18" charset="0"/>
              </a:rPr>
              <a:t> 65    76    97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171204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5" name="Group 6"/>
          <p:cNvGrpSpPr>
            <a:grpSpLocks/>
          </p:cNvGrpSpPr>
          <p:nvPr/>
        </p:nvGrpSpPr>
        <p:grpSpPr bwMode="auto">
          <a:xfrm>
            <a:off x="1219200" y="2225675"/>
            <a:ext cx="6781800" cy="533400"/>
            <a:chOff x="1200" y="2928"/>
            <a:chExt cx="4272" cy="336"/>
          </a:xfrm>
        </p:grpSpPr>
        <p:sp>
          <p:nvSpPr>
            <p:cNvPr id="69672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73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9674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9675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9676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9677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9678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9679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9680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9636" name="Group 16"/>
          <p:cNvGrpSpPr>
            <a:grpSpLocks/>
          </p:cNvGrpSpPr>
          <p:nvPr/>
        </p:nvGrpSpPr>
        <p:grpSpPr bwMode="auto">
          <a:xfrm>
            <a:off x="1219200" y="1158875"/>
            <a:ext cx="6781800" cy="533400"/>
            <a:chOff x="1200" y="2928"/>
            <a:chExt cx="4272" cy="336"/>
          </a:xfrm>
        </p:grpSpPr>
        <p:sp>
          <p:nvSpPr>
            <p:cNvPr id="69663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64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9665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9666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9667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9668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9669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9670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9671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69637" name="Text Box 26"/>
          <p:cNvSpPr txBox="1">
            <a:spLocks noChangeArrowheads="1"/>
          </p:cNvSpPr>
          <p:nvPr/>
        </p:nvSpPr>
        <p:spPr bwMode="auto">
          <a:xfrm>
            <a:off x="12192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69638" name="Text Box 27"/>
          <p:cNvSpPr txBox="1">
            <a:spLocks noChangeArrowheads="1"/>
          </p:cNvSpPr>
          <p:nvPr/>
        </p:nvSpPr>
        <p:spPr bwMode="auto">
          <a:xfrm>
            <a:off x="2057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9639" name="Text Box 28"/>
          <p:cNvSpPr txBox="1">
            <a:spLocks noChangeArrowheads="1"/>
          </p:cNvSpPr>
          <p:nvPr/>
        </p:nvSpPr>
        <p:spPr bwMode="auto">
          <a:xfrm>
            <a:off x="3581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9640" name="Text Box 29"/>
          <p:cNvSpPr txBox="1">
            <a:spLocks noChangeArrowheads="1"/>
          </p:cNvSpPr>
          <p:nvPr/>
        </p:nvSpPr>
        <p:spPr bwMode="auto">
          <a:xfrm>
            <a:off x="2819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9641" name="Text Box 30"/>
          <p:cNvSpPr txBox="1">
            <a:spLocks noChangeArrowheads="1"/>
          </p:cNvSpPr>
          <p:nvPr/>
        </p:nvSpPr>
        <p:spPr bwMode="auto">
          <a:xfrm>
            <a:off x="3581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9642" name="Text Box 31"/>
          <p:cNvSpPr txBox="1">
            <a:spLocks noChangeArrowheads="1"/>
          </p:cNvSpPr>
          <p:nvPr/>
        </p:nvSpPr>
        <p:spPr bwMode="auto">
          <a:xfrm>
            <a:off x="6553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9643" name="Text Box 32"/>
          <p:cNvSpPr txBox="1">
            <a:spLocks noChangeArrowheads="1"/>
          </p:cNvSpPr>
          <p:nvPr/>
        </p:nvSpPr>
        <p:spPr bwMode="auto">
          <a:xfrm>
            <a:off x="5791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9644" name="Text Box 33"/>
          <p:cNvSpPr txBox="1">
            <a:spLocks noChangeArrowheads="1"/>
          </p:cNvSpPr>
          <p:nvPr/>
        </p:nvSpPr>
        <p:spPr bwMode="auto">
          <a:xfrm>
            <a:off x="4343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9645" name="Text Box 34"/>
          <p:cNvSpPr txBox="1">
            <a:spLocks noChangeArrowheads="1"/>
          </p:cNvSpPr>
          <p:nvPr/>
        </p:nvSpPr>
        <p:spPr bwMode="auto">
          <a:xfrm>
            <a:off x="5105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9646" name="Text Box 35"/>
          <p:cNvSpPr txBox="1">
            <a:spLocks noChangeArrowheads="1"/>
          </p:cNvSpPr>
          <p:nvPr/>
        </p:nvSpPr>
        <p:spPr bwMode="auto">
          <a:xfrm>
            <a:off x="5105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9647" name="Text Box 36"/>
          <p:cNvSpPr txBox="1">
            <a:spLocks noChangeArrowheads="1"/>
          </p:cNvSpPr>
          <p:nvPr/>
        </p:nvSpPr>
        <p:spPr bwMode="auto">
          <a:xfrm>
            <a:off x="2057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9648" name="Text Box 37"/>
          <p:cNvSpPr txBox="1">
            <a:spLocks noChangeArrowheads="1"/>
          </p:cNvSpPr>
          <p:nvPr/>
        </p:nvSpPr>
        <p:spPr bwMode="auto">
          <a:xfrm>
            <a:off x="5791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9649" name="Text Box 38"/>
          <p:cNvSpPr txBox="1">
            <a:spLocks noChangeArrowheads="1"/>
          </p:cNvSpPr>
          <p:nvPr/>
        </p:nvSpPr>
        <p:spPr bwMode="auto">
          <a:xfrm>
            <a:off x="6553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9650" name="Text Box 39"/>
          <p:cNvSpPr txBox="1">
            <a:spLocks noChangeArrowheads="1"/>
          </p:cNvSpPr>
          <p:nvPr/>
        </p:nvSpPr>
        <p:spPr bwMode="auto">
          <a:xfrm>
            <a:off x="1219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9651" name="Text Box 40"/>
          <p:cNvSpPr txBox="1">
            <a:spLocks noChangeArrowheads="1"/>
          </p:cNvSpPr>
          <p:nvPr/>
        </p:nvSpPr>
        <p:spPr bwMode="auto">
          <a:xfrm>
            <a:off x="7315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9652" name="Text Box 41"/>
          <p:cNvSpPr txBox="1">
            <a:spLocks noChangeArrowheads="1"/>
          </p:cNvSpPr>
          <p:nvPr/>
        </p:nvSpPr>
        <p:spPr bwMode="auto">
          <a:xfrm>
            <a:off x="7315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69653" name="Group 42"/>
          <p:cNvGrpSpPr>
            <a:grpSpLocks/>
          </p:cNvGrpSpPr>
          <p:nvPr/>
        </p:nvGrpSpPr>
        <p:grpSpPr bwMode="auto">
          <a:xfrm>
            <a:off x="3200400" y="2759075"/>
            <a:ext cx="838200" cy="641350"/>
            <a:chOff x="2448" y="3456"/>
            <a:chExt cx="528" cy="404"/>
          </a:xfrm>
        </p:grpSpPr>
        <p:sp>
          <p:nvSpPr>
            <p:cNvPr id="69661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9662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69654" name="Group 45"/>
          <p:cNvGrpSpPr>
            <a:grpSpLocks/>
          </p:cNvGrpSpPr>
          <p:nvPr/>
        </p:nvGrpSpPr>
        <p:grpSpPr bwMode="auto">
          <a:xfrm>
            <a:off x="2590800" y="2759075"/>
            <a:ext cx="838200" cy="609600"/>
            <a:chOff x="1680" y="3456"/>
            <a:chExt cx="528" cy="384"/>
          </a:xfrm>
        </p:grpSpPr>
        <p:sp>
          <p:nvSpPr>
            <p:cNvPr id="69659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9660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69655" name="Text Box 48"/>
          <p:cNvSpPr txBox="1">
            <a:spLocks noChangeArrowheads="1"/>
          </p:cNvSpPr>
          <p:nvPr/>
        </p:nvSpPr>
        <p:spPr bwMode="auto">
          <a:xfrm>
            <a:off x="4343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9656" name="Text Box 49"/>
          <p:cNvSpPr txBox="1">
            <a:spLocks noChangeArrowheads="1"/>
          </p:cNvSpPr>
          <p:nvPr/>
        </p:nvSpPr>
        <p:spPr bwMode="auto">
          <a:xfrm>
            <a:off x="3810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69657" name="Line 50"/>
          <p:cNvSpPr>
            <a:spLocks noChangeShapeType="1"/>
          </p:cNvSpPr>
          <p:nvPr/>
        </p:nvSpPr>
        <p:spPr bwMode="auto">
          <a:xfrm flipV="1">
            <a:off x="6858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62963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3959366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9" name="Group 6"/>
          <p:cNvGrpSpPr>
            <a:grpSpLocks/>
          </p:cNvGrpSpPr>
          <p:nvPr/>
        </p:nvGrpSpPr>
        <p:grpSpPr bwMode="auto">
          <a:xfrm>
            <a:off x="1219200" y="2225675"/>
            <a:ext cx="6781800" cy="533400"/>
            <a:chOff x="1200" y="2928"/>
            <a:chExt cx="4272" cy="336"/>
          </a:xfrm>
        </p:grpSpPr>
        <p:sp>
          <p:nvSpPr>
            <p:cNvPr id="70696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0697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0698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0699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0700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0701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0702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0703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0704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70660" name="Group 16"/>
          <p:cNvGrpSpPr>
            <a:grpSpLocks/>
          </p:cNvGrpSpPr>
          <p:nvPr/>
        </p:nvGrpSpPr>
        <p:grpSpPr bwMode="auto">
          <a:xfrm>
            <a:off x="1219200" y="1158875"/>
            <a:ext cx="6781800" cy="533400"/>
            <a:chOff x="1200" y="2928"/>
            <a:chExt cx="4272" cy="336"/>
          </a:xfrm>
        </p:grpSpPr>
        <p:sp>
          <p:nvSpPr>
            <p:cNvPr id="70687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0688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0689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0690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0691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0692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0693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0694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0695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70661" name="Text Box 26"/>
          <p:cNvSpPr txBox="1">
            <a:spLocks noChangeArrowheads="1"/>
          </p:cNvSpPr>
          <p:nvPr/>
        </p:nvSpPr>
        <p:spPr bwMode="auto">
          <a:xfrm>
            <a:off x="12192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70662" name="Text Box 27"/>
          <p:cNvSpPr txBox="1">
            <a:spLocks noChangeArrowheads="1"/>
          </p:cNvSpPr>
          <p:nvPr/>
        </p:nvSpPr>
        <p:spPr bwMode="auto">
          <a:xfrm>
            <a:off x="2057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0663" name="Text Box 28"/>
          <p:cNvSpPr txBox="1">
            <a:spLocks noChangeArrowheads="1"/>
          </p:cNvSpPr>
          <p:nvPr/>
        </p:nvSpPr>
        <p:spPr bwMode="auto">
          <a:xfrm>
            <a:off x="3581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0664" name="Text Box 29"/>
          <p:cNvSpPr txBox="1">
            <a:spLocks noChangeArrowheads="1"/>
          </p:cNvSpPr>
          <p:nvPr/>
        </p:nvSpPr>
        <p:spPr bwMode="auto">
          <a:xfrm>
            <a:off x="2819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0665" name="Text Box 30"/>
          <p:cNvSpPr txBox="1">
            <a:spLocks noChangeArrowheads="1"/>
          </p:cNvSpPr>
          <p:nvPr/>
        </p:nvSpPr>
        <p:spPr bwMode="auto">
          <a:xfrm>
            <a:off x="3581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0666" name="Text Box 31"/>
          <p:cNvSpPr txBox="1">
            <a:spLocks noChangeArrowheads="1"/>
          </p:cNvSpPr>
          <p:nvPr/>
        </p:nvSpPr>
        <p:spPr bwMode="auto">
          <a:xfrm>
            <a:off x="6553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0667" name="Text Box 32"/>
          <p:cNvSpPr txBox="1">
            <a:spLocks noChangeArrowheads="1"/>
          </p:cNvSpPr>
          <p:nvPr/>
        </p:nvSpPr>
        <p:spPr bwMode="auto">
          <a:xfrm>
            <a:off x="5791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0668" name="Text Box 33"/>
          <p:cNvSpPr txBox="1">
            <a:spLocks noChangeArrowheads="1"/>
          </p:cNvSpPr>
          <p:nvPr/>
        </p:nvSpPr>
        <p:spPr bwMode="auto">
          <a:xfrm>
            <a:off x="4343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0669" name="Text Box 34"/>
          <p:cNvSpPr txBox="1">
            <a:spLocks noChangeArrowheads="1"/>
          </p:cNvSpPr>
          <p:nvPr/>
        </p:nvSpPr>
        <p:spPr bwMode="auto">
          <a:xfrm>
            <a:off x="5105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0670" name="Text Box 35"/>
          <p:cNvSpPr txBox="1">
            <a:spLocks noChangeArrowheads="1"/>
          </p:cNvSpPr>
          <p:nvPr/>
        </p:nvSpPr>
        <p:spPr bwMode="auto">
          <a:xfrm>
            <a:off x="5105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0671" name="Text Box 36"/>
          <p:cNvSpPr txBox="1">
            <a:spLocks noChangeArrowheads="1"/>
          </p:cNvSpPr>
          <p:nvPr/>
        </p:nvSpPr>
        <p:spPr bwMode="auto">
          <a:xfrm>
            <a:off x="2057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0672" name="Text Box 37"/>
          <p:cNvSpPr txBox="1">
            <a:spLocks noChangeArrowheads="1"/>
          </p:cNvSpPr>
          <p:nvPr/>
        </p:nvSpPr>
        <p:spPr bwMode="auto">
          <a:xfrm>
            <a:off x="5791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0673" name="Text Box 38"/>
          <p:cNvSpPr txBox="1">
            <a:spLocks noChangeArrowheads="1"/>
          </p:cNvSpPr>
          <p:nvPr/>
        </p:nvSpPr>
        <p:spPr bwMode="auto">
          <a:xfrm>
            <a:off x="6553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0674" name="Text Box 39"/>
          <p:cNvSpPr txBox="1">
            <a:spLocks noChangeArrowheads="1"/>
          </p:cNvSpPr>
          <p:nvPr/>
        </p:nvSpPr>
        <p:spPr bwMode="auto">
          <a:xfrm>
            <a:off x="2819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0675" name="Text Box 40"/>
          <p:cNvSpPr txBox="1">
            <a:spLocks noChangeArrowheads="1"/>
          </p:cNvSpPr>
          <p:nvPr/>
        </p:nvSpPr>
        <p:spPr bwMode="auto">
          <a:xfrm>
            <a:off x="7315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0676" name="Text Box 41"/>
          <p:cNvSpPr txBox="1">
            <a:spLocks noChangeArrowheads="1"/>
          </p:cNvSpPr>
          <p:nvPr/>
        </p:nvSpPr>
        <p:spPr bwMode="auto">
          <a:xfrm>
            <a:off x="7315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70677" name="Group 42"/>
          <p:cNvGrpSpPr>
            <a:grpSpLocks/>
          </p:cNvGrpSpPr>
          <p:nvPr/>
        </p:nvGrpSpPr>
        <p:grpSpPr bwMode="auto">
          <a:xfrm>
            <a:off x="3200400" y="2759075"/>
            <a:ext cx="838200" cy="641350"/>
            <a:chOff x="2448" y="3456"/>
            <a:chExt cx="528" cy="404"/>
          </a:xfrm>
        </p:grpSpPr>
        <p:sp>
          <p:nvSpPr>
            <p:cNvPr id="70685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0686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0678" name="Group 45"/>
          <p:cNvGrpSpPr>
            <a:grpSpLocks/>
          </p:cNvGrpSpPr>
          <p:nvPr/>
        </p:nvGrpSpPr>
        <p:grpSpPr bwMode="auto">
          <a:xfrm>
            <a:off x="2590800" y="2759075"/>
            <a:ext cx="838200" cy="609600"/>
            <a:chOff x="1680" y="3456"/>
            <a:chExt cx="528" cy="384"/>
          </a:xfrm>
        </p:grpSpPr>
        <p:sp>
          <p:nvSpPr>
            <p:cNvPr id="70683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0684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70679" name="Text Box 48"/>
          <p:cNvSpPr txBox="1">
            <a:spLocks noChangeArrowheads="1"/>
          </p:cNvSpPr>
          <p:nvPr/>
        </p:nvSpPr>
        <p:spPr bwMode="auto">
          <a:xfrm>
            <a:off x="4343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0680" name="Text Box 49"/>
          <p:cNvSpPr txBox="1">
            <a:spLocks noChangeArrowheads="1"/>
          </p:cNvSpPr>
          <p:nvPr/>
        </p:nvSpPr>
        <p:spPr bwMode="auto">
          <a:xfrm>
            <a:off x="3810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70681" name="Line 50"/>
          <p:cNvSpPr>
            <a:spLocks noChangeShapeType="1"/>
          </p:cNvSpPr>
          <p:nvPr/>
        </p:nvSpPr>
        <p:spPr bwMode="auto">
          <a:xfrm flipV="1">
            <a:off x="6858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63987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777088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3" name="Group 6"/>
          <p:cNvGrpSpPr>
            <a:grpSpLocks/>
          </p:cNvGrpSpPr>
          <p:nvPr/>
        </p:nvGrpSpPr>
        <p:grpSpPr bwMode="auto">
          <a:xfrm>
            <a:off x="1219200" y="2225675"/>
            <a:ext cx="6781800" cy="533400"/>
            <a:chOff x="1200" y="2928"/>
            <a:chExt cx="4272" cy="336"/>
          </a:xfrm>
        </p:grpSpPr>
        <p:sp>
          <p:nvSpPr>
            <p:cNvPr id="71720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1721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1722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1723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1724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1725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1726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1727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1728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71684" name="Group 16"/>
          <p:cNvGrpSpPr>
            <a:grpSpLocks/>
          </p:cNvGrpSpPr>
          <p:nvPr/>
        </p:nvGrpSpPr>
        <p:grpSpPr bwMode="auto">
          <a:xfrm>
            <a:off x="1219200" y="1158875"/>
            <a:ext cx="6781800" cy="533400"/>
            <a:chOff x="1200" y="2928"/>
            <a:chExt cx="4272" cy="336"/>
          </a:xfrm>
        </p:grpSpPr>
        <p:sp>
          <p:nvSpPr>
            <p:cNvPr id="71711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1712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1713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1714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1715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1716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1717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1718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1719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71685" name="Text Box 26"/>
          <p:cNvSpPr txBox="1">
            <a:spLocks noChangeArrowheads="1"/>
          </p:cNvSpPr>
          <p:nvPr/>
        </p:nvSpPr>
        <p:spPr bwMode="auto">
          <a:xfrm>
            <a:off x="12192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71686" name="Text Box 27"/>
          <p:cNvSpPr txBox="1">
            <a:spLocks noChangeArrowheads="1"/>
          </p:cNvSpPr>
          <p:nvPr/>
        </p:nvSpPr>
        <p:spPr bwMode="auto">
          <a:xfrm>
            <a:off x="2057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1687" name="Text Box 28"/>
          <p:cNvSpPr txBox="1">
            <a:spLocks noChangeArrowheads="1"/>
          </p:cNvSpPr>
          <p:nvPr/>
        </p:nvSpPr>
        <p:spPr bwMode="auto">
          <a:xfrm>
            <a:off x="3581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1688" name="Text Box 29"/>
          <p:cNvSpPr txBox="1">
            <a:spLocks noChangeArrowheads="1"/>
          </p:cNvSpPr>
          <p:nvPr/>
        </p:nvSpPr>
        <p:spPr bwMode="auto">
          <a:xfrm>
            <a:off x="2819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1689" name="Text Box 30"/>
          <p:cNvSpPr txBox="1">
            <a:spLocks noChangeArrowheads="1"/>
          </p:cNvSpPr>
          <p:nvPr/>
        </p:nvSpPr>
        <p:spPr bwMode="auto">
          <a:xfrm>
            <a:off x="3581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1690" name="Text Box 31"/>
          <p:cNvSpPr txBox="1">
            <a:spLocks noChangeArrowheads="1"/>
          </p:cNvSpPr>
          <p:nvPr/>
        </p:nvSpPr>
        <p:spPr bwMode="auto">
          <a:xfrm>
            <a:off x="6553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1691" name="Text Box 32"/>
          <p:cNvSpPr txBox="1">
            <a:spLocks noChangeArrowheads="1"/>
          </p:cNvSpPr>
          <p:nvPr/>
        </p:nvSpPr>
        <p:spPr bwMode="auto">
          <a:xfrm>
            <a:off x="5791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1692" name="Text Box 33"/>
          <p:cNvSpPr txBox="1">
            <a:spLocks noChangeArrowheads="1"/>
          </p:cNvSpPr>
          <p:nvPr/>
        </p:nvSpPr>
        <p:spPr bwMode="auto">
          <a:xfrm>
            <a:off x="4343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1693" name="Text Box 34"/>
          <p:cNvSpPr txBox="1">
            <a:spLocks noChangeArrowheads="1"/>
          </p:cNvSpPr>
          <p:nvPr/>
        </p:nvSpPr>
        <p:spPr bwMode="auto">
          <a:xfrm>
            <a:off x="5105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1694" name="Text Box 35"/>
          <p:cNvSpPr txBox="1">
            <a:spLocks noChangeArrowheads="1"/>
          </p:cNvSpPr>
          <p:nvPr/>
        </p:nvSpPr>
        <p:spPr bwMode="auto">
          <a:xfrm>
            <a:off x="1219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1695" name="Text Box 36"/>
          <p:cNvSpPr txBox="1">
            <a:spLocks noChangeArrowheads="1"/>
          </p:cNvSpPr>
          <p:nvPr/>
        </p:nvSpPr>
        <p:spPr bwMode="auto">
          <a:xfrm>
            <a:off x="2057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1696" name="Text Box 37"/>
          <p:cNvSpPr txBox="1">
            <a:spLocks noChangeArrowheads="1"/>
          </p:cNvSpPr>
          <p:nvPr/>
        </p:nvSpPr>
        <p:spPr bwMode="auto">
          <a:xfrm>
            <a:off x="5791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1697" name="Text Box 38"/>
          <p:cNvSpPr txBox="1">
            <a:spLocks noChangeArrowheads="1"/>
          </p:cNvSpPr>
          <p:nvPr/>
        </p:nvSpPr>
        <p:spPr bwMode="auto">
          <a:xfrm>
            <a:off x="6553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1698" name="Text Box 39"/>
          <p:cNvSpPr txBox="1">
            <a:spLocks noChangeArrowheads="1"/>
          </p:cNvSpPr>
          <p:nvPr/>
        </p:nvSpPr>
        <p:spPr bwMode="auto">
          <a:xfrm>
            <a:off x="2819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1699" name="Text Box 40"/>
          <p:cNvSpPr txBox="1">
            <a:spLocks noChangeArrowheads="1"/>
          </p:cNvSpPr>
          <p:nvPr/>
        </p:nvSpPr>
        <p:spPr bwMode="auto">
          <a:xfrm>
            <a:off x="7315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1700" name="Text Box 41"/>
          <p:cNvSpPr txBox="1">
            <a:spLocks noChangeArrowheads="1"/>
          </p:cNvSpPr>
          <p:nvPr/>
        </p:nvSpPr>
        <p:spPr bwMode="auto">
          <a:xfrm>
            <a:off x="7315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71701" name="Group 42"/>
          <p:cNvGrpSpPr>
            <a:grpSpLocks/>
          </p:cNvGrpSpPr>
          <p:nvPr/>
        </p:nvGrpSpPr>
        <p:grpSpPr bwMode="auto">
          <a:xfrm>
            <a:off x="7620000" y="2759075"/>
            <a:ext cx="838200" cy="641350"/>
            <a:chOff x="2448" y="3456"/>
            <a:chExt cx="528" cy="404"/>
          </a:xfrm>
        </p:grpSpPr>
        <p:sp>
          <p:nvSpPr>
            <p:cNvPr id="71709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1710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1702" name="Group 45"/>
          <p:cNvGrpSpPr>
            <a:grpSpLocks/>
          </p:cNvGrpSpPr>
          <p:nvPr/>
        </p:nvGrpSpPr>
        <p:grpSpPr bwMode="auto">
          <a:xfrm>
            <a:off x="4876800" y="2759075"/>
            <a:ext cx="838200" cy="609600"/>
            <a:chOff x="1680" y="3456"/>
            <a:chExt cx="528" cy="384"/>
          </a:xfrm>
        </p:grpSpPr>
        <p:sp>
          <p:nvSpPr>
            <p:cNvPr id="71707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1708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71703" name="Text Box 48"/>
          <p:cNvSpPr txBox="1">
            <a:spLocks noChangeArrowheads="1"/>
          </p:cNvSpPr>
          <p:nvPr/>
        </p:nvSpPr>
        <p:spPr bwMode="auto">
          <a:xfrm>
            <a:off x="4343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1704" name="Text Box 49"/>
          <p:cNvSpPr txBox="1">
            <a:spLocks noChangeArrowheads="1"/>
          </p:cNvSpPr>
          <p:nvPr/>
        </p:nvSpPr>
        <p:spPr bwMode="auto">
          <a:xfrm>
            <a:off x="3810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71705" name="Line 50"/>
          <p:cNvSpPr>
            <a:spLocks noChangeShapeType="1"/>
          </p:cNvSpPr>
          <p:nvPr/>
        </p:nvSpPr>
        <p:spPr bwMode="auto">
          <a:xfrm flipV="1">
            <a:off x="6858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65011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1191870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7" name="Group 6"/>
          <p:cNvGrpSpPr>
            <a:grpSpLocks/>
          </p:cNvGrpSpPr>
          <p:nvPr/>
        </p:nvGrpSpPr>
        <p:grpSpPr bwMode="auto">
          <a:xfrm>
            <a:off x="1371600" y="2225675"/>
            <a:ext cx="6781800" cy="533400"/>
            <a:chOff x="1200" y="2928"/>
            <a:chExt cx="4272" cy="336"/>
          </a:xfrm>
        </p:grpSpPr>
        <p:sp>
          <p:nvSpPr>
            <p:cNvPr id="72744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2745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746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747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748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749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750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751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752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72708" name="Group 16"/>
          <p:cNvGrpSpPr>
            <a:grpSpLocks/>
          </p:cNvGrpSpPr>
          <p:nvPr/>
        </p:nvGrpSpPr>
        <p:grpSpPr bwMode="auto">
          <a:xfrm>
            <a:off x="1371600" y="1158875"/>
            <a:ext cx="6781800" cy="533400"/>
            <a:chOff x="1200" y="2928"/>
            <a:chExt cx="4272" cy="336"/>
          </a:xfrm>
        </p:grpSpPr>
        <p:sp>
          <p:nvSpPr>
            <p:cNvPr id="72735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2736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737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738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739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740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741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742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743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72709" name="Text Box 26"/>
          <p:cNvSpPr txBox="1">
            <a:spLocks noChangeArrowheads="1"/>
          </p:cNvSpPr>
          <p:nvPr/>
        </p:nvSpPr>
        <p:spPr bwMode="auto">
          <a:xfrm>
            <a:off x="13716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72710" name="Text Box 27"/>
          <p:cNvSpPr txBox="1">
            <a:spLocks noChangeArrowheads="1"/>
          </p:cNvSpPr>
          <p:nvPr/>
        </p:nvSpPr>
        <p:spPr bwMode="auto">
          <a:xfrm>
            <a:off x="22098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2711" name="Text Box 28"/>
          <p:cNvSpPr txBox="1">
            <a:spLocks noChangeArrowheads="1"/>
          </p:cNvSpPr>
          <p:nvPr/>
        </p:nvSpPr>
        <p:spPr bwMode="auto">
          <a:xfrm>
            <a:off x="37338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2712" name="Text Box 29"/>
          <p:cNvSpPr txBox="1">
            <a:spLocks noChangeArrowheads="1"/>
          </p:cNvSpPr>
          <p:nvPr/>
        </p:nvSpPr>
        <p:spPr bwMode="auto">
          <a:xfrm>
            <a:off x="29718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2713" name="Text Box 30"/>
          <p:cNvSpPr txBox="1">
            <a:spLocks noChangeArrowheads="1"/>
          </p:cNvSpPr>
          <p:nvPr/>
        </p:nvSpPr>
        <p:spPr bwMode="auto">
          <a:xfrm>
            <a:off x="37338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2714" name="Text Box 31"/>
          <p:cNvSpPr txBox="1">
            <a:spLocks noChangeArrowheads="1"/>
          </p:cNvSpPr>
          <p:nvPr/>
        </p:nvSpPr>
        <p:spPr bwMode="auto">
          <a:xfrm>
            <a:off x="67056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2715" name="Text Box 32"/>
          <p:cNvSpPr txBox="1">
            <a:spLocks noChangeArrowheads="1"/>
          </p:cNvSpPr>
          <p:nvPr/>
        </p:nvSpPr>
        <p:spPr bwMode="auto">
          <a:xfrm>
            <a:off x="59436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2716" name="Text Box 33"/>
          <p:cNvSpPr txBox="1">
            <a:spLocks noChangeArrowheads="1"/>
          </p:cNvSpPr>
          <p:nvPr/>
        </p:nvSpPr>
        <p:spPr bwMode="auto">
          <a:xfrm>
            <a:off x="44958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2717" name="Text Box 34"/>
          <p:cNvSpPr txBox="1">
            <a:spLocks noChangeArrowheads="1"/>
          </p:cNvSpPr>
          <p:nvPr/>
        </p:nvSpPr>
        <p:spPr bwMode="auto">
          <a:xfrm>
            <a:off x="52578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2718" name="Text Box 35"/>
          <p:cNvSpPr txBox="1">
            <a:spLocks noChangeArrowheads="1"/>
          </p:cNvSpPr>
          <p:nvPr/>
        </p:nvSpPr>
        <p:spPr bwMode="auto">
          <a:xfrm>
            <a:off x="13716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2719" name="Text Box 36"/>
          <p:cNvSpPr txBox="1">
            <a:spLocks noChangeArrowheads="1"/>
          </p:cNvSpPr>
          <p:nvPr/>
        </p:nvSpPr>
        <p:spPr bwMode="auto">
          <a:xfrm>
            <a:off x="22098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2720" name="Text Box 37"/>
          <p:cNvSpPr txBox="1">
            <a:spLocks noChangeArrowheads="1"/>
          </p:cNvSpPr>
          <p:nvPr/>
        </p:nvSpPr>
        <p:spPr bwMode="auto">
          <a:xfrm>
            <a:off x="59436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2721" name="Text Box 38"/>
          <p:cNvSpPr txBox="1">
            <a:spLocks noChangeArrowheads="1"/>
          </p:cNvSpPr>
          <p:nvPr/>
        </p:nvSpPr>
        <p:spPr bwMode="auto">
          <a:xfrm>
            <a:off x="67056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2722" name="Text Box 39"/>
          <p:cNvSpPr txBox="1">
            <a:spLocks noChangeArrowheads="1"/>
          </p:cNvSpPr>
          <p:nvPr/>
        </p:nvSpPr>
        <p:spPr bwMode="auto">
          <a:xfrm>
            <a:off x="29718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2723" name="Text Box 40"/>
          <p:cNvSpPr txBox="1">
            <a:spLocks noChangeArrowheads="1"/>
          </p:cNvSpPr>
          <p:nvPr/>
        </p:nvSpPr>
        <p:spPr bwMode="auto">
          <a:xfrm>
            <a:off x="52578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2724" name="Text Box 41"/>
          <p:cNvSpPr txBox="1">
            <a:spLocks noChangeArrowheads="1"/>
          </p:cNvSpPr>
          <p:nvPr/>
        </p:nvSpPr>
        <p:spPr bwMode="auto">
          <a:xfrm>
            <a:off x="74676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72725" name="Group 42"/>
          <p:cNvGrpSpPr>
            <a:grpSpLocks/>
          </p:cNvGrpSpPr>
          <p:nvPr/>
        </p:nvGrpSpPr>
        <p:grpSpPr bwMode="auto">
          <a:xfrm>
            <a:off x="7772400" y="2759075"/>
            <a:ext cx="838200" cy="641350"/>
            <a:chOff x="2448" y="3456"/>
            <a:chExt cx="528" cy="404"/>
          </a:xfrm>
        </p:grpSpPr>
        <p:sp>
          <p:nvSpPr>
            <p:cNvPr id="72733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734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2726" name="Group 45"/>
          <p:cNvGrpSpPr>
            <a:grpSpLocks/>
          </p:cNvGrpSpPr>
          <p:nvPr/>
        </p:nvGrpSpPr>
        <p:grpSpPr bwMode="auto">
          <a:xfrm>
            <a:off x="5029200" y="2759075"/>
            <a:ext cx="838200" cy="609600"/>
            <a:chOff x="1680" y="3456"/>
            <a:chExt cx="528" cy="384"/>
          </a:xfrm>
        </p:grpSpPr>
        <p:sp>
          <p:nvSpPr>
            <p:cNvPr id="72731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732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72727" name="Text Box 48"/>
          <p:cNvSpPr txBox="1">
            <a:spLocks noChangeArrowheads="1"/>
          </p:cNvSpPr>
          <p:nvPr/>
        </p:nvSpPr>
        <p:spPr bwMode="auto">
          <a:xfrm>
            <a:off x="44958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2728" name="Text Box 49"/>
          <p:cNvSpPr txBox="1">
            <a:spLocks noChangeArrowheads="1"/>
          </p:cNvSpPr>
          <p:nvPr/>
        </p:nvSpPr>
        <p:spPr bwMode="auto">
          <a:xfrm>
            <a:off x="5334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72729" name="Line 50"/>
          <p:cNvSpPr>
            <a:spLocks noChangeShapeType="1"/>
          </p:cNvSpPr>
          <p:nvPr/>
        </p:nvSpPr>
        <p:spPr bwMode="auto">
          <a:xfrm flipV="1">
            <a:off x="8382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66035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2828405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1" name="Group 6"/>
          <p:cNvGrpSpPr>
            <a:grpSpLocks/>
          </p:cNvGrpSpPr>
          <p:nvPr/>
        </p:nvGrpSpPr>
        <p:grpSpPr bwMode="auto">
          <a:xfrm>
            <a:off x="1219200" y="2225675"/>
            <a:ext cx="6781800" cy="533400"/>
            <a:chOff x="1200" y="2928"/>
            <a:chExt cx="4272" cy="336"/>
          </a:xfrm>
        </p:grpSpPr>
        <p:sp>
          <p:nvSpPr>
            <p:cNvPr id="73768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69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3770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3771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3772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3773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3774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3775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3776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73732" name="Group 16"/>
          <p:cNvGrpSpPr>
            <a:grpSpLocks/>
          </p:cNvGrpSpPr>
          <p:nvPr/>
        </p:nvGrpSpPr>
        <p:grpSpPr bwMode="auto">
          <a:xfrm>
            <a:off x="1219200" y="1158875"/>
            <a:ext cx="6781800" cy="533400"/>
            <a:chOff x="1200" y="2928"/>
            <a:chExt cx="4272" cy="336"/>
          </a:xfrm>
        </p:grpSpPr>
        <p:sp>
          <p:nvSpPr>
            <p:cNvPr id="73759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60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3761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3762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3763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3764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3765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3766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3767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73733" name="Text Box 26"/>
          <p:cNvSpPr txBox="1">
            <a:spLocks noChangeArrowheads="1"/>
          </p:cNvSpPr>
          <p:nvPr/>
        </p:nvSpPr>
        <p:spPr bwMode="auto">
          <a:xfrm>
            <a:off x="12192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73734" name="Text Box 27"/>
          <p:cNvSpPr txBox="1">
            <a:spLocks noChangeArrowheads="1"/>
          </p:cNvSpPr>
          <p:nvPr/>
        </p:nvSpPr>
        <p:spPr bwMode="auto">
          <a:xfrm>
            <a:off x="2057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3735" name="Text Box 28"/>
          <p:cNvSpPr txBox="1">
            <a:spLocks noChangeArrowheads="1"/>
          </p:cNvSpPr>
          <p:nvPr/>
        </p:nvSpPr>
        <p:spPr bwMode="auto">
          <a:xfrm>
            <a:off x="3581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3736" name="Text Box 29"/>
          <p:cNvSpPr txBox="1">
            <a:spLocks noChangeArrowheads="1"/>
          </p:cNvSpPr>
          <p:nvPr/>
        </p:nvSpPr>
        <p:spPr bwMode="auto">
          <a:xfrm>
            <a:off x="2819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3737" name="Text Box 30"/>
          <p:cNvSpPr txBox="1">
            <a:spLocks noChangeArrowheads="1"/>
          </p:cNvSpPr>
          <p:nvPr/>
        </p:nvSpPr>
        <p:spPr bwMode="auto">
          <a:xfrm>
            <a:off x="3581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3738" name="Text Box 31"/>
          <p:cNvSpPr txBox="1">
            <a:spLocks noChangeArrowheads="1"/>
          </p:cNvSpPr>
          <p:nvPr/>
        </p:nvSpPr>
        <p:spPr bwMode="auto">
          <a:xfrm>
            <a:off x="6553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3739" name="Text Box 32"/>
          <p:cNvSpPr txBox="1">
            <a:spLocks noChangeArrowheads="1"/>
          </p:cNvSpPr>
          <p:nvPr/>
        </p:nvSpPr>
        <p:spPr bwMode="auto">
          <a:xfrm>
            <a:off x="5791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3740" name="Text Box 33"/>
          <p:cNvSpPr txBox="1">
            <a:spLocks noChangeArrowheads="1"/>
          </p:cNvSpPr>
          <p:nvPr/>
        </p:nvSpPr>
        <p:spPr bwMode="auto">
          <a:xfrm>
            <a:off x="4343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3741" name="Text Box 34"/>
          <p:cNvSpPr txBox="1">
            <a:spLocks noChangeArrowheads="1"/>
          </p:cNvSpPr>
          <p:nvPr/>
        </p:nvSpPr>
        <p:spPr bwMode="auto">
          <a:xfrm>
            <a:off x="5105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3742" name="Text Box 35"/>
          <p:cNvSpPr txBox="1">
            <a:spLocks noChangeArrowheads="1"/>
          </p:cNvSpPr>
          <p:nvPr/>
        </p:nvSpPr>
        <p:spPr bwMode="auto">
          <a:xfrm>
            <a:off x="1219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3743" name="Text Box 36"/>
          <p:cNvSpPr txBox="1">
            <a:spLocks noChangeArrowheads="1"/>
          </p:cNvSpPr>
          <p:nvPr/>
        </p:nvSpPr>
        <p:spPr bwMode="auto">
          <a:xfrm>
            <a:off x="2057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3744" name="Text Box 37"/>
          <p:cNvSpPr txBox="1">
            <a:spLocks noChangeArrowheads="1"/>
          </p:cNvSpPr>
          <p:nvPr/>
        </p:nvSpPr>
        <p:spPr bwMode="auto">
          <a:xfrm>
            <a:off x="5791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3745" name="Text Box 38"/>
          <p:cNvSpPr txBox="1">
            <a:spLocks noChangeArrowheads="1"/>
          </p:cNvSpPr>
          <p:nvPr/>
        </p:nvSpPr>
        <p:spPr bwMode="auto">
          <a:xfrm>
            <a:off x="6553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3746" name="Text Box 39"/>
          <p:cNvSpPr txBox="1">
            <a:spLocks noChangeArrowheads="1"/>
          </p:cNvSpPr>
          <p:nvPr/>
        </p:nvSpPr>
        <p:spPr bwMode="auto">
          <a:xfrm>
            <a:off x="2819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3747" name="Text Box 40"/>
          <p:cNvSpPr txBox="1">
            <a:spLocks noChangeArrowheads="1"/>
          </p:cNvSpPr>
          <p:nvPr/>
        </p:nvSpPr>
        <p:spPr bwMode="auto">
          <a:xfrm>
            <a:off x="5105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3748" name="Text Box 41"/>
          <p:cNvSpPr txBox="1">
            <a:spLocks noChangeArrowheads="1"/>
          </p:cNvSpPr>
          <p:nvPr/>
        </p:nvSpPr>
        <p:spPr bwMode="auto">
          <a:xfrm>
            <a:off x="7315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73749" name="Group 42"/>
          <p:cNvGrpSpPr>
            <a:grpSpLocks/>
          </p:cNvGrpSpPr>
          <p:nvPr/>
        </p:nvGrpSpPr>
        <p:grpSpPr bwMode="auto">
          <a:xfrm>
            <a:off x="7620000" y="2759075"/>
            <a:ext cx="838200" cy="641350"/>
            <a:chOff x="2448" y="3456"/>
            <a:chExt cx="528" cy="404"/>
          </a:xfrm>
        </p:grpSpPr>
        <p:sp>
          <p:nvSpPr>
            <p:cNvPr id="73757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3758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3750" name="Group 45"/>
          <p:cNvGrpSpPr>
            <a:grpSpLocks/>
          </p:cNvGrpSpPr>
          <p:nvPr/>
        </p:nvGrpSpPr>
        <p:grpSpPr bwMode="auto">
          <a:xfrm>
            <a:off x="5562600" y="2759075"/>
            <a:ext cx="838200" cy="609600"/>
            <a:chOff x="1680" y="3456"/>
            <a:chExt cx="528" cy="384"/>
          </a:xfrm>
        </p:grpSpPr>
        <p:sp>
          <p:nvSpPr>
            <p:cNvPr id="73755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3756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73751" name="Text Box 48"/>
          <p:cNvSpPr txBox="1">
            <a:spLocks noChangeArrowheads="1"/>
          </p:cNvSpPr>
          <p:nvPr/>
        </p:nvSpPr>
        <p:spPr bwMode="auto">
          <a:xfrm>
            <a:off x="4343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3752" name="Text Box 49"/>
          <p:cNvSpPr txBox="1">
            <a:spLocks noChangeArrowheads="1"/>
          </p:cNvSpPr>
          <p:nvPr/>
        </p:nvSpPr>
        <p:spPr bwMode="auto">
          <a:xfrm>
            <a:off x="3810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73753" name="Line 50"/>
          <p:cNvSpPr>
            <a:spLocks noChangeShapeType="1"/>
          </p:cNvSpPr>
          <p:nvPr/>
        </p:nvSpPr>
        <p:spPr bwMode="auto">
          <a:xfrm flipV="1">
            <a:off x="6858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67059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1870685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Group 6"/>
          <p:cNvGrpSpPr>
            <a:grpSpLocks/>
          </p:cNvGrpSpPr>
          <p:nvPr/>
        </p:nvGrpSpPr>
        <p:grpSpPr bwMode="auto">
          <a:xfrm>
            <a:off x="1219200" y="2209800"/>
            <a:ext cx="6781800" cy="533400"/>
            <a:chOff x="1200" y="2928"/>
            <a:chExt cx="4272" cy="336"/>
          </a:xfrm>
        </p:grpSpPr>
        <p:sp>
          <p:nvSpPr>
            <p:cNvPr id="74792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4793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4794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4795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4796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4797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4798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4799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4800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74756" name="Group 16"/>
          <p:cNvGrpSpPr>
            <a:grpSpLocks/>
          </p:cNvGrpSpPr>
          <p:nvPr/>
        </p:nvGrpSpPr>
        <p:grpSpPr bwMode="auto">
          <a:xfrm>
            <a:off x="1219200" y="1143000"/>
            <a:ext cx="6781800" cy="533400"/>
            <a:chOff x="1200" y="2928"/>
            <a:chExt cx="4272" cy="336"/>
          </a:xfrm>
        </p:grpSpPr>
        <p:sp>
          <p:nvSpPr>
            <p:cNvPr id="74783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4784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4785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4786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4787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4788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4789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4790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4791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74757" name="Text Box 26"/>
          <p:cNvSpPr txBox="1">
            <a:spLocks noChangeArrowheads="1"/>
          </p:cNvSpPr>
          <p:nvPr/>
        </p:nvSpPr>
        <p:spPr bwMode="auto">
          <a:xfrm>
            <a:off x="1219200" y="762000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74758" name="Text Box 27"/>
          <p:cNvSpPr txBox="1">
            <a:spLocks noChangeArrowheads="1"/>
          </p:cNvSpPr>
          <p:nvPr/>
        </p:nvSpPr>
        <p:spPr bwMode="auto">
          <a:xfrm>
            <a:off x="2057400" y="1143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4759" name="Text Box 28"/>
          <p:cNvSpPr txBox="1">
            <a:spLocks noChangeArrowheads="1"/>
          </p:cNvSpPr>
          <p:nvPr/>
        </p:nvSpPr>
        <p:spPr bwMode="auto">
          <a:xfrm>
            <a:off x="3581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4760" name="Text Box 29"/>
          <p:cNvSpPr txBox="1">
            <a:spLocks noChangeArrowheads="1"/>
          </p:cNvSpPr>
          <p:nvPr/>
        </p:nvSpPr>
        <p:spPr bwMode="auto">
          <a:xfrm>
            <a:off x="2819400" y="1143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4761" name="Text Box 30"/>
          <p:cNvSpPr txBox="1">
            <a:spLocks noChangeArrowheads="1"/>
          </p:cNvSpPr>
          <p:nvPr/>
        </p:nvSpPr>
        <p:spPr bwMode="auto">
          <a:xfrm>
            <a:off x="3581400" y="1143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4762" name="Text Box 31"/>
          <p:cNvSpPr txBox="1">
            <a:spLocks noChangeArrowheads="1"/>
          </p:cNvSpPr>
          <p:nvPr/>
        </p:nvSpPr>
        <p:spPr bwMode="auto">
          <a:xfrm>
            <a:off x="6553200" y="21939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4763" name="Text Box 32"/>
          <p:cNvSpPr txBox="1">
            <a:spLocks noChangeArrowheads="1"/>
          </p:cNvSpPr>
          <p:nvPr/>
        </p:nvSpPr>
        <p:spPr bwMode="auto">
          <a:xfrm>
            <a:off x="7315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4764" name="Text Box 33"/>
          <p:cNvSpPr txBox="1">
            <a:spLocks noChangeArrowheads="1"/>
          </p:cNvSpPr>
          <p:nvPr/>
        </p:nvSpPr>
        <p:spPr bwMode="auto">
          <a:xfrm>
            <a:off x="4343400" y="1143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4765" name="Text Box 34"/>
          <p:cNvSpPr txBox="1">
            <a:spLocks noChangeArrowheads="1"/>
          </p:cNvSpPr>
          <p:nvPr/>
        </p:nvSpPr>
        <p:spPr bwMode="auto">
          <a:xfrm>
            <a:off x="5105400" y="1143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4766" name="Text Box 35"/>
          <p:cNvSpPr txBox="1">
            <a:spLocks noChangeArrowheads="1"/>
          </p:cNvSpPr>
          <p:nvPr/>
        </p:nvSpPr>
        <p:spPr bwMode="auto">
          <a:xfrm>
            <a:off x="1219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4767" name="Text Box 36"/>
          <p:cNvSpPr txBox="1">
            <a:spLocks noChangeArrowheads="1"/>
          </p:cNvSpPr>
          <p:nvPr/>
        </p:nvSpPr>
        <p:spPr bwMode="auto">
          <a:xfrm>
            <a:off x="2057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4768" name="Text Box 37"/>
          <p:cNvSpPr txBox="1">
            <a:spLocks noChangeArrowheads="1"/>
          </p:cNvSpPr>
          <p:nvPr/>
        </p:nvSpPr>
        <p:spPr bwMode="auto">
          <a:xfrm>
            <a:off x="5791200" y="1143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4769" name="Text Box 38"/>
          <p:cNvSpPr txBox="1">
            <a:spLocks noChangeArrowheads="1"/>
          </p:cNvSpPr>
          <p:nvPr/>
        </p:nvSpPr>
        <p:spPr bwMode="auto">
          <a:xfrm>
            <a:off x="6553200" y="1143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4770" name="Text Box 39"/>
          <p:cNvSpPr txBox="1">
            <a:spLocks noChangeArrowheads="1"/>
          </p:cNvSpPr>
          <p:nvPr/>
        </p:nvSpPr>
        <p:spPr bwMode="auto">
          <a:xfrm>
            <a:off x="2819400" y="21939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4771" name="Text Box 40"/>
          <p:cNvSpPr txBox="1">
            <a:spLocks noChangeArrowheads="1"/>
          </p:cNvSpPr>
          <p:nvPr/>
        </p:nvSpPr>
        <p:spPr bwMode="auto">
          <a:xfrm>
            <a:off x="5105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4772" name="Text Box 41"/>
          <p:cNvSpPr txBox="1">
            <a:spLocks noChangeArrowheads="1"/>
          </p:cNvSpPr>
          <p:nvPr/>
        </p:nvSpPr>
        <p:spPr bwMode="auto">
          <a:xfrm>
            <a:off x="7315200" y="1143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74773" name="Group 42"/>
          <p:cNvGrpSpPr>
            <a:grpSpLocks/>
          </p:cNvGrpSpPr>
          <p:nvPr/>
        </p:nvGrpSpPr>
        <p:grpSpPr bwMode="auto">
          <a:xfrm>
            <a:off x="7620000" y="2743200"/>
            <a:ext cx="838200" cy="641350"/>
            <a:chOff x="2448" y="3456"/>
            <a:chExt cx="528" cy="404"/>
          </a:xfrm>
        </p:grpSpPr>
        <p:sp>
          <p:nvSpPr>
            <p:cNvPr id="74781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4782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4774" name="Group 45"/>
          <p:cNvGrpSpPr>
            <a:grpSpLocks/>
          </p:cNvGrpSpPr>
          <p:nvPr/>
        </p:nvGrpSpPr>
        <p:grpSpPr bwMode="auto">
          <a:xfrm>
            <a:off x="5562600" y="2743200"/>
            <a:ext cx="838200" cy="609600"/>
            <a:chOff x="1680" y="3456"/>
            <a:chExt cx="528" cy="384"/>
          </a:xfrm>
        </p:grpSpPr>
        <p:sp>
          <p:nvSpPr>
            <p:cNvPr id="74779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4780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74775" name="Text Box 48"/>
          <p:cNvSpPr txBox="1">
            <a:spLocks noChangeArrowheads="1"/>
          </p:cNvSpPr>
          <p:nvPr/>
        </p:nvSpPr>
        <p:spPr bwMode="auto">
          <a:xfrm>
            <a:off x="4343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4776" name="Text Box 49"/>
          <p:cNvSpPr txBox="1">
            <a:spLocks noChangeArrowheads="1"/>
          </p:cNvSpPr>
          <p:nvPr/>
        </p:nvSpPr>
        <p:spPr bwMode="auto">
          <a:xfrm>
            <a:off x="381000" y="32004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74777" name="Line 50"/>
          <p:cNvSpPr>
            <a:spLocks noChangeShapeType="1"/>
          </p:cNvSpPr>
          <p:nvPr/>
        </p:nvSpPr>
        <p:spPr bwMode="auto">
          <a:xfrm flipV="1">
            <a:off x="685800" y="25908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68083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1847851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9" name="Group 6"/>
          <p:cNvGrpSpPr>
            <a:grpSpLocks/>
          </p:cNvGrpSpPr>
          <p:nvPr/>
        </p:nvGrpSpPr>
        <p:grpSpPr bwMode="auto">
          <a:xfrm>
            <a:off x="1219200" y="2225675"/>
            <a:ext cx="6781800" cy="533400"/>
            <a:chOff x="1200" y="2928"/>
            <a:chExt cx="4272" cy="336"/>
          </a:xfrm>
        </p:grpSpPr>
        <p:sp>
          <p:nvSpPr>
            <p:cNvPr id="75816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5817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5818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5819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5820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5821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5822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5823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5824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75780" name="Group 16"/>
          <p:cNvGrpSpPr>
            <a:grpSpLocks/>
          </p:cNvGrpSpPr>
          <p:nvPr/>
        </p:nvGrpSpPr>
        <p:grpSpPr bwMode="auto">
          <a:xfrm>
            <a:off x="1219200" y="1158875"/>
            <a:ext cx="6781800" cy="533400"/>
            <a:chOff x="1200" y="2928"/>
            <a:chExt cx="4272" cy="336"/>
          </a:xfrm>
        </p:grpSpPr>
        <p:sp>
          <p:nvSpPr>
            <p:cNvPr id="75807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5808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5809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5810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5811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5812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5813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5814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5815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75781" name="Text Box 26"/>
          <p:cNvSpPr txBox="1">
            <a:spLocks noChangeArrowheads="1"/>
          </p:cNvSpPr>
          <p:nvPr/>
        </p:nvSpPr>
        <p:spPr bwMode="auto">
          <a:xfrm>
            <a:off x="12192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75782" name="Text Box 27"/>
          <p:cNvSpPr txBox="1">
            <a:spLocks noChangeArrowheads="1"/>
          </p:cNvSpPr>
          <p:nvPr/>
        </p:nvSpPr>
        <p:spPr bwMode="auto">
          <a:xfrm>
            <a:off x="2057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5783" name="Text Box 28"/>
          <p:cNvSpPr txBox="1">
            <a:spLocks noChangeArrowheads="1"/>
          </p:cNvSpPr>
          <p:nvPr/>
        </p:nvSpPr>
        <p:spPr bwMode="auto">
          <a:xfrm>
            <a:off x="3581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5784" name="Text Box 29"/>
          <p:cNvSpPr txBox="1">
            <a:spLocks noChangeArrowheads="1"/>
          </p:cNvSpPr>
          <p:nvPr/>
        </p:nvSpPr>
        <p:spPr bwMode="auto">
          <a:xfrm>
            <a:off x="2819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5785" name="Text Box 30"/>
          <p:cNvSpPr txBox="1">
            <a:spLocks noChangeArrowheads="1"/>
          </p:cNvSpPr>
          <p:nvPr/>
        </p:nvSpPr>
        <p:spPr bwMode="auto">
          <a:xfrm>
            <a:off x="3581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5786" name="Text Box 31"/>
          <p:cNvSpPr txBox="1">
            <a:spLocks noChangeArrowheads="1"/>
          </p:cNvSpPr>
          <p:nvPr/>
        </p:nvSpPr>
        <p:spPr bwMode="auto">
          <a:xfrm>
            <a:off x="6553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5787" name="Text Box 32"/>
          <p:cNvSpPr txBox="1">
            <a:spLocks noChangeArrowheads="1"/>
          </p:cNvSpPr>
          <p:nvPr/>
        </p:nvSpPr>
        <p:spPr bwMode="auto">
          <a:xfrm>
            <a:off x="7315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5788" name="Text Box 33"/>
          <p:cNvSpPr txBox="1">
            <a:spLocks noChangeArrowheads="1"/>
          </p:cNvSpPr>
          <p:nvPr/>
        </p:nvSpPr>
        <p:spPr bwMode="auto">
          <a:xfrm>
            <a:off x="4343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5789" name="Text Box 34"/>
          <p:cNvSpPr txBox="1">
            <a:spLocks noChangeArrowheads="1"/>
          </p:cNvSpPr>
          <p:nvPr/>
        </p:nvSpPr>
        <p:spPr bwMode="auto">
          <a:xfrm>
            <a:off x="5105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5790" name="Text Box 35"/>
          <p:cNvSpPr txBox="1">
            <a:spLocks noChangeArrowheads="1"/>
          </p:cNvSpPr>
          <p:nvPr/>
        </p:nvSpPr>
        <p:spPr bwMode="auto">
          <a:xfrm>
            <a:off x="1219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5791" name="Text Box 36"/>
          <p:cNvSpPr txBox="1">
            <a:spLocks noChangeArrowheads="1"/>
          </p:cNvSpPr>
          <p:nvPr/>
        </p:nvSpPr>
        <p:spPr bwMode="auto">
          <a:xfrm>
            <a:off x="2057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5792" name="Text Box 37"/>
          <p:cNvSpPr txBox="1">
            <a:spLocks noChangeArrowheads="1"/>
          </p:cNvSpPr>
          <p:nvPr/>
        </p:nvSpPr>
        <p:spPr bwMode="auto">
          <a:xfrm>
            <a:off x="5791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5793" name="Text Box 38"/>
          <p:cNvSpPr txBox="1">
            <a:spLocks noChangeArrowheads="1"/>
          </p:cNvSpPr>
          <p:nvPr/>
        </p:nvSpPr>
        <p:spPr bwMode="auto">
          <a:xfrm>
            <a:off x="6553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5794" name="Text Box 39"/>
          <p:cNvSpPr txBox="1">
            <a:spLocks noChangeArrowheads="1"/>
          </p:cNvSpPr>
          <p:nvPr/>
        </p:nvSpPr>
        <p:spPr bwMode="auto">
          <a:xfrm>
            <a:off x="2819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5795" name="Text Box 40"/>
          <p:cNvSpPr txBox="1">
            <a:spLocks noChangeArrowheads="1"/>
          </p:cNvSpPr>
          <p:nvPr/>
        </p:nvSpPr>
        <p:spPr bwMode="auto">
          <a:xfrm>
            <a:off x="5105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5796" name="Text Box 41"/>
          <p:cNvSpPr txBox="1">
            <a:spLocks noChangeArrowheads="1"/>
          </p:cNvSpPr>
          <p:nvPr/>
        </p:nvSpPr>
        <p:spPr bwMode="auto">
          <a:xfrm>
            <a:off x="7315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75797" name="Group 42"/>
          <p:cNvGrpSpPr>
            <a:grpSpLocks/>
          </p:cNvGrpSpPr>
          <p:nvPr/>
        </p:nvGrpSpPr>
        <p:grpSpPr bwMode="auto">
          <a:xfrm>
            <a:off x="6934200" y="2759075"/>
            <a:ext cx="838200" cy="641350"/>
            <a:chOff x="2448" y="3456"/>
            <a:chExt cx="528" cy="404"/>
          </a:xfrm>
        </p:grpSpPr>
        <p:sp>
          <p:nvSpPr>
            <p:cNvPr id="75805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5806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5798" name="Group 45"/>
          <p:cNvGrpSpPr>
            <a:grpSpLocks/>
          </p:cNvGrpSpPr>
          <p:nvPr/>
        </p:nvGrpSpPr>
        <p:grpSpPr bwMode="auto">
          <a:xfrm>
            <a:off x="5562600" y="2759075"/>
            <a:ext cx="838200" cy="609600"/>
            <a:chOff x="1680" y="3456"/>
            <a:chExt cx="528" cy="384"/>
          </a:xfrm>
        </p:grpSpPr>
        <p:sp>
          <p:nvSpPr>
            <p:cNvPr id="75803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5804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75799" name="Text Box 48"/>
          <p:cNvSpPr txBox="1">
            <a:spLocks noChangeArrowheads="1"/>
          </p:cNvSpPr>
          <p:nvPr/>
        </p:nvSpPr>
        <p:spPr bwMode="auto">
          <a:xfrm>
            <a:off x="4343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5800" name="Text Box 49"/>
          <p:cNvSpPr txBox="1">
            <a:spLocks noChangeArrowheads="1"/>
          </p:cNvSpPr>
          <p:nvPr/>
        </p:nvSpPr>
        <p:spPr bwMode="auto">
          <a:xfrm>
            <a:off x="3810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75801" name="Line 50"/>
          <p:cNvSpPr>
            <a:spLocks noChangeShapeType="1"/>
          </p:cNvSpPr>
          <p:nvPr/>
        </p:nvSpPr>
        <p:spPr bwMode="auto">
          <a:xfrm flipV="1">
            <a:off x="6858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69107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608371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3" name="Group 6"/>
          <p:cNvGrpSpPr>
            <a:grpSpLocks/>
          </p:cNvGrpSpPr>
          <p:nvPr/>
        </p:nvGrpSpPr>
        <p:grpSpPr bwMode="auto">
          <a:xfrm>
            <a:off x="1219200" y="2225675"/>
            <a:ext cx="6781800" cy="533400"/>
            <a:chOff x="1200" y="2928"/>
            <a:chExt cx="4272" cy="336"/>
          </a:xfrm>
        </p:grpSpPr>
        <p:sp>
          <p:nvSpPr>
            <p:cNvPr id="76840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6841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6842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6843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6844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6845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6846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6847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6848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76804" name="Group 16"/>
          <p:cNvGrpSpPr>
            <a:grpSpLocks/>
          </p:cNvGrpSpPr>
          <p:nvPr/>
        </p:nvGrpSpPr>
        <p:grpSpPr bwMode="auto">
          <a:xfrm>
            <a:off x="1219200" y="1158875"/>
            <a:ext cx="6781800" cy="533400"/>
            <a:chOff x="1200" y="2928"/>
            <a:chExt cx="4272" cy="336"/>
          </a:xfrm>
        </p:grpSpPr>
        <p:sp>
          <p:nvSpPr>
            <p:cNvPr id="76831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6832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6833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6834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6835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6836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6837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6838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6839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76805" name="Text Box 26"/>
          <p:cNvSpPr txBox="1">
            <a:spLocks noChangeArrowheads="1"/>
          </p:cNvSpPr>
          <p:nvPr/>
        </p:nvSpPr>
        <p:spPr bwMode="auto">
          <a:xfrm>
            <a:off x="12192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76806" name="Text Box 27"/>
          <p:cNvSpPr txBox="1">
            <a:spLocks noChangeArrowheads="1"/>
          </p:cNvSpPr>
          <p:nvPr/>
        </p:nvSpPr>
        <p:spPr bwMode="auto">
          <a:xfrm>
            <a:off x="2057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6807" name="Text Box 28"/>
          <p:cNvSpPr txBox="1">
            <a:spLocks noChangeArrowheads="1"/>
          </p:cNvSpPr>
          <p:nvPr/>
        </p:nvSpPr>
        <p:spPr bwMode="auto">
          <a:xfrm>
            <a:off x="3581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6808" name="Text Box 29"/>
          <p:cNvSpPr txBox="1">
            <a:spLocks noChangeArrowheads="1"/>
          </p:cNvSpPr>
          <p:nvPr/>
        </p:nvSpPr>
        <p:spPr bwMode="auto">
          <a:xfrm>
            <a:off x="2819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6809" name="Text Box 30"/>
          <p:cNvSpPr txBox="1">
            <a:spLocks noChangeArrowheads="1"/>
          </p:cNvSpPr>
          <p:nvPr/>
        </p:nvSpPr>
        <p:spPr bwMode="auto">
          <a:xfrm>
            <a:off x="3581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6810" name="Text Box 31"/>
          <p:cNvSpPr txBox="1">
            <a:spLocks noChangeArrowheads="1"/>
          </p:cNvSpPr>
          <p:nvPr/>
        </p:nvSpPr>
        <p:spPr bwMode="auto">
          <a:xfrm>
            <a:off x="5791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6811" name="Text Box 32"/>
          <p:cNvSpPr txBox="1">
            <a:spLocks noChangeArrowheads="1"/>
          </p:cNvSpPr>
          <p:nvPr/>
        </p:nvSpPr>
        <p:spPr bwMode="auto">
          <a:xfrm>
            <a:off x="7315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6812" name="Text Box 33"/>
          <p:cNvSpPr txBox="1">
            <a:spLocks noChangeArrowheads="1"/>
          </p:cNvSpPr>
          <p:nvPr/>
        </p:nvSpPr>
        <p:spPr bwMode="auto">
          <a:xfrm>
            <a:off x="4343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6813" name="Text Box 34"/>
          <p:cNvSpPr txBox="1">
            <a:spLocks noChangeArrowheads="1"/>
          </p:cNvSpPr>
          <p:nvPr/>
        </p:nvSpPr>
        <p:spPr bwMode="auto">
          <a:xfrm>
            <a:off x="51054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6814" name="Text Box 35"/>
          <p:cNvSpPr txBox="1">
            <a:spLocks noChangeArrowheads="1"/>
          </p:cNvSpPr>
          <p:nvPr/>
        </p:nvSpPr>
        <p:spPr bwMode="auto">
          <a:xfrm>
            <a:off x="1219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6815" name="Text Box 36"/>
          <p:cNvSpPr txBox="1">
            <a:spLocks noChangeArrowheads="1"/>
          </p:cNvSpPr>
          <p:nvPr/>
        </p:nvSpPr>
        <p:spPr bwMode="auto">
          <a:xfrm>
            <a:off x="2057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6816" name="Text Box 37"/>
          <p:cNvSpPr txBox="1">
            <a:spLocks noChangeArrowheads="1"/>
          </p:cNvSpPr>
          <p:nvPr/>
        </p:nvSpPr>
        <p:spPr bwMode="auto">
          <a:xfrm>
            <a:off x="5791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6817" name="Text Box 38"/>
          <p:cNvSpPr txBox="1">
            <a:spLocks noChangeArrowheads="1"/>
          </p:cNvSpPr>
          <p:nvPr/>
        </p:nvSpPr>
        <p:spPr bwMode="auto">
          <a:xfrm>
            <a:off x="6553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6818" name="Text Box 39"/>
          <p:cNvSpPr txBox="1">
            <a:spLocks noChangeArrowheads="1"/>
          </p:cNvSpPr>
          <p:nvPr/>
        </p:nvSpPr>
        <p:spPr bwMode="auto">
          <a:xfrm>
            <a:off x="28194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6819" name="Text Box 40"/>
          <p:cNvSpPr txBox="1">
            <a:spLocks noChangeArrowheads="1"/>
          </p:cNvSpPr>
          <p:nvPr/>
        </p:nvSpPr>
        <p:spPr bwMode="auto">
          <a:xfrm>
            <a:off x="5105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6820" name="Text Box 41"/>
          <p:cNvSpPr txBox="1">
            <a:spLocks noChangeArrowheads="1"/>
          </p:cNvSpPr>
          <p:nvPr/>
        </p:nvSpPr>
        <p:spPr bwMode="auto">
          <a:xfrm>
            <a:off x="7315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76821" name="Group 42"/>
          <p:cNvGrpSpPr>
            <a:grpSpLocks/>
          </p:cNvGrpSpPr>
          <p:nvPr/>
        </p:nvGrpSpPr>
        <p:grpSpPr bwMode="auto">
          <a:xfrm>
            <a:off x="6934200" y="2759075"/>
            <a:ext cx="838200" cy="641350"/>
            <a:chOff x="2448" y="3456"/>
            <a:chExt cx="528" cy="404"/>
          </a:xfrm>
        </p:grpSpPr>
        <p:sp>
          <p:nvSpPr>
            <p:cNvPr id="76829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6830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6822" name="Group 45"/>
          <p:cNvGrpSpPr>
            <a:grpSpLocks/>
          </p:cNvGrpSpPr>
          <p:nvPr/>
        </p:nvGrpSpPr>
        <p:grpSpPr bwMode="auto">
          <a:xfrm>
            <a:off x="5562600" y="2759075"/>
            <a:ext cx="838200" cy="609600"/>
            <a:chOff x="1680" y="3456"/>
            <a:chExt cx="528" cy="384"/>
          </a:xfrm>
        </p:grpSpPr>
        <p:sp>
          <p:nvSpPr>
            <p:cNvPr id="76827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6828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76823" name="Text Box 48"/>
          <p:cNvSpPr txBox="1">
            <a:spLocks noChangeArrowheads="1"/>
          </p:cNvSpPr>
          <p:nvPr/>
        </p:nvSpPr>
        <p:spPr bwMode="auto">
          <a:xfrm>
            <a:off x="43434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6824" name="Text Box 49"/>
          <p:cNvSpPr txBox="1">
            <a:spLocks noChangeArrowheads="1"/>
          </p:cNvSpPr>
          <p:nvPr/>
        </p:nvSpPr>
        <p:spPr bwMode="auto">
          <a:xfrm>
            <a:off x="3810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76825" name="Line 50"/>
          <p:cNvSpPr>
            <a:spLocks noChangeShapeType="1"/>
          </p:cNvSpPr>
          <p:nvPr/>
        </p:nvSpPr>
        <p:spPr bwMode="auto">
          <a:xfrm flipV="1">
            <a:off x="6858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70131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4093735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7" name="Group 6"/>
          <p:cNvGrpSpPr>
            <a:grpSpLocks/>
          </p:cNvGrpSpPr>
          <p:nvPr/>
        </p:nvGrpSpPr>
        <p:grpSpPr bwMode="auto">
          <a:xfrm>
            <a:off x="1143000" y="2225675"/>
            <a:ext cx="6781800" cy="533400"/>
            <a:chOff x="1200" y="2928"/>
            <a:chExt cx="4272" cy="336"/>
          </a:xfrm>
        </p:grpSpPr>
        <p:sp>
          <p:nvSpPr>
            <p:cNvPr id="77863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7864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7865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7866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7867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7868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7869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7870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7871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77828" name="Group 16"/>
          <p:cNvGrpSpPr>
            <a:grpSpLocks/>
          </p:cNvGrpSpPr>
          <p:nvPr/>
        </p:nvGrpSpPr>
        <p:grpSpPr bwMode="auto">
          <a:xfrm>
            <a:off x="1143000" y="1158875"/>
            <a:ext cx="6781800" cy="533400"/>
            <a:chOff x="1200" y="2928"/>
            <a:chExt cx="4272" cy="336"/>
          </a:xfrm>
        </p:grpSpPr>
        <p:sp>
          <p:nvSpPr>
            <p:cNvPr id="77854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7855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7856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7857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7858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7859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7860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7861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7862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77829" name="Text Box 26"/>
          <p:cNvSpPr txBox="1">
            <a:spLocks noChangeArrowheads="1"/>
          </p:cNvSpPr>
          <p:nvPr/>
        </p:nvSpPr>
        <p:spPr bwMode="auto">
          <a:xfrm>
            <a:off x="11430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77830" name="Text Box 27"/>
          <p:cNvSpPr txBox="1">
            <a:spLocks noChangeArrowheads="1"/>
          </p:cNvSpPr>
          <p:nvPr/>
        </p:nvSpPr>
        <p:spPr bwMode="auto">
          <a:xfrm>
            <a:off x="1981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7831" name="Text Box 28"/>
          <p:cNvSpPr txBox="1">
            <a:spLocks noChangeArrowheads="1"/>
          </p:cNvSpPr>
          <p:nvPr/>
        </p:nvSpPr>
        <p:spPr bwMode="auto">
          <a:xfrm>
            <a:off x="3505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7832" name="Text Box 29"/>
          <p:cNvSpPr txBox="1">
            <a:spLocks noChangeArrowheads="1"/>
          </p:cNvSpPr>
          <p:nvPr/>
        </p:nvSpPr>
        <p:spPr bwMode="auto">
          <a:xfrm>
            <a:off x="2743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7833" name="Text Box 30"/>
          <p:cNvSpPr txBox="1">
            <a:spLocks noChangeArrowheads="1"/>
          </p:cNvSpPr>
          <p:nvPr/>
        </p:nvSpPr>
        <p:spPr bwMode="auto">
          <a:xfrm>
            <a:off x="3505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7834" name="Text Box 31"/>
          <p:cNvSpPr txBox="1">
            <a:spLocks noChangeArrowheads="1"/>
          </p:cNvSpPr>
          <p:nvPr/>
        </p:nvSpPr>
        <p:spPr bwMode="auto">
          <a:xfrm>
            <a:off x="57150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7835" name="Text Box 32"/>
          <p:cNvSpPr txBox="1">
            <a:spLocks noChangeArrowheads="1"/>
          </p:cNvSpPr>
          <p:nvPr/>
        </p:nvSpPr>
        <p:spPr bwMode="auto">
          <a:xfrm>
            <a:off x="72390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7836" name="Text Box 33"/>
          <p:cNvSpPr txBox="1">
            <a:spLocks noChangeArrowheads="1"/>
          </p:cNvSpPr>
          <p:nvPr/>
        </p:nvSpPr>
        <p:spPr bwMode="auto">
          <a:xfrm>
            <a:off x="4267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7837" name="Text Box 34"/>
          <p:cNvSpPr txBox="1">
            <a:spLocks noChangeArrowheads="1"/>
          </p:cNvSpPr>
          <p:nvPr/>
        </p:nvSpPr>
        <p:spPr bwMode="auto">
          <a:xfrm>
            <a:off x="5029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7838" name="Text Box 35"/>
          <p:cNvSpPr txBox="1">
            <a:spLocks noChangeArrowheads="1"/>
          </p:cNvSpPr>
          <p:nvPr/>
        </p:nvSpPr>
        <p:spPr bwMode="auto">
          <a:xfrm>
            <a:off x="11430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7839" name="Text Box 36"/>
          <p:cNvSpPr txBox="1">
            <a:spLocks noChangeArrowheads="1"/>
          </p:cNvSpPr>
          <p:nvPr/>
        </p:nvSpPr>
        <p:spPr bwMode="auto">
          <a:xfrm>
            <a:off x="1981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7840" name="Text Box 37"/>
          <p:cNvSpPr txBox="1">
            <a:spLocks noChangeArrowheads="1"/>
          </p:cNvSpPr>
          <p:nvPr/>
        </p:nvSpPr>
        <p:spPr bwMode="auto">
          <a:xfrm>
            <a:off x="57150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7841" name="Text Box 38"/>
          <p:cNvSpPr txBox="1">
            <a:spLocks noChangeArrowheads="1"/>
          </p:cNvSpPr>
          <p:nvPr/>
        </p:nvSpPr>
        <p:spPr bwMode="auto">
          <a:xfrm>
            <a:off x="64770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7842" name="Text Box 39"/>
          <p:cNvSpPr txBox="1">
            <a:spLocks noChangeArrowheads="1"/>
          </p:cNvSpPr>
          <p:nvPr/>
        </p:nvSpPr>
        <p:spPr bwMode="auto">
          <a:xfrm>
            <a:off x="2743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7843" name="Text Box 40"/>
          <p:cNvSpPr txBox="1">
            <a:spLocks noChangeArrowheads="1"/>
          </p:cNvSpPr>
          <p:nvPr/>
        </p:nvSpPr>
        <p:spPr bwMode="auto">
          <a:xfrm>
            <a:off x="5029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7844" name="Text Box 41"/>
          <p:cNvSpPr txBox="1">
            <a:spLocks noChangeArrowheads="1"/>
          </p:cNvSpPr>
          <p:nvPr/>
        </p:nvSpPr>
        <p:spPr bwMode="auto">
          <a:xfrm>
            <a:off x="72390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77845" name="Group 42"/>
          <p:cNvGrpSpPr>
            <a:grpSpLocks/>
          </p:cNvGrpSpPr>
          <p:nvPr/>
        </p:nvGrpSpPr>
        <p:grpSpPr bwMode="auto">
          <a:xfrm>
            <a:off x="6858000" y="2759075"/>
            <a:ext cx="838200" cy="641350"/>
            <a:chOff x="2448" y="3456"/>
            <a:chExt cx="528" cy="404"/>
          </a:xfrm>
        </p:grpSpPr>
        <p:sp>
          <p:nvSpPr>
            <p:cNvPr id="77852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7853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7846" name="Group 45"/>
          <p:cNvGrpSpPr>
            <a:grpSpLocks/>
          </p:cNvGrpSpPr>
          <p:nvPr/>
        </p:nvGrpSpPr>
        <p:grpSpPr bwMode="auto">
          <a:xfrm>
            <a:off x="6324600" y="2759075"/>
            <a:ext cx="838200" cy="609600"/>
            <a:chOff x="1680" y="3456"/>
            <a:chExt cx="528" cy="384"/>
          </a:xfrm>
        </p:grpSpPr>
        <p:sp>
          <p:nvSpPr>
            <p:cNvPr id="77850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7851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77847" name="Text Box 48"/>
          <p:cNvSpPr txBox="1">
            <a:spLocks noChangeArrowheads="1"/>
          </p:cNvSpPr>
          <p:nvPr/>
        </p:nvSpPr>
        <p:spPr bwMode="auto">
          <a:xfrm>
            <a:off x="4267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7848" name="Text Box 49"/>
          <p:cNvSpPr txBox="1">
            <a:spLocks noChangeArrowheads="1"/>
          </p:cNvSpPr>
          <p:nvPr/>
        </p:nvSpPr>
        <p:spPr bwMode="auto">
          <a:xfrm>
            <a:off x="3048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77849" name="Line 50"/>
          <p:cNvSpPr>
            <a:spLocks noChangeShapeType="1"/>
          </p:cNvSpPr>
          <p:nvPr/>
        </p:nvSpPr>
        <p:spPr bwMode="auto">
          <a:xfrm flipV="1">
            <a:off x="6096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1613909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1" name="Group 6"/>
          <p:cNvGrpSpPr>
            <a:grpSpLocks/>
          </p:cNvGrpSpPr>
          <p:nvPr/>
        </p:nvGrpSpPr>
        <p:grpSpPr bwMode="auto">
          <a:xfrm>
            <a:off x="1143000" y="2225675"/>
            <a:ext cx="6781800" cy="533400"/>
            <a:chOff x="1200" y="2928"/>
            <a:chExt cx="4272" cy="336"/>
          </a:xfrm>
        </p:grpSpPr>
        <p:sp>
          <p:nvSpPr>
            <p:cNvPr id="78887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88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8889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8890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8891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8892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8893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8894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8895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78852" name="Group 16"/>
          <p:cNvGrpSpPr>
            <a:grpSpLocks/>
          </p:cNvGrpSpPr>
          <p:nvPr/>
        </p:nvGrpSpPr>
        <p:grpSpPr bwMode="auto">
          <a:xfrm>
            <a:off x="1143000" y="1158875"/>
            <a:ext cx="6781800" cy="533400"/>
            <a:chOff x="1200" y="2928"/>
            <a:chExt cx="4272" cy="336"/>
          </a:xfrm>
        </p:grpSpPr>
        <p:sp>
          <p:nvSpPr>
            <p:cNvPr id="78878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79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8880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8881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8882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8883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8884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8885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8886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78853" name="Text Box 26"/>
          <p:cNvSpPr txBox="1">
            <a:spLocks noChangeArrowheads="1"/>
          </p:cNvSpPr>
          <p:nvPr/>
        </p:nvSpPr>
        <p:spPr bwMode="auto">
          <a:xfrm>
            <a:off x="11430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78854" name="Text Box 27"/>
          <p:cNvSpPr txBox="1">
            <a:spLocks noChangeArrowheads="1"/>
          </p:cNvSpPr>
          <p:nvPr/>
        </p:nvSpPr>
        <p:spPr bwMode="auto">
          <a:xfrm>
            <a:off x="1981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8855" name="Text Box 28"/>
          <p:cNvSpPr txBox="1">
            <a:spLocks noChangeArrowheads="1"/>
          </p:cNvSpPr>
          <p:nvPr/>
        </p:nvSpPr>
        <p:spPr bwMode="auto">
          <a:xfrm>
            <a:off x="3505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8856" name="Text Box 29"/>
          <p:cNvSpPr txBox="1">
            <a:spLocks noChangeArrowheads="1"/>
          </p:cNvSpPr>
          <p:nvPr/>
        </p:nvSpPr>
        <p:spPr bwMode="auto">
          <a:xfrm>
            <a:off x="2743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8857" name="Text Box 30"/>
          <p:cNvSpPr txBox="1">
            <a:spLocks noChangeArrowheads="1"/>
          </p:cNvSpPr>
          <p:nvPr/>
        </p:nvSpPr>
        <p:spPr bwMode="auto">
          <a:xfrm>
            <a:off x="3505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8858" name="Text Box 31"/>
          <p:cNvSpPr txBox="1">
            <a:spLocks noChangeArrowheads="1"/>
          </p:cNvSpPr>
          <p:nvPr/>
        </p:nvSpPr>
        <p:spPr bwMode="auto">
          <a:xfrm>
            <a:off x="57150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8859" name="Text Box 32"/>
          <p:cNvSpPr txBox="1">
            <a:spLocks noChangeArrowheads="1"/>
          </p:cNvSpPr>
          <p:nvPr/>
        </p:nvSpPr>
        <p:spPr bwMode="auto">
          <a:xfrm>
            <a:off x="72390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8860" name="Text Box 33"/>
          <p:cNvSpPr txBox="1">
            <a:spLocks noChangeArrowheads="1"/>
          </p:cNvSpPr>
          <p:nvPr/>
        </p:nvSpPr>
        <p:spPr bwMode="auto">
          <a:xfrm>
            <a:off x="4267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8861" name="Text Box 34"/>
          <p:cNvSpPr txBox="1">
            <a:spLocks noChangeArrowheads="1"/>
          </p:cNvSpPr>
          <p:nvPr/>
        </p:nvSpPr>
        <p:spPr bwMode="auto">
          <a:xfrm>
            <a:off x="5029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8862" name="Text Box 35"/>
          <p:cNvSpPr txBox="1">
            <a:spLocks noChangeArrowheads="1"/>
          </p:cNvSpPr>
          <p:nvPr/>
        </p:nvSpPr>
        <p:spPr bwMode="auto">
          <a:xfrm>
            <a:off x="64770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8863" name="Text Box 36"/>
          <p:cNvSpPr txBox="1">
            <a:spLocks noChangeArrowheads="1"/>
          </p:cNvSpPr>
          <p:nvPr/>
        </p:nvSpPr>
        <p:spPr bwMode="auto">
          <a:xfrm>
            <a:off x="1981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8864" name="Text Box 37"/>
          <p:cNvSpPr txBox="1">
            <a:spLocks noChangeArrowheads="1"/>
          </p:cNvSpPr>
          <p:nvPr/>
        </p:nvSpPr>
        <p:spPr bwMode="auto">
          <a:xfrm>
            <a:off x="57150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8865" name="Text Box 38"/>
          <p:cNvSpPr txBox="1">
            <a:spLocks noChangeArrowheads="1"/>
          </p:cNvSpPr>
          <p:nvPr/>
        </p:nvSpPr>
        <p:spPr bwMode="auto">
          <a:xfrm>
            <a:off x="64770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8866" name="Text Box 39"/>
          <p:cNvSpPr txBox="1">
            <a:spLocks noChangeArrowheads="1"/>
          </p:cNvSpPr>
          <p:nvPr/>
        </p:nvSpPr>
        <p:spPr bwMode="auto">
          <a:xfrm>
            <a:off x="2743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8867" name="Text Box 40"/>
          <p:cNvSpPr txBox="1">
            <a:spLocks noChangeArrowheads="1"/>
          </p:cNvSpPr>
          <p:nvPr/>
        </p:nvSpPr>
        <p:spPr bwMode="auto">
          <a:xfrm>
            <a:off x="5029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8868" name="Text Box 41"/>
          <p:cNvSpPr txBox="1">
            <a:spLocks noChangeArrowheads="1"/>
          </p:cNvSpPr>
          <p:nvPr/>
        </p:nvSpPr>
        <p:spPr bwMode="auto">
          <a:xfrm>
            <a:off x="72390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78869" name="Group 42"/>
          <p:cNvGrpSpPr>
            <a:grpSpLocks/>
          </p:cNvGrpSpPr>
          <p:nvPr/>
        </p:nvGrpSpPr>
        <p:grpSpPr bwMode="auto">
          <a:xfrm>
            <a:off x="6858000" y="2759075"/>
            <a:ext cx="838200" cy="641350"/>
            <a:chOff x="2448" y="3456"/>
            <a:chExt cx="528" cy="404"/>
          </a:xfrm>
        </p:grpSpPr>
        <p:sp>
          <p:nvSpPr>
            <p:cNvPr id="78876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8877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8870" name="Group 45"/>
          <p:cNvGrpSpPr>
            <a:grpSpLocks/>
          </p:cNvGrpSpPr>
          <p:nvPr/>
        </p:nvGrpSpPr>
        <p:grpSpPr bwMode="auto">
          <a:xfrm>
            <a:off x="6324600" y="2759075"/>
            <a:ext cx="838200" cy="609600"/>
            <a:chOff x="1680" y="3456"/>
            <a:chExt cx="528" cy="384"/>
          </a:xfrm>
        </p:grpSpPr>
        <p:sp>
          <p:nvSpPr>
            <p:cNvPr id="78874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8875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78871" name="Text Box 48"/>
          <p:cNvSpPr txBox="1">
            <a:spLocks noChangeArrowheads="1"/>
          </p:cNvSpPr>
          <p:nvPr/>
        </p:nvSpPr>
        <p:spPr bwMode="auto">
          <a:xfrm>
            <a:off x="4267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8872" name="Text Box 49"/>
          <p:cNvSpPr txBox="1">
            <a:spLocks noChangeArrowheads="1"/>
          </p:cNvSpPr>
          <p:nvPr/>
        </p:nvSpPr>
        <p:spPr bwMode="auto">
          <a:xfrm>
            <a:off x="3048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78873" name="Line 50"/>
          <p:cNvSpPr>
            <a:spLocks noChangeShapeType="1"/>
          </p:cNvSpPr>
          <p:nvPr/>
        </p:nvSpPr>
        <p:spPr bwMode="auto">
          <a:xfrm flipV="1">
            <a:off x="6096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3746460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</a:t>
            </a:r>
            <a:r>
              <a:rPr lang="zh-CN" altLang="en-US" dirty="0" smtClean="0"/>
              <a:t>插入排序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算法思想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初始时，</a:t>
            </a:r>
            <a:r>
              <a:rPr lang="zh-CN" altLang="en-US" dirty="0"/>
              <a:t>令第 </a:t>
            </a:r>
            <a:r>
              <a:rPr lang="en-US" altLang="zh-CN" dirty="0"/>
              <a:t>1 </a:t>
            </a:r>
            <a:r>
              <a:rPr lang="zh-CN" altLang="en-US" dirty="0"/>
              <a:t>个</a:t>
            </a:r>
            <a:r>
              <a:rPr lang="zh-CN" altLang="en-US" dirty="0" smtClean="0"/>
              <a:t>元素为</a:t>
            </a:r>
            <a:r>
              <a:rPr lang="zh-CN" altLang="en-US" dirty="0"/>
              <a:t>初始有序表；</a:t>
            </a:r>
          </a:p>
          <a:p>
            <a:pPr lvl="2"/>
            <a:r>
              <a:rPr lang="zh-CN" altLang="en-US" dirty="0"/>
              <a:t>依次插入第 </a:t>
            </a:r>
            <a:r>
              <a:rPr lang="en-US" altLang="zh-CN" dirty="0"/>
              <a:t>2 , 3 , …, k </a:t>
            </a:r>
            <a:r>
              <a:rPr lang="zh-CN" altLang="en-US" dirty="0"/>
              <a:t>个元素构造新的有序表；</a:t>
            </a:r>
          </a:p>
          <a:p>
            <a:pPr lvl="2"/>
            <a:r>
              <a:rPr lang="zh-CN" altLang="en-US" dirty="0" smtClean="0"/>
              <a:t>直至</a:t>
            </a:r>
            <a:r>
              <a:rPr lang="zh-CN" altLang="en-US" dirty="0"/>
              <a:t>插入</a:t>
            </a:r>
            <a:r>
              <a:rPr lang="zh-CN" altLang="en-US" dirty="0" smtClean="0"/>
              <a:t>最后</a:t>
            </a:r>
            <a:r>
              <a:rPr lang="zh-CN" altLang="en-US" dirty="0"/>
              <a:t>一个元素；</a:t>
            </a:r>
          </a:p>
          <a:p>
            <a:pPr lvl="2"/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94928" y="3789040"/>
            <a:ext cx="662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17347D"/>
                </a:solidFill>
                <a:latin typeface="Times New Roman" pitchFamily="18" charset="0"/>
              </a:rPr>
              <a:t>例，序列   </a:t>
            </a:r>
            <a:r>
              <a:rPr kumimoji="1" lang="en-US" altLang="zh-CN" sz="2400" b="1" dirty="0" smtClean="0">
                <a:solidFill>
                  <a:srgbClr val="17347D"/>
                </a:solidFill>
                <a:latin typeface="Times New Roman" pitchFamily="18" charset="0"/>
              </a:rPr>
              <a:t>49     38      65      97       76       13      27   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7584" y="4581128"/>
            <a:ext cx="23809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17347D"/>
                </a:solidFill>
                <a:latin typeface="Times New Roman" pitchFamily="18" charset="0"/>
              </a:rPr>
              <a:t>初始，</a:t>
            </a:r>
            <a:r>
              <a:rPr kumimoji="1" lang="en-US" altLang="zh-CN" sz="2400" b="1" dirty="0" smtClean="0">
                <a:solidFill>
                  <a:srgbClr val="17347D"/>
                </a:solidFill>
                <a:latin typeface="Times New Roman" pitchFamily="18" charset="0"/>
              </a:rPr>
              <a:t>S = { 49 }</a:t>
            </a:r>
            <a:endParaRPr kumimoji="1" lang="zh-CN" altLang="en-US" sz="2400" b="1" dirty="0" smtClean="0">
              <a:solidFill>
                <a:srgbClr val="17347D"/>
              </a:solidFill>
              <a:latin typeface="Times New Roman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3275856" y="424624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90328" y="523684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17347D"/>
                </a:solidFill>
                <a:latin typeface="Times New Roman" pitchFamily="18" charset="0"/>
              </a:rPr>
              <a:t>{ 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38   </a:t>
            </a:r>
            <a:r>
              <a:rPr kumimoji="1" lang="en-US" altLang="zh-CN" sz="2400" b="1" smtClean="0">
                <a:solidFill>
                  <a:srgbClr val="17347D"/>
                </a:solidFill>
                <a:latin typeface="Times New Roman" pitchFamily="18" charset="0"/>
              </a:rPr>
              <a:t>49 }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4077816" y="424624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2114128" y="5236840"/>
            <a:ext cx="2514600" cy="457200"/>
            <a:chOff x="1488" y="2448"/>
            <a:chExt cx="1584" cy="288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488" y="2496"/>
              <a:ext cx="115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17347D"/>
                </a:solidFill>
                <a:ea typeface="宋体" charset="-12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536" y="2448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17347D"/>
                  </a:solidFill>
                  <a:latin typeface="Times New Roman" pitchFamily="18" charset="0"/>
                </a:rPr>
                <a:t>{ 38   49    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65</a:t>
              </a:r>
              <a:r>
                <a:rPr kumimoji="1" lang="en-US" altLang="zh-CN" sz="2400" b="1" smtClean="0">
                  <a:solidFill>
                    <a:srgbClr val="17347D"/>
                  </a:solidFill>
                  <a:latin typeface="Times New Roman" pitchFamily="18" charset="0"/>
                </a:rPr>
                <a:t> }</a:t>
              </a:r>
            </a:p>
          </p:txBody>
        </p:sp>
      </p:grp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4788024" y="4221088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2114128" y="5236840"/>
            <a:ext cx="3394075" cy="457200"/>
            <a:chOff x="1488" y="2448"/>
            <a:chExt cx="2138" cy="288"/>
          </a:xfrm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488" y="2496"/>
              <a:ext cx="14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17347D"/>
                </a:solidFill>
                <a:ea typeface="宋体" charset="-122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514" y="2448"/>
              <a:ext cx="21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17347D"/>
                  </a:solidFill>
                  <a:latin typeface="Times New Roman" pitchFamily="18" charset="0"/>
                </a:rPr>
                <a:t>{ 38    49    65    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97 </a:t>
              </a:r>
              <a:r>
                <a:rPr kumimoji="1" lang="en-US" altLang="zh-CN" sz="2400" b="1" smtClean="0">
                  <a:solidFill>
                    <a:srgbClr val="17347D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5657056" y="4221088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1809328" y="5236840"/>
            <a:ext cx="3581400" cy="457200"/>
            <a:chOff x="1296" y="2448"/>
            <a:chExt cx="2256" cy="288"/>
          </a:xfrm>
        </p:grpSpPr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296" y="2448"/>
              <a:ext cx="22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17347D"/>
                </a:solidFill>
                <a:ea typeface="宋体" charset="-122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1536" y="2448"/>
              <a:ext cx="20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17347D"/>
                  </a:solidFill>
                  <a:latin typeface="Times New Roman" pitchFamily="18" charset="0"/>
                </a:rPr>
                <a:t>{ 38   49    65    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76</a:t>
              </a:r>
              <a:r>
                <a:rPr kumimoji="1" lang="en-US" altLang="zh-CN" sz="2400" b="1" smtClean="0">
                  <a:solidFill>
                    <a:srgbClr val="17347D"/>
                  </a:solidFill>
                  <a:latin typeface="Times New Roman" pitchFamily="18" charset="0"/>
                </a:rPr>
                <a:t>    97 }</a:t>
              </a:r>
            </a:p>
          </p:txBody>
        </p:sp>
      </p:grpSp>
      <p:sp>
        <p:nvSpPr>
          <p:cNvPr id="20" name="Line 21"/>
          <p:cNvSpPr>
            <a:spLocks noChangeShapeType="1"/>
          </p:cNvSpPr>
          <p:nvPr/>
        </p:nvSpPr>
        <p:spPr bwMode="auto">
          <a:xfrm flipV="1">
            <a:off x="6482680" y="4221088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1885528" y="5236840"/>
            <a:ext cx="4495800" cy="533400"/>
            <a:chOff x="1344" y="2448"/>
            <a:chExt cx="2832" cy="336"/>
          </a:xfrm>
        </p:grpSpPr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1344" y="2496"/>
              <a:ext cx="22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17347D"/>
                </a:solidFill>
                <a:ea typeface="宋体" charset="-122"/>
              </a:endParaRP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36" y="2448"/>
              <a:ext cx="26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17347D"/>
                  </a:solidFill>
                  <a:latin typeface="Times New Roman" pitchFamily="18" charset="0"/>
                </a:rPr>
                <a:t>{ 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13</a:t>
              </a:r>
              <a:r>
                <a:rPr kumimoji="1" lang="en-US" altLang="zh-CN" sz="2400" b="1" smtClean="0">
                  <a:solidFill>
                    <a:srgbClr val="17347D"/>
                  </a:solidFill>
                  <a:latin typeface="Times New Roman" pitchFamily="18" charset="0"/>
                </a:rPr>
                <a:t>    38   49    65    76    97 }</a:t>
              </a:r>
            </a:p>
          </p:txBody>
        </p:sp>
      </p:grpSp>
      <p:sp>
        <p:nvSpPr>
          <p:cNvPr id="24" name="Line 25"/>
          <p:cNvSpPr>
            <a:spLocks noChangeShapeType="1"/>
          </p:cNvSpPr>
          <p:nvPr/>
        </p:nvSpPr>
        <p:spPr bwMode="auto">
          <a:xfrm flipV="1">
            <a:off x="7236296" y="4221088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1979712" y="5236840"/>
            <a:ext cx="4953000" cy="533400"/>
            <a:chOff x="1344" y="2448"/>
            <a:chExt cx="3120" cy="336"/>
          </a:xfrm>
        </p:grpSpPr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344" y="2496"/>
              <a:ext cx="27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17347D"/>
                </a:solidFill>
                <a:ea typeface="宋体" charset="-122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488" y="2448"/>
              <a:ext cx="29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17347D"/>
                  </a:solidFill>
                  <a:latin typeface="Times New Roman" pitchFamily="18" charset="0"/>
                </a:rPr>
                <a:t>{ 13    </a:t>
              </a:r>
              <a:r>
                <a:rPr kumimoji="1" lang="en-US" altLang="zh-CN" sz="2400" b="1" dirty="0" smtClean="0">
                  <a:solidFill>
                    <a:srgbClr val="FF0000"/>
                  </a:solidFill>
                  <a:latin typeface="Times New Roman" pitchFamily="18" charset="0"/>
                </a:rPr>
                <a:t>27</a:t>
              </a:r>
              <a:r>
                <a:rPr kumimoji="1" lang="en-US" altLang="zh-CN" sz="2400" b="1" dirty="0" smtClean="0">
                  <a:solidFill>
                    <a:srgbClr val="17347D"/>
                  </a:solidFill>
                  <a:latin typeface="Times New Roman" pitchFamily="18" charset="0"/>
                </a:rPr>
                <a:t>    38    49    65    76    97 }</a:t>
              </a:r>
            </a:p>
          </p:txBody>
        </p:sp>
      </p:grp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4209628" y="1125538"/>
            <a:ext cx="2952750" cy="544512"/>
          </a:xfrm>
          <a:prstGeom prst="wedgeRoundRectCallout">
            <a:avLst>
              <a:gd name="adj1" fmla="val -77528"/>
              <a:gd name="adj2" fmla="val 1894"/>
              <a:gd name="adj3" fmla="val 16667"/>
            </a:avLst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</a:rPr>
              <a:t>最简单的排序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</a:rPr>
              <a:t>法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110429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/>
      <p:bldP spid="7" grpId="0" autoUpdateAnimBg="0"/>
      <p:bldP spid="8" grpId="0" animBg="1"/>
      <p:bldP spid="12" grpId="0" animBg="1"/>
      <p:bldP spid="16" grpId="0" animBg="1"/>
      <p:bldP spid="20" grpId="0" animBg="1"/>
      <p:bldP spid="24" grpId="0" animBg="1"/>
      <p:bldP spid="28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5" name="Group 6"/>
          <p:cNvGrpSpPr>
            <a:grpSpLocks/>
          </p:cNvGrpSpPr>
          <p:nvPr/>
        </p:nvGrpSpPr>
        <p:grpSpPr bwMode="auto">
          <a:xfrm>
            <a:off x="1143000" y="2225675"/>
            <a:ext cx="6781800" cy="533400"/>
            <a:chOff x="1200" y="2928"/>
            <a:chExt cx="4272" cy="336"/>
          </a:xfrm>
        </p:grpSpPr>
        <p:sp>
          <p:nvSpPr>
            <p:cNvPr id="79912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913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9914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9915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9916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9917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9918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9919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9920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79876" name="Group 16"/>
          <p:cNvGrpSpPr>
            <a:grpSpLocks/>
          </p:cNvGrpSpPr>
          <p:nvPr/>
        </p:nvGrpSpPr>
        <p:grpSpPr bwMode="auto">
          <a:xfrm>
            <a:off x="1143000" y="1158875"/>
            <a:ext cx="6781800" cy="533400"/>
            <a:chOff x="1200" y="2928"/>
            <a:chExt cx="4272" cy="336"/>
          </a:xfrm>
        </p:grpSpPr>
        <p:sp>
          <p:nvSpPr>
            <p:cNvPr id="79903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904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9905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9906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9907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9908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9909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9910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9911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79877" name="Text Box 26"/>
          <p:cNvSpPr txBox="1">
            <a:spLocks noChangeArrowheads="1"/>
          </p:cNvSpPr>
          <p:nvPr/>
        </p:nvSpPr>
        <p:spPr bwMode="auto">
          <a:xfrm>
            <a:off x="11430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79878" name="Text Box 27"/>
          <p:cNvSpPr txBox="1">
            <a:spLocks noChangeArrowheads="1"/>
          </p:cNvSpPr>
          <p:nvPr/>
        </p:nvSpPr>
        <p:spPr bwMode="auto">
          <a:xfrm>
            <a:off x="1981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9879" name="Text Box 28"/>
          <p:cNvSpPr txBox="1">
            <a:spLocks noChangeArrowheads="1"/>
          </p:cNvSpPr>
          <p:nvPr/>
        </p:nvSpPr>
        <p:spPr bwMode="auto">
          <a:xfrm>
            <a:off x="3505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9880" name="Text Box 29"/>
          <p:cNvSpPr txBox="1">
            <a:spLocks noChangeArrowheads="1"/>
          </p:cNvSpPr>
          <p:nvPr/>
        </p:nvSpPr>
        <p:spPr bwMode="auto">
          <a:xfrm>
            <a:off x="2743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9881" name="Text Box 30"/>
          <p:cNvSpPr txBox="1">
            <a:spLocks noChangeArrowheads="1"/>
          </p:cNvSpPr>
          <p:nvPr/>
        </p:nvSpPr>
        <p:spPr bwMode="auto">
          <a:xfrm>
            <a:off x="3505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9882" name="Text Box 31"/>
          <p:cNvSpPr txBox="1">
            <a:spLocks noChangeArrowheads="1"/>
          </p:cNvSpPr>
          <p:nvPr/>
        </p:nvSpPr>
        <p:spPr bwMode="auto">
          <a:xfrm>
            <a:off x="57150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9883" name="Text Box 32"/>
          <p:cNvSpPr txBox="1">
            <a:spLocks noChangeArrowheads="1"/>
          </p:cNvSpPr>
          <p:nvPr/>
        </p:nvSpPr>
        <p:spPr bwMode="auto">
          <a:xfrm>
            <a:off x="72390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9884" name="Text Box 33"/>
          <p:cNvSpPr txBox="1">
            <a:spLocks noChangeArrowheads="1"/>
          </p:cNvSpPr>
          <p:nvPr/>
        </p:nvSpPr>
        <p:spPr bwMode="auto">
          <a:xfrm>
            <a:off x="4267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9885" name="Text Box 34"/>
          <p:cNvSpPr txBox="1">
            <a:spLocks noChangeArrowheads="1"/>
          </p:cNvSpPr>
          <p:nvPr/>
        </p:nvSpPr>
        <p:spPr bwMode="auto">
          <a:xfrm>
            <a:off x="5029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9886" name="Text Box 35"/>
          <p:cNvSpPr txBox="1">
            <a:spLocks noChangeArrowheads="1"/>
          </p:cNvSpPr>
          <p:nvPr/>
        </p:nvSpPr>
        <p:spPr bwMode="auto">
          <a:xfrm>
            <a:off x="64770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9887" name="Text Box 36"/>
          <p:cNvSpPr txBox="1">
            <a:spLocks noChangeArrowheads="1"/>
          </p:cNvSpPr>
          <p:nvPr/>
        </p:nvSpPr>
        <p:spPr bwMode="auto">
          <a:xfrm>
            <a:off x="1981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9888" name="Text Box 37"/>
          <p:cNvSpPr txBox="1">
            <a:spLocks noChangeArrowheads="1"/>
          </p:cNvSpPr>
          <p:nvPr/>
        </p:nvSpPr>
        <p:spPr bwMode="auto">
          <a:xfrm>
            <a:off x="57150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9889" name="Text Box 38"/>
          <p:cNvSpPr txBox="1">
            <a:spLocks noChangeArrowheads="1"/>
          </p:cNvSpPr>
          <p:nvPr/>
        </p:nvSpPr>
        <p:spPr bwMode="auto">
          <a:xfrm>
            <a:off x="64770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9890" name="Text Box 39"/>
          <p:cNvSpPr txBox="1">
            <a:spLocks noChangeArrowheads="1"/>
          </p:cNvSpPr>
          <p:nvPr/>
        </p:nvSpPr>
        <p:spPr bwMode="auto">
          <a:xfrm>
            <a:off x="2743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9891" name="Text Box 40"/>
          <p:cNvSpPr txBox="1">
            <a:spLocks noChangeArrowheads="1"/>
          </p:cNvSpPr>
          <p:nvPr/>
        </p:nvSpPr>
        <p:spPr bwMode="auto">
          <a:xfrm>
            <a:off x="11430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9892" name="Text Box 41"/>
          <p:cNvSpPr txBox="1">
            <a:spLocks noChangeArrowheads="1"/>
          </p:cNvSpPr>
          <p:nvPr/>
        </p:nvSpPr>
        <p:spPr bwMode="auto">
          <a:xfrm>
            <a:off x="72390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79893" name="Group 42"/>
          <p:cNvGrpSpPr>
            <a:grpSpLocks/>
          </p:cNvGrpSpPr>
          <p:nvPr/>
        </p:nvGrpSpPr>
        <p:grpSpPr bwMode="auto">
          <a:xfrm>
            <a:off x="6019800" y="2759075"/>
            <a:ext cx="838200" cy="641350"/>
            <a:chOff x="2448" y="3456"/>
            <a:chExt cx="528" cy="404"/>
          </a:xfrm>
        </p:grpSpPr>
        <p:sp>
          <p:nvSpPr>
            <p:cNvPr id="79901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9902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9894" name="Group 45"/>
          <p:cNvGrpSpPr>
            <a:grpSpLocks/>
          </p:cNvGrpSpPr>
          <p:nvPr/>
        </p:nvGrpSpPr>
        <p:grpSpPr bwMode="auto">
          <a:xfrm>
            <a:off x="4800600" y="2759075"/>
            <a:ext cx="838200" cy="609600"/>
            <a:chOff x="1680" y="3456"/>
            <a:chExt cx="528" cy="384"/>
          </a:xfrm>
        </p:grpSpPr>
        <p:sp>
          <p:nvSpPr>
            <p:cNvPr id="79899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9900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79895" name="Text Box 48"/>
          <p:cNvSpPr txBox="1">
            <a:spLocks noChangeArrowheads="1"/>
          </p:cNvSpPr>
          <p:nvPr/>
        </p:nvSpPr>
        <p:spPr bwMode="auto">
          <a:xfrm>
            <a:off x="4267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9896" name="Text Box 49"/>
          <p:cNvSpPr txBox="1">
            <a:spLocks noChangeArrowheads="1"/>
          </p:cNvSpPr>
          <p:nvPr/>
        </p:nvSpPr>
        <p:spPr bwMode="auto">
          <a:xfrm>
            <a:off x="3048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79897" name="Line 50"/>
          <p:cNvSpPr>
            <a:spLocks noChangeShapeType="1"/>
          </p:cNvSpPr>
          <p:nvPr/>
        </p:nvSpPr>
        <p:spPr bwMode="auto">
          <a:xfrm flipV="1">
            <a:off x="6096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73203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1470368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9" name="Group 6"/>
          <p:cNvGrpSpPr>
            <a:grpSpLocks/>
          </p:cNvGrpSpPr>
          <p:nvPr/>
        </p:nvGrpSpPr>
        <p:grpSpPr bwMode="auto">
          <a:xfrm>
            <a:off x="1143000" y="2362200"/>
            <a:ext cx="6781800" cy="533400"/>
            <a:chOff x="1200" y="2928"/>
            <a:chExt cx="4272" cy="336"/>
          </a:xfrm>
        </p:grpSpPr>
        <p:sp>
          <p:nvSpPr>
            <p:cNvPr id="80936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0937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0938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0939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0940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0941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0942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0943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0944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80900" name="Group 16"/>
          <p:cNvGrpSpPr>
            <a:grpSpLocks/>
          </p:cNvGrpSpPr>
          <p:nvPr/>
        </p:nvGrpSpPr>
        <p:grpSpPr bwMode="auto">
          <a:xfrm>
            <a:off x="1143000" y="1295400"/>
            <a:ext cx="6781800" cy="533400"/>
            <a:chOff x="1200" y="2928"/>
            <a:chExt cx="4272" cy="336"/>
          </a:xfrm>
        </p:grpSpPr>
        <p:sp>
          <p:nvSpPr>
            <p:cNvPr id="80927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0928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0929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0930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0931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0932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0933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0934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0935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80901" name="Text Box 26"/>
          <p:cNvSpPr txBox="1">
            <a:spLocks noChangeArrowheads="1"/>
          </p:cNvSpPr>
          <p:nvPr/>
        </p:nvSpPr>
        <p:spPr bwMode="auto">
          <a:xfrm>
            <a:off x="1143000" y="914400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80902" name="Text Box 27"/>
          <p:cNvSpPr txBox="1">
            <a:spLocks noChangeArrowheads="1"/>
          </p:cNvSpPr>
          <p:nvPr/>
        </p:nvSpPr>
        <p:spPr bwMode="auto">
          <a:xfrm>
            <a:off x="19812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0903" name="Text Box 28"/>
          <p:cNvSpPr txBox="1">
            <a:spLocks noChangeArrowheads="1"/>
          </p:cNvSpPr>
          <p:nvPr/>
        </p:nvSpPr>
        <p:spPr bwMode="auto">
          <a:xfrm>
            <a:off x="3505200" y="2362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0904" name="Text Box 29"/>
          <p:cNvSpPr txBox="1">
            <a:spLocks noChangeArrowheads="1"/>
          </p:cNvSpPr>
          <p:nvPr/>
        </p:nvSpPr>
        <p:spPr bwMode="auto">
          <a:xfrm>
            <a:off x="27432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0905" name="Text Box 30"/>
          <p:cNvSpPr txBox="1">
            <a:spLocks noChangeArrowheads="1"/>
          </p:cNvSpPr>
          <p:nvPr/>
        </p:nvSpPr>
        <p:spPr bwMode="auto">
          <a:xfrm>
            <a:off x="35052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0906" name="Text Box 31"/>
          <p:cNvSpPr txBox="1">
            <a:spLocks noChangeArrowheads="1"/>
          </p:cNvSpPr>
          <p:nvPr/>
        </p:nvSpPr>
        <p:spPr bwMode="auto">
          <a:xfrm>
            <a:off x="5715000" y="23463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0907" name="Text Box 32"/>
          <p:cNvSpPr txBox="1">
            <a:spLocks noChangeArrowheads="1"/>
          </p:cNvSpPr>
          <p:nvPr/>
        </p:nvSpPr>
        <p:spPr bwMode="auto">
          <a:xfrm>
            <a:off x="7239000" y="2362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0908" name="Text Box 33"/>
          <p:cNvSpPr txBox="1">
            <a:spLocks noChangeArrowheads="1"/>
          </p:cNvSpPr>
          <p:nvPr/>
        </p:nvSpPr>
        <p:spPr bwMode="auto">
          <a:xfrm>
            <a:off x="42672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0909" name="Text Box 34"/>
          <p:cNvSpPr txBox="1">
            <a:spLocks noChangeArrowheads="1"/>
          </p:cNvSpPr>
          <p:nvPr/>
        </p:nvSpPr>
        <p:spPr bwMode="auto">
          <a:xfrm>
            <a:off x="50292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0910" name="Text Box 35"/>
          <p:cNvSpPr txBox="1">
            <a:spLocks noChangeArrowheads="1"/>
          </p:cNvSpPr>
          <p:nvPr/>
        </p:nvSpPr>
        <p:spPr bwMode="auto">
          <a:xfrm>
            <a:off x="6477000" y="2362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0911" name="Text Box 36"/>
          <p:cNvSpPr txBox="1">
            <a:spLocks noChangeArrowheads="1"/>
          </p:cNvSpPr>
          <p:nvPr/>
        </p:nvSpPr>
        <p:spPr bwMode="auto">
          <a:xfrm>
            <a:off x="1981200" y="2362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0912" name="Text Box 37"/>
          <p:cNvSpPr txBox="1">
            <a:spLocks noChangeArrowheads="1"/>
          </p:cNvSpPr>
          <p:nvPr/>
        </p:nvSpPr>
        <p:spPr bwMode="auto">
          <a:xfrm>
            <a:off x="57150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0913" name="Text Box 38"/>
          <p:cNvSpPr txBox="1">
            <a:spLocks noChangeArrowheads="1"/>
          </p:cNvSpPr>
          <p:nvPr/>
        </p:nvSpPr>
        <p:spPr bwMode="auto">
          <a:xfrm>
            <a:off x="64770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0914" name="Text Box 39"/>
          <p:cNvSpPr txBox="1">
            <a:spLocks noChangeArrowheads="1"/>
          </p:cNvSpPr>
          <p:nvPr/>
        </p:nvSpPr>
        <p:spPr bwMode="auto">
          <a:xfrm>
            <a:off x="2743200" y="23463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0915" name="Text Box 40"/>
          <p:cNvSpPr txBox="1">
            <a:spLocks noChangeArrowheads="1"/>
          </p:cNvSpPr>
          <p:nvPr/>
        </p:nvSpPr>
        <p:spPr bwMode="auto">
          <a:xfrm>
            <a:off x="1143000" y="2362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0916" name="Text Box 41"/>
          <p:cNvSpPr txBox="1">
            <a:spLocks noChangeArrowheads="1"/>
          </p:cNvSpPr>
          <p:nvPr/>
        </p:nvSpPr>
        <p:spPr bwMode="auto">
          <a:xfrm>
            <a:off x="7239000" y="129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80917" name="Group 42"/>
          <p:cNvGrpSpPr>
            <a:grpSpLocks/>
          </p:cNvGrpSpPr>
          <p:nvPr/>
        </p:nvGrpSpPr>
        <p:grpSpPr bwMode="auto">
          <a:xfrm>
            <a:off x="5410200" y="2895600"/>
            <a:ext cx="838200" cy="641350"/>
            <a:chOff x="2448" y="3456"/>
            <a:chExt cx="528" cy="404"/>
          </a:xfrm>
        </p:grpSpPr>
        <p:sp>
          <p:nvSpPr>
            <p:cNvPr id="80925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0926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80918" name="Group 45"/>
          <p:cNvGrpSpPr>
            <a:grpSpLocks/>
          </p:cNvGrpSpPr>
          <p:nvPr/>
        </p:nvGrpSpPr>
        <p:grpSpPr bwMode="auto">
          <a:xfrm>
            <a:off x="4800600" y="2895600"/>
            <a:ext cx="838200" cy="609600"/>
            <a:chOff x="1680" y="3456"/>
            <a:chExt cx="528" cy="384"/>
          </a:xfrm>
        </p:grpSpPr>
        <p:sp>
          <p:nvSpPr>
            <p:cNvPr id="80923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0924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80919" name="Text Box 48"/>
          <p:cNvSpPr txBox="1">
            <a:spLocks noChangeArrowheads="1"/>
          </p:cNvSpPr>
          <p:nvPr/>
        </p:nvSpPr>
        <p:spPr bwMode="auto">
          <a:xfrm>
            <a:off x="4267200" y="2362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0920" name="Text Box 49"/>
          <p:cNvSpPr txBox="1">
            <a:spLocks noChangeArrowheads="1"/>
          </p:cNvSpPr>
          <p:nvPr/>
        </p:nvSpPr>
        <p:spPr bwMode="auto">
          <a:xfrm>
            <a:off x="304800" y="33528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80921" name="Line 50"/>
          <p:cNvSpPr>
            <a:spLocks noChangeShapeType="1"/>
          </p:cNvSpPr>
          <p:nvPr/>
        </p:nvSpPr>
        <p:spPr bwMode="auto">
          <a:xfrm flipV="1">
            <a:off x="609600" y="27432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74227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2513146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3" name="Group 6"/>
          <p:cNvGrpSpPr>
            <a:grpSpLocks/>
          </p:cNvGrpSpPr>
          <p:nvPr/>
        </p:nvGrpSpPr>
        <p:grpSpPr bwMode="auto">
          <a:xfrm>
            <a:off x="1143000" y="2225675"/>
            <a:ext cx="6781800" cy="533400"/>
            <a:chOff x="1200" y="2928"/>
            <a:chExt cx="4272" cy="336"/>
          </a:xfrm>
        </p:grpSpPr>
        <p:sp>
          <p:nvSpPr>
            <p:cNvPr id="81960" name="Rectangle 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61" name="Line 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1962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1963" name="Line 1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1964" name="Line 1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1965" name="Line 1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1966" name="Line 1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1967" name="Line 1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1968" name="Line 1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81924" name="Group 16"/>
          <p:cNvGrpSpPr>
            <a:grpSpLocks/>
          </p:cNvGrpSpPr>
          <p:nvPr/>
        </p:nvGrpSpPr>
        <p:grpSpPr bwMode="auto">
          <a:xfrm>
            <a:off x="1143000" y="1158875"/>
            <a:ext cx="6781800" cy="533400"/>
            <a:chOff x="1200" y="2928"/>
            <a:chExt cx="4272" cy="336"/>
          </a:xfrm>
        </p:grpSpPr>
        <p:sp>
          <p:nvSpPr>
            <p:cNvPr id="81951" name="Rectangle 17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400" b="1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52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1953" name="Line 19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1954" name="Line 20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1955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1956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1957" name="Line 23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1958" name="Line 24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1959" name="Line 25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81925" name="Text Box 26"/>
          <p:cNvSpPr txBox="1">
            <a:spLocks noChangeArrowheads="1"/>
          </p:cNvSpPr>
          <p:nvPr/>
        </p:nvSpPr>
        <p:spPr bwMode="auto">
          <a:xfrm>
            <a:off x="1143000" y="777875"/>
            <a:ext cx="678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0             1               2             3	       4              5            6             7              8</a:t>
            </a:r>
          </a:p>
        </p:txBody>
      </p:sp>
      <p:sp>
        <p:nvSpPr>
          <p:cNvPr id="81926" name="Text Box 27"/>
          <p:cNvSpPr txBox="1">
            <a:spLocks noChangeArrowheads="1"/>
          </p:cNvSpPr>
          <p:nvPr/>
        </p:nvSpPr>
        <p:spPr bwMode="auto">
          <a:xfrm>
            <a:off x="1981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1927" name="Text Box 28"/>
          <p:cNvSpPr txBox="1">
            <a:spLocks noChangeArrowheads="1"/>
          </p:cNvSpPr>
          <p:nvPr/>
        </p:nvSpPr>
        <p:spPr bwMode="auto">
          <a:xfrm>
            <a:off x="3505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1928" name="Text Box 29"/>
          <p:cNvSpPr txBox="1">
            <a:spLocks noChangeArrowheads="1"/>
          </p:cNvSpPr>
          <p:nvPr/>
        </p:nvSpPr>
        <p:spPr bwMode="auto">
          <a:xfrm>
            <a:off x="2743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1929" name="Text Box 30"/>
          <p:cNvSpPr txBox="1">
            <a:spLocks noChangeArrowheads="1"/>
          </p:cNvSpPr>
          <p:nvPr/>
        </p:nvSpPr>
        <p:spPr bwMode="auto">
          <a:xfrm>
            <a:off x="3505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38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1930" name="Text Box 31"/>
          <p:cNvSpPr txBox="1">
            <a:spLocks noChangeArrowheads="1"/>
          </p:cNvSpPr>
          <p:nvPr/>
        </p:nvSpPr>
        <p:spPr bwMode="auto">
          <a:xfrm>
            <a:off x="57150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1931" name="Text Box 32"/>
          <p:cNvSpPr txBox="1">
            <a:spLocks noChangeArrowheads="1"/>
          </p:cNvSpPr>
          <p:nvPr/>
        </p:nvSpPr>
        <p:spPr bwMode="auto">
          <a:xfrm>
            <a:off x="72390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1932" name="Text Box 33"/>
          <p:cNvSpPr txBox="1">
            <a:spLocks noChangeArrowheads="1"/>
          </p:cNvSpPr>
          <p:nvPr/>
        </p:nvSpPr>
        <p:spPr bwMode="auto">
          <a:xfrm>
            <a:off x="4267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1933" name="Text Box 34"/>
          <p:cNvSpPr txBox="1">
            <a:spLocks noChangeArrowheads="1"/>
          </p:cNvSpPr>
          <p:nvPr/>
        </p:nvSpPr>
        <p:spPr bwMode="auto">
          <a:xfrm>
            <a:off x="50292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1934" name="Text Box 35"/>
          <p:cNvSpPr txBox="1">
            <a:spLocks noChangeArrowheads="1"/>
          </p:cNvSpPr>
          <p:nvPr/>
        </p:nvSpPr>
        <p:spPr bwMode="auto">
          <a:xfrm>
            <a:off x="64770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1935" name="Text Box 36"/>
          <p:cNvSpPr txBox="1">
            <a:spLocks noChangeArrowheads="1"/>
          </p:cNvSpPr>
          <p:nvPr/>
        </p:nvSpPr>
        <p:spPr bwMode="auto">
          <a:xfrm>
            <a:off x="1981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13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1936" name="Text Box 37"/>
          <p:cNvSpPr txBox="1">
            <a:spLocks noChangeArrowheads="1"/>
          </p:cNvSpPr>
          <p:nvPr/>
        </p:nvSpPr>
        <p:spPr bwMode="auto">
          <a:xfrm>
            <a:off x="57150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65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1937" name="Text Box 38"/>
          <p:cNvSpPr txBox="1">
            <a:spLocks noChangeArrowheads="1"/>
          </p:cNvSpPr>
          <p:nvPr/>
        </p:nvSpPr>
        <p:spPr bwMode="auto">
          <a:xfrm>
            <a:off x="64770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76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1938" name="Text Box 39"/>
          <p:cNvSpPr txBox="1">
            <a:spLocks noChangeArrowheads="1"/>
          </p:cNvSpPr>
          <p:nvPr/>
        </p:nvSpPr>
        <p:spPr bwMode="auto">
          <a:xfrm>
            <a:off x="2743200" y="2209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27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1939" name="Text Box 40"/>
          <p:cNvSpPr txBox="1">
            <a:spLocks noChangeArrowheads="1"/>
          </p:cNvSpPr>
          <p:nvPr/>
        </p:nvSpPr>
        <p:spPr bwMode="auto">
          <a:xfrm>
            <a:off x="5029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1940" name="Text Box 41"/>
          <p:cNvSpPr txBox="1">
            <a:spLocks noChangeArrowheads="1"/>
          </p:cNvSpPr>
          <p:nvPr/>
        </p:nvSpPr>
        <p:spPr bwMode="auto">
          <a:xfrm>
            <a:off x="7239000" y="1158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97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81941" name="Group 42"/>
          <p:cNvGrpSpPr>
            <a:grpSpLocks/>
          </p:cNvGrpSpPr>
          <p:nvPr/>
        </p:nvGrpSpPr>
        <p:grpSpPr bwMode="auto">
          <a:xfrm>
            <a:off x="5410200" y="2759075"/>
            <a:ext cx="838200" cy="641350"/>
            <a:chOff x="2448" y="3456"/>
            <a:chExt cx="528" cy="404"/>
          </a:xfrm>
        </p:grpSpPr>
        <p:sp>
          <p:nvSpPr>
            <p:cNvPr id="81949" name="Line 43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1950" name="Text Box 44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high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81942" name="Group 45"/>
          <p:cNvGrpSpPr>
            <a:grpSpLocks/>
          </p:cNvGrpSpPr>
          <p:nvPr/>
        </p:nvGrpSpPr>
        <p:grpSpPr bwMode="auto">
          <a:xfrm>
            <a:off x="4800600" y="2759075"/>
            <a:ext cx="838200" cy="609600"/>
            <a:chOff x="1680" y="3456"/>
            <a:chExt cx="528" cy="384"/>
          </a:xfrm>
        </p:grpSpPr>
        <p:sp>
          <p:nvSpPr>
            <p:cNvPr id="81947" name="Line 46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1948" name="Text Box 47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3366"/>
                  </a:solidFill>
                  <a:latin typeface="Arial" charset="0"/>
                  <a:ea typeface="宋体" charset="-122"/>
                </a:rPr>
                <a:t>low</a:t>
              </a:r>
              <a:endParaRPr lang="en-US" altLang="zh-CN" sz="140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81943" name="Text Box 48"/>
          <p:cNvSpPr txBox="1">
            <a:spLocks noChangeArrowheads="1"/>
          </p:cNvSpPr>
          <p:nvPr/>
        </p:nvSpPr>
        <p:spPr bwMode="auto">
          <a:xfrm>
            <a:off x="4267200" y="22256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charset="-122"/>
              </a:rPr>
              <a:t>49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1944" name="Text Box 49"/>
          <p:cNvSpPr txBox="1">
            <a:spLocks noChangeArrowheads="1"/>
          </p:cNvSpPr>
          <p:nvPr/>
        </p:nvSpPr>
        <p:spPr bwMode="auto">
          <a:xfrm>
            <a:off x="304800" y="3216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  <a:latin typeface="Arial" charset="0"/>
                <a:ea typeface="宋体" charset="-122"/>
              </a:rPr>
              <a:t>界点</a:t>
            </a:r>
          </a:p>
        </p:txBody>
      </p:sp>
      <p:sp>
        <p:nvSpPr>
          <p:cNvPr id="81945" name="Line 50"/>
          <p:cNvSpPr>
            <a:spLocks noChangeShapeType="1"/>
          </p:cNvSpPr>
          <p:nvPr/>
        </p:nvSpPr>
        <p:spPr bwMode="auto">
          <a:xfrm flipV="1">
            <a:off x="609600" y="2606675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75251" name="Rectangle 51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3847857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AutoShape 2"/>
          <p:cNvSpPr>
            <a:spLocks noChangeArrowheads="1"/>
          </p:cNvSpPr>
          <p:nvPr/>
        </p:nvSpPr>
        <p:spPr bwMode="auto">
          <a:xfrm>
            <a:off x="457200" y="5039072"/>
            <a:ext cx="3810000" cy="838200"/>
          </a:xfrm>
          <a:prstGeom prst="wedgeRectCallout">
            <a:avLst>
              <a:gd name="adj1" fmla="val 62833"/>
              <a:gd name="adj2" fmla="val -2034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Low=high=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 smtClean="0">
                <a:solidFill>
                  <a:srgbClr val="008000"/>
                </a:solidFill>
                <a:latin typeface="楷体_GB2312" pitchFamily="49" charset="-122"/>
              </a:rPr>
              <a:t>，</a:t>
            </a:r>
            <a:r>
              <a:rPr kumimoji="1" lang="zh-CN" altLang="en-US" sz="24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本趟停止，将支点定位并返回位置信息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341784"/>
            <a:ext cx="8568952" cy="1143000"/>
          </a:xfrm>
          <a:noFill/>
        </p:spPr>
        <p:txBody>
          <a:bodyPr/>
          <a:lstStyle/>
          <a:p>
            <a:pPr marL="666750" indent="-666750" algn="l" eaLnBrk="1" hangingPunct="1"/>
            <a:r>
              <a:rPr lang="zh-CN" altLang="en-US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课堂练习：</a:t>
            </a:r>
            <a:r>
              <a:rPr lang="zh-CN" altLang="en-US" sz="2400" b="1" dirty="0" smtClean="0">
                <a:solidFill>
                  <a:schemeClr val="tx1"/>
                </a:solidFill>
                <a:ea typeface="楷体_GB2312" pitchFamily="49" charset="-122"/>
              </a:rPr>
              <a:t>关键字序列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T=(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21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25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49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25</a:t>
            </a:r>
            <a:r>
              <a:rPr lang="en-US" altLang="zh-CN" sz="2800" b="1" dirty="0" smtClean="0"/>
              <a:t>*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16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08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），</a:t>
            </a:r>
            <a:r>
              <a:rPr lang="zh-CN" altLang="en-US" sz="2400" b="1" dirty="0" smtClean="0">
                <a:solidFill>
                  <a:schemeClr val="tx1"/>
                </a:solidFill>
                <a:ea typeface="楷体_GB2312" pitchFamily="49" charset="-122"/>
              </a:rPr>
              <a:t>请写出快速排序算法的一趟实现过程。</a:t>
            </a:r>
          </a:p>
        </p:txBody>
      </p:sp>
      <p:graphicFrame>
        <p:nvGraphicFramePr>
          <p:cNvPr id="3645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2341"/>
              </p:ext>
            </p:extLst>
          </p:nvPr>
        </p:nvGraphicFramePr>
        <p:xfrm>
          <a:off x="914400" y="2448272"/>
          <a:ext cx="7239000" cy="1241426"/>
        </p:xfrm>
        <a:graphic>
          <a:graphicData uri="http://schemas.openxmlformats.org/drawingml/2006/table">
            <a:tbl>
              <a:tblPr/>
              <a:tblGrid>
                <a:gridCol w="990600"/>
                <a:gridCol w="533400"/>
                <a:gridCol w="990600"/>
                <a:gridCol w="990600"/>
                <a:gridCol w="762000"/>
                <a:gridCol w="1219200"/>
                <a:gridCol w="914400"/>
                <a:gridCol w="838200"/>
              </a:tblGrid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r[i]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初态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第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趟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4596" name="AutoShape 52"/>
          <p:cNvSpPr>
            <a:spLocks noChangeArrowheads="1"/>
          </p:cNvSpPr>
          <p:nvPr/>
        </p:nvSpPr>
        <p:spPr bwMode="auto">
          <a:xfrm>
            <a:off x="7696200" y="1686272"/>
            <a:ext cx="838200" cy="457200"/>
          </a:xfrm>
          <a:prstGeom prst="wedgeEllipseCallout">
            <a:avLst>
              <a:gd name="adj1" fmla="val -50949"/>
              <a:gd name="adj2" fmla="val 107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 b="1" smtClean="0">
                <a:solidFill>
                  <a:srgbClr val="FF6600"/>
                </a:solidFill>
                <a:latin typeface="Times New Roman" panose="02020603050405020304" pitchFamily="18" charset="0"/>
                <a:ea typeface="楷体_GB2312" pitchFamily="49" charset="-122"/>
              </a:rPr>
              <a:t>high</a:t>
            </a:r>
          </a:p>
        </p:txBody>
      </p:sp>
      <p:sp>
        <p:nvSpPr>
          <p:cNvPr id="364597" name="AutoShape 53"/>
          <p:cNvSpPr>
            <a:spLocks noChangeArrowheads="1"/>
          </p:cNvSpPr>
          <p:nvPr/>
        </p:nvSpPr>
        <p:spPr bwMode="auto">
          <a:xfrm>
            <a:off x="1905000" y="1762472"/>
            <a:ext cx="795338" cy="477838"/>
          </a:xfrm>
          <a:prstGeom prst="wedgeEllipseCallout">
            <a:avLst>
              <a:gd name="adj1" fmla="val 71356"/>
              <a:gd name="adj2" fmla="val 83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 b="1" smtClean="0">
                <a:solidFill>
                  <a:srgbClr val="FF6600"/>
                </a:solidFill>
                <a:latin typeface="Times New Roman" panose="02020603050405020304" pitchFamily="18" charset="0"/>
                <a:ea typeface="楷体_GB2312" pitchFamily="49" charset="-122"/>
              </a:rPr>
              <a:t>low</a:t>
            </a:r>
          </a:p>
        </p:txBody>
      </p:sp>
      <p:sp>
        <p:nvSpPr>
          <p:cNvPr id="364598" name="Rectangle 54"/>
          <p:cNvSpPr>
            <a:spLocks noChangeArrowheads="1"/>
          </p:cNvSpPr>
          <p:nvPr/>
        </p:nvSpPr>
        <p:spPr bwMode="auto">
          <a:xfrm>
            <a:off x="2057400" y="3362672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21</a:t>
            </a:r>
          </a:p>
        </p:txBody>
      </p:sp>
      <p:sp>
        <p:nvSpPr>
          <p:cNvPr id="364599" name="Rectangle 55"/>
          <p:cNvSpPr>
            <a:spLocks noChangeArrowheads="1"/>
          </p:cNvSpPr>
          <p:nvPr/>
        </p:nvSpPr>
        <p:spPr bwMode="auto">
          <a:xfrm>
            <a:off x="7620000" y="3362672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08</a:t>
            </a:r>
          </a:p>
        </p:txBody>
      </p:sp>
      <p:sp>
        <p:nvSpPr>
          <p:cNvPr id="364600" name="Rectangle 56"/>
          <p:cNvSpPr>
            <a:spLocks noChangeArrowheads="1"/>
          </p:cNvSpPr>
          <p:nvPr/>
        </p:nvSpPr>
        <p:spPr bwMode="auto">
          <a:xfrm>
            <a:off x="3810000" y="3362672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364601" name="Rectangle 57"/>
          <p:cNvSpPr>
            <a:spLocks noChangeArrowheads="1"/>
          </p:cNvSpPr>
          <p:nvPr/>
        </p:nvSpPr>
        <p:spPr bwMode="auto">
          <a:xfrm>
            <a:off x="6781800" y="3362672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364602" name="Rectangle 58"/>
          <p:cNvSpPr>
            <a:spLocks noChangeArrowheads="1"/>
          </p:cNvSpPr>
          <p:nvPr/>
        </p:nvSpPr>
        <p:spPr bwMode="auto">
          <a:xfrm>
            <a:off x="4648200" y="3362672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49</a:t>
            </a:r>
          </a:p>
        </p:txBody>
      </p:sp>
      <p:sp>
        <p:nvSpPr>
          <p:cNvPr id="364603" name="Rectangle 59"/>
          <p:cNvSpPr>
            <a:spLocks noChangeArrowheads="1"/>
          </p:cNvSpPr>
          <p:nvPr/>
        </p:nvSpPr>
        <p:spPr bwMode="auto">
          <a:xfrm>
            <a:off x="5562600" y="3362672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25*</a:t>
            </a:r>
          </a:p>
        </p:txBody>
      </p:sp>
      <p:sp>
        <p:nvSpPr>
          <p:cNvPr id="364604" name="Rectangle 60"/>
          <p:cNvSpPr>
            <a:spLocks noChangeArrowheads="1"/>
          </p:cNvSpPr>
          <p:nvPr/>
        </p:nvSpPr>
        <p:spPr bwMode="auto">
          <a:xfrm>
            <a:off x="4648200" y="2524472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64605" name="Rectangle 61"/>
          <p:cNvSpPr>
            <a:spLocks noChangeArrowheads="1"/>
          </p:cNvSpPr>
          <p:nvPr/>
        </p:nvSpPr>
        <p:spPr bwMode="auto">
          <a:xfrm>
            <a:off x="4648200" y="3362672"/>
            <a:ext cx="25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21</a:t>
            </a:r>
          </a:p>
        </p:txBody>
      </p:sp>
      <p:sp>
        <p:nvSpPr>
          <p:cNvPr id="364606" name="Rectangle 62"/>
          <p:cNvSpPr>
            <a:spLocks noChangeArrowheads="1"/>
          </p:cNvSpPr>
          <p:nvPr/>
        </p:nvSpPr>
        <p:spPr bwMode="auto">
          <a:xfrm>
            <a:off x="4267200" y="1838672"/>
            <a:ext cx="1752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pivotkey=21</a:t>
            </a:r>
          </a:p>
        </p:txBody>
      </p:sp>
      <p:sp>
        <p:nvSpPr>
          <p:cNvPr id="364607" name="Rectangle 63"/>
          <p:cNvSpPr>
            <a:spLocks noChangeArrowheads="1"/>
          </p:cNvSpPr>
          <p:nvPr/>
        </p:nvSpPr>
        <p:spPr bwMode="auto">
          <a:xfrm>
            <a:off x="2819400" y="3362672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 smtClean="0">
                <a:solidFill>
                  <a:srgbClr val="FF00FF"/>
                </a:solidFill>
                <a:latin typeface="Times New Roman" panose="02020603050405020304" pitchFamily="18" charset="0"/>
              </a:rPr>
              <a:t>08</a:t>
            </a:r>
          </a:p>
        </p:txBody>
      </p:sp>
      <p:sp>
        <p:nvSpPr>
          <p:cNvPr id="364608" name="Rectangle 64"/>
          <p:cNvSpPr>
            <a:spLocks noChangeArrowheads="1"/>
          </p:cNvSpPr>
          <p:nvPr/>
        </p:nvSpPr>
        <p:spPr bwMode="auto">
          <a:xfrm>
            <a:off x="7620000" y="3362672"/>
            <a:ext cx="25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 smtClean="0">
                <a:solidFill>
                  <a:srgbClr val="FF6600"/>
                </a:solidFill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364609" name="Rectangle 65"/>
          <p:cNvSpPr>
            <a:spLocks noChangeArrowheads="1"/>
          </p:cNvSpPr>
          <p:nvPr/>
        </p:nvSpPr>
        <p:spPr bwMode="auto">
          <a:xfrm>
            <a:off x="3810000" y="3362672"/>
            <a:ext cx="25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 smtClean="0">
                <a:solidFill>
                  <a:srgbClr val="9900FF"/>
                </a:solidFill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364610" name="Rectangle 66"/>
          <p:cNvSpPr>
            <a:spLocks noChangeArrowheads="1"/>
          </p:cNvSpPr>
          <p:nvPr/>
        </p:nvSpPr>
        <p:spPr bwMode="auto">
          <a:xfrm>
            <a:off x="6781800" y="3362672"/>
            <a:ext cx="25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49</a:t>
            </a:r>
          </a:p>
        </p:txBody>
      </p:sp>
      <p:sp>
        <p:nvSpPr>
          <p:cNvPr id="364611" name="Rectangle 67"/>
          <p:cNvSpPr>
            <a:spLocks noChangeArrowheads="1"/>
          </p:cNvSpPr>
          <p:nvPr/>
        </p:nvSpPr>
        <p:spPr bwMode="auto">
          <a:xfrm>
            <a:off x="2590800" y="4048472"/>
            <a:ext cx="5683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(   08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16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）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21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（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25*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，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49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25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364613" name="AutoShape 69"/>
          <p:cNvSpPr>
            <a:spLocks noChangeArrowheads="1"/>
          </p:cNvSpPr>
          <p:nvPr/>
        </p:nvSpPr>
        <p:spPr bwMode="auto">
          <a:xfrm>
            <a:off x="5003800" y="5253384"/>
            <a:ext cx="3810000" cy="517525"/>
          </a:xfrm>
          <a:prstGeom prst="wedgeRectCallout">
            <a:avLst>
              <a:gd name="adj1" fmla="val -29833"/>
              <a:gd name="adj2" fmla="val -213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t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25</a:t>
            </a:r>
            <a:r>
              <a:rPr kumimoji="1" lang="zh-CN" altLang="en-US" sz="2400" b="1" baseline="40000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kumimoji="1" lang="zh-CN" altLang="en-US" sz="24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跑</a:t>
            </a:r>
            <a:r>
              <a:rPr kumimoji="1"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到了前面，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不稳定</a:t>
            </a:r>
            <a:r>
              <a:rPr kumimoji="1"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030462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36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36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36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36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36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36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36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500"/>
                                        <p:tgtEl>
                                          <p:spTgt spid="36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36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36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36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0" dur="500"/>
                                        <p:tgtEl>
                                          <p:spTgt spid="36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36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64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64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6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6" grpId="0" animBg="1" autoUpdateAnimBg="0"/>
      <p:bldP spid="364596" grpId="0" animBg="1" autoUpdateAnimBg="0"/>
      <p:bldP spid="364597" grpId="0" animBg="1" autoUpdateAnimBg="0"/>
      <p:bldP spid="364598" grpId="0" autoUpdateAnimBg="0"/>
      <p:bldP spid="364599" grpId="0" autoUpdateAnimBg="0"/>
      <p:bldP spid="364600" grpId="0" autoUpdateAnimBg="0"/>
      <p:bldP spid="364601" grpId="0" autoUpdateAnimBg="0"/>
      <p:bldP spid="364602" grpId="0" autoUpdateAnimBg="0"/>
      <p:bldP spid="364603" grpId="0" autoUpdateAnimBg="0"/>
      <p:bldP spid="364604" grpId="0" animBg="1" autoUpdateAnimBg="0"/>
      <p:bldP spid="364605" grpId="0" animBg="1" autoUpdateAnimBg="0"/>
      <p:bldP spid="364606" grpId="0" autoUpdateAnimBg="0"/>
      <p:bldP spid="364607" grpId="0" autoUpdateAnimBg="0"/>
      <p:bldP spid="364608" grpId="0" animBg="1" autoUpdateAnimBg="0"/>
      <p:bldP spid="364609" grpId="0" animBg="1" autoUpdateAnimBg="0"/>
      <p:bldP spid="364610" grpId="0" animBg="1" autoUpdateAnimBg="0"/>
      <p:bldP spid="364611" grpId="0" autoUpdateAnimBg="0"/>
      <p:bldP spid="364613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45753"/>
            <a:ext cx="8228012" cy="5235575"/>
          </a:xfrm>
        </p:spPr>
        <p:txBody>
          <a:bodyPr/>
          <a:lstStyle/>
          <a:p>
            <a:r>
              <a:rPr lang="zh-CN" altLang="en-US" dirty="0" smtClean="0"/>
              <a:t>设一组初始记录关键字序列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 (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，以第一个记录关键字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/>
              <a:t>为基准进行一趟快速排序的结果为（      ）。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(A) 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		(B) 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(C) 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		(D) 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7259130" y="2204864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C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交换排序</a:t>
            </a:r>
          </a:p>
        </p:txBody>
      </p:sp>
    </p:spTree>
    <p:extLst>
      <p:ext uri="{BB962C8B-B14F-4D97-AF65-F5344CB8AC3E}">
        <p14:creationId xmlns:p14="http://schemas.microsoft.com/office/powerpoint/2010/main" val="91954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交换排序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</a:t>
            </a:r>
            <a:r>
              <a:rPr lang="zh-CN" altLang="en-US" dirty="0" smtClean="0"/>
              <a:t>排序</a:t>
            </a:r>
            <a:r>
              <a:rPr lang="zh-CN" altLang="en-US" dirty="0"/>
              <a:t>算法</a:t>
            </a:r>
          </a:p>
          <a:p>
            <a:pPr lvl="1"/>
            <a:r>
              <a:rPr lang="zh-CN" altLang="en-US" dirty="0"/>
              <a:t>每一趟的子表的形成是采用从两头向中间</a:t>
            </a:r>
            <a:r>
              <a:rPr lang="zh-CN" altLang="en-US" dirty="0">
                <a:solidFill>
                  <a:srgbClr val="FF0000"/>
                </a:solidFill>
              </a:rPr>
              <a:t>交替式逼近</a:t>
            </a:r>
            <a:r>
              <a:rPr lang="zh-CN" altLang="en-US" dirty="0" smtClean="0"/>
              <a:t>法</a:t>
            </a:r>
            <a:endParaRPr lang="zh-CN" altLang="en-US" dirty="0"/>
          </a:p>
          <a:p>
            <a:pPr lvl="1"/>
            <a:r>
              <a:rPr lang="zh-CN" altLang="en-US" dirty="0" smtClean="0"/>
              <a:t>由于</a:t>
            </a:r>
            <a:r>
              <a:rPr lang="zh-CN" altLang="en-US" dirty="0"/>
              <a:t>每趟中对各子表的操作都相似，可采用</a:t>
            </a:r>
            <a:r>
              <a:rPr lang="zh-CN" altLang="en-US" dirty="0">
                <a:solidFill>
                  <a:srgbClr val="FF0000"/>
                </a:solidFill>
              </a:rPr>
              <a:t>递归</a:t>
            </a:r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9113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交换排序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zh-CN" altLang="en-US" dirty="0" smtClean="0"/>
              <a:t>一趟快速排序算法</a:t>
            </a:r>
            <a:r>
              <a:rPr lang="en-US" altLang="zh-CN" dirty="0" smtClean="0"/>
              <a:t>(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教材</a:t>
            </a:r>
            <a:r>
              <a:rPr kumimoji="1" lang="en-US" altLang="zh-CN" dirty="0" smtClean="0">
                <a:latin typeface="Times New Roman" panose="02020603050405020304" pitchFamily="18" charset="0"/>
                <a:ea typeface="楷体_GB2312" pitchFamily="49" charset="-122"/>
              </a:rPr>
              <a:t>P275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31032" y="1628615"/>
            <a:ext cx="8712968" cy="5262979"/>
          </a:xfrm>
          <a:prstGeom prst="rect">
            <a:avLst/>
          </a:prstGeom>
          <a:solidFill>
            <a:srgbClr val="FEFFFF"/>
          </a:solidFill>
          <a:ln w="25400" cap="flat" cmpd="sng" algn="ctr">
            <a:solidFill>
              <a:srgbClr val="3333CC"/>
            </a:solidFill>
            <a:prstDash val="solid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Partition ( 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SqList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&amp;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L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low,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 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high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)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{  </a:t>
            </a:r>
          </a:p>
          <a:p>
            <a:pPr lvl="0" eaLnBrk="0" fontAlgn="base" hangingPunct="0">
              <a:spcAft>
                <a:spcPct val="0"/>
              </a:spcAft>
              <a:defRPr/>
            </a:pPr>
            <a:r>
              <a:rPr lang="en-US" altLang="zh-CN" sz="2400" b="0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400" b="0" kern="0" dirty="0" smtClean="0">
                <a:solidFill>
                  <a:srgbClr val="0000FF"/>
                </a:solidFill>
                <a:latin typeface="Arial" charset="0"/>
                <a:ea typeface="宋体" charset="-122"/>
              </a:rPr>
              <a:t> 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L.r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[0] =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L.r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[low];</a:t>
            </a:r>
            <a:r>
              <a:rPr lang="zh-CN" altLang="en-US" sz="2400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200" b="0" kern="0" dirty="0">
                <a:solidFill>
                  <a:srgbClr val="000000"/>
                </a:solidFill>
                <a:latin typeface="Arial" charset="0"/>
                <a:ea typeface="宋体" charset="-122"/>
              </a:rPr>
              <a:t>//</a:t>
            </a:r>
            <a:r>
              <a:rPr lang="zh-CN" altLang="en-US" sz="2200" b="0" kern="0" dirty="0">
                <a:solidFill>
                  <a:srgbClr val="000000"/>
                </a:solidFill>
                <a:latin typeface="Arial" charset="0"/>
                <a:ea typeface="宋体" charset="-122"/>
              </a:rPr>
              <a:t>以子表的首记录作为支点记录，放入</a:t>
            </a:r>
            <a:r>
              <a:rPr lang="en-US" altLang="zh-CN" sz="2200" b="0" kern="0" dirty="0">
                <a:solidFill>
                  <a:srgbClr val="000000"/>
                </a:solidFill>
                <a:latin typeface="Arial" charset="0"/>
                <a:ea typeface="宋体" charset="-122"/>
              </a:rPr>
              <a:t>r[0]</a:t>
            </a:r>
            <a:r>
              <a:rPr lang="zh-CN" altLang="en-US" sz="2200" b="0" kern="0" dirty="0">
                <a:solidFill>
                  <a:srgbClr val="000000"/>
                </a:solidFill>
                <a:latin typeface="Arial" charset="0"/>
                <a:ea typeface="宋体" charset="-122"/>
              </a:rPr>
              <a:t>单元</a:t>
            </a:r>
            <a:endParaRPr kumimoji="1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400" b="0" kern="0" dirty="0" smtClean="0">
                <a:solidFill>
                  <a:srgbClr val="0000FF"/>
                </a:solidFill>
                <a:latin typeface="Arial" charset="0"/>
                <a:ea typeface="宋体" charset="-122"/>
              </a:rPr>
              <a:t>   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pivotkey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= 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L.r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[low].key;</a:t>
            </a:r>
          </a:p>
          <a:p>
            <a:pPr lvl="0" eaLnBrk="0" fontAlgn="base" hangingPunct="0">
              <a:spcAft>
                <a:spcPct val="0"/>
              </a:spcAft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while 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(low&lt;high )   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//</a:t>
            </a:r>
            <a:r>
              <a:rPr lang="zh-CN" altLang="en-US" sz="2400" b="0" kern="0" dirty="0">
                <a:solidFill>
                  <a:srgbClr val="000000"/>
                </a:solidFill>
                <a:latin typeface="Arial" charset="0"/>
                <a:ea typeface="宋体" charset="-122"/>
              </a:rPr>
              <a:t>从表的两端交替地向中间扫描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    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{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kern="0" dirty="0">
                <a:solidFill>
                  <a:srgbClr val="000000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   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while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(low&lt;high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&amp;&amp;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L.r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[high].key&gt;=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pivotkey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)  --high;</a:t>
            </a:r>
          </a:p>
          <a:p>
            <a:pPr lvl="0" eaLnBrk="0" fontAlgn="base" hangingPunct="0">
              <a:spcAft>
                <a:spcPct val="0"/>
              </a:spcAft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           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L.r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[low] = 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L.r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[high];</a:t>
            </a:r>
            <a:r>
              <a:rPr lang="zh-CN" altLang="en-US" sz="2400" b="0" kern="0" dirty="0">
                <a:solidFill>
                  <a:srgbClr val="000000"/>
                </a:solidFill>
                <a:latin typeface="Arial" charset="0"/>
                <a:ea typeface="宋体" charset="-122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 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//</a:t>
            </a:r>
            <a:r>
              <a:rPr lang="zh-CN" altLang="en-US" sz="2400" b="0" kern="0" dirty="0">
                <a:solidFill>
                  <a:srgbClr val="000000"/>
                </a:solidFill>
                <a:latin typeface="Arial" charset="0"/>
                <a:ea typeface="宋体" charset="-122"/>
              </a:rPr>
              <a:t>将比支点小的记录交换到</a:t>
            </a:r>
            <a:r>
              <a:rPr lang="zh-CN" altLang="en-US" sz="2400" b="0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低端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       while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( low&lt;high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&amp;&amp;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L.r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[low].key&lt;=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pivotkey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)  ++low;</a:t>
            </a:r>
          </a:p>
          <a:p>
            <a:pPr lvl="0" eaLnBrk="0" fontAlgn="base" hangingPunct="0">
              <a:spcAft>
                <a:spcPct val="0"/>
              </a:spcAft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           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L.r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[high] = 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L.r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[low];</a:t>
            </a:r>
            <a:r>
              <a:rPr lang="zh-CN" altLang="en-US" sz="2400" b="0" kern="0" dirty="0">
                <a:solidFill>
                  <a:srgbClr val="000000"/>
                </a:solidFill>
                <a:latin typeface="Arial" charset="0"/>
                <a:ea typeface="宋体" charset="-122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//</a:t>
            </a:r>
            <a:r>
              <a:rPr lang="zh-CN" altLang="en-US" sz="2400" b="0" kern="0" dirty="0">
                <a:solidFill>
                  <a:srgbClr val="000000"/>
                </a:solidFill>
                <a:latin typeface="Arial" charset="0"/>
                <a:ea typeface="宋体" charset="-122"/>
              </a:rPr>
              <a:t>将比支点大的记录交换到</a:t>
            </a:r>
            <a:r>
              <a:rPr lang="zh-CN" altLang="en-US" sz="2400" b="0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高端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     }</a:t>
            </a:r>
          </a:p>
          <a:p>
            <a:pPr lvl="0" eaLnBrk="0" fontAlgn="base" hangingPunct="0">
              <a:spcAft>
                <a:spcPct val="0"/>
              </a:spcAft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  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L.r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[low]=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L.r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[0];   </a:t>
            </a:r>
            <a:r>
              <a:rPr lang="en-US" altLang="zh-CN" sz="2400" kern="0" dirty="0" smtClean="0">
                <a:solidFill>
                  <a:srgbClr val="0000FF"/>
                </a:solidFill>
                <a:latin typeface="Arial" charset="0"/>
                <a:ea typeface="宋体" charset="-122"/>
              </a:rPr>
              <a:t>//</a:t>
            </a:r>
            <a:r>
              <a:rPr lang="zh-CN" altLang="en-US" sz="2400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支点记录到位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  <a:p>
            <a:pPr lvl="0" eaLnBrk="0" fontAlgn="base" hangingPunct="0">
              <a:spcAft>
                <a:spcPct val="0"/>
              </a:spcAft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    return low;         </a:t>
            </a:r>
            <a:r>
              <a:rPr lang="zh-CN" altLang="en-US" sz="2400" b="0" kern="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400" b="0" kern="0" dirty="0">
                <a:solidFill>
                  <a:srgbClr val="000000"/>
                </a:solidFill>
                <a:latin typeface="Arial" charset="0"/>
                <a:ea typeface="宋体" charset="-122"/>
              </a:rPr>
              <a:t>//</a:t>
            </a:r>
            <a:r>
              <a:rPr lang="zh-CN" altLang="en-US" sz="2400" b="0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返回支点记录所在位置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632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408112" y="1604094"/>
            <a:ext cx="6934200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QSort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SqList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&amp;L, 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low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high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{</a:t>
            </a:r>
          </a:p>
          <a:p>
            <a:pPr>
              <a:lnSpc>
                <a:spcPct val="120000"/>
              </a:lnSpc>
              <a:defRPr/>
            </a:pPr>
            <a:r>
              <a:rPr kumimoji="1"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</a:t>
            </a:r>
            <a:endParaRPr kumimoji="1" lang="en-US" altLang="zh-CN" sz="2400" b="1" dirty="0">
              <a:solidFill>
                <a:srgbClr val="008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if 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 low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&lt;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high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 {				  </a:t>
            </a:r>
          </a:p>
          <a:p>
            <a:pPr>
              <a:lnSpc>
                <a:spcPct val="120000"/>
              </a:lnSpc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pivot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Partition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(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low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high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); </a:t>
            </a:r>
          </a:p>
          <a:p>
            <a:pPr>
              <a:lnSpc>
                <a:spcPct val="120000"/>
              </a:lnSpc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QSort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( L,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low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pivot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);	    </a:t>
            </a:r>
          </a:p>
          <a:p>
            <a:pPr>
              <a:lnSpc>
                <a:spcPct val="120000"/>
              </a:lnSpc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QSort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 L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pivot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+1,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high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);</a:t>
            </a:r>
          </a:p>
          <a:p>
            <a:pPr>
              <a:lnSpc>
                <a:spcPct val="120000"/>
              </a:lnSpc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}</a:t>
            </a:r>
          </a:p>
          <a:p>
            <a:pPr>
              <a:lnSpc>
                <a:spcPct val="120000"/>
              </a:lnSpc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title"/>
          </p:nvPr>
        </p:nvSpPr>
        <p:spPr>
          <a:xfrm>
            <a:off x="408112" y="1070694"/>
            <a:ext cx="7692280" cy="457200"/>
          </a:xfrm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n"/>
              <a:defRPr/>
            </a:pPr>
            <a:r>
              <a:rPr lang="zh-CN" altLang="en-US" sz="3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整个快速排序的递归算法</a:t>
            </a:r>
            <a:r>
              <a:rPr lang="en-US" altLang="zh-CN" sz="3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3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教材</a:t>
            </a:r>
            <a:r>
              <a:rPr lang="en-US" altLang="zh-CN" sz="3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P276)</a:t>
            </a:r>
            <a:r>
              <a:rPr lang="zh-CN" altLang="en-US" sz="3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：</a:t>
            </a:r>
          </a:p>
        </p:txBody>
      </p:sp>
      <p:sp>
        <p:nvSpPr>
          <p:cNvPr id="366598" name="Rectangle 6"/>
          <p:cNvSpPr>
            <a:spLocks noChangeArrowheads="1"/>
          </p:cNvSpPr>
          <p:nvPr/>
        </p:nvSpPr>
        <p:spPr bwMode="auto">
          <a:xfrm>
            <a:off x="3913312" y="2670894"/>
            <a:ext cx="922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kumimoji="1"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长度</a:t>
            </a:r>
            <a:r>
              <a:rPr kumimoji="1"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&gt;1</a:t>
            </a:r>
          </a:p>
        </p:txBody>
      </p:sp>
      <p:sp>
        <p:nvSpPr>
          <p:cNvPr id="366599" name="Rectangle 7"/>
          <p:cNvSpPr>
            <a:spLocks noChangeArrowheads="1"/>
          </p:cNvSpPr>
          <p:nvPr/>
        </p:nvSpPr>
        <p:spPr bwMode="auto">
          <a:xfrm>
            <a:off x="1932112" y="2213694"/>
            <a:ext cx="64944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kumimoji="1"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对顺序表</a:t>
            </a:r>
            <a:r>
              <a:rPr kumimoji="1"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中的子序列</a:t>
            </a:r>
            <a:r>
              <a:rPr kumimoji="1"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r[ </a:t>
            </a:r>
            <a:r>
              <a:rPr kumimoji="1" lang="en-US" altLang="zh-CN" sz="2400" b="1" i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low…</a:t>
            </a:r>
            <a:r>
              <a:rPr kumimoji="1" lang="en-US" altLang="zh-CN" sz="2400" b="1" i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high</a:t>
            </a:r>
            <a:r>
              <a:rPr kumimoji="1"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en-US" altLang="zh-CN" sz="2400" b="1" i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作快速排序</a:t>
            </a:r>
          </a:p>
        </p:txBody>
      </p:sp>
      <p:sp>
        <p:nvSpPr>
          <p:cNvPr id="366600" name="Rectangle 8"/>
          <p:cNvSpPr>
            <a:spLocks noChangeArrowheads="1"/>
          </p:cNvSpPr>
          <p:nvPr/>
        </p:nvSpPr>
        <p:spPr bwMode="auto">
          <a:xfrm>
            <a:off x="5284912" y="3128094"/>
            <a:ext cx="31274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kumimoji="1"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一趟快排，</a:t>
            </a:r>
            <a:r>
              <a:rPr kumimoji="1" lang="zh-CN" altLang="en-US" sz="20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将</a:t>
            </a:r>
            <a:r>
              <a:rPr kumimoji="1" lang="en-US" altLang="zh-CN" sz="20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L[ </a:t>
            </a:r>
            <a:r>
              <a:rPr kumimoji="1"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kumimoji="1"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一分为二</a:t>
            </a:r>
          </a:p>
        </p:txBody>
      </p:sp>
      <p:sp>
        <p:nvSpPr>
          <p:cNvPr id="366601" name="Rectangle 9"/>
          <p:cNvSpPr>
            <a:spLocks noChangeArrowheads="1"/>
          </p:cNvSpPr>
          <p:nvPr/>
        </p:nvSpPr>
        <p:spPr bwMode="auto">
          <a:xfrm>
            <a:off x="4446712" y="3509094"/>
            <a:ext cx="4611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kumimoji="1"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左子区间</a:t>
            </a:r>
            <a:r>
              <a:rPr kumimoji="1"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进行递归快排，直到长度为</a:t>
            </a:r>
            <a:r>
              <a:rPr kumimoji="1"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66602" name="Rectangle 10"/>
          <p:cNvSpPr>
            <a:spLocks noChangeArrowheads="1"/>
          </p:cNvSpPr>
          <p:nvPr/>
        </p:nvSpPr>
        <p:spPr bwMode="auto">
          <a:xfrm>
            <a:off x="4446712" y="3966294"/>
            <a:ext cx="4611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kumimoji="1"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右子区间</a:t>
            </a:r>
            <a:r>
              <a:rPr kumimoji="1"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进行递归快排，直到长度为</a:t>
            </a:r>
            <a:r>
              <a:rPr kumimoji="1"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66603" name="Rectangle 11"/>
          <p:cNvSpPr>
            <a:spLocks noChangeArrowheads="1"/>
          </p:cNvSpPr>
          <p:nvPr/>
        </p:nvSpPr>
        <p:spPr bwMode="auto">
          <a:xfrm>
            <a:off x="712912" y="4880694"/>
            <a:ext cx="914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i="1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//QSort</a:t>
            </a:r>
          </a:p>
        </p:txBody>
      </p:sp>
      <p:sp>
        <p:nvSpPr>
          <p:cNvPr id="366604" name="AutoShape 12"/>
          <p:cNvSpPr>
            <a:spLocks noChangeArrowheads="1"/>
          </p:cNvSpPr>
          <p:nvPr/>
        </p:nvSpPr>
        <p:spPr bwMode="auto">
          <a:xfrm>
            <a:off x="3456112" y="4423494"/>
            <a:ext cx="1379538" cy="457200"/>
          </a:xfrm>
          <a:prstGeom prst="wedgeRoundRectCallout">
            <a:avLst>
              <a:gd name="adj1" fmla="val -96278"/>
              <a:gd name="adj2" fmla="val -113333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新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的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low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6605" name="Rectangle 13"/>
          <p:cNvSpPr>
            <a:spLocks noChangeArrowheads="1"/>
          </p:cNvSpPr>
          <p:nvPr/>
        </p:nvSpPr>
        <p:spPr bwMode="auto">
          <a:xfrm>
            <a:off x="3684712" y="5261694"/>
            <a:ext cx="4415680" cy="1263650"/>
          </a:xfrm>
          <a:prstGeom prst="rect">
            <a:avLst/>
          </a:prstGeom>
          <a:noFill/>
          <a:ln w="222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1" fontAlgn="t" hangingPunct="1">
              <a:spcBef>
                <a:spcPct val="2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kumimoji="1" lang="en-US" altLang="zh-CN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uick</a:t>
            </a:r>
            <a:r>
              <a:rPr kumimoji="1" lang="en-US" altLang="zh-CN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Sort</a:t>
            </a:r>
            <a:r>
              <a:rPr kumimoji="1"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SqList</a:t>
            </a:r>
            <a:r>
              <a:rPr kumimoji="1"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&amp;L)</a:t>
            </a:r>
          </a:p>
          <a:p>
            <a:pPr eaLnBrk="1" fontAlgn="t" hangingPunct="1">
              <a:spcBef>
                <a:spcPct val="2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{   </a:t>
            </a:r>
            <a:r>
              <a:rPr kumimoji="1"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QSort</a:t>
            </a:r>
            <a:r>
              <a:rPr kumimoji="1"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(L,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1, 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L.length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);</a:t>
            </a:r>
          </a:p>
          <a:p>
            <a:pPr eaLnBrk="1" fontAlgn="t" hangingPunct="1">
              <a:spcBef>
                <a:spcPct val="2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}</a:t>
            </a:r>
          </a:p>
        </p:txBody>
      </p:sp>
      <p:sp>
        <p:nvSpPr>
          <p:cNvPr id="366606" name="Text Box 14"/>
          <p:cNvSpPr txBox="1">
            <a:spLocks noChangeArrowheads="1"/>
          </p:cNvSpPr>
          <p:nvPr/>
        </p:nvSpPr>
        <p:spPr bwMode="auto">
          <a:xfrm>
            <a:off x="520080" y="5349696"/>
            <a:ext cx="304380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indent="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eaLnBrk="1" fontAlgn="t" hangingPunct="1">
              <a:spcBef>
                <a:spcPts val="640"/>
              </a:spcBef>
              <a:defRPr/>
            </a:pPr>
            <a:r>
              <a:rPr lang="zh-CN" altLang="en-US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对顺序表</a:t>
            </a:r>
            <a:r>
              <a:rPr lang="en-US" altLang="zh-CN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L</a:t>
            </a:r>
            <a:r>
              <a:rPr lang="zh-CN" altLang="en-US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进行快速 排序的操作函数为：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10.3 </a:t>
            </a:r>
            <a:r>
              <a:rPr lang="zh-CN" altLang="en-US" kern="0" smtClean="0"/>
              <a:t>交换排序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956048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6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6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6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6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6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6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8" grpId="0" build="p" autoUpdateAnimBg="0"/>
      <p:bldP spid="366600" grpId="0" build="p" autoUpdateAnimBg="0"/>
      <p:bldP spid="366601" grpId="0" build="p" autoUpdateAnimBg="0"/>
      <p:bldP spid="366602" grpId="0" build="p" autoUpdateAnimBg="0"/>
      <p:bldP spid="366603" grpId="0" autoUpdateAnimBg="0"/>
      <p:bldP spid="366604" grpId="0" animBg="1" autoUpdateAnimBg="0"/>
      <p:bldP spid="366605" grpId="0" animBg="1" autoUpdateAnimBg="0"/>
      <p:bldP spid="36660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交换排序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快速排序算法分析</a:t>
            </a:r>
          </a:p>
          <a:p>
            <a:pPr lvl="1"/>
            <a:r>
              <a:rPr lang="zh-CN" altLang="en-US" dirty="0" smtClean="0"/>
              <a:t>时间复杂度：</a:t>
            </a:r>
            <a:r>
              <a:rPr lang="en-US" altLang="zh-CN" dirty="0" smtClean="0"/>
              <a:t>O(nlog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 smtClean="0"/>
              <a:t>就时间复杂度而言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快速排序是我们所讨论的所有内排序方法中最好的一个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空间复杂度：</a:t>
            </a:r>
            <a:r>
              <a:rPr lang="en-US" altLang="zh-CN" dirty="0"/>
              <a:t> O(log</a:t>
            </a:r>
            <a:r>
              <a:rPr lang="en-US" altLang="zh-CN" baseline="-25000" dirty="0"/>
              <a:t>2</a:t>
            </a:r>
            <a:r>
              <a:rPr lang="en-US" altLang="zh-CN" dirty="0"/>
              <a:t>n)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快速</a:t>
            </a:r>
            <a:r>
              <a:rPr lang="zh-CN" altLang="en-US" dirty="0"/>
              <a:t>排序是递归的，需要有一个栈存放每层递归调用时参数（新的</a:t>
            </a:r>
            <a:r>
              <a:rPr lang="en-US" altLang="zh-CN" dirty="0"/>
              <a:t>low</a:t>
            </a:r>
            <a:r>
              <a:rPr lang="zh-CN" altLang="en-US" dirty="0"/>
              <a:t>和</a:t>
            </a:r>
            <a:r>
              <a:rPr lang="en-US" altLang="zh-CN" dirty="0"/>
              <a:t>high</a:t>
            </a:r>
            <a:r>
              <a:rPr lang="zh-CN" altLang="en-US" dirty="0"/>
              <a:t>）。</a:t>
            </a:r>
          </a:p>
          <a:p>
            <a:pPr lvl="2"/>
            <a:r>
              <a:rPr lang="zh-CN" altLang="en-US" dirty="0"/>
              <a:t>最大递归调用层次数与递归树的深度一致，</a:t>
            </a:r>
            <a:r>
              <a:rPr lang="zh-CN" altLang="en-US" dirty="0" smtClean="0"/>
              <a:t>因此要求</a:t>
            </a:r>
            <a:r>
              <a:rPr lang="zh-CN" altLang="en-US" dirty="0"/>
              <a:t>存储开销为 </a:t>
            </a:r>
            <a:r>
              <a:rPr lang="en-US" altLang="zh-CN" dirty="0"/>
              <a:t>O(log</a:t>
            </a:r>
            <a:r>
              <a:rPr lang="en-US" altLang="zh-CN" baseline="-25000" dirty="0"/>
              <a:t>2</a:t>
            </a:r>
            <a:r>
              <a:rPr lang="en-US" altLang="zh-CN" dirty="0"/>
              <a:t>n)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快速</a:t>
            </a:r>
            <a:r>
              <a:rPr lang="zh-CN" altLang="en-US" dirty="0" smtClean="0"/>
              <a:t>排序是</a:t>
            </a:r>
            <a:r>
              <a:rPr lang="zh-CN" altLang="en-US" dirty="0" smtClean="0">
                <a:solidFill>
                  <a:srgbClr val="FF0000"/>
                </a:solidFill>
              </a:rPr>
              <a:t>不稳定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3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 </a:t>
            </a:r>
            <a:r>
              <a:rPr lang="zh-CN" altLang="en-US" dirty="0" smtClean="0"/>
              <a:t>选择排序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基本思想</a:t>
            </a:r>
            <a:endParaRPr lang="en-US" altLang="zh-CN" dirty="0" smtClean="0"/>
          </a:p>
          <a:p>
            <a:pPr lvl="1"/>
            <a:r>
              <a:rPr lang="zh-CN" altLang="en-US" dirty="0"/>
              <a:t>每一趟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n-i+1</a:t>
            </a:r>
            <a:r>
              <a:rPr lang="zh-CN" altLang="en-US" dirty="0" smtClean="0"/>
              <a:t>个记录中</a:t>
            </a:r>
            <a:r>
              <a:rPr lang="zh-CN" altLang="en-US" dirty="0" smtClean="0">
                <a:solidFill>
                  <a:srgbClr val="FF0000"/>
                </a:solidFill>
              </a:rPr>
              <a:t>选取关键字最小</a:t>
            </a:r>
            <a:r>
              <a:rPr lang="zh-CN" altLang="en-US" dirty="0" smtClean="0"/>
              <a:t>的记录</a:t>
            </a:r>
            <a:r>
              <a:rPr lang="en-US" altLang="zh-CN" dirty="0" smtClean="0"/>
              <a:t>, </a:t>
            </a:r>
            <a:r>
              <a:rPr lang="zh-CN" altLang="en-US" dirty="0"/>
              <a:t>作为有序序列的第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zh-CN" altLang="en-US" dirty="0" smtClean="0"/>
              <a:t>主要算法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简单选择排序</a:t>
            </a:r>
            <a:endParaRPr lang="en-US" altLang="zh-CN" dirty="0" smtClean="0"/>
          </a:p>
          <a:p>
            <a:pPr lvl="1"/>
            <a:r>
              <a:rPr lang="zh-CN" altLang="en-US" dirty="0"/>
              <a:t>锦标赛排序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堆排序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52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360362" y="476672"/>
            <a:ext cx="5997575" cy="503237"/>
          </a:xfrm>
          <a:noFill/>
          <a:ln/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algn="l">
              <a:spcBef>
                <a:spcPct val="20000"/>
              </a:spcBef>
              <a:buClr>
                <a:srgbClr val="0000FF"/>
              </a:buClr>
            </a:pPr>
            <a:r>
              <a:rPr lang="zh-CN" altLang="en-US" sz="36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直接插入排序过程示例 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950913" y="1291803"/>
            <a:ext cx="546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r   0        1        2        3        4        5        6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2014538" y="1750591"/>
            <a:ext cx="533400" cy="533400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</a:t>
            </a: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5824538" y="1750591"/>
            <a:ext cx="533400" cy="533400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2763838" y="1750591"/>
            <a:ext cx="533400" cy="533400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</a:t>
            </a: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3538538" y="1750591"/>
            <a:ext cx="533400" cy="533400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22</a:t>
            </a:r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4297363" y="1750591"/>
            <a:ext cx="533400" cy="533400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5062538" y="1750591"/>
            <a:ext cx="533400" cy="533400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25*</a:t>
            </a:r>
          </a:p>
        </p:txBody>
      </p:sp>
      <p:sp>
        <p:nvSpPr>
          <p:cNvPr id="56336" name="Oval 16"/>
          <p:cNvSpPr>
            <a:spLocks noChangeArrowheads="1"/>
          </p:cNvSpPr>
          <p:nvPr/>
        </p:nvSpPr>
        <p:spPr bwMode="auto">
          <a:xfrm>
            <a:off x="1993900" y="2417341"/>
            <a:ext cx="533400" cy="533400"/>
          </a:xfrm>
          <a:prstGeom prst="ellipse">
            <a:avLst/>
          </a:prstGeom>
          <a:gradFill rotWithShape="0">
            <a:gsLst>
              <a:gs pos="0">
                <a:srgbClr val="00E668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1978025" y="3103141"/>
            <a:ext cx="1282700" cy="533400"/>
            <a:chOff x="1246" y="2255"/>
            <a:chExt cx="808" cy="336"/>
          </a:xfrm>
        </p:grpSpPr>
        <p:sp>
          <p:nvSpPr>
            <p:cNvPr id="56344" name="Oval 24"/>
            <p:cNvSpPr>
              <a:spLocks noChangeArrowheads="1"/>
            </p:cNvSpPr>
            <p:nvPr/>
          </p:nvSpPr>
          <p:spPr bwMode="auto">
            <a:xfrm>
              <a:off x="1246" y="2255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</a:p>
          </p:txBody>
        </p:sp>
        <p:sp>
          <p:nvSpPr>
            <p:cNvPr id="56345" name="Oval 25"/>
            <p:cNvSpPr>
              <a:spLocks noChangeArrowheads="1"/>
            </p:cNvSpPr>
            <p:nvPr/>
          </p:nvSpPr>
          <p:spPr bwMode="auto">
            <a:xfrm>
              <a:off x="1718" y="2255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</a:t>
              </a:r>
            </a:p>
          </p:txBody>
        </p:sp>
      </p:grpSp>
      <p:grpSp>
        <p:nvGrpSpPr>
          <p:cNvPr id="3" name="Group 120"/>
          <p:cNvGrpSpPr>
            <a:grpSpLocks/>
          </p:cNvGrpSpPr>
          <p:nvPr/>
        </p:nvGrpSpPr>
        <p:grpSpPr bwMode="auto">
          <a:xfrm>
            <a:off x="206375" y="2391941"/>
            <a:ext cx="6130925" cy="558800"/>
            <a:chOff x="130" y="1807"/>
            <a:chExt cx="3862" cy="352"/>
          </a:xfrm>
        </p:grpSpPr>
        <p:sp>
          <p:nvSpPr>
            <p:cNvPr id="56334" name="Text Box 14"/>
            <p:cNvSpPr txBox="1">
              <a:spLocks noChangeArrowheads="1"/>
            </p:cNvSpPr>
            <p:nvPr/>
          </p:nvSpPr>
          <p:spPr bwMode="auto">
            <a:xfrm>
              <a:off x="130" y="1807"/>
              <a:ext cx="5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3366"/>
                  </a:solidFill>
                  <a:latin typeface="Times New Roman" panose="02020603050405020304" pitchFamily="18" charset="0"/>
                </a:rPr>
                <a:t>i </a:t>
              </a:r>
              <a:r>
                <a:rPr kumimoji="1" lang="en-US" altLang="zh-CN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= 2</a:t>
              </a:r>
              <a:endPara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38" name="Oval 18"/>
            <p:cNvSpPr>
              <a:spLocks noChangeArrowheads="1"/>
            </p:cNvSpPr>
            <p:nvPr/>
          </p:nvSpPr>
          <p:spPr bwMode="auto">
            <a:xfrm>
              <a:off x="3656" y="182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18</a:t>
              </a:r>
            </a:p>
          </p:txBody>
        </p:sp>
        <p:sp>
          <p:nvSpPr>
            <p:cNvPr id="56339" name="Oval 19"/>
            <p:cNvSpPr>
              <a:spLocks noChangeArrowheads="1"/>
            </p:cNvSpPr>
            <p:nvPr/>
          </p:nvSpPr>
          <p:spPr bwMode="auto">
            <a:xfrm>
              <a:off x="2206" y="182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22</a:t>
              </a:r>
            </a:p>
          </p:txBody>
        </p:sp>
        <p:sp>
          <p:nvSpPr>
            <p:cNvPr id="56340" name="Oval 20"/>
            <p:cNvSpPr>
              <a:spLocks noChangeArrowheads="1"/>
            </p:cNvSpPr>
            <p:nvPr/>
          </p:nvSpPr>
          <p:spPr bwMode="auto">
            <a:xfrm>
              <a:off x="2694" y="182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</a:p>
          </p:txBody>
        </p:sp>
        <p:sp>
          <p:nvSpPr>
            <p:cNvPr id="56341" name="Oval 21"/>
            <p:cNvSpPr>
              <a:spLocks noChangeArrowheads="1"/>
            </p:cNvSpPr>
            <p:nvPr/>
          </p:nvSpPr>
          <p:spPr bwMode="auto">
            <a:xfrm>
              <a:off x="3176" y="182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</a:t>
              </a:r>
            </a:p>
          </p:txBody>
        </p:sp>
        <p:sp>
          <p:nvSpPr>
            <p:cNvPr id="56394" name="Oval 74"/>
            <p:cNvSpPr>
              <a:spLocks noChangeArrowheads="1"/>
            </p:cNvSpPr>
            <p:nvPr/>
          </p:nvSpPr>
          <p:spPr bwMode="auto">
            <a:xfrm>
              <a:off x="1728" y="182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</a:t>
              </a:r>
            </a:p>
          </p:txBody>
        </p:sp>
      </p:grp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206375" y="3087266"/>
            <a:ext cx="6126163" cy="557212"/>
            <a:chOff x="130" y="2245"/>
            <a:chExt cx="3859" cy="351"/>
          </a:xfrm>
        </p:grpSpPr>
        <p:sp>
          <p:nvSpPr>
            <p:cNvPr id="56335" name="Text Box 15"/>
            <p:cNvSpPr txBox="1">
              <a:spLocks noChangeArrowheads="1"/>
            </p:cNvSpPr>
            <p:nvPr/>
          </p:nvSpPr>
          <p:spPr bwMode="auto">
            <a:xfrm>
              <a:off x="130" y="2245"/>
              <a:ext cx="5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3366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= 3</a:t>
              </a:r>
            </a:p>
          </p:txBody>
        </p:sp>
        <p:sp>
          <p:nvSpPr>
            <p:cNvPr id="56395" name="Oval 75"/>
            <p:cNvSpPr>
              <a:spLocks noChangeArrowheads="1"/>
            </p:cNvSpPr>
            <p:nvPr/>
          </p:nvSpPr>
          <p:spPr bwMode="auto">
            <a:xfrm>
              <a:off x="3653" y="226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18</a:t>
              </a:r>
            </a:p>
          </p:txBody>
        </p:sp>
        <p:sp>
          <p:nvSpPr>
            <p:cNvPr id="56396" name="Oval 76"/>
            <p:cNvSpPr>
              <a:spLocks noChangeArrowheads="1"/>
            </p:cNvSpPr>
            <p:nvPr/>
          </p:nvSpPr>
          <p:spPr bwMode="auto">
            <a:xfrm>
              <a:off x="2203" y="226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22</a:t>
              </a:r>
            </a:p>
          </p:txBody>
        </p:sp>
        <p:sp>
          <p:nvSpPr>
            <p:cNvPr id="56397" name="Oval 77"/>
            <p:cNvSpPr>
              <a:spLocks noChangeArrowheads="1"/>
            </p:cNvSpPr>
            <p:nvPr/>
          </p:nvSpPr>
          <p:spPr bwMode="auto">
            <a:xfrm>
              <a:off x="2691" y="226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</a:p>
          </p:txBody>
        </p:sp>
        <p:sp>
          <p:nvSpPr>
            <p:cNvPr id="56398" name="Oval 78"/>
            <p:cNvSpPr>
              <a:spLocks noChangeArrowheads="1"/>
            </p:cNvSpPr>
            <p:nvPr/>
          </p:nvSpPr>
          <p:spPr bwMode="auto">
            <a:xfrm>
              <a:off x="3173" y="226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</a:t>
              </a:r>
            </a:p>
          </p:txBody>
        </p:sp>
      </p:grpSp>
      <p:sp>
        <p:nvSpPr>
          <p:cNvPr id="56400" name="Oval 80"/>
          <p:cNvSpPr>
            <a:spLocks noChangeArrowheads="1"/>
          </p:cNvSpPr>
          <p:nvPr/>
        </p:nvSpPr>
        <p:spPr bwMode="auto">
          <a:xfrm>
            <a:off x="1231900" y="3111078"/>
            <a:ext cx="533400" cy="533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22</a:t>
            </a:r>
          </a:p>
        </p:txBody>
      </p:sp>
      <p:grpSp>
        <p:nvGrpSpPr>
          <p:cNvPr id="5" name="Group 123"/>
          <p:cNvGrpSpPr>
            <a:grpSpLocks/>
          </p:cNvGrpSpPr>
          <p:nvPr/>
        </p:nvGrpSpPr>
        <p:grpSpPr bwMode="auto">
          <a:xfrm>
            <a:off x="1952625" y="3785766"/>
            <a:ext cx="2076450" cy="533400"/>
            <a:chOff x="1230" y="2685"/>
            <a:chExt cx="1308" cy="336"/>
          </a:xfrm>
        </p:grpSpPr>
        <p:sp>
          <p:nvSpPr>
            <p:cNvPr id="56399" name="Oval 79"/>
            <p:cNvSpPr>
              <a:spLocks noChangeArrowheads="1"/>
            </p:cNvSpPr>
            <p:nvPr/>
          </p:nvSpPr>
          <p:spPr bwMode="auto">
            <a:xfrm>
              <a:off x="2202" y="2685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</a:t>
              </a:r>
            </a:p>
          </p:txBody>
        </p:sp>
        <p:sp>
          <p:nvSpPr>
            <p:cNvPr id="56401" name="Oval 81"/>
            <p:cNvSpPr>
              <a:spLocks noChangeArrowheads="1"/>
            </p:cNvSpPr>
            <p:nvPr/>
          </p:nvSpPr>
          <p:spPr bwMode="auto">
            <a:xfrm>
              <a:off x="1703" y="2685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22</a:t>
              </a:r>
            </a:p>
          </p:txBody>
        </p:sp>
        <p:sp>
          <p:nvSpPr>
            <p:cNvPr id="56404" name="Oval 84"/>
            <p:cNvSpPr>
              <a:spLocks noChangeArrowheads="1"/>
            </p:cNvSpPr>
            <p:nvPr/>
          </p:nvSpPr>
          <p:spPr bwMode="auto">
            <a:xfrm>
              <a:off x="1230" y="2685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</a:p>
          </p:txBody>
        </p:sp>
      </p:grpSp>
      <p:sp>
        <p:nvSpPr>
          <p:cNvPr id="56408" name="Oval 88"/>
          <p:cNvSpPr>
            <a:spLocks noChangeArrowheads="1"/>
          </p:cNvSpPr>
          <p:nvPr/>
        </p:nvSpPr>
        <p:spPr bwMode="auto">
          <a:xfrm>
            <a:off x="1231900" y="3796878"/>
            <a:ext cx="533400" cy="533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grpSp>
        <p:nvGrpSpPr>
          <p:cNvPr id="6" name="Group 125"/>
          <p:cNvGrpSpPr>
            <a:grpSpLocks/>
          </p:cNvGrpSpPr>
          <p:nvPr/>
        </p:nvGrpSpPr>
        <p:grpSpPr bwMode="auto">
          <a:xfrm>
            <a:off x="1965325" y="4485853"/>
            <a:ext cx="2814638" cy="534988"/>
            <a:chOff x="1238" y="3126"/>
            <a:chExt cx="1773" cy="337"/>
          </a:xfrm>
        </p:grpSpPr>
        <p:sp>
          <p:nvSpPr>
            <p:cNvPr id="56409" name="Oval 89"/>
            <p:cNvSpPr>
              <a:spLocks noChangeArrowheads="1"/>
            </p:cNvSpPr>
            <p:nvPr/>
          </p:nvSpPr>
          <p:spPr bwMode="auto">
            <a:xfrm>
              <a:off x="2675" y="312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</a:t>
              </a:r>
            </a:p>
          </p:txBody>
        </p:sp>
        <p:sp>
          <p:nvSpPr>
            <p:cNvPr id="56410" name="Oval 90"/>
            <p:cNvSpPr>
              <a:spLocks noChangeArrowheads="1"/>
            </p:cNvSpPr>
            <p:nvPr/>
          </p:nvSpPr>
          <p:spPr bwMode="auto">
            <a:xfrm>
              <a:off x="2193" y="3127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</a:p>
          </p:txBody>
        </p:sp>
        <p:sp>
          <p:nvSpPr>
            <p:cNvPr id="56411" name="Oval 91"/>
            <p:cNvSpPr>
              <a:spLocks noChangeArrowheads="1"/>
            </p:cNvSpPr>
            <p:nvPr/>
          </p:nvSpPr>
          <p:spPr bwMode="auto">
            <a:xfrm>
              <a:off x="1701" y="3127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</a:t>
              </a:r>
            </a:p>
          </p:txBody>
        </p:sp>
        <p:sp>
          <p:nvSpPr>
            <p:cNvPr id="56412" name="Oval 92"/>
            <p:cNvSpPr>
              <a:spLocks noChangeArrowheads="1"/>
            </p:cNvSpPr>
            <p:nvPr/>
          </p:nvSpPr>
          <p:spPr bwMode="auto">
            <a:xfrm>
              <a:off x="1238" y="3127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</a:p>
          </p:txBody>
        </p:sp>
      </p:grpSp>
      <p:sp>
        <p:nvSpPr>
          <p:cNvPr id="56415" name="Oval 95"/>
          <p:cNvSpPr>
            <a:spLocks noChangeArrowheads="1"/>
          </p:cNvSpPr>
          <p:nvPr/>
        </p:nvSpPr>
        <p:spPr bwMode="auto">
          <a:xfrm>
            <a:off x="1231900" y="4466803"/>
            <a:ext cx="533400" cy="533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</a:t>
            </a:r>
          </a:p>
        </p:txBody>
      </p:sp>
      <p:grpSp>
        <p:nvGrpSpPr>
          <p:cNvPr id="7" name="Group 127"/>
          <p:cNvGrpSpPr>
            <a:grpSpLocks/>
          </p:cNvGrpSpPr>
          <p:nvPr/>
        </p:nvGrpSpPr>
        <p:grpSpPr bwMode="auto">
          <a:xfrm>
            <a:off x="1981200" y="5163716"/>
            <a:ext cx="3563938" cy="549275"/>
            <a:chOff x="1248" y="3553"/>
            <a:chExt cx="2245" cy="346"/>
          </a:xfrm>
        </p:grpSpPr>
        <p:sp>
          <p:nvSpPr>
            <p:cNvPr id="56416" name="Oval 96"/>
            <p:cNvSpPr>
              <a:spLocks noChangeArrowheads="1"/>
            </p:cNvSpPr>
            <p:nvPr/>
          </p:nvSpPr>
          <p:spPr bwMode="auto">
            <a:xfrm>
              <a:off x="3157" y="355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</a:t>
              </a:r>
            </a:p>
          </p:txBody>
        </p:sp>
        <p:sp>
          <p:nvSpPr>
            <p:cNvPr id="56417" name="Oval 97"/>
            <p:cNvSpPr>
              <a:spLocks noChangeArrowheads="1"/>
            </p:cNvSpPr>
            <p:nvPr/>
          </p:nvSpPr>
          <p:spPr bwMode="auto">
            <a:xfrm>
              <a:off x="2685" y="356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</a:t>
              </a:r>
            </a:p>
          </p:txBody>
        </p:sp>
        <p:sp>
          <p:nvSpPr>
            <p:cNvPr id="56418" name="Oval 98"/>
            <p:cNvSpPr>
              <a:spLocks noChangeArrowheads="1"/>
            </p:cNvSpPr>
            <p:nvPr/>
          </p:nvSpPr>
          <p:spPr bwMode="auto">
            <a:xfrm>
              <a:off x="2203" y="356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</a:p>
          </p:txBody>
        </p:sp>
        <p:sp>
          <p:nvSpPr>
            <p:cNvPr id="56419" name="Oval 99"/>
            <p:cNvSpPr>
              <a:spLocks noChangeArrowheads="1"/>
            </p:cNvSpPr>
            <p:nvPr/>
          </p:nvSpPr>
          <p:spPr bwMode="auto">
            <a:xfrm>
              <a:off x="1711" y="356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</a:t>
              </a:r>
            </a:p>
          </p:txBody>
        </p:sp>
        <p:sp>
          <p:nvSpPr>
            <p:cNvPr id="56420" name="Oval 100"/>
            <p:cNvSpPr>
              <a:spLocks noChangeArrowheads="1"/>
            </p:cNvSpPr>
            <p:nvPr/>
          </p:nvSpPr>
          <p:spPr bwMode="auto">
            <a:xfrm>
              <a:off x="1248" y="356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</a:p>
          </p:txBody>
        </p:sp>
      </p:grpSp>
      <p:grpSp>
        <p:nvGrpSpPr>
          <p:cNvPr id="8" name="Group 129"/>
          <p:cNvGrpSpPr>
            <a:grpSpLocks/>
          </p:cNvGrpSpPr>
          <p:nvPr/>
        </p:nvGrpSpPr>
        <p:grpSpPr bwMode="auto">
          <a:xfrm>
            <a:off x="4246563" y="5832053"/>
            <a:ext cx="2047875" cy="549275"/>
            <a:chOff x="2675" y="3974"/>
            <a:chExt cx="1290" cy="346"/>
          </a:xfrm>
        </p:grpSpPr>
        <p:sp>
          <p:nvSpPr>
            <p:cNvPr id="56422" name="Oval 102"/>
            <p:cNvSpPr>
              <a:spLocks noChangeArrowheads="1"/>
            </p:cNvSpPr>
            <p:nvPr/>
          </p:nvSpPr>
          <p:spPr bwMode="auto">
            <a:xfrm>
              <a:off x="3629" y="39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</a:t>
              </a:r>
            </a:p>
          </p:txBody>
        </p:sp>
        <p:sp>
          <p:nvSpPr>
            <p:cNvPr id="56423" name="Oval 103"/>
            <p:cNvSpPr>
              <a:spLocks noChangeArrowheads="1"/>
            </p:cNvSpPr>
            <p:nvPr/>
          </p:nvSpPr>
          <p:spPr bwMode="auto">
            <a:xfrm>
              <a:off x="3157" y="398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</a:t>
              </a:r>
            </a:p>
          </p:txBody>
        </p:sp>
        <p:sp>
          <p:nvSpPr>
            <p:cNvPr id="56424" name="Oval 104"/>
            <p:cNvSpPr>
              <a:spLocks noChangeArrowheads="1"/>
            </p:cNvSpPr>
            <p:nvPr/>
          </p:nvSpPr>
          <p:spPr bwMode="auto">
            <a:xfrm>
              <a:off x="2675" y="39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</a:p>
          </p:txBody>
        </p:sp>
      </p:grpSp>
      <p:sp>
        <p:nvSpPr>
          <p:cNvPr id="56425" name="Oval 105"/>
          <p:cNvSpPr>
            <a:spLocks noChangeArrowheads="1"/>
          </p:cNvSpPr>
          <p:nvPr/>
        </p:nvSpPr>
        <p:spPr bwMode="auto">
          <a:xfrm>
            <a:off x="3481388" y="5847928"/>
            <a:ext cx="533400" cy="533400"/>
          </a:xfrm>
          <a:prstGeom prst="ellipse">
            <a:avLst/>
          </a:prstGeom>
          <a:gradFill rotWithShape="0">
            <a:gsLst>
              <a:gs pos="0">
                <a:srgbClr val="00E668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grpSp>
        <p:nvGrpSpPr>
          <p:cNvPr id="9" name="Group 130"/>
          <p:cNvGrpSpPr>
            <a:grpSpLocks/>
          </p:cNvGrpSpPr>
          <p:nvPr/>
        </p:nvGrpSpPr>
        <p:grpSpPr bwMode="auto">
          <a:xfrm>
            <a:off x="1952625" y="5847928"/>
            <a:ext cx="1268413" cy="533400"/>
            <a:chOff x="1230" y="3984"/>
            <a:chExt cx="799" cy="336"/>
          </a:xfrm>
        </p:grpSpPr>
        <p:sp>
          <p:nvSpPr>
            <p:cNvPr id="56426" name="Oval 106"/>
            <p:cNvSpPr>
              <a:spLocks noChangeArrowheads="1"/>
            </p:cNvSpPr>
            <p:nvPr/>
          </p:nvSpPr>
          <p:spPr bwMode="auto">
            <a:xfrm>
              <a:off x="1693" y="39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</a:t>
              </a:r>
            </a:p>
          </p:txBody>
        </p:sp>
        <p:sp>
          <p:nvSpPr>
            <p:cNvPr id="56427" name="Oval 107"/>
            <p:cNvSpPr>
              <a:spLocks noChangeArrowheads="1"/>
            </p:cNvSpPr>
            <p:nvPr/>
          </p:nvSpPr>
          <p:spPr bwMode="auto">
            <a:xfrm>
              <a:off x="1230" y="39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</a:p>
          </p:txBody>
        </p:sp>
      </p:grpSp>
      <p:sp>
        <p:nvSpPr>
          <p:cNvPr id="56428" name="Oval 108"/>
          <p:cNvSpPr>
            <a:spLocks noChangeArrowheads="1"/>
          </p:cNvSpPr>
          <p:nvPr/>
        </p:nvSpPr>
        <p:spPr bwMode="auto">
          <a:xfrm>
            <a:off x="1231900" y="5157366"/>
            <a:ext cx="533400" cy="533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grpSp>
        <p:nvGrpSpPr>
          <p:cNvPr id="10" name="Group 124"/>
          <p:cNvGrpSpPr>
            <a:grpSpLocks/>
          </p:cNvGrpSpPr>
          <p:nvPr/>
        </p:nvGrpSpPr>
        <p:grpSpPr bwMode="auto">
          <a:xfrm>
            <a:off x="219075" y="3761953"/>
            <a:ext cx="6103938" cy="557213"/>
            <a:chOff x="138" y="2670"/>
            <a:chExt cx="3845" cy="351"/>
          </a:xfrm>
        </p:grpSpPr>
        <p:sp>
          <p:nvSpPr>
            <p:cNvPr id="56405" name="Oval 85"/>
            <p:cNvSpPr>
              <a:spLocks noChangeArrowheads="1"/>
            </p:cNvSpPr>
            <p:nvPr/>
          </p:nvSpPr>
          <p:spPr bwMode="auto">
            <a:xfrm>
              <a:off x="3647" y="2685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18</a:t>
              </a:r>
            </a:p>
          </p:txBody>
        </p:sp>
        <p:sp>
          <p:nvSpPr>
            <p:cNvPr id="56406" name="Oval 86"/>
            <p:cNvSpPr>
              <a:spLocks noChangeArrowheads="1"/>
            </p:cNvSpPr>
            <p:nvPr/>
          </p:nvSpPr>
          <p:spPr bwMode="auto">
            <a:xfrm>
              <a:off x="2685" y="2685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</a:p>
          </p:txBody>
        </p:sp>
        <p:sp>
          <p:nvSpPr>
            <p:cNvPr id="56407" name="Oval 87"/>
            <p:cNvSpPr>
              <a:spLocks noChangeArrowheads="1"/>
            </p:cNvSpPr>
            <p:nvPr/>
          </p:nvSpPr>
          <p:spPr bwMode="auto">
            <a:xfrm>
              <a:off x="3167" y="2685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</a:t>
              </a:r>
            </a:p>
          </p:txBody>
        </p:sp>
        <p:sp>
          <p:nvSpPr>
            <p:cNvPr id="56429" name="Text Box 109"/>
            <p:cNvSpPr txBox="1">
              <a:spLocks noChangeArrowheads="1"/>
            </p:cNvSpPr>
            <p:nvPr/>
          </p:nvSpPr>
          <p:spPr bwMode="auto">
            <a:xfrm>
              <a:off x="138" y="2670"/>
              <a:ext cx="5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3366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= 4</a:t>
              </a:r>
            </a:p>
          </p:txBody>
        </p:sp>
      </p:grpSp>
      <p:grpSp>
        <p:nvGrpSpPr>
          <p:cNvPr id="11" name="Group 128"/>
          <p:cNvGrpSpPr>
            <a:grpSpLocks/>
          </p:cNvGrpSpPr>
          <p:nvPr/>
        </p:nvGrpSpPr>
        <p:grpSpPr bwMode="auto">
          <a:xfrm>
            <a:off x="206375" y="5112916"/>
            <a:ext cx="6103938" cy="584200"/>
            <a:chOff x="130" y="3521"/>
            <a:chExt cx="3845" cy="368"/>
          </a:xfrm>
        </p:grpSpPr>
        <p:sp>
          <p:nvSpPr>
            <p:cNvPr id="56421" name="Oval 101"/>
            <p:cNvSpPr>
              <a:spLocks noChangeArrowheads="1"/>
            </p:cNvSpPr>
            <p:nvPr/>
          </p:nvSpPr>
          <p:spPr bwMode="auto">
            <a:xfrm>
              <a:off x="3639" y="3553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18</a:t>
              </a:r>
            </a:p>
          </p:txBody>
        </p:sp>
        <p:sp>
          <p:nvSpPr>
            <p:cNvPr id="56430" name="Text Box 110"/>
            <p:cNvSpPr txBox="1">
              <a:spLocks noChangeArrowheads="1"/>
            </p:cNvSpPr>
            <p:nvPr/>
          </p:nvSpPr>
          <p:spPr bwMode="auto">
            <a:xfrm>
              <a:off x="130" y="3521"/>
              <a:ext cx="5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3366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= 6</a:t>
              </a:r>
            </a:p>
          </p:txBody>
        </p:sp>
      </p:grpSp>
      <p:grpSp>
        <p:nvGrpSpPr>
          <p:cNvPr id="12" name="Group 126"/>
          <p:cNvGrpSpPr>
            <a:grpSpLocks/>
          </p:cNvGrpSpPr>
          <p:nvPr/>
        </p:nvGrpSpPr>
        <p:grpSpPr bwMode="auto">
          <a:xfrm>
            <a:off x="219075" y="4438228"/>
            <a:ext cx="6075363" cy="582613"/>
            <a:chOff x="138" y="3096"/>
            <a:chExt cx="3827" cy="367"/>
          </a:xfrm>
        </p:grpSpPr>
        <p:sp>
          <p:nvSpPr>
            <p:cNvPr id="56413" name="Oval 93"/>
            <p:cNvSpPr>
              <a:spLocks noChangeArrowheads="1"/>
            </p:cNvSpPr>
            <p:nvPr/>
          </p:nvSpPr>
          <p:spPr bwMode="auto">
            <a:xfrm>
              <a:off x="3629" y="3127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18</a:t>
              </a:r>
            </a:p>
          </p:txBody>
        </p:sp>
        <p:sp>
          <p:nvSpPr>
            <p:cNvPr id="56414" name="Oval 94"/>
            <p:cNvSpPr>
              <a:spLocks noChangeArrowheads="1"/>
            </p:cNvSpPr>
            <p:nvPr/>
          </p:nvSpPr>
          <p:spPr bwMode="auto">
            <a:xfrm>
              <a:off x="3149" y="3127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</a:t>
              </a:r>
            </a:p>
          </p:txBody>
        </p:sp>
        <p:sp>
          <p:nvSpPr>
            <p:cNvPr id="56431" name="Text Box 111"/>
            <p:cNvSpPr txBox="1">
              <a:spLocks noChangeArrowheads="1"/>
            </p:cNvSpPr>
            <p:nvPr/>
          </p:nvSpPr>
          <p:spPr bwMode="auto">
            <a:xfrm>
              <a:off x="138" y="3096"/>
              <a:ext cx="5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3366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= 5</a:t>
              </a:r>
            </a:p>
          </p:txBody>
        </p:sp>
      </p:grpSp>
      <p:grpSp>
        <p:nvGrpSpPr>
          <p:cNvPr id="13" name="Group 115"/>
          <p:cNvGrpSpPr>
            <a:grpSpLocks/>
          </p:cNvGrpSpPr>
          <p:nvPr/>
        </p:nvGrpSpPr>
        <p:grpSpPr bwMode="auto">
          <a:xfrm>
            <a:off x="6443663" y="2817391"/>
            <a:ext cx="2700337" cy="542925"/>
            <a:chOff x="4439" y="2245"/>
            <a:chExt cx="1701" cy="342"/>
          </a:xfrm>
        </p:grpSpPr>
        <p:sp>
          <p:nvSpPr>
            <p:cNvPr id="56433" name="Rectangle 113"/>
            <p:cNvSpPr>
              <a:spLocks noChangeArrowheads="1"/>
            </p:cNvSpPr>
            <p:nvPr/>
          </p:nvSpPr>
          <p:spPr bwMode="auto">
            <a:xfrm>
              <a:off x="4807" y="2245"/>
              <a:ext cx="1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r[0]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的作用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?</a:t>
              </a:r>
            </a:p>
          </p:txBody>
        </p:sp>
        <p:pic>
          <p:nvPicPr>
            <p:cNvPr id="56434" name="Picture 114" descr="BD00028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9" y="2245"/>
              <a:ext cx="368" cy="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437" name="Rectangle 117"/>
          <p:cNvSpPr>
            <a:spLocks noChangeArrowheads="1"/>
          </p:cNvSpPr>
          <p:nvPr/>
        </p:nvSpPr>
        <p:spPr bwMode="auto">
          <a:xfrm>
            <a:off x="6821488" y="3492078"/>
            <a:ext cx="2116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暂存单元</a:t>
            </a:r>
          </a:p>
        </p:txBody>
      </p:sp>
      <p:sp>
        <p:nvSpPr>
          <p:cNvPr id="56439" name="Rectangle 119"/>
          <p:cNvSpPr>
            <a:spLocks noChangeArrowheads="1"/>
          </p:cNvSpPr>
          <p:nvPr/>
        </p:nvSpPr>
        <p:spPr bwMode="auto">
          <a:xfrm>
            <a:off x="6848351" y="4212803"/>
            <a:ext cx="2116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监视哨</a:t>
            </a:r>
          </a:p>
        </p:txBody>
      </p:sp>
    </p:spTree>
    <p:extLst>
      <p:ext uri="{BB962C8B-B14F-4D97-AF65-F5344CB8AC3E}">
        <p14:creationId xmlns:p14="http://schemas.microsoft.com/office/powerpoint/2010/main" val="418983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6" grpId="0" animBg="1"/>
      <p:bldP spid="56400" grpId="0" animBg="1"/>
      <p:bldP spid="56408" grpId="0" animBg="1"/>
      <p:bldP spid="56415" grpId="0" animBg="1"/>
      <p:bldP spid="56425" grpId="0" animBg="1"/>
      <p:bldP spid="56428" grpId="0" animBg="1"/>
      <p:bldP spid="56437" grpId="0"/>
      <p:bldP spid="5643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 </a:t>
            </a:r>
            <a:r>
              <a:rPr lang="zh-CN" altLang="en-US" dirty="0" smtClean="0"/>
              <a:t>选择排序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简单选择</a:t>
            </a:r>
            <a:r>
              <a:rPr lang="zh-CN" altLang="en-US" dirty="0" smtClean="0"/>
              <a:t>排序</a:t>
            </a:r>
            <a:r>
              <a:rPr lang="zh-CN" altLang="en-US" dirty="0"/>
              <a:t>的基本过程</a:t>
            </a:r>
          </a:p>
          <a:p>
            <a:pPr lvl="1"/>
            <a:r>
              <a:rPr lang="zh-CN" altLang="en-US" dirty="0"/>
              <a:t>在一组元素中选择值最小的元素；</a:t>
            </a:r>
          </a:p>
          <a:p>
            <a:pPr lvl="1"/>
            <a:r>
              <a:rPr lang="zh-CN" altLang="en-US" dirty="0"/>
              <a:t>若它不是这组元素中的第一个元素，则将它与这组元素中的第一个元素对调。</a:t>
            </a:r>
          </a:p>
          <a:p>
            <a:pPr lvl="1"/>
            <a:r>
              <a:rPr lang="zh-CN" altLang="en-US" dirty="0"/>
              <a:t>在剩下的元素中重复上述两步，直到剩余元素只有一个为止。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2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771525" y="1143000"/>
            <a:ext cx="700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92D37"/>
                </a:solidFill>
                <a:latin typeface="Times New Roman" panose="02020603050405020304" pitchFamily="18" charset="0"/>
                <a:ea typeface="楷体_GB2312" pitchFamily="49" charset="-122"/>
              </a:rPr>
              <a:t>假设排序过程中，待排记录序列的状态为：</a:t>
            </a:r>
          </a:p>
        </p:txBody>
      </p:sp>
      <p:sp>
        <p:nvSpPr>
          <p:cNvPr id="68612" name="Rectangle 4" descr="60%"/>
          <p:cNvSpPr>
            <a:spLocks noChangeArrowheads="1"/>
          </p:cNvSpPr>
          <p:nvPr/>
        </p:nvSpPr>
        <p:spPr bwMode="auto">
          <a:xfrm>
            <a:off x="654050" y="2133600"/>
            <a:ext cx="361315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有序序列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R[1..i-1]</a:t>
            </a:r>
          </a:p>
        </p:txBody>
      </p:sp>
      <p:sp>
        <p:nvSpPr>
          <p:cNvPr id="68613" name="Rectangle 5" descr="棚架"/>
          <p:cNvSpPr>
            <a:spLocks noChangeArrowheads="1"/>
          </p:cNvSpPr>
          <p:nvPr/>
        </p:nvSpPr>
        <p:spPr bwMode="auto">
          <a:xfrm>
            <a:off x="4267200" y="2133600"/>
            <a:ext cx="3854450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无序序列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R[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..n]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019175" y="3505200"/>
            <a:ext cx="3095625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3600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第 </a:t>
            </a:r>
            <a:r>
              <a:rPr kumimoji="1" lang="en-US" altLang="zh-CN" sz="2800" dirty="0" err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趟</a:t>
            </a: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简单选择排序</a:t>
            </a:r>
            <a:endParaRPr kumimoji="1"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419600" y="2895600"/>
            <a:ext cx="3505200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5000"/>
              </a:lnSpc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从中选出</a:t>
            </a: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关键字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最小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的记录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68616" name="AutoShape 8"/>
          <p:cNvSpPr>
            <a:spLocks noChangeArrowheads="1"/>
          </p:cNvSpPr>
          <p:nvPr/>
        </p:nvSpPr>
        <p:spPr bwMode="auto">
          <a:xfrm>
            <a:off x="4267200" y="2819400"/>
            <a:ext cx="3810000" cy="1981200"/>
          </a:xfrm>
          <a:prstGeom prst="downArrowCallout">
            <a:avLst>
              <a:gd name="adj1" fmla="val 26923"/>
              <a:gd name="adj2" fmla="val 48157"/>
              <a:gd name="adj3" fmla="val 14861"/>
              <a:gd name="adj4" fmla="val 67949"/>
            </a:avLst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7" name="Rectangle 9" descr="60%"/>
          <p:cNvSpPr>
            <a:spLocks noChangeArrowheads="1"/>
          </p:cNvSpPr>
          <p:nvPr/>
        </p:nvSpPr>
        <p:spPr bwMode="auto">
          <a:xfrm>
            <a:off x="609600" y="5715000"/>
            <a:ext cx="411480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有序序列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R[1..i]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68618" name="Rectangle 10" descr="棚架"/>
          <p:cNvSpPr>
            <a:spLocks noChangeArrowheads="1"/>
          </p:cNvSpPr>
          <p:nvPr/>
        </p:nvSpPr>
        <p:spPr bwMode="auto">
          <a:xfrm>
            <a:off x="4724400" y="5715000"/>
            <a:ext cx="3733800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无序序列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R[i+1..n]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 flipH="1">
            <a:off x="4495800" y="4800600"/>
            <a:ext cx="1676400" cy="9144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diamond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4267200" y="4191000"/>
            <a:ext cx="0" cy="2209800"/>
          </a:xfrm>
          <a:prstGeom prst="line">
            <a:avLst/>
          </a:prstGeom>
          <a:noFill/>
          <a:ln w="9525" cap="rnd">
            <a:solidFill>
              <a:srgbClr val="0099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10.4 </a:t>
            </a:r>
            <a:r>
              <a:rPr lang="zh-CN" altLang="en-US" kern="0" smtClean="0"/>
              <a:t>选择排序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8263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/>
      <p:bldP spid="68612" grpId="0" animBg="1" autoUpdateAnimBg="0"/>
      <p:bldP spid="68613" grpId="0" animBg="1" autoUpdateAnimBg="0"/>
      <p:bldP spid="68614" grpId="0" autoUpdateAnimBg="0"/>
      <p:bldP spid="68615" grpId="0" autoUpdateAnimBg="0"/>
      <p:bldP spid="68616" grpId="0" animBg="1"/>
      <p:bldP spid="68617" grpId="0" animBg="1" autoUpdateAnimBg="0"/>
      <p:bldP spid="68618" grpId="0" animBg="1" autoUpdateAnimBg="0"/>
      <p:bldP spid="68619" grpId="0" animBg="1"/>
      <p:bldP spid="6862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 </a:t>
            </a:r>
            <a:r>
              <a:rPr lang="zh-CN" altLang="en-US" dirty="0" smtClean="0"/>
              <a:t>选择排序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简单选择</a:t>
            </a:r>
            <a:r>
              <a:rPr lang="zh-CN" altLang="en-US" dirty="0" smtClean="0"/>
              <a:t>排序示例</a:t>
            </a:r>
            <a:endParaRPr lang="zh-CN" alt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243013" y="1952203"/>
            <a:ext cx="4794250" cy="368905"/>
            <a:chOff x="1104" y="336"/>
            <a:chExt cx="3456" cy="305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104" y="336"/>
              <a:ext cx="433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dirty="0" smtClean="0">
                  <a:solidFill>
                    <a:srgbClr val="0000FF"/>
                  </a:solidFill>
                </a:rPr>
                <a:t>49</a:t>
              </a: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537" y="336"/>
              <a:ext cx="431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38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968" y="336"/>
              <a:ext cx="433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65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401" y="336"/>
              <a:ext cx="431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dirty="0" smtClean="0">
                  <a:solidFill>
                    <a:srgbClr val="0000FF"/>
                  </a:solidFill>
                </a:rPr>
                <a:t>97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832" y="336"/>
              <a:ext cx="433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76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265" y="336"/>
              <a:ext cx="431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696" y="336"/>
              <a:ext cx="433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27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129" y="336"/>
              <a:ext cx="431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49’</a:t>
              </a:r>
            </a:p>
          </p:txBody>
        </p:sp>
      </p:grpSp>
      <p:sp>
        <p:nvSpPr>
          <p:cNvPr id="13" name="Freeform 11"/>
          <p:cNvSpPr>
            <a:spLocks/>
          </p:cNvSpPr>
          <p:nvPr/>
        </p:nvSpPr>
        <p:spPr bwMode="auto">
          <a:xfrm>
            <a:off x="1576388" y="2249066"/>
            <a:ext cx="2995612" cy="174625"/>
          </a:xfrm>
          <a:custGeom>
            <a:avLst/>
            <a:gdLst>
              <a:gd name="T0" fmla="*/ 0 w 2160"/>
              <a:gd name="T1" fmla="*/ 0 h 144"/>
              <a:gd name="T2" fmla="*/ 0 w 2160"/>
              <a:gd name="T3" fmla="*/ 362902500 h 144"/>
              <a:gd name="T4" fmla="*/ 2147483647 w 2160"/>
              <a:gd name="T5" fmla="*/ 362902500 h 144"/>
              <a:gd name="T6" fmla="*/ 2147483647 w 2160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" h="144">
                <a:moveTo>
                  <a:pt x="0" y="0"/>
                </a:moveTo>
                <a:lnTo>
                  <a:pt x="0" y="144"/>
                </a:lnTo>
                <a:lnTo>
                  <a:pt x="2160" y="144"/>
                </a:lnTo>
                <a:lnTo>
                  <a:pt x="2160" y="0"/>
                </a:lnTo>
              </a:path>
            </a:pathLst>
          </a:custGeom>
          <a:noFill/>
          <a:ln w="9525">
            <a:solidFill>
              <a:srgbClr val="17347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rgbClr val="0000FF"/>
              </a:solidFill>
              <a:ea typeface="宋体" pitchFamily="2" charset="-122"/>
            </a:endParaRP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243013" y="2539579"/>
            <a:ext cx="4794250" cy="368905"/>
            <a:chOff x="1104" y="822"/>
            <a:chExt cx="3456" cy="305"/>
          </a:xfrm>
        </p:grpSpPr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104" y="822"/>
              <a:ext cx="433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537" y="822"/>
              <a:ext cx="431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38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968" y="822"/>
              <a:ext cx="433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65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401" y="822"/>
              <a:ext cx="431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97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832" y="822"/>
              <a:ext cx="433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76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3265" y="822"/>
              <a:ext cx="431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49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696" y="822"/>
              <a:ext cx="433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27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4129" y="822"/>
              <a:ext cx="431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49’</a:t>
              </a:r>
            </a:p>
          </p:txBody>
        </p:sp>
      </p:grpSp>
      <p:sp>
        <p:nvSpPr>
          <p:cNvPr id="23" name="Freeform 21"/>
          <p:cNvSpPr>
            <a:spLocks/>
          </p:cNvSpPr>
          <p:nvPr/>
        </p:nvSpPr>
        <p:spPr bwMode="auto">
          <a:xfrm>
            <a:off x="2174875" y="2838028"/>
            <a:ext cx="2997200" cy="173038"/>
          </a:xfrm>
          <a:custGeom>
            <a:avLst/>
            <a:gdLst>
              <a:gd name="T0" fmla="*/ 0 w 2160"/>
              <a:gd name="T1" fmla="*/ 0 h 144"/>
              <a:gd name="T2" fmla="*/ 0 w 2160"/>
              <a:gd name="T3" fmla="*/ 362902500 h 144"/>
              <a:gd name="T4" fmla="*/ 2147483647 w 2160"/>
              <a:gd name="T5" fmla="*/ 362902500 h 144"/>
              <a:gd name="T6" fmla="*/ 2147483647 w 2160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" h="144">
                <a:moveTo>
                  <a:pt x="0" y="0"/>
                </a:moveTo>
                <a:lnTo>
                  <a:pt x="0" y="144"/>
                </a:lnTo>
                <a:lnTo>
                  <a:pt x="2160" y="144"/>
                </a:lnTo>
                <a:lnTo>
                  <a:pt x="2160" y="0"/>
                </a:lnTo>
              </a:path>
            </a:pathLst>
          </a:custGeom>
          <a:noFill/>
          <a:ln w="9525">
            <a:solidFill>
              <a:srgbClr val="17347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rgbClr val="0000FF"/>
              </a:solidFill>
              <a:ea typeface="宋体" pitchFamily="2" charset="-122"/>
            </a:endParaRPr>
          </a:p>
        </p:txBody>
      </p: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1243013" y="3120604"/>
            <a:ext cx="4794250" cy="368905"/>
            <a:chOff x="1104" y="1302"/>
            <a:chExt cx="3456" cy="305"/>
          </a:xfrm>
        </p:grpSpPr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104" y="1302"/>
              <a:ext cx="433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537" y="1302"/>
              <a:ext cx="431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27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1968" y="1302"/>
              <a:ext cx="433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65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401" y="1302"/>
              <a:ext cx="431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97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2832" y="1302"/>
              <a:ext cx="433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76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3265" y="1302"/>
              <a:ext cx="431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49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3696" y="1302"/>
              <a:ext cx="433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38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4129" y="1302"/>
              <a:ext cx="431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49’</a:t>
              </a:r>
            </a:p>
          </p:txBody>
        </p:sp>
      </p:grpSp>
      <p:sp>
        <p:nvSpPr>
          <p:cNvPr id="33" name="Freeform 31"/>
          <p:cNvSpPr>
            <a:spLocks/>
          </p:cNvSpPr>
          <p:nvPr/>
        </p:nvSpPr>
        <p:spPr bwMode="auto">
          <a:xfrm>
            <a:off x="2774950" y="3419053"/>
            <a:ext cx="2397125" cy="166688"/>
          </a:xfrm>
          <a:custGeom>
            <a:avLst/>
            <a:gdLst>
              <a:gd name="T0" fmla="*/ 0 w 2160"/>
              <a:gd name="T1" fmla="*/ 0 h 144"/>
              <a:gd name="T2" fmla="*/ 0 w 2160"/>
              <a:gd name="T3" fmla="*/ 333290664 h 144"/>
              <a:gd name="T4" fmla="*/ 2147483647 w 2160"/>
              <a:gd name="T5" fmla="*/ 333290664 h 144"/>
              <a:gd name="T6" fmla="*/ 2147483647 w 2160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" h="144">
                <a:moveTo>
                  <a:pt x="0" y="0"/>
                </a:moveTo>
                <a:lnTo>
                  <a:pt x="0" y="144"/>
                </a:lnTo>
                <a:lnTo>
                  <a:pt x="2160" y="144"/>
                </a:lnTo>
                <a:lnTo>
                  <a:pt x="2160" y="0"/>
                </a:lnTo>
              </a:path>
            </a:pathLst>
          </a:custGeom>
          <a:noFill/>
          <a:ln w="9525">
            <a:solidFill>
              <a:srgbClr val="17347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rgbClr val="0000FF"/>
              </a:solidFill>
              <a:ea typeface="宋体" pitchFamily="2" charset="-122"/>
            </a:endParaRPr>
          </a:p>
        </p:txBody>
      </p:sp>
      <p:grpSp>
        <p:nvGrpSpPr>
          <p:cNvPr id="34" name="Group 32"/>
          <p:cNvGrpSpPr>
            <a:grpSpLocks/>
          </p:cNvGrpSpPr>
          <p:nvPr/>
        </p:nvGrpSpPr>
        <p:grpSpPr bwMode="auto">
          <a:xfrm>
            <a:off x="1243013" y="3701629"/>
            <a:ext cx="4794250" cy="368905"/>
            <a:chOff x="1104" y="1782"/>
            <a:chExt cx="3456" cy="305"/>
          </a:xfrm>
        </p:grpSpPr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1104" y="1782"/>
              <a:ext cx="433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1537" y="1782"/>
              <a:ext cx="431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27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1968" y="1782"/>
              <a:ext cx="433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38</a:t>
              </a: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2401" y="1782"/>
              <a:ext cx="431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97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832" y="1782"/>
              <a:ext cx="433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76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3265" y="1782"/>
              <a:ext cx="431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49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3696" y="1782"/>
              <a:ext cx="433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65</a:t>
              </a: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4129" y="1782"/>
              <a:ext cx="431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49’</a:t>
              </a:r>
            </a:p>
          </p:txBody>
        </p:sp>
      </p:grpSp>
      <p:sp>
        <p:nvSpPr>
          <p:cNvPr id="43" name="Freeform 41"/>
          <p:cNvSpPr>
            <a:spLocks/>
          </p:cNvSpPr>
          <p:nvPr/>
        </p:nvSpPr>
        <p:spPr bwMode="auto">
          <a:xfrm>
            <a:off x="3306763" y="3998491"/>
            <a:ext cx="1265237" cy="168275"/>
          </a:xfrm>
          <a:custGeom>
            <a:avLst/>
            <a:gdLst>
              <a:gd name="T0" fmla="*/ 0 w 2160"/>
              <a:gd name="T1" fmla="*/ 0 h 144"/>
              <a:gd name="T2" fmla="*/ 0 w 2160"/>
              <a:gd name="T3" fmla="*/ 333290664 h 144"/>
              <a:gd name="T4" fmla="*/ 970428167 w 2160"/>
              <a:gd name="T5" fmla="*/ 333290664 h 144"/>
              <a:gd name="T6" fmla="*/ 970428167 w 2160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" h="144">
                <a:moveTo>
                  <a:pt x="0" y="0"/>
                </a:moveTo>
                <a:lnTo>
                  <a:pt x="0" y="144"/>
                </a:lnTo>
                <a:lnTo>
                  <a:pt x="2160" y="144"/>
                </a:lnTo>
                <a:lnTo>
                  <a:pt x="2160" y="0"/>
                </a:lnTo>
              </a:path>
            </a:pathLst>
          </a:custGeom>
          <a:noFill/>
          <a:ln w="9525">
            <a:solidFill>
              <a:srgbClr val="17347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rgbClr val="0000FF"/>
              </a:solidFill>
              <a:ea typeface="宋体" pitchFamily="2" charset="-122"/>
            </a:endParaRPr>
          </a:p>
        </p:txBody>
      </p:sp>
      <p:grpSp>
        <p:nvGrpSpPr>
          <p:cNvPr id="44" name="Group 42"/>
          <p:cNvGrpSpPr>
            <a:grpSpLocks/>
          </p:cNvGrpSpPr>
          <p:nvPr/>
        </p:nvGrpSpPr>
        <p:grpSpPr bwMode="auto">
          <a:xfrm>
            <a:off x="1243013" y="4282655"/>
            <a:ext cx="4794250" cy="368905"/>
            <a:chOff x="1104" y="2262"/>
            <a:chExt cx="3456" cy="305"/>
          </a:xfrm>
        </p:grpSpPr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1104" y="2262"/>
              <a:ext cx="433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1537" y="2262"/>
              <a:ext cx="431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27</a:t>
              </a:r>
            </a:p>
          </p:txBody>
        </p: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1968" y="2262"/>
              <a:ext cx="433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38</a:t>
              </a:r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2401" y="2262"/>
              <a:ext cx="431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49</a:t>
              </a:r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2832" y="2262"/>
              <a:ext cx="433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76</a:t>
              </a:r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3265" y="2262"/>
              <a:ext cx="431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97</a:t>
              </a:r>
            </a:p>
          </p:txBody>
        </p:sp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3696" y="2262"/>
              <a:ext cx="433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65</a:t>
              </a:r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4129" y="2262"/>
              <a:ext cx="431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49’</a:t>
              </a:r>
            </a:p>
          </p:txBody>
        </p:sp>
      </p:grpSp>
      <p:sp>
        <p:nvSpPr>
          <p:cNvPr id="53" name="Freeform 51"/>
          <p:cNvSpPr>
            <a:spLocks/>
          </p:cNvSpPr>
          <p:nvPr/>
        </p:nvSpPr>
        <p:spPr bwMode="auto">
          <a:xfrm>
            <a:off x="3973513" y="4579516"/>
            <a:ext cx="1797050" cy="168275"/>
          </a:xfrm>
          <a:custGeom>
            <a:avLst/>
            <a:gdLst>
              <a:gd name="T0" fmla="*/ 0 w 2160"/>
              <a:gd name="T1" fmla="*/ 0 h 144"/>
              <a:gd name="T2" fmla="*/ 0 w 2160"/>
              <a:gd name="T3" fmla="*/ 333290664 h 144"/>
              <a:gd name="T4" fmla="*/ 1959673500 w 2160"/>
              <a:gd name="T5" fmla="*/ 333290664 h 144"/>
              <a:gd name="T6" fmla="*/ 1959673500 w 2160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" h="144">
                <a:moveTo>
                  <a:pt x="0" y="0"/>
                </a:moveTo>
                <a:lnTo>
                  <a:pt x="0" y="144"/>
                </a:lnTo>
                <a:lnTo>
                  <a:pt x="2160" y="144"/>
                </a:lnTo>
                <a:lnTo>
                  <a:pt x="2160" y="0"/>
                </a:lnTo>
              </a:path>
            </a:pathLst>
          </a:custGeom>
          <a:noFill/>
          <a:ln w="9525">
            <a:solidFill>
              <a:srgbClr val="17347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rgbClr val="0000FF"/>
              </a:solidFill>
              <a:ea typeface="宋体" pitchFamily="2" charset="-122"/>
            </a:endParaRPr>
          </a:p>
        </p:txBody>
      </p:sp>
      <p:grpSp>
        <p:nvGrpSpPr>
          <p:cNvPr id="54" name="Group 52"/>
          <p:cNvGrpSpPr>
            <a:grpSpLocks/>
          </p:cNvGrpSpPr>
          <p:nvPr/>
        </p:nvGrpSpPr>
        <p:grpSpPr bwMode="auto">
          <a:xfrm>
            <a:off x="1243013" y="4863680"/>
            <a:ext cx="4794250" cy="368905"/>
            <a:chOff x="1104" y="2742"/>
            <a:chExt cx="3456" cy="305"/>
          </a:xfrm>
        </p:grpSpPr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1104" y="2742"/>
              <a:ext cx="433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56" name="Text Box 54"/>
            <p:cNvSpPr txBox="1">
              <a:spLocks noChangeArrowheads="1"/>
            </p:cNvSpPr>
            <p:nvPr/>
          </p:nvSpPr>
          <p:spPr bwMode="auto">
            <a:xfrm>
              <a:off x="1537" y="2742"/>
              <a:ext cx="431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27</a:t>
              </a:r>
            </a:p>
          </p:txBody>
        </p:sp>
        <p:sp>
          <p:nvSpPr>
            <p:cNvPr id="57" name="Text Box 55"/>
            <p:cNvSpPr txBox="1">
              <a:spLocks noChangeArrowheads="1"/>
            </p:cNvSpPr>
            <p:nvPr/>
          </p:nvSpPr>
          <p:spPr bwMode="auto">
            <a:xfrm>
              <a:off x="1968" y="2742"/>
              <a:ext cx="433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38</a:t>
              </a:r>
            </a:p>
          </p:txBody>
        </p:sp>
        <p:sp>
          <p:nvSpPr>
            <p:cNvPr id="58" name="Text Box 56"/>
            <p:cNvSpPr txBox="1">
              <a:spLocks noChangeArrowheads="1"/>
            </p:cNvSpPr>
            <p:nvPr/>
          </p:nvSpPr>
          <p:spPr bwMode="auto">
            <a:xfrm>
              <a:off x="2401" y="2742"/>
              <a:ext cx="431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49</a:t>
              </a:r>
            </a:p>
          </p:txBody>
        </p:sp>
        <p:sp>
          <p:nvSpPr>
            <p:cNvPr id="59" name="Text Box 57"/>
            <p:cNvSpPr txBox="1">
              <a:spLocks noChangeArrowheads="1"/>
            </p:cNvSpPr>
            <p:nvPr/>
          </p:nvSpPr>
          <p:spPr bwMode="auto">
            <a:xfrm>
              <a:off x="2832" y="2742"/>
              <a:ext cx="433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49’</a:t>
              </a:r>
            </a:p>
          </p:txBody>
        </p:sp>
        <p:sp>
          <p:nvSpPr>
            <p:cNvPr id="60" name="Text Box 58"/>
            <p:cNvSpPr txBox="1">
              <a:spLocks noChangeArrowheads="1"/>
            </p:cNvSpPr>
            <p:nvPr/>
          </p:nvSpPr>
          <p:spPr bwMode="auto">
            <a:xfrm>
              <a:off x="3265" y="2742"/>
              <a:ext cx="431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97</a:t>
              </a:r>
            </a:p>
          </p:txBody>
        </p:sp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3696" y="2742"/>
              <a:ext cx="433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65</a:t>
              </a:r>
            </a:p>
          </p:txBody>
        </p:sp>
        <p:sp>
          <p:nvSpPr>
            <p:cNvPr id="62" name="Text Box 60"/>
            <p:cNvSpPr txBox="1">
              <a:spLocks noChangeArrowheads="1"/>
            </p:cNvSpPr>
            <p:nvPr/>
          </p:nvSpPr>
          <p:spPr bwMode="auto">
            <a:xfrm>
              <a:off x="4129" y="2742"/>
              <a:ext cx="431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76</a:t>
              </a:r>
            </a:p>
          </p:txBody>
        </p:sp>
      </p:grpSp>
      <p:sp>
        <p:nvSpPr>
          <p:cNvPr id="63" name="Freeform 61"/>
          <p:cNvSpPr>
            <a:spLocks/>
          </p:cNvSpPr>
          <p:nvPr/>
        </p:nvSpPr>
        <p:spPr bwMode="auto">
          <a:xfrm>
            <a:off x="4572000" y="5160541"/>
            <a:ext cx="600075" cy="166687"/>
          </a:xfrm>
          <a:custGeom>
            <a:avLst/>
            <a:gdLst>
              <a:gd name="T0" fmla="*/ 0 w 2160"/>
              <a:gd name="T1" fmla="*/ 0 h 144"/>
              <a:gd name="T2" fmla="*/ 0 w 2160"/>
              <a:gd name="T3" fmla="*/ 333290664 h 144"/>
              <a:gd name="T4" fmla="*/ 217741500 w 2160"/>
              <a:gd name="T5" fmla="*/ 333290664 h 144"/>
              <a:gd name="T6" fmla="*/ 217741500 w 2160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" h="144">
                <a:moveTo>
                  <a:pt x="0" y="0"/>
                </a:moveTo>
                <a:lnTo>
                  <a:pt x="0" y="144"/>
                </a:lnTo>
                <a:lnTo>
                  <a:pt x="2160" y="144"/>
                </a:lnTo>
                <a:lnTo>
                  <a:pt x="2160" y="0"/>
                </a:lnTo>
              </a:path>
            </a:pathLst>
          </a:custGeom>
          <a:noFill/>
          <a:ln w="9525">
            <a:solidFill>
              <a:srgbClr val="17347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rgbClr val="0000FF"/>
              </a:solidFill>
              <a:ea typeface="宋体" pitchFamily="2" charset="-122"/>
            </a:endParaRPr>
          </a:p>
        </p:txBody>
      </p:sp>
      <p:grpSp>
        <p:nvGrpSpPr>
          <p:cNvPr id="64" name="Group 62"/>
          <p:cNvGrpSpPr>
            <a:grpSpLocks/>
          </p:cNvGrpSpPr>
          <p:nvPr/>
        </p:nvGrpSpPr>
        <p:grpSpPr bwMode="auto">
          <a:xfrm>
            <a:off x="1243013" y="5444706"/>
            <a:ext cx="4794250" cy="368905"/>
            <a:chOff x="1104" y="3222"/>
            <a:chExt cx="3456" cy="305"/>
          </a:xfrm>
        </p:grpSpPr>
        <p:sp>
          <p:nvSpPr>
            <p:cNvPr id="65" name="Text Box 63"/>
            <p:cNvSpPr txBox="1">
              <a:spLocks noChangeArrowheads="1"/>
            </p:cNvSpPr>
            <p:nvPr/>
          </p:nvSpPr>
          <p:spPr bwMode="auto">
            <a:xfrm>
              <a:off x="1104" y="3222"/>
              <a:ext cx="433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66" name="Text Box 64"/>
            <p:cNvSpPr txBox="1">
              <a:spLocks noChangeArrowheads="1"/>
            </p:cNvSpPr>
            <p:nvPr/>
          </p:nvSpPr>
          <p:spPr bwMode="auto">
            <a:xfrm>
              <a:off x="1537" y="3222"/>
              <a:ext cx="431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27</a:t>
              </a:r>
            </a:p>
          </p:txBody>
        </p:sp>
        <p:sp>
          <p:nvSpPr>
            <p:cNvPr id="67" name="Text Box 65"/>
            <p:cNvSpPr txBox="1">
              <a:spLocks noChangeArrowheads="1"/>
            </p:cNvSpPr>
            <p:nvPr/>
          </p:nvSpPr>
          <p:spPr bwMode="auto">
            <a:xfrm>
              <a:off x="1968" y="3222"/>
              <a:ext cx="433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38</a:t>
              </a:r>
            </a:p>
          </p:txBody>
        </p:sp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2401" y="3222"/>
              <a:ext cx="431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49</a:t>
              </a:r>
            </a:p>
          </p:txBody>
        </p:sp>
        <p:sp>
          <p:nvSpPr>
            <p:cNvPr id="69" name="Text Box 67"/>
            <p:cNvSpPr txBox="1">
              <a:spLocks noChangeArrowheads="1"/>
            </p:cNvSpPr>
            <p:nvPr/>
          </p:nvSpPr>
          <p:spPr bwMode="auto">
            <a:xfrm>
              <a:off x="2832" y="3222"/>
              <a:ext cx="433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49’</a:t>
              </a:r>
            </a:p>
          </p:txBody>
        </p:sp>
        <p:sp>
          <p:nvSpPr>
            <p:cNvPr id="70" name="Text Box 68"/>
            <p:cNvSpPr txBox="1">
              <a:spLocks noChangeArrowheads="1"/>
            </p:cNvSpPr>
            <p:nvPr/>
          </p:nvSpPr>
          <p:spPr bwMode="auto">
            <a:xfrm>
              <a:off x="3265" y="3222"/>
              <a:ext cx="431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65</a:t>
              </a:r>
            </a:p>
          </p:txBody>
        </p:sp>
        <p:sp>
          <p:nvSpPr>
            <p:cNvPr id="71" name="Text Box 69"/>
            <p:cNvSpPr txBox="1">
              <a:spLocks noChangeArrowheads="1"/>
            </p:cNvSpPr>
            <p:nvPr/>
          </p:nvSpPr>
          <p:spPr bwMode="auto">
            <a:xfrm>
              <a:off x="3696" y="3222"/>
              <a:ext cx="433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97</a:t>
              </a:r>
            </a:p>
          </p:txBody>
        </p:sp>
        <p:sp>
          <p:nvSpPr>
            <p:cNvPr id="72" name="Text Box 70"/>
            <p:cNvSpPr txBox="1">
              <a:spLocks noChangeArrowheads="1"/>
            </p:cNvSpPr>
            <p:nvPr/>
          </p:nvSpPr>
          <p:spPr bwMode="auto">
            <a:xfrm>
              <a:off x="4129" y="3222"/>
              <a:ext cx="431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76</a:t>
              </a:r>
            </a:p>
          </p:txBody>
        </p:sp>
      </p:grpSp>
      <p:sp>
        <p:nvSpPr>
          <p:cNvPr id="73" name="Freeform 71"/>
          <p:cNvSpPr>
            <a:spLocks/>
          </p:cNvSpPr>
          <p:nvPr/>
        </p:nvSpPr>
        <p:spPr bwMode="auto">
          <a:xfrm>
            <a:off x="5105400" y="5741566"/>
            <a:ext cx="598488" cy="166687"/>
          </a:xfrm>
          <a:custGeom>
            <a:avLst/>
            <a:gdLst>
              <a:gd name="T0" fmla="*/ 0 w 2160"/>
              <a:gd name="T1" fmla="*/ 0 h 144"/>
              <a:gd name="T2" fmla="*/ 0 w 2160"/>
              <a:gd name="T3" fmla="*/ 333290664 h 144"/>
              <a:gd name="T4" fmla="*/ 217741500 w 2160"/>
              <a:gd name="T5" fmla="*/ 333290664 h 144"/>
              <a:gd name="T6" fmla="*/ 217741500 w 2160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" h="144">
                <a:moveTo>
                  <a:pt x="0" y="0"/>
                </a:moveTo>
                <a:lnTo>
                  <a:pt x="0" y="144"/>
                </a:lnTo>
                <a:lnTo>
                  <a:pt x="2160" y="144"/>
                </a:lnTo>
                <a:lnTo>
                  <a:pt x="2160" y="0"/>
                </a:lnTo>
              </a:path>
            </a:pathLst>
          </a:custGeom>
          <a:noFill/>
          <a:ln w="9525">
            <a:solidFill>
              <a:srgbClr val="17347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rgbClr val="0000FF"/>
              </a:solidFill>
              <a:ea typeface="宋体" pitchFamily="2" charset="-122"/>
            </a:endParaRPr>
          </a:p>
        </p:txBody>
      </p:sp>
      <p:grpSp>
        <p:nvGrpSpPr>
          <p:cNvPr id="74" name="Group 72"/>
          <p:cNvGrpSpPr>
            <a:grpSpLocks/>
          </p:cNvGrpSpPr>
          <p:nvPr/>
        </p:nvGrpSpPr>
        <p:grpSpPr bwMode="auto">
          <a:xfrm>
            <a:off x="1243013" y="6025731"/>
            <a:ext cx="4794250" cy="368905"/>
            <a:chOff x="1104" y="3702"/>
            <a:chExt cx="3456" cy="305"/>
          </a:xfrm>
        </p:grpSpPr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1104" y="3702"/>
              <a:ext cx="433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76" name="Text Box 74"/>
            <p:cNvSpPr txBox="1">
              <a:spLocks noChangeArrowheads="1"/>
            </p:cNvSpPr>
            <p:nvPr/>
          </p:nvSpPr>
          <p:spPr bwMode="auto">
            <a:xfrm>
              <a:off x="1537" y="3702"/>
              <a:ext cx="431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27</a:t>
              </a:r>
            </a:p>
          </p:txBody>
        </p:sp>
        <p:sp>
          <p:nvSpPr>
            <p:cNvPr id="77" name="Text Box 75"/>
            <p:cNvSpPr txBox="1">
              <a:spLocks noChangeArrowheads="1"/>
            </p:cNvSpPr>
            <p:nvPr/>
          </p:nvSpPr>
          <p:spPr bwMode="auto">
            <a:xfrm>
              <a:off x="1968" y="3702"/>
              <a:ext cx="433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38</a:t>
              </a:r>
            </a:p>
          </p:txBody>
        </p:sp>
        <p:sp>
          <p:nvSpPr>
            <p:cNvPr id="78" name="Text Box 76"/>
            <p:cNvSpPr txBox="1">
              <a:spLocks noChangeArrowheads="1"/>
            </p:cNvSpPr>
            <p:nvPr/>
          </p:nvSpPr>
          <p:spPr bwMode="auto">
            <a:xfrm>
              <a:off x="2401" y="3702"/>
              <a:ext cx="431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49</a:t>
              </a:r>
            </a:p>
          </p:txBody>
        </p:sp>
        <p:sp>
          <p:nvSpPr>
            <p:cNvPr id="79" name="Text Box 77"/>
            <p:cNvSpPr txBox="1">
              <a:spLocks noChangeArrowheads="1"/>
            </p:cNvSpPr>
            <p:nvPr/>
          </p:nvSpPr>
          <p:spPr bwMode="auto">
            <a:xfrm>
              <a:off x="2832" y="3702"/>
              <a:ext cx="433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49’</a:t>
              </a:r>
            </a:p>
          </p:txBody>
        </p:sp>
        <p:sp>
          <p:nvSpPr>
            <p:cNvPr id="80" name="Text Box 78"/>
            <p:cNvSpPr txBox="1">
              <a:spLocks noChangeArrowheads="1"/>
            </p:cNvSpPr>
            <p:nvPr/>
          </p:nvSpPr>
          <p:spPr bwMode="auto">
            <a:xfrm>
              <a:off x="3265" y="3702"/>
              <a:ext cx="431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65</a:t>
              </a:r>
            </a:p>
          </p:txBody>
        </p:sp>
        <p:sp>
          <p:nvSpPr>
            <p:cNvPr id="81" name="Text Box 79"/>
            <p:cNvSpPr txBox="1">
              <a:spLocks noChangeArrowheads="1"/>
            </p:cNvSpPr>
            <p:nvPr/>
          </p:nvSpPr>
          <p:spPr bwMode="auto">
            <a:xfrm>
              <a:off x="3696" y="3702"/>
              <a:ext cx="433" cy="305"/>
            </a:xfrm>
            <a:prstGeom prst="rect">
              <a:avLst/>
            </a:prstGeom>
            <a:solidFill>
              <a:srgbClr val="77B7E7"/>
            </a:solidFill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76</a:t>
              </a:r>
            </a:p>
          </p:txBody>
        </p:sp>
        <p:sp>
          <p:nvSpPr>
            <p:cNvPr id="82" name="Text Box 80"/>
            <p:cNvSpPr txBox="1">
              <a:spLocks noChangeArrowheads="1"/>
            </p:cNvSpPr>
            <p:nvPr/>
          </p:nvSpPr>
          <p:spPr bwMode="auto">
            <a:xfrm>
              <a:off x="4129" y="3702"/>
              <a:ext cx="431" cy="305"/>
            </a:xfrm>
            <a:prstGeom prst="rect">
              <a:avLst/>
            </a:prstGeom>
            <a:noFill/>
            <a:ln w="9525">
              <a:solidFill>
                <a:srgbClr val="1734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kern="0" smtClean="0">
                  <a:solidFill>
                    <a:srgbClr val="0000FF"/>
                  </a:solidFill>
                </a:rPr>
                <a:t>97</a:t>
              </a:r>
            </a:p>
          </p:txBody>
        </p:sp>
      </p:grpSp>
      <p:sp>
        <p:nvSpPr>
          <p:cNvPr id="83" name="Rectangle 81"/>
          <p:cNvSpPr>
            <a:spLocks noChangeArrowheads="1"/>
          </p:cNvSpPr>
          <p:nvPr/>
        </p:nvSpPr>
        <p:spPr bwMode="auto">
          <a:xfrm>
            <a:off x="6103938" y="1952203"/>
            <a:ext cx="1331912" cy="2905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kern="0">
                <a:solidFill>
                  <a:sysClr val="windowText" lastClr="000000"/>
                </a:solidFill>
                <a:ea typeface="宋体" pitchFamily="2" charset="-122"/>
              </a:rPr>
              <a:t>初始状态</a:t>
            </a:r>
          </a:p>
        </p:txBody>
      </p:sp>
      <p:sp>
        <p:nvSpPr>
          <p:cNvPr id="84" name="Rectangle 82"/>
          <p:cNvSpPr>
            <a:spLocks noChangeArrowheads="1"/>
          </p:cNvSpPr>
          <p:nvPr/>
        </p:nvSpPr>
        <p:spPr bwMode="auto">
          <a:xfrm>
            <a:off x="6103938" y="2590378"/>
            <a:ext cx="1331912" cy="290513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kern="0">
                <a:solidFill>
                  <a:sysClr val="windowText" lastClr="000000"/>
                </a:solidFill>
                <a:ea typeface="宋体" pitchFamily="2" charset="-122"/>
              </a:rPr>
              <a:t>第</a:t>
            </a:r>
            <a:r>
              <a:rPr lang="en-US" altLang="zh-CN" kern="0">
                <a:solidFill>
                  <a:sysClr val="windowText" lastClr="000000"/>
                </a:solidFill>
                <a:ea typeface="宋体" pitchFamily="2" charset="-122"/>
              </a:rPr>
              <a:t>1</a:t>
            </a:r>
            <a:r>
              <a:rPr lang="zh-CN" altLang="en-US" kern="0">
                <a:solidFill>
                  <a:sysClr val="windowText" lastClr="000000"/>
                </a:solidFill>
                <a:ea typeface="宋体" pitchFamily="2" charset="-122"/>
              </a:rPr>
              <a:t>趟</a:t>
            </a:r>
          </a:p>
        </p:txBody>
      </p:sp>
      <p:sp>
        <p:nvSpPr>
          <p:cNvPr id="85" name="Rectangle 83"/>
          <p:cNvSpPr>
            <a:spLocks noChangeArrowheads="1"/>
          </p:cNvSpPr>
          <p:nvPr/>
        </p:nvSpPr>
        <p:spPr bwMode="auto">
          <a:xfrm>
            <a:off x="6103938" y="3112666"/>
            <a:ext cx="1331912" cy="290512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kern="0">
                <a:solidFill>
                  <a:sysClr val="windowText" lastClr="000000"/>
                </a:solidFill>
                <a:ea typeface="宋体" pitchFamily="2" charset="-122"/>
              </a:rPr>
              <a:t>第</a:t>
            </a:r>
            <a:r>
              <a:rPr lang="en-US" altLang="zh-CN" kern="0">
                <a:solidFill>
                  <a:sysClr val="windowText" lastClr="000000"/>
                </a:solidFill>
                <a:ea typeface="宋体" pitchFamily="2" charset="-122"/>
              </a:rPr>
              <a:t>2</a:t>
            </a:r>
            <a:r>
              <a:rPr lang="zh-CN" altLang="en-US" kern="0">
                <a:solidFill>
                  <a:sysClr val="windowText" lastClr="000000"/>
                </a:solidFill>
                <a:ea typeface="宋体" pitchFamily="2" charset="-122"/>
              </a:rPr>
              <a:t>趟</a:t>
            </a:r>
          </a:p>
        </p:txBody>
      </p:sp>
      <p:sp>
        <p:nvSpPr>
          <p:cNvPr id="86" name="Rectangle 84"/>
          <p:cNvSpPr>
            <a:spLocks noChangeArrowheads="1"/>
          </p:cNvSpPr>
          <p:nvPr/>
        </p:nvSpPr>
        <p:spPr bwMode="auto">
          <a:xfrm>
            <a:off x="6103938" y="3693691"/>
            <a:ext cx="1331912" cy="290512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kern="0">
                <a:solidFill>
                  <a:sysClr val="windowText" lastClr="000000"/>
                </a:solidFill>
                <a:ea typeface="宋体" pitchFamily="2" charset="-122"/>
              </a:rPr>
              <a:t>第</a:t>
            </a:r>
            <a:r>
              <a:rPr lang="en-US" altLang="zh-CN" kern="0">
                <a:solidFill>
                  <a:sysClr val="windowText" lastClr="000000"/>
                </a:solidFill>
                <a:ea typeface="宋体" pitchFamily="2" charset="-122"/>
              </a:rPr>
              <a:t>3</a:t>
            </a:r>
            <a:r>
              <a:rPr lang="zh-CN" altLang="en-US" kern="0">
                <a:solidFill>
                  <a:sysClr val="windowText" lastClr="000000"/>
                </a:solidFill>
                <a:ea typeface="宋体" pitchFamily="2" charset="-122"/>
              </a:rPr>
              <a:t>趟</a:t>
            </a:r>
          </a:p>
        </p:txBody>
      </p:sp>
      <p:sp>
        <p:nvSpPr>
          <p:cNvPr id="87" name="Rectangle 85"/>
          <p:cNvSpPr>
            <a:spLocks noChangeArrowheads="1"/>
          </p:cNvSpPr>
          <p:nvPr/>
        </p:nvSpPr>
        <p:spPr bwMode="auto">
          <a:xfrm>
            <a:off x="6103938" y="4333453"/>
            <a:ext cx="1331912" cy="290513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kern="0">
                <a:solidFill>
                  <a:sysClr val="windowText" lastClr="000000"/>
                </a:solidFill>
                <a:ea typeface="宋体" pitchFamily="2" charset="-122"/>
              </a:rPr>
              <a:t>第</a:t>
            </a:r>
            <a:r>
              <a:rPr lang="en-US" altLang="zh-CN" kern="0">
                <a:solidFill>
                  <a:sysClr val="windowText" lastClr="000000"/>
                </a:solidFill>
                <a:ea typeface="宋体" pitchFamily="2" charset="-122"/>
              </a:rPr>
              <a:t>4</a:t>
            </a:r>
            <a:r>
              <a:rPr lang="zh-CN" altLang="en-US" kern="0">
                <a:solidFill>
                  <a:sysClr val="windowText" lastClr="000000"/>
                </a:solidFill>
                <a:ea typeface="宋体" pitchFamily="2" charset="-122"/>
              </a:rPr>
              <a:t>趟</a:t>
            </a:r>
          </a:p>
        </p:txBody>
      </p:sp>
      <p:sp>
        <p:nvSpPr>
          <p:cNvPr id="88" name="Rectangle 86"/>
          <p:cNvSpPr>
            <a:spLocks noChangeArrowheads="1"/>
          </p:cNvSpPr>
          <p:nvPr/>
        </p:nvSpPr>
        <p:spPr bwMode="auto">
          <a:xfrm>
            <a:off x="6103938" y="4914478"/>
            <a:ext cx="1331912" cy="290513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kern="0">
                <a:solidFill>
                  <a:sysClr val="windowText" lastClr="000000"/>
                </a:solidFill>
                <a:ea typeface="宋体" pitchFamily="2" charset="-122"/>
              </a:rPr>
              <a:t>第</a:t>
            </a:r>
            <a:r>
              <a:rPr lang="en-US" altLang="zh-CN" kern="0">
                <a:solidFill>
                  <a:sysClr val="windowText" lastClr="000000"/>
                </a:solidFill>
                <a:ea typeface="宋体" pitchFamily="2" charset="-122"/>
              </a:rPr>
              <a:t>5</a:t>
            </a:r>
            <a:r>
              <a:rPr lang="zh-CN" altLang="en-US" kern="0">
                <a:solidFill>
                  <a:sysClr val="windowText" lastClr="000000"/>
                </a:solidFill>
                <a:ea typeface="宋体" pitchFamily="2" charset="-122"/>
              </a:rPr>
              <a:t>趟</a:t>
            </a:r>
          </a:p>
        </p:txBody>
      </p:sp>
      <p:sp>
        <p:nvSpPr>
          <p:cNvPr id="89" name="Rectangle 87"/>
          <p:cNvSpPr>
            <a:spLocks noChangeArrowheads="1"/>
          </p:cNvSpPr>
          <p:nvPr/>
        </p:nvSpPr>
        <p:spPr bwMode="auto">
          <a:xfrm>
            <a:off x="6103938" y="5436766"/>
            <a:ext cx="1331912" cy="290512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kern="0">
                <a:solidFill>
                  <a:sysClr val="windowText" lastClr="000000"/>
                </a:solidFill>
                <a:ea typeface="宋体" pitchFamily="2" charset="-122"/>
              </a:rPr>
              <a:t>第</a:t>
            </a:r>
            <a:r>
              <a:rPr lang="en-US" altLang="zh-CN" kern="0">
                <a:solidFill>
                  <a:sysClr val="windowText" lastClr="000000"/>
                </a:solidFill>
                <a:ea typeface="宋体" pitchFamily="2" charset="-122"/>
              </a:rPr>
              <a:t>6</a:t>
            </a:r>
            <a:r>
              <a:rPr lang="zh-CN" altLang="en-US" kern="0">
                <a:solidFill>
                  <a:sysClr val="windowText" lastClr="000000"/>
                </a:solidFill>
                <a:ea typeface="宋体" pitchFamily="2" charset="-122"/>
              </a:rPr>
              <a:t>趟</a:t>
            </a:r>
          </a:p>
        </p:txBody>
      </p:sp>
      <p:sp>
        <p:nvSpPr>
          <p:cNvPr id="90" name="Rectangle 88"/>
          <p:cNvSpPr>
            <a:spLocks noChangeArrowheads="1"/>
          </p:cNvSpPr>
          <p:nvPr/>
        </p:nvSpPr>
        <p:spPr bwMode="auto">
          <a:xfrm>
            <a:off x="6103938" y="6017791"/>
            <a:ext cx="1331912" cy="290512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kern="0">
                <a:solidFill>
                  <a:sysClr val="windowText" lastClr="000000"/>
                </a:solidFill>
                <a:ea typeface="宋体" pitchFamily="2" charset="-122"/>
              </a:rPr>
              <a:t>第</a:t>
            </a:r>
            <a:r>
              <a:rPr lang="en-US" altLang="zh-CN" kern="0">
                <a:solidFill>
                  <a:sysClr val="windowText" lastClr="000000"/>
                </a:solidFill>
                <a:ea typeface="宋体" pitchFamily="2" charset="-122"/>
              </a:rPr>
              <a:t>7</a:t>
            </a:r>
            <a:r>
              <a:rPr lang="zh-CN" altLang="en-US" kern="0">
                <a:solidFill>
                  <a:sysClr val="windowText" lastClr="000000"/>
                </a:solidFill>
                <a:ea typeface="宋体" pitchFamily="2" charset="-122"/>
              </a:rPr>
              <a:t>趟</a:t>
            </a:r>
          </a:p>
        </p:txBody>
      </p:sp>
    </p:spTree>
    <p:extLst>
      <p:ext uri="{BB962C8B-B14F-4D97-AF65-F5344CB8AC3E}">
        <p14:creationId xmlns:p14="http://schemas.microsoft.com/office/powerpoint/2010/main" val="408029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 </a:t>
            </a:r>
            <a:r>
              <a:rPr lang="zh-CN" altLang="en-US" dirty="0" smtClean="0"/>
              <a:t>选择排序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简单选择</a:t>
            </a:r>
            <a:r>
              <a:rPr lang="zh-CN" altLang="en-US" dirty="0" smtClean="0"/>
              <a:t>排序算法描述</a:t>
            </a:r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27584" y="1772816"/>
            <a:ext cx="7854950" cy="469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void 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SelectSort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(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SqList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&amp;L)</a:t>
            </a:r>
          </a:p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{ 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   for (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=1; 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&lt;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L.length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; ++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   {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在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L.r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[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..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L.length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]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中选择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key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最小的记录</a:t>
            </a:r>
          </a:p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       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k=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;     </a:t>
            </a:r>
          </a:p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       for(j=i+1; j&lt;=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L.length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;  j++)</a:t>
            </a:r>
          </a:p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           if ( 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L.r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[j].key&lt;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L.r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[k].key ) k=j; </a:t>
            </a:r>
          </a:p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       if(k!=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3200" kern="0" dirty="0" smtClean="0">
                <a:solidFill>
                  <a:srgbClr val="000000"/>
                </a:solidFill>
                <a:ea typeface="宋体" charset="-122"/>
              </a:rPr>
              <a:t>            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L.r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[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]←→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L.r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[k];            </a:t>
            </a:r>
          </a:p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   }  </a:t>
            </a:r>
          </a:p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2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 </a:t>
            </a:r>
            <a:r>
              <a:rPr lang="zh-CN" altLang="en-US" dirty="0" smtClean="0"/>
              <a:t>选择排序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简单选择</a:t>
            </a:r>
            <a:r>
              <a:rPr lang="zh-CN" altLang="en-US" dirty="0" smtClean="0"/>
              <a:t>排序算法分析</a:t>
            </a:r>
            <a:endParaRPr lang="en-US" altLang="zh-CN" dirty="0" smtClean="0"/>
          </a:p>
          <a:p>
            <a:pPr lvl="1"/>
            <a:r>
              <a:rPr lang="zh-CN" altLang="en-US" dirty="0"/>
              <a:t>时间复杂度：</a:t>
            </a:r>
            <a:r>
              <a:rPr lang="en-US" altLang="zh-CN" dirty="0"/>
              <a:t>O(n²)</a:t>
            </a:r>
          </a:p>
          <a:p>
            <a:pPr lvl="1"/>
            <a:r>
              <a:rPr lang="zh-CN" altLang="en-US" dirty="0"/>
              <a:t>空间复杂度：</a:t>
            </a:r>
            <a:r>
              <a:rPr lang="en-US" altLang="zh-CN" dirty="0"/>
              <a:t>O(1)</a:t>
            </a:r>
          </a:p>
          <a:p>
            <a:pPr lvl="1"/>
            <a:r>
              <a:rPr lang="zh-CN" altLang="en-US" dirty="0"/>
              <a:t>简单选择</a:t>
            </a:r>
            <a:r>
              <a:rPr lang="zh-CN" altLang="en-US" dirty="0" smtClean="0"/>
              <a:t>排序是不稳定排序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2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4315"/>
            <a:ext cx="6059488" cy="67151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锦标赛排序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又称树形选择排序</a:t>
            </a:r>
            <a:r>
              <a:rPr lang="en-US" altLang="zh-CN" sz="28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323850" y="1226790"/>
            <a:ext cx="83820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基本思想：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与体育比赛时的淘汰赛类似。</a:t>
            </a:r>
          </a:p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首先对 </a:t>
            </a:r>
            <a:r>
              <a:rPr kumimoji="1" lang="en-US" altLang="zh-CN" sz="2400" b="1" i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i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个记录的关键字进行两两比较，得到 </a:t>
            </a:r>
            <a:r>
              <a:rPr kumimoji="1" lang="zh-CN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</a:t>
            </a:r>
            <a:r>
              <a:rPr kumimoji="1" lang="en-US" altLang="zh-CN" sz="2400" b="1" i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/2</a:t>
            </a:r>
            <a:r>
              <a:rPr kumimoji="1" lang="en-US" altLang="zh-CN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</a:t>
            </a:r>
            <a:r>
              <a:rPr kumimoji="1" lang="en-US" altLang="zh-CN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个优胜者</a:t>
            </a:r>
            <a:r>
              <a:rPr kumimoji="1" lang="en-US" altLang="zh-CN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关键字小者</a:t>
            </a:r>
            <a:r>
              <a:rPr kumimoji="1" lang="en-US" altLang="zh-CN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，作为第一步比较的结果保留下来。然后在这 </a:t>
            </a:r>
            <a:r>
              <a:rPr kumimoji="1" lang="zh-CN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</a:t>
            </a:r>
            <a:r>
              <a:rPr kumimoji="1" lang="en-US" altLang="zh-CN" sz="2400" b="1" i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/2</a:t>
            </a:r>
            <a:r>
              <a:rPr kumimoji="1" lang="en-US" altLang="zh-CN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</a:t>
            </a:r>
            <a:r>
              <a:rPr kumimoji="1" lang="en-US" altLang="zh-CN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个较小者之间再进行两两比较，</a:t>
            </a:r>
            <a:r>
              <a:rPr kumimoji="1" lang="en-US" altLang="zh-CN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zh-CN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，如此重复，直到选出最小关键字的记录为止。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优点：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减少比较次数，加快排序速度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缺点：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空间效率低（</a:t>
            </a:r>
            <a:r>
              <a:rPr kumimoji="1"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以空间换时间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539750" y="4827240"/>
            <a:ext cx="79263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762000" indent="-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关键字序列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T=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21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25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49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25*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08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63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），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请给出锦标赛排序的具体实现过程。</a:t>
            </a:r>
          </a:p>
        </p:txBody>
      </p:sp>
    </p:spTree>
    <p:extLst>
      <p:ext uri="{BB962C8B-B14F-4D97-AF65-F5344CB8AC3E}">
        <p14:creationId xmlns:p14="http://schemas.microsoft.com/office/powerpoint/2010/main" val="299588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 autoUpdateAnimBg="0"/>
      <p:bldP spid="37581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834" name="Group 2"/>
          <p:cNvGrpSpPr>
            <a:grpSpLocks/>
          </p:cNvGrpSpPr>
          <p:nvPr/>
        </p:nvGrpSpPr>
        <p:grpSpPr bwMode="auto">
          <a:xfrm>
            <a:off x="2895600" y="1905000"/>
            <a:ext cx="3810000" cy="914400"/>
            <a:chOff x="1728" y="960"/>
            <a:chExt cx="2400" cy="576"/>
          </a:xfrm>
        </p:grpSpPr>
        <p:sp>
          <p:nvSpPr>
            <p:cNvPr id="23609" name="Line 3"/>
            <p:cNvSpPr>
              <a:spLocks noChangeShapeType="1"/>
            </p:cNvSpPr>
            <p:nvPr/>
          </p:nvSpPr>
          <p:spPr bwMode="auto">
            <a:xfrm>
              <a:off x="3024" y="1200"/>
              <a:ext cx="110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610" name="Line 4"/>
            <p:cNvSpPr>
              <a:spLocks noChangeShapeType="1"/>
            </p:cNvSpPr>
            <p:nvPr/>
          </p:nvSpPr>
          <p:spPr bwMode="auto">
            <a:xfrm flipV="1">
              <a:off x="1728" y="1200"/>
              <a:ext cx="100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76837" name="Oval 5"/>
            <p:cNvSpPr>
              <a:spLocks noChangeArrowheads="1"/>
            </p:cNvSpPr>
            <p:nvPr/>
          </p:nvSpPr>
          <p:spPr bwMode="auto">
            <a:xfrm>
              <a:off x="2688" y="96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</a:rPr>
                <a:t>08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</p:grpSp>
      <p:sp>
        <p:nvSpPr>
          <p:cNvPr id="376838" name="Text Box 6"/>
          <p:cNvSpPr txBox="1">
            <a:spLocks noChangeArrowheads="1"/>
          </p:cNvSpPr>
          <p:nvPr/>
        </p:nvSpPr>
        <p:spPr bwMode="auto">
          <a:xfrm>
            <a:off x="3505200" y="12954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Winner 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zh-CN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胜者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</p:txBody>
      </p:sp>
      <p:grpSp>
        <p:nvGrpSpPr>
          <p:cNvPr id="376839" name="Group 7"/>
          <p:cNvGrpSpPr>
            <a:grpSpLocks/>
          </p:cNvGrpSpPr>
          <p:nvPr/>
        </p:nvGrpSpPr>
        <p:grpSpPr bwMode="auto">
          <a:xfrm>
            <a:off x="1752600" y="2743200"/>
            <a:ext cx="1905000" cy="990600"/>
            <a:chOff x="1056" y="1536"/>
            <a:chExt cx="1152" cy="624"/>
          </a:xfrm>
        </p:grpSpPr>
        <p:sp>
          <p:nvSpPr>
            <p:cNvPr id="23606" name="Line 8"/>
            <p:cNvSpPr>
              <a:spLocks noChangeShapeType="1"/>
            </p:cNvSpPr>
            <p:nvPr/>
          </p:nvSpPr>
          <p:spPr bwMode="auto">
            <a:xfrm>
              <a:off x="1680" y="1824"/>
              <a:ext cx="52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607" name="Line 9"/>
            <p:cNvSpPr>
              <a:spLocks noChangeShapeType="1"/>
            </p:cNvSpPr>
            <p:nvPr/>
          </p:nvSpPr>
          <p:spPr bwMode="auto">
            <a:xfrm flipH="1">
              <a:off x="1056" y="1824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76842" name="Oval 10"/>
            <p:cNvSpPr>
              <a:spLocks noChangeArrowheads="1"/>
            </p:cNvSpPr>
            <p:nvPr/>
          </p:nvSpPr>
          <p:spPr bwMode="auto">
            <a:xfrm>
              <a:off x="1440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</a:rPr>
                <a:t>21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76843" name="Group 11"/>
          <p:cNvGrpSpPr>
            <a:grpSpLocks/>
          </p:cNvGrpSpPr>
          <p:nvPr/>
        </p:nvGrpSpPr>
        <p:grpSpPr bwMode="auto">
          <a:xfrm>
            <a:off x="5791200" y="2819400"/>
            <a:ext cx="1981200" cy="990600"/>
            <a:chOff x="3600" y="1536"/>
            <a:chExt cx="1248" cy="624"/>
          </a:xfrm>
        </p:grpSpPr>
        <p:sp>
          <p:nvSpPr>
            <p:cNvPr id="23603" name="Line 12"/>
            <p:cNvSpPr>
              <a:spLocks noChangeShapeType="1"/>
            </p:cNvSpPr>
            <p:nvPr/>
          </p:nvSpPr>
          <p:spPr bwMode="auto">
            <a:xfrm flipH="1">
              <a:off x="3600" y="1824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604" name="Line 13"/>
            <p:cNvSpPr>
              <a:spLocks noChangeShapeType="1"/>
            </p:cNvSpPr>
            <p:nvPr/>
          </p:nvSpPr>
          <p:spPr bwMode="auto">
            <a:xfrm>
              <a:off x="4320" y="1824"/>
              <a:ext cx="52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76846" name="Oval 14"/>
            <p:cNvSpPr>
              <a:spLocks noChangeArrowheads="1"/>
            </p:cNvSpPr>
            <p:nvPr/>
          </p:nvSpPr>
          <p:spPr bwMode="auto">
            <a:xfrm>
              <a:off x="4032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</a:rPr>
                <a:t>08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76847" name="Group 15"/>
          <p:cNvGrpSpPr>
            <a:grpSpLocks/>
          </p:cNvGrpSpPr>
          <p:nvPr/>
        </p:nvGrpSpPr>
        <p:grpSpPr bwMode="auto">
          <a:xfrm>
            <a:off x="5334000" y="3733800"/>
            <a:ext cx="838200" cy="1219200"/>
            <a:chOff x="3264" y="1728"/>
            <a:chExt cx="528" cy="768"/>
          </a:xfrm>
        </p:grpSpPr>
        <p:sp>
          <p:nvSpPr>
            <p:cNvPr id="23600" name="Line 16"/>
            <p:cNvSpPr>
              <a:spLocks noChangeShapeType="1"/>
            </p:cNvSpPr>
            <p:nvPr/>
          </p:nvSpPr>
          <p:spPr bwMode="auto">
            <a:xfrm flipH="1">
              <a:off x="3264" y="1968"/>
              <a:ext cx="19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601" name="Line 17"/>
            <p:cNvSpPr>
              <a:spLocks noChangeShapeType="1"/>
            </p:cNvSpPr>
            <p:nvPr/>
          </p:nvSpPr>
          <p:spPr bwMode="auto">
            <a:xfrm>
              <a:off x="3648" y="2016"/>
              <a:ext cx="14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76850" name="Oval 18"/>
            <p:cNvSpPr>
              <a:spLocks noChangeArrowheads="1"/>
            </p:cNvSpPr>
            <p:nvPr/>
          </p:nvSpPr>
          <p:spPr bwMode="auto">
            <a:xfrm>
              <a:off x="3360" y="172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</a:rPr>
                <a:t>08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76851" name="Group 19"/>
          <p:cNvGrpSpPr>
            <a:grpSpLocks/>
          </p:cNvGrpSpPr>
          <p:nvPr/>
        </p:nvGrpSpPr>
        <p:grpSpPr bwMode="auto">
          <a:xfrm>
            <a:off x="7467600" y="3733800"/>
            <a:ext cx="838200" cy="1219200"/>
            <a:chOff x="4608" y="1728"/>
            <a:chExt cx="528" cy="768"/>
          </a:xfrm>
        </p:grpSpPr>
        <p:sp>
          <p:nvSpPr>
            <p:cNvPr id="23597" name="Line 20"/>
            <p:cNvSpPr>
              <a:spLocks noChangeShapeType="1"/>
            </p:cNvSpPr>
            <p:nvPr/>
          </p:nvSpPr>
          <p:spPr bwMode="auto">
            <a:xfrm flipH="1">
              <a:off x="4608" y="1968"/>
              <a:ext cx="19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598" name="Line 21"/>
            <p:cNvSpPr>
              <a:spLocks noChangeShapeType="1"/>
            </p:cNvSpPr>
            <p:nvPr/>
          </p:nvSpPr>
          <p:spPr bwMode="auto">
            <a:xfrm>
              <a:off x="4992" y="2016"/>
              <a:ext cx="14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76854" name="Oval 22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</a:rPr>
                <a:t>63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76855" name="Group 23"/>
          <p:cNvGrpSpPr>
            <a:grpSpLocks/>
          </p:cNvGrpSpPr>
          <p:nvPr/>
        </p:nvGrpSpPr>
        <p:grpSpPr bwMode="auto">
          <a:xfrm>
            <a:off x="3352800" y="3733800"/>
            <a:ext cx="838200" cy="1219200"/>
            <a:chOff x="2016" y="1728"/>
            <a:chExt cx="528" cy="768"/>
          </a:xfrm>
        </p:grpSpPr>
        <p:sp>
          <p:nvSpPr>
            <p:cNvPr id="23594" name="Line 24"/>
            <p:cNvSpPr>
              <a:spLocks noChangeShapeType="1"/>
            </p:cNvSpPr>
            <p:nvPr/>
          </p:nvSpPr>
          <p:spPr bwMode="auto">
            <a:xfrm flipH="1">
              <a:off x="2016" y="1968"/>
              <a:ext cx="19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595" name="Line 25"/>
            <p:cNvSpPr>
              <a:spLocks noChangeShapeType="1"/>
            </p:cNvSpPr>
            <p:nvPr/>
          </p:nvSpPr>
          <p:spPr bwMode="auto">
            <a:xfrm>
              <a:off x="2400" y="2016"/>
              <a:ext cx="14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76858" name="Oval 26"/>
            <p:cNvSpPr>
              <a:spLocks noChangeArrowheads="1"/>
            </p:cNvSpPr>
            <p:nvPr/>
          </p:nvSpPr>
          <p:spPr bwMode="auto">
            <a:xfrm>
              <a:off x="2112" y="172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</a:rPr>
                <a:t>25*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76859" name="Group 27"/>
          <p:cNvGrpSpPr>
            <a:grpSpLocks/>
          </p:cNvGrpSpPr>
          <p:nvPr/>
        </p:nvGrpSpPr>
        <p:grpSpPr bwMode="auto">
          <a:xfrm>
            <a:off x="1219200" y="3733800"/>
            <a:ext cx="838200" cy="1219200"/>
            <a:chOff x="720" y="1728"/>
            <a:chExt cx="528" cy="768"/>
          </a:xfrm>
        </p:grpSpPr>
        <p:sp>
          <p:nvSpPr>
            <p:cNvPr id="23591" name="Line 28"/>
            <p:cNvSpPr>
              <a:spLocks noChangeShapeType="1"/>
            </p:cNvSpPr>
            <p:nvPr/>
          </p:nvSpPr>
          <p:spPr bwMode="auto">
            <a:xfrm>
              <a:off x="1104" y="2016"/>
              <a:ext cx="14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592" name="Line 29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76862" name="Oval 30"/>
            <p:cNvSpPr>
              <a:spLocks noChangeArrowheads="1"/>
            </p:cNvSpPr>
            <p:nvPr/>
          </p:nvSpPr>
          <p:spPr bwMode="auto">
            <a:xfrm>
              <a:off x="816" y="172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</a:rPr>
                <a:t>21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76863" name="Group 31"/>
          <p:cNvGrpSpPr>
            <a:grpSpLocks/>
          </p:cNvGrpSpPr>
          <p:nvPr/>
        </p:nvGrpSpPr>
        <p:grpSpPr bwMode="auto">
          <a:xfrm>
            <a:off x="762000" y="4953000"/>
            <a:ext cx="7924800" cy="457200"/>
            <a:chOff x="384" y="2448"/>
            <a:chExt cx="4992" cy="288"/>
          </a:xfrm>
        </p:grpSpPr>
        <p:sp>
          <p:nvSpPr>
            <p:cNvPr id="376864" name="Rectangle 32"/>
            <p:cNvSpPr>
              <a:spLocks noChangeArrowheads="1"/>
            </p:cNvSpPr>
            <p:nvPr/>
          </p:nvSpPr>
          <p:spPr bwMode="auto">
            <a:xfrm>
              <a:off x="4944" y="2448"/>
              <a:ext cx="432" cy="288"/>
            </a:xfrm>
            <a:prstGeom prst="rect">
              <a:avLst/>
            </a:prstGeom>
            <a:gradFill rotWithShape="0">
              <a:gsLst>
                <a:gs pos="0">
                  <a:srgbClr val="008080"/>
                </a:gs>
                <a:gs pos="100000">
                  <a:srgbClr val="00808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zh-CN" sz="2400">
                <a:solidFill>
                  <a:srgbClr val="008080"/>
                </a:solidFill>
                <a:effectDag name="">
                  <a:cont type="tree" name="">
                    <a:effect ref="fillLine"/>
                    <a:outerShdw dist="38100" dir="13500000" algn="br">
                      <a:srgbClr val="40C0C0"/>
                    </a:outerShdw>
                  </a:cont>
                  <a:cont type="tree" name="">
                    <a:effect ref="fillLine"/>
                    <a:outerShdw dist="38100" dir="2700000" algn="tl">
                      <a:srgbClr val="004C4C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376865" name="Rectangle 33"/>
            <p:cNvSpPr>
              <a:spLocks noChangeArrowheads="1"/>
            </p:cNvSpPr>
            <p:nvPr/>
          </p:nvSpPr>
          <p:spPr bwMode="auto">
            <a:xfrm>
              <a:off x="384" y="2448"/>
              <a:ext cx="432" cy="28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21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376866" name="Rectangle 34"/>
            <p:cNvSpPr>
              <a:spLocks noChangeArrowheads="1"/>
            </p:cNvSpPr>
            <p:nvPr/>
          </p:nvSpPr>
          <p:spPr bwMode="auto">
            <a:xfrm>
              <a:off x="1056" y="2448"/>
              <a:ext cx="432" cy="28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25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376867" name="Rectangle 35"/>
            <p:cNvSpPr>
              <a:spLocks noChangeArrowheads="1"/>
            </p:cNvSpPr>
            <p:nvPr/>
          </p:nvSpPr>
          <p:spPr bwMode="auto">
            <a:xfrm>
              <a:off x="1680" y="2448"/>
              <a:ext cx="432" cy="28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49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376868" name="Rectangle 36"/>
            <p:cNvSpPr>
              <a:spLocks noChangeArrowheads="1"/>
            </p:cNvSpPr>
            <p:nvPr/>
          </p:nvSpPr>
          <p:spPr bwMode="auto">
            <a:xfrm>
              <a:off x="2352" y="2448"/>
              <a:ext cx="432" cy="28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25*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376869" name="Rectangle 37"/>
            <p:cNvSpPr>
              <a:spLocks noChangeArrowheads="1"/>
            </p:cNvSpPr>
            <p:nvPr/>
          </p:nvSpPr>
          <p:spPr bwMode="auto">
            <a:xfrm>
              <a:off x="2976" y="2448"/>
              <a:ext cx="432" cy="28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16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376870" name="Rectangle 38"/>
            <p:cNvSpPr>
              <a:spLocks noChangeArrowheads="1"/>
            </p:cNvSpPr>
            <p:nvPr/>
          </p:nvSpPr>
          <p:spPr bwMode="auto">
            <a:xfrm>
              <a:off x="3648" y="2448"/>
              <a:ext cx="432" cy="28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08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376871" name="Rectangle 39"/>
            <p:cNvSpPr>
              <a:spLocks noChangeArrowheads="1"/>
            </p:cNvSpPr>
            <p:nvPr/>
          </p:nvSpPr>
          <p:spPr bwMode="auto">
            <a:xfrm>
              <a:off x="4272" y="2448"/>
              <a:ext cx="432" cy="28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63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</p:grpSp>
      <p:sp>
        <p:nvSpPr>
          <p:cNvPr id="376872" name="AutoShape 40"/>
          <p:cNvSpPr>
            <a:spLocks noChangeArrowheads="1"/>
          </p:cNvSpPr>
          <p:nvPr/>
        </p:nvSpPr>
        <p:spPr bwMode="auto">
          <a:xfrm>
            <a:off x="5486400" y="2057400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gradFill rotWithShape="0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376873" name="Text Box 41"/>
          <p:cNvSpPr txBox="1">
            <a:spLocks noChangeArrowheads="1"/>
          </p:cNvSpPr>
          <p:nvPr/>
        </p:nvSpPr>
        <p:spPr bwMode="auto">
          <a:xfrm>
            <a:off x="6835775" y="1782763"/>
            <a:ext cx="815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i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CN" sz="32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[1]</a:t>
            </a:r>
            <a:endParaRPr kumimoji="1" lang="en-US" altLang="zh-CN" sz="32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</a:endParaRPr>
          </a:p>
        </p:txBody>
      </p:sp>
      <p:sp>
        <p:nvSpPr>
          <p:cNvPr id="23566" name="Rectangle 43"/>
          <p:cNvSpPr>
            <a:spLocks noChangeArrowheads="1"/>
          </p:cNvSpPr>
          <p:nvPr/>
        </p:nvSpPr>
        <p:spPr bwMode="auto">
          <a:xfrm>
            <a:off x="228600" y="1270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注：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为便于自动处理，建议每个记录多开</a:t>
            </a:r>
            <a:r>
              <a:rPr kumimoji="1" lang="zh-CN" alt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两个特殊分量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376897" name="Group 65"/>
          <p:cNvGraphicFramePr>
            <a:graphicFrameLocks noGrp="1"/>
          </p:cNvGraphicFramePr>
          <p:nvPr/>
        </p:nvGraphicFramePr>
        <p:xfrm>
          <a:off x="381000" y="609600"/>
          <a:ext cx="8512175" cy="457200"/>
        </p:xfrm>
        <a:graphic>
          <a:graphicData uri="http://schemas.openxmlformats.org/drawingml/2006/table">
            <a:tbl>
              <a:tblPr/>
              <a:tblGrid>
                <a:gridCol w="901700"/>
                <a:gridCol w="1636713"/>
                <a:gridCol w="3178175"/>
                <a:gridCol w="2795587"/>
              </a:tblGrid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otherinfo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Index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结点位置编号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Tag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是否参加比较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6888" name="AutoShape 56"/>
          <p:cNvSpPr>
            <a:spLocks noChangeArrowheads="1"/>
          </p:cNvSpPr>
          <p:nvPr/>
        </p:nvSpPr>
        <p:spPr bwMode="auto">
          <a:xfrm>
            <a:off x="533400" y="5715000"/>
            <a:ext cx="1295400" cy="457200"/>
          </a:xfrm>
          <a:prstGeom prst="wedgeRectCallout">
            <a:avLst>
              <a:gd name="adj1" fmla="val 37991"/>
              <a:gd name="adj2" fmla="val -1013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初态：</a:t>
            </a:r>
          </a:p>
        </p:txBody>
      </p:sp>
      <p:sp>
        <p:nvSpPr>
          <p:cNvPr id="376889" name="AutoShape 57"/>
          <p:cNvSpPr>
            <a:spLocks noChangeArrowheads="1"/>
          </p:cNvSpPr>
          <p:nvPr/>
        </p:nvSpPr>
        <p:spPr bwMode="auto">
          <a:xfrm>
            <a:off x="2819400" y="5715000"/>
            <a:ext cx="4724400" cy="533400"/>
          </a:xfrm>
          <a:prstGeom prst="wedgeRectCallout">
            <a:avLst>
              <a:gd name="adj1" fmla="val 67472"/>
              <a:gd name="adj2" fmla="val -1027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补足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400" b="1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k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( k=</a:t>
            </a:r>
            <a:r>
              <a:rPr kumimoji="1" lang="en-US" altLang="zh-CN" sz="2400" b="1" dirty="0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</a:t>
            </a:r>
            <a:r>
              <a:rPr kumimoji="1" lang="en-US" altLang="zh-CN" sz="2400" b="1" dirty="0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log</a:t>
            </a:r>
            <a:r>
              <a:rPr kumimoji="1" lang="en-US" altLang="zh-CN" sz="2400" b="1" baseline="-25000" dirty="0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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个叶子结点</a:t>
            </a:r>
          </a:p>
        </p:txBody>
      </p:sp>
      <p:sp>
        <p:nvSpPr>
          <p:cNvPr id="376890" name="WordArt 58"/>
          <p:cNvSpPr>
            <a:spLocks noChangeArrowheads="1" noChangeShapeType="1" noTextEdit="1"/>
          </p:cNvSpPr>
          <p:nvPr/>
        </p:nvSpPr>
        <p:spPr bwMode="auto">
          <a:xfrm rot="5400000">
            <a:off x="-762000" y="3124200"/>
            <a:ext cx="2514600" cy="533400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kern="10" smtClean="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35921" dir="2700000" algn="ctr" rotWithShape="0">
                    <a:srgbClr val="000000"/>
                  </a:outerShdw>
                </a:effectLst>
                <a:latin typeface="宋体" panose="02010600030101010101" pitchFamily="2" charset="-122"/>
              </a:rPr>
              <a:t>胜者树</a:t>
            </a:r>
          </a:p>
        </p:txBody>
      </p:sp>
      <p:sp>
        <p:nvSpPr>
          <p:cNvPr id="376891" name="Rectangle 59"/>
          <p:cNvSpPr>
            <a:spLocks noGrp="1" noChangeArrowheads="1"/>
          </p:cNvSpPr>
          <p:nvPr>
            <p:ph type="title"/>
          </p:nvPr>
        </p:nvSpPr>
        <p:spPr>
          <a:xfrm>
            <a:off x="457200" y="1095375"/>
            <a:ext cx="1776413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第一趟：</a:t>
            </a:r>
          </a:p>
        </p:txBody>
      </p:sp>
    </p:spTree>
    <p:extLst>
      <p:ext uri="{BB962C8B-B14F-4D97-AF65-F5344CB8AC3E}">
        <p14:creationId xmlns:p14="http://schemas.microsoft.com/office/powerpoint/2010/main" val="4170050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6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6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6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6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6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6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6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6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8" grpId="0" autoUpdateAnimBg="0"/>
      <p:bldP spid="376872" grpId="0" animBg="1"/>
      <p:bldP spid="376873" grpId="0" autoUpdateAnimBg="0"/>
      <p:bldP spid="376888" grpId="0" animBg="1" autoUpdateAnimBg="0"/>
      <p:bldP spid="376889" grpId="0" animBg="1" autoUpdateAnimBg="0"/>
      <p:bldP spid="376890" grpId="0" animBg="1"/>
      <p:bldP spid="376891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68300"/>
            <a:ext cx="1827212" cy="53816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第二趟：</a:t>
            </a:r>
          </a:p>
        </p:txBody>
      </p:sp>
      <p:sp>
        <p:nvSpPr>
          <p:cNvPr id="377859" name="AutoShape 3"/>
          <p:cNvSpPr>
            <a:spLocks noChangeArrowheads="1"/>
          </p:cNvSpPr>
          <p:nvPr/>
        </p:nvSpPr>
        <p:spPr bwMode="auto">
          <a:xfrm>
            <a:off x="5257800" y="1219200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gradFill rotWithShape="0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grpSp>
        <p:nvGrpSpPr>
          <p:cNvPr id="377860" name="Group 4"/>
          <p:cNvGrpSpPr>
            <a:grpSpLocks/>
          </p:cNvGrpSpPr>
          <p:nvPr/>
        </p:nvGrpSpPr>
        <p:grpSpPr bwMode="auto">
          <a:xfrm>
            <a:off x="381000" y="1143000"/>
            <a:ext cx="7924800" cy="3505200"/>
            <a:chOff x="240" y="720"/>
            <a:chExt cx="4992" cy="2208"/>
          </a:xfrm>
        </p:grpSpPr>
        <p:grpSp>
          <p:nvGrpSpPr>
            <p:cNvPr id="24590" name="Group 5"/>
            <p:cNvGrpSpPr>
              <a:grpSpLocks/>
            </p:cNvGrpSpPr>
            <p:nvPr/>
          </p:nvGrpSpPr>
          <p:grpSpPr bwMode="auto">
            <a:xfrm>
              <a:off x="1584" y="720"/>
              <a:ext cx="2400" cy="576"/>
              <a:chOff x="1728" y="960"/>
              <a:chExt cx="2400" cy="576"/>
            </a:xfrm>
          </p:grpSpPr>
          <p:sp>
            <p:nvSpPr>
              <p:cNvPr id="24625" name="Line 6"/>
              <p:cNvSpPr>
                <a:spLocks noChangeShapeType="1"/>
              </p:cNvSpPr>
              <p:nvPr/>
            </p:nvSpPr>
            <p:spPr bwMode="auto">
              <a:xfrm>
                <a:off x="3024" y="1200"/>
                <a:ext cx="110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26" name="Line 7"/>
              <p:cNvSpPr>
                <a:spLocks noChangeShapeType="1"/>
              </p:cNvSpPr>
              <p:nvPr/>
            </p:nvSpPr>
            <p:spPr bwMode="auto">
              <a:xfrm flipV="1">
                <a:off x="1728" y="1200"/>
                <a:ext cx="100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7864" name="Oval 8"/>
              <p:cNvSpPr>
                <a:spLocks noChangeArrowheads="1"/>
              </p:cNvSpPr>
              <p:nvPr/>
            </p:nvSpPr>
            <p:spPr bwMode="auto">
              <a:xfrm>
                <a:off x="2688" y="96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仿宋_GB2312" pitchFamily="49" charset="-122"/>
                  </a:rPr>
                  <a:t>08</a:t>
                </a:r>
                <a:endParaRPr kumimoji="1" lang="en-US" altLang="zh-CN" sz="240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591" name="Group 9"/>
            <p:cNvGrpSpPr>
              <a:grpSpLocks/>
            </p:cNvGrpSpPr>
            <p:nvPr/>
          </p:nvGrpSpPr>
          <p:grpSpPr bwMode="auto">
            <a:xfrm>
              <a:off x="864" y="1248"/>
              <a:ext cx="1200" cy="624"/>
              <a:chOff x="1056" y="1536"/>
              <a:chExt cx="1152" cy="624"/>
            </a:xfrm>
          </p:grpSpPr>
          <p:sp>
            <p:nvSpPr>
              <p:cNvPr id="24622" name="Line 10"/>
              <p:cNvSpPr>
                <a:spLocks noChangeShapeType="1"/>
              </p:cNvSpPr>
              <p:nvPr/>
            </p:nvSpPr>
            <p:spPr bwMode="auto">
              <a:xfrm>
                <a:off x="1680" y="1824"/>
                <a:ext cx="52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23" name="Line 11"/>
              <p:cNvSpPr>
                <a:spLocks noChangeShapeType="1"/>
              </p:cNvSpPr>
              <p:nvPr/>
            </p:nvSpPr>
            <p:spPr bwMode="auto">
              <a:xfrm flipH="1">
                <a:off x="1056" y="1824"/>
                <a:ext cx="48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7868" name="Oval 12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仿宋_GB2312" pitchFamily="49" charset="-122"/>
                  </a:rPr>
                  <a:t>21</a:t>
                </a:r>
                <a:endParaRPr kumimoji="1" lang="en-US" altLang="zh-CN" sz="240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592" name="Group 13"/>
            <p:cNvGrpSpPr>
              <a:grpSpLocks/>
            </p:cNvGrpSpPr>
            <p:nvPr/>
          </p:nvGrpSpPr>
          <p:grpSpPr bwMode="auto">
            <a:xfrm>
              <a:off x="3408" y="1296"/>
              <a:ext cx="1248" cy="624"/>
              <a:chOff x="3600" y="1536"/>
              <a:chExt cx="1248" cy="624"/>
            </a:xfrm>
          </p:grpSpPr>
          <p:sp>
            <p:nvSpPr>
              <p:cNvPr id="24619" name="Line 14"/>
              <p:cNvSpPr>
                <a:spLocks noChangeShapeType="1"/>
              </p:cNvSpPr>
              <p:nvPr/>
            </p:nvSpPr>
            <p:spPr bwMode="auto">
              <a:xfrm flipH="1">
                <a:off x="3600" y="1824"/>
                <a:ext cx="48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20" name="Line 15"/>
              <p:cNvSpPr>
                <a:spLocks noChangeShapeType="1"/>
              </p:cNvSpPr>
              <p:nvPr/>
            </p:nvSpPr>
            <p:spPr bwMode="auto">
              <a:xfrm>
                <a:off x="4320" y="1824"/>
                <a:ext cx="52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7872" name="Oval 16"/>
              <p:cNvSpPr>
                <a:spLocks noChangeArrowheads="1"/>
              </p:cNvSpPr>
              <p:nvPr/>
            </p:nvSpPr>
            <p:spPr bwMode="auto">
              <a:xfrm>
                <a:off x="4032" y="153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仿宋_GB2312" pitchFamily="49" charset="-122"/>
                  </a:rPr>
                  <a:t>08</a:t>
                </a:r>
                <a:endParaRPr kumimoji="1" lang="en-US" altLang="zh-CN" sz="240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593" name="Group 17"/>
            <p:cNvGrpSpPr>
              <a:grpSpLocks/>
            </p:cNvGrpSpPr>
            <p:nvPr/>
          </p:nvGrpSpPr>
          <p:grpSpPr bwMode="auto">
            <a:xfrm>
              <a:off x="3120" y="1872"/>
              <a:ext cx="528" cy="768"/>
              <a:chOff x="3264" y="1728"/>
              <a:chExt cx="528" cy="768"/>
            </a:xfrm>
          </p:grpSpPr>
          <p:sp>
            <p:nvSpPr>
              <p:cNvPr id="24616" name="Line 18"/>
              <p:cNvSpPr>
                <a:spLocks noChangeShapeType="1"/>
              </p:cNvSpPr>
              <p:nvPr/>
            </p:nvSpPr>
            <p:spPr bwMode="auto">
              <a:xfrm flipH="1">
                <a:off x="3264" y="1968"/>
                <a:ext cx="192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17" name="Line 19"/>
              <p:cNvSpPr>
                <a:spLocks noChangeShapeType="1"/>
              </p:cNvSpPr>
              <p:nvPr/>
            </p:nvSpPr>
            <p:spPr bwMode="auto">
              <a:xfrm>
                <a:off x="3648" y="2016"/>
                <a:ext cx="14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7876" name="Oval 20"/>
              <p:cNvSpPr>
                <a:spLocks noChangeArrowheads="1"/>
              </p:cNvSpPr>
              <p:nvPr/>
            </p:nvSpPr>
            <p:spPr bwMode="auto">
              <a:xfrm>
                <a:off x="3360" y="172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仿宋_GB2312" pitchFamily="49" charset="-122"/>
                  </a:rPr>
                  <a:t>08</a:t>
                </a:r>
                <a:endParaRPr kumimoji="1" lang="en-US" altLang="zh-CN" sz="240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594" name="Group 21"/>
            <p:cNvGrpSpPr>
              <a:grpSpLocks/>
            </p:cNvGrpSpPr>
            <p:nvPr/>
          </p:nvGrpSpPr>
          <p:grpSpPr bwMode="auto">
            <a:xfrm>
              <a:off x="4464" y="1872"/>
              <a:ext cx="528" cy="768"/>
              <a:chOff x="4608" y="1728"/>
              <a:chExt cx="528" cy="768"/>
            </a:xfrm>
          </p:grpSpPr>
          <p:sp>
            <p:nvSpPr>
              <p:cNvPr id="24613" name="Line 22"/>
              <p:cNvSpPr>
                <a:spLocks noChangeShapeType="1"/>
              </p:cNvSpPr>
              <p:nvPr/>
            </p:nvSpPr>
            <p:spPr bwMode="auto">
              <a:xfrm flipH="1">
                <a:off x="4608" y="1968"/>
                <a:ext cx="192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14" name="Line 23"/>
              <p:cNvSpPr>
                <a:spLocks noChangeShapeType="1"/>
              </p:cNvSpPr>
              <p:nvPr/>
            </p:nvSpPr>
            <p:spPr bwMode="auto">
              <a:xfrm>
                <a:off x="4992" y="2016"/>
                <a:ext cx="14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7880" name="Oval 24"/>
              <p:cNvSpPr>
                <a:spLocks noChangeArrowheads="1"/>
              </p:cNvSpPr>
              <p:nvPr/>
            </p:nvSpPr>
            <p:spPr bwMode="auto">
              <a:xfrm>
                <a:off x="4704" y="172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仿宋_GB2312" pitchFamily="49" charset="-122"/>
                  </a:rPr>
                  <a:t>63</a:t>
                </a:r>
                <a:endParaRPr kumimoji="1" lang="en-US" altLang="zh-CN" sz="240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595" name="Group 25"/>
            <p:cNvGrpSpPr>
              <a:grpSpLocks/>
            </p:cNvGrpSpPr>
            <p:nvPr/>
          </p:nvGrpSpPr>
          <p:grpSpPr bwMode="auto">
            <a:xfrm>
              <a:off x="1872" y="1872"/>
              <a:ext cx="528" cy="768"/>
              <a:chOff x="2016" y="1728"/>
              <a:chExt cx="528" cy="768"/>
            </a:xfrm>
          </p:grpSpPr>
          <p:sp>
            <p:nvSpPr>
              <p:cNvPr id="24610" name="Line 26"/>
              <p:cNvSpPr>
                <a:spLocks noChangeShapeType="1"/>
              </p:cNvSpPr>
              <p:nvPr/>
            </p:nvSpPr>
            <p:spPr bwMode="auto">
              <a:xfrm flipH="1">
                <a:off x="2016" y="1968"/>
                <a:ext cx="192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11" name="Line 27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14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7884" name="Oval 28"/>
              <p:cNvSpPr>
                <a:spLocks noChangeArrowheads="1"/>
              </p:cNvSpPr>
              <p:nvPr/>
            </p:nvSpPr>
            <p:spPr bwMode="auto">
              <a:xfrm>
                <a:off x="2112" y="172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仿宋_GB2312" pitchFamily="49" charset="-122"/>
                  </a:rPr>
                  <a:t>25*</a:t>
                </a:r>
                <a:endParaRPr kumimoji="1" lang="en-US" altLang="zh-CN" sz="240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596" name="Group 29"/>
            <p:cNvGrpSpPr>
              <a:grpSpLocks/>
            </p:cNvGrpSpPr>
            <p:nvPr/>
          </p:nvGrpSpPr>
          <p:grpSpPr bwMode="auto">
            <a:xfrm>
              <a:off x="528" y="1872"/>
              <a:ext cx="528" cy="768"/>
              <a:chOff x="720" y="1728"/>
              <a:chExt cx="528" cy="768"/>
            </a:xfrm>
          </p:grpSpPr>
          <p:sp>
            <p:nvSpPr>
              <p:cNvPr id="24607" name="Line 30"/>
              <p:cNvSpPr>
                <a:spLocks noChangeShapeType="1"/>
              </p:cNvSpPr>
              <p:nvPr/>
            </p:nvSpPr>
            <p:spPr bwMode="auto">
              <a:xfrm>
                <a:off x="1104" y="2016"/>
                <a:ext cx="14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08" name="Line 31"/>
              <p:cNvSpPr>
                <a:spLocks noChangeShapeType="1"/>
              </p:cNvSpPr>
              <p:nvPr/>
            </p:nvSpPr>
            <p:spPr bwMode="auto">
              <a:xfrm flipH="1">
                <a:off x="720" y="1968"/>
                <a:ext cx="192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7888" name="Oval 32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仿宋_GB2312" pitchFamily="49" charset="-122"/>
                  </a:rPr>
                  <a:t>21</a:t>
                </a:r>
                <a:endParaRPr kumimoji="1" lang="en-US" altLang="zh-CN" sz="240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597" name="Group 33"/>
            <p:cNvGrpSpPr>
              <a:grpSpLocks/>
            </p:cNvGrpSpPr>
            <p:nvPr/>
          </p:nvGrpSpPr>
          <p:grpSpPr bwMode="auto">
            <a:xfrm>
              <a:off x="240" y="2640"/>
              <a:ext cx="4992" cy="288"/>
              <a:chOff x="384" y="2448"/>
              <a:chExt cx="4992" cy="288"/>
            </a:xfrm>
          </p:grpSpPr>
          <p:sp>
            <p:nvSpPr>
              <p:cNvPr id="377890" name="Rectangle 34"/>
              <p:cNvSpPr>
                <a:spLocks noChangeArrowheads="1"/>
              </p:cNvSpPr>
              <p:nvPr/>
            </p:nvSpPr>
            <p:spPr bwMode="auto">
              <a:xfrm>
                <a:off x="4944" y="2448"/>
                <a:ext cx="432" cy="288"/>
              </a:xfrm>
              <a:prstGeom prst="rect">
                <a:avLst/>
              </a:prstGeom>
              <a:gradFill rotWithShape="0">
                <a:gsLst>
                  <a:gs pos="0">
                    <a:srgbClr val="008080"/>
                  </a:gs>
                  <a:gs pos="100000">
                    <a:srgbClr val="00808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zh-CN" sz="2400">
                  <a:solidFill>
                    <a:srgbClr val="00808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40C0C0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004C4C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7891" name="Rectangle 35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32" cy="28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21</a:t>
                </a:r>
                <a:endParaRPr kumimoji="1" lang="en-US" altLang="zh-CN" sz="240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7892" name="Rectangle 36"/>
              <p:cNvSpPr>
                <a:spLocks noChangeArrowheads="1"/>
              </p:cNvSpPr>
              <p:nvPr/>
            </p:nvSpPr>
            <p:spPr bwMode="auto">
              <a:xfrm>
                <a:off x="1056" y="2448"/>
                <a:ext cx="432" cy="28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25</a:t>
                </a:r>
                <a:endParaRPr kumimoji="1" lang="en-US" altLang="zh-CN" sz="240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7893" name="Rectangle 37"/>
              <p:cNvSpPr>
                <a:spLocks noChangeArrowheads="1"/>
              </p:cNvSpPr>
              <p:nvPr/>
            </p:nvSpPr>
            <p:spPr bwMode="auto">
              <a:xfrm>
                <a:off x="1680" y="2448"/>
                <a:ext cx="432" cy="28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49</a:t>
                </a:r>
                <a:endParaRPr kumimoji="1" lang="en-US" altLang="zh-CN" sz="240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7894" name="Rectangle 38"/>
              <p:cNvSpPr>
                <a:spLocks noChangeArrowheads="1"/>
              </p:cNvSpPr>
              <p:nvPr/>
            </p:nvSpPr>
            <p:spPr bwMode="auto">
              <a:xfrm>
                <a:off x="2352" y="2448"/>
                <a:ext cx="432" cy="28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25*</a:t>
                </a:r>
                <a:endParaRPr kumimoji="1" lang="en-US" altLang="zh-CN" sz="240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7895" name="Rectangle 39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432" cy="28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16</a:t>
                </a:r>
                <a:endParaRPr kumimoji="1" lang="en-US" altLang="zh-CN" sz="240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7896" name="Rectangle 40"/>
              <p:cNvSpPr>
                <a:spLocks noChangeArrowheads="1"/>
              </p:cNvSpPr>
              <p:nvPr/>
            </p:nvSpPr>
            <p:spPr bwMode="auto">
              <a:xfrm>
                <a:off x="3648" y="2448"/>
                <a:ext cx="432" cy="28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08</a:t>
                </a:r>
                <a:endParaRPr kumimoji="1" lang="en-US" altLang="zh-CN" sz="240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7897" name="Rectangle 41"/>
              <p:cNvSpPr>
                <a:spLocks noChangeArrowheads="1"/>
              </p:cNvSpPr>
              <p:nvPr/>
            </p:nvSpPr>
            <p:spPr bwMode="auto">
              <a:xfrm>
                <a:off x="4272" y="2448"/>
                <a:ext cx="432" cy="28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63</a:t>
                </a:r>
                <a:endParaRPr kumimoji="1" lang="en-US" altLang="zh-CN" sz="240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77898" name="Rectangle 42"/>
            <p:cNvSpPr>
              <a:spLocks noChangeArrowheads="1"/>
            </p:cNvSpPr>
            <p:nvPr/>
          </p:nvSpPr>
          <p:spPr bwMode="auto">
            <a:xfrm>
              <a:off x="4848" y="264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zh-CN" sz="2800" b="1" i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377899" name="Rectangle 43"/>
          <p:cNvSpPr>
            <a:spLocks noChangeArrowheads="1"/>
          </p:cNvSpPr>
          <p:nvPr/>
        </p:nvSpPr>
        <p:spPr bwMode="auto">
          <a:xfrm>
            <a:off x="5562600" y="4191000"/>
            <a:ext cx="685800" cy="498475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72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800" b="1" i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77900" name="Oval 44"/>
          <p:cNvSpPr>
            <a:spLocks noChangeArrowheads="1"/>
          </p:cNvSpPr>
          <p:nvPr/>
        </p:nvSpPr>
        <p:spPr bwMode="auto">
          <a:xfrm>
            <a:off x="5105400" y="29718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16</a:t>
            </a:r>
            <a:endParaRPr kumimoji="1" lang="en-US" altLang="zh-CN" sz="2400">
              <a:solidFill>
                <a:srgbClr val="CCECFF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  <a:latin typeface="Times New Roman" panose="02020603050405020304" pitchFamily="18" charset="0"/>
            </a:endParaRPr>
          </a:p>
        </p:txBody>
      </p:sp>
      <p:sp>
        <p:nvSpPr>
          <p:cNvPr id="377901" name="Oval 45"/>
          <p:cNvSpPr>
            <a:spLocks noChangeArrowheads="1"/>
          </p:cNvSpPr>
          <p:nvPr/>
        </p:nvSpPr>
        <p:spPr bwMode="auto">
          <a:xfrm>
            <a:off x="6096000" y="2057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16</a:t>
            </a:r>
            <a:endParaRPr kumimoji="1" lang="en-US" altLang="zh-CN" sz="2400">
              <a:solidFill>
                <a:srgbClr val="CCECFF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  <a:latin typeface="Times New Roman" panose="02020603050405020304" pitchFamily="18" charset="0"/>
            </a:endParaRPr>
          </a:p>
        </p:txBody>
      </p:sp>
      <p:sp>
        <p:nvSpPr>
          <p:cNvPr id="377902" name="Oval 46"/>
          <p:cNvSpPr>
            <a:spLocks noChangeArrowheads="1"/>
          </p:cNvSpPr>
          <p:nvPr/>
        </p:nvSpPr>
        <p:spPr bwMode="auto">
          <a:xfrm>
            <a:off x="4038600" y="11430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16</a:t>
            </a:r>
            <a:endParaRPr kumimoji="1" lang="en-US" altLang="zh-CN" sz="2400">
              <a:solidFill>
                <a:srgbClr val="CCECFF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  <a:latin typeface="Times New Roman" panose="02020603050405020304" pitchFamily="18" charset="0"/>
            </a:endParaRPr>
          </a:p>
        </p:txBody>
      </p:sp>
      <p:sp>
        <p:nvSpPr>
          <p:cNvPr id="377903" name="Text Box 47"/>
          <p:cNvSpPr txBox="1">
            <a:spLocks noChangeArrowheads="1"/>
          </p:cNvSpPr>
          <p:nvPr/>
        </p:nvSpPr>
        <p:spPr bwMode="auto">
          <a:xfrm>
            <a:off x="6781800" y="914400"/>
            <a:ext cx="815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i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CN" sz="32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[2]</a:t>
            </a:r>
            <a:endParaRPr kumimoji="1" lang="en-US" altLang="zh-CN" sz="32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</a:endParaRPr>
          </a:p>
        </p:txBody>
      </p:sp>
      <p:sp>
        <p:nvSpPr>
          <p:cNvPr id="377904" name="Text Box 48"/>
          <p:cNvSpPr txBox="1">
            <a:spLocks noChangeArrowheads="1"/>
          </p:cNvSpPr>
          <p:nvPr/>
        </p:nvSpPr>
        <p:spPr bwMode="auto">
          <a:xfrm>
            <a:off x="3048000" y="46161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Winner 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zh-CN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胜者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</p:txBody>
      </p:sp>
      <p:sp>
        <p:nvSpPr>
          <p:cNvPr id="377905" name="AutoShape 49"/>
          <p:cNvSpPr>
            <a:spLocks noChangeArrowheads="1"/>
          </p:cNvSpPr>
          <p:nvPr/>
        </p:nvSpPr>
        <p:spPr bwMode="auto">
          <a:xfrm>
            <a:off x="395288" y="5084763"/>
            <a:ext cx="3816350" cy="936625"/>
          </a:xfrm>
          <a:prstGeom prst="wedgeRectCallout">
            <a:avLst>
              <a:gd name="adj1" fmla="val 69843"/>
              <a:gd name="adj2" fmla="val -857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求次小值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只需比较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次，即只比较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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log</a:t>
            </a:r>
            <a:r>
              <a:rPr kumimoji="1" lang="en-US" altLang="zh-CN" sz="2400" b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 -1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次。</a:t>
            </a:r>
          </a:p>
        </p:txBody>
      </p:sp>
      <p:sp>
        <p:nvSpPr>
          <p:cNvPr id="377907" name="AutoShape 51"/>
          <p:cNvSpPr>
            <a:spLocks noChangeArrowheads="1"/>
          </p:cNvSpPr>
          <p:nvPr/>
        </p:nvSpPr>
        <p:spPr bwMode="auto">
          <a:xfrm>
            <a:off x="5508104" y="5303838"/>
            <a:ext cx="3456384" cy="457200"/>
          </a:xfrm>
          <a:prstGeom prst="wedgeRectCallout">
            <a:avLst>
              <a:gd name="adj1" fmla="val -38435"/>
              <a:gd name="adj2" fmla="val -1829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令其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Tag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0,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不参与比较</a:t>
            </a:r>
          </a:p>
        </p:txBody>
      </p:sp>
    </p:spTree>
    <p:extLst>
      <p:ext uri="{BB962C8B-B14F-4D97-AF65-F5344CB8AC3E}">
        <p14:creationId xmlns:p14="http://schemas.microsoft.com/office/powerpoint/2010/main" val="4233160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7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37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37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7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7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7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7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7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animBg="1"/>
      <p:bldP spid="377899" grpId="0" animBg="1" autoUpdateAnimBg="0"/>
      <p:bldP spid="377900" grpId="0" animBg="1" autoUpdateAnimBg="0"/>
      <p:bldP spid="377901" grpId="0" animBg="1" autoUpdateAnimBg="0"/>
      <p:bldP spid="377902" grpId="0" animBg="1" autoUpdateAnimBg="0"/>
      <p:bldP spid="377903" grpId="0" autoUpdateAnimBg="0"/>
      <p:bldP spid="377904" grpId="0" autoUpdateAnimBg="0"/>
      <p:bldP spid="377905" grpId="0" animBg="1" autoUpdateAnimBg="0"/>
      <p:bldP spid="377907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Rectangle 4"/>
          <p:cNvSpPr>
            <a:spLocks noGrp="1" noChangeArrowheads="1"/>
          </p:cNvSpPr>
          <p:nvPr>
            <p:ph type="title"/>
          </p:nvPr>
        </p:nvSpPr>
        <p:spPr>
          <a:xfrm>
            <a:off x="541338" y="368300"/>
            <a:ext cx="1827212" cy="53816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第三趟：</a:t>
            </a:r>
          </a:p>
        </p:txBody>
      </p:sp>
      <p:sp>
        <p:nvSpPr>
          <p:cNvPr id="378885" name="AutoShape 5"/>
          <p:cNvSpPr>
            <a:spLocks noChangeArrowheads="1"/>
          </p:cNvSpPr>
          <p:nvPr/>
        </p:nvSpPr>
        <p:spPr bwMode="auto">
          <a:xfrm>
            <a:off x="5029200" y="1295400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gradFill rotWithShape="0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grpSp>
        <p:nvGrpSpPr>
          <p:cNvPr id="378886" name="Group 6"/>
          <p:cNvGrpSpPr>
            <a:grpSpLocks/>
          </p:cNvGrpSpPr>
          <p:nvPr/>
        </p:nvGrpSpPr>
        <p:grpSpPr bwMode="auto">
          <a:xfrm>
            <a:off x="381000" y="1254125"/>
            <a:ext cx="7924800" cy="3546475"/>
            <a:chOff x="240" y="790"/>
            <a:chExt cx="4992" cy="2234"/>
          </a:xfrm>
        </p:grpSpPr>
        <p:grpSp>
          <p:nvGrpSpPr>
            <p:cNvPr id="25613" name="Group 7"/>
            <p:cNvGrpSpPr>
              <a:grpSpLocks/>
            </p:cNvGrpSpPr>
            <p:nvPr/>
          </p:nvGrpSpPr>
          <p:grpSpPr bwMode="auto">
            <a:xfrm>
              <a:off x="240" y="790"/>
              <a:ext cx="4992" cy="2208"/>
              <a:chOff x="240" y="790"/>
              <a:chExt cx="4992" cy="2208"/>
            </a:xfrm>
          </p:grpSpPr>
          <p:grpSp>
            <p:nvGrpSpPr>
              <p:cNvPr id="25615" name="Group 8"/>
              <p:cNvGrpSpPr>
                <a:grpSpLocks/>
              </p:cNvGrpSpPr>
              <p:nvPr/>
            </p:nvGrpSpPr>
            <p:grpSpPr bwMode="auto">
              <a:xfrm>
                <a:off x="1584" y="790"/>
                <a:ext cx="2400" cy="576"/>
                <a:chOff x="1728" y="960"/>
                <a:chExt cx="2400" cy="576"/>
              </a:xfrm>
            </p:grpSpPr>
            <p:sp>
              <p:nvSpPr>
                <p:cNvPr id="25650" name="Line 9"/>
                <p:cNvSpPr>
                  <a:spLocks noChangeShapeType="1"/>
                </p:cNvSpPr>
                <p:nvPr/>
              </p:nvSpPr>
              <p:spPr bwMode="auto">
                <a:xfrm>
                  <a:off x="3024" y="1200"/>
                  <a:ext cx="1104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5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728" y="1200"/>
                  <a:ext cx="1008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8891" name="Oval 11"/>
                <p:cNvSpPr>
                  <a:spLocks noChangeArrowheads="1"/>
                </p:cNvSpPr>
                <p:nvPr/>
              </p:nvSpPr>
              <p:spPr bwMode="auto">
                <a:xfrm>
                  <a:off x="2688" y="960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  <a:ea typeface="仿宋_GB2312" pitchFamily="49" charset="-122"/>
                    </a:rPr>
                    <a:t>16</a:t>
                  </a:r>
                  <a:endParaRPr kumimoji="1" lang="en-US" altLang="zh-CN" sz="2400">
                    <a:solidFill>
                      <a:srgbClr val="CCECFF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616" name="Group 12"/>
              <p:cNvGrpSpPr>
                <a:grpSpLocks/>
              </p:cNvGrpSpPr>
              <p:nvPr/>
            </p:nvGrpSpPr>
            <p:grpSpPr bwMode="auto">
              <a:xfrm>
                <a:off x="864" y="1318"/>
                <a:ext cx="1200" cy="624"/>
                <a:chOff x="1056" y="1536"/>
                <a:chExt cx="1152" cy="624"/>
              </a:xfrm>
            </p:grpSpPr>
            <p:sp>
              <p:nvSpPr>
                <p:cNvPr id="25647" name="Line 13"/>
                <p:cNvSpPr>
                  <a:spLocks noChangeShapeType="1"/>
                </p:cNvSpPr>
                <p:nvPr/>
              </p:nvSpPr>
              <p:spPr bwMode="auto">
                <a:xfrm>
                  <a:off x="1680" y="1824"/>
                  <a:ext cx="528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4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056" y="1824"/>
                  <a:ext cx="48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8895" name="Oval 15"/>
                <p:cNvSpPr>
                  <a:spLocks noChangeArrowheads="1"/>
                </p:cNvSpPr>
                <p:nvPr/>
              </p:nvSpPr>
              <p:spPr bwMode="auto">
                <a:xfrm>
                  <a:off x="1440" y="1536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  <a:ea typeface="仿宋_GB2312" pitchFamily="49" charset="-122"/>
                    </a:rPr>
                    <a:t>21</a:t>
                  </a:r>
                  <a:endParaRPr kumimoji="1" lang="en-US" altLang="zh-CN" sz="2400">
                    <a:solidFill>
                      <a:srgbClr val="CCECFF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617" name="Group 16"/>
              <p:cNvGrpSpPr>
                <a:grpSpLocks/>
              </p:cNvGrpSpPr>
              <p:nvPr/>
            </p:nvGrpSpPr>
            <p:grpSpPr bwMode="auto">
              <a:xfrm>
                <a:off x="3408" y="1366"/>
                <a:ext cx="1248" cy="624"/>
                <a:chOff x="3600" y="1536"/>
                <a:chExt cx="1248" cy="624"/>
              </a:xfrm>
            </p:grpSpPr>
            <p:sp>
              <p:nvSpPr>
                <p:cNvPr id="2564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3600" y="1824"/>
                  <a:ext cx="48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45" name="Line 18"/>
                <p:cNvSpPr>
                  <a:spLocks noChangeShapeType="1"/>
                </p:cNvSpPr>
                <p:nvPr/>
              </p:nvSpPr>
              <p:spPr bwMode="auto">
                <a:xfrm>
                  <a:off x="4320" y="1824"/>
                  <a:ext cx="528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8899" name="Oval 19"/>
                <p:cNvSpPr>
                  <a:spLocks noChangeArrowheads="1"/>
                </p:cNvSpPr>
                <p:nvPr/>
              </p:nvSpPr>
              <p:spPr bwMode="auto">
                <a:xfrm>
                  <a:off x="4032" y="1536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  <a:ea typeface="仿宋_GB2312" pitchFamily="49" charset="-122"/>
                    </a:rPr>
                    <a:t>16</a:t>
                  </a:r>
                  <a:endParaRPr kumimoji="1" lang="en-US" altLang="zh-CN" sz="2400">
                    <a:solidFill>
                      <a:srgbClr val="CCECFF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618" name="Group 20"/>
              <p:cNvGrpSpPr>
                <a:grpSpLocks/>
              </p:cNvGrpSpPr>
              <p:nvPr/>
            </p:nvGrpSpPr>
            <p:grpSpPr bwMode="auto">
              <a:xfrm>
                <a:off x="3120" y="1942"/>
                <a:ext cx="528" cy="768"/>
                <a:chOff x="3264" y="1728"/>
                <a:chExt cx="528" cy="768"/>
              </a:xfrm>
            </p:grpSpPr>
            <p:sp>
              <p:nvSpPr>
                <p:cNvPr id="25641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3264" y="1968"/>
                  <a:ext cx="192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42" name="Line 22"/>
                <p:cNvSpPr>
                  <a:spLocks noChangeShapeType="1"/>
                </p:cNvSpPr>
                <p:nvPr/>
              </p:nvSpPr>
              <p:spPr bwMode="auto">
                <a:xfrm>
                  <a:off x="3648" y="2016"/>
                  <a:ext cx="144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8903" name="Oval 23"/>
                <p:cNvSpPr>
                  <a:spLocks noChangeArrowheads="1"/>
                </p:cNvSpPr>
                <p:nvPr/>
              </p:nvSpPr>
              <p:spPr bwMode="auto">
                <a:xfrm>
                  <a:off x="3360" y="1728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  <a:ea typeface="仿宋_GB2312" pitchFamily="49" charset="-122"/>
                    </a:rPr>
                    <a:t>16</a:t>
                  </a:r>
                  <a:endParaRPr kumimoji="1" lang="en-US" altLang="zh-CN" sz="2400">
                    <a:solidFill>
                      <a:srgbClr val="CCECFF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619" name="Group 24"/>
              <p:cNvGrpSpPr>
                <a:grpSpLocks/>
              </p:cNvGrpSpPr>
              <p:nvPr/>
            </p:nvGrpSpPr>
            <p:grpSpPr bwMode="auto">
              <a:xfrm>
                <a:off x="4464" y="1942"/>
                <a:ext cx="528" cy="768"/>
                <a:chOff x="4608" y="1728"/>
                <a:chExt cx="528" cy="768"/>
              </a:xfrm>
            </p:grpSpPr>
            <p:sp>
              <p:nvSpPr>
                <p:cNvPr id="25638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4608" y="1968"/>
                  <a:ext cx="192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39" name="Line 26"/>
                <p:cNvSpPr>
                  <a:spLocks noChangeShapeType="1"/>
                </p:cNvSpPr>
                <p:nvPr/>
              </p:nvSpPr>
              <p:spPr bwMode="auto">
                <a:xfrm>
                  <a:off x="4992" y="2016"/>
                  <a:ext cx="144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8907" name="Oval 27"/>
                <p:cNvSpPr>
                  <a:spLocks noChangeArrowheads="1"/>
                </p:cNvSpPr>
                <p:nvPr/>
              </p:nvSpPr>
              <p:spPr bwMode="auto">
                <a:xfrm>
                  <a:off x="4704" y="1728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  <a:ea typeface="仿宋_GB2312" pitchFamily="49" charset="-122"/>
                    </a:rPr>
                    <a:t>63</a:t>
                  </a:r>
                  <a:endParaRPr kumimoji="1" lang="en-US" altLang="zh-CN" sz="2400">
                    <a:solidFill>
                      <a:srgbClr val="CCECFF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620" name="Group 28"/>
              <p:cNvGrpSpPr>
                <a:grpSpLocks/>
              </p:cNvGrpSpPr>
              <p:nvPr/>
            </p:nvGrpSpPr>
            <p:grpSpPr bwMode="auto">
              <a:xfrm>
                <a:off x="1872" y="1942"/>
                <a:ext cx="528" cy="768"/>
                <a:chOff x="2016" y="1728"/>
                <a:chExt cx="528" cy="768"/>
              </a:xfrm>
            </p:grpSpPr>
            <p:sp>
              <p:nvSpPr>
                <p:cNvPr id="25635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016" y="1968"/>
                  <a:ext cx="192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36" name="Line 30"/>
                <p:cNvSpPr>
                  <a:spLocks noChangeShapeType="1"/>
                </p:cNvSpPr>
                <p:nvPr/>
              </p:nvSpPr>
              <p:spPr bwMode="auto">
                <a:xfrm>
                  <a:off x="2400" y="2016"/>
                  <a:ext cx="144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8911" name="Oval 31"/>
                <p:cNvSpPr>
                  <a:spLocks noChangeArrowheads="1"/>
                </p:cNvSpPr>
                <p:nvPr/>
              </p:nvSpPr>
              <p:spPr bwMode="auto">
                <a:xfrm>
                  <a:off x="2112" y="1728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4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  <a:ea typeface="仿宋_GB2312" pitchFamily="49" charset="-122"/>
                    </a:rPr>
                    <a:t>25*</a:t>
                  </a:r>
                  <a:endParaRPr kumimoji="1" lang="en-US" altLang="zh-CN" sz="2400">
                    <a:solidFill>
                      <a:srgbClr val="CCECFF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621" name="Group 32"/>
              <p:cNvGrpSpPr>
                <a:grpSpLocks/>
              </p:cNvGrpSpPr>
              <p:nvPr/>
            </p:nvGrpSpPr>
            <p:grpSpPr bwMode="auto">
              <a:xfrm>
                <a:off x="528" y="1942"/>
                <a:ext cx="528" cy="768"/>
                <a:chOff x="720" y="1728"/>
                <a:chExt cx="528" cy="768"/>
              </a:xfrm>
            </p:grpSpPr>
            <p:sp>
              <p:nvSpPr>
                <p:cNvPr id="25632" name="Line 33"/>
                <p:cNvSpPr>
                  <a:spLocks noChangeShapeType="1"/>
                </p:cNvSpPr>
                <p:nvPr/>
              </p:nvSpPr>
              <p:spPr bwMode="auto">
                <a:xfrm>
                  <a:off x="1104" y="2016"/>
                  <a:ext cx="144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33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720" y="1968"/>
                  <a:ext cx="192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8915" name="Oval 35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  <a:ea typeface="仿宋_GB2312" pitchFamily="49" charset="-122"/>
                    </a:rPr>
                    <a:t>21</a:t>
                  </a:r>
                  <a:endParaRPr kumimoji="1" lang="en-US" altLang="zh-CN" sz="2400">
                    <a:solidFill>
                      <a:srgbClr val="CCECFF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622" name="Group 36"/>
              <p:cNvGrpSpPr>
                <a:grpSpLocks/>
              </p:cNvGrpSpPr>
              <p:nvPr/>
            </p:nvGrpSpPr>
            <p:grpSpPr bwMode="auto">
              <a:xfrm>
                <a:off x="240" y="2710"/>
                <a:ext cx="4992" cy="288"/>
                <a:chOff x="384" y="2448"/>
                <a:chExt cx="4992" cy="288"/>
              </a:xfrm>
            </p:grpSpPr>
            <p:sp>
              <p:nvSpPr>
                <p:cNvPr id="378917" name="Rectangle 37"/>
                <p:cNvSpPr>
                  <a:spLocks noChangeArrowheads="1"/>
                </p:cNvSpPr>
                <p:nvPr/>
              </p:nvSpPr>
              <p:spPr bwMode="auto">
                <a:xfrm>
                  <a:off x="4944" y="2448"/>
                  <a:ext cx="432" cy="288"/>
                </a:xfrm>
                <a:prstGeom prst="rect">
                  <a:avLst/>
                </a:prstGeom>
                <a:gradFill rotWithShape="0">
                  <a:gsLst>
                    <a:gs pos="0">
                      <a:srgbClr val="008080"/>
                    </a:gs>
                    <a:gs pos="100000">
                      <a:srgbClr val="008080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zh-CN" sz="2400">
                    <a:solidFill>
                      <a:srgbClr val="00808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40C0C0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004C4C"/>
                        </a:outerShdw>
                      </a:cont>
                      <a:effect ref="fillLine"/>
                    </a:effectDag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8918" name="Rectangle 38"/>
                <p:cNvSpPr>
                  <a:spLocks noChangeArrowheads="1"/>
                </p:cNvSpPr>
                <p:nvPr/>
              </p:nvSpPr>
              <p:spPr bwMode="auto">
                <a:xfrm>
                  <a:off x="384" y="2448"/>
                  <a:ext cx="432" cy="28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</a:rPr>
                    <a:t>21</a:t>
                  </a:r>
                  <a:endParaRPr kumimoji="1" lang="en-US" altLang="zh-CN" sz="2400">
                    <a:solidFill>
                      <a:srgbClr val="CCECFF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8919" name="Rectangle 39"/>
                <p:cNvSpPr>
                  <a:spLocks noChangeArrowheads="1"/>
                </p:cNvSpPr>
                <p:nvPr/>
              </p:nvSpPr>
              <p:spPr bwMode="auto">
                <a:xfrm>
                  <a:off x="1056" y="2448"/>
                  <a:ext cx="432" cy="28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</a:rPr>
                    <a:t>25</a:t>
                  </a:r>
                  <a:endParaRPr kumimoji="1" lang="en-US" altLang="zh-CN" sz="2400">
                    <a:solidFill>
                      <a:srgbClr val="CCECFF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8920" name="Rectangle 40"/>
                <p:cNvSpPr>
                  <a:spLocks noChangeArrowheads="1"/>
                </p:cNvSpPr>
                <p:nvPr/>
              </p:nvSpPr>
              <p:spPr bwMode="auto">
                <a:xfrm>
                  <a:off x="1680" y="2448"/>
                  <a:ext cx="432" cy="28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</a:rPr>
                    <a:t>49</a:t>
                  </a:r>
                  <a:endParaRPr kumimoji="1" lang="en-US" altLang="zh-CN" sz="2400">
                    <a:solidFill>
                      <a:srgbClr val="CCECFF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8921" name="Rectangle 41"/>
                <p:cNvSpPr>
                  <a:spLocks noChangeArrowheads="1"/>
                </p:cNvSpPr>
                <p:nvPr/>
              </p:nvSpPr>
              <p:spPr bwMode="auto">
                <a:xfrm>
                  <a:off x="2352" y="2448"/>
                  <a:ext cx="432" cy="28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</a:rPr>
                    <a:t>25*</a:t>
                  </a:r>
                  <a:endParaRPr kumimoji="1" lang="en-US" altLang="zh-CN" sz="2400">
                    <a:solidFill>
                      <a:srgbClr val="CCECFF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8922" name="Rectangle 42"/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432" cy="28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</a:rPr>
                    <a:t>16</a:t>
                  </a:r>
                  <a:endParaRPr kumimoji="1" lang="en-US" altLang="zh-CN" sz="2400">
                    <a:solidFill>
                      <a:srgbClr val="CCECFF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8923" name="Rectangle 43"/>
                <p:cNvSpPr>
                  <a:spLocks noChangeArrowheads="1"/>
                </p:cNvSpPr>
                <p:nvPr/>
              </p:nvSpPr>
              <p:spPr bwMode="auto">
                <a:xfrm>
                  <a:off x="3648" y="2448"/>
                  <a:ext cx="432" cy="28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</a:rPr>
                    <a:t>08</a:t>
                  </a:r>
                  <a:endParaRPr kumimoji="1" lang="en-US" altLang="zh-CN" sz="2400">
                    <a:solidFill>
                      <a:srgbClr val="CCECFF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8924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432" cy="28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</a:rPr>
                    <a:t>63</a:t>
                  </a:r>
                  <a:endParaRPr kumimoji="1" lang="en-US" altLang="zh-CN" sz="2400">
                    <a:solidFill>
                      <a:srgbClr val="CCECFF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8925" name="Rectangle 45"/>
              <p:cNvSpPr>
                <a:spLocks noChangeArrowheads="1"/>
              </p:cNvSpPr>
              <p:nvPr/>
            </p:nvSpPr>
            <p:spPr bwMode="auto">
              <a:xfrm>
                <a:off x="4848" y="2710"/>
                <a:ext cx="33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zh-CN" sz="2800" b="1" i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78926" name="Rectangle 46"/>
            <p:cNvSpPr>
              <a:spLocks noChangeArrowheads="1"/>
            </p:cNvSpPr>
            <p:nvPr/>
          </p:nvSpPr>
          <p:spPr bwMode="auto">
            <a:xfrm>
              <a:off x="3504" y="2710"/>
              <a:ext cx="432" cy="314"/>
            </a:xfrm>
            <a:prstGeom prst="rect">
              <a:avLst/>
            </a:prstGeom>
            <a:solidFill>
              <a:srgbClr val="0066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72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378927" name="Text Box 47"/>
          <p:cNvSpPr txBox="1">
            <a:spLocks noChangeArrowheads="1"/>
          </p:cNvSpPr>
          <p:nvPr/>
        </p:nvSpPr>
        <p:spPr bwMode="auto">
          <a:xfrm>
            <a:off x="6629400" y="1066800"/>
            <a:ext cx="815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i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CN" sz="32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[3]</a:t>
            </a:r>
            <a:endParaRPr kumimoji="1" lang="en-US" altLang="zh-CN" sz="32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</a:endParaRPr>
          </a:p>
        </p:txBody>
      </p:sp>
      <p:sp>
        <p:nvSpPr>
          <p:cNvPr id="378928" name="Text Box 48"/>
          <p:cNvSpPr txBox="1">
            <a:spLocks noChangeArrowheads="1"/>
          </p:cNvSpPr>
          <p:nvPr/>
        </p:nvSpPr>
        <p:spPr bwMode="auto">
          <a:xfrm>
            <a:off x="3048000" y="46161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Winner 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zh-CN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胜者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</p:txBody>
      </p:sp>
      <p:sp>
        <p:nvSpPr>
          <p:cNvPr id="378929" name="Rectangle 49"/>
          <p:cNvSpPr>
            <a:spLocks noChangeArrowheads="1"/>
          </p:cNvSpPr>
          <p:nvPr/>
        </p:nvSpPr>
        <p:spPr bwMode="auto">
          <a:xfrm>
            <a:off x="4495800" y="4267200"/>
            <a:ext cx="685800" cy="498475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72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800" b="1" i="1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78930" name="Oval 50"/>
          <p:cNvSpPr>
            <a:spLocks noChangeArrowheads="1"/>
          </p:cNvSpPr>
          <p:nvPr/>
        </p:nvSpPr>
        <p:spPr bwMode="auto">
          <a:xfrm>
            <a:off x="5105400" y="3048000"/>
            <a:ext cx="609600" cy="609600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800" b="1" i="1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78931" name="Oval 51"/>
          <p:cNvSpPr>
            <a:spLocks noChangeArrowheads="1"/>
          </p:cNvSpPr>
          <p:nvPr/>
        </p:nvSpPr>
        <p:spPr bwMode="auto">
          <a:xfrm>
            <a:off x="6096000" y="21336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378932" name="Oval 52"/>
          <p:cNvSpPr>
            <a:spLocks noChangeArrowheads="1"/>
          </p:cNvSpPr>
          <p:nvPr/>
        </p:nvSpPr>
        <p:spPr bwMode="auto">
          <a:xfrm>
            <a:off x="4038600" y="1219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21</a:t>
            </a:r>
          </a:p>
        </p:txBody>
      </p:sp>
      <p:sp>
        <p:nvSpPr>
          <p:cNvPr id="53" name="AutoShape 51"/>
          <p:cNvSpPr>
            <a:spLocks noChangeArrowheads="1"/>
          </p:cNvSpPr>
          <p:nvPr/>
        </p:nvSpPr>
        <p:spPr bwMode="auto">
          <a:xfrm>
            <a:off x="4427984" y="5826125"/>
            <a:ext cx="3456384" cy="457200"/>
          </a:xfrm>
          <a:prstGeom prst="wedgeRectCallout">
            <a:avLst>
              <a:gd name="adj1" fmla="val -21901"/>
              <a:gd name="adj2" fmla="val -51869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令其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Tag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0,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不参与比较</a:t>
            </a:r>
          </a:p>
        </p:txBody>
      </p:sp>
    </p:spTree>
    <p:extLst>
      <p:ext uri="{BB962C8B-B14F-4D97-AF65-F5344CB8AC3E}">
        <p14:creationId xmlns:p14="http://schemas.microsoft.com/office/powerpoint/2010/main" val="2440274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7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7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37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37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5" grpId="0" animBg="1"/>
      <p:bldP spid="378927" grpId="0" autoUpdateAnimBg="0"/>
      <p:bldP spid="378928" grpId="0" autoUpdateAnimBg="0"/>
      <p:bldP spid="378929" grpId="0" animBg="1" autoUpdateAnimBg="0"/>
      <p:bldP spid="378930" grpId="0" animBg="1" autoUpdateAnimBg="0"/>
      <p:bldP spid="378931" grpId="0" animBg="1" autoUpdateAnimBg="0"/>
      <p:bldP spid="378932" grpId="0" animBg="1" autoUpdateAnimBg="0"/>
      <p:bldP spid="53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906" name="Group 2"/>
          <p:cNvGrpSpPr>
            <a:grpSpLocks/>
          </p:cNvGrpSpPr>
          <p:nvPr/>
        </p:nvGrpSpPr>
        <p:grpSpPr bwMode="auto">
          <a:xfrm>
            <a:off x="535632" y="1503784"/>
            <a:ext cx="7924800" cy="3581400"/>
            <a:chOff x="240" y="1776"/>
            <a:chExt cx="4992" cy="2256"/>
          </a:xfrm>
        </p:grpSpPr>
        <p:grpSp>
          <p:nvGrpSpPr>
            <p:cNvPr id="26636" name="Group 3"/>
            <p:cNvGrpSpPr>
              <a:grpSpLocks/>
            </p:cNvGrpSpPr>
            <p:nvPr/>
          </p:nvGrpSpPr>
          <p:grpSpPr bwMode="auto">
            <a:xfrm>
              <a:off x="240" y="1776"/>
              <a:ext cx="4992" cy="2256"/>
              <a:chOff x="240" y="768"/>
              <a:chExt cx="4992" cy="2256"/>
            </a:xfrm>
          </p:grpSpPr>
          <p:grpSp>
            <p:nvGrpSpPr>
              <p:cNvPr id="26638" name="Group 4"/>
              <p:cNvGrpSpPr>
                <a:grpSpLocks/>
              </p:cNvGrpSpPr>
              <p:nvPr/>
            </p:nvGrpSpPr>
            <p:grpSpPr bwMode="auto">
              <a:xfrm>
                <a:off x="240" y="790"/>
                <a:ext cx="4992" cy="2234"/>
                <a:chOff x="240" y="790"/>
                <a:chExt cx="4992" cy="2234"/>
              </a:xfrm>
            </p:grpSpPr>
            <p:grpSp>
              <p:nvGrpSpPr>
                <p:cNvPr id="26640" name="Group 5"/>
                <p:cNvGrpSpPr>
                  <a:grpSpLocks/>
                </p:cNvGrpSpPr>
                <p:nvPr/>
              </p:nvGrpSpPr>
              <p:grpSpPr bwMode="auto">
                <a:xfrm>
                  <a:off x="240" y="790"/>
                  <a:ext cx="4992" cy="2208"/>
                  <a:chOff x="240" y="720"/>
                  <a:chExt cx="4992" cy="2208"/>
                </a:xfrm>
              </p:grpSpPr>
              <p:grpSp>
                <p:nvGrpSpPr>
                  <p:cNvPr id="26645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1584" y="720"/>
                    <a:ext cx="2400" cy="576"/>
                    <a:chOff x="1728" y="960"/>
                    <a:chExt cx="2400" cy="576"/>
                  </a:xfrm>
                </p:grpSpPr>
                <p:sp>
                  <p:nvSpPr>
                    <p:cNvPr id="26680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1200"/>
                      <a:ext cx="1104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681" name="Line 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28" y="1200"/>
                      <a:ext cx="1008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79913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" y="960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仿宋_GB2312" pitchFamily="49" charset="-122"/>
                        </a:rPr>
                        <a:t>08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664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864" y="1248"/>
                    <a:ext cx="1200" cy="624"/>
                    <a:chOff x="1056" y="1536"/>
                    <a:chExt cx="1152" cy="624"/>
                  </a:xfrm>
                </p:grpSpPr>
                <p:sp>
                  <p:nvSpPr>
                    <p:cNvPr id="26677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0" y="1824"/>
                      <a:ext cx="528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678" name="Line 1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056" y="1824"/>
                      <a:ext cx="480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79917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0" y="1536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仿宋_GB2312" pitchFamily="49" charset="-122"/>
                        </a:rPr>
                        <a:t>21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6647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3408" y="1296"/>
                    <a:ext cx="1248" cy="624"/>
                    <a:chOff x="3600" y="1536"/>
                    <a:chExt cx="1248" cy="624"/>
                  </a:xfrm>
                </p:grpSpPr>
                <p:sp>
                  <p:nvSpPr>
                    <p:cNvPr id="26674" name="Line 1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00" y="1824"/>
                      <a:ext cx="480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675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0" y="1824"/>
                      <a:ext cx="528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79921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536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仿宋_GB2312" pitchFamily="49" charset="-122"/>
                        </a:rPr>
                        <a:t>08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664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120" y="1872"/>
                    <a:ext cx="528" cy="768"/>
                    <a:chOff x="3264" y="1728"/>
                    <a:chExt cx="528" cy="768"/>
                  </a:xfrm>
                </p:grpSpPr>
                <p:sp>
                  <p:nvSpPr>
                    <p:cNvPr id="26671" name="Line 1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264" y="1968"/>
                      <a:ext cx="192" cy="5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672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48" y="2016"/>
                      <a:ext cx="144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79925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728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仿宋_GB2312" pitchFamily="49" charset="-122"/>
                        </a:rPr>
                        <a:t>08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6649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4464" y="1872"/>
                    <a:ext cx="528" cy="768"/>
                    <a:chOff x="4608" y="1728"/>
                    <a:chExt cx="528" cy="768"/>
                  </a:xfrm>
                </p:grpSpPr>
                <p:sp>
                  <p:nvSpPr>
                    <p:cNvPr id="26668" name="Line 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08" y="1968"/>
                      <a:ext cx="192" cy="5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669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92" y="2016"/>
                      <a:ext cx="144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79929" name="Oval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04" y="1728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仿宋_GB2312" pitchFamily="49" charset="-122"/>
                        </a:rPr>
                        <a:t>63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6650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872" y="1872"/>
                    <a:ext cx="528" cy="768"/>
                    <a:chOff x="2016" y="1728"/>
                    <a:chExt cx="528" cy="768"/>
                  </a:xfrm>
                </p:grpSpPr>
                <p:sp>
                  <p:nvSpPr>
                    <p:cNvPr id="26665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16" y="1968"/>
                      <a:ext cx="192" cy="5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666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0" y="2016"/>
                      <a:ext cx="144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79933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728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4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仿宋_GB2312" pitchFamily="49" charset="-122"/>
                        </a:rPr>
                        <a:t>25*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665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528" y="1872"/>
                    <a:ext cx="528" cy="768"/>
                    <a:chOff x="720" y="1728"/>
                    <a:chExt cx="528" cy="768"/>
                  </a:xfrm>
                </p:grpSpPr>
                <p:sp>
                  <p:nvSpPr>
                    <p:cNvPr id="26662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4" y="2016"/>
                      <a:ext cx="144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663" name="Line 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20" y="1968"/>
                      <a:ext cx="192" cy="5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79937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1728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仿宋_GB2312" pitchFamily="49" charset="-122"/>
                        </a:rPr>
                        <a:t>21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6652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240" y="2640"/>
                    <a:ext cx="4992" cy="288"/>
                    <a:chOff x="384" y="2448"/>
                    <a:chExt cx="4992" cy="288"/>
                  </a:xfrm>
                </p:grpSpPr>
                <p:sp>
                  <p:nvSpPr>
                    <p:cNvPr id="379939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44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zh-CN" altLang="zh-CN" sz="2400">
                        <a:solidFill>
                          <a:srgbClr val="008080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40C0C0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004C4C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9940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rPr>
                        <a:t>21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9941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rPr>
                        <a:t>25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9942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rPr>
                        <a:t>49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9943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rPr>
                        <a:t>25*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9944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rPr>
                        <a:t>16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9945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48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rPr>
                        <a:t>08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9946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72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rPr>
                        <a:t>63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79947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2640"/>
                    <a:ext cx="336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zh-CN" altLang="zh-CN" sz="2800" b="1" i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79948" name="Rectangle 44"/>
                <p:cNvSpPr>
                  <a:spLocks noChangeArrowheads="1"/>
                </p:cNvSpPr>
                <p:nvPr/>
              </p:nvSpPr>
              <p:spPr bwMode="auto">
                <a:xfrm>
                  <a:off x="3504" y="2710"/>
                  <a:ext cx="432" cy="314"/>
                </a:xfrm>
                <a:prstGeom prst="rect">
                  <a:avLst/>
                </a:prstGeom>
                <a:solidFill>
                  <a:srgbClr val="0066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72000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zh-CN" sz="2800" b="1" i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949" name="Rectangle 45"/>
                <p:cNvSpPr>
                  <a:spLocks noChangeArrowheads="1"/>
                </p:cNvSpPr>
                <p:nvPr/>
              </p:nvSpPr>
              <p:spPr bwMode="auto">
                <a:xfrm>
                  <a:off x="2832" y="2688"/>
                  <a:ext cx="432" cy="314"/>
                </a:xfrm>
                <a:prstGeom prst="rect">
                  <a:avLst/>
                </a:prstGeom>
                <a:solidFill>
                  <a:srgbClr val="0066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72000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zh-CN" sz="2800" b="1" i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950" name="Oval 46"/>
                <p:cNvSpPr>
                  <a:spLocks noChangeArrowheads="1"/>
                </p:cNvSpPr>
                <p:nvPr/>
              </p:nvSpPr>
              <p:spPr bwMode="auto">
                <a:xfrm>
                  <a:off x="3216" y="1920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zh-CN" sz="2800" b="1" i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951" name="Oval 47"/>
                <p:cNvSpPr>
                  <a:spLocks noChangeArrowheads="1"/>
                </p:cNvSpPr>
                <p:nvPr/>
              </p:nvSpPr>
              <p:spPr bwMode="auto">
                <a:xfrm>
                  <a:off x="3840" y="1344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 i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</a:rPr>
                    <a:t>63</a:t>
                  </a:r>
                </a:p>
              </p:txBody>
            </p:sp>
          </p:grpSp>
          <p:sp>
            <p:nvSpPr>
              <p:cNvPr id="379952" name="Oval 48"/>
              <p:cNvSpPr>
                <a:spLocks noChangeArrowheads="1"/>
              </p:cNvSpPr>
              <p:nvPr/>
            </p:nvSpPr>
            <p:spPr bwMode="auto">
              <a:xfrm>
                <a:off x="2544" y="768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21</a:t>
                </a:r>
              </a:p>
            </p:txBody>
          </p:sp>
        </p:grpSp>
        <p:sp>
          <p:nvSpPr>
            <p:cNvPr id="379953" name="Oval 49"/>
            <p:cNvSpPr>
              <a:spLocks noChangeArrowheads="1"/>
            </p:cNvSpPr>
            <p:nvPr/>
          </p:nvSpPr>
          <p:spPr bwMode="auto">
            <a:xfrm>
              <a:off x="3216" y="2928"/>
              <a:ext cx="384" cy="384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379955" name="Rectangle 51"/>
          <p:cNvSpPr>
            <a:spLocks noGrp="1" noChangeArrowheads="1"/>
          </p:cNvSpPr>
          <p:nvPr>
            <p:ph type="title"/>
          </p:nvPr>
        </p:nvSpPr>
        <p:spPr>
          <a:xfrm>
            <a:off x="695970" y="652884"/>
            <a:ext cx="1827212" cy="53816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第四趟：</a:t>
            </a:r>
          </a:p>
        </p:txBody>
      </p:sp>
      <p:sp>
        <p:nvSpPr>
          <p:cNvPr id="379956" name="AutoShape 52"/>
          <p:cNvSpPr>
            <a:spLocks noChangeArrowheads="1"/>
          </p:cNvSpPr>
          <p:nvPr/>
        </p:nvSpPr>
        <p:spPr bwMode="auto">
          <a:xfrm>
            <a:off x="5183832" y="1579984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gradFill rotWithShape="0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379957" name="Text Box 53"/>
          <p:cNvSpPr txBox="1">
            <a:spLocks noChangeArrowheads="1"/>
          </p:cNvSpPr>
          <p:nvPr/>
        </p:nvSpPr>
        <p:spPr bwMode="auto">
          <a:xfrm>
            <a:off x="6784032" y="1351384"/>
            <a:ext cx="815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i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CN" sz="32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[4]</a:t>
            </a:r>
            <a:endParaRPr kumimoji="1" lang="en-US" altLang="zh-CN" sz="32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</a:endParaRPr>
          </a:p>
        </p:txBody>
      </p:sp>
      <p:sp>
        <p:nvSpPr>
          <p:cNvPr id="379958" name="Text Box 54"/>
          <p:cNvSpPr txBox="1">
            <a:spLocks noChangeArrowheads="1"/>
          </p:cNvSpPr>
          <p:nvPr/>
        </p:nvSpPr>
        <p:spPr bwMode="auto">
          <a:xfrm>
            <a:off x="3202632" y="818207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Winner 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zh-CN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胜者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</p:txBody>
      </p:sp>
      <p:sp>
        <p:nvSpPr>
          <p:cNvPr id="379959" name="Rectangle 55"/>
          <p:cNvSpPr>
            <a:spLocks noChangeArrowheads="1"/>
          </p:cNvSpPr>
          <p:nvPr/>
        </p:nvSpPr>
        <p:spPr bwMode="auto">
          <a:xfrm>
            <a:off x="535632" y="4551784"/>
            <a:ext cx="685800" cy="498475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72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800" b="1" i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79960" name="Oval 56"/>
          <p:cNvSpPr>
            <a:spLocks noChangeArrowheads="1"/>
          </p:cNvSpPr>
          <p:nvPr/>
        </p:nvSpPr>
        <p:spPr bwMode="auto">
          <a:xfrm>
            <a:off x="1145232" y="3332584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379961" name="Oval 57"/>
          <p:cNvSpPr>
            <a:spLocks noChangeArrowheads="1"/>
          </p:cNvSpPr>
          <p:nvPr/>
        </p:nvSpPr>
        <p:spPr bwMode="auto">
          <a:xfrm>
            <a:off x="2135832" y="2341984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379962" name="Oval 58"/>
          <p:cNvSpPr>
            <a:spLocks noChangeArrowheads="1"/>
          </p:cNvSpPr>
          <p:nvPr/>
        </p:nvSpPr>
        <p:spPr bwMode="auto">
          <a:xfrm>
            <a:off x="4193232" y="1503784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397052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7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7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7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7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9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9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9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56" grpId="0" animBg="1"/>
      <p:bldP spid="379957" grpId="0" autoUpdateAnimBg="0"/>
      <p:bldP spid="379958" grpId="0" autoUpdateAnimBg="0"/>
      <p:bldP spid="379959" grpId="0" animBg="1" autoUpdateAnimBg="0"/>
      <p:bldP spid="379960" grpId="0" animBg="1" autoUpdateAnimBg="0"/>
      <p:bldP spid="379961" grpId="0" animBg="1" autoUpdateAnimBg="0"/>
      <p:bldP spid="37996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zh-CN" altLang="en-US" dirty="0"/>
              <a:t>直接插入排序的算法分析</a:t>
            </a:r>
          </a:p>
          <a:p>
            <a:pPr lvl="1"/>
            <a:r>
              <a:rPr lang="zh-CN" altLang="en-US" dirty="0"/>
              <a:t>若出现各种可能排列的概率相同，则可取最好情况和最坏情况的平均情况</a:t>
            </a:r>
          </a:p>
          <a:p>
            <a:pPr lvl="1"/>
            <a:r>
              <a:rPr lang="zh-CN" altLang="en-US" dirty="0"/>
              <a:t>平均情况比较次数和移动次数为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/4</a:t>
            </a:r>
            <a:endParaRPr lang="zh-CN" altLang="en-US" dirty="0"/>
          </a:p>
        </p:txBody>
      </p:sp>
      <p:sp>
        <p:nvSpPr>
          <p:cNvPr id="4" name="Rectangle 89"/>
          <p:cNvSpPr>
            <a:spLocks noChangeArrowheads="1"/>
          </p:cNvSpPr>
          <p:nvPr/>
        </p:nvSpPr>
        <p:spPr bwMode="auto">
          <a:xfrm>
            <a:off x="1259632" y="3140968"/>
            <a:ext cx="5248275" cy="186192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ts val="1020"/>
              </a:spcBef>
              <a:buFontTx/>
              <a:buChar char="•"/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时间复杂度为 </a:t>
            </a:r>
            <a:r>
              <a:rPr lang="en-US" altLang="zh-CN" sz="32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320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baseline="300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05000"/>
              </a:lnSpc>
              <a:spcBef>
                <a:spcPts val="1020"/>
              </a:spcBef>
              <a:buFontTx/>
              <a:buChar char="•"/>
            </a:pPr>
            <a:r>
              <a:rPr lang="zh-CN" altLang="en-US" sz="32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空间复杂度为 </a:t>
            </a:r>
            <a:r>
              <a:rPr lang="en-US" altLang="zh-CN" sz="3200" b="1" dirty="0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O(1)</a:t>
            </a:r>
            <a:endParaRPr lang="en-US" altLang="zh-CN" sz="3200" b="1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5000"/>
              </a:lnSpc>
              <a:spcBef>
                <a:spcPts val="1020"/>
              </a:spcBef>
              <a:buFontTx/>
              <a:buChar char="•"/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是一种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稳定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的排序方法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56096" y="5013176"/>
            <a:ext cx="8280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直接插入排序算法简单、容易实现，适用于</a:t>
            </a:r>
            <a:r>
              <a:rPr kumimoji="1"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待排序记录基本有序或待排序记录较小时</a:t>
            </a:r>
            <a:r>
              <a:rPr kumimoji="1"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当待排序的记录个数较多时，大量的比较和移动操作使直接插入排序算法的效率降低。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110429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930" name="Group 2"/>
          <p:cNvGrpSpPr>
            <a:grpSpLocks/>
          </p:cNvGrpSpPr>
          <p:nvPr/>
        </p:nvGrpSpPr>
        <p:grpSpPr bwMode="auto">
          <a:xfrm>
            <a:off x="607640" y="1503784"/>
            <a:ext cx="7924800" cy="3581400"/>
            <a:chOff x="240" y="1488"/>
            <a:chExt cx="4992" cy="2256"/>
          </a:xfrm>
        </p:grpSpPr>
        <p:grpSp>
          <p:nvGrpSpPr>
            <p:cNvPr id="27660" name="Group 3"/>
            <p:cNvGrpSpPr>
              <a:grpSpLocks/>
            </p:cNvGrpSpPr>
            <p:nvPr/>
          </p:nvGrpSpPr>
          <p:grpSpPr bwMode="auto">
            <a:xfrm>
              <a:off x="240" y="1488"/>
              <a:ext cx="4992" cy="2256"/>
              <a:chOff x="240" y="768"/>
              <a:chExt cx="4992" cy="2256"/>
            </a:xfrm>
          </p:grpSpPr>
          <p:grpSp>
            <p:nvGrpSpPr>
              <p:cNvPr id="27662" name="Group 4"/>
              <p:cNvGrpSpPr>
                <a:grpSpLocks/>
              </p:cNvGrpSpPr>
              <p:nvPr/>
            </p:nvGrpSpPr>
            <p:grpSpPr bwMode="auto">
              <a:xfrm>
                <a:off x="240" y="790"/>
                <a:ext cx="4992" cy="2208"/>
                <a:chOff x="240" y="720"/>
                <a:chExt cx="4992" cy="2208"/>
              </a:xfrm>
            </p:grpSpPr>
            <p:grpSp>
              <p:nvGrpSpPr>
                <p:cNvPr id="27675" name="Group 5"/>
                <p:cNvGrpSpPr>
                  <a:grpSpLocks/>
                </p:cNvGrpSpPr>
                <p:nvPr/>
              </p:nvGrpSpPr>
              <p:grpSpPr bwMode="auto">
                <a:xfrm>
                  <a:off x="1584" y="720"/>
                  <a:ext cx="2400" cy="576"/>
                  <a:chOff x="1728" y="960"/>
                  <a:chExt cx="2400" cy="576"/>
                </a:xfrm>
              </p:grpSpPr>
              <p:sp>
                <p:nvSpPr>
                  <p:cNvPr id="27710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200"/>
                    <a:ext cx="1104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71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28" y="1200"/>
                    <a:ext cx="1008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093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960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8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仿宋_GB2312" pitchFamily="49" charset="-122"/>
                      </a:rPr>
                      <a:t>08</a:t>
                    </a:r>
                    <a:endParaRPr kumimoji="1" lang="en-US" altLang="zh-CN" sz="2400">
                      <a:solidFill>
                        <a:srgbClr val="CCECFF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676" name="Group 9"/>
                <p:cNvGrpSpPr>
                  <a:grpSpLocks/>
                </p:cNvGrpSpPr>
                <p:nvPr/>
              </p:nvGrpSpPr>
              <p:grpSpPr bwMode="auto">
                <a:xfrm>
                  <a:off x="864" y="1248"/>
                  <a:ext cx="1200" cy="624"/>
                  <a:chOff x="1056" y="1536"/>
                  <a:chExt cx="1152" cy="624"/>
                </a:xfrm>
              </p:grpSpPr>
              <p:sp>
                <p:nvSpPr>
                  <p:cNvPr id="2770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824"/>
                    <a:ext cx="528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708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56" y="1824"/>
                    <a:ext cx="480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094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536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8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仿宋_GB2312" pitchFamily="49" charset="-122"/>
                      </a:rPr>
                      <a:t>21</a:t>
                    </a:r>
                    <a:endParaRPr kumimoji="1" lang="en-US" altLang="zh-CN" sz="2400">
                      <a:solidFill>
                        <a:srgbClr val="CCECFF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677" name="Group 13"/>
                <p:cNvGrpSpPr>
                  <a:grpSpLocks/>
                </p:cNvGrpSpPr>
                <p:nvPr/>
              </p:nvGrpSpPr>
              <p:grpSpPr bwMode="auto">
                <a:xfrm>
                  <a:off x="3408" y="1296"/>
                  <a:ext cx="1248" cy="624"/>
                  <a:chOff x="3600" y="1536"/>
                  <a:chExt cx="1248" cy="624"/>
                </a:xfrm>
              </p:grpSpPr>
              <p:sp>
                <p:nvSpPr>
                  <p:cNvPr id="27704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00" y="1824"/>
                    <a:ext cx="480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705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1824"/>
                    <a:ext cx="528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0944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536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8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仿宋_GB2312" pitchFamily="49" charset="-122"/>
                      </a:rPr>
                      <a:t>08</a:t>
                    </a:r>
                    <a:endParaRPr kumimoji="1" lang="en-US" altLang="zh-CN" sz="2400">
                      <a:solidFill>
                        <a:srgbClr val="CCECFF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678" name="Group 17"/>
                <p:cNvGrpSpPr>
                  <a:grpSpLocks/>
                </p:cNvGrpSpPr>
                <p:nvPr/>
              </p:nvGrpSpPr>
              <p:grpSpPr bwMode="auto">
                <a:xfrm>
                  <a:off x="3120" y="1872"/>
                  <a:ext cx="528" cy="768"/>
                  <a:chOff x="3264" y="1728"/>
                  <a:chExt cx="528" cy="768"/>
                </a:xfrm>
              </p:grpSpPr>
              <p:sp>
                <p:nvSpPr>
                  <p:cNvPr id="27701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4" y="1968"/>
                    <a:ext cx="192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702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2016"/>
                    <a:ext cx="144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0948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1728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8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仿宋_GB2312" pitchFamily="49" charset="-122"/>
                      </a:rPr>
                      <a:t>08</a:t>
                    </a:r>
                    <a:endParaRPr kumimoji="1" lang="en-US" altLang="zh-CN" sz="2400">
                      <a:solidFill>
                        <a:srgbClr val="CCECFF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679" name="Group 21"/>
                <p:cNvGrpSpPr>
                  <a:grpSpLocks/>
                </p:cNvGrpSpPr>
                <p:nvPr/>
              </p:nvGrpSpPr>
              <p:grpSpPr bwMode="auto">
                <a:xfrm>
                  <a:off x="4464" y="1872"/>
                  <a:ext cx="528" cy="768"/>
                  <a:chOff x="4608" y="1728"/>
                  <a:chExt cx="528" cy="768"/>
                </a:xfrm>
              </p:grpSpPr>
              <p:sp>
                <p:nvSpPr>
                  <p:cNvPr id="27698" name="Line 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08" y="1968"/>
                    <a:ext cx="192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69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992" y="2016"/>
                    <a:ext cx="144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0952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28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8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仿宋_GB2312" pitchFamily="49" charset="-122"/>
                      </a:rPr>
                      <a:t>63</a:t>
                    </a:r>
                    <a:endParaRPr kumimoji="1" lang="en-US" altLang="zh-CN" sz="2400">
                      <a:solidFill>
                        <a:srgbClr val="CCECFF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680" name="Group 25"/>
                <p:cNvGrpSpPr>
                  <a:grpSpLocks/>
                </p:cNvGrpSpPr>
                <p:nvPr/>
              </p:nvGrpSpPr>
              <p:grpSpPr bwMode="auto">
                <a:xfrm>
                  <a:off x="1872" y="1872"/>
                  <a:ext cx="528" cy="768"/>
                  <a:chOff x="2016" y="1728"/>
                  <a:chExt cx="528" cy="768"/>
                </a:xfrm>
              </p:grpSpPr>
              <p:sp>
                <p:nvSpPr>
                  <p:cNvPr id="27695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16" y="1968"/>
                    <a:ext cx="192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696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016"/>
                    <a:ext cx="144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0956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728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4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仿宋_GB2312" pitchFamily="49" charset="-122"/>
                      </a:rPr>
                      <a:t>25*</a:t>
                    </a:r>
                    <a:endParaRPr kumimoji="1" lang="en-US" altLang="zh-CN" sz="2400">
                      <a:solidFill>
                        <a:srgbClr val="CCECFF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681" name="Group 29"/>
                <p:cNvGrpSpPr>
                  <a:grpSpLocks/>
                </p:cNvGrpSpPr>
                <p:nvPr/>
              </p:nvGrpSpPr>
              <p:grpSpPr bwMode="auto">
                <a:xfrm>
                  <a:off x="528" y="1872"/>
                  <a:ext cx="528" cy="768"/>
                  <a:chOff x="720" y="1728"/>
                  <a:chExt cx="528" cy="768"/>
                </a:xfrm>
              </p:grpSpPr>
              <p:sp>
                <p:nvSpPr>
                  <p:cNvPr id="2769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016"/>
                    <a:ext cx="144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693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" y="1968"/>
                    <a:ext cx="192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0960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728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8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仿宋_GB2312" pitchFamily="49" charset="-122"/>
                      </a:rPr>
                      <a:t>21</a:t>
                    </a:r>
                    <a:endParaRPr kumimoji="1" lang="en-US" altLang="zh-CN" sz="2400">
                      <a:solidFill>
                        <a:srgbClr val="CCECFF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682" name="Group 33"/>
                <p:cNvGrpSpPr>
                  <a:grpSpLocks/>
                </p:cNvGrpSpPr>
                <p:nvPr/>
              </p:nvGrpSpPr>
              <p:grpSpPr bwMode="auto">
                <a:xfrm>
                  <a:off x="240" y="2640"/>
                  <a:ext cx="4992" cy="288"/>
                  <a:chOff x="384" y="2448"/>
                  <a:chExt cx="4992" cy="288"/>
                </a:xfrm>
              </p:grpSpPr>
              <p:sp>
                <p:nvSpPr>
                  <p:cNvPr id="38096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448"/>
                    <a:ext cx="432" cy="28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8080"/>
                      </a:gs>
                      <a:gs pos="100000">
                        <a:srgbClr val="008080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zh-CN" altLang="zh-CN" sz="2400">
                      <a:solidFill>
                        <a:srgbClr val="008080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40C0C0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004C4C"/>
                          </a:outerShdw>
                        </a:cont>
                        <a:effect ref="fillLine"/>
                      </a:effectDag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096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2448"/>
                    <a:ext cx="432" cy="28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8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</a:rPr>
                      <a:t>21</a:t>
                    </a:r>
                    <a:endParaRPr kumimoji="1" lang="en-US" altLang="zh-CN" sz="2400">
                      <a:solidFill>
                        <a:srgbClr val="CCECFF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0964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448"/>
                    <a:ext cx="432" cy="28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8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</a:rPr>
                      <a:t>25</a:t>
                    </a:r>
                    <a:endParaRPr kumimoji="1" lang="en-US" altLang="zh-CN" sz="2400">
                      <a:solidFill>
                        <a:srgbClr val="CCECFF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0965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448"/>
                    <a:ext cx="432" cy="28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8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</a:rPr>
                      <a:t>49</a:t>
                    </a:r>
                    <a:endParaRPr kumimoji="1" lang="en-US" altLang="zh-CN" sz="2400">
                      <a:solidFill>
                        <a:srgbClr val="CCECFF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096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2448"/>
                    <a:ext cx="432" cy="28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8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</a:rPr>
                      <a:t>25*</a:t>
                    </a:r>
                    <a:endParaRPr kumimoji="1" lang="en-US" altLang="zh-CN" sz="2400">
                      <a:solidFill>
                        <a:srgbClr val="CCECFF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096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448"/>
                    <a:ext cx="432" cy="28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8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</a:rPr>
                      <a:t>16</a:t>
                    </a:r>
                    <a:endParaRPr kumimoji="1" lang="en-US" altLang="zh-CN" sz="2400">
                      <a:solidFill>
                        <a:srgbClr val="CCECFF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0968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448"/>
                    <a:ext cx="432" cy="28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8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</a:rPr>
                      <a:t>08</a:t>
                    </a:r>
                    <a:endParaRPr kumimoji="1" lang="en-US" altLang="zh-CN" sz="2400">
                      <a:solidFill>
                        <a:srgbClr val="CCECFF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096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448"/>
                    <a:ext cx="432" cy="28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8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</a:rPr>
                      <a:t>63</a:t>
                    </a:r>
                    <a:endParaRPr kumimoji="1" lang="en-US" altLang="zh-CN" sz="2400">
                      <a:solidFill>
                        <a:srgbClr val="CCECFF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80970" name="Rectangle 42"/>
                <p:cNvSpPr>
                  <a:spLocks noChangeArrowheads="1"/>
                </p:cNvSpPr>
                <p:nvPr/>
              </p:nvSpPr>
              <p:spPr bwMode="auto">
                <a:xfrm>
                  <a:off x="4848" y="2640"/>
                  <a:ext cx="336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zh-CN" sz="2800" b="1" i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80971" name="Rectangle 43"/>
              <p:cNvSpPr>
                <a:spLocks noChangeArrowheads="1"/>
              </p:cNvSpPr>
              <p:nvPr/>
            </p:nvSpPr>
            <p:spPr bwMode="auto">
              <a:xfrm>
                <a:off x="3504" y="2710"/>
                <a:ext cx="432" cy="314"/>
              </a:xfrm>
              <a:prstGeom prst="rect">
                <a:avLst/>
              </a:prstGeom>
              <a:solidFill>
                <a:srgbClr val="0066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72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zh-CN" sz="28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0972" name="Oval 44"/>
              <p:cNvSpPr>
                <a:spLocks noChangeArrowheads="1"/>
              </p:cNvSpPr>
              <p:nvPr/>
            </p:nvSpPr>
            <p:spPr bwMode="auto">
              <a:xfrm>
                <a:off x="3216" y="194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仿宋_GB2312" pitchFamily="49" charset="-122"/>
                  </a:rPr>
                  <a:t>16</a:t>
                </a:r>
                <a:endParaRPr kumimoji="1" lang="en-US" altLang="zh-CN" sz="240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0973" name="Oval 45"/>
              <p:cNvSpPr>
                <a:spLocks noChangeArrowheads="1"/>
              </p:cNvSpPr>
              <p:nvPr/>
            </p:nvSpPr>
            <p:spPr bwMode="auto">
              <a:xfrm>
                <a:off x="3840" y="136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仿宋_GB2312" pitchFamily="49" charset="-122"/>
                  </a:rPr>
                  <a:t>16</a:t>
                </a:r>
                <a:endParaRPr kumimoji="1" lang="en-US" altLang="zh-CN" sz="240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0974" name="Oval 46"/>
              <p:cNvSpPr>
                <a:spLocks noChangeArrowheads="1"/>
              </p:cNvSpPr>
              <p:nvPr/>
            </p:nvSpPr>
            <p:spPr bwMode="auto">
              <a:xfrm>
                <a:off x="2544" y="79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仿宋_GB2312" pitchFamily="49" charset="-122"/>
                  </a:rPr>
                  <a:t>16</a:t>
                </a:r>
                <a:endParaRPr kumimoji="1" lang="en-US" altLang="zh-CN" sz="240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0975" name="Rectangle 47"/>
              <p:cNvSpPr>
                <a:spLocks noChangeArrowheads="1"/>
              </p:cNvSpPr>
              <p:nvPr/>
            </p:nvSpPr>
            <p:spPr bwMode="auto">
              <a:xfrm>
                <a:off x="2832" y="2688"/>
                <a:ext cx="432" cy="314"/>
              </a:xfrm>
              <a:prstGeom prst="rect">
                <a:avLst/>
              </a:prstGeom>
              <a:solidFill>
                <a:srgbClr val="0066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72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zh-CN" sz="2800" b="1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0976" name="Oval 48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zh-CN" sz="2800" b="1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0977" name="Oval 49"/>
              <p:cNvSpPr>
                <a:spLocks noChangeArrowheads="1"/>
              </p:cNvSpPr>
              <p:nvPr/>
            </p:nvSpPr>
            <p:spPr bwMode="auto">
              <a:xfrm>
                <a:off x="3840" y="1344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63</a:t>
                </a:r>
              </a:p>
            </p:txBody>
          </p:sp>
          <p:sp>
            <p:nvSpPr>
              <p:cNvPr id="380978" name="Oval 50"/>
              <p:cNvSpPr>
                <a:spLocks noChangeArrowheads="1"/>
              </p:cNvSpPr>
              <p:nvPr/>
            </p:nvSpPr>
            <p:spPr bwMode="auto">
              <a:xfrm>
                <a:off x="2544" y="768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380979" name="Rectangle 51"/>
              <p:cNvSpPr>
                <a:spLocks noChangeArrowheads="1"/>
              </p:cNvSpPr>
              <p:nvPr/>
            </p:nvSpPr>
            <p:spPr bwMode="auto">
              <a:xfrm>
                <a:off x="240" y="2688"/>
                <a:ext cx="432" cy="314"/>
              </a:xfrm>
              <a:prstGeom prst="rect">
                <a:avLst/>
              </a:prstGeom>
              <a:solidFill>
                <a:srgbClr val="0066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72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zh-CN" sz="28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0980" name="Oval 52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25</a:t>
                </a:r>
              </a:p>
            </p:txBody>
          </p:sp>
          <p:sp>
            <p:nvSpPr>
              <p:cNvPr id="380981" name="Oval 53"/>
              <p:cNvSpPr>
                <a:spLocks noChangeArrowheads="1"/>
              </p:cNvSpPr>
              <p:nvPr/>
            </p:nvSpPr>
            <p:spPr bwMode="auto">
              <a:xfrm>
                <a:off x="1248" y="1296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25</a:t>
                </a:r>
              </a:p>
            </p:txBody>
          </p:sp>
          <p:sp>
            <p:nvSpPr>
              <p:cNvPr id="380982" name="Oval 54"/>
              <p:cNvSpPr>
                <a:spLocks noChangeArrowheads="1"/>
              </p:cNvSpPr>
              <p:nvPr/>
            </p:nvSpPr>
            <p:spPr bwMode="auto">
              <a:xfrm>
                <a:off x="2544" y="768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25</a:t>
                </a:r>
              </a:p>
            </p:txBody>
          </p:sp>
        </p:grpSp>
        <p:sp>
          <p:nvSpPr>
            <p:cNvPr id="380983" name="Oval 55"/>
            <p:cNvSpPr>
              <a:spLocks noChangeArrowheads="1"/>
            </p:cNvSpPr>
            <p:nvPr/>
          </p:nvSpPr>
          <p:spPr bwMode="auto">
            <a:xfrm>
              <a:off x="3216" y="2640"/>
              <a:ext cx="384" cy="384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380985" name="Rectangle 57"/>
          <p:cNvSpPr>
            <a:spLocks noGrp="1" noChangeArrowheads="1"/>
          </p:cNvSpPr>
          <p:nvPr>
            <p:ph type="title"/>
          </p:nvPr>
        </p:nvSpPr>
        <p:spPr>
          <a:xfrm>
            <a:off x="767978" y="652884"/>
            <a:ext cx="1827212" cy="53816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第五趟：</a:t>
            </a:r>
          </a:p>
        </p:txBody>
      </p:sp>
      <p:sp>
        <p:nvSpPr>
          <p:cNvPr id="380986" name="AutoShape 58"/>
          <p:cNvSpPr>
            <a:spLocks noChangeArrowheads="1"/>
          </p:cNvSpPr>
          <p:nvPr/>
        </p:nvSpPr>
        <p:spPr bwMode="auto">
          <a:xfrm>
            <a:off x="5332040" y="1656184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gradFill rotWithShape="0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380987" name="Text Box 59"/>
          <p:cNvSpPr txBox="1">
            <a:spLocks noChangeArrowheads="1"/>
          </p:cNvSpPr>
          <p:nvPr/>
        </p:nvSpPr>
        <p:spPr bwMode="auto">
          <a:xfrm>
            <a:off x="6856040" y="1427584"/>
            <a:ext cx="815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i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CN" sz="32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[5]</a:t>
            </a:r>
            <a:endParaRPr kumimoji="1" lang="en-US" altLang="zh-CN" sz="32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</a:endParaRPr>
          </a:p>
        </p:txBody>
      </p:sp>
      <p:sp>
        <p:nvSpPr>
          <p:cNvPr id="380988" name="Text Box 60"/>
          <p:cNvSpPr txBox="1">
            <a:spLocks noChangeArrowheads="1"/>
          </p:cNvSpPr>
          <p:nvPr/>
        </p:nvSpPr>
        <p:spPr bwMode="auto">
          <a:xfrm>
            <a:off x="3274640" y="89021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Winner 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zh-CN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胜者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</p:txBody>
      </p:sp>
      <p:sp>
        <p:nvSpPr>
          <p:cNvPr id="380989" name="Rectangle 61"/>
          <p:cNvSpPr>
            <a:spLocks noChangeArrowheads="1"/>
          </p:cNvSpPr>
          <p:nvPr/>
        </p:nvSpPr>
        <p:spPr bwMode="auto">
          <a:xfrm>
            <a:off x="1674440" y="4551784"/>
            <a:ext cx="685800" cy="498475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72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800" b="1" i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80990" name="Oval 62"/>
          <p:cNvSpPr>
            <a:spLocks noChangeArrowheads="1"/>
          </p:cNvSpPr>
          <p:nvPr/>
        </p:nvSpPr>
        <p:spPr bwMode="auto">
          <a:xfrm>
            <a:off x="1217240" y="3332584"/>
            <a:ext cx="609600" cy="609600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800" b="1" i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80991" name="Oval 63"/>
          <p:cNvSpPr>
            <a:spLocks noChangeArrowheads="1"/>
          </p:cNvSpPr>
          <p:nvPr/>
        </p:nvSpPr>
        <p:spPr bwMode="auto">
          <a:xfrm>
            <a:off x="2207840" y="2341984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25*</a:t>
            </a:r>
          </a:p>
        </p:txBody>
      </p:sp>
      <p:sp>
        <p:nvSpPr>
          <p:cNvPr id="380992" name="Oval 64"/>
          <p:cNvSpPr>
            <a:spLocks noChangeArrowheads="1"/>
          </p:cNvSpPr>
          <p:nvPr/>
        </p:nvSpPr>
        <p:spPr bwMode="auto">
          <a:xfrm>
            <a:off x="4265240" y="1503784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25*</a:t>
            </a:r>
          </a:p>
        </p:txBody>
      </p:sp>
    </p:spTree>
    <p:extLst>
      <p:ext uri="{BB962C8B-B14F-4D97-AF65-F5344CB8AC3E}">
        <p14:creationId xmlns:p14="http://schemas.microsoft.com/office/powerpoint/2010/main" val="672099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0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0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8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8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8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0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0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0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0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86" grpId="0" animBg="1"/>
      <p:bldP spid="380987" grpId="0" autoUpdateAnimBg="0"/>
      <p:bldP spid="380988" grpId="0" autoUpdateAnimBg="0"/>
      <p:bldP spid="380989" grpId="0" animBg="1" autoUpdateAnimBg="0"/>
      <p:bldP spid="380990" grpId="0" animBg="1" autoUpdateAnimBg="0"/>
      <p:bldP spid="380991" grpId="0" animBg="1" autoUpdateAnimBg="0"/>
      <p:bldP spid="380992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954" name="Group 2"/>
          <p:cNvGrpSpPr>
            <a:grpSpLocks/>
          </p:cNvGrpSpPr>
          <p:nvPr/>
        </p:nvGrpSpPr>
        <p:grpSpPr bwMode="auto">
          <a:xfrm>
            <a:off x="607640" y="1359768"/>
            <a:ext cx="7924800" cy="3581400"/>
            <a:chOff x="240" y="1392"/>
            <a:chExt cx="4992" cy="2256"/>
          </a:xfrm>
        </p:grpSpPr>
        <p:grpSp>
          <p:nvGrpSpPr>
            <p:cNvPr id="28684" name="Group 3"/>
            <p:cNvGrpSpPr>
              <a:grpSpLocks/>
            </p:cNvGrpSpPr>
            <p:nvPr/>
          </p:nvGrpSpPr>
          <p:grpSpPr bwMode="auto">
            <a:xfrm>
              <a:off x="240" y="1392"/>
              <a:ext cx="4992" cy="2256"/>
              <a:chOff x="240" y="768"/>
              <a:chExt cx="4992" cy="2256"/>
            </a:xfrm>
          </p:grpSpPr>
          <p:grpSp>
            <p:nvGrpSpPr>
              <p:cNvPr id="28687" name="Group 4"/>
              <p:cNvGrpSpPr>
                <a:grpSpLocks/>
              </p:cNvGrpSpPr>
              <p:nvPr/>
            </p:nvGrpSpPr>
            <p:grpSpPr bwMode="auto">
              <a:xfrm>
                <a:off x="240" y="768"/>
                <a:ext cx="4992" cy="2256"/>
                <a:chOff x="240" y="768"/>
                <a:chExt cx="4992" cy="2256"/>
              </a:xfrm>
            </p:grpSpPr>
            <p:grpSp>
              <p:nvGrpSpPr>
                <p:cNvPr id="28692" name="Group 5"/>
                <p:cNvGrpSpPr>
                  <a:grpSpLocks/>
                </p:cNvGrpSpPr>
                <p:nvPr/>
              </p:nvGrpSpPr>
              <p:grpSpPr bwMode="auto">
                <a:xfrm>
                  <a:off x="240" y="790"/>
                  <a:ext cx="4992" cy="2208"/>
                  <a:chOff x="240" y="720"/>
                  <a:chExt cx="4992" cy="2208"/>
                </a:xfrm>
              </p:grpSpPr>
              <p:grpSp>
                <p:nvGrpSpPr>
                  <p:cNvPr id="28705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1584" y="720"/>
                    <a:ext cx="2400" cy="576"/>
                    <a:chOff x="1728" y="960"/>
                    <a:chExt cx="2400" cy="576"/>
                  </a:xfrm>
                </p:grpSpPr>
                <p:sp>
                  <p:nvSpPr>
                    <p:cNvPr id="28740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1200"/>
                      <a:ext cx="1104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8741" name="Line 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28" y="1200"/>
                      <a:ext cx="1008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81961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" y="960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仿宋_GB2312" pitchFamily="49" charset="-122"/>
                        </a:rPr>
                        <a:t>08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870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864" y="1248"/>
                    <a:ext cx="1200" cy="624"/>
                    <a:chOff x="1056" y="1536"/>
                    <a:chExt cx="1152" cy="624"/>
                  </a:xfrm>
                </p:grpSpPr>
                <p:sp>
                  <p:nvSpPr>
                    <p:cNvPr id="28737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0" y="1824"/>
                      <a:ext cx="528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8738" name="Line 1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056" y="1824"/>
                      <a:ext cx="480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81965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0" y="1536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仿宋_GB2312" pitchFamily="49" charset="-122"/>
                        </a:rPr>
                        <a:t>21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8707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3408" y="1296"/>
                    <a:ext cx="1248" cy="624"/>
                    <a:chOff x="3600" y="1536"/>
                    <a:chExt cx="1248" cy="624"/>
                  </a:xfrm>
                </p:grpSpPr>
                <p:sp>
                  <p:nvSpPr>
                    <p:cNvPr id="28734" name="Line 1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00" y="1824"/>
                      <a:ext cx="480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8735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0" y="1824"/>
                      <a:ext cx="528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81969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536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仿宋_GB2312" pitchFamily="49" charset="-122"/>
                        </a:rPr>
                        <a:t>08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870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120" y="1872"/>
                    <a:ext cx="528" cy="768"/>
                    <a:chOff x="3264" y="1728"/>
                    <a:chExt cx="528" cy="768"/>
                  </a:xfrm>
                </p:grpSpPr>
                <p:sp>
                  <p:nvSpPr>
                    <p:cNvPr id="28731" name="Line 1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264" y="1968"/>
                      <a:ext cx="192" cy="5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8732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48" y="2016"/>
                      <a:ext cx="144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81973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728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仿宋_GB2312" pitchFamily="49" charset="-122"/>
                        </a:rPr>
                        <a:t>08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8709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4464" y="1872"/>
                    <a:ext cx="528" cy="768"/>
                    <a:chOff x="4608" y="1728"/>
                    <a:chExt cx="528" cy="768"/>
                  </a:xfrm>
                </p:grpSpPr>
                <p:sp>
                  <p:nvSpPr>
                    <p:cNvPr id="28728" name="Line 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08" y="1968"/>
                      <a:ext cx="192" cy="5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8729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92" y="2016"/>
                      <a:ext cx="144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81977" name="Oval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04" y="1728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仿宋_GB2312" pitchFamily="49" charset="-122"/>
                        </a:rPr>
                        <a:t>63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8710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872" y="1872"/>
                    <a:ext cx="528" cy="768"/>
                    <a:chOff x="2016" y="1728"/>
                    <a:chExt cx="528" cy="768"/>
                  </a:xfrm>
                </p:grpSpPr>
                <p:sp>
                  <p:nvSpPr>
                    <p:cNvPr id="28725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16" y="1968"/>
                      <a:ext cx="192" cy="5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8726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0" y="2016"/>
                      <a:ext cx="144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81981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728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4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仿宋_GB2312" pitchFamily="49" charset="-122"/>
                        </a:rPr>
                        <a:t>25*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87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528" y="1872"/>
                    <a:ext cx="528" cy="768"/>
                    <a:chOff x="720" y="1728"/>
                    <a:chExt cx="528" cy="768"/>
                  </a:xfrm>
                </p:grpSpPr>
                <p:sp>
                  <p:nvSpPr>
                    <p:cNvPr id="28722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4" y="2016"/>
                      <a:ext cx="144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8723" name="Line 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20" y="1968"/>
                      <a:ext cx="192" cy="5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81985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1728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仿宋_GB2312" pitchFamily="49" charset="-122"/>
                        </a:rPr>
                        <a:t>21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8712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240" y="2640"/>
                    <a:ext cx="4992" cy="288"/>
                    <a:chOff x="384" y="2448"/>
                    <a:chExt cx="4992" cy="288"/>
                  </a:xfrm>
                </p:grpSpPr>
                <p:sp>
                  <p:nvSpPr>
                    <p:cNvPr id="381987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44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zh-CN" altLang="zh-CN" sz="2400">
                        <a:solidFill>
                          <a:srgbClr val="008080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40C0C0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004C4C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1988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rPr>
                        <a:t>21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1989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rPr>
                        <a:t>25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1990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rPr>
                        <a:t>49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1991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rPr>
                        <a:t>25*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1992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rPr>
                        <a:t>16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1993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48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rPr>
                        <a:t>08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1994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72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8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rPr>
                        <a:t>63</a:t>
                      </a:r>
                      <a:endParaRPr kumimoji="1" lang="en-US" altLang="zh-CN" sz="2400">
                        <a:solidFill>
                          <a:srgbClr val="CCECFF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8199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2640"/>
                    <a:ext cx="336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zh-CN" altLang="zh-CN" sz="2800" b="1" i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81996" name="Rectangle 44"/>
                <p:cNvSpPr>
                  <a:spLocks noChangeArrowheads="1"/>
                </p:cNvSpPr>
                <p:nvPr/>
              </p:nvSpPr>
              <p:spPr bwMode="auto">
                <a:xfrm>
                  <a:off x="3504" y="2710"/>
                  <a:ext cx="432" cy="314"/>
                </a:xfrm>
                <a:prstGeom prst="rect">
                  <a:avLst/>
                </a:prstGeom>
                <a:solidFill>
                  <a:srgbClr val="0066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72000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zh-CN" sz="2800" b="1" i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1997" name="Oval 45"/>
                <p:cNvSpPr>
                  <a:spLocks noChangeArrowheads="1"/>
                </p:cNvSpPr>
                <p:nvPr/>
              </p:nvSpPr>
              <p:spPr bwMode="auto">
                <a:xfrm>
                  <a:off x="3216" y="1942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仿宋_GB2312" pitchFamily="49" charset="-122"/>
                    </a:rPr>
                    <a:t>16</a:t>
                  </a:r>
                  <a:endParaRPr kumimoji="1" lang="en-US" altLang="zh-CN" sz="2400">
                    <a:solidFill>
                      <a:srgbClr val="CCECFF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1998" name="Oval 46"/>
                <p:cNvSpPr>
                  <a:spLocks noChangeArrowheads="1"/>
                </p:cNvSpPr>
                <p:nvPr/>
              </p:nvSpPr>
              <p:spPr bwMode="auto">
                <a:xfrm>
                  <a:off x="3840" y="1366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仿宋_GB2312" pitchFamily="49" charset="-122"/>
                    </a:rPr>
                    <a:t>16</a:t>
                  </a:r>
                  <a:endParaRPr kumimoji="1" lang="en-US" altLang="zh-CN" sz="2400">
                    <a:solidFill>
                      <a:srgbClr val="CCECFF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1999" name="Oval 47"/>
                <p:cNvSpPr>
                  <a:spLocks noChangeArrowheads="1"/>
                </p:cNvSpPr>
                <p:nvPr/>
              </p:nvSpPr>
              <p:spPr bwMode="auto">
                <a:xfrm>
                  <a:off x="2544" y="790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仿宋_GB2312" pitchFamily="49" charset="-122"/>
                    </a:rPr>
                    <a:t>16</a:t>
                  </a:r>
                  <a:endParaRPr kumimoji="1" lang="en-US" altLang="zh-CN" sz="2400">
                    <a:solidFill>
                      <a:srgbClr val="CCECFF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2000" name="Rectangle 48"/>
                <p:cNvSpPr>
                  <a:spLocks noChangeArrowheads="1"/>
                </p:cNvSpPr>
                <p:nvPr/>
              </p:nvSpPr>
              <p:spPr bwMode="auto">
                <a:xfrm>
                  <a:off x="2832" y="2688"/>
                  <a:ext cx="432" cy="314"/>
                </a:xfrm>
                <a:prstGeom prst="rect">
                  <a:avLst/>
                </a:prstGeom>
                <a:solidFill>
                  <a:srgbClr val="0066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72000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zh-CN" sz="2800" b="1" i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2001" name="Oval 49"/>
                <p:cNvSpPr>
                  <a:spLocks noChangeArrowheads="1"/>
                </p:cNvSpPr>
                <p:nvPr/>
              </p:nvSpPr>
              <p:spPr bwMode="auto">
                <a:xfrm>
                  <a:off x="3216" y="1920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zh-CN" sz="2800" b="1" i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2002" name="Oval 50"/>
                <p:cNvSpPr>
                  <a:spLocks noChangeArrowheads="1"/>
                </p:cNvSpPr>
                <p:nvPr/>
              </p:nvSpPr>
              <p:spPr bwMode="auto">
                <a:xfrm>
                  <a:off x="3840" y="1344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 i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</a:rPr>
                    <a:t>63</a:t>
                  </a:r>
                </a:p>
              </p:txBody>
            </p:sp>
            <p:sp>
              <p:nvSpPr>
                <p:cNvPr id="382003" name="Oval 51"/>
                <p:cNvSpPr>
                  <a:spLocks noChangeArrowheads="1"/>
                </p:cNvSpPr>
                <p:nvPr/>
              </p:nvSpPr>
              <p:spPr bwMode="auto">
                <a:xfrm>
                  <a:off x="2544" y="768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 i="1">
                      <a:solidFill>
                        <a:srgbClr val="FF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21</a:t>
                  </a:r>
                </a:p>
              </p:txBody>
            </p:sp>
            <p:sp>
              <p:nvSpPr>
                <p:cNvPr id="382004" name="Rectangle 52"/>
                <p:cNvSpPr>
                  <a:spLocks noChangeArrowheads="1"/>
                </p:cNvSpPr>
                <p:nvPr/>
              </p:nvSpPr>
              <p:spPr bwMode="auto">
                <a:xfrm>
                  <a:off x="240" y="2688"/>
                  <a:ext cx="432" cy="314"/>
                </a:xfrm>
                <a:prstGeom prst="rect">
                  <a:avLst/>
                </a:prstGeom>
                <a:solidFill>
                  <a:srgbClr val="0066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72000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zh-CN" sz="2800" b="1" i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2005" name="Oval 53"/>
                <p:cNvSpPr>
                  <a:spLocks noChangeArrowheads="1"/>
                </p:cNvSpPr>
                <p:nvPr/>
              </p:nvSpPr>
              <p:spPr bwMode="auto">
                <a:xfrm>
                  <a:off x="624" y="1920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 i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25</a:t>
                  </a:r>
                </a:p>
              </p:txBody>
            </p:sp>
            <p:sp>
              <p:nvSpPr>
                <p:cNvPr id="382006" name="Oval 54"/>
                <p:cNvSpPr>
                  <a:spLocks noChangeArrowheads="1"/>
                </p:cNvSpPr>
                <p:nvPr/>
              </p:nvSpPr>
              <p:spPr bwMode="auto">
                <a:xfrm>
                  <a:off x="1248" y="1296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 i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25</a:t>
                  </a:r>
                </a:p>
              </p:txBody>
            </p:sp>
            <p:sp>
              <p:nvSpPr>
                <p:cNvPr id="382007" name="Oval 55"/>
                <p:cNvSpPr>
                  <a:spLocks noChangeArrowheads="1"/>
                </p:cNvSpPr>
                <p:nvPr/>
              </p:nvSpPr>
              <p:spPr bwMode="auto">
                <a:xfrm>
                  <a:off x="2544" y="768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 i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25</a:t>
                  </a:r>
                </a:p>
              </p:txBody>
            </p:sp>
          </p:grpSp>
          <p:sp>
            <p:nvSpPr>
              <p:cNvPr id="382008" name="Rectangle 56"/>
              <p:cNvSpPr>
                <a:spLocks noChangeArrowheads="1"/>
              </p:cNvSpPr>
              <p:nvPr/>
            </p:nvSpPr>
            <p:spPr bwMode="auto">
              <a:xfrm>
                <a:off x="912" y="2688"/>
                <a:ext cx="432" cy="314"/>
              </a:xfrm>
              <a:prstGeom prst="rect">
                <a:avLst/>
              </a:prstGeom>
              <a:solidFill>
                <a:srgbClr val="0066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72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zh-CN" sz="28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2009" name="Oval 5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zh-CN" sz="28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2010" name="Oval 58"/>
              <p:cNvSpPr>
                <a:spLocks noChangeArrowheads="1"/>
              </p:cNvSpPr>
              <p:nvPr/>
            </p:nvSpPr>
            <p:spPr bwMode="auto">
              <a:xfrm>
                <a:off x="1248" y="1296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25*</a:t>
                </a:r>
              </a:p>
            </p:txBody>
          </p:sp>
          <p:sp>
            <p:nvSpPr>
              <p:cNvPr id="382011" name="Oval 59"/>
              <p:cNvSpPr>
                <a:spLocks noChangeArrowheads="1"/>
              </p:cNvSpPr>
              <p:nvPr/>
            </p:nvSpPr>
            <p:spPr bwMode="auto">
              <a:xfrm>
                <a:off x="2544" y="768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25*</a:t>
                </a:r>
              </a:p>
            </p:txBody>
          </p:sp>
        </p:grpSp>
        <p:sp>
          <p:nvSpPr>
            <p:cNvPr id="382012" name="Oval 60"/>
            <p:cNvSpPr>
              <a:spLocks noChangeArrowheads="1"/>
            </p:cNvSpPr>
            <p:nvPr/>
          </p:nvSpPr>
          <p:spPr bwMode="auto">
            <a:xfrm>
              <a:off x="624" y="2544"/>
              <a:ext cx="384" cy="384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82013" name="Oval 61"/>
            <p:cNvSpPr>
              <a:spLocks noChangeArrowheads="1"/>
            </p:cNvSpPr>
            <p:nvPr/>
          </p:nvSpPr>
          <p:spPr bwMode="auto">
            <a:xfrm>
              <a:off x="3216" y="2544"/>
              <a:ext cx="384" cy="384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382015" name="Rectangle 63"/>
          <p:cNvSpPr>
            <a:spLocks noGrp="1" noChangeArrowheads="1"/>
          </p:cNvSpPr>
          <p:nvPr>
            <p:ph type="title"/>
          </p:nvPr>
        </p:nvSpPr>
        <p:spPr>
          <a:xfrm>
            <a:off x="767978" y="508868"/>
            <a:ext cx="1827212" cy="53816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第六趟：</a:t>
            </a:r>
          </a:p>
        </p:txBody>
      </p:sp>
      <p:sp>
        <p:nvSpPr>
          <p:cNvPr id="382016" name="AutoShape 64"/>
          <p:cNvSpPr>
            <a:spLocks noChangeArrowheads="1"/>
          </p:cNvSpPr>
          <p:nvPr/>
        </p:nvSpPr>
        <p:spPr bwMode="auto">
          <a:xfrm>
            <a:off x="5484440" y="1542331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gradFill rotWithShape="0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382017" name="Text Box 65"/>
          <p:cNvSpPr txBox="1">
            <a:spLocks noChangeArrowheads="1"/>
          </p:cNvSpPr>
          <p:nvPr/>
        </p:nvSpPr>
        <p:spPr bwMode="auto">
          <a:xfrm>
            <a:off x="7008440" y="1313731"/>
            <a:ext cx="815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i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CN" sz="32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[6]</a:t>
            </a:r>
            <a:endParaRPr kumimoji="1" lang="en-US" altLang="zh-CN" sz="32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</a:endParaRPr>
          </a:p>
        </p:txBody>
      </p:sp>
      <p:sp>
        <p:nvSpPr>
          <p:cNvPr id="382018" name="Text Box 66"/>
          <p:cNvSpPr txBox="1">
            <a:spLocks noChangeArrowheads="1"/>
          </p:cNvSpPr>
          <p:nvPr/>
        </p:nvSpPr>
        <p:spPr bwMode="auto">
          <a:xfrm>
            <a:off x="3274640" y="746199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Winner 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zh-CN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胜者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</p:txBody>
      </p:sp>
      <p:sp>
        <p:nvSpPr>
          <p:cNvPr id="382019" name="Rectangle 67"/>
          <p:cNvSpPr>
            <a:spLocks noChangeArrowheads="1"/>
          </p:cNvSpPr>
          <p:nvPr/>
        </p:nvSpPr>
        <p:spPr bwMode="auto">
          <a:xfrm flipV="1">
            <a:off x="3731840" y="4407768"/>
            <a:ext cx="685800" cy="498475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72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800" b="1" i="1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82020" name="Oval 68"/>
          <p:cNvSpPr>
            <a:spLocks noChangeArrowheads="1"/>
          </p:cNvSpPr>
          <p:nvPr/>
        </p:nvSpPr>
        <p:spPr bwMode="auto">
          <a:xfrm>
            <a:off x="3350840" y="3188568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49</a:t>
            </a:r>
          </a:p>
        </p:txBody>
      </p:sp>
      <p:sp>
        <p:nvSpPr>
          <p:cNvPr id="382021" name="Oval 69"/>
          <p:cNvSpPr>
            <a:spLocks noChangeArrowheads="1"/>
          </p:cNvSpPr>
          <p:nvPr/>
        </p:nvSpPr>
        <p:spPr bwMode="auto">
          <a:xfrm>
            <a:off x="2207840" y="2197968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49</a:t>
            </a:r>
          </a:p>
        </p:txBody>
      </p:sp>
      <p:sp>
        <p:nvSpPr>
          <p:cNvPr id="382022" name="Oval 70"/>
          <p:cNvSpPr>
            <a:spLocks noChangeArrowheads="1"/>
          </p:cNvSpPr>
          <p:nvPr/>
        </p:nvSpPr>
        <p:spPr bwMode="auto">
          <a:xfrm>
            <a:off x="4265240" y="1359768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1068138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2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8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8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8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2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2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016" grpId="0" animBg="1"/>
      <p:bldP spid="382017" grpId="0" autoUpdateAnimBg="0"/>
      <p:bldP spid="382018" grpId="0" autoUpdateAnimBg="0"/>
      <p:bldP spid="382019" grpId="0" animBg="1" autoUpdateAnimBg="0"/>
      <p:bldP spid="382020" grpId="0" animBg="1" autoUpdateAnimBg="0"/>
      <p:bldP spid="382021" grpId="0" animBg="1" autoUpdateAnimBg="0"/>
      <p:bldP spid="382022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978" name="Group 2"/>
          <p:cNvGrpSpPr>
            <a:grpSpLocks/>
          </p:cNvGrpSpPr>
          <p:nvPr/>
        </p:nvGrpSpPr>
        <p:grpSpPr bwMode="auto">
          <a:xfrm>
            <a:off x="539552" y="1755304"/>
            <a:ext cx="7924800" cy="3581400"/>
            <a:chOff x="240" y="768"/>
            <a:chExt cx="4992" cy="2256"/>
          </a:xfrm>
        </p:grpSpPr>
        <p:grpSp>
          <p:nvGrpSpPr>
            <p:cNvPr id="29708" name="Group 3"/>
            <p:cNvGrpSpPr>
              <a:grpSpLocks/>
            </p:cNvGrpSpPr>
            <p:nvPr/>
          </p:nvGrpSpPr>
          <p:grpSpPr bwMode="auto">
            <a:xfrm>
              <a:off x="240" y="768"/>
              <a:ext cx="4992" cy="2256"/>
              <a:chOff x="240" y="768"/>
              <a:chExt cx="4992" cy="2256"/>
            </a:xfrm>
          </p:grpSpPr>
          <p:grpSp>
            <p:nvGrpSpPr>
              <p:cNvPr id="29711" name="Group 4"/>
              <p:cNvGrpSpPr>
                <a:grpSpLocks/>
              </p:cNvGrpSpPr>
              <p:nvPr/>
            </p:nvGrpSpPr>
            <p:grpSpPr bwMode="auto">
              <a:xfrm>
                <a:off x="240" y="768"/>
                <a:ext cx="4992" cy="2256"/>
                <a:chOff x="240" y="768"/>
                <a:chExt cx="4992" cy="2256"/>
              </a:xfrm>
            </p:grpSpPr>
            <p:grpSp>
              <p:nvGrpSpPr>
                <p:cNvPr id="29716" name="Group 5"/>
                <p:cNvGrpSpPr>
                  <a:grpSpLocks/>
                </p:cNvGrpSpPr>
                <p:nvPr/>
              </p:nvGrpSpPr>
              <p:grpSpPr bwMode="auto">
                <a:xfrm>
                  <a:off x="240" y="768"/>
                  <a:ext cx="4992" cy="2256"/>
                  <a:chOff x="240" y="768"/>
                  <a:chExt cx="4992" cy="2256"/>
                </a:xfrm>
              </p:grpSpPr>
              <p:grpSp>
                <p:nvGrpSpPr>
                  <p:cNvPr id="29721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240" y="790"/>
                    <a:ext cx="4992" cy="2208"/>
                    <a:chOff x="240" y="720"/>
                    <a:chExt cx="4992" cy="2208"/>
                  </a:xfrm>
                </p:grpSpPr>
                <p:grpSp>
                  <p:nvGrpSpPr>
                    <p:cNvPr id="29734" name="Group 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84" y="720"/>
                      <a:ext cx="2400" cy="576"/>
                      <a:chOff x="1728" y="960"/>
                      <a:chExt cx="2400" cy="576"/>
                    </a:xfrm>
                  </p:grpSpPr>
                  <p:sp>
                    <p:nvSpPr>
                      <p:cNvPr id="29769" name="Line 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1200"/>
                        <a:ext cx="1104" cy="33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9770" name="Line 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728" y="1200"/>
                        <a:ext cx="1008" cy="33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382986" name="Oval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8" y="960"/>
                        <a:ext cx="336" cy="336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kumimoji="1" lang="en-US" altLang="zh-CN" sz="2800" b="1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Times New Roman" panose="02020603050405020304" pitchFamily="18" charset="0"/>
                            <a:ea typeface="仿宋_GB2312" pitchFamily="49" charset="-122"/>
                          </a:rPr>
                          <a:t>08</a:t>
                        </a:r>
                        <a:endParaRPr kumimoji="1" lang="en-US" altLang="zh-CN" sz="2400">
                          <a:solidFill>
                            <a:srgbClr val="CCECFF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9735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4" y="1248"/>
                      <a:ext cx="1200" cy="624"/>
                      <a:chOff x="1056" y="1536"/>
                      <a:chExt cx="1152" cy="624"/>
                    </a:xfrm>
                  </p:grpSpPr>
                  <p:sp>
                    <p:nvSpPr>
                      <p:cNvPr id="29766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80" y="1824"/>
                        <a:ext cx="528" cy="33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9767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056" y="1824"/>
                        <a:ext cx="480" cy="33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382990" name="Oval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536"/>
                        <a:ext cx="336" cy="336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kumimoji="1" lang="en-US" altLang="zh-CN" sz="2800" b="1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Times New Roman" panose="02020603050405020304" pitchFamily="18" charset="0"/>
                            <a:ea typeface="仿宋_GB2312" pitchFamily="49" charset="-122"/>
                          </a:rPr>
                          <a:t>21</a:t>
                        </a:r>
                        <a:endParaRPr kumimoji="1" lang="en-US" altLang="zh-CN" sz="2400">
                          <a:solidFill>
                            <a:srgbClr val="CCECFF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9736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08" y="1296"/>
                      <a:ext cx="1248" cy="624"/>
                      <a:chOff x="3600" y="1536"/>
                      <a:chExt cx="1248" cy="624"/>
                    </a:xfrm>
                  </p:grpSpPr>
                  <p:sp>
                    <p:nvSpPr>
                      <p:cNvPr id="29763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600" y="1824"/>
                        <a:ext cx="480" cy="33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9764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20" y="1824"/>
                        <a:ext cx="528" cy="33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382994" name="Oval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2" y="1536"/>
                        <a:ext cx="336" cy="336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kumimoji="1" lang="en-US" altLang="zh-CN" sz="2800" b="1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Times New Roman" panose="02020603050405020304" pitchFamily="18" charset="0"/>
                            <a:ea typeface="仿宋_GB2312" pitchFamily="49" charset="-122"/>
                          </a:rPr>
                          <a:t>08</a:t>
                        </a:r>
                        <a:endParaRPr kumimoji="1" lang="en-US" altLang="zh-CN" sz="2400">
                          <a:solidFill>
                            <a:srgbClr val="CCECFF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9737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20" y="1872"/>
                      <a:ext cx="528" cy="768"/>
                      <a:chOff x="3264" y="1728"/>
                      <a:chExt cx="528" cy="768"/>
                    </a:xfrm>
                  </p:grpSpPr>
                  <p:sp>
                    <p:nvSpPr>
                      <p:cNvPr id="29760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264" y="1968"/>
                        <a:ext cx="192" cy="528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9761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48" y="2016"/>
                        <a:ext cx="144" cy="48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382998" name="Oval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0" y="1728"/>
                        <a:ext cx="336" cy="336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kumimoji="1" lang="en-US" altLang="zh-CN" sz="2800" b="1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Times New Roman" panose="02020603050405020304" pitchFamily="18" charset="0"/>
                            <a:ea typeface="仿宋_GB2312" pitchFamily="49" charset="-122"/>
                          </a:rPr>
                          <a:t>08</a:t>
                        </a:r>
                        <a:endParaRPr kumimoji="1" lang="en-US" altLang="zh-CN" sz="2400">
                          <a:solidFill>
                            <a:srgbClr val="CCECFF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9738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64" y="1872"/>
                      <a:ext cx="528" cy="768"/>
                      <a:chOff x="4608" y="1728"/>
                      <a:chExt cx="528" cy="768"/>
                    </a:xfrm>
                  </p:grpSpPr>
                  <p:sp>
                    <p:nvSpPr>
                      <p:cNvPr id="29757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08" y="1968"/>
                        <a:ext cx="192" cy="528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9758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992" y="2016"/>
                        <a:ext cx="144" cy="48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383002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04" y="1728"/>
                        <a:ext cx="336" cy="336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kumimoji="1" lang="en-US" altLang="zh-CN" sz="2800" b="1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Times New Roman" panose="02020603050405020304" pitchFamily="18" charset="0"/>
                            <a:ea typeface="仿宋_GB2312" pitchFamily="49" charset="-122"/>
                          </a:rPr>
                          <a:t>63</a:t>
                        </a:r>
                        <a:endParaRPr kumimoji="1" lang="en-US" altLang="zh-CN" sz="2400">
                          <a:solidFill>
                            <a:srgbClr val="CCECFF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9739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72" y="1872"/>
                      <a:ext cx="528" cy="768"/>
                      <a:chOff x="2016" y="1728"/>
                      <a:chExt cx="528" cy="768"/>
                    </a:xfrm>
                  </p:grpSpPr>
                  <p:sp>
                    <p:nvSpPr>
                      <p:cNvPr id="29754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016" y="1968"/>
                        <a:ext cx="192" cy="528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9755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00" y="2016"/>
                        <a:ext cx="144" cy="48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383006" name="Oval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2" y="1728"/>
                        <a:ext cx="336" cy="336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kumimoji="1" lang="en-US" altLang="zh-CN" sz="2400" b="1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Times New Roman" panose="02020603050405020304" pitchFamily="18" charset="0"/>
                            <a:ea typeface="仿宋_GB2312" pitchFamily="49" charset="-122"/>
                          </a:rPr>
                          <a:t>25*</a:t>
                        </a:r>
                        <a:endParaRPr kumimoji="1" lang="en-US" altLang="zh-CN" sz="2400">
                          <a:solidFill>
                            <a:srgbClr val="CCECFF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9740" name="Group 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8" y="1872"/>
                      <a:ext cx="528" cy="768"/>
                      <a:chOff x="720" y="1728"/>
                      <a:chExt cx="528" cy="768"/>
                    </a:xfrm>
                  </p:grpSpPr>
                  <p:sp>
                    <p:nvSpPr>
                      <p:cNvPr id="29751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04" y="2016"/>
                        <a:ext cx="144" cy="48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9752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20" y="1968"/>
                        <a:ext cx="192" cy="528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383010" name="Oval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6" y="1728"/>
                        <a:ext cx="336" cy="336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kumimoji="1" lang="en-US" altLang="zh-CN" sz="2800" b="1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Times New Roman" panose="02020603050405020304" pitchFamily="18" charset="0"/>
                            <a:ea typeface="仿宋_GB2312" pitchFamily="49" charset="-122"/>
                          </a:rPr>
                          <a:t>21</a:t>
                        </a:r>
                        <a:endParaRPr kumimoji="1" lang="en-US" altLang="zh-CN" sz="2400">
                          <a:solidFill>
                            <a:srgbClr val="CCECFF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9741" name="Group 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640"/>
                      <a:ext cx="4992" cy="288"/>
                      <a:chOff x="384" y="2448"/>
                      <a:chExt cx="4992" cy="288"/>
                    </a:xfrm>
                  </p:grpSpPr>
                  <p:sp>
                    <p:nvSpPr>
                      <p:cNvPr id="383012" name="Rectangle 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44" y="2448"/>
                        <a:ext cx="432" cy="2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8080"/>
                          </a:gs>
                          <a:gs pos="100000">
                            <a:srgbClr val="008080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kumimoji="1" lang="zh-CN" altLang="zh-CN" sz="2400">
                          <a:solidFill>
                            <a:srgbClr val="008080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40C0C0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004C4C"/>
                              </a:outerShdw>
                            </a:cont>
                            <a:effect ref="fillLine"/>
                          </a:effectDag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83013" name="Rectangle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" y="2448"/>
                        <a:ext cx="432" cy="2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kumimoji="1" lang="en-US" altLang="zh-CN" sz="2800" b="1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Times New Roman" panose="02020603050405020304" pitchFamily="18" charset="0"/>
                          </a:rPr>
                          <a:t>21</a:t>
                        </a:r>
                        <a:endParaRPr kumimoji="1" lang="en-US" altLang="zh-CN" sz="2400">
                          <a:solidFill>
                            <a:srgbClr val="CCECFF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83014" name="Rectangle 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6" y="2448"/>
                        <a:ext cx="432" cy="2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kumimoji="1" lang="en-US" altLang="zh-CN" sz="2800" b="1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Times New Roman" panose="02020603050405020304" pitchFamily="18" charset="0"/>
                          </a:rPr>
                          <a:t>25</a:t>
                        </a:r>
                        <a:endParaRPr kumimoji="1" lang="en-US" altLang="zh-CN" sz="2400">
                          <a:solidFill>
                            <a:srgbClr val="CCECFF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83015" name="Rectangle 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0" y="2448"/>
                        <a:ext cx="432" cy="2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kumimoji="1" lang="en-US" altLang="zh-CN" sz="2800" b="1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Times New Roman" panose="02020603050405020304" pitchFamily="18" charset="0"/>
                          </a:rPr>
                          <a:t>49</a:t>
                        </a:r>
                        <a:endParaRPr kumimoji="1" lang="en-US" altLang="zh-CN" sz="2400">
                          <a:solidFill>
                            <a:srgbClr val="CCECFF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83016" name="Rectangle 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52" y="2448"/>
                        <a:ext cx="432" cy="2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kumimoji="1" lang="en-US" altLang="zh-CN" sz="2800" b="1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Times New Roman" panose="02020603050405020304" pitchFamily="18" charset="0"/>
                          </a:rPr>
                          <a:t>25*</a:t>
                        </a:r>
                        <a:endParaRPr kumimoji="1" lang="en-US" altLang="zh-CN" sz="2400">
                          <a:solidFill>
                            <a:srgbClr val="CCECFF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83017" name="Rectangle 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6" y="2448"/>
                        <a:ext cx="432" cy="2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kumimoji="1" lang="en-US" altLang="zh-CN" sz="2800" b="1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Times New Roman" panose="02020603050405020304" pitchFamily="18" charset="0"/>
                          </a:rPr>
                          <a:t>16</a:t>
                        </a:r>
                        <a:endParaRPr kumimoji="1" lang="en-US" altLang="zh-CN" sz="2400">
                          <a:solidFill>
                            <a:srgbClr val="CCECFF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83018" name="Rectangle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8" y="2448"/>
                        <a:ext cx="432" cy="2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kumimoji="1" lang="en-US" altLang="zh-CN" sz="2800" b="1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Times New Roman" panose="02020603050405020304" pitchFamily="18" charset="0"/>
                          </a:rPr>
                          <a:t>08</a:t>
                        </a:r>
                        <a:endParaRPr kumimoji="1" lang="en-US" altLang="zh-CN" sz="2400">
                          <a:solidFill>
                            <a:srgbClr val="CCECFF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83019" name="Rectangle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72" y="2448"/>
                        <a:ext cx="432" cy="2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kumimoji="1" lang="en-US" altLang="zh-CN" sz="2800" b="1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Times New Roman" panose="02020603050405020304" pitchFamily="18" charset="0"/>
                          </a:rPr>
                          <a:t>63</a:t>
                        </a:r>
                        <a:endParaRPr kumimoji="1" lang="en-US" altLang="zh-CN" sz="2400">
                          <a:solidFill>
                            <a:srgbClr val="CCECFF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383020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48" y="2640"/>
                      <a:ext cx="336" cy="26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zh-CN" altLang="zh-CN" sz="2800" b="1" i="1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83021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2710"/>
                    <a:ext cx="432" cy="314"/>
                  </a:xfrm>
                  <a:prstGeom prst="rect">
                    <a:avLst/>
                  </a:prstGeom>
                  <a:solidFill>
                    <a:srgbClr val="006666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72000">
                    <a:sp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zh-CN" altLang="zh-CN" sz="2800" b="1" i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3022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942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800" b="1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仿宋_GB2312" pitchFamily="49" charset="-122"/>
                      </a:rPr>
                      <a:t>16</a:t>
                    </a:r>
                    <a:endParaRPr kumimoji="1" lang="en-US" altLang="zh-CN" sz="2400">
                      <a:solidFill>
                        <a:srgbClr val="CCECFF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3023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366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800" b="1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仿宋_GB2312" pitchFamily="49" charset="-122"/>
                      </a:rPr>
                      <a:t>16</a:t>
                    </a:r>
                    <a:endParaRPr kumimoji="1" lang="en-US" altLang="zh-CN" sz="2400">
                      <a:solidFill>
                        <a:srgbClr val="CCECFF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3024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790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800" b="1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仿宋_GB2312" pitchFamily="49" charset="-122"/>
                      </a:rPr>
                      <a:t>16</a:t>
                    </a:r>
                    <a:endParaRPr kumimoji="1" lang="en-US" altLang="zh-CN" sz="2400">
                      <a:solidFill>
                        <a:srgbClr val="CCECFF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302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688"/>
                    <a:ext cx="432" cy="314"/>
                  </a:xfrm>
                  <a:prstGeom prst="rect">
                    <a:avLst/>
                  </a:prstGeom>
                  <a:solidFill>
                    <a:srgbClr val="006666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72000">
                    <a:sp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zh-CN" altLang="zh-CN" sz="2800" b="1" i="1">
                      <a:solidFill>
                        <a:srgbClr val="FF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3026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920"/>
                    <a:ext cx="384" cy="38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zh-CN" altLang="zh-CN" sz="2800" b="1" i="1">
                      <a:solidFill>
                        <a:srgbClr val="FF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3027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344"/>
                    <a:ext cx="384" cy="38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800" b="1" i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</a:rPr>
                      <a:t>63</a:t>
                    </a:r>
                  </a:p>
                </p:txBody>
              </p:sp>
              <p:sp>
                <p:nvSpPr>
                  <p:cNvPr id="383028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768"/>
                    <a:ext cx="384" cy="38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800" b="1" i="1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21</a:t>
                    </a:r>
                  </a:p>
                </p:txBody>
              </p:sp>
              <p:sp>
                <p:nvSpPr>
                  <p:cNvPr id="38302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2688"/>
                    <a:ext cx="432" cy="314"/>
                  </a:xfrm>
                  <a:prstGeom prst="rect">
                    <a:avLst/>
                  </a:prstGeom>
                  <a:solidFill>
                    <a:srgbClr val="006666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72000">
                    <a:sp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zh-CN" altLang="zh-CN" sz="2800" b="1" i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3030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920"/>
                    <a:ext cx="384" cy="38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800" b="1" i="1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25</a:t>
                    </a:r>
                  </a:p>
                </p:txBody>
              </p:sp>
              <p:sp>
                <p:nvSpPr>
                  <p:cNvPr id="383031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296"/>
                    <a:ext cx="384" cy="38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800" b="1" i="1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25</a:t>
                    </a:r>
                  </a:p>
                </p:txBody>
              </p:sp>
              <p:sp>
                <p:nvSpPr>
                  <p:cNvPr id="383032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768"/>
                    <a:ext cx="384" cy="38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800" b="1" i="1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25</a:t>
                    </a:r>
                  </a:p>
                </p:txBody>
              </p:sp>
            </p:grpSp>
            <p:sp>
              <p:nvSpPr>
                <p:cNvPr id="383033" name="Rectangle 57"/>
                <p:cNvSpPr>
                  <a:spLocks noChangeArrowheads="1"/>
                </p:cNvSpPr>
                <p:nvPr/>
              </p:nvSpPr>
              <p:spPr bwMode="auto">
                <a:xfrm>
                  <a:off x="912" y="2688"/>
                  <a:ext cx="432" cy="314"/>
                </a:xfrm>
                <a:prstGeom prst="rect">
                  <a:avLst/>
                </a:prstGeom>
                <a:solidFill>
                  <a:srgbClr val="0066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72000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zh-CN" sz="2800" b="1" i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3034" name="Oval 58"/>
                <p:cNvSpPr>
                  <a:spLocks noChangeArrowheads="1"/>
                </p:cNvSpPr>
                <p:nvPr/>
              </p:nvSpPr>
              <p:spPr bwMode="auto">
                <a:xfrm>
                  <a:off x="624" y="1920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zh-CN" sz="2800" b="1" i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3035" name="Oval 59"/>
                <p:cNvSpPr>
                  <a:spLocks noChangeArrowheads="1"/>
                </p:cNvSpPr>
                <p:nvPr/>
              </p:nvSpPr>
              <p:spPr bwMode="auto">
                <a:xfrm>
                  <a:off x="1248" y="1296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 i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25*</a:t>
                  </a:r>
                </a:p>
              </p:txBody>
            </p:sp>
            <p:sp>
              <p:nvSpPr>
                <p:cNvPr id="383036" name="Oval 60"/>
                <p:cNvSpPr>
                  <a:spLocks noChangeArrowheads="1"/>
                </p:cNvSpPr>
                <p:nvPr/>
              </p:nvSpPr>
              <p:spPr bwMode="auto">
                <a:xfrm>
                  <a:off x="2544" y="768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1" i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25*</a:t>
                  </a:r>
                </a:p>
              </p:txBody>
            </p:sp>
          </p:grpSp>
          <p:sp>
            <p:nvSpPr>
              <p:cNvPr id="383037" name="Rectangle 61"/>
              <p:cNvSpPr>
                <a:spLocks noChangeArrowheads="1"/>
              </p:cNvSpPr>
              <p:nvPr/>
            </p:nvSpPr>
            <p:spPr bwMode="auto">
              <a:xfrm flipV="1">
                <a:off x="2208" y="2688"/>
                <a:ext cx="432" cy="314"/>
              </a:xfrm>
              <a:prstGeom prst="rect">
                <a:avLst/>
              </a:prstGeom>
              <a:solidFill>
                <a:srgbClr val="0066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lIns="0" tIns="0" rIns="0" bIns="72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zh-CN" sz="28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3038" name="Oval 62"/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49</a:t>
                </a:r>
              </a:p>
            </p:txBody>
          </p:sp>
          <p:sp>
            <p:nvSpPr>
              <p:cNvPr id="383039" name="Oval 63"/>
              <p:cNvSpPr>
                <a:spLocks noChangeArrowheads="1"/>
              </p:cNvSpPr>
              <p:nvPr/>
            </p:nvSpPr>
            <p:spPr bwMode="auto">
              <a:xfrm>
                <a:off x="1248" y="1296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49</a:t>
                </a:r>
              </a:p>
            </p:txBody>
          </p:sp>
          <p:sp>
            <p:nvSpPr>
              <p:cNvPr id="383040" name="Oval 64"/>
              <p:cNvSpPr>
                <a:spLocks noChangeArrowheads="1"/>
              </p:cNvSpPr>
              <p:nvPr/>
            </p:nvSpPr>
            <p:spPr bwMode="auto">
              <a:xfrm>
                <a:off x="2544" y="768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49</a:t>
                </a:r>
              </a:p>
            </p:txBody>
          </p:sp>
        </p:grpSp>
        <p:sp>
          <p:nvSpPr>
            <p:cNvPr id="383041" name="Oval 65"/>
            <p:cNvSpPr>
              <a:spLocks noChangeArrowheads="1"/>
            </p:cNvSpPr>
            <p:nvPr/>
          </p:nvSpPr>
          <p:spPr bwMode="auto">
            <a:xfrm>
              <a:off x="624" y="1920"/>
              <a:ext cx="384" cy="384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83042" name="Oval 66"/>
            <p:cNvSpPr>
              <a:spLocks noChangeArrowheads="1"/>
            </p:cNvSpPr>
            <p:nvPr/>
          </p:nvSpPr>
          <p:spPr bwMode="auto">
            <a:xfrm>
              <a:off x="3216" y="1920"/>
              <a:ext cx="384" cy="384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383044" name="Rectangle 68"/>
          <p:cNvSpPr>
            <a:spLocks noGrp="1" noChangeArrowheads="1"/>
          </p:cNvSpPr>
          <p:nvPr>
            <p:ph type="title"/>
          </p:nvPr>
        </p:nvSpPr>
        <p:spPr>
          <a:xfrm>
            <a:off x="699890" y="904404"/>
            <a:ext cx="1827212" cy="53816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第七趟：</a:t>
            </a:r>
          </a:p>
        </p:txBody>
      </p:sp>
      <p:sp>
        <p:nvSpPr>
          <p:cNvPr id="383045" name="AutoShape 69"/>
          <p:cNvSpPr>
            <a:spLocks noChangeArrowheads="1"/>
          </p:cNvSpPr>
          <p:nvPr/>
        </p:nvSpPr>
        <p:spPr bwMode="auto">
          <a:xfrm>
            <a:off x="5492552" y="1277962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gradFill rotWithShape="0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383046" name="Text Box 70"/>
          <p:cNvSpPr txBox="1">
            <a:spLocks noChangeArrowheads="1"/>
          </p:cNvSpPr>
          <p:nvPr/>
        </p:nvSpPr>
        <p:spPr bwMode="auto">
          <a:xfrm>
            <a:off x="7016552" y="1049362"/>
            <a:ext cx="815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i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CN" sz="32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[7]</a:t>
            </a:r>
            <a:endParaRPr kumimoji="1" lang="en-US" altLang="zh-CN" sz="32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</a:endParaRPr>
          </a:p>
        </p:txBody>
      </p:sp>
      <p:sp>
        <p:nvSpPr>
          <p:cNvPr id="383047" name="Text Box 71"/>
          <p:cNvSpPr txBox="1">
            <a:spLocks noChangeArrowheads="1"/>
          </p:cNvSpPr>
          <p:nvPr/>
        </p:nvSpPr>
        <p:spPr bwMode="auto">
          <a:xfrm>
            <a:off x="3206552" y="1049362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Winner 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zh-CN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胜者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</p:txBody>
      </p:sp>
      <p:sp>
        <p:nvSpPr>
          <p:cNvPr id="383048" name="Rectangle 72"/>
          <p:cNvSpPr>
            <a:spLocks noChangeArrowheads="1"/>
          </p:cNvSpPr>
          <p:nvPr/>
        </p:nvSpPr>
        <p:spPr bwMode="auto">
          <a:xfrm flipV="1">
            <a:off x="2596952" y="4803304"/>
            <a:ext cx="685800" cy="498475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0" tIns="0" rIns="0" bIns="72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800" b="1" i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83049" name="Oval 73"/>
          <p:cNvSpPr>
            <a:spLocks noChangeArrowheads="1"/>
          </p:cNvSpPr>
          <p:nvPr/>
        </p:nvSpPr>
        <p:spPr bwMode="auto">
          <a:xfrm>
            <a:off x="4197152" y="1755304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383050" name="Oval 74"/>
          <p:cNvSpPr>
            <a:spLocks noChangeArrowheads="1"/>
          </p:cNvSpPr>
          <p:nvPr/>
        </p:nvSpPr>
        <p:spPr bwMode="auto">
          <a:xfrm>
            <a:off x="3282752" y="3584104"/>
            <a:ext cx="609600" cy="609600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800" b="1" i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83051" name="Oval 75"/>
          <p:cNvSpPr>
            <a:spLocks noChangeArrowheads="1"/>
          </p:cNvSpPr>
          <p:nvPr/>
        </p:nvSpPr>
        <p:spPr bwMode="auto">
          <a:xfrm>
            <a:off x="2139752" y="2593504"/>
            <a:ext cx="609600" cy="609600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800" b="1" i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86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8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8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8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8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3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3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45" grpId="0" animBg="1"/>
      <p:bldP spid="383046" grpId="0" autoUpdateAnimBg="0"/>
      <p:bldP spid="383047" grpId="0" autoUpdateAnimBg="0"/>
      <p:bldP spid="383048" grpId="0" animBg="1" autoUpdateAnimBg="0"/>
      <p:bldP spid="383049" grpId="0" animBg="1" autoUpdateAnimBg="0"/>
      <p:bldP spid="383050" grpId="0" animBg="1" autoUpdateAnimBg="0"/>
      <p:bldP spid="383051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3744094" cy="6858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锦标赛排序算法分析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：</a:t>
            </a: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8686800" cy="291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锦标赛排序构成的树是满</a:t>
            </a:r>
            <a:r>
              <a:rPr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完全）二叉树，其深度为 </a:t>
            </a: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</a:t>
            </a:r>
            <a:r>
              <a:rPr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log</a:t>
            </a:r>
            <a:r>
              <a:rPr lang="en-US" altLang="zh-CN" sz="2800" b="1" baseline="-25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</a:t>
            </a:r>
            <a:r>
              <a:rPr lang="en-US" altLang="zh-CN" sz="28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 </a:t>
            </a:r>
            <a:r>
              <a:rPr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</a:t>
            </a:r>
            <a:r>
              <a:rPr lang="en-US" altLang="zh-CN" sz="28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+1</a:t>
            </a: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，其中 </a:t>
            </a:r>
            <a:r>
              <a:rPr lang="en-US" altLang="zh-CN" sz="28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sz="28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为待排序元素个数。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时间复杂度：</a:t>
            </a:r>
            <a:r>
              <a:rPr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O(</a:t>
            </a:r>
            <a:r>
              <a:rPr lang="en-US" altLang="zh-CN" sz="28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log</a:t>
            </a:r>
            <a:r>
              <a:rPr lang="en-US" altLang="zh-CN" sz="2800" b="1" baseline="-25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</a:t>
            </a:r>
            <a:r>
              <a:rPr lang="en-US" altLang="zh-CN" sz="28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)   </a:t>
            </a:r>
            <a:r>
              <a:rPr lang="en-US" altLang="zh-CN" sz="2800" b="1" dirty="0" smtClean="0">
                <a:solidFill>
                  <a:srgbClr val="0000CC"/>
                </a:solidFill>
                <a:ea typeface="楷体_GB2312" pitchFamily="49" charset="-122"/>
              </a:rPr>
              <a:t>—</a:t>
            </a:r>
            <a:r>
              <a:rPr lang="en-US" altLang="zh-CN" b="1" dirty="0" smtClean="0">
                <a:solidFill>
                  <a:srgbClr val="0000CC"/>
                </a:solidFill>
                <a:ea typeface="楷体_GB2312" pitchFamily="49" charset="-122"/>
              </a:rPr>
              <a:t>n</a:t>
            </a:r>
            <a:r>
              <a:rPr lang="zh-CN" altLang="en-US" b="1" dirty="0" smtClean="0">
                <a:solidFill>
                  <a:srgbClr val="0000CC"/>
                </a:solidFill>
                <a:ea typeface="楷体_GB2312" pitchFamily="49" charset="-122"/>
              </a:rPr>
              <a:t>个记录各自比较约</a:t>
            </a:r>
            <a:r>
              <a:rPr lang="en-US" altLang="zh-CN" b="1" dirty="0" smtClean="0">
                <a:solidFill>
                  <a:srgbClr val="0000CC"/>
                </a:solidFill>
                <a:ea typeface="楷体_GB2312" pitchFamily="49" charset="-122"/>
              </a:rPr>
              <a:t>log</a:t>
            </a:r>
            <a:r>
              <a:rPr lang="en-US" altLang="zh-CN" b="1" baseline="-25000" dirty="0" smtClean="0">
                <a:solidFill>
                  <a:srgbClr val="0000CC"/>
                </a:solidFill>
                <a:ea typeface="楷体_GB2312" pitchFamily="49" charset="-122"/>
              </a:rPr>
              <a:t>2</a:t>
            </a:r>
            <a:r>
              <a:rPr lang="en-US" altLang="zh-CN" b="1" i="1" dirty="0" smtClean="0">
                <a:solidFill>
                  <a:srgbClr val="0000CC"/>
                </a:solidFill>
                <a:ea typeface="楷体_GB2312" pitchFamily="49" charset="-122"/>
              </a:rPr>
              <a:t>n</a:t>
            </a:r>
            <a:r>
              <a:rPr lang="zh-CN" altLang="en-US" b="1" i="1" dirty="0" smtClean="0">
                <a:solidFill>
                  <a:srgbClr val="0000CC"/>
                </a:solidFill>
                <a:ea typeface="楷体_GB2312" pitchFamily="49" charset="-122"/>
              </a:rPr>
              <a:t>次</a:t>
            </a:r>
            <a:endParaRPr lang="zh-CN" altLang="en-US" b="1" dirty="0" smtClean="0">
              <a:solidFill>
                <a:srgbClr val="0000CC"/>
              </a:solidFill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空间效率：</a:t>
            </a: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O(</a:t>
            </a:r>
            <a:r>
              <a:rPr lang="en-US" altLang="zh-CN" sz="28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</a:t>
            </a: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）  </a:t>
            </a:r>
            <a:r>
              <a:rPr lang="en-US" altLang="zh-CN" b="1" dirty="0" smtClean="0">
                <a:solidFill>
                  <a:srgbClr val="0000CC"/>
                </a:solidFill>
                <a:ea typeface="楷体_GB2312" pitchFamily="49" charset="-122"/>
              </a:rPr>
              <a:t>—</a:t>
            </a:r>
            <a:r>
              <a:rPr lang="zh-CN" altLang="en-US" b="1" dirty="0" smtClean="0">
                <a:solidFill>
                  <a:srgbClr val="0000CC"/>
                </a:solidFill>
                <a:ea typeface="楷体_GB2312" pitchFamily="49" charset="-122"/>
              </a:rPr>
              <a:t>胜者树的附加内结点占用空间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稳定性：</a:t>
            </a: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稳定 </a:t>
            </a:r>
            <a:r>
              <a:rPr lang="en-US" altLang="zh-CN" b="1" dirty="0" smtClean="0">
                <a:solidFill>
                  <a:srgbClr val="0000CC"/>
                </a:solidFill>
                <a:ea typeface="楷体_GB2312" pitchFamily="49" charset="-122"/>
              </a:rPr>
              <a:t>—</a:t>
            </a:r>
            <a:r>
              <a:rPr lang="zh-CN" altLang="en-US" b="1" dirty="0" smtClean="0">
                <a:solidFill>
                  <a:srgbClr val="0000CC"/>
                </a:solidFill>
                <a:ea typeface="楷体_GB2312" pitchFamily="49" charset="-122"/>
              </a:rPr>
              <a:t>左右结点相同者左为先</a:t>
            </a:r>
          </a:p>
        </p:txBody>
      </p:sp>
    </p:spTree>
    <p:extLst>
      <p:ext uri="{BB962C8B-B14F-4D97-AF65-F5344CB8AC3E}">
        <p14:creationId xmlns:p14="http://schemas.microsoft.com/office/powerpoint/2010/main" val="194570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 </a:t>
            </a:r>
            <a:r>
              <a:rPr lang="zh-CN" altLang="en-US" dirty="0" smtClean="0"/>
              <a:t>选择排序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</a:p>
          <a:p>
            <a:pPr lvl="1"/>
            <a:r>
              <a:rPr lang="zh-CN" altLang="en-US" dirty="0"/>
              <a:t>堆的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2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个元素的序列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,…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当且仅当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满足下列关系时，称之为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堆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若将和此序列对应的一维数组看成是一</a:t>
            </a:r>
            <a:r>
              <a:rPr lang="zh-CN" altLang="en-US" dirty="0"/>
              <a:t>个完全二叉树</a:t>
            </a:r>
            <a:r>
              <a:rPr lang="zh-CN" altLang="en-US" dirty="0" smtClean="0"/>
              <a:t>，则树中所有非</a:t>
            </a:r>
            <a:r>
              <a:rPr lang="zh-CN" altLang="en-US" dirty="0"/>
              <a:t>终端结点的值均</a:t>
            </a:r>
            <a:r>
              <a:rPr lang="zh-CN" altLang="en-US" dirty="0">
                <a:solidFill>
                  <a:srgbClr val="FF0000"/>
                </a:solidFill>
              </a:rPr>
              <a:t>小于或大于</a:t>
            </a:r>
            <a:r>
              <a:rPr lang="zh-CN" altLang="en-US" dirty="0">
                <a:solidFill>
                  <a:srgbClr val="0000FF"/>
                </a:solidFill>
              </a:rPr>
              <a:t>左右子结点的</a:t>
            </a:r>
            <a:r>
              <a:rPr lang="zh-CN" altLang="en-US" dirty="0" smtClean="0">
                <a:solidFill>
                  <a:srgbClr val="0000FF"/>
                </a:solidFill>
              </a:rPr>
              <a:t>值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，此树的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根结点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（即堆顶）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必最小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或最大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）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452123"/>
              </p:ext>
            </p:extLst>
          </p:nvPr>
        </p:nvGraphicFramePr>
        <p:xfrm>
          <a:off x="1338212" y="3015034"/>
          <a:ext cx="683418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Equation" r:id="rId3" imgW="2374900" imgH="508000" progId="">
                  <p:embed/>
                </p:oleObj>
              </mc:Choice>
              <mc:Fallback>
                <p:oleObj name="Equation" r:id="rId3" imgW="2374900" imgH="508000" progId="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12" y="3015034"/>
                        <a:ext cx="6834188" cy="10620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937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202" name="Group 2"/>
          <p:cNvGrpSpPr>
            <a:grpSpLocks/>
          </p:cNvGrpSpPr>
          <p:nvPr/>
        </p:nvGrpSpPr>
        <p:grpSpPr bwMode="auto">
          <a:xfrm>
            <a:off x="609600" y="1844080"/>
            <a:ext cx="3200400" cy="2576513"/>
            <a:chOff x="528" y="729"/>
            <a:chExt cx="2016" cy="1623"/>
          </a:xfrm>
        </p:grpSpPr>
        <p:grpSp>
          <p:nvGrpSpPr>
            <p:cNvPr id="35872" name="Group 3"/>
            <p:cNvGrpSpPr>
              <a:grpSpLocks/>
            </p:cNvGrpSpPr>
            <p:nvPr/>
          </p:nvGrpSpPr>
          <p:grpSpPr bwMode="auto">
            <a:xfrm>
              <a:off x="528" y="912"/>
              <a:ext cx="2016" cy="1440"/>
              <a:chOff x="528" y="615"/>
              <a:chExt cx="2016" cy="1440"/>
            </a:xfrm>
          </p:grpSpPr>
          <p:sp>
            <p:nvSpPr>
              <p:cNvPr id="35874" name="Line 4"/>
              <p:cNvSpPr>
                <a:spLocks noChangeShapeType="1"/>
              </p:cNvSpPr>
              <p:nvPr/>
            </p:nvSpPr>
            <p:spPr bwMode="auto">
              <a:xfrm flipH="1">
                <a:off x="1968" y="1431"/>
                <a:ext cx="14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5" name="Line 5"/>
              <p:cNvSpPr>
                <a:spLocks noChangeShapeType="1"/>
              </p:cNvSpPr>
              <p:nvPr/>
            </p:nvSpPr>
            <p:spPr bwMode="auto">
              <a:xfrm>
                <a:off x="1296" y="1431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6" name="Line 6"/>
              <p:cNvSpPr>
                <a:spLocks noChangeShapeType="1"/>
              </p:cNvSpPr>
              <p:nvPr/>
            </p:nvSpPr>
            <p:spPr bwMode="auto">
              <a:xfrm>
                <a:off x="1824" y="855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7" name="Line 7"/>
              <p:cNvSpPr>
                <a:spLocks noChangeShapeType="1"/>
              </p:cNvSpPr>
              <p:nvPr/>
            </p:nvSpPr>
            <p:spPr bwMode="auto">
              <a:xfrm flipH="1">
                <a:off x="816" y="855"/>
                <a:ext cx="768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5208" name="Oval 8"/>
              <p:cNvSpPr>
                <a:spLocks noChangeArrowheads="1"/>
              </p:cNvSpPr>
              <p:nvPr/>
            </p:nvSpPr>
            <p:spPr bwMode="auto">
              <a:xfrm>
                <a:off x="1536" y="615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08</a:t>
                </a:r>
              </a:p>
            </p:txBody>
          </p:sp>
          <p:sp>
            <p:nvSpPr>
              <p:cNvPr id="435209" name="Oval 9"/>
              <p:cNvSpPr>
                <a:spLocks noChangeArrowheads="1"/>
              </p:cNvSpPr>
              <p:nvPr/>
            </p:nvSpPr>
            <p:spPr bwMode="auto">
              <a:xfrm>
                <a:off x="1056" y="1143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25</a:t>
                </a:r>
                <a:endParaRPr kumimoji="1" lang="en-US" altLang="zh-CN" sz="240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5210" name="Oval 10"/>
              <p:cNvSpPr>
                <a:spLocks noChangeArrowheads="1"/>
              </p:cNvSpPr>
              <p:nvPr/>
            </p:nvSpPr>
            <p:spPr bwMode="auto">
              <a:xfrm>
                <a:off x="576" y="1719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46</a:t>
                </a:r>
                <a:endParaRPr kumimoji="1" lang="en-US" altLang="zh-CN" sz="280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5211" name="Oval 11"/>
              <p:cNvSpPr>
                <a:spLocks noChangeArrowheads="1"/>
              </p:cNvSpPr>
              <p:nvPr/>
            </p:nvSpPr>
            <p:spPr bwMode="auto">
              <a:xfrm>
                <a:off x="2016" y="1143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49</a:t>
                </a:r>
                <a:endParaRPr kumimoji="1" lang="en-US" altLang="zh-CN" sz="240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5212" name="Oval 12"/>
              <p:cNvSpPr>
                <a:spLocks noChangeArrowheads="1"/>
              </p:cNvSpPr>
              <p:nvPr/>
            </p:nvSpPr>
            <p:spPr bwMode="auto">
              <a:xfrm>
                <a:off x="1248" y="1719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58</a:t>
                </a:r>
                <a:endParaRPr kumimoji="1" lang="en-US" altLang="zh-CN" sz="240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5213" name="Oval 13"/>
              <p:cNvSpPr>
                <a:spLocks noChangeArrowheads="1"/>
              </p:cNvSpPr>
              <p:nvPr/>
            </p:nvSpPr>
            <p:spPr bwMode="auto">
              <a:xfrm>
                <a:off x="1776" y="1719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67</a:t>
                </a:r>
              </a:p>
            </p:txBody>
          </p:sp>
          <p:sp>
            <p:nvSpPr>
              <p:cNvPr id="435214" name="Text Box 14"/>
              <p:cNvSpPr txBox="1">
                <a:spLocks noChangeArrowheads="1"/>
              </p:cNvSpPr>
              <p:nvPr/>
            </p:nvSpPr>
            <p:spPr bwMode="auto">
              <a:xfrm>
                <a:off x="972" y="85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5215" name="Text Box 15"/>
              <p:cNvSpPr txBox="1">
                <a:spLocks noChangeArrowheads="1"/>
              </p:cNvSpPr>
              <p:nvPr/>
            </p:nvSpPr>
            <p:spPr bwMode="auto">
              <a:xfrm>
                <a:off x="2316" y="951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kumimoji="1"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5216" name="Text Box 16"/>
              <p:cNvSpPr txBox="1">
                <a:spLocks noChangeArrowheads="1"/>
              </p:cNvSpPr>
              <p:nvPr/>
            </p:nvSpPr>
            <p:spPr bwMode="auto">
              <a:xfrm>
                <a:off x="528" y="14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</a:t>
                </a:r>
                <a:endParaRPr kumimoji="1"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5217" name="Text Box 17"/>
              <p:cNvSpPr txBox="1">
                <a:spLocks noChangeArrowheads="1"/>
              </p:cNvSpPr>
              <p:nvPr/>
            </p:nvSpPr>
            <p:spPr bwMode="auto">
              <a:xfrm>
                <a:off x="1392" y="14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5</a:t>
                </a:r>
                <a:endParaRPr kumimoji="1"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5218" name="Text Box 18"/>
              <p:cNvSpPr txBox="1">
                <a:spLocks noChangeArrowheads="1"/>
              </p:cNvSpPr>
              <p:nvPr/>
            </p:nvSpPr>
            <p:spPr bwMode="auto">
              <a:xfrm>
                <a:off x="1740" y="14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</a:t>
                </a:r>
                <a:endParaRPr kumimoji="1"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35219" name="Text Box 19"/>
            <p:cNvSpPr txBox="1">
              <a:spLocks noChangeArrowheads="1"/>
            </p:cNvSpPr>
            <p:nvPr/>
          </p:nvSpPr>
          <p:spPr bwMode="auto">
            <a:xfrm>
              <a:off x="1404" y="72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</p:grpSp>
      <p:sp>
        <p:nvSpPr>
          <p:cNvPr id="435220" name="Rectangle 20"/>
          <p:cNvSpPr>
            <a:spLocks noChangeArrowheads="1"/>
          </p:cNvSpPr>
          <p:nvPr/>
        </p:nvSpPr>
        <p:spPr bwMode="auto">
          <a:xfrm>
            <a:off x="6011863" y="4901605"/>
            <a:ext cx="220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（大根堆）</a:t>
            </a:r>
          </a:p>
        </p:txBody>
      </p:sp>
      <p:grpSp>
        <p:nvGrpSpPr>
          <p:cNvPr id="435221" name="Group 21"/>
          <p:cNvGrpSpPr>
            <a:grpSpLocks/>
          </p:cNvGrpSpPr>
          <p:nvPr/>
        </p:nvGrpSpPr>
        <p:grpSpPr bwMode="auto">
          <a:xfrm>
            <a:off x="4786313" y="1767880"/>
            <a:ext cx="3429000" cy="2652713"/>
            <a:chOff x="3072" y="921"/>
            <a:chExt cx="2160" cy="1671"/>
          </a:xfrm>
        </p:grpSpPr>
        <p:sp>
          <p:nvSpPr>
            <p:cNvPr id="35853" name="Line 22"/>
            <p:cNvSpPr>
              <a:spLocks noChangeShapeType="1"/>
            </p:cNvSpPr>
            <p:nvPr/>
          </p:nvSpPr>
          <p:spPr bwMode="auto">
            <a:xfrm flipH="1">
              <a:off x="4512" y="1968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5854" name="Line 23"/>
            <p:cNvSpPr>
              <a:spLocks noChangeShapeType="1"/>
            </p:cNvSpPr>
            <p:nvPr/>
          </p:nvSpPr>
          <p:spPr bwMode="auto">
            <a:xfrm>
              <a:off x="3840" y="1968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5855" name="Line 24"/>
            <p:cNvSpPr>
              <a:spLocks noChangeShapeType="1"/>
            </p:cNvSpPr>
            <p:nvPr/>
          </p:nvSpPr>
          <p:spPr bwMode="auto">
            <a:xfrm>
              <a:off x="4368" y="1392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5856" name="Line 25"/>
            <p:cNvSpPr>
              <a:spLocks noChangeShapeType="1"/>
            </p:cNvSpPr>
            <p:nvPr/>
          </p:nvSpPr>
          <p:spPr bwMode="auto">
            <a:xfrm flipH="1">
              <a:off x="3360" y="1392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35226" name="Oval 26"/>
            <p:cNvSpPr>
              <a:spLocks noChangeArrowheads="1"/>
            </p:cNvSpPr>
            <p:nvPr/>
          </p:nvSpPr>
          <p:spPr bwMode="auto">
            <a:xfrm>
              <a:off x="4080" y="1152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91</a:t>
              </a:r>
            </a:p>
          </p:txBody>
        </p:sp>
        <p:sp>
          <p:nvSpPr>
            <p:cNvPr id="435227" name="Oval 2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85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435228" name="Oval 28"/>
            <p:cNvSpPr>
              <a:spLocks noChangeArrowheads="1"/>
            </p:cNvSpPr>
            <p:nvPr/>
          </p:nvSpPr>
          <p:spPr bwMode="auto">
            <a:xfrm>
              <a:off x="312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66</a:t>
              </a:r>
              <a:endParaRPr kumimoji="1" lang="en-US" altLang="zh-CN" sz="28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435229" name="Oval 29"/>
            <p:cNvSpPr>
              <a:spLocks noChangeArrowheads="1"/>
            </p:cNvSpPr>
            <p:nvPr/>
          </p:nvSpPr>
          <p:spPr bwMode="auto">
            <a:xfrm>
              <a:off x="456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76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435230" name="Oval 30"/>
            <p:cNvSpPr>
              <a:spLocks noChangeArrowheads="1"/>
            </p:cNvSpPr>
            <p:nvPr/>
          </p:nvSpPr>
          <p:spPr bwMode="auto">
            <a:xfrm>
              <a:off x="3792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58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435231" name="Oval 31"/>
            <p:cNvSpPr>
              <a:spLocks noChangeArrowheads="1"/>
            </p:cNvSpPr>
            <p:nvPr/>
          </p:nvSpPr>
          <p:spPr bwMode="auto">
            <a:xfrm>
              <a:off x="432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67</a:t>
              </a:r>
            </a:p>
          </p:txBody>
        </p:sp>
        <p:sp>
          <p:nvSpPr>
            <p:cNvPr id="435232" name="Text Box 32"/>
            <p:cNvSpPr txBox="1">
              <a:spLocks noChangeArrowheads="1"/>
            </p:cNvSpPr>
            <p:nvPr/>
          </p:nvSpPr>
          <p:spPr bwMode="auto">
            <a:xfrm>
              <a:off x="3516" y="139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435233" name="Text Box 33"/>
            <p:cNvSpPr txBox="1">
              <a:spLocks noChangeArrowheads="1"/>
            </p:cNvSpPr>
            <p:nvPr/>
          </p:nvSpPr>
          <p:spPr bwMode="auto">
            <a:xfrm>
              <a:off x="4860" y="148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435234" name="Text Box 34"/>
            <p:cNvSpPr txBox="1">
              <a:spLocks noChangeArrowheads="1"/>
            </p:cNvSpPr>
            <p:nvPr/>
          </p:nvSpPr>
          <p:spPr bwMode="auto">
            <a:xfrm>
              <a:off x="3072" y="197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435235" name="Text Box 35"/>
            <p:cNvSpPr txBox="1">
              <a:spLocks noChangeArrowheads="1"/>
            </p:cNvSpPr>
            <p:nvPr/>
          </p:nvSpPr>
          <p:spPr bwMode="auto">
            <a:xfrm>
              <a:off x="3936" y="197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435236" name="Text Box 36"/>
            <p:cNvSpPr txBox="1">
              <a:spLocks noChangeArrowheads="1"/>
            </p:cNvSpPr>
            <p:nvPr/>
          </p:nvSpPr>
          <p:spPr bwMode="auto">
            <a:xfrm>
              <a:off x="4284" y="197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435237" name="Text Box 37"/>
            <p:cNvSpPr txBox="1">
              <a:spLocks noChangeArrowheads="1"/>
            </p:cNvSpPr>
            <p:nvPr/>
          </p:nvSpPr>
          <p:spPr bwMode="auto">
            <a:xfrm>
              <a:off x="3948" y="92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435238" name="Oval 38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35870" name="Line 39"/>
            <p:cNvSpPr>
              <a:spLocks noChangeShapeType="1"/>
            </p:cNvSpPr>
            <p:nvPr/>
          </p:nvSpPr>
          <p:spPr bwMode="auto">
            <a:xfrm>
              <a:off x="4848" y="1968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35240" name="Text Box 40"/>
            <p:cNvSpPr txBox="1">
              <a:spLocks noChangeArrowheads="1"/>
            </p:cNvSpPr>
            <p:nvPr/>
          </p:nvSpPr>
          <p:spPr bwMode="auto">
            <a:xfrm>
              <a:off x="4956" y="19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</p:grpSp>
      <p:sp>
        <p:nvSpPr>
          <p:cNvPr id="435241" name="Rectangle 41"/>
          <p:cNvSpPr>
            <a:spLocks noGrp="1" noChangeArrowheads="1"/>
          </p:cNvSpPr>
          <p:nvPr>
            <p:ph type="title"/>
          </p:nvPr>
        </p:nvSpPr>
        <p:spPr>
          <a:xfrm>
            <a:off x="250825" y="580430"/>
            <a:ext cx="1152525" cy="381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例：</a:t>
            </a:r>
          </a:p>
        </p:txBody>
      </p:sp>
      <p:sp>
        <p:nvSpPr>
          <p:cNvPr id="435242" name="Rectangle 42"/>
          <p:cNvSpPr>
            <a:spLocks noChangeArrowheads="1"/>
          </p:cNvSpPr>
          <p:nvPr/>
        </p:nvSpPr>
        <p:spPr bwMode="auto">
          <a:xfrm>
            <a:off x="914400" y="548680"/>
            <a:ext cx="80502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序列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T1=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08, 25, 49, 46, 58, 67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）和序列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T2=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91, 85, 76, 66, 58, 67, 55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判断它们是否为 “堆”？</a:t>
            </a:r>
          </a:p>
        </p:txBody>
      </p:sp>
      <p:sp>
        <p:nvSpPr>
          <p:cNvPr id="435244" name="Rectangle 44"/>
          <p:cNvSpPr>
            <a:spLocks noChangeArrowheads="1"/>
          </p:cNvSpPr>
          <p:nvPr/>
        </p:nvSpPr>
        <p:spPr bwMode="auto">
          <a:xfrm>
            <a:off x="827088" y="4901605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</a:p>
        </p:txBody>
      </p:sp>
      <p:sp>
        <p:nvSpPr>
          <p:cNvPr id="435245" name="Rectangle 45"/>
          <p:cNvSpPr>
            <a:spLocks noChangeArrowheads="1"/>
          </p:cNvSpPr>
          <p:nvPr/>
        </p:nvSpPr>
        <p:spPr bwMode="auto">
          <a:xfrm>
            <a:off x="1116013" y="4973043"/>
            <a:ext cx="197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（小根堆）</a:t>
            </a:r>
          </a:p>
        </p:txBody>
      </p:sp>
      <p:sp>
        <p:nvSpPr>
          <p:cNvPr id="435246" name="Rectangle 46"/>
          <p:cNvSpPr>
            <a:spLocks noChangeArrowheads="1"/>
          </p:cNvSpPr>
          <p:nvPr/>
        </p:nvSpPr>
        <p:spPr bwMode="auto">
          <a:xfrm>
            <a:off x="5651500" y="4901605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</a:p>
        </p:txBody>
      </p:sp>
      <p:sp>
        <p:nvSpPr>
          <p:cNvPr id="435247" name="Rectangle 47"/>
          <p:cNvSpPr>
            <a:spLocks noChangeArrowheads="1"/>
          </p:cNvSpPr>
          <p:nvPr/>
        </p:nvSpPr>
        <p:spPr bwMode="auto">
          <a:xfrm>
            <a:off x="1116013" y="5404843"/>
            <a:ext cx="21510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（小顶堆）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（最小堆）</a:t>
            </a:r>
          </a:p>
        </p:txBody>
      </p:sp>
      <p:sp>
        <p:nvSpPr>
          <p:cNvPr id="435248" name="Rectangle 48"/>
          <p:cNvSpPr>
            <a:spLocks noChangeArrowheads="1"/>
          </p:cNvSpPr>
          <p:nvPr/>
        </p:nvSpPr>
        <p:spPr bwMode="auto">
          <a:xfrm>
            <a:off x="6011863" y="5333405"/>
            <a:ext cx="19700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（大顶堆）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（最大堆）</a:t>
            </a:r>
          </a:p>
        </p:txBody>
      </p:sp>
    </p:spTree>
    <p:extLst>
      <p:ext uri="{BB962C8B-B14F-4D97-AF65-F5344CB8AC3E}">
        <p14:creationId xmlns:p14="http://schemas.microsoft.com/office/powerpoint/2010/main" val="1559616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20" grpId="0" autoUpdateAnimBg="0"/>
      <p:bldP spid="435242" grpId="0" autoUpdateAnimBg="0"/>
      <p:bldP spid="435244" grpId="0" autoUpdateAnimBg="0"/>
      <p:bldP spid="435245" grpId="0" autoUpdateAnimBg="0"/>
      <p:bldP spid="435246" grpId="0" autoUpdateAnimBg="0"/>
      <p:bldP spid="435247" grpId="0" build="p" autoUpdateAnimBg="0" advAuto="0"/>
      <p:bldP spid="435248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 </a:t>
            </a:r>
            <a:r>
              <a:rPr lang="zh-CN" altLang="en-US" dirty="0" smtClean="0"/>
              <a:t>选择排序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堆举例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堆可以用</a:t>
            </a:r>
            <a:r>
              <a:rPr lang="zh-CN" altLang="en-US" dirty="0"/>
              <a:t>树的结构特征来</a:t>
            </a:r>
            <a:r>
              <a:rPr lang="zh-CN" altLang="en-US" dirty="0" smtClean="0"/>
              <a:t>描述，但堆实际上是</a:t>
            </a:r>
            <a:r>
              <a:rPr lang="zh-CN" altLang="en-US" dirty="0"/>
              <a:t>存放</a:t>
            </a:r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线</a:t>
            </a:r>
            <a:r>
              <a:rPr lang="zh-CN" altLang="en-US" dirty="0">
                <a:solidFill>
                  <a:srgbClr val="FF0000"/>
                </a:solidFill>
              </a:rPr>
              <a:t>性</a:t>
            </a:r>
            <a:r>
              <a:rPr lang="zh-CN" altLang="en-US" dirty="0" smtClean="0">
                <a:solidFill>
                  <a:srgbClr val="FF0000"/>
                </a:solidFill>
              </a:rPr>
              <a:t>空间</a:t>
            </a:r>
            <a:r>
              <a:rPr lang="zh-CN" altLang="en-US" dirty="0"/>
              <a:t>中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小顶堆：</a:t>
            </a:r>
            <a:r>
              <a:rPr lang="en-US" altLang="zh-CN" dirty="0" smtClean="0"/>
              <a:t>(</a:t>
            </a:r>
            <a:r>
              <a:rPr lang="en-US" altLang="zh-CN" dirty="0"/>
              <a:t>09,17,65,23,45,78,87,53,31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大顶堆：</a:t>
            </a:r>
            <a:r>
              <a:rPr lang="en-US" altLang="zh-CN" dirty="0"/>
              <a:t>(</a:t>
            </a:r>
            <a:r>
              <a:rPr lang="en-US" altLang="zh-CN" dirty="0" smtClean="0"/>
              <a:t>87,78,53,45,65,09,31,17,23)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4" name="Picture 7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" t="2926" r="3934" b="14302"/>
          <a:stretch/>
        </p:blipFill>
        <p:spPr bwMode="auto">
          <a:xfrm>
            <a:off x="1187624" y="1679849"/>
            <a:ext cx="7343462" cy="259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37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299" y="971476"/>
            <a:ext cx="8812213" cy="5625876"/>
          </a:xfrm>
        </p:spPr>
        <p:txBody>
          <a:bodyPr/>
          <a:lstStyle/>
          <a:p>
            <a:pPr marL="0" indent="0" eaLnBrk="1" hangingPunct="1">
              <a:spcBef>
                <a:spcPts val="564"/>
              </a:spcBef>
              <a:spcAft>
                <a:spcPts val="0"/>
              </a:spcAft>
              <a:buFontTx/>
              <a:buNone/>
            </a:pPr>
            <a:r>
              <a:rPr lang="zh-CN" altLang="en-US" sz="3600" b="1" dirty="0" smtClean="0">
                <a:ea typeface="楷体_GB2312" pitchFamily="49" charset="-122"/>
              </a:rPr>
              <a:t>堆的性质</a:t>
            </a:r>
          </a:p>
          <a:p>
            <a:pPr marL="533400" lvl="1" indent="0" eaLnBrk="1" hangingPunct="1">
              <a:spcBef>
                <a:spcPts val="564"/>
              </a:spcBef>
              <a:spcAft>
                <a:spcPts val="0"/>
              </a:spcAft>
              <a:buFontTx/>
              <a:buNone/>
            </a:pPr>
            <a:r>
              <a:rPr lang="zh-CN" altLang="en-US" b="1" dirty="0" smtClean="0">
                <a:cs typeface="Times New Roman" panose="02020603050405020304" pitchFamily="18" charset="0"/>
              </a:rPr>
              <a:t>①  </a:t>
            </a:r>
            <a:r>
              <a:rPr lang="zh-CN" altLang="zh-CN" b="1" dirty="0" smtClean="0"/>
              <a:t>堆是一棵采用</a:t>
            </a:r>
            <a:r>
              <a:rPr lang="zh-CN" altLang="zh-CN" b="1" dirty="0" smtClean="0">
                <a:solidFill>
                  <a:srgbClr val="0000FF"/>
                </a:solidFill>
              </a:rPr>
              <a:t>顺序存储结构</a:t>
            </a:r>
            <a:r>
              <a:rPr lang="zh-CN" altLang="zh-CN" b="1" dirty="0" smtClean="0"/>
              <a:t>的完全</a:t>
            </a:r>
            <a:r>
              <a:rPr lang="zh-CN" altLang="en-US" b="1" dirty="0" smtClean="0"/>
              <a:t>二叉树</a:t>
            </a:r>
            <a:r>
              <a:rPr lang="zh-CN" altLang="zh-CN" b="1" dirty="0" smtClean="0"/>
              <a:t>，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k</a:t>
            </a:r>
            <a:r>
              <a:rPr lang="en-US" altLang="zh-CN" b="1" baseline="-22000" dirty="0" smtClean="0"/>
              <a:t>1</a:t>
            </a:r>
            <a:r>
              <a:rPr lang="zh-CN" altLang="en-US" b="1" dirty="0" smtClean="0"/>
              <a:t>是根结点；</a:t>
            </a:r>
            <a:endParaRPr lang="zh-CN" altLang="en-US" b="1" dirty="0" smtClean="0">
              <a:cs typeface="Times New Roman" panose="02020603050405020304" pitchFamily="18" charset="0"/>
            </a:endParaRPr>
          </a:p>
          <a:p>
            <a:pPr marL="533400" lvl="1" indent="0" eaLnBrk="1" hangingPunct="1">
              <a:spcBef>
                <a:spcPts val="564"/>
              </a:spcBef>
              <a:spcAft>
                <a:spcPts val="0"/>
              </a:spcAft>
              <a:buFontTx/>
              <a:buNone/>
            </a:pPr>
            <a:r>
              <a:rPr lang="zh-CN" altLang="en-US" b="1" dirty="0" smtClean="0">
                <a:cs typeface="Times New Roman" panose="02020603050405020304" pitchFamily="18" charset="0"/>
              </a:rPr>
              <a:t>②  </a:t>
            </a:r>
            <a:r>
              <a:rPr lang="zh-CN" altLang="en-US" b="1" dirty="0" smtClean="0"/>
              <a:t>堆的</a:t>
            </a:r>
            <a:r>
              <a:rPr lang="zh-CN" altLang="en-US" b="1" dirty="0" smtClean="0">
                <a:solidFill>
                  <a:srgbClr val="0000FF"/>
                </a:solidFill>
              </a:rPr>
              <a:t>根结点</a:t>
            </a:r>
            <a:r>
              <a:rPr lang="zh-CN" altLang="en-US" b="1" dirty="0" smtClean="0"/>
              <a:t>是关键字序列中的</a:t>
            </a:r>
            <a:r>
              <a:rPr lang="zh-CN" altLang="en-US" b="1" dirty="0" smtClean="0">
                <a:solidFill>
                  <a:srgbClr val="FF0000"/>
                </a:solidFill>
              </a:rPr>
              <a:t>最小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或最大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</a:rPr>
              <a:t>值</a:t>
            </a:r>
            <a:r>
              <a:rPr lang="zh-CN" altLang="zh-CN" b="1" dirty="0" smtClean="0"/>
              <a:t>，分别称为小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或大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根堆；</a:t>
            </a:r>
          </a:p>
          <a:p>
            <a:pPr marL="533400" lvl="1" indent="0" eaLnBrk="1" hangingPunct="1">
              <a:spcBef>
                <a:spcPts val="564"/>
              </a:spcBef>
              <a:spcAft>
                <a:spcPts val="0"/>
              </a:spcAft>
              <a:buFontTx/>
              <a:buNone/>
            </a:pPr>
            <a:r>
              <a:rPr lang="zh-CN" altLang="en-US" b="1" dirty="0" smtClean="0">
                <a:cs typeface="Times New Roman" panose="02020603050405020304" pitchFamily="18" charset="0"/>
              </a:rPr>
              <a:t>③  </a:t>
            </a:r>
            <a:r>
              <a:rPr lang="zh-CN" altLang="en-US" b="1" dirty="0" smtClean="0"/>
              <a:t>从根结点到每一叶子结点路径上的元素组成的序列都是按元素值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或关键字值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非递减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或非递增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的；</a:t>
            </a:r>
          </a:p>
          <a:p>
            <a:pPr marL="533400" lvl="1" indent="0" eaLnBrk="1" hangingPunct="1">
              <a:spcBef>
                <a:spcPts val="564"/>
              </a:spcBef>
              <a:spcAft>
                <a:spcPts val="0"/>
              </a:spcAft>
              <a:buFontTx/>
              <a:buAutoNum type="circleNumDbPlain" startAt="4"/>
            </a:pPr>
            <a:r>
              <a:rPr lang="zh-CN" altLang="en-US" b="1" dirty="0" smtClean="0"/>
              <a:t>  堆中的任一子树也是堆</a:t>
            </a:r>
            <a:r>
              <a:rPr kumimoji="0" lang="zh-CN" altLang="en-US" b="1" dirty="0" smtClean="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spcBef>
                <a:spcPts val="564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        利用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堆顶记录的关键字值最小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或最大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的性质</a:t>
            </a:r>
            <a:r>
              <a:rPr lang="zh-CN" altLang="zh-CN" sz="2800" b="1" dirty="0" smtClean="0"/>
              <a:t>，从当前待排序的记录中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依次选取关键字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最小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或最大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的记录，就可以实现对数据记录的排序，这种排序方法称为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堆排序</a:t>
            </a:r>
            <a:r>
              <a:rPr lang="zh-CN" altLang="en-US" sz="2800" b="1" dirty="0" smtClean="0"/>
              <a:t>。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 smtClean="0"/>
              <a:t>10.4 </a:t>
            </a:r>
            <a:r>
              <a:rPr lang="zh-CN" altLang="en-US" dirty="0" smtClean="0"/>
              <a:t>选择排序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6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 </a:t>
            </a:r>
            <a:r>
              <a:rPr lang="zh-CN" altLang="en-US" dirty="0" smtClean="0"/>
              <a:t>选择排序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zh-CN" altLang="en-US" dirty="0"/>
              <a:t>堆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基本思想</a:t>
            </a:r>
            <a:endParaRPr lang="en-US" altLang="zh-CN" dirty="0" smtClean="0"/>
          </a:p>
          <a:p>
            <a:pPr lvl="2"/>
            <a:r>
              <a:rPr lang="zh-CN" altLang="en-US" sz="2600" dirty="0" smtClean="0"/>
              <a:t>将</a:t>
            </a:r>
            <a:r>
              <a:rPr lang="zh-CN" altLang="en-US" sz="2600" dirty="0"/>
              <a:t>序列</a:t>
            </a:r>
            <a:r>
              <a:rPr lang="en-US" altLang="zh-CN" sz="2600" dirty="0"/>
              <a:t>r[1</a:t>
            </a:r>
            <a:r>
              <a:rPr lang="en-US" altLang="zh-CN" sz="2600" dirty="0" smtClean="0"/>
              <a:t>...</a:t>
            </a:r>
            <a:r>
              <a:rPr lang="en-US" altLang="zh-CN" sz="2600" dirty="0"/>
              <a:t>n] </a:t>
            </a:r>
            <a:r>
              <a:rPr lang="zh-CN" altLang="en-US" sz="2600" dirty="0" smtClean="0"/>
              <a:t>建成</a:t>
            </a:r>
            <a:r>
              <a:rPr lang="zh-CN" altLang="en-US" sz="2600" dirty="0"/>
              <a:t>一</a:t>
            </a:r>
            <a:r>
              <a:rPr lang="zh-CN" altLang="en-US" sz="2600" dirty="0" smtClean="0"/>
              <a:t>个堆</a:t>
            </a:r>
            <a:r>
              <a:rPr lang="zh-CN" altLang="en-US" sz="2600" dirty="0"/>
              <a:t>，交换</a:t>
            </a:r>
            <a:r>
              <a:rPr lang="en-US" altLang="zh-CN" sz="2600" dirty="0"/>
              <a:t>r[1]</a:t>
            </a:r>
            <a:r>
              <a:rPr lang="zh-CN" altLang="en-US" sz="2600" dirty="0"/>
              <a:t>和</a:t>
            </a:r>
            <a:r>
              <a:rPr lang="en-US" altLang="zh-CN" sz="2600" dirty="0"/>
              <a:t>r[n]</a:t>
            </a:r>
            <a:r>
              <a:rPr lang="zh-CN" altLang="en-US" sz="2600" dirty="0"/>
              <a:t>，则</a:t>
            </a:r>
            <a:r>
              <a:rPr lang="en-US" altLang="zh-CN" sz="2600" dirty="0"/>
              <a:t>r[n]</a:t>
            </a:r>
            <a:r>
              <a:rPr lang="zh-CN" altLang="en-US" sz="2600" dirty="0"/>
              <a:t>为关键字最大的记录。</a:t>
            </a:r>
          </a:p>
          <a:p>
            <a:pPr lvl="2"/>
            <a:r>
              <a:rPr lang="zh-CN" altLang="en-US" sz="2600" dirty="0" smtClean="0"/>
              <a:t>将</a:t>
            </a:r>
            <a:r>
              <a:rPr lang="en-US" altLang="zh-CN" sz="2600" dirty="0"/>
              <a:t>r[1</a:t>
            </a:r>
            <a:r>
              <a:rPr lang="en-US" altLang="zh-CN" sz="2600" dirty="0" smtClean="0"/>
              <a:t>...</a:t>
            </a:r>
            <a:r>
              <a:rPr lang="en-US" altLang="zh-CN" sz="2600" dirty="0"/>
              <a:t>n-1]</a:t>
            </a:r>
            <a:r>
              <a:rPr lang="zh-CN" altLang="en-US" sz="2600" dirty="0"/>
              <a:t>重新调整为堆，交换</a:t>
            </a:r>
            <a:r>
              <a:rPr lang="en-US" altLang="zh-CN" sz="2600" dirty="0"/>
              <a:t>r[1]</a:t>
            </a:r>
            <a:r>
              <a:rPr lang="zh-CN" altLang="en-US" sz="2600" dirty="0"/>
              <a:t>和</a:t>
            </a:r>
            <a:r>
              <a:rPr lang="en-US" altLang="zh-CN" sz="2600" dirty="0"/>
              <a:t>r[n-1] </a:t>
            </a:r>
            <a:r>
              <a:rPr lang="zh-CN" altLang="en-US" sz="2600" dirty="0"/>
              <a:t>，则</a:t>
            </a:r>
            <a:r>
              <a:rPr lang="en-US" altLang="zh-CN" sz="2600" dirty="0"/>
              <a:t>r[n-1]</a:t>
            </a:r>
            <a:r>
              <a:rPr lang="zh-CN" altLang="en-US" sz="2600" dirty="0"/>
              <a:t>为关键字次大的记录。</a:t>
            </a:r>
          </a:p>
          <a:p>
            <a:pPr lvl="2"/>
            <a:r>
              <a:rPr lang="zh-CN" altLang="en-US" sz="2600" dirty="0" smtClean="0"/>
              <a:t>循环</a:t>
            </a:r>
            <a:r>
              <a:rPr lang="en-US" altLang="zh-CN" sz="2600" dirty="0"/>
              <a:t>n-1</a:t>
            </a:r>
            <a:r>
              <a:rPr lang="zh-CN" altLang="en-US" sz="2600" dirty="0"/>
              <a:t>次，直到交换了</a:t>
            </a:r>
            <a:r>
              <a:rPr lang="en-US" altLang="zh-CN" sz="2600" dirty="0"/>
              <a:t>r[1]</a:t>
            </a:r>
            <a:r>
              <a:rPr lang="zh-CN" altLang="en-US" sz="2600" dirty="0"/>
              <a:t>和</a:t>
            </a:r>
            <a:r>
              <a:rPr lang="en-US" altLang="zh-CN" sz="2600" dirty="0"/>
              <a:t>r[2]</a:t>
            </a:r>
            <a:r>
              <a:rPr lang="zh-CN" altLang="en-US" sz="2600" dirty="0"/>
              <a:t>为止</a:t>
            </a:r>
            <a:r>
              <a:rPr lang="zh-CN" altLang="en-US" sz="2600" dirty="0" smtClean="0"/>
              <a:t>，</a:t>
            </a:r>
            <a:r>
              <a:rPr lang="zh-CN" altLang="en-US" sz="2600" dirty="0"/>
              <a:t>则</a:t>
            </a:r>
            <a:r>
              <a:rPr lang="zh-CN" altLang="en-US" sz="2600" dirty="0" smtClean="0"/>
              <a:t>得到</a:t>
            </a:r>
            <a:r>
              <a:rPr lang="zh-CN" altLang="en-US" sz="2600" dirty="0"/>
              <a:t>了一个非递减的有序序列</a:t>
            </a:r>
            <a:r>
              <a:rPr lang="en-US" altLang="zh-CN" sz="2600" dirty="0"/>
              <a:t>r[1</a:t>
            </a:r>
            <a:r>
              <a:rPr lang="en-US" altLang="zh-CN" sz="2600" dirty="0" smtClean="0"/>
              <a:t>...</a:t>
            </a:r>
            <a:r>
              <a:rPr lang="en-US" altLang="zh-CN" sz="2600" dirty="0"/>
              <a:t>n]</a:t>
            </a:r>
            <a:r>
              <a:rPr lang="zh-CN" altLang="en-US" sz="2600" dirty="0"/>
              <a:t>。</a:t>
            </a:r>
          </a:p>
          <a:p>
            <a:pPr lvl="1"/>
            <a:r>
              <a:rPr lang="zh-CN" altLang="en-US" dirty="0"/>
              <a:t>堆排序需解决的两个问题：</a:t>
            </a:r>
          </a:p>
          <a:p>
            <a:pPr lvl="2"/>
            <a:r>
              <a:rPr lang="zh-CN" altLang="en-US" sz="2600" dirty="0"/>
              <a:t>如何由一个无序序列建成一个堆？</a:t>
            </a:r>
          </a:p>
          <a:p>
            <a:pPr lvl="2"/>
            <a:r>
              <a:rPr lang="zh-CN" altLang="en-US" sz="2600" dirty="0"/>
              <a:t>如何在输出堆顶元素之后，调整剩余元素，使之成为一个新的堆？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37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 </a:t>
            </a:r>
            <a:r>
              <a:rPr lang="zh-CN" altLang="en-US" dirty="0" smtClean="0"/>
              <a:t>选择排序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748712" cy="539908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如何在输出堆顶元素后，调整剩余元素成为一个新的堆</a:t>
            </a:r>
          </a:p>
          <a:p>
            <a:pPr lvl="1"/>
            <a:r>
              <a:rPr lang="zh-CN" altLang="en-US" dirty="0" smtClean="0"/>
              <a:t>筛选</a:t>
            </a:r>
            <a:endParaRPr lang="zh-CN" altLang="en-US" dirty="0"/>
          </a:p>
          <a:p>
            <a:pPr lvl="2"/>
            <a:r>
              <a:rPr lang="zh-CN" altLang="en-US" sz="2600" dirty="0" smtClean="0"/>
              <a:t>输出</a:t>
            </a:r>
            <a:r>
              <a:rPr lang="zh-CN" altLang="en-US" sz="2600" dirty="0"/>
              <a:t>堆顶元素之后，以堆中</a:t>
            </a:r>
            <a:r>
              <a:rPr lang="zh-CN" altLang="en-US" sz="2600" dirty="0">
                <a:solidFill>
                  <a:srgbClr val="FF0000"/>
                </a:solidFill>
              </a:rPr>
              <a:t>最后一个</a:t>
            </a:r>
            <a:r>
              <a:rPr lang="zh-CN" altLang="en-US" sz="2600" dirty="0"/>
              <a:t>元素替代之</a:t>
            </a:r>
            <a:r>
              <a:rPr lang="zh-CN" altLang="en-US" sz="2600" dirty="0" smtClean="0"/>
              <a:t>；</a:t>
            </a:r>
            <a:endParaRPr lang="en-US" altLang="zh-CN" sz="2600" dirty="0" smtClean="0"/>
          </a:p>
          <a:p>
            <a:pPr lvl="2"/>
            <a:r>
              <a:rPr lang="zh-CN" altLang="en-US" sz="2600" dirty="0" smtClean="0"/>
              <a:t>然后</a:t>
            </a:r>
            <a:r>
              <a:rPr lang="zh-CN" altLang="en-US" sz="2600" dirty="0"/>
              <a:t>将根结点值与左、右子树的根结点值进行比较，并</a:t>
            </a:r>
            <a:r>
              <a:rPr lang="zh-CN" altLang="en-US" sz="2600" dirty="0">
                <a:solidFill>
                  <a:srgbClr val="0000FF"/>
                </a:solidFill>
              </a:rPr>
              <a:t>与</a:t>
            </a:r>
            <a:r>
              <a:rPr lang="zh-CN" altLang="en-US" sz="2600" dirty="0"/>
              <a:t>其</a:t>
            </a:r>
            <a:r>
              <a:rPr lang="zh-CN" altLang="en-US" sz="2600" dirty="0" smtClean="0"/>
              <a:t>中</a:t>
            </a:r>
            <a:r>
              <a:rPr lang="zh-CN" altLang="en-US" sz="2600" dirty="0" smtClean="0">
                <a:solidFill>
                  <a:srgbClr val="FF0000"/>
                </a:solidFill>
              </a:rPr>
              <a:t>大者</a:t>
            </a:r>
            <a:r>
              <a:rPr lang="zh-CN" altLang="en-US" sz="2600" dirty="0"/>
              <a:t>进行</a:t>
            </a:r>
            <a:r>
              <a:rPr lang="zh-CN" altLang="en-US" sz="2600" dirty="0">
                <a:solidFill>
                  <a:srgbClr val="0000FF"/>
                </a:solidFill>
              </a:rPr>
              <a:t>交换</a:t>
            </a:r>
            <a:r>
              <a:rPr lang="zh-CN" altLang="en-US" sz="2600" dirty="0" smtClean="0"/>
              <a:t>；</a:t>
            </a:r>
            <a:endParaRPr lang="en-US" altLang="zh-CN" sz="2600" dirty="0" smtClean="0"/>
          </a:p>
          <a:p>
            <a:pPr lvl="2"/>
            <a:r>
              <a:rPr lang="zh-CN" altLang="en-US" sz="2600" dirty="0" smtClean="0"/>
              <a:t>重复</a:t>
            </a:r>
            <a:r>
              <a:rPr lang="zh-CN" altLang="en-US" sz="2600" dirty="0"/>
              <a:t>上述操作，直至叶子结点，将得到新的</a:t>
            </a:r>
            <a:r>
              <a:rPr lang="zh-CN" altLang="en-US" sz="2600" dirty="0" smtClean="0"/>
              <a:t>堆。</a:t>
            </a:r>
            <a:endParaRPr lang="zh-CN" altLang="en-US" sz="2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3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折半</a:t>
            </a:r>
            <a:r>
              <a:rPr lang="zh-CN" altLang="en-US" dirty="0" smtClean="0"/>
              <a:t>插入排序</a:t>
            </a:r>
            <a:endParaRPr lang="en-US" altLang="zh-CN" dirty="0" smtClean="0"/>
          </a:p>
          <a:p>
            <a:pPr lvl="1"/>
            <a:r>
              <a:rPr lang="zh-CN" altLang="en-US" sz="2600" dirty="0">
                <a:ea typeface="楷体_GB2312" pitchFamily="49" charset="-122"/>
              </a:rPr>
              <a:t>因为 </a:t>
            </a:r>
            <a:r>
              <a:rPr lang="en-US" altLang="zh-CN" sz="2600" dirty="0">
                <a:ea typeface="楷体_GB2312" pitchFamily="49" charset="-122"/>
              </a:rPr>
              <a:t>R[1..i-1] </a:t>
            </a:r>
            <a:r>
              <a:rPr lang="zh-CN" altLang="en-US" sz="2600" dirty="0">
                <a:ea typeface="楷体_GB2312" pitchFamily="49" charset="-122"/>
              </a:rPr>
              <a:t>是一个按关键字有序的有序序列，则可以</a:t>
            </a:r>
            <a:r>
              <a:rPr lang="zh-CN" altLang="en-US" sz="2600" dirty="0">
                <a:solidFill>
                  <a:srgbClr val="0000FF"/>
                </a:solidFill>
                <a:ea typeface="楷体_GB2312" pitchFamily="49" charset="-122"/>
              </a:rPr>
              <a:t>利用</a:t>
            </a:r>
            <a:r>
              <a:rPr lang="zh-CN" altLang="en-US" sz="2600" dirty="0">
                <a:solidFill>
                  <a:srgbClr val="FF0000"/>
                </a:solidFill>
                <a:ea typeface="楷体_GB2312" pitchFamily="49" charset="-122"/>
              </a:rPr>
              <a:t>折半查找</a:t>
            </a:r>
            <a:r>
              <a:rPr lang="zh-CN" altLang="en-US" sz="2600" dirty="0">
                <a:solidFill>
                  <a:srgbClr val="0000FF"/>
                </a:solidFill>
                <a:ea typeface="楷体_GB2312" pitchFamily="49" charset="-122"/>
              </a:rPr>
              <a:t>实现“在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</a:rPr>
              <a:t>R[1..i-1]</a:t>
            </a:r>
            <a:r>
              <a:rPr lang="zh-CN" altLang="en-US" sz="2600" dirty="0">
                <a:solidFill>
                  <a:srgbClr val="0000FF"/>
                </a:solidFill>
                <a:ea typeface="楷体_GB2312" pitchFamily="49" charset="-122"/>
              </a:rPr>
              <a:t>中</a:t>
            </a:r>
            <a:r>
              <a:rPr lang="zh-CN" altLang="en-US" sz="2600" dirty="0">
                <a:solidFill>
                  <a:srgbClr val="005042"/>
                </a:solidFill>
                <a:ea typeface="楷体_GB2312" pitchFamily="49" charset="-122"/>
              </a:rPr>
              <a:t>查找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</a:rPr>
              <a:t>R[</a:t>
            </a:r>
            <a:r>
              <a:rPr lang="en-US" altLang="zh-CN" sz="2600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</a:rPr>
              <a:t>]</a:t>
            </a:r>
            <a:r>
              <a:rPr lang="zh-CN" altLang="en-US" sz="2600" dirty="0">
                <a:solidFill>
                  <a:srgbClr val="0000FF"/>
                </a:solidFill>
                <a:ea typeface="楷体_GB2312" pitchFamily="49" charset="-122"/>
              </a:rPr>
              <a:t>的</a:t>
            </a:r>
            <a:r>
              <a:rPr lang="zh-CN" altLang="en-US" sz="2600" dirty="0">
                <a:solidFill>
                  <a:srgbClr val="005042"/>
                </a:solidFill>
                <a:ea typeface="楷体_GB2312" pitchFamily="49" charset="-122"/>
              </a:rPr>
              <a:t>插入位置</a:t>
            </a:r>
            <a:r>
              <a:rPr lang="zh-CN" altLang="en-US" sz="2600" dirty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600" dirty="0" smtClean="0">
                <a:ea typeface="楷体_GB2312" pitchFamily="49" charset="-122"/>
              </a:rPr>
              <a:t>，</a:t>
            </a:r>
            <a:r>
              <a:rPr kumimoji="1" lang="zh-CN" altLang="en-US" sz="2600" dirty="0" smtClean="0">
                <a:latin typeface="Times New Roman" pitchFamily="18" charset="0"/>
                <a:ea typeface="楷体_GB2312" pitchFamily="49" charset="-122"/>
              </a:rPr>
              <a:t>把原来位置上的元素向后</a:t>
            </a:r>
            <a:r>
              <a:rPr lang="zh-CN" altLang="en-US" sz="2600" dirty="0" smtClean="0">
                <a:solidFill>
                  <a:srgbClr val="0000FF"/>
                </a:solidFill>
                <a:ea typeface="楷体_GB2312" pitchFamily="49" charset="-122"/>
              </a:rPr>
              <a:t>顺移，</a:t>
            </a:r>
            <a:r>
              <a:rPr lang="zh-CN" altLang="en-US" sz="2600" dirty="0" smtClean="0">
                <a:ea typeface="楷体_GB2312" pitchFamily="49" charset="-122"/>
              </a:rPr>
              <a:t>如此</a:t>
            </a:r>
            <a:r>
              <a:rPr lang="zh-CN" altLang="en-US" sz="2600" dirty="0">
                <a:ea typeface="楷体_GB2312" pitchFamily="49" charset="-122"/>
              </a:rPr>
              <a:t>实现的插入排序为</a:t>
            </a:r>
            <a:r>
              <a:rPr lang="zh-CN" altLang="en-US" sz="2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折半插入排序</a:t>
            </a:r>
            <a:r>
              <a:rPr lang="zh-CN" altLang="en-US" sz="2600" dirty="0" smtClean="0">
                <a:ea typeface="楷体_GB2312" pitchFamily="49" charset="-122"/>
              </a:rPr>
              <a:t>。</a:t>
            </a:r>
            <a:endParaRPr lang="en-US" altLang="zh-CN" sz="2600" dirty="0" smtClean="0">
              <a:ea typeface="楷体_GB2312" pitchFamily="49" charset="-122"/>
            </a:endParaRPr>
          </a:p>
          <a:p>
            <a:pPr lvl="1"/>
            <a:r>
              <a:rPr lang="zh-CN" altLang="en-US" sz="3200" dirty="0" smtClean="0">
                <a:solidFill>
                  <a:srgbClr val="FF0000"/>
                </a:solidFill>
              </a:rPr>
              <a:t>优点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2600" dirty="0" smtClean="0"/>
              <a:t>比较次数</a:t>
            </a:r>
            <a:r>
              <a:rPr lang="zh-CN" altLang="en-US" sz="2600" dirty="0"/>
              <a:t>大大</a:t>
            </a:r>
            <a:r>
              <a:rPr lang="zh-CN" altLang="en-US" sz="2600" dirty="0" smtClean="0"/>
              <a:t>减少</a:t>
            </a:r>
            <a:r>
              <a:rPr lang="en-US" altLang="zh-CN" sz="2600" dirty="0" smtClean="0"/>
              <a:t>,</a:t>
            </a:r>
            <a:r>
              <a:rPr lang="zh-CN" altLang="en-US" sz="2600" dirty="0" smtClean="0"/>
              <a:t>但移动次数没有减少</a:t>
            </a:r>
            <a:endParaRPr lang="zh-CN" altLang="en-US" sz="2600" dirty="0"/>
          </a:p>
          <a:p>
            <a:pPr lvl="1"/>
            <a:endParaRPr lang="zh-CN" altLang="en-US" dirty="0"/>
          </a:p>
        </p:txBody>
      </p:sp>
      <p:sp>
        <p:nvSpPr>
          <p:cNvPr id="4" name="Rectangle 89"/>
          <p:cNvSpPr>
            <a:spLocks noChangeArrowheads="1"/>
          </p:cNvSpPr>
          <p:nvPr/>
        </p:nvSpPr>
        <p:spPr bwMode="auto">
          <a:xfrm>
            <a:off x="1483965" y="4509120"/>
            <a:ext cx="5248275" cy="213596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时间复杂度为 </a:t>
            </a:r>
            <a:r>
              <a:rPr lang="en-US" altLang="zh-CN" sz="32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320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baseline="300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0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空间复杂度为 </a:t>
            </a:r>
            <a:r>
              <a:rPr lang="en-US" altLang="zh-CN" sz="3200" b="1" dirty="0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O(1)</a:t>
            </a:r>
            <a:endParaRPr lang="en-US" altLang="zh-CN" sz="3200" b="1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是一种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稳定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的排序方法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422317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AutoShape 2"/>
          <p:cNvSpPr>
            <a:spLocks noChangeArrowheads="1"/>
          </p:cNvSpPr>
          <p:nvPr/>
        </p:nvSpPr>
        <p:spPr bwMode="auto">
          <a:xfrm>
            <a:off x="4038600" y="2362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440323" name="Group 3"/>
          <p:cNvGrpSpPr>
            <a:grpSpLocks/>
          </p:cNvGrpSpPr>
          <p:nvPr/>
        </p:nvGrpSpPr>
        <p:grpSpPr bwMode="auto">
          <a:xfrm>
            <a:off x="5105400" y="4343400"/>
            <a:ext cx="3276600" cy="533400"/>
            <a:chOff x="3216" y="2736"/>
            <a:chExt cx="2064" cy="336"/>
          </a:xfrm>
        </p:grpSpPr>
        <p:sp>
          <p:nvSpPr>
            <p:cNvPr id="440324" name="Rectangle 4" descr="永恒"/>
            <p:cNvSpPr>
              <a:spLocks noChangeArrowheads="1"/>
            </p:cNvSpPr>
            <p:nvPr/>
          </p:nvSpPr>
          <p:spPr bwMode="auto">
            <a:xfrm>
              <a:off x="3216" y="2736"/>
              <a:ext cx="206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08  25  21  25* 16  </a:t>
              </a: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49</a:t>
              </a:r>
              <a:endParaRPr kumimoji="1" lang="en-US" altLang="zh-CN" sz="2400" smtClean="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0325" name="Line 5"/>
            <p:cNvSpPr>
              <a:spLocks noChangeShapeType="1"/>
            </p:cNvSpPr>
            <p:nvPr/>
          </p:nvSpPr>
          <p:spPr bwMode="auto">
            <a:xfrm>
              <a:off x="355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0326" name="Line 6"/>
            <p:cNvSpPr>
              <a:spLocks noChangeShapeType="1"/>
            </p:cNvSpPr>
            <p:nvPr/>
          </p:nvSpPr>
          <p:spPr bwMode="auto">
            <a:xfrm>
              <a:off x="388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0327" name="Line 7"/>
            <p:cNvSpPr>
              <a:spLocks noChangeShapeType="1"/>
            </p:cNvSpPr>
            <p:nvPr/>
          </p:nvSpPr>
          <p:spPr bwMode="auto">
            <a:xfrm>
              <a:off x="422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0328" name="Line 8"/>
            <p:cNvSpPr>
              <a:spLocks noChangeShapeType="1"/>
            </p:cNvSpPr>
            <p:nvPr/>
          </p:nvSpPr>
          <p:spPr bwMode="auto">
            <a:xfrm>
              <a:off x="460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0329" name="Line 9"/>
            <p:cNvSpPr>
              <a:spLocks noChangeShapeType="1"/>
            </p:cNvSpPr>
            <p:nvPr/>
          </p:nvSpPr>
          <p:spPr bwMode="auto">
            <a:xfrm>
              <a:off x="494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40330" name="Text Box 10"/>
          <p:cNvSpPr txBox="1">
            <a:spLocks noChangeArrowheads="1"/>
          </p:cNvSpPr>
          <p:nvPr/>
        </p:nvSpPr>
        <p:spPr bwMode="auto">
          <a:xfrm>
            <a:off x="5029200" y="5043488"/>
            <a:ext cx="357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交换 </a:t>
            </a:r>
            <a:r>
              <a:rPr kumimoji="1" lang="en-US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zh-CN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号与 </a:t>
            </a:r>
            <a:r>
              <a:rPr kumimoji="1" lang="en-US" altLang="zh-CN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6 </a:t>
            </a:r>
            <a:r>
              <a:rPr kumimoji="1" lang="zh-CN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号记录</a:t>
            </a:r>
            <a:endParaRPr kumimoji="1" lang="zh-CN" altLang="en-US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grpSp>
        <p:nvGrpSpPr>
          <p:cNvPr id="440331" name="Group 11"/>
          <p:cNvGrpSpPr>
            <a:grpSpLocks/>
          </p:cNvGrpSpPr>
          <p:nvPr/>
        </p:nvGrpSpPr>
        <p:grpSpPr bwMode="auto">
          <a:xfrm>
            <a:off x="609600" y="1081088"/>
            <a:ext cx="3530600" cy="4500562"/>
            <a:chOff x="384" y="681"/>
            <a:chExt cx="2112" cy="2795"/>
          </a:xfrm>
        </p:grpSpPr>
        <p:sp>
          <p:nvSpPr>
            <p:cNvPr id="440332" name="Line 12"/>
            <p:cNvSpPr>
              <a:spLocks noChangeShapeType="1"/>
            </p:cNvSpPr>
            <p:nvPr/>
          </p:nvSpPr>
          <p:spPr bwMode="auto">
            <a:xfrm flipH="1">
              <a:off x="1824" y="1728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0333" name="Line 13"/>
            <p:cNvSpPr>
              <a:spLocks noChangeShapeType="1"/>
            </p:cNvSpPr>
            <p:nvPr/>
          </p:nvSpPr>
          <p:spPr bwMode="auto">
            <a:xfrm>
              <a:off x="1152" y="1728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0334" name="Line 14"/>
            <p:cNvSpPr>
              <a:spLocks noChangeShapeType="1"/>
            </p:cNvSpPr>
            <p:nvPr/>
          </p:nvSpPr>
          <p:spPr bwMode="auto">
            <a:xfrm>
              <a:off x="1680" y="1152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0335" name="Line 15"/>
            <p:cNvSpPr>
              <a:spLocks noChangeShapeType="1"/>
            </p:cNvSpPr>
            <p:nvPr/>
          </p:nvSpPr>
          <p:spPr bwMode="auto">
            <a:xfrm flipH="1">
              <a:off x="672" y="1152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0336" name="Oval 16"/>
            <p:cNvSpPr>
              <a:spLocks noChangeArrowheads="1"/>
            </p:cNvSpPr>
            <p:nvPr/>
          </p:nvSpPr>
          <p:spPr bwMode="auto">
            <a:xfrm>
              <a:off x="1392" y="912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49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0337" name="Oval 17"/>
            <p:cNvSpPr>
              <a:spLocks noChangeArrowheads="1"/>
            </p:cNvSpPr>
            <p:nvPr/>
          </p:nvSpPr>
          <p:spPr bwMode="auto">
            <a:xfrm>
              <a:off x="912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25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0338" name="Oval 18"/>
            <p:cNvSpPr>
              <a:spLocks noChangeArrowheads="1"/>
            </p:cNvSpPr>
            <p:nvPr/>
          </p:nvSpPr>
          <p:spPr bwMode="auto">
            <a:xfrm>
              <a:off x="432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25*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0339" name="Oval 19"/>
            <p:cNvSpPr>
              <a:spLocks noChangeArrowheads="1"/>
            </p:cNvSpPr>
            <p:nvPr/>
          </p:nvSpPr>
          <p:spPr bwMode="auto">
            <a:xfrm>
              <a:off x="1872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21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0340" name="Oval 20"/>
            <p:cNvSpPr>
              <a:spLocks noChangeArrowheads="1"/>
            </p:cNvSpPr>
            <p:nvPr/>
          </p:nvSpPr>
          <p:spPr bwMode="auto">
            <a:xfrm>
              <a:off x="110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16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0341" name="Oval 21"/>
            <p:cNvSpPr>
              <a:spLocks noChangeArrowheads="1"/>
            </p:cNvSpPr>
            <p:nvPr/>
          </p:nvSpPr>
          <p:spPr bwMode="auto">
            <a:xfrm>
              <a:off x="1632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08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0342" name="Text Box 22"/>
            <p:cNvSpPr txBox="1">
              <a:spLocks noChangeArrowheads="1"/>
            </p:cNvSpPr>
            <p:nvPr/>
          </p:nvSpPr>
          <p:spPr bwMode="auto">
            <a:xfrm>
              <a:off x="1260" y="681"/>
              <a:ext cx="216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0343" name="Text Box 23"/>
            <p:cNvSpPr txBox="1">
              <a:spLocks noChangeArrowheads="1"/>
            </p:cNvSpPr>
            <p:nvPr/>
          </p:nvSpPr>
          <p:spPr bwMode="auto">
            <a:xfrm>
              <a:off x="828" y="1152"/>
              <a:ext cx="217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0344" name="Text Box 24"/>
            <p:cNvSpPr txBox="1">
              <a:spLocks noChangeArrowheads="1"/>
            </p:cNvSpPr>
            <p:nvPr/>
          </p:nvSpPr>
          <p:spPr bwMode="auto">
            <a:xfrm>
              <a:off x="2172" y="1248"/>
              <a:ext cx="21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0345" name="Text Box 25"/>
            <p:cNvSpPr txBox="1">
              <a:spLocks noChangeArrowheads="1"/>
            </p:cNvSpPr>
            <p:nvPr/>
          </p:nvSpPr>
          <p:spPr bwMode="auto">
            <a:xfrm>
              <a:off x="384" y="1737"/>
              <a:ext cx="21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0346" name="Text Box 26"/>
            <p:cNvSpPr txBox="1">
              <a:spLocks noChangeArrowheads="1"/>
            </p:cNvSpPr>
            <p:nvPr/>
          </p:nvSpPr>
          <p:spPr bwMode="auto">
            <a:xfrm>
              <a:off x="1248" y="1737"/>
              <a:ext cx="21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0347" name="Text Box 27"/>
            <p:cNvSpPr txBox="1">
              <a:spLocks noChangeArrowheads="1"/>
            </p:cNvSpPr>
            <p:nvPr/>
          </p:nvSpPr>
          <p:spPr bwMode="auto">
            <a:xfrm>
              <a:off x="1596" y="1737"/>
              <a:ext cx="216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0348" name="Rectangle 28" descr="永恒"/>
            <p:cNvSpPr>
              <a:spLocks noChangeArrowheads="1"/>
            </p:cNvSpPr>
            <p:nvPr/>
          </p:nvSpPr>
          <p:spPr bwMode="auto">
            <a:xfrm>
              <a:off x="432" y="2736"/>
              <a:ext cx="206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49  25  21  25* 16  08</a:t>
              </a:r>
              <a:endParaRPr kumimoji="1" lang="en-US" altLang="zh-CN" sz="2400" smtClean="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0349" name="Line 29"/>
            <p:cNvSpPr>
              <a:spLocks noChangeShapeType="1"/>
            </p:cNvSpPr>
            <p:nvPr/>
          </p:nvSpPr>
          <p:spPr bwMode="auto">
            <a:xfrm>
              <a:off x="76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0350" name="Line 30"/>
            <p:cNvSpPr>
              <a:spLocks noChangeShapeType="1"/>
            </p:cNvSpPr>
            <p:nvPr/>
          </p:nvSpPr>
          <p:spPr bwMode="auto">
            <a:xfrm>
              <a:off x="110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0351" name="Line 31"/>
            <p:cNvSpPr>
              <a:spLocks noChangeShapeType="1"/>
            </p:cNvSpPr>
            <p:nvPr/>
          </p:nvSpPr>
          <p:spPr bwMode="auto">
            <a:xfrm>
              <a:off x="144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0352" name="Line 32"/>
            <p:cNvSpPr>
              <a:spLocks noChangeShapeType="1"/>
            </p:cNvSpPr>
            <p:nvPr/>
          </p:nvSpPr>
          <p:spPr bwMode="auto">
            <a:xfrm>
              <a:off x="182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0353" name="Line 33"/>
            <p:cNvSpPr>
              <a:spLocks noChangeShapeType="1"/>
            </p:cNvSpPr>
            <p:nvPr/>
          </p:nvSpPr>
          <p:spPr bwMode="auto">
            <a:xfrm>
              <a:off x="216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0354" name="Text Box 34"/>
            <p:cNvSpPr txBox="1">
              <a:spLocks noChangeArrowheads="1"/>
            </p:cNvSpPr>
            <p:nvPr/>
          </p:nvSpPr>
          <p:spPr bwMode="auto">
            <a:xfrm>
              <a:off x="528" y="3154"/>
              <a:ext cx="1246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初始最大堆</a:t>
              </a:r>
            </a:p>
          </p:txBody>
        </p:sp>
      </p:grpSp>
      <p:grpSp>
        <p:nvGrpSpPr>
          <p:cNvPr id="440355" name="Group 35"/>
          <p:cNvGrpSpPr>
            <a:grpSpLocks/>
          </p:cNvGrpSpPr>
          <p:nvPr/>
        </p:nvGrpSpPr>
        <p:grpSpPr bwMode="auto">
          <a:xfrm>
            <a:off x="4643438" y="1052513"/>
            <a:ext cx="3619500" cy="3035300"/>
            <a:chOff x="3000" y="648"/>
            <a:chExt cx="2280" cy="1912"/>
          </a:xfrm>
        </p:grpSpPr>
        <p:grpSp>
          <p:nvGrpSpPr>
            <p:cNvPr id="440356" name="Group 36"/>
            <p:cNvGrpSpPr>
              <a:grpSpLocks/>
            </p:cNvGrpSpPr>
            <p:nvPr/>
          </p:nvGrpSpPr>
          <p:grpSpPr bwMode="auto">
            <a:xfrm>
              <a:off x="3180" y="672"/>
              <a:ext cx="2004" cy="1680"/>
              <a:chOff x="3180" y="672"/>
              <a:chExt cx="2004" cy="1680"/>
            </a:xfrm>
          </p:grpSpPr>
          <p:sp>
            <p:nvSpPr>
              <p:cNvPr id="440357" name="Line 37"/>
              <p:cNvSpPr>
                <a:spLocks noChangeShapeType="1"/>
              </p:cNvSpPr>
              <p:nvPr/>
            </p:nvSpPr>
            <p:spPr bwMode="auto">
              <a:xfrm flipH="1">
                <a:off x="4656" y="1728"/>
                <a:ext cx="14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0358" name="Line 38"/>
              <p:cNvSpPr>
                <a:spLocks noChangeShapeType="1"/>
              </p:cNvSpPr>
              <p:nvPr/>
            </p:nvSpPr>
            <p:spPr bwMode="auto">
              <a:xfrm>
                <a:off x="4416" y="1152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0359" name="Line 39"/>
              <p:cNvSpPr>
                <a:spLocks noChangeShapeType="1"/>
              </p:cNvSpPr>
              <p:nvPr/>
            </p:nvSpPr>
            <p:spPr bwMode="auto">
              <a:xfrm>
                <a:off x="3984" y="1728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0360" name="Line 40"/>
              <p:cNvSpPr>
                <a:spLocks noChangeShapeType="1"/>
              </p:cNvSpPr>
              <p:nvPr/>
            </p:nvSpPr>
            <p:spPr bwMode="auto">
              <a:xfrm flipH="1">
                <a:off x="3504" y="1152"/>
                <a:ext cx="768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0361" name="Oval 41"/>
              <p:cNvSpPr>
                <a:spLocks noChangeArrowheads="1"/>
              </p:cNvSpPr>
              <p:nvPr/>
            </p:nvSpPr>
            <p:spPr bwMode="auto">
              <a:xfrm>
                <a:off x="3744" y="144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25</a:t>
                </a:r>
                <a:endParaRPr kumimoji="1" lang="en-US" altLang="zh-CN" sz="2400" smtClean="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itchFamily="18" charset="0"/>
                </a:endParaRPr>
              </a:p>
            </p:txBody>
          </p:sp>
          <p:sp>
            <p:nvSpPr>
              <p:cNvPr id="440362" name="Oval 4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25*</a:t>
                </a:r>
                <a:endParaRPr kumimoji="1" lang="en-US" altLang="zh-CN" sz="2400" smtClean="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itchFamily="18" charset="0"/>
                </a:endParaRPr>
              </a:p>
            </p:txBody>
          </p:sp>
          <p:sp>
            <p:nvSpPr>
              <p:cNvPr id="440363" name="Oval 43"/>
              <p:cNvSpPr>
                <a:spLocks noChangeArrowheads="1"/>
              </p:cNvSpPr>
              <p:nvPr/>
            </p:nvSpPr>
            <p:spPr bwMode="auto">
              <a:xfrm>
                <a:off x="3936" y="201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16</a:t>
                </a:r>
                <a:endParaRPr kumimoji="1" lang="en-US" altLang="zh-CN" sz="2400" smtClean="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itchFamily="18" charset="0"/>
                </a:endParaRPr>
              </a:p>
            </p:txBody>
          </p:sp>
          <p:sp>
            <p:nvSpPr>
              <p:cNvPr id="440364" name="Oval 44"/>
              <p:cNvSpPr>
                <a:spLocks noChangeArrowheads="1"/>
              </p:cNvSpPr>
              <p:nvPr/>
            </p:nvSpPr>
            <p:spPr bwMode="auto">
              <a:xfrm>
                <a:off x="4656" y="144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21</a:t>
                </a:r>
                <a:endParaRPr kumimoji="1" lang="en-US" altLang="zh-CN" sz="2400" smtClean="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itchFamily="18" charset="0"/>
                </a:endParaRPr>
              </a:p>
            </p:txBody>
          </p:sp>
          <p:sp>
            <p:nvSpPr>
              <p:cNvPr id="440365" name="Text Box 45"/>
              <p:cNvSpPr txBox="1">
                <a:spLocks noChangeArrowheads="1"/>
              </p:cNvSpPr>
              <p:nvPr/>
            </p:nvSpPr>
            <p:spPr bwMode="auto">
              <a:xfrm>
                <a:off x="4092" y="67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 smtClean="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pitchFamily="18" charset="0"/>
                </a:endParaRPr>
              </a:p>
            </p:txBody>
          </p:sp>
          <p:sp>
            <p:nvSpPr>
              <p:cNvPr id="440366" name="Text Box 46"/>
              <p:cNvSpPr txBox="1">
                <a:spLocks noChangeArrowheads="1"/>
              </p:cNvSpPr>
              <p:nvPr/>
            </p:nvSpPr>
            <p:spPr bwMode="auto">
              <a:xfrm>
                <a:off x="4956" y="129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 smtClean="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pitchFamily="18" charset="0"/>
                </a:endParaRPr>
              </a:p>
            </p:txBody>
          </p:sp>
          <p:sp>
            <p:nvSpPr>
              <p:cNvPr id="440367" name="Text Box 47"/>
              <p:cNvSpPr txBox="1">
                <a:spLocks noChangeArrowheads="1"/>
              </p:cNvSpPr>
              <p:nvPr/>
            </p:nvSpPr>
            <p:spPr bwMode="auto">
              <a:xfrm>
                <a:off x="4380" y="177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kumimoji="1" lang="en-US" altLang="zh-CN" sz="2400" smtClean="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pitchFamily="18" charset="0"/>
                </a:endParaRPr>
              </a:p>
            </p:txBody>
          </p:sp>
          <p:sp>
            <p:nvSpPr>
              <p:cNvPr id="440368" name="Text Box 48"/>
              <p:cNvSpPr txBox="1">
                <a:spLocks noChangeArrowheads="1"/>
              </p:cNvSpPr>
              <p:nvPr/>
            </p:nvSpPr>
            <p:spPr bwMode="auto">
              <a:xfrm>
                <a:off x="4128" y="177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 smtClean="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pitchFamily="18" charset="0"/>
                </a:endParaRPr>
              </a:p>
            </p:txBody>
          </p:sp>
          <p:sp>
            <p:nvSpPr>
              <p:cNvPr id="440369" name="Text Box 49"/>
              <p:cNvSpPr txBox="1">
                <a:spLocks noChangeArrowheads="1"/>
              </p:cNvSpPr>
              <p:nvPr/>
            </p:nvSpPr>
            <p:spPr bwMode="auto">
              <a:xfrm>
                <a:off x="3180" y="177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2400" smtClean="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pitchFamily="18" charset="0"/>
                </a:endParaRPr>
              </a:p>
            </p:txBody>
          </p:sp>
          <p:sp>
            <p:nvSpPr>
              <p:cNvPr id="440370" name="Text Box 50"/>
              <p:cNvSpPr txBox="1">
                <a:spLocks noChangeArrowheads="1"/>
              </p:cNvSpPr>
              <p:nvPr/>
            </p:nvSpPr>
            <p:spPr bwMode="auto">
              <a:xfrm>
                <a:off x="3600" y="120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 smtClean="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pitchFamily="18" charset="0"/>
                </a:endParaRPr>
              </a:p>
            </p:txBody>
          </p:sp>
        </p:grpSp>
        <p:grpSp>
          <p:nvGrpSpPr>
            <p:cNvPr id="440371" name="Group 51"/>
            <p:cNvGrpSpPr>
              <a:grpSpLocks/>
            </p:cNvGrpSpPr>
            <p:nvPr/>
          </p:nvGrpSpPr>
          <p:grpSpPr bwMode="auto">
            <a:xfrm>
              <a:off x="3000" y="648"/>
              <a:ext cx="2280" cy="1912"/>
              <a:chOff x="3000" y="648"/>
              <a:chExt cx="2280" cy="1912"/>
            </a:xfrm>
          </p:grpSpPr>
          <p:sp>
            <p:nvSpPr>
              <p:cNvPr id="440372" name="Oval 52"/>
              <p:cNvSpPr>
                <a:spLocks noChangeArrowheads="1"/>
              </p:cNvSpPr>
              <p:nvPr/>
            </p:nvSpPr>
            <p:spPr bwMode="auto">
              <a:xfrm>
                <a:off x="4176" y="864"/>
                <a:ext cx="336" cy="336"/>
              </a:xfrm>
              <a:prstGeom prst="ellipse">
                <a:avLst/>
              </a:prstGeom>
              <a:solidFill>
                <a:srgbClr val="CCEC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08</a:t>
                </a:r>
                <a:endParaRPr kumimoji="1" lang="en-US" altLang="zh-CN" sz="2400" smtClean="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itchFamily="18" charset="0"/>
                </a:endParaRPr>
              </a:p>
            </p:txBody>
          </p:sp>
          <p:sp>
            <p:nvSpPr>
              <p:cNvPr id="440373" name="Oval 53"/>
              <p:cNvSpPr>
                <a:spLocks noChangeArrowheads="1"/>
              </p:cNvSpPr>
              <p:nvPr/>
            </p:nvSpPr>
            <p:spPr bwMode="auto">
              <a:xfrm>
                <a:off x="4464" y="2016"/>
                <a:ext cx="336" cy="336"/>
              </a:xfrm>
              <a:prstGeom prst="ellipse">
                <a:avLst/>
              </a:prstGeom>
              <a:solidFill>
                <a:srgbClr val="CCEC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smtClean="0">
                    <a:solidFill>
                      <a:srgbClr val="0099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49</a:t>
                </a:r>
                <a:endParaRPr kumimoji="1" lang="en-US" altLang="zh-CN" sz="2400" smtClean="0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  <a:latin typeface="Times New Roman" pitchFamily="18" charset="0"/>
                </a:endParaRPr>
              </a:p>
            </p:txBody>
          </p:sp>
          <p:sp>
            <p:nvSpPr>
              <p:cNvPr id="440374" name="Freeform 54"/>
              <p:cNvSpPr>
                <a:spLocks/>
              </p:cNvSpPr>
              <p:nvPr/>
            </p:nvSpPr>
            <p:spPr bwMode="auto">
              <a:xfrm>
                <a:off x="3000" y="648"/>
                <a:ext cx="2280" cy="1912"/>
              </a:xfrm>
              <a:custGeom>
                <a:avLst/>
                <a:gdLst>
                  <a:gd name="T0" fmla="*/ 936 w 2280"/>
                  <a:gd name="T1" fmla="*/ 216 h 1912"/>
                  <a:gd name="T2" fmla="*/ 168 w 2280"/>
                  <a:gd name="T3" fmla="*/ 1176 h 1912"/>
                  <a:gd name="T4" fmla="*/ 168 w 2280"/>
                  <a:gd name="T5" fmla="*/ 1752 h 1912"/>
                  <a:gd name="T6" fmla="*/ 1176 w 2280"/>
                  <a:gd name="T7" fmla="*/ 1848 h 1912"/>
                  <a:gd name="T8" fmla="*/ 1416 w 2280"/>
                  <a:gd name="T9" fmla="*/ 1368 h 1912"/>
                  <a:gd name="T10" fmla="*/ 1656 w 2280"/>
                  <a:gd name="T11" fmla="*/ 1272 h 1912"/>
                  <a:gd name="T12" fmla="*/ 1992 w 2280"/>
                  <a:gd name="T13" fmla="*/ 1272 h 1912"/>
                  <a:gd name="T14" fmla="*/ 2184 w 2280"/>
                  <a:gd name="T15" fmla="*/ 1032 h 1912"/>
                  <a:gd name="T16" fmla="*/ 2184 w 2280"/>
                  <a:gd name="T17" fmla="*/ 744 h 1912"/>
                  <a:gd name="T18" fmla="*/ 1608 w 2280"/>
                  <a:gd name="T19" fmla="*/ 120 h 1912"/>
                  <a:gd name="T20" fmla="*/ 1224 w 2280"/>
                  <a:gd name="T21" fmla="*/ 24 h 1912"/>
                  <a:gd name="T22" fmla="*/ 936 w 2280"/>
                  <a:gd name="T23" fmla="*/ 216 h 1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80" h="1912">
                    <a:moveTo>
                      <a:pt x="936" y="216"/>
                    </a:moveTo>
                    <a:cubicBezTo>
                      <a:pt x="760" y="408"/>
                      <a:pt x="296" y="920"/>
                      <a:pt x="168" y="1176"/>
                    </a:cubicBezTo>
                    <a:cubicBezTo>
                      <a:pt x="40" y="1432"/>
                      <a:pt x="0" y="1640"/>
                      <a:pt x="168" y="1752"/>
                    </a:cubicBezTo>
                    <a:cubicBezTo>
                      <a:pt x="336" y="1864"/>
                      <a:pt x="968" y="1912"/>
                      <a:pt x="1176" y="1848"/>
                    </a:cubicBezTo>
                    <a:cubicBezTo>
                      <a:pt x="1384" y="1784"/>
                      <a:pt x="1336" y="1464"/>
                      <a:pt x="1416" y="1368"/>
                    </a:cubicBezTo>
                    <a:cubicBezTo>
                      <a:pt x="1496" y="1272"/>
                      <a:pt x="1560" y="1288"/>
                      <a:pt x="1656" y="1272"/>
                    </a:cubicBezTo>
                    <a:cubicBezTo>
                      <a:pt x="1752" y="1256"/>
                      <a:pt x="1904" y="1312"/>
                      <a:pt x="1992" y="1272"/>
                    </a:cubicBezTo>
                    <a:cubicBezTo>
                      <a:pt x="2080" y="1232"/>
                      <a:pt x="2152" y="1120"/>
                      <a:pt x="2184" y="1032"/>
                    </a:cubicBezTo>
                    <a:cubicBezTo>
                      <a:pt x="2216" y="944"/>
                      <a:pt x="2280" y="896"/>
                      <a:pt x="2184" y="744"/>
                    </a:cubicBezTo>
                    <a:cubicBezTo>
                      <a:pt x="2088" y="592"/>
                      <a:pt x="1768" y="240"/>
                      <a:pt x="1608" y="120"/>
                    </a:cubicBezTo>
                    <a:cubicBezTo>
                      <a:pt x="1448" y="0"/>
                      <a:pt x="1336" y="8"/>
                      <a:pt x="1224" y="24"/>
                    </a:cubicBezTo>
                    <a:cubicBezTo>
                      <a:pt x="1112" y="40"/>
                      <a:pt x="1112" y="24"/>
                      <a:pt x="936" y="216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40375" name="AutoShape 55"/>
          <p:cNvSpPr>
            <a:spLocks noChangeArrowheads="1"/>
          </p:cNvSpPr>
          <p:nvPr/>
        </p:nvSpPr>
        <p:spPr bwMode="auto">
          <a:xfrm>
            <a:off x="8153400" y="2362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40376" name="Rectangle 5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0838"/>
            <a:ext cx="7491413" cy="5334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大顶堆筛选举例</a:t>
            </a:r>
            <a:endParaRPr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1516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2" grpId="0" animBg="1"/>
      <p:bldP spid="440330" grpId="0" autoUpdateAnimBg="0"/>
      <p:bldP spid="44037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AutoShape 2"/>
          <p:cNvSpPr>
            <a:spLocks noChangeArrowheads="1"/>
          </p:cNvSpPr>
          <p:nvPr/>
        </p:nvSpPr>
        <p:spPr bwMode="auto">
          <a:xfrm>
            <a:off x="4114800" y="14478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441347" name="Group 3"/>
          <p:cNvGrpSpPr>
            <a:grpSpLocks/>
          </p:cNvGrpSpPr>
          <p:nvPr/>
        </p:nvGrpSpPr>
        <p:grpSpPr bwMode="auto">
          <a:xfrm>
            <a:off x="5003800" y="3789363"/>
            <a:ext cx="3352800" cy="1219200"/>
            <a:chOff x="3024" y="2400"/>
            <a:chExt cx="2112" cy="768"/>
          </a:xfrm>
        </p:grpSpPr>
        <p:sp>
          <p:nvSpPr>
            <p:cNvPr id="441348" name="Rectangle 4" descr="永恒"/>
            <p:cNvSpPr>
              <a:spLocks noChangeArrowheads="1"/>
            </p:cNvSpPr>
            <p:nvPr/>
          </p:nvSpPr>
          <p:spPr bwMode="auto">
            <a:xfrm>
              <a:off x="3072" y="2400"/>
              <a:ext cx="206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16  25* 21  08  </a:t>
              </a: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25  49</a:t>
              </a:r>
              <a:endParaRPr kumimoji="1" lang="en-US" altLang="zh-CN" sz="2400" smtClean="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1349" name="Line 5"/>
            <p:cNvSpPr>
              <a:spLocks noChangeShapeType="1"/>
            </p:cNvSpPr>
            <p:nvPr/>
          </p:nvSpPr>
          <p:spPr bwMode="auto">
            <a:xfrm>
              <a:off x="3408" y="24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1350" name="Line 6"/>
            <p:cNvSpPr>
              <a:spLocks noChangeShapeType="1"/>
            </p:cNvSpPr>
            <p:nvPr/>
          </p:nvSpPr>
          <p:spPr bwMode="auto">
            <a:xfrm>
              <a:off x="3792" y="24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1351" name="Line 7"/>
            <p:cNvSpPr>
              <a:spLocks noChangeShapeType="1"/>
            </p:cNvSpPr>
            <p:nvPr/>
          </p:nvSpPr>
          <p:spPr bwMode="auto">
            <a:xfrm>
              <a:off x="4128" y="24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1352" name="Line 8"/>
            <p:cNvSpPr>
              <a:spLocks noChangeShapeType="1"/>
            </p:cNvSpPr>
            <p:nvPr/>
          </p:nvSpPr>
          <p:spPr bwMode="auto">
            <a:xfrm>
              <a:off x="4464" y="24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1353" name="Line 9"/>
            <p:cNvSpPr>
              <a:spLocks noChangeShapeType="1"/>
            </p:cNvSpPr>
            <p:nvPr/>
          </p:nvSpPr>
          <p:spPr bwMode="auto">
            <a:xfrm>
              <a:off x="4800" y="24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1354" name="Text Box 10"/>
            <p:cNvSpPr txBox="1">
              <a:spLocks noChangeArrowheads="1"/>
            </p:cNvSpPr>
            <p:nvPr/>
          </p:nvSpPr>
          <p:spPr bwMode="auto">
            <a:xfrm>
              <a:off x="3024" y="2841"/>
              <a:ext cx="20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交换 </a:t>
              </a:r>
              <a:r>
                <a:rPr kumimoji="1" lang="en-US" altLang="en-US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1</a:t>
              </a:r>
              <a:r>
                <a:rPr kumimoji="1" lang="zh-CN" altLang="en-US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号与 </a:t>
              </a: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5 </a:t>
              </a:r>
              <a:r>
                <a:rPr kumimoji="1" lang="zh-CN" altLang="en-US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号记录</a:t>
              </a:r>
              <a:endParaRPr kumimoji="1" lang="zh-CN" altLang="en-US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</p:grpSp>
      <p:sp>
        <p:nvSpPr>
          <p:cNvPr id="441355" name="Rectangle 11" descr="永恒"/>
          <p:cNvSpPr>
            <a:spLocks noChangeArrowheads="1"/>
          </p:cNvSpPr>
          <p:nvPr/>
        </p:nvSpPr>
        <p:spPr bwMode="auto">
          <a:xfrm>
            <a:off x="457200" y="3810000"/>
            <a:ext cx="32766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08</a:t>
            </a:r>
            <a:r>
              <a:rPr kumimoji="1" lang="en-US" altLang="zh-CN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25  21  25* 16  </a:t>
            </a:r>
            <a:r>
              <a:rPr kumimoji="1" lang="en-US" altLang="zh-CN" sz="28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</a:p>
        </p:txBody>
      </p:sp>
      <p:sp>
        <p:nvSpPr>
          <p:cNvPr id="441356" name="Text Box 12"/>
          <p:cNvSpPr txBox="1">
            <a:spLocks noChangeArrowheads="1"/>
          </p:cNvSpPr>
          <p:nvPr/>
        </p:nvSpPr>
        <p:spPr bwMode="auto">
          <a:xfrm>
            <a:off x="609600" y="4495800"/>
            <a:ext cx="3457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从 </a:t>
            </a:r>
            <a:r>
              <a:rPr kumimoji="1" lang="en-US" altLang="zh-CN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1 </a:t>
            </a:r>
            <a:r>
              <a:rPr kumimoji="1" lang="zh-CN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号到 </a:t>
            </a:r>
            <a:r>
              <a:rPr kumimoji="1" lang="en-US" altLang="zh-CN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5 </a:t>
            </a:r>
            <a:r>
              <a:rPr kumimoji="1" lang="zh-CN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 重新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调整为最大堆</a:t>
            </a:r>
          </a:p>
        </p:txBody>
      </p:sp>
      <p:sp>
        <p:nvSpPr>
          <p:cNvPr id="441357" name="AutoShape 13"/>
          <p:cNvSpPr>
            <a:spLocks noChangeArrowheads="1"/>
          </p:cNvSpPr>
          <p:nvPr/>
        </p:nvSpPr>
        <p:spPr bwMode="auto">
          <a:xfrm>
            <a:off x="0" y="14478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441358" name="Group 14"/>
          <p:cNvGrpSpPr>
            <a:grpSpLocks/>
          </p:cNvGrpSpPr>
          <p:nvPr/>
        </p:nvGrpSpPr>
        <p:grpSpPr bwMode="auto">
          <a:xfrm>
            <a:off x="342900" y="381000"/>
            <a:ext cx="3619500" cy="3035300"/>
            <a:chOff x="216" y="240"/>
            <a:chExt cx="2280" cy="1912"/>
          </a:xfrm>
        </p:grpSpPr>
        <p:sp>
          <p:nvSpPr>
            <p:cNvPr id="441359" name="Line 15"/>
            <p:cNvSpPr>
              <a:spLocks noChangeShapeType="1"/>
            </p:cNvSpPr>
            <p:nvPr/>
          </p:nvSpPr>
          <p:spPr bwMode="auto">
            <a:xfrm flipH="1">
              <a:off x="1872" y="1320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1360" name="Line 16"/>
            <p:cNvSpPr>
              <a:spLocks noChangeShapeType="1"/>
            </p:cNvSpPr>
            <p:nvPr/>
          </p:nvSpPr>
          <p:spPr bwMode="auto">
            <a:xfrm>
              <a:off x="1200" y="1320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1361" name="Line 17"/>
            <p:cNvSpPr>
              <a:spLocks noChangeShapeType="1"/>
            </p:cNvSpPr>
            <p:nvPr/>
          </p:nvSpPr>
          <p:spPr bwMode="auto">
            <a:xfrm>
              <a:off x="1728" y="744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1362" name="Line 18"/>
            <p:cNvSpPr>
              <a:spLocks noChangeShapeType="1"/>
            </p:cNvSpPr>
            <p:nvPr/>
          </p:nvSpPr>
          <p:spPr bwMode="auto">
            <a:xfrm flipH="1">
              <a:off x="720" y="744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1363" name="Oval 19"/>
            <p:cNvSpPr>
              <a:spLocks noChangeArrowheads="1"/>
            </p:cNvSpPr>
            <p:nvPr/>
          </p:nvSpPr>
          <p:spPr bwMode="auto">
            <a:xfrm>
              <a:off x="1440" y="504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08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1364" name="Oval 20"/>
            <p:cNvSpPr>
              <a:spLocks noChangeArrowheads="1"/>
            </p:cNvSpPr>
            <p:nvPr/>
          </p:nvSpPr>
          <p:spPr bwMode="auto">
            <a:xfrm>
              <a:off x="912" y="1032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441365" name="Oval 21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25*</a:t>
              </a:r>
            </a:p>
          </p:txBody>
        </p:sp>
        <p:sp>
          <p:nvSpPr>
            <p:cNvPr id="441366" name="Oval 22"/>
            <p:cNvSpPr>
              <a:spLocks noChangeArrowheads="1"/>
            </p:cNvSpPr>
            <p:nvPr/>
          </p:nvSpPr>
          <p:spPr bwMode="auto">
            <a:xfrm>
              <a:off x="1920" y="1032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21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1367" name="Oval 23"/>
            <p:cNvSpPr>
              <a:spLocks noChangeArrowheads="1"/>
            </p:cNvSpPr>
            <p:nvPr/>
          </p:nvSpPr>
          <p:spPr bwMode="auto">
            <a:xfrm>
              <a:off x="1152" y="1608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16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1368" name="Oval 24"/>
            <p:cNvSpPr>
              <a:spLocks noChangeArrowheads="1"/>
            </p:cNvSpPr>
            <p:nvPr/>
          </p:nvSpPr>
          <p:spPr bwMode="auto">
            <a:xfrm>
              <a:off x="1680" y="1608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49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1369" name="Text Box 25"/>
            <p:cNvSpPr txBox="1">
              <a:spLocks noChangeArrowheads="1"/>
            </p:cNvSpPr>
            <p:nvPr/>
          </p:nvSpPr>
          <p:spPr bwMode="auto">
            <a:xfrm>
              <a:off x="1308" y="27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1370" name="Text Box 26"/>
            <p:cNvSpPr txBox="1">
              <a:spLocks noChangeArrowheads="1"/>
            </p:cNvSpPr>
            <p:nvPr/>
          </p:nvSpPr>
          <p:spPr bwMode="auto">
            <a:xfrm>
              <a:off x="876" y="7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1371" name="Text Box 27"/>
            <p:cNvSpPr txBox="1">
              <a:spLocks noChangeArrowheads="1"/>
            </p:cNvSpPr>
            <p:nvPr/>
          </p:nvSpPr>
          <p:spPr bwMode="auto">
            <a:xfrm>
              <a:off x="2220" y="8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1372" name="Text Box 28"/>
            <p:cNvSpPr txBox="1">
              <a:spLocks noChangeArrowheads="1"/>
            </p:cNvSpPr>
            <p:nvPr/>
          </p:nvSpPr>
          <p:spPr bwMode="auto">
            <a:xfrm>
              <a:off x="432" y="132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1373" name="Text Box 29"/>
            <p:cNvSpPr txBox="1">
              <a:spLocks noChangeArrowheads="1"/>
            </p:cNvSpPr>
            <p:nvPr/>
          </p:nvSpPr>
          <p:spPr bwMode="auto">
            <a:xfrm>
              <a:off x="1296" y="132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1374" name="Text Box 30"/>
            <p:cNvSpPr txBox="1">
              <a:spLocks noChangeArrowheads="1"/>
            </p:cNvSpPr>
            <p:nvPr/>
          </p:nvSpPr>
          <p:spPr bwMode="auto">
            <a:xfrm>
              <a:off x="1644" y="132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1375" name="Freeform 31"/>
            <p:cNvSpPr>
              <a:spLocks/>
            </p:cNvSpPr>
            <p:nvPr/>
          </p:nvSpPr>
          <p:spPr bwMode="auto">
            <a:xfrm>
              <a:off x="216" y="240"/>
              <a:ext cx="2280" cy="1912"/>
            </a:xfrm>
            <a:custGeom>
              <a:avLst/>
              <a:gdLst>
                <a:gd name="T0" fmla="*/ 936 w 2280"/>
                <a:gd name="T1" fmla="*/ 216 h 1912"/>
                <a:gd name="T2" fmla="*/ 168 w 2280"/>
                <a:gd name="T3" fmla="*/ 1176 h 1912"/>
                <a:gd name="T4" fmla="*/ 168 w 2280"/>
                <a:gd name="T5" fmla="*/ 1752 h 1912"/>
                <a:gd name="T6" fmla="*/ 1176 w 2280"/>
                <a:gd name="T7" fmla="*/ 1848 h 1912"/>
                <a:gd name="T8" fmla="*/ 1416 w 2280"/>
                <a:gd name="T9" fmla="*/ 1368 h 1912"/>
                <a:gd name="T10" fmla="*/ 1656 w 2280"/>
                <a:gd name="T11" fmla="*/ 1272 h 1912"/>
                <a:gd name="T12" fmla="*/ 1992 w 2280"/>
                <a:gd name="T13" fmla="*/ 1272 h 1912"/>
                <a:gd name="T14" fmla="*/ 2184 w 2280"/>
                <a:gd name="T15" fmla="*/ 1032 h 1912"/>
                <a:gd name="T16" fmla="*/ 2184 w 2280"/>
                <a:gd name="T17" fmla="*/ 744 h 1912"/>
                <a:gd name="T18" fmla="*/ 1608 w 2280"/>
                <a:gd name="T19" fmla="*/ 120 h 1912"/>
                <a:gd name="T20" fmla="*/ 1224 w 2280"/>
                <a:gd name="T21" fmla="*/ 24 h 1912"/>
                <a:gd name="T22" fmla="*/ 936 w 2280"/>
                <a:gd name="T23" fmla="*/ 216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80" h="1912">
                  <a:moveTo>
                    <a:pt x="936" y="216"/>
                  </a:moveTo>
                  <a:cubicBezTo>
                    <a:pt x="760" y="408"/>
                    <a:pt x="296" y="920"/>
                    <a:pt x="168" y="1176"/>
                  </a:cubicBezTo>
                  <a:cubicBezTo>
                    <a:pt x="40" y="1432"/>
                    <a:pt x="0" y="1640"/>
                    <a:pt x="168" y="1752"/>
                  </a:cubicBezTo>
                  <a:cubicBezTo>
                    <a:pt x="336" y="1864"/>
                    <a:pt x="968" y="1912"/>
                    <a:pt x="1176" y="1848"/>
                  </a:cubicBezTo>
                  <a:cubicBezTo>
                    <a:pt x="1384" y="1784"/>
                    <a:pt x="1336" y="1464"/>
                    <a:pt x="1416" y="1368"/>
                  </a:cubicBezTo>
                  <a:cubicBezTo>
                    <a:pt x="1496" y="1272"/>
                    <a:pt x="1560" y="1288"/>
                    <a:pt x="1656" y="1272"/>
                  </a:cubicBezTo>
                  <a:cubicBezTo>
                    <a:pt x="1752" y="1256"/>
                    <a:pt x="1904" y="1312"/>
                    <a:pt x="1992" y="1272"/>
                  </a:cubicBezTo>
                  <a:cubicBezTo>
                    <a:pt x="2080" y="1232"/>
                    <a:pt x="2152" y="1120"/>
                    <a:pt x="2184" y="1032"/>
                  </a:cubicBezTo>
                  <a:cubicBezTo>
                    <a:pt x="2216" y="944"/>
                    <a:pt x="2280" y="896"/>
                    <a:pt x="2184" y="744"/>
                  </a:cubicBezTo>
                  <a:cubicBezTo>
                    <a:pt x="2088" y="592"/>
                    <a:pt x="1768" y="240"/>
                    <a:pt x="1608" y="120"/>
                  </a:cubicBezTo>
                  <a:cubicBezTo>
                    <a:pt x="1448" y="0"/>
                    <a:pt x="1336" y="8"/>
                    <a:pt x="1224" y="24"/>
                  </a:cubicBezTo>
                  <a:cubicBezTo>
                    <a:pt x="1112" y="40"/>
                    <a:pt x="1112" y="24"/>
                    <a:pt x="936" y="216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41376" name="Group 32"/>
          <p:cNvGrpSpPr>
            <a:grpSpLocks/>
          </p:cNvGrpSpPr>
          <p:nvPr/>
        </p:nvGrpSpPr>
        <p:grpSpPr bwMode="auto">
          <a:xfrm>
            <a:off x="4643438" y="404813"/>
            <a:ext cx="3403600" cy="2933700"/>
            <a:chOff x="3040" y="264"/>
            <a:chExt cx="2144" cy="1848"/>
          </a:xfrm>
        </p:grpSpPr>
        <p:sp>
          <p:nvSpPr>
            <p:cNvPr id="441377" name="Line 33"/>
            <p:cNvSpPr>
              <a:spLocks noChangeShapeType="1"/>
            </p:cNvSpPr>
            <p:nvPr/>
          </p:nvSpPr>
          <p:spPr bwMode="auto">
            <a:xfrm flipH="1">
              <a:off x="4656" y="1320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1378" name="Line 34"/>
            <p:cNvSpPr>
              <a:spLocks noChangeShapeType="1"/>
            </p:cNvSpPr>
            <p:nvPr/>
          </p:nvSpPr>
          <p:spPr bwMode="auto">
            <a:xfrm>
              <a:off x="4416" y="744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1379" name="Line 35"/>
            <p:cNvSpPr>
              <a:spLocks noChangeShapeType="1"/>
            </p:cNvSpPr>
            <p:nvPr/>
          </p:nvSpPr>
          <p:spPr bwMode="auto">
            <a:xfrm>
              <a:off x="3984" y="1320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1380" name="Line 36"/>
            <p:cNvSpPr>
              <a:spLocks noChangeShapeType="1"/>
            </p:cNvSpPr>
            <p:nvPr/>
          </p:nvSpPr>
          <p:spPr bwMode="auto">
            <a:xfrm flipH="1">
              <a:off x="3504" y="744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1381" name="Oval 37"/>
            <p:cNvSpPr>
              <a:spLocks noChangeArrowheads="1"/>
            </p:cNvSpPr>
            <p:nvPr/>
          </p:nvSpPr>
          <p:spPr bwMode="auto">
            <a:xfrm>
              <a:off x="4176" y="504"/>
              <a:ext cx="336" cy="336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16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1382" name="Oval 38"/>
            <p:cNvSpPr>
              <a:spLocks noChangeArrowheads="1"/>
            </p:cNvSpPr>
            <p:nvPr/>
          </p:nvSpPr>
          <p:spPr bwMode="auto">
            <a:xfrm>
              <a:off x="3744" y="1032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25*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1383" name="Oval 39"/>
            <p:cNvSpPr>
              <a:spLocks noChangeArrowheads="1"/>
            </p:cNvSpPr>
            <p:nvPr/>
          </p:nvSpPr>
          <p:spPr bwMode="auto">
            <a:xfrm>
              <a:off x="3264" y="1608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08</a:t>
              </a:r>
              <a:endParaRPr kumimoji="1" lang="en-US" altLang="zh-CN" sz="28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1384" name="Oval 40"/>
            <p:cNvSpPr>
              <a:spLocks noChangeArrowheads="1"/>
            </p:cNvSpPr>
            <p:nvPr/>
          </p:nvSpPr>
          <p:spPr bwMode="auto">
            <a:xfrm>
              <a:off x="3936" y="1608"/>
              <a:ext cx="336" cy="336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25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1385" name="Oval 41"/>
            <p:cNvSpPr>
              <a:spLocks noChangeArrowheads="1"/>
            </p:cNvSpPr>
            <p:nvPr/>
          </p:nvSpPr>
          <p:spPr bwMode="auto">
            <a:xfrm>
              <a:off x="4656" y="1032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21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1386" name="Oval 42"/>
            <p:cNvSpPr>
              <a:spLocks noChangeArrowheads="1"/>
            </p:cNvSpPr>
            <p:nvPr/>
          </p:nvSpPr>
          <p:spPr bwMode="auto">
            <a:xfrm>
              <a:off x="4464" y="1608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49</a:t>
              </a:r>
              <a:endParaRPr kumimoji="1" lang="en-US" altLang="zh-CN" sz="2400" smtClean="0">
                <a:solidFill>
                  <a:srgbClr val="CC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FFF"/>
                    </a:outerShdw>
                  </a:cont>
                  <a:cont type="tree" name="">
                    <a:effect ref="fillLine"/>
                    <a:outerShdw dist="38100" dir="2700000" algn="tl">
                      <a:srgbClr val="7A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1387" name="Text Box 43"/>
            <p:cNvSpPr txBox="1">
              <a:spLocks noChangeArrowheads="1"/>
            </p:cNvSpPr>
            <p:nvPr/>
          </p:nvSpPr>
          <p:spPr bwMode="auto">
            <a:xfrm>
              <a:off x="4092" y="26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1388" name="Text Box 44"/>
            <p:cNvSpPr txBox="1">
              <a:spLocks noChangeArrowheads="1"/>
            </p:cNvSpPr>
            <p:nvPr/>
          </p:nvSpPr>
          <p:spPr bwMode="auto">
            <a:xfrm>
              <a:off x="4956" y="88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1389" name="Text Box 45"/>
            <p:cNvSpPr txBox="1">
              <a:spLocks noChangeArrowheads="1"/>
            </p:cNvSpPr>
            <p:nvPr/>
          </p:nvSpPr>
          <p:spPr bwMode="auto">
            <a:xfrm>
              <a:off x="4380" y="13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1390" name="Text Box 46"/>
            <p:cNvSpPr txBox="1">
              <a:spLocks noChangeArrowheads="1"/>
            </p:cNvSpPr>
            <p:nvPr/>
          </p:nvSpPr>
          <p:spPr bwMode="auto">
            <a:xfrm>
              <a:off x="4128" y="13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1391" name="Text Box 47"/>
            <p:cNvSpPr txBox="1">
              <a:spLocks noChangeArrowheads="1"/>
            </p:cNvSpPr>
            <p:nvPr/>
          </p:nvSpPr>
          <p:spPr bwMode="auto">
            <a:xfrm>
              <a:off x="3180" y="13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1392" name="Text Box 48"/>
            <p:cNvSpPr txBox="1">
              <a:spLocks noChangeArrowheads="1"/>
            </p:cNvSpPr>
            <p:nvPr/>
          </p:nvSpPr>
          <p:spPr bwMode="auto">
            <a:xfrm>
              <a:off x="3600" y="80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1393" name="Freeform 49"/>
            <p:cNvSpPr>
              <a:spLocks/>
            </p:cNvSpPr>
            <p:nvPr/>
          </p:nvSpPr>
          <p:spPr bwMode="auto">
            <a:xfrm>
              <a:off x="3040" y="264"/>
              <a:ext cx="2144" cy="1848"/>
            </a:xfrm>
            <a:custGeom>
              <a:avLst/>
              <a:gdLst>
                <a:gd name="T0" fmla="*/ 896 w 2144"/>
                <a:gd name="T1" fmla="*/ 192 h 1848"/>
                <a:gd name="T2" fmla="*/ 128 w 2144"/>
                <a:gd name="T3" fmla="*/ 1200 h 1848"/>
                <a:gd name="T4" fmla="*/ 128 w 2144"/>
                <a:gd name="T5" fmla="*/ 1680 h 1848"/>
                <a:gd name="T6" fmla="*/ 464 w 2144"/>
                <a:gd name="T7" fmla="*/ 1824 h 1848"/>
                <a:gd name="T8" fmla="*/ 704 w 2144"/>
                <a:gd name="T9" fmla="*/ 1536 h 1848"/>
                <a:gd name="T10" fmla="*/ 800 w 2144"/>
                <a:gd name="T11" fmla="*/ 1344 h 1848"/>
                <a:gd name="T12" fmla="*/ 848 w 2144"/>
                <a:gd name="T13" fmla="*/ 1296 h 1848"/>
                <a:gd name="T14" fmla="*/ 896 w 2144"/>
                <a:gd name="T15" fmla="*/ 1248 h 1848"/>
                <a:gd name="T16" fmla="*/ 992 w 2144"/>
                <a:gd name="T17" fmla="*/ 1200 h 1848"/>
                <a:gd name="T18" fmla="*/ 1280 w 2144"/>
                <a:gd name="T19" fmla="*/ 1152 h 1848"/>
                <a:gd name="T20" fmla="*/ 1712 w 2144"/>
                <a:gd name="T21" fmla="*/ 1248 h 1848"/>
                <a:gd name="T22" fmla="*/ 2000 w 2144"/>
                <a:gd name="T23" fmla="*/ 1200 h 1848"/>
                <a:gd name="T24" fmla="*/ 2144 w 2144"/>
                <a:gd name="T25" fmla="*/ 864 h 1848"/>
                <a:gd name="T26" fmla="*/ 2000 w 2144"/>
                <a:gd name="T27" fmla="*/ 480 h 1848"/>
                <a:gd name="T28" fmla="*/ 1472 w 2144"/>
                <a:gd name="T29" fmla="*/ 96 h 1848"/>
                <a:gd name="T30" fmla="*/ 1088 w 2144"/>
                <a:gd name="T31" fmla="*/ 48 h 1848"/>
                <a:gd name="T32" fmla="*/ 896 w 2144"/>
                <a:gd name="T33" fmla="*/ 192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4" h="1848">
                  <a:moveTo>
                    <a:pt x="896" y="192"/>
                  </a:moveTo>
                  <a:cubicBezTo>
                    <a:pt x="736" y="384"/>
                    <a:pt x="256" y="952"/>
                    <a:pt x="128" y="1200"/>
                  </a:cubicBezTo>
                  <a:cubicBezTo>
                    <a:pt x="0" y="1448"/>
                    <a:pt x="72" y="1576"/>
                    <a:pt x="128" y="1680"/>
                  </a:cubicBezTo>
                  <a:cubicBezTo>
                    <a:pt x="184" y="1784"/>
                    <a:pt x="368" y="1848"/>
                    <a:pt x="464" y="1824"/>
                  </a:cubicBezTo>
                  <a:cubicBezTo>
                    <a:pt x="560" y="1800"/>
                    <a:pt x="648" y="1616"/>
                    <a:pt x="704" y="1536"/>
                  </a:cubicBezTo>
                  <a:cubicBezTo>
                    <a:pt x="760" y="1456"/>
                    <a:pt x="776" y="1384"/>
                    <a:pt x="800" y="1344"/>
                  </a:cubicBezTo>
                  <a:cubicBezTo>
                    <a:pt x="824" y="1304"/>
                    <a:pt x="832" y="1312"/>
                    <a:pt x="848" y="1296"/>
                  </a:cubicBezTo>
                  <a:cubicBezTo>
                    <a:pt x="864" y="1280"/>
                    <a:pt x="872" y="1264"/>
                    <a:pt x="896" y="1248"/>
                  </a:cubicBezTo>
                  <a:cubicBezTo>
                    <a:pt x="920" y="1232"/>
                    <a:pt x="928" y="1216"/>
                    <a:pt x="992" y="1200"/>
                  </a:cubicBezTo>
                  <a:cubicBezTo>
                    <a:pt x="1056" y="1184"/>
                    <a:pt x="1160" y="1144"/>
                    <a:pt x="1280" y="1152"/>
                  </a:cubicBezTo>
                  <a:cubicBezTo>
                    <a:pt x="1400" y="1160"/>
                    <a:pt x="1592" y="1240"/>
                    <a:pt x="1712" y="1248"/>
                  </a:cubicBezTo>
                  <a:cubicBezTo>
                    <a:pt x="1832" y="1256"/>
                    <a:pt x="1928" y="1264"/>
                    <a:pt x="2000" y="1200"/>
                  </a:cubicBezTo>
                  <a:cubicBezTo>
                    <a:pt x="2072" y="1136"/>
                    <a:pt x="2144" y="984"/>
                    <a:pt x="2144" y="864"/>
                  </a:cubicBezTo>
                  <a:cubicBezTo>
                    <a:pt x="2144" y="744"/>
                    <a:pt x="2112" y="608"/>
                    <a:pt x="2000" y="480"/>
                  </a:cubicBezTo>
                  <a:cubicBezTo>
                    <a:pt x="1888" y="352"/>
                    <a:pt x="1624" y="168"/>
                    <a:pt x="1472" y="96"/>
                  </a:cubicBezTo>
                  <a:cubicBezTo>
                    <a:pt x="1320" y="24"/>
                    <a:pt x="1184" y="32"/>
                    <a:pt x="1088" y="48"/>
                  </a:cubicBezTo>
                  <a:cubicBezTo>
                    <a:pt x="992" y="64"/>
                    <a:pt x="1056" y="0"/>
                    <a:pt x="896" y="192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41394" name="AutoShape 50"/>
          <p:cNvSpPr>
            <a:spLocks noChangeArrowheads="1"/>
          </p:cNvSpPr>
          <p:nvPr/>
        </p:nvSpPr>
        <p:spPr bwMode="auto">
          <a:xfrm>
            <a:off x="8153400" y="14478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41396" name="Oval 52"/>
          <p:cNvSpPr>
            <a:spLocks noChangeArrowheads="1"/>
          </p:cNvSpPr>
          <p:nvPr/>
        </p:nvSpPr>
        <p:spPr bwMode="auto">
          <a:xfrm>
            <a:off x="1447800" y="1600200"/>
            <a:ext cx="5334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08</a:t>
            </a:r>
            <a:endParaRPr kumimoji="1" lang="en-US" altLang="zh-CN" sz="2400" smtClean="0">
              <a:solidFill>
                <a:srgbClr val="CCECFF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41397" name="Oval 53"/>
          <p:cNvSpPr>
            <a:spLocks noChangeArrowheads="1"/>
          </p:cNvSpPr>
          <p:nvPr/>
        </p:nvSpPr>
        <p:spPr bwMode="auto">
          <a:xfrm>
            <a:off x="2286000" y="762000"/>
            <a:ext cx="5334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</a:t>
            </a:r>
          </a:p>
        </p:txBody>
      </p:sp>
      <p:sp>
        <p:nvSpPr>
          <p:cNvPr id="441398" name="Oval 54"/>
          <p:cNvSpPr>
            <a:spLocks noChangeArrowheads="1"/>
          </p:cNvSpPr>
          <p:nvPr/>
        </p:nvSpPr>
        <p:spPr bwMode="auto">
          <a:xfrm>
            <a:off x="1447800" y="1600200"/>
            <a:ext cx="5334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25*</a:t>
            </a:r>
          </a:p>
        </p:txBody>
      </p:sp>
      <p:sp>
        <p:nvSpPr>
          <p:cNvPr id="441399" name="Line 55"/>
          <p:cNvSpPr>
            <a:spLocks noChangeShapeType="1"/>
          </p:cNvSpPr>
          <p:nvPr/>
        </p:nvSpPr>
        <p:spPr bwMode="auto">
          <a:xfrm flipH="1">
            <a:off x="1828800" y="1143000"/>
            <a:ext cx="304800" cy="3810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41400" name="Rectangle 56" descr="永恒"/>
          <p:cNvSpPr>
            <a:spLocks noChangeArrowheads="1"/>
          </p:cNvSpPr>
          <p:nvPr/>
        </p:nvSpPr>
        <p:spPr bwMode="auto">
          <a:xfrm>
            <a:off x="457200" y="3810000"/>
            <a:ext cx="34290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25 </a:t>
            </a:r>
            <a:r>
              <a:rPr kumimoji="1" lang="en-US" altLang="zh-CN" sz="2800" b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08</a:t>
            </a:r>
            <a:r>
              <a:rPr kumimoji="1" lang="en-US" altLang="zh-CN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21  25* 16  </a:t>
            </a:r>
            <a:r>
              <a:rPr kumimoji="1" lang="en-US" altLang="zh-CN" sz="28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</a:p>
        </p:txBody>
      </p:sp>
      <p:sp>
        <p:nvSpPr>
          <p:cNvPr id="441401" name="Line 57"/>
          <p:cNvSpPr>
            <a:spLocks noChangeShapeType="1"/>
          </p:cNvSpPr>
          <p:nvPr/>
        </p:nvSpPr>
        <p:spPr bwMode="auto">
          <a:xfrm flipH="1">
            <a:off x="1066800" y="2057400"/>
            <a:ext cx="304800" cy="3810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41402" name="Oval 58"/>
          <p:cNvSpPr>
            <a:spLocks noChangeArrowheads="1"/>
          </p:cNvSpPr>
          <p:nvPr/>
        </p:nvSpPr>
        <p:spPr bwMode="auto">
          <a:xfrm>
            <a:off x="838200" y="2590800"/>
            <a:ext cx="5334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08</a:t>
            </a:r>
            <a:endParaRPr kumimoji="1" lang="en-US" altLang="zh-CN" sz="2400" smtClean="0">
              <a:solidFill>
                <a:srgbClr val="CCECFF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41403" name="Rectangle 59" descr="永恒"/>
          <p:cNvSpPr>
            <a:spLocks noChangeArrowheads="1"/>
          </p:cNvSpPr>
          <p:nvPr/>
        </p:nvSpPr>
        <p:spPr bwMode="auto">
          <a:xfrm>
            <a:off x="457200" y="3810000"/>
            <a:ext cx="3505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25 25* 21  </a:t>
            </a:r>
            <a:r>
              <a:rPr kumimoji="1" lang="en-US" altLang="zh-CN" sz="2800" b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08 </a:t>
            </a:r>
            <a:r>
              <a:rPr kumimoji="1" lang="en-US" altLang="zh-CN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16   </a:t>
            </a:r>
            <a:r>
              <a:rPr kumimoji="1" lang="en-US" altLang="zh-CN" sz="28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</a:p>
        </p:txBody>
      </p:sp>
      <p:grpSp>
        <p:nvGrpSpPr>
          <p:cNvPr id="441404" name="Group 60"/>
          <p:cNvGrpSpPr>
            <a:grpSpLocks/>
          </p:cNvGrpSpPr>
          <p:nvPr/>
        </p:nvGrpSpPr>
        <p:grpSpPr bwMode="auto">
          <a:xfrm>
            <a:off x="990600" y="3810000"/>
            <a:ext cx="2209800" cy="533400"/>
            <a:chOff x="624" y="2400"/>
            <a:chExt cx="1392" cy="336"/>
          </a:xfrm>
        </p:grpSpPr>
        <p:sp>
          <p:nvSpPr>
            <p:cNvPr id="441405" name="Line 61"/>
            <p:cNvSpPr>
              <a:spLocks noChangeShapeType="1"/>
            </p:cNvSpPr>
            <p:nvPr/>
          </p:nvSpPr>
          <p:spPr bwMode="auto">
            <a:xfrm>
              <a:off x="624" y="24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1406" name="Line 62"/>
            <p:cNvSpPr>
              <a:spLocks noChangeShapeType="1"/>
            </p:cNvSpPr>
            <p:nvPr/>
          </p:nvSpPr>
          <p:spPr bwMode="auto">
            <a:xfrm>
              <a:off x="1008" y="24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1407" name="Line 63"/>
            <p:cNvSpPr>
              <a:spLocks noChangeShapeType="1"/>
            </p:cNvSpPr>
            <p:nvPr/>
          </p:nvSpPr>
          <p:spPr bwMode="auto">
            <a:xfrm>
              <a:off x="1344" y="24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1408" name="Line 64"/>
            <p:cNvSpPr>
              <a:spLocks noChangeShapeType="1"/>
            </p:cNvSpPr>
            <p:nvPr/>
          </p:nvSpPr>
          <p:spPr bwMode="auto">
            <a:xfrm>
              <a:off x="1680" y="24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1409" name="Line 65"/>
            <p:cNvSpPr>
              <a:spLocks noChangeShapeType="1"/>
            </p:cNvSpPr>
            <p:nvPr/>
          </p:nvSpPr>
          <p:spPr bwMode="auto">
            <a:xfrm>
              <a:off x="2016" y="24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129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44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44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4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44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4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6" grpId="0" animBg="1"/>
      <p:bldP spid="441355" grpId="0" animBg="1" autoUpdateAnimBg="0"/>
      <p:bldP spid="441356" grpId="0" autoUpdateAnimBg="0"/>
      <p:bldP spid="441357" grpId="0" animBg="1"/>
      <p:bldP spid="441394" grpId="0" animBg="1"/>
      <p:bldP spid="441396" grpId="0" animBg="1" autoUpdateAnimBg="0"/>
      <p:bldP spid="441397" grpId="0" animBg="1" autoUpdateAnimBg="0"/>
      <p:bldP spid="441398" grpId="0" animBg="1" autoUpdateAnimBg="0"/>
      <p:bldP spid="441399" grpId="0" animBg="1"/>
      <p:bldP spid="441400" grpId="0" animBg="1" autoUpdateAnimBg="0"/>
      <p:bldP spid="441401" grpId="0" animBg="1"/>
      <p:bldP spid="441402" grpId="0" animBg="1" autoUpdateAnimBg="0"/>
      <p:bldP spid="441403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AutoShape 2"/>
          <p:cNvSpPr>
            <a:spLocks noChangeArrowheads="1"/>
          </p:cNvSpPr>
          <p:nvPr/>
        </p:nvSpPr>
        <p:spPr bwMode="auto">
          <a:xfrm>
            <a:off x="4038600" y="17145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442371" name="Group 3"/>
          <p:cNvGrpSpPr>
            <a:grpSpLocks/>
          </p:cNvGrpSpPr>
          <p:nvPr/>
        </p:nvGrpSpPr>
        <p:grpSpPr bwMode="auto">
          <a:xfrm>
            <a:off x="5029200" y="3657600"/>
            <a:ext cx="3575050" cy="1214438"/>
            <a:chOff x="3168" y="2304"/>
            <a:chExt cx="2146" cy="770"/>
          </a:xfrm>
        </p:grpSpPr>
        <p:sp>
          <p:nvSpPr>
            <p:cNvPr id="442372" name="Rectangle 4" descr="永恒"/>
            <p:cNvSpPr>
              <a:spLocks noChangeArrowheads="1"/>
            </p:cNvSpPr>
            <p:nvPr/>
          </p:nvSpPr>
          <p:spPr bwMode="auto">
            <a:xfrm>
              <a:off x="3216" y="2304"/>
              <a:ext cx="206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08  16  21  </a:t>
              </a: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25* 25  49</a:t>
              </a:r>
              <a:endParaRPr kumimoji="1" lang="en-US" altLang="zh-CN" sz="2400" smtClean="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373" name="Line 5"/>
            <p:cNvSpPr>
              <a:spLocks noChangeShapeType="1"/>
            </p:cNvSpPr>
            <p:nvPr/>
          </p:nvSpPr>
          <p:spPr bwMode="auto">
            <a:xfrm>
              <a:off x="3552" y="230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2374" name="Line 6"/>
            <p:cNvSpPr>
              <a:spLocks noChangeShapeType="1"/>
            </p:cNvSpPr>
            <p:nvPr/>
          </p:nvSpPr>
          <p:spPr bwMode="auto">
            <a:xfrm>
              <a:off x="3888" y="230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2375" name="Line 7"/>
            <p:cNvSpPr>
              <a:spLocks noChangeShapeType="1"/>
            </p:cNvSpPr>
            <p:nvPr/>
          </p:nvSpPr>
          <p:spPr bwMode="auto">
            <a:xfrm>
              <a:off x="4224" y="230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2376" name="Line 8"/>
            <p:cNvSpPr>
              <a:spLocks noChangeShapeType="1"/>
            </p:cNvSpPr>
            <p:nvPr/>
          </p:nvSpPr>
          <p:spPr bwMode="auto">
            <a:xfrm>
              <a:off x="4608" y="230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2377" name="Line 9"/>
            <p:cNvSpPr>
              <a:spLocks noChangeShapeType="1"/>
            </p:cNvSpPr>
            <p:nvPr/>
          </p:nvSpPr>
          <p:spPr bwMode="auto">
            <a:xfrm>
              <a:off x="4944" y="230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2378" name="Text Box 10"/>
            <p:cNvSpPr txBox="1">
              <a:spLocks noChangeArrowheads="1"/>
            </p:cNvSpPr>
            <p:nvPr/>
          </p:nvSpPr>
          <p:spPr bwMode="auto">
            <a:xfrm>
              <a:off x="3168" y="2745"/>
              <a:ext cx="214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交换 </a:t>
              </a:r>
              <a:r>
                <a:rPr kumimoji="1" lang="en-US" altLang="en-US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1 </a:t>
              </a:r>
              <a:r>
                <a:rPr kumimoji="1" lang="zh-CN" altLang="en-US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号与 </a:t>
              </a: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4 </a:t>
              </a:r>
              <a:r>
                <a:rPr kumimoji="1" lang="zh-CN" altLang="en-US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号记录</a:t>
              </a:r>
              <a:endParaRPr kumimoji="1" lang="zh-CN" altLang="en-US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</p:grpSp>
      <p:grpSp>
        <p:nvGrpSpPr>
          <p:cNvPr id="442379" name="Group 11"/>
          <p:cNvGrpSpPr>
            <a:grpSpLocks/>
          </p:cNvGrpSpPr>
          <p:nvPr/>
        </p:nvGrpSpPr>
        <p:grpSpPr bwMode="auto">
          <a:xfrm>
            <a:off x="685800" y="3657600"/>
            <a:ext cx="3276600" cy="533400"/>
            <a:chOff x="432" y="2304"/>
            <a:chExt cx="2064" cy="336"/>
          </a:xfrm>
        </p:grpSpPr>
        <p:sp>
          <p:nvSpPr>
            <p:cNvPr id="442380" name="Rectangle 12" descr="永恒"/>
            <p:cNvSpPr>
              <a:spLocks noChangeArrowheads="1"/>
            </p:cNvSpPr>
            <p:nvPr/>
          </p:nvSpPr>
          <p:spPr bwMode="auto">
            <a:xfrm>
              <a:off x="432" y="2304"/>
              <a:ext cx="206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25* 16  21  08  </a:t>
              </a: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25  49</a:t>
              </a:r>
              <a:endParaRPr kumimoji="1" lang="en-US" altLang="zh-CN" sz="2400" smtClean="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381" name="Line 13"/>
            <p:cNvSpPr>
              <a:spLocks noChangeShapeType="1"/>
            </p:cNvSpPr>
            <p:nvPr/>
          </p:nvSpPr>
          <p:spPr bwMode="auto">
            <a:xfrm>
              <a:off x="816" y="230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2382" name="Line 14"/>
            <p:cNvSpPr>
              <a:spLocks noChangeShapeType="1"/>
            </p:cNvSpPr>
            <p:nvPr/>
          </p:nvSpPr>
          <p:spPr bwMode="auto">
            <a:xfrm>
              <a:off x="1152" y="230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2383" name="Line 15"/>
            <p:cNvSpPr>
              <a:spLocks noChangeShapeType="1"/>
            </p:cNvSpPr>
            <p:nvPr/>
          </p:nvSpPr>
          <p:spPr bwMode="auto">
            <a:xfrm>
              <a:off x="1488" y="230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2384" name="Line 16"/>
            <p:cNvSpPr>
              <a:spLocks noChangeShapeType="1"/>
            </p:cNvSpPr>
            <p:nvPr/>
          </p:nvSpPr>
          <p:spPr bwMode="auto">
            <a:xfrm>
              <a:off x="1824" y="230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2385" name="Line 17"/>
            <p:cNvSpPr>
              <a:spLocks noChangeShapeType="1"/>
            </p:cNvSpPr>
            <p:nvPr/>
          </p:nvSpPr>
          <p:spPr bwMode="auto">
            <a:xfrm>
              <a:off x="2160" y="230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42386" name="Text Box 18"/>
          <p:cNvSpPr txBox="1">
            <a:spLocks noChangeArrowheads="1"/>
          </p:cNvSpPr>
          <p:nvPr/>
        </p:nvSpPr>
        <p:spPr bwMode="auto">
          <a:xfrm>
            <a:off x="838200" y="4343400"/>
            <a:ext cx="3302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从 </a:t>
            </a:r>
            <a:r>
              <a:rPr kumimoji="1" lang="en-US" altLang="zh-CN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zh-CN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号到 </a:t>
            </a:r>
            <a:r>
              <a:rPr kumimoji="1" lang="en-US" altLang="zh-CN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4</a:t>
            </a:r>
            <a:r>
              <a:rPr kumimoji="1" lang="zh-CN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 重新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调整为最大堆</a:t>
            </a:r>
          </a:p>
        </p:txBody>
      </p:sp>
      <p:sp>
        <p:nvSpPr>
          <p:cNvPr id="442387" name="AutoShape 19"/>
          <p:cNvSpPr>
            <a:spLocks noChangeArrowheads="1"/>
          </p:cNvSpPr>
          <p:nvPr/>
        </p:nvSpPr>
        <p:spPr bwMode="auto">
          <a:xfrm>
            <a:off x="76200" y="17145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442388" name="Group 20"/>
          <p:cNvGrpSpPr>
            <a:grpSpLocks/>
          </p:cNvGrpSpPr>
          <p:nvPr/>
        </p:nvGrpSpPr>
        <p:grpSpPr bwMode="auto">
          <a:xfrm>
            <a:off x="381000" y="419100"/>
            <a:ext cx="3429000" cy="2933700"/>
            <a:chOff x="240" y="264"/>
            <a:chExt cx="2160" cy="1848"/>
          </a:xfrm>
        </p:grpSpPr>
        <p:sp>
          <p:nvSpPr>
            <p:cNvPr id="442389" name="Line 21"/>
            <p:cNvSpPr>
              <a:spLocks noChangeShapeType="1"/>
            </p:cNvSpPr>
            <p:nvPr/>
          </p:nvSpPr>
          <p:spPr bwMode="auto">
            <a:xfrm flipH="1">
              <a:off x="1824" y="1320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2390" name="Line 22"/>
            <p:cNvSpPr>
              <a:spLocks noChangeShapeType="1"/>
            </p:cNvSpPr>
            <p:nvPr/>
          </p:nvSpPr>
          <p:spPr bwMode="auto">
            <a:xfrm>
              <a:off x="1152" y="1320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2391" name="Line 23"/>
            <p:cNvSpPr>
              <a:spLocks noChangeShapeType="1"/>
            </p:cNvSpPr>
            <p:nvPr/>
          </p:nvSpPr>
          <p:spPr bwMode="auto">
            <a:xfrm>
              <a:off x="1680" y="744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2392" name="Line 24"/>
            <p:cNvSpPr>
              <a:spLocks noChangeShapeType="1"/>
            </p:cNvSpPr>
            <p:nvPr/>
          </p:nvSpPr>
          <p:spPr bwMode="auto">
            <a:xfrm flipH="1">
              <a:off x="672" y="744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2393" name="Oval 25"/>
            <p:cNvSpPr>
              <a:spLocks noChangeArrowheads="1"/>
            </p:cNvSpPr>
            <p:nvPr/>
          </p:nvSpPr>
          <p:spPr bwMode="auto">
            <a:xfrm>
              <a:off x="1392" y="504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25*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394" name="Oval 26"/>
            <p:cNvSpPr>
              <a:spLocks noChangeArrowheads="1"/>
            </p:cNvSpPr>
            <p:nvPr/>
          </p:nvSpPr>
          <p:spPr bwMode="auto">
            <a:xfrm>
              <a:off x="912" y="1032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16</a:t>
              </a:r>
              <a:endParaRPr kumimoji="1" lang="en-US" altLang="zh-CN" sz="24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42395" name="Oval 27"/>
            <p:cNvSpPr>
              <a:spLocks noChangeArrowheads="1"/>
            </p:cNvSpPr>
            <p:nvPr/>
          </p:nvSpPr>
          <p:spPr bwMode="auto">
            <a:xfrm>
              <a:off x="432" y="1608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08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396" name="Oval 28"/>
            <p:cNvSpPr>
              <a:spLocks noChangeArrowheads="1"/>
            </p:cNvSpPr>
            <p:nvPr/>
          </p:nvSpPr>
          <p:spPr bwMode="auto">
            <a:xfrm>
              <a:off x="1872" y="1032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21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397" name="Oval 29"/>
            <p:cNvSpPr>
              <a:spLocks noChangeArrowheads="1"/>
            </p:cNvSpPr>
            <p:nvPr/>
          </p:nvSpPr>
          <p:spPr bwMode="auto">
            <a:xfrm>
              <a:off x="1104" y="1608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25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398" name="Oval 30"/>
            <p:cNvSpPr>
              <a:spLocks noChangeArrowheads="1"/>
            </p:cNvSpPr>
            <p:nvPr/>
          </p:nvSpPr>
          <p:spPr bwMode="auto">
            <a:xfrm>
              <a:off x="1632" y="1608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49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399" name="Text Box 31"/>
            <p:cNvSpPr txBox="1">
              <a:spLocks noChangeArrowheads="1"/>
            </p:cNvSpPr>
            <p:nvPr/>
          </p:nvSpPr>
          <p:spPr bwMode="auto">
            <a:xfrm>
              <a:off x="1260" y="27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400" name="Text Box 32"/>
            <p:cNvSpPr txBox="1">
              <a:spLocks noChangeArrowheads="1"/>
            </p:cNvSpPr>
            <p:nvPr/>
          </p:nvSpPr>
          <p:spPr bwMode="auto">
            <a:xfrm>
              <a:off x="828" y="7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401" name="Text Box 33"/>
            <p:cNvSpPr txBox="1">
              <a:spLocks noChangeArrowheads="1"/>
            </p:cNvSpPr>
            <p:nvPr/>
          </p:nvSpPr>
          <p:spPr bwMode="auto">
            <a:xfrm>
              <a:off x="2172" y="8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402" name="Text Box 34"/>
            <p:cNvSpPr txBox="1">
              <a:spLocks noChangeArrowheads="1"/>
            </p:cNvSpPr>
            <p:nvPr/>
          </p:nvSpPr>
          <p:spPr bwMode="auto">
            <a:xfrm>
              <a:off x="384" y="132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403" name="Text Box 35"/>
            <p:cNvSpPr txBox="1">
              <a:spLocks noChangeArrowheads="1"/>
            </p:cNvSpPr>
            <p:nvPr/>
          </p:nvSpPr>
          <p:spPr bwMode="auto">
            <a:xfrm>
              <a:off x="1248" y="132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404" name="Text Box 36"/>
            <p:cNvSpPr txBox="1">
              <a:spLocks noChangeArrowheads="1"/>
            </p:cNvSpPr>
            <p:nvPr/>
          </p:nvSpPr>
          <p:spPr bwMode="auto">
            <a:xfrm>
              <a:off x="1596" y="132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405" name="Line 37"/>
            <p:cNvSpPr>
              <a:spLocks noChangeShapeType="1"/>
            </p:cNvSpPr>
            <p:nvPr/>
          </p:nvSpPr>
          <p:spPr bwMode="auto">
            <a:xfrm flipV="1">
              <a:off x="1152" y="744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2406" name="Line 38"/>
            <p:cNvSpPr>
              <a:spLocks noChangeShapeType="1"/>
            </p:cNvSpPr>
            <p:nvPr/>
          </p:nvSpPr>
          <p:spPr bwMode="auto">
            <a:xfrm flipH="1">
              <a:off x="1056" y="696"/>
              <a:ext cx="192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2407" name="Freeform 39"/>
            <p:cNvSpPr>
              <a:spLocks/>
            </p:cNvSpPr>
            <p:nvPr/>
          </p:nvSpPr>
          <p:spPr bwMode="auto">
            <a:xfrm>
              <a:off x="240" y="264"/>
              <a:ext cx="2144" cy="1848"/>
            </a:xfrm>
            <a:custGeom>
              <a:avLst/>
              <a:gdLst>
                <a:gd name="T0" fmla="*/ 896 w 2144"/>
                <a:gd name="T1" fmla="*/ 192 h 1848"/>
                <a:gd name="T2" fmla="*/ 128 w 2144"/>
                <a:gd name="T3" fmla="*/ 1200 h 1848"/>
                <a:gd name="T4" fmla="*/ 128 w 2144"/>
                <a:gd name="T5" fmla="*/ 1680 h 1848"/>
                <a:gd name="T6" fmla="*/ 464 w 2144"/>
                <a:gd name="T7" fmla="*/ 1824 h 1848"/>
                <a:gd name="T8" fmla="*/ 704 w 2144"/>
                <a:gd name="T9" fmla="*/ 1536 h 1848"/>
                <a:gd name="T10" fmla="*/ 800 w 2144"/>
                <a:gd name="T11" fmla="*/ 1344 h 1848"/>
                <a:gd name="T12" fmla="*/ 848 w 2144"/>
                <a:gd name="T13" fmla="*/ 1296 h 1848"/>
                <a:gd name="T14" fmla="*/ 896 w 2144"/>
                <a:gd name="T15" fmla="*/ 1248 h 1848"/>
                <a:gd name="T16" fmla="*/ 992 w 2144"/>
                <a:gd name="T17" fmla="*/ 1200 h 1848"/>
                <a:gd name="T18" fmla="*/ 1280 w 2144"/>
                <a:gd name="T19" fmla="*/ 1152 h 1848"/>
                <a:gd name="T20" fmla="*/ 1712 w 2144"/>
                <a:gd name="T21" fmla="*/ 1248 h 1848"/>
                <a:gd name="T22" fmla="*/ 2000 w 2144"/>
                <a:gd name="T23" fmla="*/ 1200 h 1848"/>
                <a:gd name="T24" fmla="*/ 2144 w 2144"/>
                <a:gd name="T25" fmla="*/ 864 h 1848"/>
                <a:gd name="T26" fmla="*/ 2000 w 2144"/>
                <a:gd name="T27" fmla="*/ 480 h 1848"/>
                <a:gd name="T28" fmla="*/ 1472 w 2144"/>
                <a:gd name="T29" fmla="*/ 96 h 1848"/>
                <a:gd name="T30" fmla="*/ 1088 w 2144"/>
                <a:gd name="T31" fmla="*/ 48 h 1848"/>
                <a:gd name="T32" fmla="*/ 896 w 2144"/>
                <a:gd name="T33" fmla="*/ 192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4" h="1848">
                  <a:moveTo>
                    <a:pt x="896" y="192"/>
                  </a:moveTo>
                  <a:cubicBezTo>
                    <a:pt x="736" y="384"/>
                    <a:pt x="256" y="952"/>
                    <a:pt x="128" y="1200"/>
                  </a:cubicBezTo>
                  <a:cubicBezTo>
                    <a:pt x="0" y="1448"/>
                    <a:pt x="72" y="1576"/>
                    <a:pt x="128" y="1680"/>
                  </a:cubicBezTo>
                  <a:cubicBezTo>
                    <a:pt x="184" y="1784"/>
                    <a:pt x="368" y="1848"/>
                    <a:pt x="464" y="1824"/>
                  </a:cubicBezTo>
                  <a:cubicBezTo>
                    <a:pt x="560" y="1800"/>
                    <a:pt x="648" y="1616"/>
                    <a:pt x="704" y="1536"/>
                  </a:cubicBezTo>
                  <a:cubicBezTo>
                    <a:pt x="760" y="1456"/>
                    <a:pt x="776" y="1384"/>
                    <a:pt x="800" y="1344"/>
                  </a:cubicBezTo>
                  <a:cubicBezTo>
                    <a:pt x="824" y="1304"/>
                    <a:pt x="832" y="1312"/>
                    <a:pt x="848" y="1296"/>
                  </a:cubicBezTo>
                  <a:cubicBezTo>
                    <a:pt x="864" y="1280"/>
                    <a:pt x="872" y="1264"/>
                    <a:pt x="896" y="1248"/>
                  </a:cubicBezTo>
                  <a:cubicBezTo>
                    <a:pt x="920" y="1232"/>
                    <a:pt x="928" y="1216"/>
                    <a:pt x="992" y="1200"/>
                  </a:cubicBezTo>
                  <a:cubicBezTo>
                    <a:pt x="1056" y="1184"/>
                    <a:pt x="1160" y="1144"/>
                    <a:pt x="1280" y="1152"/>
                  </a:cubicBezTo>
                  <a:cubicBezTo>
                    <a:pt x="1400" y="1160"/>
                    <a:pt x="1592" y="1240"/>
                    <a:pt x="1712" y="1248"/>
                  </a:cubicBezTo>
                  <a:cubicBezTo>
                    <a:pt x="1832" y="1256"/>
                    <a:pt x="1928" y="1264"/>
                    <a:pt x="2000" y="1200"/>
                  </a:cubicBezTo>
                  <a:cubicBezTo>
                    <a:pt x="2072" y="1136"/>
                    <a:pt x="2144" y="984"/>
                    <a:pt x="2144" y="864"/>
                  </a:cubicBezTo>
                  <a:cubicBezTo>
                    <a:pt x="2144" y="744"/>
                    <a:pt x="2112" y="608"/>
                    <a:pt x="2000" y="480"/>
                  </a:cubicBezTo>
                  <a:cubicBezTo>
                    <a:pt x="1888" y="352"/>
                    <a:pt x="1624" y="168"/>
                    <a:pt x="1472" y="96"/>
                  </a:cubicBezTo>
                  <a:cubicBezTo>
                    <a:pt x="1320" y="24"/>
                    <a:pt x="1184" y="32"/>
                    <a:pt x="1088" y="48"/>
                  </a:cubicBezTo>
                  <a:cubicBezTo>
                    <a:pt x="992" y="64"/>
                    <a:pt x="1056" y="0"/>
                    <a:pt x="896" y="192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42408" name="AutoShape 40"/>
          <p:cNvSpPr>
            <a:spLocks noChangeArrowheads="1"/>
          </p:cNvSpPr>
          <p:nvPr/>
        </p:nvSpPr>
        <p:spPr bwMode="auto">
          <a:xfrm>
            <a:off x="8153400" y="17145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442409" name="Group 41"/>
          <p:cNvGrpSpPr>
            <a:grpSpLocks/>
          </p:cNvGrpSpPr>
          <p:nvPr/>
        </p:nvGrpSpPr>
        <p:grpSpPr bwMode="auto">
          <a:xfrm>
            <a:off x="4787900" y="476250"/>
            <a:ext cx="3295650" cy="2705100"/>
            <a:chOff x="3180" y="240"/>
            <a:chExt cx="2076" cy="1704"/>
          </a:xfrm>
        </p:grpSpPr>
        <p:sp>
          <p:nvSpPr>
            <p:cNvPr id="442410" name="Line 42"/>
            <p:cNvSpPr>
              <a:spLocks noChangeShapeType="1"/>
            </p:cNvSpPr>
            <p:nvPr/>
          </p:nvSpPr>
          <p:spPr bwMode="auto">
            <a:xfrm flipH="1">
              <a:off x="4656" y="1320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2411" name="Line 43"/>
            <p:cNvSpPr>
              <a:spLocks noChangeShapeType="1"/>
            </p:cNvSpPr>
            <p:nvPr/>
          </p:nvSpPr>
          <p:spPr bwMode="auto">
            <a:xfrm>
              <a:off x="4416" y="744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2412" name="Line 44"/>
            <p:cNvSpPr>
              <a:spLocks noChangeShapeType="1"/>
            </p:cNvSpPr>
            <p:nvPr/>
          </p:nvSpPr>
          <p:spPr bwMode="auto">
            <a:xfrm>
              <a:off x="3984" y="1320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2413" name="Line 45"/>
            <p:cNvSpPr>
              <a:spLocks noChangeShapeType="1"/>
            </p:cNvSpPr>
            <p:nvPr/>
          </p:nvSpPr>
          <p:spPr bwMode="auto">
            <a:xfrm flipH="1">
              <a:off x="3504" y="744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2414" name="Oval 46"/>
            <p:cNvSpPr>
              <a:spLocks noChangeArrowheads="1"/>
            </p:cNvSpPr>
            <p:nvPr/>
          </p:nvSpPr>
          <p:spPr bwMode="auto">
            <a:xfrm>
              <a:off x="4176" y="504"/>
              <a:ext cx="336" cy="336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08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415" name="Oval 47"/>
            <p:cNvSpPr>
              <a:spLocks noChangeArrowheads="1"/>
            </p:cNvSpPr>
            <p:nvPr/>
          </p:nvSpPr>
          <p:spPr bwMode="auto">
            <a:xfrm>
              <a:off x="3744" y="1032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16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416" name="Oval 48"/>
            <p:cNvSpPr>
              <a:spLocks noChangeArrowheads="1"/>
            </p:cNvSpPr>
            <p:nvPr/>
          </p:nvSpPr>
          <p:spPr bwMode="auto">
            <a:xfrm>
              <a:off x="3264" y="1608"/>
              <a:ext cx="336" cy="336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25*</a:t>
              </a:r>
              <a:endParaRPr kumimoji="1" lang="en-US" altLang="zh-CN" sz="28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417" name="Oval 49"/>
            <p:cNvSpPr>
              <a:spLocks noChangeArrowheads="1"/>
            </p:cNvSpPr>
            <p:nvPr/>
          </p:nvSpPr>
          <p:spPr bwMode="auto">
            <a:xfrm>
              <a:off x="3936" y="1608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25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418" name="Oval 50"/>
            <p:cNvSpPr>
              <a:spLocks noChangeArrowheads="1"/>
            </p:cNvSpPr>
            <p:nvPr/>
          </p:nvSpPr>
          <p:spPr bwMode="auto">
            <a:xfrm>
              <a:off x="4656" y="1032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21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419" name="Oval 51"/>
            <p:cNvSpPr>
              <a:spLocks noChangeArrowheads="1"/>
            </p:cNvSpPr>
            <p:nvPr/>
          </p:nvSpPr>
          <p:spPr bwMode="auto">
            <a:xfrm>
              <a:off x="4464" y="1608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49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420" name="Text Box 52"/>
            <p:cNvSpPr txBox="1">
              <a:spLocks noChangeArrowheads="1"/>
            </p:cNvSpPr>
            <p:nvPr/>
          </p:nvSpPr>
          <p:spPr bwMode="auto">
            <a:xfrm>
              <a:off x="4092" y="26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421" name="Text Box 53"/>
            <p:cNvSpPr txBox="1">
              <a:spLocks noChangeArrowheads="1"/>
            </p:cNvSpPr>
            <p:nvPr/>
          </p:nvSpPr>
          <p:spPr bwMode="auto">
            <a:xfrm>
              <a:off x="4956" y="88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422" name="Text Box 54"/>
            <p:cNvSpPr txBox="1">
              <a:spLocks noChangeArrowheads="1"/>
            </p:cNvSpPr>
            <p:nvPr/>
          </p:nvSpPr>
          <p:spPr bwMode="auto">
            <a:xfrm>
              <a:off x="4380" y="13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423" name="Text Box 55"/>
            <p:cNvSpPr txBox="1">
              <a:spLocks noChangeArrowheads="1"/>
            </p:cNvSpPr>
            <p:nvPr/>
          </p:nvSpPr>
          <p:spPr bwMode="auto">
            <a:xfrm>
              <a:off x="4128" y="13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424" name="Text Box 56"/>
            <p:cNvSpPr txBox="1">
              <a:spLocks noChangeArrowheads="1"/>
            </p:cNvSpPr>
            <p:nvPr/>
          </p:nvSpPr>
          <p:spPr bwMode="auto">
            <a:xfrm>
              <a:off x="3180" y="13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425" name="Text Box 57"/>
            <p:cNvSpPr txBox="1">
              <a:spLocks noChangeArrowheads="1"/>
            </p:cNvSpPr>
            <p:nvPr/>
          </p:nvSpPr>
          <p:spPr bwMode="auto">
            <a:xfrm>
              <a:off x="3600" y="80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2426" name="Freeform 58"/>
            <p:cNvSpPr>
              <a:spLocks/>
            </p:cNvSpPr>
            <p:nvPr/>
          </p:nvSpPr>
          <p:spPr bwMode="auto">
            <a:xfrm>
              <a:off x="3504" y="240"/>
              <a:ext cx="1752" cy="1288"/>
            </a:xfrm>
            <a:custGeom>
              <a:avLst/>
              <a:gdLst>
                <a:gd name="T0" fmla="*/ 496 w 1752"/>
                <a:gd name="T1" fmla="*/ 216 h 1288"/>
                <a:gd name="T2" fmla="*/ 64 w 1752"/>
                <a:gd name="T3" fmla="*/ 744 h 1288"/>
                <a:gd name="T4" fmla="*/ 112 w 1752"/>
                <a:gd name="T5" fmla="*/ 1128 h 1288"/>
                <a:gd name="T6" fmla="*/ 352 w 1752"/>
                <a:gd name="T7" fmla="*/ 1272 h 1288"/>
                <a:gd name="T8" fmla="*/ 1504 w 1752"/>
                <a:gd name="T9" fmla="*/ 1224 h 1288"/>
                <a:gd name="T10" fmla="*/ 1744 w 1752"/>
                <a:gd name="T11" fmla="*/ 936 h 1288"/>
                <a:gd name="T12" fmla="*/ 1456 w 1752"/>
                <a:gd name="T13" fmla="*/ 408 h 1288"/>
                <a:gd name="T14" fmla="*/ 1024 w 1752"/>
                <a:gd name="T15" fmla="*/ 72 h 1288"/>
                <a:gd name="T16" fmla="*/ 736 w 1752"/>
                <a:gd name="T17" fmla="*/ 24 h 1288"/>
                <a:gd name="T18" fmla="*/ 496 w 1752"/>
                <a:gd name="T19" fmla="*/ 21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2" h="1288">
                  <a:moveTo>
                    <a:pt x="496" y="216"/>
                  </a:moveTo>
                  <a:cubicBezTo>
                    <a:pt x="384" y="336"/>
                    <a:pt x="128" y="592"/>
                    <a:pt x="64" y="744"/>
                  </a:cubicBezTo>
                  <a:cubicBezTo>
                    <a:pt x="0" y="896"/>
                    <a:pt x="64" y="1040"/>
                    <a:pt x="112" y="1128"/>
                  </a:cubicBezTo>
                  <a:cubicBezTo>
                    <a:pt x="160" y="1216"/>
                    <a:pt x="120" y="1256"/>
                    <a:pt x="352" y="1272"/>
                  </a:cubicBezTo>
                  <a:cubicBezTo>
                    <a:pt x="584" y="1288"/>
                    <a:pt x="1272" y="1280"/>
                    <a:pt x="1504" y="1224"/>
                  </a:cubicBezTo>
                  <a:cubicBezTo>
                    <a:pt x="1736" y="1168"/>
                    <a:pt x="1752" y="1072"/>
                    <a:pt x="1744" y="936"/>
                  </a:cubicBezTo>
                  <a:cubicBezTo>
                    <a:pt x="1736" y="800"/>
                    <a:pt x="1576" y="552"/>
                    <a:pt x="1456" y="408"/>
                  </a:cubicBezTo>
                  <a:cubicBezTo>
                    <a:pt x="1336" y="264"/>
                    <a:pt x="1144" y="136"/>
                    <a:pt x="1024" y="72"/>
                  </a:cubicBezTo>
                  <a:cubicBezTo>
                    <a:pt x="904" y="8"/>
                    <a:pt x="824" y="0"/>
                    <a:pt x="736" y="24"/>
                  </a:cubicBezTo>
                  <a:cubicBezTo>
                    <a:pt x="648" y="48"/>
                    <a:pt x="608" y="96"/>
                    <a:pt x="496" y="216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1031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0" grpId="0" animBg="1"/>
      <p:bldP spid="442386" grpId="0" autoUpdateAnimBg="0"/>
      <p:bldP spid="442387" grpId="0" animBg="1"/>
      <p:bldP spid="44240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AutoShape 2"/>
          <p:cNvSpPr>
            <a:spLocks noChangeArrowheads="1"/>
          </p:cNvSpPr>
          <p:nvPr/>
        </p:nvSpPr>
        <p:spPr bwMode="auto">
          <a:xfrm>
            <a:off x="4038600" y="15113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443395" name="Group 3"/>
          <p:cNvGrpSpPr>
            <a:grpSpLocks/>
          </p:cNvGrpSpPr>
          <p:nvPr/>
        </p:nvGrpSpPr>
        <p:grpSpPr bwMode="auto">
          <a:xfrm>
            <a:off x="4859338" y="3860800"/>
            <a:ext cx="3503612" cy="1227138"/>
            <a:chOff x="3168" y="2200"/>
            <a:chExt cx="2112" cy="765"/>
          </a:xfrm>
        </p:grpSpPr>
        <p:sp>
          <p:nvSpPr>
            <p:cNvPr id="443396" name="Rectangle 4" descr="永恒"/>
            <p:cNvSpPr>
              <a:spLocks noChangeArrowheads="1"/>
            </p:cNvSpPr>
            <p:nvPr/>
          </p:nvSpPr>
          <p:spPr bwMode="auto">
            <a:xfrm>
              <a:off x="3216" y="2200"/>
              <a:ext cx="206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08  16  </a:t>
              </a: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21  25* 25  49</a:t>
              </a:r>
              <a:endParaRPr kumimoji="1" lang="en-US" altLang="zh-CN" sz="2400" smtClean="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397" name="Line 5"/>
            <p:cNvSpPr>
              <a:spLocks noChangeShapeType="1"/>
            </p:cNvSpPr>
            <p:nvPr/>
          </p:nvSpPr>
          <p:spPr bwMode="auto">
            <a:xfrm>
              <a:off x="3552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3398" name="Line 6"/>
            <p:cNvSpPr>
              <a:spLocks noChangeShapeType="1"/>
            </p:cNvSpPr>
            <p:nvPr/>
          </p:nvSpPr>
          <p:spPr bwMode="auto">
            <a:xfrm>
              <a:off x="3888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3399" name="Line 7"/>
            <p:cNvSpPr>
              <a:spLocks noChangeShapeType="1"/>
            </p:cNvSpPr>
            <p:nvPr/>
          </p:nvSpPr>
          <p:spPr bwMode="auto">
            <a:xfrm>
              <a:off x="4224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3400" name="Line 8"/>
            <p:cNvSpPr>
              <a:spLocks noChangeShapeType="1"/>
            </p:cNvSpPr>
            <p:nvPr/>
          </p:nvSpPr>
          <p:spPr bwMode="auto">
            <a:xfrm>
              <a:off x="4608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3401" name="Line 9"/>
            <p:cNvSpPr>
              <a:spLocks noChangeShapeType="1"/>
            </p:cNvSpPr>
            <p:nvPr/>
          </p:nvSpPr>
          <p:spPr bwMode="auto">
            <a:xfrm>
              <a:off x="4944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3402" name="Text Box 10"/>
            <p:cNvSpPr txBox="1">
              <a:spLocks noChangeArrowheads="1"/>
            </p:cNvSpPr>
            <p:nvPr/>
          </p:nvSpPr>
          <p:spPr bwMode="auto">
            <a:xfrm>
              <a:off x="3168" y="2641"/>
              <a:ext cx="2034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交换 </a:t>
              </a:r>
              <a:r>
                <a:rPr kumimoji="1" lang="en-US" altLang="en-US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1</a:t>
              </a:r>
              <a:r>
                <a:rPr kumimoji="1" lang="zh-CN" altLang="en-US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号与</a:t>
              </a: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3 </a:t>
              </a:r>
              <a:r>
                <a:rPr kumimoji="1" lang="zh-CN" altLang="en-US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号记录</a:t>
              </a:r>
              <a:endParaRPr kumimoji="1" lang="zh-CN" altLang="en-US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</p:grpSp>
      <p:grpSp>
        <p:nvGrpSpPr>
          <p:cNvPr id="443403" name="Group 11"/>
          <p:cNvGrpSpPr>
            <a:grpSpLocks/>
          </p:cNvGrpSpPr>
          <p:nvPr/>
        </p:nvGrpSpPr>
        <p:grpSpPr bwMode="auto">
          <a:xfrm>
            <a:off x="611188" y="3860800"/>
            <a:ext cx="3276600" cy="533400"/>
            <a:chOff x="432" y="2200"/>
            <a:chExt cx="2064" cy="336"/>
          </a:xfrm>
        </p:grpSpPr>
        <p:sp>
          <p:nvSpPr>
            <p:cNvPr id="443404" name="Rectangle 12" descr="永恒"/>
            <p:cNvSpPr>
              <a:spLocks noChangeArrowheads="1"/>
            </p:cNvSpPr>
            <p:nvPr/>
          </p:nvSpPr>
          <p:spPr bwMode="auto">
            <a:xfrm>
              <a:off x="432" y="2200"/>
              <a:ext cx="206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21  16  08  </a:t>
              </a: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25* 25  49</a:t>
              </a:r>
              <a:endParaRPr kumimoji="1" lang="en-US" altLang="zh-CN" sz="2400" smtClean="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05" name="Line 13"/>
            <p:cNvSpPr>
              <a:spLocks noChangeShapeType="1"/>
            </p:cNvSpPr>
            <p:nvPr/>
          </p:nvSpPr>
          <p:spPr bwMode="auto">
            <a:xfrm>
              <a:off x="768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3406" name="Line 14"/>
            <p:cNvSpPr>
              <a:spLocks noChangeShapeType="1"/>
            </p:cNvSpPr>
            <p:nvPr/>
          </p:nvSpPr>
          <p:spPr bwMode="auto">
            <a:xfrm>
              <a:off x="1104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3407" name="Line 15"/>
            <p:cNvSpPr>
              <a:spLocks noChangeShapeType="1"/>
            </p:cNvSpPr>
            <p:nvPr/>
          </p:nvSpPr>
          <p:spPr bwMode="auto">
            <a:xfrm>
              <a:off x="1440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3408" name="Line 16"/>
            <p:cNvSpPr>
              <a:spLocks noChangeShapeType="1"/>
            </p:cNvSpPr>
            <p:nvPr/>
          </p:nvSpPr>
          <p:spPr bwMode="auto">
            <a:xfrm>
              <a:off x="1824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3409" name="Line 17"/>
            <p:cNvSpPr>
              <a:spLocks noChangeShapeType="1"/>
            </p:cNvSpPr>
            <p:nvPr/>
          </p:nvSpPr>
          <p:spPr bwMode="auto">
            <a:xfrm>
              <a:off x="2160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43410" name="Text Box 18"/>
          <p:cNvSpPr txBox="1">
            <a:spLocks noChangeArrowheads="1"/>
          </p:cNvSpPr>
          <p:nvPr/>
        </p:nvSpPr>
        <p:spPr bwMode="auto">
          <a:xfrm>
            <a:off x="611188" y="4581525"/>
            <a:ext cx="3302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从 </a:t>
            </a:r>
            <a:r>
              <a:rPr kumimoji="1" lang="en-US" altLang="zh-CN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1 </a:t>
            </a:r>
            <a:r>
              <a:rPr kumimoji="1" lang="zh-CN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号到 </a:t>
            </a:r>
            <a:r>
              <a:rPr kumimoji="1" lang="en-US" altLang="zh-CN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3</a:t>
            </a:r>
            <a:r>
              <a:rPr kumimoji="1" lang="zh-CN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号重新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调整为最大堆</a:t>
            </a:r>
          </a:p>
        </p:txBody>
      </p:sp>
      <p:sp>
        <p:nvSpPr>
          <p:cNvPr id="443411" name="AutoShape 19"/>
          <p:cNvSpPr>
            <a:spLocks noChangeArrowheads="1"/>
          </p:cNvSpPr>
          <p:nvPr/>
        </p:nvSpPr>
        <p:spPr bwMode="auto">
          <a:xfrm>
            <a:off x="76200" y="15113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43412" name="AutoShape 20"/>
          <p:cNvSpPr>
            <a:spLocks noChangeArrowheads="1"/>
          </p:cNvSpPr>
          <p:nvPr/>
        </p:nvSpPr>
        <p:spPr bwMode="auto">
          <a:xfrm>
            <a:off x="8153400" y="15240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443413" name="Group 21"/>
          <p:cNvGrpSpPr>
            <a:grpSpLocks/>
          </p:cNvGrpSpPr>
          <p:nvPr/>
        </p:nvGrpSpPr>
        <p:grpSpPr bwMode="auto">
          <a:xfrm>
            <a:off x="611188" y="476250"/>
            <a:ext cx="3276600" cy="2705100"/>
            <a:chOff x="384" y="112"/>
            <a:chExt cx="2064" cy="1704"/>
          </a:xfrm>
        </p:grpSpPr>
        <p:sp>
          <p:nvSpPr>
            <p:cNvPr id="443414" name="Line 22"/>
            <p:cNvSpPr>
              <a:spLocks noChangeShapeType="1"/>
            </p:cNvSpPr>
            <p:nvPr/>
          </p:nvSpPr>
          <p:spPr bwMode="auto">
            <a:xfrm flipH="1">
              <a:off x="1824" y="1192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3415" name="Line 23"/>
            <p:cNvSpPr>
              <a:spLocks noChangeShapeType="1"/>
            </p:cNvSpPr>
            <p:nvPr/>
          </p:nvSpPr>
          <p:spPr bwMode="auto">
            <a:xfrm>
              <a:off x="1152" y="1192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3416" name="Line 24"/>
            <p:cNvSpPr>
              <a:spLocks noChangeShapeType="1"/>
            </p:cNvSpPr>
            <p:nvPr/>
          </p:nvSpPr>
          <p:spPr bwMode="auto">
            <a:xfrm>
              <a:off x="1680" y="616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3417" name="Line 25"/>
            <p:cNvSpPr>
              <a:spLocks noChangeShapeType="1"/>
            </p:cNvSpPr>
            <p:nvPr/>
          </p:nvSpPr>
          <p:spPr bwMode="auto">
            <a:xfrm flipH="1">
              <a:off x="672" y="616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3418" name="Oval 26"/>
            <p:cNvSpPr>
              <a:spLocks noChangeArrowheads="1"/>
            </p:cNvSpPr>
            <p:nvPr/>
          </p:nvSpPr>
          <p:spPr bwMode="auto">
            <a:xfrm>
              <a:off x="1392" y="376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21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19" name="Oval 27"/>
            <p:cNvSpPr>
              <a:spLocks noChangeArrowheads="1"/>
            </p:cNvSpPr>
            <p:nvPr/>
          </p:nvSpPr>
          <p:spPr bwMode="auto">
            <a:xfrm>
              <a:off x="912" y="904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16</a:t>
              </a:r>
              <a:endParaRPr kumimoji="1" lang="en-US" altLang="zh-CN" sz="24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43420" name="Oval 28"/>
            <p:cNvSpPr>
              <a:spLocks noChangeArrowheads="1"/>
            </p:cNvSpPr>
            <p:nvPr/>
          </p:nvSpPr>
          <p:spPr bwMode="auto">
            <a:xfrm>
              <a:off x="432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25*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21" name="Oval 29"/>
            <p:cNvSpPr>
              <a:spLocks noChangeArrowheads="1"/>
            </p:cNvSpPr>
            <p:nvPr/>
          </p:nvSpPr>
          <p:spPr bwMode="auto">
            <a:xfrm>
              <a:off x="1872" y="904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08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22" name="Oval 30"/>
            <p:cNvSpPr>
              <a:spLocks noChangeArrowheads="1"/>
            </p:cNvSpPr>
            <p:nvPr/>
          </p:nvSpPr>
          <p:spPr bwMode="auto">
            <a:xfrm>
              <a:off x="1104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25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23" name="Oval 31"/>
            <p:cNvSpPr>
              <a:spLocks noChangeArrowheads="1"/>
            </p:cNvSpPr>
            <p:nvPr/>
          </p:nvSpPr>
          <p:spPr bwMode="auto">
            <a:xfrm>
              <a:off x="1632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49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24" name="Text Box 32"/>
            <p:cNvSpPr txBox="1">
              <a:spLocks noChangeArrowheads="1"/>
            </p:cNvSpPr>
            <p:nvPr/>
          </p:nvSpPr>
          <p:spPr bwMode="auto">
            <a:xfrm>
              <a:off x="1260" y="14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25" name="Text Box 33"/>
            <p:cNvSpPr txBox="1">
              <a:spLocks noChangeArrowheads="1"/>
            </p:cNvSpPr>
            <p:nvPr/>
          </p:nvSpPr>
          <p:spPr bwMode="auto">
            <a:xfrm>
              <a:off x="828" y="61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26" name="Text Box 34"/>
            <p:cNvSpPr txBox="1">
              <a:spLocks noChangeArrowheads="1"/>
            </p:cNvSpPr>
            <p:nvPr/>
          </p:nvSpPr>
          <p:spPr bwMode="auto">
            <a:xfrm>
              <a:off x="2172" y="71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27" name="Text Box 35"/>
            <p:cNvSpPr txBox="1">
              <a:spLocks noChangeArrowheads="1"/>
            </p:cNvSpPr>
            <p:nvPr/>
          </p:nvSpPr>
          <p:spPr bwMode="auto">
            <a:xfrm>
              <a:off x="384" y="120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28" name="Text Box 36"/>
            <p:cNvSpPr txBox="1">
              <a:spLocks noChangeArrowheads="1"/>
            </p:cNvSpPr>
            <p:nvPr/>
          </p:nvSpPr>
          <p:spPr bwMode="auto">
            <a:xfrm>
              <a:off x="1248" y="120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29" name="Text Box 37"/>
            <p:cNvSpPr txBox="1">
              <a:spLocks noChangeArrowheads="1"/>
            </p:cNvSpPr>
            <p:nvPr/>
          </p:nvSpPr>
          <p:spPr bwMode="auto">
            <a:xfrm>
              <a:off x="1596" y="120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30" name="Line 38"/>
            <p:cNvSpPr>
              <a:spLocks noChangeShapeType="1"/>
            </p:cNvSpPr>
            <p:nvPr/>
          </p:nvSpPr>
          <p:spPr bwMode="auto">
            <a:xfrm flipH="1" flipV="1">
              <a:off x="1824" y="616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3431" name="Line 39"/>
            <p:cNvSpPr>
              <a:spLocks noChangeShapeType="1"/>
            </p:cNvSpPr>
            <p:nvPr/>
          </p:nvSpPr>
          <p:spPr bwMode="auto">
            <a:xfrm>
              <a:off x="1920" y="568"/>
              <a:ext cx="144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3432" name="Freeform 40"/>
            <p:cNvSpPr>
              <a:spLocks/>
            </p:cNvSpPr>
            <p:nvPr/>
          </p:nvSpPr>
          <p:spPr bwMode="auto">
            <a:xfrm>
              <a:off x="696" y="112"/>
              <a:ext cx="1752" cy="1288"/>
            </a:xfrm>
            <a:custGeom>
              <a:avLst/>
              <a:gdLst>
                <a:gd name="T0" fmla="*/ 496 w 1752"/>
                <a:gd name="T1" fmla="*/ 216 h 1288"/>
                <a:gd name="T2" fmla="*/ 64 w 1752"/>
                <a:gd name="T3" fmla="*/ 744 h 1288"/>
                <a:gd name="T4" fmla="*/ 112 w 1752"/>
                <a:gd name="T5" fmla="*/ 1128 h 1288"/>
                <a:gd name="T6" fmla="*/ 352 w 1752"/>
                <a:gd name="T7" fmla="*/ 1272 h 1288"/>
                <a:gd name="T8" fmla="*/ 1504 w 1752"/>
                <a:gd name="T9" fmla="*/ 1224 h 1288"/>
                <a:gd name="T10" fmla="*/ 1744 w 1752"/>
                <a:gd name="T11" fmla="*/ 936 h 1288"/>
                <a:gd name="T12" fmla="*/ 1456 w 1752"/>
                <a:gd name="T13" fmla="*/ 408 h 1288"/>
                <a:gd name="T14" fmla="*/ 1024 w 1752"/>
                <a:gd name="T15" fmla="*/ 72 h 1288"/>
                <a:gd name="T16" fmla="*/ 736 w 1752"/>
                <a:gd name="T17" fmla="*/ 24 h 1288"/>
                <a:gd name="T18" fmla="*/ 496 w 1752"/>
                <a:gd name="T19" fmla="*/ 21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2" h="1288">
                  <a:moveTo>
                    <a:pt x="496" y="216"/>
                  </a:moveTo>
                  <a:cubicBezTo>
                    <a:pt x="384" y="336"/>
                    <a:pt x="128" y="592"/>
                    <a:pt x="64" y="744"/>
                  </a:cubicBezTo>
                  <a:cubicBezTo>
                    <a:pt x="0" y="896"/>
                    <a:pt x="64" y="1040"/>
                    <a:pt x="112" y="1128"/>
                  </a:cubicBezTo>
                  <a:cubicBezTo>
                    <a:pt x="160" y="1216"/>
                    <a:pt x="120" y="1256"/>
                    <a:pt x="352" y="1272"/>
                  </a:cubicBezTo>
                  <a:cubicBezTo>
                    <a:pt x="584" y="1288"/>
                    <a:pt x="1272" y="1280"/>
                    <a:pt x="1504" y="1224"/>
                  </a:cubicBezTo>
                  <a:cubicBezTo>
                    <a:pt x="1736" y="1168"/>
                    <a:pt x="1752" y="1072"/>
                    <a:pt x="1744" y="936"/>
                  </a:cubicBezTo>
                  <a:cubicBezTo>
                    <a:pt x="1736" y="800"/>
                    <a:pt x="1576" y="552"/>
                    <a:pt x="1456" y="408"/>
                  </a:cubicBezTo>
                  <a:cubicBezTo>
                    <a:pt x="1336" y="264"/>
                    <a:pt x="1144" y="136"/>
                    <a:pt x="1024" y="72"/>
                  </a:cubicBezTo>
                  <a:cubicBezTo>
                    <a:pt x="904" y="8"/>
                    <a:pt x="824" y="0"/>
                    <a:pt x="736" y="24"/>
                  </a:cubicBezTo>
                  <a:cubicBezTo>
                    <a:pt x="648" y="48"/>
                    <a:pt x="608" y="96"/>
                    <a:pt x="496" y="216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43433" name="Group 41"/>
          <p:cNvGrpSpPr>
            <a:grpSpLocks/>
          </p:cNvGrpSpPr>
          <p:nvPr/>
        </p:nvGrpSpPr>
        <p:grpSpPr bwMode="auto">
          <a:xfrm>
            <a:off x="4716463" y="404813"/>
            <a:ext cx="3181350" cy="2730500"/>
            <a:chOff x="3180" y="96"/>
            <a:chExt cx="2004" cy="1720"/>
          </a:xfrm>
        </p:grpSpPr>
        <p:sp>
          <p:nvSpPr>
            <p:cNvPr id="443434" name="Line 42"/>
            <p:cNvSpPr>
              <a:spLocks noChangeShapeType="1"/>
            </p:cNvSpPr>
            <p:nvPr/>
          </p:nvSpPr>
          <p:spPr bwMode="auto">
            <a:xfrm flipH="1">
              <a:off x="4656" y="1192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3435" name="Line 43"/>
            <p:cNvSpPr>
              <a:spLocks noChangeShapeType="1"/>
            </p:cNvSpPr>
            <p:nvPr/>
          </p:nvSpPr>
          <p:spPr bwMode="auto">
            <a:xfrm>
              <a:off x="4416" y="616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3436" name="Line 44"/>
            <p:cNvSpPr>
              <a:spLocks noChangeShapeType="1"/>
            </p:cNvSpPr>
            <p:nvPr/>
          </p:nvSpPr>
          <p:spPr bwMode="auto">
            <a:xfrm>
              <a:off x="3984" y="1192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3437" name="Line 45"/>
            <p:cNvSpPr>
              <a:spLocks noChangeShapeType="1"/>
            </p:cNvSpPr>
            <p:nvPr/>
          </p:nvSpPr>
          <p:spPr bwMode="auto">
            <a:xfrm flipH="1">
              <a:off x="3504" y="616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3438" name="Oval 46"/>
            <p:cNvSpPr>
              <a:spLocks noChangeArrowheads="1"/>
            </p:cNvSpPr>
            <p:nvPr/>
          </p:nvSpPr>
          <p:spPr bwMode="auto">
            <a:xfrm>
              <a:off x="4176" y="376"/>
              <a:ext cx="336" cy="336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08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39" name="Oval 47"/>
            <p:cNvSpPr>
              <a:spLocks noChangeArrowheads="1"/>
            </p:cNvSpPr>
            <p:nvPr/>
          </p:nvSpPr>
          <p:spPr bwMode="auto">
            <a:xfrm>
              <a:off x="3744" y="904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16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40" name="Oval 48"/>
            <p:cNvSpPr>
              <a:spLocks noChangeArrowheads="1"/>
            </p:cNvSpPr>
            <p:nvPr/>
          </p:nvSpPr>
          <p:spPr bwMode="auto">
            <a:xfrm>
              <a:off x="3264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25*</a:t>
              </a:r>
              <a:endParaRPr kumimoji="1" lang="en-US" altLang="zh-CN" sz="28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41" name="Oval 49"/>
            <p:cNvSpPr>
              <a:spLocks noChangeArrowheads="1"/>
            </p:cNvSpPr>
            <p:nvPr/>
          </p:nvSpPr>
          <p:spPr bwMode="auto">
            <a:xfrm>
              <a:off x="3936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25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42" name="Oval 50"/>
            <p:cNvSpPr>
              <a:spLocks noChangeArrowheads="1"/>
            </p:cNvSpPr>
            <p:nvPr/>
          </p:nvSpPr>
          <p:spPr bwMode="auto">
            <a:xfrm>
              <a:off x="4656" y="904"/>
              <a:ext cx="336" cy="336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21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43" name="Oval 51"/>
            <p:cNvSpPr>
              <a:spLocks noChangeArrowheads="1"/>
            </p:cNvSpPr>
            <p:nvPr/>
          </p:nvSpPr>
          <p:spPr bwMode="auto">
            <a:xfrm>
              <a:off x="4464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49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44" name="Text Box 52"/>
            <p:cNvSpPr txBox="1">
              <a:spLocks noChangeArrowheads="1"/>
            </p:cNvSpPr>
            <p:nvPr/>
          </p:nvSpPr>
          <p:spPr bwMode="auto">
            <a:xfrm>
              <a:off x="4092" y="13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45" name="Text Box 53"/>
            <p:cNvSpPr txBox="1">
              <a:spLocks noChangeArrowheads="1"/>
            </p:cNvSpPr>
            <p:nvPr/>
          </p:nvSpPr>
          <p:spPr bwMode="auto">
            <a:xfrm>
              <a:off x="4956" y="7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46" name="Text Box 54"/>
            <p:cNvSpPr txBox="1">
              <a:spLocks noChangeArrowheads="1"/>
            </p:cNvSpPr>
            <p:nvPr/>
          </p:nvSpPr>
          <p:spPr bwMode="auto">
            <a:xfrm>
              <a:off x="4380" y="12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47" name="Text Box 55"/>
            <p:cNvSpPr txBox="1">
              <a:spLocks noChangeArrowheads="1"/>
            </p:cNvSpPr>
            <p:nvPr/>
          </p:nvSpPr>
          <p:spPr bwMode="auto">
            <a:xfrm>
              <a:off x="4128" y="12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48" name="Text Box 56"/>
            <p:cNvSpPr txBox="1">
              <a:spLocks noChangeArrowheads="1"/>
            </p:cNvSpPr>
            <p:nvPr/>
          </p:nvSpPr>
          <p:spPr bwMode="auto">
            <a:xfrm>
              <a:off x="3180" y="12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49" name="Text Box 57"/>
            <p:cNvSpPr txBox="1">
              <a:spLocks noChangeArrowheads="1"/>
            </p:cNvSpPr>
            <p:nvPr/>
          </p:nvSpPr>
          <p:spPr bwMode="auto">
            <a:xfrm>
              <a:off x="3600" y="67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3450" name="Freeform 58"/>
            <p:cNvSpPr>
              <a:spLocks/>
            </p:cNvSpPr>
            <p:nvPr/>
          </p:nvSpPr>
          <p:spPr bwMode="auto">
            <a:xfrm>
              <a:off x="3440" y="96"/>
              <a:ext cx="1248" cy="1400"/>
            </a:xfrm>
            <a:custGeom>
              <a:avLst/>
              <a:gdLst>
                <a:gd name="T0" fmla="*/ 544 w 1248"/>
                <a:gd name="T1" fmla="*/ 280 h 1400"/>
                <a:gd name="T2" fmla="*/ 64 w 1248"/>
                <a:gd name="T3" fmla="*/ 856 h 1400"/>
                <a:gd name="T4" fmla="*/ 160 w 1248"/>
                <a:gd name="T5" fmla="*/ 1192 h 1400"/>
                <a:gd name="T6" fmla="*/ 544 w 1248"/>
                <a:gd name="T7" fmla="*/ 1336 h 1400"/>
                <a:gd name="T8" fmla="*/ 976 w 1248"/>
                <a:gd name="T9" fmla="*/ 808 h 1400"/>
                <a:gd name="T10" fmla="*/ 1216 w 1248"/>
                <a:gd name="T11" fmla="*/ 424 h 1400"/>
                <a:gd name="T12" fmla="*/ 1168 w 1248"/>
                <a:gd name="T13" fmla="*/ 136 h 1400"/>
                <a:gd name="T14" fmla="*/ 976 w 1248"/>
                <a:gd name="T15" fmla="*/ 40 h 1400"/>
                <a:gd name="T16" fmla="*/ 784 w 1248"/>
                <a:gd name="T17" fmla="*/ 40 h 1400"/>
                <a:gd name="T18" fmla="*/ 544 w 1248"/>
                <a:gd name="T19" fmla="*/ 280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400">
                  <a:moveTo>
                    <a:pt x="544" y="280"/>
                  </a:moveTo>
                  <a:cubicBezTo>
                    <a:pt x="424" y="416"/>
                    <a:pt x="128" y="704"/>
                    <a:pt x="64" y="856"/>
                  </a:cubicBezTo>
                  <a:cubicBezTo>
                    <a:pt x="0" y="1008"/>
                    <a:pt x="80" y="1112"/>
                    <a:pt x="160" y="1192"/>
                  </a:cubicBezTo>
                  <a:cubicBezTo>
                    <a:pt x="240" y="1272"/>
                    <a:pt x="408" y="1400"/>
                    <a:pt x="544" y="1336"/>
                  </a:cubicBezTo>
                  <a:cubicBezTo>
                    <a:pt x="680" y="1272"/>
                    <a:pt x="864" y="960"/>
                    <a:pt x="976" y="808"/>
                  </a:cubicBezTo>
                  <a:cubicBezTo>
                    <a:pt x="1088" y="656"/>
                    <a:pt x="1184" y="536"/>
                    <a:pt x="1216" y="424"/>
                  </a:cubicBezTo>
                  <a:cubicBezTo>
                    <a:pt x="1248" y="312"/>
                    <a:pt x="1208" y="200"/>
                    <a:pt x="1168" y="136"/>
                  </a:cubicBezTo>
                  <a:cubicBezTo>
                    <a:pt x="1128" y="72"/>
                    <a:pt x="1040" y="56"/>
                    <a:pt x="976" y="40"/>
                  </a:cubicBezTo>
                  <a:cubicBezTo>
                    <a:pt x="912" y="24"/>
                    <a:pt x="856" y="0"/>
                    <a:pt x="784" y="40"/>
                  </a:cubicBezTo>
                  <a:cubicBezTo>
                    <a:pt x="712" y="80"/>
                    <a:pt x="664" y="144"/>
                    <a:pt x="544" y="280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315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4" grpId="0" animBg="1"/>
      <p:bldP spid="443410" grpId="0" autoUpdateAnimBg="0"/>
      <p:bldP spid="443411" grpId="0" animBg="1"/>
      <p:bldP spid="4434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AutoShape 2"/>
          <p:cNvSpPr>
            <a:spLocks noChangeArrowheads="1"/>
          </p:cNvSpPr>
          <p:nvPr/>
        </p:nvSpPr>
        <p:spPr bwMode="auto">
          <a:xfrm>
            <a:off x="4200525" y="15113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444419" name="Group 3"/>
          <p:cNvGrpSpPr>
            <a:grpSpLocks/>
          </p:cNvGrpSpPr>
          <p:nvPr/>
        </p:nvGrpSpPr>
        <p:grpSpPr bwMode="auto">
          <a:xfrm>
            <a:off x="5148263" y="3716338"/>
            <a:ext cx="3484562" cy="1227137"/>
            <a:chOff x="3270" y="2200"/>
            <a:chExt cx="2112" cy="765"/>
          </a:xfrm>
        </p:grpSpPr>
        <p:sp>
          <p:nvSpPr>
            <p:cNvPr id="444420" name="Rectangle 4" descr="永恒"/>
            <p:cNvSpPr>
              <a:spLocks noChangeArrowheads="1"/>
            </p:cNvSpPr>
            <p:nvPr/>
          </p:nvSpPr>
          <p:spPr bwMode="auto">
            <a:xfrm>
              <a:off x="3318" y="2200"/>
              <a:ext cx="206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08  </a:t>
              </a: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16  21  25* 25  49</a:t>
              </a:r>
              <a:endParaRPr kumimoji="1" lang="en-US" altLang="zh-CN" sz="2400" smtClean="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21" name="Line 5"/>
            <p:cNvSpPr>
              <a:spLocks noChangeShapeType="1"/>
            </p:cNvSpPr>
            <p:nvPr/>
          </p:nvSpPr>
          <p:spPr bwMode="auto">
            <a:xfrm>
              <a:off x="3654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4422" name="Line 6"/>
            <p:cNvSpPr>
              <a:spLocks noChangeShapeType="1"/>
            </p:cNvSpPr>
            <p:nvPr/>
          </p:nvSpPr>
          <p:spPr bwMode="auto">
            <a:xfrm>
              <a:off x="3990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4423" name="Line 7"/>
            <p:cNvSpPr>
              <a:spLocks noChangeShapeType="1"/>
            </p:cNvSpPr>
            <p:nvPr/>
          </p:nvSpPr>
          <p:spPr bwMode="auto">
            <a:xfrm>
              <a:off x="4326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4424" name="Line 8"/>
            <p:cNvSpPr>
              <a:spLocks noChangeShapeType="1"/>
            </p:cNvSpPr>
            <p:nvPr/>
          </p:nvSpPr>
          <p:spPr bwMode="auto">
            <a:xfrm>
              <a:off x="4710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4425" name="Line 9"/>
            <p:cNvSpPr>
              <a:spLocks noChangeShapeType="1"/>
            </p:cNvSpPr>
            <p:nvPr/>
          </p:nvSpPr>
          <p:spPr bwMode="auto">
            <a:xfrm>
              <a:off x="5046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4426" name="Text Box 10"/>
            <p:cNvSpPr txBox="1">
              <a:spLocks noChangeArrowheads="1"/>
            </p:cNvSpPr>
            <p:nvPr/>
          </p:nvSpPr>
          <p:spPr bwMode="auto">
            <a:xfrm>
              <a:off x="3270" y="2641"/>
              <a:ext cx="209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交换 </a:t>
              </a:r>
              <a:r>
                <a:rPr kumimoji="1" lang="en-US" altLang="en-US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1 </a:t>
              </a:r>
              <a:r>
                <a:rPr kumimoji="1" lang="zh-CN" altLang="en-US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号与</a:t>
              </a: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2 </a:t>
              </a:r>
              <a:r>
                <a:rPr kumimoji="1" lang="zh-CN" altLang="en-US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号记录</a:t>
              </a:r>
              <a:endParaRPr kumimoji="1" lang="zh-CN" altLang="en-US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</p:grpSp>
      <p:sp>
        <p:nvSpPr>
          <p:cNvPr id="444427" name="Rectangle 11" descr="永恒"/>
          <p:cNvSpPr>
            <a:spLocks noChangeArrowheads="1"/>
          </p:cNvSpPr>
          <p:nvPr/>
        </p:nvSpPr>
        <p:spPr bwMode="auto">
          <a:xfrm>
            <a:off x="827088" y="3716338"/>
            <a:ext cx="32766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16  08  </a:t>
            </a:r>
            <a:r>
              <a:rPr kumimoji="1" lang="en-US" altLang="zh-CN" sz="28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21</a:t>
            </a:r>
            <a:r>
              <a:rPr kumimoji="1" lang="en-US" altLang="zh-CN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28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25* 25  49</a:t>
            </a:r>
            <a:endParaRPr kumimoji="1" lang="en-US" altLang="zh-CN" sz="2400" smtClean="0">
              <a:solidFill>
                <a:srgbClr val="FFFFCC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44428" name="Line 12"/>
          <p:cNvSpPr>
            <a:spLocks noChangeShapeType="1"/>
          </p:cNvSpPr>
          <p:nvPr/>
        </p:nvSpPr>
        <p:spPr bwMode="auto">
          <a:xfrm>
            <a:off x="1331913" y="371633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44429" name="Line 13"/>
          <p:cNvSpPr>
            <a:spLocks noChangeShapeType="1"/>
          </p:cNvSpPr>
          <p:nvPr/>
        </p:nvSpPr>
        <p:spPr bwMode="auto">
          <a:xfrm>
            <a:off x="1908175" y="371633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44430" name="Line 14"/>
          <p:cNvSpPr>
            <a:spLocks noChangeShapeType="1"/>
          </p:cNvSpPr>
          <p:nvPr/>
        </p:nvSpPr>
        <p:spPr bwMode="auto">
          <a:xfrm>
            <a:off x="2411413" y="371633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44431" name="Line 15"/>
          <p:cNvSpPr>
            <a:spLocks noChangeShapeType="1"/>
          </p:cNvSpPr>
          <p:nvPr/>
        </p:nvSpPr>
        <p:spPr bwMode="auto">
          <a:xfrm>
            <a:off x="3059113" y="371633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44432" name="Line 16"/>
          <p:cNvSpPr>
            <a:spLocks noChangeShapeType="1"/>
          </p:cNvSpPr>
          <p:nvPr/>
        </p:nvSpPr>
        <p:spPr bwMode="auto">
          <a:xfrm>
            <a:off x="3635375" y="371633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44433" name="Text Box 17"/>
          <p:cNvSpPr txBox="1">
            <a:spLocks noChangeArrowheads="1"/>
          </p:cNvSpPr>
          <p:nvPr/>
        </p:nvSpPr>
        <p:spPr bwMode="auto">
          <a:xfrm>
            <a:off x="827088" y="4508500"/>
            <a:ext cx="3140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从 </a:t>
            </a:r>
            <a:r>
              <a:rPr kumimoji="1" lang="en-US" altLang="zh-CN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1 </a:t>
            </a:r>
            <a:r>
              <a:rPr kumimoji="1" lang="zh-CN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号到 </a:t>
            </a:r>
            <a:r>
              <a:rPr kumimoji="1" lang="en-US" altLang="zh-CN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2 </a:t>
            </a:r>
            <a:r>
              <a:rPr kumimoji="1" lang="zh-CN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号重新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调整为最大堆</a:t>
            </a:r>
          </a:p>
        </p:txBody>
      </p:sp>
      <p:sp>
        <p:nvSpPr>
          <p:cNvPr id="444434" name="AutoShape 18"/>
          <p:cNvSpPr>
            <a:spLocks noChangeArrowheads="1"/>
          </p:cNvSpPr>
          <p:nvPr/>
        </p:nvSpPr>
        <p:spPr bwMode="auto">
          <a:xfrm>
            <a:off x="238125" y="15113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444435" name="Group 19"/>
          <p:cNvGrpSpPr>
            <a:grpSpLocks/>
          </p:cNvGrpSpPr>
          <p:nvPr/>
        </p:nvGrpSpPr>
        <p:grpSpPr bwMode="auto">
          <a:xfrm>
            <a:off x="755650" y="476250"/>
            <a:ext cx="3200400" cy="2730500"/>
            <a:chOff x="486" y="96"/>
            <a:chExt cx="2016" cy="1720"/>
          </a:xfrm>
        </p:grpSpPr>
        <p:sp>
          <p:nvSpPr>
            <p:cNvPr id="444436" name="Line 20"/>
            <p:cNvSpPr>
              <a:spLocks noChangeShapeType="1"/>
            </p:cNvSpPr>
            <p:nvPr/>
          </p:nvSpPr>
          <p:spPr bwMode="auto">
            <a:xfrm flipH="1">
              <a:off x="1926" y="1192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4437" name="Line 21"/>
            <p:cNvSpPr>
              <a:spLocks noChangeShapeType="1"/>
            </p:cNvSpPr>
            <p:nvPr/>
          </p:nvSpPr>
          <p:spPr bwMode="auto">
            <a:xfrm>
              <a:off x="1254" y="1192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4438" name="Line 22"/>
            <p:cNvSpPr>
              <a:spLocks noChangeShapeType="1"/>
            </p:cNvSpPr>
            <p:nvPr/>
          </p:nvSpPr>
          <p:spPr bwMode="auto">
            <a:xfrm>
              <a:off x="1782" y="616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4439" name="Line 23"/>
            <p:cNvSpPr>
              <a:spLocks noChangeShapeType="1"/>
            </p:cNvSpPr>
            <p:nvPr/>
          </p:nvSpPr>
          <p:spPr bwMode="auto">
            <a:xfrm flipH="1">
              <a:off x="774" y="616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4440" name="Oval 24"/>
            <p:cNvSpPr>
              <a:spLocks noChangeArrowheads="1"/>
            </p:cNvSpPr>
            <p:nvPr/>
          </p:nvSpPr>
          <p:spPr bwMode="auto">
            <a:xfrm>
              <a:off x="1494" y="376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16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41" name="Oval 25"/>
            <p:cNvSpPr>
              <a:spLocks noChangeArrowheads="1"/>
            </p:cNvSpPr>
            <p:nvPr/>
          </p:nvSpPr>
          <p:spPr bwMode="auto">
            <a:xfrm>
              <a:off x="1014" y="904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08</a:t>
              </a:r>
              <a:endParaRPr kumimoji="1" lang="en-US" altLang="zh-CN" sz="24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44442" name="Oval 26"/>
            <p:cNvSpPr>
              <a:spLocks noChangeArrowheads="1"/>
            </p:cNvSpPr>
            <p:nvPr/>
          </p:nvSpPr>
          <p:spPr bwMode="auto">
            <a:xfrm>
              <a:off x="534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25*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43" name="Oval 27"/>
            <p:cNvSpPr>
              <a:spLocks noChangeArrowheads="1"/>
            </p:cNvSpPr>
            <p:nvPr/>
          </p:nvSpPr>
          <p:spPr bwMode="auto">
            <a:xfrm>
              <a:off x="1974" y="904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21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44" name="Oval 28"/>
            <p:cNvSpPr>
              <a:spLocks noChangeArrowheads="1"/>
            </p:cNvSpPr>
            <p:nvPr/>
          </p:nvSpPr>
          <p:spPr bwMode="auto">
            <a:xfrm>
              <a:off x="1206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25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45" name="Oval 29"/>
            <p:cNvSpPr>
              <a:spLocks noChangeArrowheads="1"/>
            </p:cNvSpPr>
            <p:nvPr/>
          </p:nvSpPr>
          <p:spPr bwMode="auto">
            <a:xfrm>
              <a:off x="1734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49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46" name="Text Box 30"/>
            <p:cNvSpPr txBox="1">
              <a:spLocks noChangeArrowheads="1"/>
            </p:cNvSpPr>
            <p:nvPr/>
          </p:nvSpPr>
          <p:spPr bwMode="auto">
            <a:xfrm>
              <a:off x="1362" y="14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47" name="Text Box 31"/>
            <p:cNvSpPr txBox="1">
              <a:spLocks noChangeArrowheads="1"/>
            </p:cNvSpPr>
            <p:nvPr/>
          </p:nvSpPr>
          <p:spPr bwMode="auto">
            <a:xfrm>
              <a:off x="930" y="61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48" name="Text Box 32"/>
            <p:cNvSpPr txBox="1">
              <a:spLocks noChangeArrowheads="1"/>
            </p:cNvSpPr>
            <p:nvPr/>
          </p:nvSpPr>
          <p:spPr bwMode="auto">
            <a:xfrm>
              <a:off x="2274" y="71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49" name="Text Box 33"/>
            <p:cNvSpPr txBox="1">
              <a:spLocks noChangeArrowheads="1"/>
            </p:cNvSpPr>
            <p:nvPr/>
          </p:nvSpPr>
          <p:spPr bwMode="auto">
            <a:xfrm>
              <a:off x="486" y="120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50" name="Text Box 34"/>
            <p:cNvSpPr txBox="1">
              <a:spLocks noChangeArrowheads="1"/>
            </p:cNvSpPr>
            <p:nvPr/>
          </p:nvSpPr>
          <p:spPr bwMode="auto">
            <a:xfrm>
              <a:off x="1350" y="120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51" name="Text Box 35"/>
            <p:cNvSpPr txBox="1">
              <a:spLocks noChangeArrowheads="1"/>
            </p:cNvSpPr>
            <p:nvPr/>
          </p:nvSpPr>
          <p:spPr bwMode="auto">
            <a:xfrm>
              <a:off x="1698" y="120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52" name="Line 36"/>
            <p:cNvSpPr>
              <a:spLocks noChangeShapeType="1"/>
            </p:cNvSpPr>
            <p:nvPr/>
          </p:nvSpPr>
          <p:spPr bwMode="auto">
            <a:xfrm flipV="1">
              <a:off x="1254" y="616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4453" name="Line 37"/>
            <p:cNvSpPr>
              <a:spLocks noChangeShapeType="1"/>
            </p:cNvSpPr>
            <p:nvPr/>
          </p:nvSpPr>
          <p:spPr bwMode="auto">
            <a:xfrm flipH="1">
              <a:off x="1206" y="568"/>
              <a:ext cx="192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4454" name="Freeform 38"/>
            <p:cNvSpPr>
              <a:spLocks/>
            </p:cNvSpPr>
            <p:nvPr/>
          </p:nvSpPr>
          <p:spPr bwMode="auto">
            <a:xfrm>
              <a:off x="726" y="96"/>
              <a:ext cx="1248" cy="1400"/>
            </a:xfrm>
            <a:custGeom>
              <a:avLst/>
              <a:gdLst>
                <a:gd name="T0" fmla="*/ 544 w 1248"/>
                <a:gd name="T1" fmla="*/ 280 h 1400"/>
                <a:gd name="T2" fmla="*/ 64 w 1248"/>
                <a:gd name="T3" fmla="*/ 856 h 1400"/>
                <a:gd name="T4" fmla="*/ 160 w 1248"/>
                <a:gd name="T5" fmla="*/ 1192 h 1400"/>
                <a:gd name="T6" fmla="*/ 544 w 1248"/>
                <a:gd name="T7" fmla="*/ 1336 h 1400"/>
                <a:gd name="T8" fmla="*/ 976 w 1248"/>
                <a:gd name="T9" fmla="*/ 808 h 1400"/>
                <a:gd name="T10" fmla="*/ 1216 w 1248"/>
                <a:gd name="T11" fmla="*/ 424 h 1400"/>
                <a:gd name="T12" fmla="*/ 1168 w 1248"/>
                <a:gd name="T13" fmla="*/ 136 h 1400"/>
                <a:gd name="T14" fmla="*/ 976 w 1248"/>
                <a:gd name="T15" fmla="*/ 40 h 1400"/>
                <a:gd name="T16" fmla="*/ 784 w 1248"/>
                <a:gd name="T17" fmla="*/ 40 h 1400"/>
                <a:gd name="T18" fmla="*/ 544 w 1248"/>
                <a:gd name="T19" fmla="*/ 280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400">
                  <a:moveTo>
                    <a:pt x="544" y="280"/>
                  </a:moveTo>
                  <a:cubicBezTo>
                    <a:pt x="424" y="416"/>
                    <a:pt x="128" y="704"/>
                    <a:pt x="64" y="856"/>
                  </a:cubicBezTo>
                  <a:cubicBezTo>
                    <a:pt x="0" y="1008"/>
                    <a:pt x="80" y="1112"/>
                    <a:pt x="160" y="1192"/>
                  </a:cubicBezTo>
                  <a:cubicBezTo>
                    <a:pt x="240" y="1272"/>
                    <a:pt x="408" y="1400"/>
                    <a:pt x="544" y="1336"/>
                  </a:cubicBezTo>
                  <a:cubicBezTo>
                    <a:pt x="680" y="1272"/>
                    <a:pt x="864" y="960"/>
                    <a:pt x="976" y="808"/>
                  </a:cubicBezTo>
                  <a:cubicBezTo>
                    <a:pt x="1088" y="656"/>
                    <a:pt x="1184" y="536"/>
                    <a:pt x="1216" y="424"/>
                  </a:cubicBezTo>
                  <a:cubicBezTo>
                    <a:pt x="1248" y="312"/>
                    <a:pt x="1208" y="200"/>
                    <a:pt x="1168" y="136"/>
                  </a:cubicBezTo>
                  <a:cubicBezTo>
                    <a:pt x="1128" y="72"/>
                    <a:pt x="1040" y="56"/>
                    <a:pt x="976" y="40"/>
                  </a:cubicBezTo>
                  <a:cubicBezTo>
                    <a:pt x="912" y="24"/>
                    <a:pt x="856" y="0"/>
                    <a:pt x="784" y="40"/>
                  </a:cubicBezTo>
                  <a:cubicBezTo>
                    <a:pt x="712" y="80"/>
                    <a:pt x="664" y="144"/>
                    <a:pt x="544" y="280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44455" name="Group 39"/>
          <p:cNvGrpSpPr>
            <a:grpSpLocks/>
          </p:cNvGrpSpPr>
          <p:nvPr/>
        </p:nvGrpSpPr>
        <p:grpSpPr bwMode="auto">
          <a:xfrm>
            <a:off x="5148263" y="476250"/>
            <a:ext cx="3181350" cy="2667000"/>
            <a:chOff x="3282" y="136"/>
            <a:chExt cx="2004" cy="1680"/>
          </a:xfrm>
        </p:grpSpPr>
        <p:sp>
          <p:nvSpPr>
            <p:cNvPr id="444456" name="Line 40"/>
            <p:cNvSpPr>
              <a:spLocks noChangeShapeType="1"/>
            </p:cNvSpPr>
            <p:nvPr/>
          </p:nvSpPr>
          <p:spPr bwMode="auto">
            <a:xfrm flipH="1">
              <a:off x="4758" y="1192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4457" name="Line 41"/>
            <p:cNvSpPr>
              <a:spLocks noChangeShapeType="1"/>
            </p:cNvSpPr>
            <p:nvPr/>
          </p:nvSpPr>
          <p:spPr bwMode="auto">
            <a:xfrm>
              <a:off x="4518" y="616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4458" name="Line 42"/>
            <p:cNvSpPr>
              <a:spLocks noChangeShapeType="1"/>
            </p:cNvSpPr>
            <p:nvPr/>
          </p:nvSpPr>
          <p:spPr bwMode="auto">
            <a:xfrm>
              <a:off x="4086" y="1192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4459" name="Line 43"/>
            <p:cNvSpPr>
              <a:spLocks noChangeShapeType="1"/>
            </p:cNvSpPr>
            <p:nvPr/>
          </p:nvSpPr>
          <p:spPr bwMode="auto">
            <a:xfrm flipH="1">
              <a:off x="3606" y="616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4460" name="Oval 44"/>
            <p:cNvSpPr>
              <a:spLocks noChangeArrowheads="1"/>
            </p:cNvSpPr>
            <p:nvPr/>
          </p:nvSpPr>
          <p:spPr bwMode="auto">
            <a:xfrm>
              <a:off x="4278" y="376"/>
              <a:ext cx="336" cy="336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08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61" name="Oval 45"/>
            <p:cNvSpPr>
              <a:spLocks noChangeArrowheads="1"/>
            </p:cNvSpPr>
            <p:nvPr/>
          </p:nvSpPr>
          <p:spPr bwMode="auto">
            <a:xfrm>
              <a:off x="3846" y="904"/>
              <a:ext cx="336" cy="336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16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62" name="Oval 46"/>
            <p:cNvSpPr>
              <a:spLocks noChangeArrowheads="1"/>
            </p:cNvSpPr>
            <p:nvPr/>
          </p:nvSpPr>
          <p:spPr bwMode="auto">
            <a:xfrm>
              <a:off x="3366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25*</a:t>
              </a:r>
              <a:endParaRPr kumimoji="1" lang="en-US" altLang="zh-CN" sz="28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63" name="Oval 47"/>
            <p:cNvSpPr>
              <a:spLocks noChangeArrowheads="1"/>
            </p:cNvSpPr>
            <p:nvPr/>
          </p:nvSpPr>
          <p:spPr bwMode="auto">
            <a:xfrm>
              <a:off x="4038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25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64" name="Oval 48"/>
            <p:cNvSpPr>
              <a:spLocks noChangeArrowheads="1"/>
            </p:cNvSpPr>
            <p:nvPr/>
          </p:nvSpPr>
          <p:spPr bwMode="auto">
            <a:xfrm>
              <a:off x="4758" y="904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21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65" name="Oval 49"/>
            <p:cNvSpPr>
              <a:spLocks noChangeArrowheads="1"/>
            </p:cNvSpPr>
            <p:nvPr/>
          </p:nvSpPr>
          <p:spPr bwMode="auto">
            <a:xfrm>
              <a:off x="4566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49</a:t>
              </a:r>
              <a:endParaRPr kumimoji="1" lang="en-US" altLang="zh-CN" sz="2400" smtClean="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66" name="Text Box 50"/>
            <p:cNvSpPr txBox="1">
              <a:spLocks noChangeArrowheads="1"/>
            </p:cNvSpPr>
            <p:nvPr/>
          </p:nvSpPr>
          <p:spPr bwMode="auto">
            <a:xfrm>
              <a:off x="4194" y="13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67" name="Text Box 51"/>
            <p:cNvSpPr txBox="1">
              <a:spLocks noChangeArrowheads="1"/>
            </p:cNvSpPr>
            <p:nvPr/>
          </p:nvSpPr>
          <p:spPr bwMode="auto">
            <a:xfrm>
              <a:off x="5058" y="7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68" name="Text Box 52"/>
            <p:cNvSpPr txBox="1">
              <a:spLocks noChangeArrowheads="1"/>
            </p:cNvSpPr>
            <p:nvPr/>
          </p:nvSpPr>
          <p:spPr bwMode="auto">
            <a:xfrm>
              <a:off x="4482" y="12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69" name="Text Box 53"/>
            <p:cNvSpPr txBox="1">
              <a:spLocks noChangeArrowheads="1"/>
            </p:cNvSpPr>
            <p:nvPr/>
          </p:nvSpPr>
          <p:spPr bwMode="auto">
            <a:xfrm>
              <a:off x="4230" y="12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70" name="Text Box 54"/>
            <p:cNvSpPr txBox="1">
              <a:spLocks noChangeArrowheads="1"/>
            </p:cNvSpPr>
            <p:nvPr/>
          </p:nvSpPr>
          <p:spPr bwMode="auto">
            <a:xfrm>
              <a:off x="3282" y="12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71" name="Text Box 55"/>
            <p:cNvSpPr txBox="1">
              <a:spLocks noChangeArrowheads="1"/>
            </p:cNvSpPr>
            <p:nvPr/>
          </p:nvSpPr>
          <p:spPr bwMode="auto">
            <a:xfrm>
              <a:off x="3702" y="67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44472" name="Freeform 56"/>
            <p:cNvSpPr>
              <a:spLocks/>
            </p:cNvSpPr>
            <p:nvPr/>
          </p:nvSpPr>
          <p:spPr bwMode="auto">
            <a:xfrm>
              <a:off x="4078" y="136"/>
              <a:ext cx="736" cy="736"/>
            </a:xfrm>
            <a:custGeom>
              <a:avLst/>
              <a:gdLst>
                <a:gd name="T0" fmla="*/ 56 w 736"/>
                <a:gd name="T1" fmla="*/ 144 h 736"/>
                <a:gd name="T2" fmla="*/ 8 w 736"/>
                <a:gd name="T3" fmla="*/ 288 h 736"/>
                <a:gd name="T4" fmla="*/ 56 w 736"/>
                <a:gd name="T5" fmla="*/ 480 h 736"/>
                <a:gd name="T6" fmla="*/ 296 w 736"/>
                <a:gd name="T7" fmla="*/ 720 h 736"/>
                <a:gd name="T8" fmla="*/ 680 w 736"/>
                <a:gd name="T9" fmla="*/ 576 h 736"/>
                <a:gd name="T10" fmla="*/ 632 w 736"/>
                <a:gd name="T11" fmla="*/ 144 h 736"/>
                <a:gd name="T12" fmla="*/ 344 w 736"/>
                <a:gd name="T13" fmla="*/ 0 h 736"/>
                <a:gd name="T14" fmla="*/ 56 w 736"/>
                <a:gd name="T15" fmla="*/ 144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736">
                  <a:moveTo>
                    <a:pt x="56" y="144"/>
                  </a:moveTo>
                  <a:cubicBezTo>
                    <a:pt x="0" y="192"/>
                    <a:pt x="8" y="232"/>
                    <a:pt x="8" y="288"/>
                  </a:cubicBezTo>
                  <a:cubicBezTo>
                    <a:pt x="8" y="344"/>
                    <a:pt x="8" y="408"/>
                    <a:pt x="56" y="480"/>
                  </a:cubicBezTo>
                  <a:cubicBezTo>
                    <a:pt x="104" y="552"/>
                    <a:pt x="192" y="704"/>
                    <a:pt x="296" y="720"/>
                  </a:cubicBezTo>
                  <a:cubicBezTo>
                    <a:pt x="400" y="736"/>
                    <a:pt x="624" y="672"/>
                    <a:pt x="680" y="576"/>
                  </a:cubicBezTo>
                  <a:cubicBezTo>
                    <a:pt x="736" y="480"/>
                    <a:pt x="688" y="240"/>
                    <a:pt x="632" y="144"/>
                  </a:cubicBezTo>
                  <a:cubicBezTo>
                    <a:pt x="576" y="48"/>
                    <a:pt x="440" y="0"/>
                    <a:pt x="344" y="0"/>
                  </a:cubicBezTo>
                  <a:cubicBezTo>
                    <a:pt x="248" y="0"/>
                    <a:pt x="112" y="96"/>
                    <a:pt x="56" y="144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030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8" grpId="0" animBg="1"/>
      <p:bldP spid="44443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 </a:t>
            </a:r>
            <a:r>
              <a:rPr lang="zh-CN" altLang="en-US" dirty="0" smtClean="0"/>
              <a:t>选择排序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小顶堆筛选举例</a:t>
            </a:r>
            <a:endParaRPr lang="zh-CN" altLang="en-US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868288" y="1806029"/>
            <a:ext cx="2162175" cy="1897063"/>
            <a:chOff x="2913" y="2718"/>
            <a:chExt cx="1362" cy="119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3620" y="2718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dirty="0" smtClean="0">
                  <a:solidFill>
                    <a:sysClr val="windowText" lastClr="000000"/>
                  </a:solidFill>
                </a:rPr>
                <a:t>13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938" y="3047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27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278" y="3043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38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063" y="3383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49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737" y="3383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65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411" y="3383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76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085" y="3383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50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913" y="3713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97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3478" y="2889"/>
              <a:ext cx="178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3234" y="3233"/>
              <a:ext cx="122" cy="156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3034" y="3566"/>
              <a:ext cx="111" cy="156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800" y="2878"/>
              <a:ext cx="212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078" y="3244"/>
              <a:ext cx="111" cy="14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423" y="3222"/>
              <a:ext cx="89" cy="15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3878" y="3255"/>
              <a:ext cx="145" cy="14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Freeform 21"/>
          <p:cNvSpPr>
            <a:spLocks/>
          </p:cNvSpPr>
          <p:nvPr/>
        </p:nvSpPr>
        <p:spPr bwMode="auto">
          <a:xfrm>
            <a:off x="871463" y="1899692"/>
            <a:ext cx="1104900" cy="1535112"/>
          </a:xfrm>
          <a:custGeom>
            <a:avLst/>
            <a:gdLst>
              <a:gd name="T0" fmla="*/ 696 w 696"/>
              <a:gd name="T1" fmla="*/ 0 h 967"/>
              <a:gd name="T2" fmla="*/ 396 w 696"/>
              <a:gd name="T3" fmla="*/ 167 h 967"/>
              <a:gd name="T4" fmla="*/ 140 w 696"/>
              <a:gd name="T5" fmla="*/ 423 h 967"/>
              <a:gd name="T6" fmla="*/ 18 w 696"/>
              <a:gd name="T7" fmla="*/ 756 h 967"/>
              <a:gd name="T8" fmla="*/ 29 w 696"/>
              <a:gd name="T9" fmla="*/ 967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6" h="967">
                <a:moveTo>
                  <a:pt x="696" y="0"/>
                </a:moveTo>
                <a:cubicBezTo>
                  <a:pt x="592" y="48"/>
                  <a:pt x="489" y="97"/>
                  <a:pt x="396" y="167"/>
                </a:cubicBezTo>
                <a:cubicBezTo>
                  <a:pt x="303" y="237"/>
                  <a:pt x="203" y="325"/>
                  <a:pt x="140" y="423"/>
                </a:cubicBezTo>
                <a:cubicBezTo>
                  <a:pt x="77" y="521"/>
                  <a:pt x="36" y="665"/>
                  <a:pt x="18" y="756"/>
                </a:cubicBezTo>
                <a:cubicBezTo>
                  <a:pt x="0" y="847"/>
                  <a:pt x="14" y="907"/>
                  <a:pt x="29" y="967"/>
                </a:cubicBezTo>
              </a:path>
            </a:pathLst>
          </a:custGeom>
          <a:noFill/>
          <a:ln w="9525" cap="flat" cmpd="sng">
            <a:solidFill>
              <a:srgbClr val="660066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600" b="1" kern="0" smtClean="0">
              <a:solidFill>
                <a:sysClr val="windowText" lastClr="000000"/>
              </a:solidFill>
            </a:endParaRPr>
          </a:p>
        </p:txBody>
      </p: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3560689" y="1763167"/>
            <a:ext cx="2300288" cy="2014539"/>
            <a:chOff x="2576" y="569"/>
            <a:chExt cx="1449" cy="1269"/>
          </a:xfrm>
        </p:grpSpPr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3283" y="569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dirty="0" smtClean="0">
                  <a:solidFill>
                    <a:sysClr val="windowText" lastClr="000000"/>
                  </a:solidFill>
                </a:rPr>
                <a:t>97</a:t>
              </a:r>
            </a:p>
          </p:txBody>
        </p:sp>
        <p:sp>
          <p:nvSpPr>
            <p:cNvPr id="24" name="Oval 25"/>
            <p:cNvSpPr>
              <a:spLocks noChangeArrowheads="1"/>
            </p:cNvSpPr>
            <p:nvPr/>
          </p:nvSpPr>
          <p:spPr bwMode="auto">
            <a:xfrm>
              <a:off x="3601" y="898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27</a:t>
              </a:r>
            </a:p>
          </p:txBody>
        </p:sp>
        <p:sp>
          <p:nvSpPr>
            <p:cNvPr id="25" name="Oval 26"/>
            <p:cNvSpPr>
              <a:spLocks noChangeArrowheads="1"/>
            </p:cNvSpPr>
            <p:nvPr/>
          </p:nvSpPr>
          <p:spPr bwMode="auto">
            <a:xfrm>
              <a:off x="2941" y="894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38</a:t>
              </a:r>
            </a:p>
          </p:txBody>
        </p:sp>
        <p:sp>
          <p:nvSpPr>
            <p:cNvPr id="26" name="Oval 27"/>
            <p:cNvSpPr>
              <a:spLocks noChangeArrowheads="1"/>
            </p:cNvSpPr>
            <p:nvPr/>
          </p:nvSpPr>
          <p:spPr bwMode="auto">
            <a:xfrm>
              <a:off x="3726" y="1234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49</a:t>
              </a:r>
            </a:p>
          </p:txBody>
        </p: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3400" y="1234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65</a:t>
              </a:r>
            </a:p>
          </p:txBody>
        </p:sp>
        <p:sp>
          <p:nvSpPr>
            <p:cNvPr id="28" name="Oval 29"/>
            <p:cNvSpPr>
              <a:spLocks noChangeArrowheads="1"/>
            </p:cNvSpPr>
            <p:nvPr/>
          </p:nvSpPr>
          <p:spPr bwMode="auto">
            <a:xfrm>
              <a:off x="3074" y="1234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76</a:t>
              </a:r>
            </a:p>
          </p:txBody>
        </p:sp>
        <p:sp>
          <p:nvSpPr>
            <p:cNvPr id="29" name="Oval 30"/>
            <p:cNvSpPr>
              <a:spLocks noChangeArrowheads="1"/>
            </p:cNvSpPr>
            <p:nvPr/>
          </p:nvSpPr>
          <p:spPr bwMode="auto">
            <a:xfrm>
              <a:off x="2748" y="1234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50</a:t>
              </a:r>
            </a:p>
          </p:txBody>
        </p:sp>
        <p:sp>
          <p:nvSpPr>
            <p:cNvPr id="30" name="Oval 31"/>
            <p:cNvSpPr>
              <a:spLocks noChangeArrowheads="1"/>
            </p:cNvSpPr>
            <p:nvPr/>
          </p:nvSpPr>
          <p:spPr bwMode="auto">
            <a:xfrm>
              <a:off x="2576" y="1564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13</a:t>
              </a: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>
              <a:off x="3141" y="740"/>
              <a:ext cx="178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H="1">
              <a:off x="2897" y="1084"/>
              <a:ext cx="122" cy="156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3463" y="729"/>
              <a:ext cx="212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3741" y="1095"/>
              <a:ext cx="111" cy="14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3086" y="1073"/>
              <a:ext cx="89" cy="15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H="1">
              <a:off x="3541" y="1106"/>
              <a:ext cx="145" cy="14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3041" y="1528"/>
              <a:ext cx="984" cy="31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600" b="1" kern="0" dirty="0" smtClean="0">
                  <a:solidFill>
                    <a:sysClr val="windowText" lastClr="000000"/>
                  </a:solidFill>
                </a:rPr>
                <a:t>输出：</a:t>
              </a:r>
              <a:r>
                <a:rPr lang="en-US" altLang="zh-CN" sz="2600" b="1" kern="0" dirty="0" smtClean="0">
                  <a:solidFill>
                    <a:sysClr val="windowText" lastClr="000000"/>
                  </a:solidFill>
                </a:rPr>
                <a:t>13</a:t>
              </a:r>
            </a:p>
          </p:txBody>
        </p:sp>
      </p:grpSp>
      <p:sp>
        <p:nvSpPr>
          <p:cNvPr id="38" name="Freeform 39"/>
          <p:cNvSpPr>
            <a:spLocks/>
          </p:cNvSpPr>
          <p:nvPr/>
        </p:nvSpPr>
        <p:spPr bwMode="auto">
          <a:xfrm>
            <a:off x="4992613" y="1847304"/>
            <a:ext cx="493713" cy="493713"/>
          </a:xfrm>
          <a:custGeom>
            <a:avLst/>
            <a:gdLst>
              <a:gd name="T0" fmla="*/ 0 w 311"/>
              <a:gd name="T1" fmla="*/ 0 h 311"/>
              <a:gd name="T2" fmla="*/ 234 w 311"/>
              <a:gd name="T3" fmla="*/ 145 h 311"/>
              <a:gd name="T4" fmla="*/ 311 w 311"/>
              <a:gd name="T5" fmla="*/ 311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1" h="311">
                <a:moveTo>
                  <a:pt x="0" y="0"/>
                </a:moveTo>
                <a:cubicBezTo>
                  <a:pt x="91" y="46"/>
                  <a:pt x="182" y="93"/>
                  <a:pt x="234" y="145"/>
                </a:cubicBezTo>
                <a:cubicBezTo>
                  <a:pt x="286" y="197"/>
                  <a:pt x="298" y="254"/>
                  <a:pt x="311" y="311"/>
                </a:cubicBezTo>
              </a:path>
            </a:pathLst>
          </a:custGeom>
          <a:noFill/>
          <a:ln w="9525" cap="flat" cmpd="sng">
            <a:solidFill>
              <a:srgbClr val="660066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600" b="1" kern="0" smtClean="0">
              <a:solidFill>
                <a:sysClr val="windowText" lastClr="000000"/>
              </a:solidFill>
            </a:endParaRPr>
          </a:p>
        </p:txBody>
      </p:sp>
      <p:sp>
        <p:nvSpPr>
          <p:cNvPr id="39" name="Freeform 40"/>
          <p:cNvSpPr>
            <a:spLocks/>
          </p:cNvSpPr>
          <p:nvPr/>
        </p:nvSpPr>
        <p:spPr bwMode="auto">
          <a:xfrm>
            <a:off x="5522838" y="2482304"/>
            <a:ext cx="228600" cy="511175"/>
          </a:xfrm>
          <a:custGeom>
            <a:avLst/>
            <a:gdLst>
              <a:gd name="T0" fmla="*/ 0 w 144"/>
              <a:gd name="T1" fmla="*/ 0 h 322"/>
              <a:gd name="T2" fmla="*/ 122 w 144"/>
              <a:gd name="T3" fmla="*/ 133 h 322"/>
              <a:gd name="T4" fmla="*/ 133 w 144"/>
              <a:gd name="T5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322">
                <a:moveTo>
                  <a:pt x="0" y="0"/>
                </a:moveTo>
                <a:cubicBezTo>
                  <a:pt x="50" y="39"/>
                  <a:pt x="100" y="79"/>
                  <a:pt x="122" y="133"/>
                </a:cubicBezTo>
                <a:cubicBezTo>
                  <a:pt x="144" y="187"/>
                  <a:pt x="137" y="296"/>
                  <a:pt x="133" y="322"/>
                </a:cubicBezTo>
              </a:path>
            </a:pathLst>
          </a:custGeom>
          <a:noFill/>
          <a:ln w="9525" cap="flat" cmpd="sng">
            <a:solidFill>
              <a:srgbClr val="660066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600" b="1" kern="0" smtClean="0">
              <a:solidFill>
                <a:sysClr val="windowText" lastClr="000000"/>
              </a:solidFill>
            </a:endParaRPr>
          </a:p>
        </p:txBody>
      </p:sp>
      <p:grpSp>
        <p:nvGrpSpPr>
          <p:cNvPr id="40" name="Group 43"/>
          <p:cNvGrpSpPr>
            <a:grpSpLocks/>
          </p:cNvGrpSpPr>
          <p:nvPr/>
        </p:nvGrpSpPr>
        <p:grpSpPr bwMode="auto">
          <a:xfrm>
            <a:off x="6041952" y="1484784"/>
            <a:ext cx="2411413" cy="2005014"/>
            <a:chOff x="4139" y="554"/>
            <a:chExt cx="1519" cy="1263"/>
          </a:xfrm>
        </p:grpSpPr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4846" y="554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dirty="0" smtClean="0">
                  <a:solidFill>
                    <a:sysClr val="windowText" lastClr="000000"/>
                  </a:solidFill>
                </a:rPr>
                <a:t>27</a:t>
              </a:r>
            </a:p>
          </p:txBody>
        </p:sp>
        <p:sp>
          <p:nvSpPr>
            <p:cNvPr id="42" name="Oval 45"/>
            <p:cNvSpPr>
              <a:spLocks noChangeArrowheads="1"/>
            </p:cNvSpPr>
            <p:nvPr/>
          </p:nvSpPr>
          <p:spPr bwMode="auto">
            <a:xfrm>
              <a:off x="5164" y="883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49</a:t>
              </a:r>
            </a:p>
          </p:txBody>
        </p:sp>
        <p:sp>
          <p:nvSpPr>
            <p:cNvPr id="43" name="Oval 46"/>
            <p:cNvSpPr>
              <a:spLocks noChangeArrowheads="1"/>
            </p:cNvSpPr>
            <p:nvPr/>
          </p:nvSpPr>
          <p:spPr bwMode="auto">
            <a:xfrm>
              <a:off x="4504" y="879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dirty="0" smtClean="0">
                  <a:solidFill>
                    <a:sysClr val="windowText" lastClr="000000"/>
                  </a:solidFill>
                </a:rPr>
                <a:t>38</a:t>
              </a:r>
            </a:p>
          </p:txBody>
        </p:sp>
        <p:sp>
          <p:nvSpPr>
            <p:cNvPr id="44" name="Oval 47"/>
            <p:cNvSpPr>
              <a:spLocks noChangeArrowheads="1"/>
            </p:cNvSpPr>
            <p:nvPr/>
          </p:nvSpPr>
          <p:spPr bwMode="auto">
            <a:xfrm>
              <a:off x="5289" y="1219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97</a:t>
              </a:r>
            </a:p>
          </p:txBody>
        </p:sp>
        <p:sp>
          <p:nvSpPr>
            <p:cNvPr id="45" name="Oval 48"/>
            <p:cNvSpPr>
              <a:spLocks noChangeArrowheads="1"/>
            </p:cNvSpPr>
            <p:nvPr/>
          </p:nvSpPr>
          <p:spPr bwMode="auto">
            <a:xfrm>
              <a:off x="4963" y="1219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65</a:t>
              </a:r>
            </a:p>
          </p:txBody>
        </p:sp>
        <p:sp>
          <p:nvSpPr>
            <p:cNvPr id="46" name="Oval 49"/>
            <p:cNvSpPr>
              <a:spLocks noChangeArrowheads="1"/>
            </p:cNvSpPr>
            <p:nvPr/>
          </p:nvSpPr>
          <p:spPr bwMode="auto">
            <a:xfrm>
              <a:off x="4637" y="1219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76</a:t>
              </a:r>
            </a:p>
          </p:txBody>
        </p:sp>
        <p:sp>
          <p:nvSpPr>
            <p:cNvPr id="47" name="Oval 50"/>
            <p:cNvSpPr>
              <a:spLocks noChangeArrowheads="1"/>
            </p:cNvSpPr>
            <p:nvPr/>
          </p:nvSpPr>
          <p:spPr bwMode="auto">
            <a:xfrm>
              <a:off x="4311" y="1219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50</a:t>
              </a:r>
            </a:p>
          </p:txBody>
        </p:sp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4139" y="1549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13</a:t>
              </a:r>
            </a:p>
          </p:txBody>
        </p:sp>
        <p:sp>
          <p:nvSpPr>
            <p:cNvPr id="49" name="Line 52"/>
            <p:cNvSpPr>
              <a:spLocks noChangeShapeType="1"/>
            </p:cNvSpPr>
            <p:nvPr/>
          </p:nvSpPr>
          <p:spPr bwMode="auto">
            <a:xfrm flipH="1">
              <a:off x="4704" y="725"/>
              <a:ext cx="178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 flipH="1">
              <a:off x="4460" y="1069"/>
              <a:ext cx="122" cy="156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5026" y="714"/>
              <a:ext cx="212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>
              <a:off x="5304" y="1080"/>
              <a:ext cx="111" cy="14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4649" y="1058"/>
              <a:ext cx="89" cy="15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 flipH="1">
              <a:off x="5104" y="1091"/>
              <a:ext cx="145" cy="14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4674" y="1507"/>
              <a:ext cx="984" cy="31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600" b="1" kern="0" dirty="0" smtClean="0">
                  <a:solidFill>
                    <a:sysClr val="windowText" lastClr="000000"/>
                  </a:solidFill>
                </a:rPr>
                <a:t>输出：</a:t>
              </a:r>
              <a:r>
                <a:rPr lang="en-US" altLang="zh-CN" sz="2600" b="1" kern="0" dirty="0" smtClean="0">
                  <a:solidFill>
                    <a:sysClr val="windowText" lastClr="000000"/>
                  </a:solidFill>
                </a:rPr>
                <a:t>13</a:t>
              </a:r>
            </a:p>
          </p:txBody>
        </p:sp>
      </p:grpSp>
      <p:sp>
        <p:nvSpPr>
          <p:cNvPr id="56" name="Freeform 59"/>
          <p:cNvSpPr>
            <a:spLocks/>
          </p:cNvSpPr>
          <p:nvPr/>
        </p:nvSpPr>
        <p:spPr bwMode="auto">
          <a:xfrm>
            <a:off x="7520508" y="1484784"/>
            <a:ext cx="723900" cy="1093788"/>
          </a:xfrm>
          <a:custGeom>
            <a:avLst/>
            <a:gdLst>
              <a:gd name="T0" fmla="*/ 0 w 456"/>
              <a:gd name="T1" fmla="*/ 0 h 689"/>
              <a:gd name="T2" fmla="*/ 322 w 456"/>
              <a:gd name="T3" fmla="*/ 200 h 689"/>
              <a:gd name="T4" fmla="*/ 456 w 456"/>
              <a:gd name="T5" fmla="*/ 689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6" h="689">
                <a:moveTo>
                  <a:pt x="0" y="0"/>
                </a:moveTo>
                <a:cubicBezTo>
                  <a:pt x="123" y="42"/>
                  <a:pt x="246" y="85"/>
                  <a:pt x="322" y="200"/>
                </a:cubicBezTo>
                <a:cubicBezTo>
                  <a:pt x="398" y="315"/>
                  <a:pt x="436" y="608"/>
                  <a:pt x="456" y="689"/>
                </a:cubicBezTo>
              </a:path>
            </a:pathLst>
          </a:custGeom>
          <a:noFill/>
          <a:ln w="9525" cap="flat" cmpd="sng">
            <a:solidFill>
              <a:srgbClr val="660066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600" b="1" kern="0" smtClean="0">
              <a:solidFill>
                <a:sysClr val="windowText" lastClr="000000"/>
              </a:solidFill>
            </a:endParaRPr>
          </a:p>
        </p:txBody>
      </p:sp>
      <p:grpSp>
        <p:nvGrpSpPr>
          <p:cNvPr id="57" name="Group 78"/>
          <p:cNvGrpSpPr>
            <a:grpSpLocks/>
          </p:cNvGrpSpPr>
          <p:nvPr/>
        </p:nvGrpSpPr>
        <p:grpSpPr bwMode="auto">
          <a:xfrm>
            <a:off x="729183" y="3924300"/>
            <a:ext cx="2330451" cy="2506663"/>
            <a:chOff x="268" y="2472"/>
            <a:chExt cx="1468" cy="1579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auto">
            <a:xfrm>
              <a:off x="975" y="2472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97</a:t>
              </a:r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auto">
            <a:xfrm>
              <a:off x="1293" y="280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49</a:t>
              </a:r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auto">
            <a:xfrm>
              <a:off x="633" y="2797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38</a:t>
              </a:r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auto">
            <a:xfrm>
              <a:off x="1418" y="3137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27</a:t>
              </a:r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auto">
            <a:xfrm>
              <a:off x="1092" y="3137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65</a:t>
              </a:r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auto">
            <a:xfrm>
              <a:off x="766" y="3137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76</a:t>
              </a:r>
            </a:p>
          </p:txBody>
        </p:sp>
        <p:sp>
          <p:nvSpPr>
            <p:cNvPr id="64" name="Oval 67"/>
            <p:cNvSpPr>
              <a:spLocks noChangeArrowheads="1"/>
            </p:cNvSpPr>
            <p:nvPr/>
          </p:nvSpPr>
          <p:spPr bwMode="auto">
            <a:xfrm>
              <a:off x="440" y="3137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50</a:t>
              </a:r>
            </a:p>
          </p:txBody>
        </p:sp>
        <p:sp>
          <p:nvSpPr>
            <p:cNvPr id="65" name="Oval 68"/>
            <p:cNvSpPr>
              <a:spLocks noChangeArrowheads="1"/>
            </p:cNvSpPr>
            <p:nvPr/>
          </p:nvSpPr>
          <p:spPr bwMode="auto">
            <a:xfrm>
              <a:off x="268" y="3467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13</a:t>
              </a:r>
            </a:p>
          </p:txBody>
        </p:sp>
        <p:sp>
          <p:nvSpPr>
            <p:cNvPr id="66" name="Line 69"/>
            <p:cNvSpPr>
              <a:spLocks noChangeShapeType="1"/>
            </p:cNvSpPr>
            <p:nvPr/>
          </p:nvSpPr>
          <p:spPr bwMode="auto">
            <a:xfrm flipH="1">
              <a:off x="833" y="2643"/>
              <a:ext cx="178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Line 70"/>
            <p:cNvSpPr>
              <a:spLocks noChangeShapeType="1"/>
            </p:cNvSpPr>
            <p:nvPr/>
          </p:nvSpPr>
          <p:spPr bwMode="auto">
            <a:xfrm flipH="1">
              <a:off x="589" y="2987"/>
              <a:ext cx="122" cy="156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Line 71"/>
            <p:cNvSpPr>
              <a:spLocks noChangeShapeType="1"/>
            </p:cNvSpPr>
            <p:nvPr/>
          </p:nvSpPr>
          <p:spPr bwMode="auto">
            <a:xfrm>
              <a:off x="1155" y="2632"/>
              <a:ext cx="212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Line 72"/>
            <p:cNvSpPr>
              <a:spLocks noChangeShapeType="1"/>
            </p:cNvSpPr>
            <p:nvPr/>
          </p:nvSpPr>
          <p:spPr bwMode="auto">
            <a:xfrm>
              <a:off x="778" y="2976"/>
              <a:ext cx="89" cy="15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Line 73"/>
            <p:cNvSpPr>
              <a:spLocks noChangeShapeType="1"/>
            </p:cNvSpPr>
            <p:nvPr/>
          </p:nvSpPr>
          <p:spPr bwMode="auto">
            <a:xfrm flipH="1">
              <a:off x="1233" y="3009"/>
              <a:ext cx="145" cy="14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401" y="3741"/>
              <a:ext cx="1335" cy="31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600" b="1" kern="0" dirty="0" smtClean="0">
                  <a:solidFill>
                    <a:sysClr val="windowText" lastClr="000000"/>
                  </a:solidFill>
                </a:rPr>
                <a:t>输出：</a:t>
              </a:r>
              <a:r>
                <a:rPr lang="en-US" altLang="zh-CN" sz="2600" b="1" kern="0" dirty="0" smtClean="0">
                  <a:solidFill>
                    <a:sysClr val="windowText" lastClr="000000"/>
                  </a:solidFill>
                </a:rPr>
                <a:t>13  27</a:t>
              </a:r>
            </a:p>
          </p:txBody>
        </p:sp>
      </p:grpSp>
      <p:sp>
        <p:nvSpPr>
          <p:cNvPr id="72" name="Freeform 75"/>
          <p:cNvSpPr>
            <a:spLocks/>
          </p:cNvSpPr>
          <p:nvPr/>
        </p:nvSpPr>
        <p:spPr bwMode="auto">
          <a:xfrm>
            <a:off x="1414983" y="3986213"/>
            <a:ext cx="476250" cy="476250"/>
          </a:xfrm>
          <a:custGeom>
            <a:avLst/>
            <a:gdLst>
              <a:gd name="T0" fmla="*/ 300 w 300"/>
              <a:gd name="T1" fmla="*/ 0 h 300"/>
              <a:gd name="T2" fmla="*/ 89 w 300"/>
              <a:gd name="T3" fmla="*/ 89 h 300"/>
              <a:gd name="T4" fmla="*/ 0 w 300"/>
              <a:gd name="T5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0" h="300">
                <a:moveTo>
                  <a:pt x="300" y="0"/>
                </a:moveTo>
                <a:cubicBezTo>
                  <a:pt x="219" y="19"/>
                  <a:pt x="139" y="39"/>
                  <a:pt x="89" y="89"/>
                </a:cubicBezTo>
                <a:cubicBezTo>
                  <a:pt x="39" y="139"/>
                  <a:pt x="17" y="269"/>
                  <a:pt x="0" y="300"/>
                </a:cubicBezTo>
              </a:path>
            </a:pathLst>
          </a:custGeom>
          <a:noFill/>
          <a:ln w="9525" cap="flat" cmpd="sng">
            <a:solidFill>
              <a:srgbClr val="660066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600" b="1" kern="0" smtClean="0">
              <a:solidFill>
                <a:sysClr val="windowText" lastClr="000000"/>
              </a:solidFill>
            </a:endParaRPr>
          </a:p>
        </p:txBody>
      </p:sp>
      <p:sp>
        <p:nvSpPr>
          <p:cNvPr id="73" name="Freeform 76"/>
          <p:cNvSpPr>
            <a:spLocks/>
          </p:cNvSpPr>
          <p:nvPr/>
        </p:nvSpPr>
        <p:spPr bwMode="auto">
          <a:xfrm>
            <a:off x="1045096" y="4597400"/>
            <a:ext cx="263525" cy="465138"/>
          </a:xfrm>
          <a:custGeom>
            <a:avLst/>
            <a:gdLst>
              <a:gd name="T0" fmla="*/ 166 w 166"/>
              <a:gd name="T1" fmla="*/ 4 h 293"/>
              <a:gd name="T2" fmla="*/ 66 w 166"/>
              <a:gd name="T3" fmla="*/ 48 h 293"/>
              <a:gd name="T4" fmla="*/ 0 w 166"/>
              <a:gd name="T5" fmla="*/ 29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6" h="293">
                <a:moveTo>
                  <a:pt x="166" y="4"/>
                </a:moveTo>
                <a:cubicBezTo>
                  <a:pt x="130" y="2"/>
                  <a:pt x="94" y="0"/>
                  <a:pt x="66" y="48"/>
                </a:cubicBezTo>
                <a:cubicBezTo>
                  <a:pt x="38" y="96"/>
                  <a:pt x="13" y="256"/>
                  <a:pt x="0" y="293"/>
                </a:cubicBezTo>
              </a:path>
            </a:pathLst>
          </a:custGeom>
          <a:noFill/>
          <a:ln w="9525" cap="flat" cmpd="sng">
            <a:solidFill>
              <a:srgbClr val="660066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600" b="1" kern="0" smtClean="0">
              <a:solidFill>
                <a:sysClr val="windowText" lastClr="000000"/>
              </a:solidFill>
            </a:endParaRPr>
          </a:p>
        </p:txBody>
      </p:sp>
      <p:grpSp>
        <p:nvGrpSpPr>
          <p:cNvPr id="74" name="Group 95"/>
          <p:cNvGrpSpPr>
            <a:grpSpLocks/>
          </p:cNvGrpSpPr>
          <p:nvPr/>
        </p:nvGrpSpPr>
        <p:grpSpPr bwMode="auto">
          <a:xfrm>
            <a:off x="3334273" y="3989390"/>
            <a:ext cx="2330451" cy="2506663"/>
            <a:chOff x="1909" y="2513"/>
            <a:chExt cx="1468" cy="1579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2616" y="2513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38</a:t>
              </a:r>
            </a:p>
          </p:txBody>
        </p:sp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2934" y="2842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49</a:t>
              </a:r>
            </a:p>
          </p:txBody>
        </p:sp>
        <p:sp>
          <p:nvSpPr>
            <p:cNvPr id="77" name="Oval 82"/>
            <p:cNvSpPr>
              <a:spLocks noChangeArrowheads="1"/>
            </p:cNvSpPr>
            <p:nvPr/>
          </p:nvSpPr>
          <p:spPr bwMode="auto">
            <a:xfrm>
              <a:off x="2274" y="2838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50</a:t>
              </a:r>
            </a:p>
          </p:txBody>
        </p:sp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059" y="3178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27</a:t>
              </a:r>
            </a:p>
          </p:txBody>
        </p:sp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2733" y="3178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65</a:t>
              </a:r>
            </a:p>
          </p:txBody>
        </p:sp>
        <p:sp>
          <p:nvSpPr>
            <p:cNvPr id="80" name="Oval 85"/>
            <p:cNvSpPr>
              <a:spLocks noChangeArrowheads="1"/>
            </p:cNvSpPr>
            <p:nvPr/>
          </p:nvSpPr>
          <p:spPr bwMode="auto">
            <a:xfrm>
              <a:off x="2407" y="3178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76</a:t>
              </a:r>
            </a:p>
          </p:txBody>
        </p:sp>
        <p:sp>
          <p:nvSpPr>
            <p:cNvPr id="81" name="Oval 86"/>
            <p:cNvSpPr>
              <a:spLocks noChangeArrowheads="1"/>
            </p:cNvSpPr>
            <p:nvPr/>
          </p:nvSpPr>
          <p:spPr bwMode="auto">
            <a:xfrm>
              <a:off x="2081" y="3178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97</a:t>
              </a:r>
            </a:p>
          </p:txBody>
        </p:sp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1909" y="3508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13</a:t>
              </a:r>
            </a:p>
          </p:txBody>
        </p:sp>
        <p:sp>
          <p:nvSpPr>
            <p:cNvPr id="83" name="Line 88"/>
            <p:cNvSpPr>
              <a:spLocks noChangeShapeType="1"/>
            </p:cNvSpPr>
            <p:nvPr/>
          </p:nvSpPr>
          <p:spPr bwMode="auto">
            <a:xfrm flipH="1">
              <a:off x="2474" y="2684"/>
              <a:ext cx="178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 flipH="1">
              <a:off x="2230" y="3028"/>
              <a:ext cx="122" cy="156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Line 90"/>
            <p:cNvSpPr>
              <a:spLocks noChangeShapeType="1"/>
            </p:cNvSpPr>
            <p:nvPr/>
          </p:nvSpPr>
          <p:spPr bwMode="auto">
            <a:xfrm>
              <a:off x="2796" y="2673"/>
              <a:ext cx="212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Line 91"/>
            <p:cNvSpPr>
              <a:spLocks noChangeShapeType="1"/>
            </p:cNvSpPr>
            <p:nvPr/>
          </p:nvSpPr>
          <p:spPr bwMode="auto">
            <a:xfrm>
              <a:off x="2419" y="3017"/>
              <a:ext cx="89" cy="15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Line 92"/>
            <p:cNvSpPr>
              <a:spLocks noChangeShapeType="1"/>
            </p:cNvSpPr>
            <p:nvPr/>
          </p:nvSpPr>
          <p:spPr bwMode="auto">
            <a:xfrm flipH="1">
              <a:off x="2874" y="3050"/>
              <a:ext cx="145" cy="14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Text Box 93"/>
            <p:cNvSpPr txBox="1">
              <a:spLocks noChangeArrowheads="1"/>
            </p:cNvSpPr>
            <p:nvPr/>
          </p:nvSpPr>
          <p:spPr bwMode="auto">
            <a:xfrm>
              <a:off x="2042" y="3782"/>
              <a:ext cx="1335" cy="31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600" b="1" kern="0" dirty="0" smtClean="0">
                  <a:solidFill>
                    <a:sysClr val="windowText" lastClr="000000"/>
                  </a:solidFill>
                </a:rPr>
                <a:t>输出：</a:t>
              </a:r>
              <a:r>
                <a:rPr lang="en-US" altLang="zh-CN" sz="2600" b="1" kern="0" dirty="0" smtClean="0">
                  <a:solidFill>
                    <a:sysClr val="windowText" lastClr="000000"/>
                  </a:solidFill>
                </a:rPr>
                <a:t>13  27</a:t>
              </a:r>
            </a:p>
          </p:txBody>
        </p:sp>
      </p:grpSp>
      <p:sp>
        <p:nvSpPr>
          <p:cNvPr id="89" name="Freeform 94"/>
          <p:cNvSpPr>
            <a:spLocks/>
          </p:cNvSpPr>
          <p:nvPr/>
        </p:nvSpPr>
        <p:spPr bwMode="auto">
          <a:xfrm>
            <a:off x="4626496" y="4303713"/>
            <a:ext cx="193675" cy="758825"/>
          </a:xfrm>
          <a:custGeom>
            <a:avLst/>
            <a:gdLst>
              <a:gd name="T0" fmla="*/ 0 w 122"/>
              <a:gd name="T1" fmla="*/ 0 h 478"/>
              <a:gd name="T2" fmla="*/ 122 w 122"/>
              <a:gd name="T3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2" h="478">
                <a:moveTo>
                  <a:pt x="0" y="0"/>
                </a:moveTo>
                <a:cubicBezTo>
                  <a:pt x="53" y="198"/>
                  <a:pt x="107" y="397"/>
                  <a:pt x="122" y="478"/>
                </a:cubicBezTo>
              </a:path>
            </a:pathLst>
          </a:custGeom>
          <a:noFill/>
          <a:ln w="9525" cap="flat" cmpd="sng">
            <a:solidFill>
              <a:srgbClr val="660066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600" b="1" kern="0" smtClean="0">
              <a:solidFill>
                <a:sysClr val="windowText" lastClr="000000"/>
              </a:solidFill>
            </a:endParaRPr>
          </a:p>
        </p:txBody>
      </p:sp>
      <p:sp>
        <p:nvSpPr>
          <p:cNvPr id="90" name="Freeform 109"/>
          <p:cNvSpPr>
            <a:spLocks/>
          </p:cNvSpPr>
          <p:nvPr/>
        </p:nvSpPr>
        <p:spPr bwMode="auto">
          <a:xfrm>
            <a:off x="7466533" y="4110038"/>
            <a:ext cx="546100" cy="511175"/>
          </a:xfrm>
          <a:custGeom>
            <a:avLst/>
            <a:gdLst>
              <a:gd name="T0" fmla="*/ 0 w 344"/>
              <a:gd name="T1" fmla="*/ 0 h 322"/>
              <a:gd name="T2" fmla="*/ 233 w 344"/>
              <a:gd name="T3" fmla="*/ 111 h 322"/>
              <a:gd name="T4" fmla="*/ 344 w 344"/>
              <a:gd name="T5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322">
                <a:moveTo>
                  <a:pt x="0" y="0"/>
                </a:moveTo>
                <a:cubicBezTo>
                  <a:pt x="88" y="28"/>
                  <a:pt x="176" y="57"/>
                  <a:pt x="233" y="111"/>
                </a:cubicBezTo>
                <a:cubicBezTo>
                  <a:pt x="290" y="165"/>
                  <a:pt x="331" y="287"/>
                  <a:pt x="344" y="322"/>
                </a:cubicBezTo>
              </a:path>
            </a:pathLst>
          </a:custGeom>
          <a:noFill/>
          <a:ln w="9525" cap="flat" cmpd="sng">
            <a:solidFill>
              <a:srgbClr val="660066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600" b="1" kern="0" smtClean="0">
              <a:solidFill>
                <a:sysClr val="windowText" lastClr="000000"/>
              </a:solidFill>
            </a:endParaRPr>
          </a:p>
        </p:txBody>
      </p:sp>
      <p:grpSp>
        <p:nvGrpSpPr>
          <p:cNvPr id="91" name="Group 111"/>
          <p:cNvGrpSpPr>
            <a:grpSpLocks/>
          </p:cNvGrpSpPr>
          <p:nvPr/>
        </p:nvGrpSpPr>
        <p:grpSpPr bwMode="auto">
          <a:xfrm>
            <a:off x="6061597" y="4019550"/>
            <a:ext cx="2889250" cy="2506663"/>
            <a:chOff x="3627" y="2532"/>
            <a:chExt cx="1820" cy="1579"/>
          </a:xfrm>
        </p:grpSpPr>
        <p:sp>
          <p:nvSpPr>
            <p:cNvPr id="92" name="Oval 97"/>
            <p:cNvSpPr>
              <a:spLocks noChangeArrowheads="1"/>
            </p:cNvSpPr>
            <p:nvPr/>
          </p:nvSpPr>
          <p:spPr bwMode="auto">
            <a:xfrm>
              <a:off x="4334" y="2532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65</a:t>
              </a:r>
            </a:p>
          </p:txBody>
        </p:sp>
        <p:sp>
          <p:nvSpPr>
            <p:cNvPr id="93" name="Oval 98"/>
            <p:cNvSpPr>
              <a:spLocks noChangeArrowheads="1"/>
            </p:cNvSpPr>
            <p:nvPr/>
          </p:nvSpPr>
          <p:spPr bwMode="auto">
            <a:xfrm>
              <a:off x="4652" y="286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49</a:t>
              </a:r>
            </a:p>
          </p:txBody>
        </p:sp>
        <p:sp>
          <p:nvSpPr>
            <p:cNvPr id="94" name="Oval 99"/>
            <p:cNvSpPr>
              <a:spLocks noChangeArrowheads="1"/>
            </p:cNvSpPr>
            <p:nvPr/>
          </p:nvSpPr>
          <p:spPr bwMode="auto">
            <a:xfrm>
              <a:off x="3992" y="2857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50</a:t>
              </a:r>
            </a:p>
          </p:txBody>
        </p:sp>
        <p:sp>
          <p:nvSpPr>
            <p:cNvPr id="95" name="Oval 100"/>
            <p:cNvSpPr>
              <a:spLocks noChangeArrowheads="1"/>
            </p:cNvSpPr>
            <p:nvPr/>
          </p:nvSpPr>
          <p:spPr bwMode="auto">
            <a:xfrm>
              <a:off x="4777" y="3197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27</a:t>
              </a:r>
            </a:p>
          </p:txBody>
        </p:sp>
        <p:sp>
          <p:nvSpPr>
            <p:cNvPr id="96" name="Oval 101"/>
            <p:cNvSpPr>
              <a:spLocks noChangeArrowheads="1"/>
            </p:cNvSpPr>
            <p:nvPr/>
          </p:nvSpPr>
          <p:spPr bwMode="auto">
            <a:xfrm>
              <a:off x="4451" y="3197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38</a:t>
              </a:r>
            </a:p>
          </p:txBody>
        </p:sp>
        <p:sp>
          <p:nvSpPr>
            <p:cNvPr id="97" name="Oval 102"/>
            <p:cNvSpPr>
              <a:spLocks noChangeArrowheads="1"/>
            </p:cNvSpPr>
            <p:nvPr/>
          </p:nvSpPr>
          <p:spPr bwMode="auto">
            <a:xfrm>
              <a:off x="4125" y="3197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76</a:t>
              </a:r>
            </a:p>
          </p:txBody>
        </p:sp>
        <p:sp>
          <p:nvSpPr>
            <p:cNvPr id="98" name="Oval 103"/>
            <p:cNvSpPr>
              <a:spLocks noChangeArrowheads="1"/>
            </p:cNvSpPr>
            <p:nvPr/>
          </p:nvSpPr>
          <p:spPr bwMode="auto">
            <a:xfrm>
              <a:off x="3799" y="3197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97</a:t>
              </a:r>
            </a:p>
          </p:txBody>
        </p:sp>
        <p:sp>
          <p:nvSpPr>
            <p:cNvPr id="99" name="Oval 104"/>
            <p:cNvSpPr>
              <a:spLocks noChangeArrowheads="1"/>
            </p:cNvSpPr>
            <p:nvPr/>
          </p:nvSpPr>
          <p:spPr bwMode="auto">
            <a:xfrm>
              <a:off x="3627" y="3527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13</a:t>
              </a:r>
            </a:p>
          </p:txBody>
        </p:sp>
        <p:sp>
          <p:nvSpPr>
            <p:cNvPr id="100" name="Line 105"/>
            <p:cNvSpPr>
              <a:spLocks noChangeShapeType="1"/>
            </p:cNvSpPr>
            <p:nvPr/>
          </p:nvSpPr>
          <p:spPr bwMode="auto">
            <a:xfrm flipH="1">
              <a:off x="4192" y="2703"/>
              <a:ext cx="178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Line 106"/>
            <p:cNvSpPr>
              <a:spLocks noChangeShapeType="1"/>
            </p:cNvSpPr>
            <p:nvPr/>
          </p:nvSpPr>
          <p:spPr bwMode="auto">
            <a:xfrm>
              <a:off x="4514" y="2692"/>
              <a:ext cx="212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Line 107"/>
            <p:cNvSpPr>
              <a:spLocks noChangeShapeType="1"/>
            </p:cNvSpPr>
            <p:nvPr/>
          </p:nvSpPr>
          <p:spPr bwMode="auto">
            <a:xfrm>
              <a:off x="4137" y="3036"/>
              <a:ext cx="89" cy="15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Text Box 108"/>
            <p:cNvSpPr txBox="1">
              <a:spLocks noChangeArrowheads="1"/>
            </p:cNvSpPr>
            <p:nvPr/>
          </p:nvSpPr>
          <p:spPr bwMode="auto">
            <a:xfrm>
              <a:off x="3760" y="3801"/>
              <a:ext cx="1687" cy="31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600" b="1" kern="0" dirty="0" smtClean="0">
                  <a:solidFill>
                    <a:sysClr val="windowText" lastClr="000000"/>
                  </a:solidFill>
                </a:rPr>
                <a:t>输出：</a:t>
              </a:r>
              <a:r>
                <a:rPr lang="en-US" altLang="zh-CN" sz="2600" b="1" kern="0" dirty="0" smtClean="0">
                  <a:solidFill>
                    <a:sysClr val="windowText" lastClr="000000"/>
                  </a:solidFill>
                </a:rPr>
                <a:t>13  27  38</a:t>
              </a:r>
            </a:p>
          </p:txBody>
        </p:sp>
        <p:sp>
          <p:nvSpPr>
            <p:cNvPr id="104" name="Line 110"/>
            <p:cNvSpPr>
              <a:spLocks noChangeShapeType="1"/>
            </p:cNvSpPr>
            <p:nvPr/>
          </p:nvSpPr>
          <p:spPr bwMode="auto">
            <a:xfrm flipH="1">
              <a:off x="3945" y="3044"/>
              <a:ext cx="111" cy="167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67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 animBg="1"/>
      <p:bldP spid="39" grpId="0" animBg="1"/>
      <p:bldP spid="56" grpId="0" animBg="1"/>
      <p:bldP spid="72" grpId="0" animBg="1"/>
      <p:bldP spid="73" grpId="0" animBg="1"/>
      <p:bldP spid="89" grpId="0" animBg="1"/>
      <p:bldP spid="9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 </a:t>
            </a:r>
            <a:r>
              <a:rPr lang="zh-CN" altLang="en-US" dirty="0" smtClean="0"/>
              <a:t>选择排序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小顶堆筛选</a:t>
            </a:r>
            <a:r>
              <a:rPr lang="zh-CN" altLang="en-US" dirty="0" smtClean="0"/>
              <a:t>举例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755576" y="1656134"/>
            <a:ext cx="2514599" cy="2057400"/>
            <a:chOff x="515" y="476"/>
            <a:chExt cx="1584" cy="129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1222" y="476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49</a:t>
              </a: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540" y="805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65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880" y="80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50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665" y="114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27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339" y="114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38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013" y="114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76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687" y="114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97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515" y="147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13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1080" y="647"/>
              <a:ext cx="178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402" y="636"/>
              <a:ext cx="212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025" y="980"/>
              <a:ext cx="89" cy="15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773" y="1481"/>
              <a:ext cx="1326" cy="29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kern="0" dirty="0" smtClean="0">
                  <a:solidFill>
                    <a:sysClr val="windowText" lastClr="000000"/>
                  </a:solidFill>
                </a:rPr>
                <a:t>输出</a:t>
              </a:r>
              <a:r>
                <a:rPr lang="en-US" altLang="zh-CN" sz="2400" b="1" kern="0" dirty="0" smtClean="0">
                  <a:solidFill>
                    <a:sysClr val="windowText" lastClr="000000"/>
                  </a:solidFill>
                </a:rPr>
                <a:t>:13 27 38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811" y="989"/>
              <a:ext cx="134" cy="178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1763688" y="1988840"/>
            <a:ext cx="246062" cy="776288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600" b="1" kern="0" smtClean="0">
              <a:solidFill>
                <a:sysClr val="windowText" lastClr="000000"/>
              </a:solidFill>
            </a:endParaRPr>
          </a:p>
        </p:txBody>
      </p:sp>
      <p:grpSp>
        <p:nvGrpSpPr>
          <p:cNvPr id="19" name="Group 84"/>
          <p:cNvGrpSpPr>
            <a:grpSpLocks/>
          </p:cNvGrpSpPr>
          <p:nvPr/>
        </p:nvGrpSpPr>
        <p:grpSpPr bwMode="auto">
          <a:xfrm>
            <a:off x="3347861" y="1440110"/>
            <a:ext cx="2965447" cy="2081213"/>
            <a:chOff x="2167" y="450"/>
            <a:chExt cx="1868" cy="1311"/>
          </a:xfrm>
        </p:grpSpPr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2874" y="450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dirty="0" smtClean="0">
                  <a:solidFill>
                    <a:sysClr val="windowText" lastClr="000000"/>
                  </a:solidFill>
                </a:rPr>
                <a:t>76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3192" y="779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65</a:t>
              </a: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2532" y="775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50</a:t>
              </a: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3317" y="1115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27</a:t>
              </a: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2991" y="1115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38</a:t>
              </a: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2665" y="1115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49</a:t>
              </a: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2339" y="1115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97</a:t>
              </a: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167" y="1445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13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2732" y="621"/>
              <a:ext cx="178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3054" y="610"/>
              <a:ext cx="212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2439" y="1470"/>
              <a:ext cx="1596" cy="29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kern="0" dirty="0" smtClean="0">
                  <a:solidFill>
                    <a:sysClr val="windowText" lastClr="000000"/>
                  </a:solidFill>
                </a:rPr>
                <a:t>输出</a:t>
              </a:r>
              <a:r>
                <a:rPr lang="en-US" altLang="zh-CN" sz="2400" b="1" kern="0" dirty="0" smtClean="0">
                  <a:solidFill>
                    <a:sysClr val="windowText" lastClr="000000"/>
                  </a:solidFill>
                </a:rPr>
                <a:t>:13 27 38 49</a:t>
              </a: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>
              <a:off x="2463" y="963"/>
              <a:ext cx="134" cy="178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" name="Freeform 30"/>
          <p:cNvSpPr>
            <a:spLocks/>
          </p:cNvSpPr>
          <p:nvPr/>
        </p:nvSpPr>
        <p:spPr bwMode="auto">
          <a:xfrm>
            <a:off x="3995936" y="1388194"/>
            <a:ext cx="546100" cy="528638"/>
          </a:xfrm>
          <a:custGeom>
            <a:avLst/>
            <a:gdLst>
              <a:gd name="T0" fmla="*/ 344 w 344"/>
              <a:gd name="T1" fmla="*/ 0 h 333"/>
              <a:gd name="T2" fmla="*/ 133 w 344"/>
              <a:gd name="T3" fmla="*/ 77 h 333"/>
              <a:gd name="T4" fmla="*/ 0 w 344"/>
              <a:gd name="T5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333">
                <a:moveTo>
                  <a:pt x="344" y="0"/>
                </a:moveTo>
                <a:cubicBezTo>
                  <a:pt x="267" y="11"/>
                  <a:pt x="190" y="22"/>
                  <a:pt x="133" y="77"/>
                </a:cubicBezTo>
                <a:cubicBezTo>
                  <a:pt x="76" y="132"/>
                  <a:pt x="26" y="290"/>
                  <a:pt x="0" y="333"/>
                </a:cubicBezTo>
              </a:path>
            </a:pathLst>
          </a:custGeom>
          <a:noFill/>
          <a:ln w="9525" cap="flat" cmpd="sng">
            <a:solidFill>
              <a:srgbClr val="660066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600" b="1" kern="0" smtClean="0">
              <a:solidFill>
                <a:sysClr val="windowText" lastClr="000000"/>
              </a:solidFill>
            </a:endParaRPr>
          </a:p>
        </p:txBody>
      </p:sp>
      <p:grpSp>
        <p:nvGrpSpPr>
          <p:cNvPr id="33" name="Group 85"/>
          <p:cNvGrpSpPr>
            <a:grpSpLocks/>
          </p:cNvGrpSpPr>
          <p:nvPr/>
        </p:nvGrpSpPr>
        <p:grpSpPr bwMode="auto">
          <a:xfrm>
            <a:off x="6395911" y="1340768"/>
            <a:ext cx="2786063" cy="2147888"/>
            <a:chOff x="3996" y="446"/>
            <a:chExt cx="1755" cy="1353"/>
          </a:xfrm>
        </p:grpSpPr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4659" y="446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50</a:t>
              </a: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4977" y="775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65</a:t>
              </a:r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4317" y="77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76</a:t>
              </a: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102" y="111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27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4776" y="111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38</a:t>
              </a: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4450" y="111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49</a:t>
              </a: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4124" y="111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97</a:t>
              </a: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3996" y="144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dirty="0" smtClean="0">
                  <a:solidFill>
                    <a:sysClr val="windowText" lastClr="000000"/>
                  </a:solidFill>
                </a:rPr>
                <a:t>13</a:t>
              </a: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4517" y="617"/>
              <a:ext cx="178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4839" y="606"/>
              <a:ext cx="212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4278" y="1528"/>
              <a:ext cx="1473" cy="2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200" b="1" kern="0" dirty="0" smtClean="0">
                  <a:solidFill>
                    <a:sysClr val="windowText" lastClr="000000"/>
                  </a:solidFill>
                </a:rPr>
                <a:t>输出</a:t>
              </a:r>
              <a:r>
                <a:rPr lang="en-US" altLang="zh-CN" sz="2200" b="1" kern="0" dirty="0" smtClean="0">
                  <a:solidFill>
                    <a:sysClr val="windowText" lastClr="000000"/>
                  </a:solidFill>
                </a:rPr>
                <a:t>:13 27 38 49</a:t>
              </a: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 flipH="1">
              <a:off x="4248" y="959"/>
              <a:ext cx="134" cy="178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6" name="Freeform 44"/>
          <p:cNvSpPr>
            <a:spLocks/>
          </p:cNvSpPr>
          <p:nvPr/>
        </p:nvSpPr>
        <p:spPr bwMode="auto">
          <a:xfrm>
            <a:off x="6580061" y="1426493"/>
            <a:ext cx="898525" cy="1181100"/>
          </a:xfrm>
          <a:custGeom>
            <a:avLst/>
            <a:gdLst>
              <a:gd name="T0" fmla="*/ 566 w 566"/>
              <a:gd name="T1" fmla="*/ 0 h 744"/>
              <a:gd name="T2" fmla="*/ 111 w 566"/>
              <a:gd name="T3" fmla="*/ 200 h 744"/>
              <a:gd name="T4" fmla="*/ 0 w 566"/>
              <a:gd name="T5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6" h="744">
                <a:moveTo>
                  <a:pt x="566" y="0"/>
                </a:moveTo>
                <a:cubicBezTo>
                  <a:pt x="385" y="38"/>
                  <a:pt x="205" y="76"/>
                  <a:pt x="111" y="200"/>
                </a:cubicBezTo>
                <a:cubicBezTo>
                  <a:pt x="17" y="324"/>
                  <a:pt x="8" y="534"/>
                  <a:pt x="0" y="744"/>
                </a:cubicBezTo>
              </a:path>
            </a:pathLst>
          </a:custGeom>
          <a:noFill/>
          <a:ln w="9525" cap="flat" cmpd="sng">
            <a:solidFill>
              <a:srgbClr val="660066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600" b="1" kern="0" smtClean="0">
              <a:solidFill>
                <a:sysClr val="windowText" lastClr="000000"/>
              </a:solidFill>
            </a:endParaRPr>
          </a:p>
        </p:txBody>
      </p:sp>
      <p:grpSp>
        <p:nvGrpSpPr>
          <p:cNvPr id="47" name="Group 86"/>
          <p:cNvGrpSpPr>
            <a:grpSpLocks/>
          </p:cNvGrpSpPr>
          <p:nvPr/>
        </p:nvGrpSpPr>
        <p:grpSpPr bwMode="auto">
          <a:xfrm>
            <a:off x="396304" y="3861047"/>
            <a:ext cx="2960688" cy="2540000"/>
            <a:chOff x="54" y="2398"/>
            <a:chExt cx="1865" cy="1600"/>
          </a:xfrm>
        </p:grpSpPr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765" y="2398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97</a:t>
              </a: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1083" y="2727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65</a:t>
              </a:r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423" y="2723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76</a:t>
              </a:r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1208" y="3063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27</a:t>
              </a: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882" y="3063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38</a:t>
              </a:r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556" y="3063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49</a:t>
              </a: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auto">
            <a:xfrm>
              <a:off x="230" y="3063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50</a:t>
              </a: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58" y="3393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13</a:t>
              </a: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flipH="1">
              <a:off x="623" y="2569"/>
              <a:ext cx="178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945" y="2558"/>
              <a:ext cx="212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 Box 56"/>
            <p:cNvSpPr txBox="1">
              <a:spLocks noChangeArrowheads="1"/>
            </p:cNvSpPr>
            <p:nvPr/>
          </p:nvSpPr>
          <p:spPr bwMode="auto">
            <a:xfrm>
              <a:off x="54" y="3707"/>
              <a:ext cx="1865" cy="29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kern="0" dirty="0" smtClean="0">
                  <a:solidFill>
                    <a:sysClr val="windowText" lastClr="000000"/>
                  </a:solidFill>
                </a:rPr>
                <a:t>输出</a:t>
              </a:r>
              <a:r>
                <a:rPr lang="en-US" altLang="zh-CN" sz="2400" b="1" kern="0" dirty="0" smtClean="0">
                  <a:solidFill>
                    <a:sysClr val="windowText" lastClr="000000"/>
                  </a:solidFill>
                </a:rPr>
                <a:t>:13 27 38 49 50</a:t>
              </a:r>
            </a:p>
          </p:txBody>
        </p:sp>
      </p:grpSp>
      <p:sp>
        <p:nvSpPr>
          <p:cNvPr id="59" name="Freeform 57"/>
          <p:cNvSpPr>
            <a:spLocks/>
          </p:cNvSpPr>
          <p:nvPr/>
        </p:nvSpPr>
        <p:spPr bwMode="auto">
          <a:xfrm>
            <a:off x="1826642" y="3951536"/>
            <a:ext cx="530225" cy="512762"/>
          </a:xfrm>
          <a:custGeom>
            <a:avLst/>
            <a:gdLst>
              <a:gd name="T0" fmla="*/ 0 w 334"/>
              <a:gd name="T1" fmla="*/ 0 h 323"/>
              <a:gd name="T2" fmla="*/ 234 w 334"/>
              <a:gd name="T3" fmla="*/ 100 h 323"/>
              <a:gd name="T4" fmla="*/ 334 w 334"/>
              <a:gd name="T5" fmla="*/ 323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4" h="323">
                <a:moveTo>
                  <a:pt x="0" y="0"/>
                </a:moveTo>
                <a:cubicBezTo>
                  <a:pt x="89" y="23"/>
                  <a:pt x="178" y="46"/>
                  <a:pt x="234" y="100"/>
                </a:cubicBezTo>
                <a:cubicBezTo>
                  <a:pt x="290" y="154"/>
                  <a:pt x="317" y="288"/>
                  <a:pt x="334" y="323"/>
                </a:cubicBezTo>
              </a:path>
            </a:pathLst>
          </a:custGeom>
          <a:noFill/>
          <a:ln w="9525" cap="flat" cmpd="sng">
            <a:solidFill>
              <a:srgbClr val="660066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600" b="1" kern="0" smtClean="0">
              <a:solidFill>
                <a:sysClr val="windowText" lastClr="000000"/>
              </a:solidFill>
            </a:endParaRPr>
          </a:p>
        </p:txBody>
      </p:sp>
      <p:grpSp>
        <p:nvGrpSpPr>
          <p:cNvPr id="60" name="Group 87"/>
          <p:cNvGrpSpPr>
            <a:grpSpLocks/>
          </p:cNvGrpSpPr>
          <p:nvPr/>
        </p:nvGrpSpPr>
        <p:grpSpPr bwMode="auto">
          <a:xfrm>
            <a:off x="3255392" y="3873747"/>
            <a:ext cx="2943225" cy="2495550"/>
            <a:chOff x="1855" y="2406"/>
            <a:chExt cx="1854" cy="1572"/>
          </a:xfrm>
        </p:grpSpPr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2562" y="2406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65</a:t>
              </a:r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2880" y="2735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97</a:t>
              </a:r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auto">
            <a:xfrm>
              <a:off x="2220" y="273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76</a:t>
              </a:r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3005" y="307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27</a:t>
              </a:r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auto">
            <a:xfrm>
              <a:off x="2679" y="307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38</a:t>
              </a:r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auto">
            <a:xfrm>
              <a:off x="2353" y="307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49</a:t>
              </a:r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auto">
            <a:xfrm>
              <a:off x="2027" y="307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50</a:t>
              </a:r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auto">
            <a:xfrm>
              <a:off x="1855" y="340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13</a:t>
              </a:r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 flipH="1">
              <a:off x="2420" y="2577"/>
              <a:ext cx="178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>
              <a:off x="2742" y="2566"/>
              <a:ext cx="212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Text Box 69"/>
            <p:cNvSpPr txBox="1">
              <a:spLocks noChangeArrowheads="1"/>
            </p:cNvSpPr>
            <p:nvPr/>
          </p:nvSpPr>
          <p:spPr bwMode="auto">
            <a:xfrm>
              <a:off x="1988" y="3707"/>
              <a:ext cx="1721" cy="2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200" b="1" kern="0" dirty="0" smtClean="0">
                  <a:solidFill>
                    <a:sysClr val="windowText" lastClr="000000"/>
                  </a:solidFill>
                </a:rPr>
                <a:t>输出</a:t>
              </a:r>
              <a:r>
                <a:rPr lang="en-US" altLang="zh-CN" sz="2200" b="1" kern="0" dirty="0" smtClean="0">
                  <a:solidFill>
                    <a:sysClr val="windowText" lastClr="000000"/>
                  </a:solidFill>
                </a:rPr>
                <a:t>:13 27 38 49 50</a:t>
              </a:r>
            </a:p>
          </p:txBody>
        </p:sp>
      </p:grpSp>
      <p:sp>
        <p:nvSpPr>
          <p:cNvPr id="72" name="Freeform 70"/>
          <p:cNvSpPr>
            <a:spLocks/>
          </p:cNvSpPr>
          <p:nvPr/>
        </p:nvSpPr>
        <p:spPr bwMode="auto">
          <a:xfrm>
            <a:off x="4703192" y="3968998"/>
            <a:ext cx="512762" cy="512763"/>
          </a:xfrm>
          <a:custGeom>
            <a:avLst/>
            <a:gdLst>
              <a:gd name="T0" fmla="*/ 0 w 323"/>
              <a:gd name="T1" fmla="*/ 0 h 323"/>
              <a:gd name="T2" fmla="*/ 223 w 323"/>
              <a:gd name="T3" fmla="*/ 123 h 323"/>
              <a:gd name="T4" fmla="*/ 323 w 323"/>
              <a:gd name="T5" fmla="*/ 323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3" h="323">
                <a:moveTo>
                  <a:pt x="0" y="0"/>
                </a:moveTo>
                <a:cubicBezTo>
                  <a:pt x="84" y="34"/>
                  <a:pt x="169" y="69"/>
                  <a:pt x="223" y="123"/>
                </a:cubicBezTo>
                <a:cubicBezTo>
                  <a:pt x="277" y="177"/>
                  <a:pt x="249" y="219"/>
                  <a:pt x="323" y="323"/>
                </a:cubicBezTo>
              </a:path>
            </a:pathLst>
          </a:custGeom>
          <a:noFill/>
          <a:ln w="9525" cap="flat" cmpd="sng">
            <a:solidFill>
              <a:srgbClr val="660066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600" b="1" kern="0" smtClean="0">
              <a:solidFill>
                <a:sysClr val="windowText" lastClr="000000"/>
              </a:solidFill>
            </a:endParaRPr>
          </a:p>
        </p:txBody>
      </p:sp>
      <p:grpSp>
        <p:nvGrpSpPr>
          <p:cNvPr id="73" name="Group 88"/>
          <p:cNvGrpSpPr>
            <a:grpSpLocks/>
          </p:cNvGrpSpPr>
          <p:nvPr/>
        </p:nvGrpSpPr>
        <p:grpSpPr bwMode="auto">
          <a:xfrm>
            <a:off x="6071619" y="3884864"/>
            <a:ext cx="3167063" cy="2470151"/>
            <a:chOff x="3629" y="2413"/>
            <a:chExt cx="1995" cy="1556"/>
          </a:xfrm>
        </p:grpSpPr>
        <p:sp>
          <p:nvSpPr>
            <p:cNvPr id="74" name="Oval 72"/>
            <p:cNvSpPr>
              <a:spLocks noChangeArrowheads="1"/>
            </p:cNvSpPr>
            <p:nvPr/>
          </p:nvSpPr>
          <p:spPr bwMode="auto">
            <a:xfrm>
              <a:off x="4336" y="2413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97</a:t>
              </a:r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auto">
            <a:xfrm>
              <a:off x="4654" y="2742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65</a:t>
              </a:r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auto">
            <a:xfrm>
              <a:off x="3994" y="2738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76</a:t>
              </a:r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auto">
            <a:xfrm>
              <a:off x="4779" y="3078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27</a:t>
              </a:r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auto">
            <a:xfrm>
              <a:off x="4453" y="3078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38</a:t>
              </a:r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auto">
            <a:xfrm>
              <a:off x="4127" y="3078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49</a:t>
              </a:r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auto">
            <a:xfrm>
              <a:off x="3801" y="3078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50</a:t>
              </a:r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auto">
            <a:xfrm>
              <a:off x="3629" y="3408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13</a:t>
              </a:r>
            </a:p>
          </p:txBody>
        </p:sp>
        <p:sp>
          <p:nvSpPr>
            <p:cNvPr id="82" name="Line 80"/>
            <p:cNvSpPr>
              <a:spLocks noChangeShapeType="1"/>
            </p:cNvSpPr>
            <p:nvPr/>
          </p:nvSpPr>
          <p:spPr bwMode="auto">
            <a:xfrm flipH="1">
              <a:off x="4194" y="2584"/>
              <a:ext cx="178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Text Box 81"/>
            <p:cNvSpPr txBox="1">
              <a:spLocks noChangeArrowheads="1"/>
            </p:cNvSpPr>
            <p:nvPr/>
          </p:nvSpPr>
          <p:spPr bwMode="auto">
            <a:xfrm>
              <a:off x="3746" y="3707"/>
              <a:ext cx="1878" cy="2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100" b="1" kern="0" dirty="0" smtClean="0">
                  <a:solidFill>
                    <a:sysClr val="windowText" lastClr="000000"/>
                  </a:solidFill>
                </a:rPr>
                <a:t>输出</a:t>
              </a:r>
              <a:r>
                <a:rPr lang="en-US" altLang="zh-CN" sz="2100" b="1" kern="0" dirty="0" smtClean="0">
                  <a:solidFill>
                    <a:sysClr val="windowText" lastClr="000000"/>
                  </a:solidFill>
                </a:rPr>
                <a:t>:13 27 38 49 50 65</a:t>
              </a:r>
            </a:p>
          </p:txBody>
        </p:sp>
      </p:grpSp>
      <p:sp>
        <p:nvSpPr>
          <p:cNvPr id="84" name="Freeform 82"/>
          <p:cNvSpPr>
            <a:spLocks/>
          </p:cNvSpPr>
          <p:nvPr/>
        </p:nvSpPr>
        <p:spPr bwMode="auto">
          <a:xfrm>
            <a:off x="6697092" y="3968998"/>
            <a:ext cx="511175" cy="476250"/>
          </a:xfrm>
          <a:custGeom>
            <a:avLst/>
            <a:gdLst>
              <a:gd name="T0" fmla="*/ 322 w 322"/>
              <a:gd name="T1" fmla="*/ 0 h 300"/>
              <a:gd name="T2" fmla="*/ 78 w 322"/>
              <a:gd name="T3" fmla="*/ 111 h 300"/>
              <a:gd name="T4" fmla="*/ 0 w 322"/>
              <a:gd name="T5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2" h="300">
                <a:moveTo>
                  <a:pt x="322" y="0"/>
                </a:moveTo>
                <a:cubicBezTo>
                  <a:pt x="227" y="30"/>
                  <a:pt x="132" y="61"/>
                  <a:pt x="78" y="111"/>
                </a:cubicBezTo>
                <a:cubicBezTo>
                  <a:pt x="24" y="161"/>
                  <a:pt x="12" y="230"/>
                  <a:pt x="0" y="300"/>
                </a:cubicBezTo>
              </a:path>
            </a:pathLst>
          </a:custGeom>
          <a:noFill/>
          <a:ln w="9525" cap="flat" cmpd="sng">
            <a:solidFill>
              <a:srgbClr val="660066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600" b="1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4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2" grpId="0" animBg="1"/>
      <p:bldP spid="46" grpId="0" animBg="1"/>
      <p:bldP spid="59" grpId="0" animBg="1"/>
      <p:bldP spid="72" grpId="0" animBg="1"/>
      <p:bldP spid="8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 </a:t>
            </a:r>
            <a:r>
              <a:rPr lang="zh-CN" altLang="en-US" dirty="0" smtClean="0"/>
              <a:t>选择排序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小顶堆筛选</a:t>
            </a:r>
            <a:r>
              <a:rPr lang="zh-CN" altLang="en-US" dirty="0" smtClean="0"/>
              <a:t>举例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822104" y="1820440"/>
            <a:ext cx="4243387" cy="2090739"/>
            <a:chOff x="585" y="468"/>
            <a:chExt cx="2673" cy="1317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1292" y="468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76</a:t>
              </a: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610" y="797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65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950" y="793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97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735" y="1133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27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409" y="1133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38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083" y="1133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49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57" y="1133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50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585" y="1463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13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1150" y="639"/>
              <a:ext cx="178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951" y="1475"/>
              <a:ext cx="2307" cy="31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600" b="1" kern="0" dirty="0" smtClean="0">
                  <a:solidFill>
                    <a:sysClr val="windowText" lastClr="000000"/>
                  </a:solidFill>
                </a:rPr>
                <a:t>输出</a:t>
              </a:r>
              <a:r>
                <a:rPr lang="en-US" altLang="zh-CN" sz="2600" b="1" kern="0" dirty="0" smtClean="0">
                  <a:solidFill>
                    <a:sysClr val="windowText" lastClr="000000"/>
                  </a:solidFill>
                </a:rPr>
                <a:t>:13 27 38 49 50 65</a:t>
              </a:r>
            </a:p>
          </p:txBody>
        </p:sp>
      </p:grpSp>
      <p:sp>
        <p:nvSpPr>
          <p:cNvPr id="15" name="Freeform 13"/>
          <p:cNvSpPr>
            <a:spLocks/>
          </p:cNvSpPr>
          <p:nvPr/>
        </p:nvSpPr>
        <p:spPr bwMode="auto">
          <a:xfrm>
            <a:off x="1403648" y="1872630"/>
            <a:ext cx="511175" cy="476250"/>
          </a:xfrm>
          <a:custGeom>
            <a:avLst/>
            <a:gdLst>
              <a:gd name="T0" fmla="*/ 322 w 322"/>
              <a:gd name="T1" fmla="*/ 0 h 300"/>
              <a:gd name="T2" fmla="*/ 78 w 322"/>
              <a:gd name="T3" fmla="*/ 111 h 300"/>
              <a:gd name="T4" fmla="*/ 0 w 322"/>
              <a:gd name="T5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2" h="300">
                <a:moveTo>
                  <a:pt x="322" y="0"/>
                </a:moveTo>
                <a:cubicBezTo>
                  <a:pt x="227" y="30"/>
                  <a:pt x="132" y="61"/>
                  <a:pt x="78" y="111"/>
                </a:cubicBezTo>
                <a:cubicBezTo>
                  <a:pt x="24" y="161"/>
                  <a:pt x="12" y="230"/>
                  <a:pt x="0" y="300"/>
                </a:cubicBezTo>
              </a:path>
            </a:pathLst>
          </a:custGeom>
          <a:noFill/>
          <a:ln w="9525" cap="flat" cmpd="sng">
            <a:solidFill>
              <a:srgbClr val="660066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600" b="1" kern="0" smtClean="0">
              <a:solidFill>
                <a:sysClr val="windowText" lastClr="000000"/>
              </a:solidFill>
            </a:endParaRPr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5171823" y="1690811"/>
            <a:ext cx="4008439" cy="2474914"/>
            <a:chOff x="3129" y="475"/>
            <a:chExt cx="2525" cy="1559"/>
          </a:xfrm>
        </p:grpSpPr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3766" y="475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dirty="0" smtClean="0">
                  <a:solidFill>
                    <a:sysClr val="windowText" lastClr="000000"/>
                  </a:solidFill>
                </a:rPr>
                <a:t>97</a:t>
              </a: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4084" y="804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65</a:t>
              </a: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3424" y="800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76</a:t>
              </a: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209" y="1140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27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3883" y="1140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38</a:t>
              </a: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3557" y="1140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49</a:t>
              </a: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3231" y="1140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50</a:t>
              </a: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3129" y="1470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dirty="0" smtClean="0">
                  <a:solidFill>
                    <a:sysClr val="windowText" lastClr="000000"/>
                  </a:solidFill>
                </a:rPr>
                <a:t>13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250" y="1743"/>
              <a:ext cx="2404" cy="29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kern="0" dirty="0" smtClean="0">
                  <a:solidFill>
                    <a:sysClr val="windowText" lastClr="000000"/>
                  </a:solidFill>
                </a:rPr>
                <a:t>输出</a:t>
              </a:r>
              <a:r>
                <a:rPr lang="en-US" altLang="zh-CN" sz="2400" b="1" kern="0" dirty="0" smtClean="0">
                  <a:solidFill>
                    <a:sysClr val="windowText" lastClr="000000"/>
                  </a:solidFill>
                </a:rPr>
                <a:t>:13 27 38 49 50 65 76</a:t>
              </a: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3258914" y="4221088"/>
            <a:ext cx="5815013" cy="2076451"/>
            <a:chOff x="3059" y="475"/>
            <a:chExt cx="3663" cy="1308"/>
          </a:xfrm>
        </p:grpSpPr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3766" y="475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dirty="0" smtClean="0">
                  <a:solidFill>
                    <a:sysClr val="windowText" lastClr="000000"/>
                  </a:solidFill>
                </a:rPr>
                <a:t>97</a:t>
              </a: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4084" y="804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65</a:t>
              </a: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3424" y="800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76</a:t>
              </a: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4209" y="1140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27</a:t>
              </a: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3883" y="1140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38</a:t>
              </a: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3557" y="1140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49</a:t>
              </a: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3231" y="1140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50</a:t>
              </a:r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3059" y="1470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13</a:t>
              </a: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3478" y="1473"/>
              <a:ext cx="3244" cy="31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600" b="1" kern="0" dirty="0" smtClean="0">
                  <a:solidFill>
                    <a:sysClr val="windowText" lastClr="000000"/>
                  </a:solidFill>
                </a:rPr>
                <a:t>输出</a:t>
              </a:r>
              <a:r>
                <a:rPr lang="en-US" altLang="zh-CN" sz="2600" b="1" kern="0" dirty="0" smtClean="0">
                  <a:solidFill>
                    <a:sysClr val="windowText" lastClr="000000"/>
                  </a:solidFill>
                </a:rPr>
                <a:t>:13  27  38  49 50  65  76  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19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 </a:t>
            </a:r>
            <a:r>
              <a:rPr lang="zh-CN" altLang="en-US" dirty="0" smtClean="0"/>
              <a:t>选择排序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如何</a:t>
            </a:r>
            <a:r>
              <a:rPr lang="zh-CN" altLang="en-US" dirty="0"/>
              <a:t>将无序序列建成堆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从无序序列的第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  <a:sym typeface="Symbol" pitchFamily="18" charset="2"/>
              </a:rPr>
              <a:t>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  <a:sym typeface="Symbol" pitchFamily="18" charset="2"/>
              </a:rPr>
              <a:t>n/2</a:t>
            </a:r>
            <a:r>
              <a:rPr lang="zh-CN" altLang="zh-CN" dirty="0">
                <a:latin typeface="+mj-ea"/>
                <a:ea typeface="+mj-ea"/>
                <a:sym typeface="Symbol" pitchFamily="18" charset="2"/>
              </a:rPr>
              <a:t>个元素（即此无序序列对应的完全二叉树的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  <a:sym typeface="Symbol" pitchFamily="18" charset="2"/>
              </a:rPr>
              <a:t>最后一个非终端结点</a:t>
            </a:r>
            <a:r>
              <a:rPr lang="zh-CN" altLang="zh-CN" dirty="0" smtClean="0">
                <a:latin typeface="+mj-ea"/>
                <a:ea typeface="+mj-ea"/>
                <a:sym typeface="Symbol" pitchFamily="18" charset="2"/>
              </a:rPr>
              <a:t>）</a:t>
            </a:r>
            <a:r>
              <a:rPr lang="zh-CN" altLang="en-US" dirty="0">
                <a:latin typeface="+mj-ea"/>
                <a:ea typeface="+mj-ea"/>
                <a:sym typeface="Symbol" pitchFamily="18" charset="2"/>
              </a:rPr>
              <a:t>开始</a:t>
            </a:r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  <a:sym typeface="Symbol" pitchFamily="18" charset="2"/>
              </a:rPr>
              <a:t>往前逐步调整</a:t>
            </a:r>
            <a:r>
              <a:rPr lang="zh-CN" altLang="en-US" dirty="0">
                <a:latin typeface="+mj-ea"/>
                <a:ea typeface="+mj-ea"/>
                <a:sym typeface="Symbol" pitchFamily="18" charset="2"/>
              </a:rPr>
              <a:t>，让每个双亲大于（或小于）子女，直到</a:t>
            </a:r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  <a:sym typeface="Symbol" pitchFamily="18" charset="2"/>
              </a:rPr>
              <a:t>根结点</a:t>
            </a:r>
            <a:r>
              <a:rPr lang="zh-CN" altLang="en-US" dirty="0" smtClean="0">
                <a:latin typeface="+mj-ea"/>
                <a:ea typeface="+mj-ea"/>
                <a:sym typeface="Symbol" pitchFamily="18" charset="2"/>
              </a:rPr>
              <a:t>为止</a:t>
            </a:r>
            <a:r>
              <a:rPr lang="zh-CN" altLang="en-US" dirty="0">
                <a:latin typeface="+mj-ea"/>
                <a:ea typeface="+mj-ea"/>
                <a:sym typeface="Symbol" pitchFamily="18" charset="2"/>
              </a:rPr>
              <a:t>。</a:t>
            </a:r>
            <a:endParaRPr lang="en-US" altLang="zh-CN" dirty="0" smtClean="0">
              <a:latin typeface="+mj-ea"/>
              <a:ea typeface="+mj-ea"/>
              <a:sym typeface="Symbol" pitchFamily="18" charset="2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注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终端结点（即叶子）没有任何子女，无需单独调整。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0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251" name="Group 3"/>
          <p:cNvGrpSpPr>
            <a:grpSpLocks/>
          </p:cNvGrpSpPr>
          <p:nvPr/>
        </p:nvGrpSpPr>
        <p:grpSpPr bwMode="auto">
          <a:xfrm>
            <a:off x="401712" y="3068960"/>
            <a:ext cx="3378200" cy="2768600"/>
            <a:chOff x="240" y="1664"/>
            <a:chExt cx="1986" cy="1639"/>
          </a:xfrm>
        </p:grpSpPr>
        <p:sp>
          <p:nvSpPr>
            <p:cNvPr id="37905" name="Line 4"/>
            <p:cNvSpPr>
              <a:spLocks noChangeShapeType="1"/>
            </p:cNvSpPr>
            <p:nvPr/>
          </p:nvSpPr>
          <p:spPr bwMode="auto">
            <a:xfrm flipH="1">
              <a:off x="1680" y="2679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7906" name="Line 5"/>
            <p:cNvSpPr>
              <a:spLocks noChangeShapeType="1"/>
            </p:cNvSpPr>
            <p:nvPr/>
          </p:nvSpPr>
          <p:spPr bwMode="auto">
            <a:xfrm>
              <a:off x="1008" y="2679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7907" name="Line 6"/>
            <p:cNvSpPr>
              <a:spLocks noChangeShapeType="1"/>
            </p:cNvSpPr>
            <p:nvPr/>
          </p:nvSpPr>
          <p:spPr bwMode="auto">
            <a:xfrm>
              <a:off x="1536" y="2103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7908" name="Line 7"/>
            <p:cNvSpPr>
              <a:spLocks noChangeShapeType="1"/>
            </p:cNvSpPr>
            <p:nvPr/>
          </p:nvSpPr>
          <p:spPr bwMode="auto">
            <a:xfrm flipH="1">
              <a:off x="528" y="2103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37256" name="Oval 8"/>
            <p:cNvSpPr>
              <a:spLocks noChangeArrowheads="1"/>
            </p:cNvSpPr>
            <p:nvPr/>
          </p:nvSpPr>
          <p:spPr bwMode="auto">
            <a:xfrm>
              <a:off x="1248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21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437257" name="Oval 9"/>
            <p:cNvSpPr>
              <a:spLocks noChangeArrowheads="1"/>
            </p:cNvSpPr>
            <p:nvPr/>
          </p:nvSpPr>
          <p:spPr bwMode="auto">
            <a:xfrm>
              <a:off x="720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25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437258" name="Oval 10"/>
            <p:cNvSpPr>
              <a:spLocks noChangeArrowheads="1"/>
            </p:cNvSpPr>
            <p:nvPr/>
          </p:nvSpPr>
          <p:spPr bwMode="auto">
            <a:xfrm>
              <a:off x="288" y="2967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25*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437259" name="Oval 11"/>
            <p:cNvSpPr>
              <a:spLocks noChangeArrowheads="1"/>
            </p:cNvSpPr>
            <p:nvPr/>
          </p:nvSpPr>
          <p:spPr bwMode="auto">
            <a:xfrm>
              <a:off x="1728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49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437260" name="Oval 12"/>
            <p:cNvSpPr>
              <a:spLocks noChangeArrowheads="1"/>
            </p:cNvSpPr>
            <p:nvPr/>
          </p:nvSpPr>
          <p:spPr bwMode="auto">
            <a:xfrm>
              <a:off x="960" y="2967"/>
              <a:ext cx="341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16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437261" name="Oval 13"/>
            <p:cNvSpPr>
              <a:spLocks noChangeArrowheads="1"/>
            </p:cNvSpPr>
            <p:nvPr/>
          </p:nvSpPr>
          <p:spPr bwMode="auto">
            <a:xfrm>
              <a:off x="1488" y="2967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08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437262" name="Text Box 14"/>
            <p:cNvSpPr txBox="1">
              <a:spLocks noChangeArrowheads="1"/>
            </p:cNvSpPr>
            <p:nvPr/>
          </p:nvSpPr>
          <p:spPr bwMode="auto">
            <a:xfrm>
              <a:off x="1116" y="1664"/>
              <a:ext cx="19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437263" name="Text Box 15"/>
            <p:cNvSpPr txBox="1">
              <a:spLocks noChangeArrowheads="1"/>
            </p:cNvSpPr>
            <p:nvPr/>
          </p:nvSpPr>
          <p:spPr bwMode="auto">
            <a:xfrm>
              <a:off x="684" y="2135"/>
              <a:ext cx="19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437264" name="Text Box 16"/>
            <p:cNvSpPr txBox="1">
              <a:spLocks noChangeArrowheads="1"/>
            </p:cNvSpPr>
            <p:nvPr/>
          </p:nvSpPr>
          <p:spPr bwMode="auto">
            <a:xfrm>
              <a:off x="2028" y="2229"/>
              <a:ext cx="19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437265" name="Text Box 17"/>
            <p:cNvSpPr txBox="1">
              <a:spLocks noChangeArrowheads="1"/>
            </p:cNvSpPr>
            <p:nvPr/>
          </p:nvSpPr>
          <p:spPr bwMode="auto">
            <a:xfrm>
              <a:off x="240" y="2718"/>
              <a:ext cx="19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437266" name="Text Box 18"/>
            <p:cNvSpPr txBox="1">
              <a:spLocks noChangeArrowheads="1"/>
            </p:cNvSpPr>
            <p:nvPr/>
          </p:nvSpPr>
          <p:spPr bwMode="auto">
            <a:xfrm>
              <a:off x="1104" y="2718"/>
              <a:ext cx="19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  <p:sp>
          <p:nvSpPr>
            <p:cNvPr id="437267" name="Text Box 19"/>
            <p:cNvSpPr txBox="1">
              <a:spLocks noChangeArrowheads="1"/>
            </p:cNvSpPr>
            <p:nvPr/>
          </p:nvSpPr>
          <p:spPr bwMode="auto">
            <a:xfrm>
              <a:off x="1452" y="2718"/>
              <a:ext cx="19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anose="02020603050405020304" pitchFamily="18" charset="0"/>
              </a:endParaRPr>
            </a:p>
          </p:txBody>
        </p:sp>
      </p:grpSp>
      <p:sp>
        <p:nvSpPr>
          <p:cNvPr id="437270" name="Rectangle 22"/>
          <p:cNvSpPr>
            <a:spLocks noChangeArrowheads="1"/>
          </p:cNvSpPr>
          <p:nvPr/>
        </p:nvSpPr>
        <p:spPr bwMode="auto">
          <a:xfrm>
            <a:off x="467527" y="2257708"/>
            <a:ext cx="8568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为便于理解，先将原始序列画成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完全二叉树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的形式：</a:t>
            </a:r>
          </a:p>
        </p:txBody>
      </p:sp>
      <p:sp>
        <p:nvSpPr>
          <p:cNvPr id="437271" name="AutoShape 23"/>
          <p:cNvSpPr>
            <a:spLocks noChangeArrowheads="1"/>
          </p:cNvSpPr>
          <p:nvPr/>
        </p:nvSpPr>
        <p:spPr bwMode="auto">
          <a:xfrm>
            <a:off x="3886200" y="3016116"/>
            <a:ext cx="4574232" cy="743084"/>
          </a:xfrm>
          <a:prstGeom prst="wedgeRectCallout">
            <a:avLst>
              <a:gd name="adj1" fmla="val -56333"/>
              <a:gd name="adj2" fmla="val 1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完全二叉树的最后一个非终端结点编号为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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n/2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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性质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5)</a:t>
            </a:r>
          </a:p>
        </p:txBody>
      </p:sp>
      <p:sp>
        <p:nvSpPr>
          <p:cNvPr id="437273" name="Oval 25"/>
          <p:cNvSpPr>
            <a:spLocks noChangeArrowheads="1"/>
          </p:cNvSpPr>
          <p:nvPr/>
        </p:nvSpPr>
        <p:spPr bwMode="auto">
          <a:xfrm>
            <a:off x="2916312" y="4313560"/>
            <a:ext cx="6096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21</a:t>
            </a:r>
            <a:endParaRPr kumimoji="1" lang="en-US" altLang="zh-CN" sz="2400" dirty="0">
              <a:solidFill>
                <a:srgbClr val="FF0000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  <a:latin typeface="Times New Roman" panose="02020603050405020304" pitchFamily="18" charset="0"/>
            </a:endParaRPr>
          </a:p>
        </p:txBody>
      </p:sp>
      <p:sp>
        <p:nvSpPr>
          <p:cNvPr id="437274" name="Rectangle 26"/>
          <p:cNvSpPr>
            <a:spLocks noChangeArrowheads="1"/>
          </p:cNvSpPr>
          <p:nvPr/>
        </p:nvSpPr>
        <p:spPr bwMode="auto">
          <a:xfrm>
            <a:off x="3953842" y="4401790"/>
            <a:ext cx="5190158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CN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=3:</a:t>
            </a:r>
            <a:r>
              <a:rPr kumimoji="1"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49</a:t>
            </a:r>
            <a:r>
              <a:rPr kumimoji="1"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大于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08</a:t>
            </a:r>
            <a:r>
              <a:rPr kumimoji="1"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，不必调整；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CN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=2:  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25</a:t>
            </a:r>
            <a:r>
              <a:rPr kumimoji="1"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大于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25*</a:t>
            </a:r>
            <a:r>
              <a:rPr kumimoji="1"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  <a:r>
              <a:rPr kumimoji="1"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，也不必调整；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CN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=1:  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21</a:t>
            </a:r>
            <a:r>
              <a:rPr kumimoji="1"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小于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25</a:t>
            </a:r>
            <a:r>
              <a:rPr kumimoji="1"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49</a:t>
            </a:r>
            <a:r>
              <a:rPr kumimoji="1"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，要调整！</a:t>
            </a:r>
          </a:p>
        </p:txBody>
      </p:sp>
      <p:sp>
        <p:nvSpPr>
          <p:cNvPr id="437275" name="Oval 27"/>
          <p:cNvSpPr>
            <a:spLocks noChangeArrowheads="1"/>
          </p:cNvSpPr>
          <p:nvPr/>
        </p:nvSpPr>
        <p:spPr bwMode="auto">
          <a:xfrm>
            <a:off x="2078112" y="339916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49</a:t>
            </a:r>
            <a:endParaRPr kumimoji="1" lang="en-US" altLang="zh-CN" sz="2400" dirty="0">
              <a:solidFill>
                <a:srgbClr val="FF0000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  <a:latin typeface="Times New Roman" panose="02020603050405020304" pitchFamily="18" charset="0"/>
            </a:endParaRPr>
          </a:p>
        </p:txBody>
      </p:sp>
      <p:sp>
        <p:nvSpPr>
          <p:cNvPr id="437277" name="Line 29"/>
          <p:cNvSpPr>
            <a:spLocks noChangeShapeType="1"/>
          </p:cNvSpPr>
          <p:nvPr/>
        </p:nvSpPr>
        <p:spPr bwMode="auto">
          <a:xfrm flipH="1" flipV="1">
            <a:off x="2916312" y="3780160"/>
            <a:ext cx="304800" cy="381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37278" name="Line 30"/>
          <p:cNvSpPr>
            <a:spLocks noChangeShapeType="1"/>
          </p:cNvSpPr>
          <p:nvPr/>
        </p:nvSpPr>
        <p:spPr bwMode="auto">
          <a:xfrm>
            <a:off x="2992512" y="3703960"/>
            <a:ext cx="3810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37279" name="Rectangle 31"/>
          <p:cNvSpPr>
            <a:spLocks noChangeArrowheads="1"/>
          </p:cNvSpPr>
          <p:nvPr/>
        </p:nvSpPr>
        <p:spPr bwMode="auto">
          <a:xfrm>
            <a:off x="3923928" y="5672861"/>
            <a:ext cx="41465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而且</a:t>
            </a:r>
            <a:r>
              <a:rPr kumimoji="1"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21</a:t>
            </a:r>
            <a:r>
              <a:rPr kumimoji="1" lang="zh-CN" altLang="en-US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还应当向下比较！！</a:t>
            </a:r>
          </a:p>
        </p:txBody>
      </p:sp>
      <p:sp>
        <p:nvSpPr>
          <p:cNvPr id="437280" name="Line 32"/>
          <p:cNvSpPr>
            <a:spLocks noChangeShapeType="1"/>
          </p:cNvSpPr>
          <p:nvPr/>
        </p:nvSpPr>
        <p:spPr bwMode="auto">
          <a:xfrm flipH="1">
            <a:off x="3144912" y="4999360"/>
            <a:ext cx="2286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209" y="1052736"/>
            <a:ext cx="8507287" cy="1143000"/>
          </a:xfrm>
        </p:spPr>
        <p:txBody>
          <a:bodyPr/>
          <a:lstStyle/>
          <a:p>
            <a:pPr algn="just"/>
            <a:r>
              <a:rPr kumimoji="1"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r>
              <a:rPr kumimoji="1"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关键字序列</a:t>
            </a:r>
            <a:r>
              <a:rPr kumimoji="1"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T= (21</a:t>
            </a:r>
            <a:r>
              <a:rPr kumimoji="1"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25</a:t>
            </a:r>
            <a:r>
              <a:rPr kumimoji="1"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49</a:t>
            </a:r>
            <a:r>
              <a:rPr kumimoji="1"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25*</a:t>
            </a:r>
            <a:r>
              <a:rPr kumimoji="1"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  <a:r>
              <a:rPr kumimoji="1"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08</a:t>
            </a:r>
            <a:r>
              <a:rPr kumimoji="1"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），请建大根堆</a:t>
            </a:r>
            <a:r>
              <a:rPr kumimoji="1"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3000" dirty="0"/>
          </a:p>
        </p:txBody>
      </p:sp>
      <p:sp>
        <p:nvSpPr>
          <p:cNvPr id="29" name="标题 1"/>
          <p:cNvSpPr txBox="1">
            <a:spLocks/>
          </p:cNvSpPr>
          <p:nvPr/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smtClean="0">
                <a:solidFill>
                  <a:srgbClr val="FFFFFF"/>
                </a:solidFill>
              </a:rPr>
              <a:t>10.4 </a:t>
            </a:r>
            <a:r>
              <a:rPr lang="zh-CN" altLang="en-US" kern="0" smtClean="0">
                <a:solidFill>
                  <a:srgbClr val="FFFFFF"/>
                </a:solidFill>
              </a:rPr>
              <a:t>选择排序</a:t>
            </a:r>
            <a:endParaRPr lang="zh-CN" altLang="en-US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913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37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37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37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3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43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3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43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7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7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7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7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3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70" grpId="0" autoUpdateAnimBg="0"/>
      <p:bldP spid="437271" grpId="0" animBg="1" autoUpdateAnimBg="0"/>
      <p:bldP spid="437273" grpId="0" animBg="1" autoUpdateAnimBg="0"/>
      <p:bldP spid="437274" grpId="0" build="p" autoUpdateAnimBg="0"/>
      <p:bldP spid="437275" grpId="0" animBg="1" autoUpdateAnimBg="0"/>
      <p:bldP spid="437277" grpId="0" animBg="1"/>
      <p:bldP spid="437278" grpId="0" animBg="1"/>
      <p:bldP spid="437279" grpId="0" autoUpdateAnimBg="0"/>
      <p:bldP spid="4372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25016" y="1052736"/>
            <a:ext cx="8439472" cy="548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160"/>
              </a:spcBef>
            </a:pPr>
            <a:r>
              <a:rPr lang="zh-CN" altLang="en-US" sz="3200" b="1" dirty="0" smtClean="0">
                <a:solidFill>
                  <a:srgbClr val="0000FF"/>
                </a:solidFill>
                <a:ea typeface="楷体_GB2312" pitchFamily="49" charset="-122"/>
              </a:rPr>
              <a:t>希</a:t>
            </a:r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尔</a:t>
            </a:r>
            <a:r>
              <a:rPr lang="zh-CN" altLang="en-US" sz="3200" b="1" dirty="0" smtClean="0">
                <a:solidFill>
                  <a:srgbClr val="0000FF"/>
                </a:solidFill>
                <a:ea typeface="楷体_GB2312" pitchFamily="49" charset="-122"/>
              </a:rPr>
              <a:t>排序实际上</a:t>
            </a:r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是一种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分组插入</a:t>
            </a:r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方法。</a:t>
            </a:r>
          </a:p>
          <a:p>
            <a:pPr algn="just" eaLnBrk="1" hangingPunct="1">
              <a:lnSpc>
                <a:spcPct val="120000"/>
              </a:lnSpc>
              <a:spcBef>
                <a:spcPts val="1160"/>
              </a:spcBef>
            </a:pP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   </a:t>
            </a:r>
            <a:r>
              <a:rPr lang="zh-CN" altLang="en-US" sz="3600" b="1" dirty="0" smtClean="0">
                <a:solidFill>
                  <a:srgbClr val="0000FF"/>
                </a:solidFill>
                <a:ea typeface="楷体_GB2312" pitchFamily="49" charset="-122"/>
              </a:rPr>
              <a:t>其</a:t>
            </a:r>
            <a:r>
              <a:rPr lang="zh-CN" altLang="en-US" sz="3600" b="1" dirty="0">
                <a:solidFill>
                  <a:srgbClr val="0000FF"/>
                </a:solidFill>
                <a:ea typeface="楷体_GB2312" pitchFamily="49" charset="-122"/>
              </a:rPr>
              <a:t>基本思想是</a:t>
            </a:r>
            <a:r>
              <a:rPr lang="zh-CN" altLang="en-US" sz="3600" b="1" dirty="0" smtClean="0">
                <a:solidFill>
                  <a:srgbClr val="0000FF"/>
                </a:solidFill>
                <a:ea typeface="楷体_GB2312" pitchFamily="49" charset="-122"/>
              </a:rPr>
              <a:t>：</a:t>
            </a:r>
            <a:endParaRPr lang="en-US" altLang="zh-CN" sz="3600" b="1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marL="457200" indent="-457200" algn="just" eaLnBrk="1" hangingPunct="1">
              <a:lnSpc>
                <a:spcPct val="120000"/>
              </a:lnSpc>
              <a:spcBef>
                <a:spcPts val="116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先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取定一个小于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的整数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d</a:t>
            </a:r>
            <a:r>
              <a:rPr lang="en-US" altLang="zh-CN" sz="2800" b="1" baseline="-30000" dirty="0">
                <a:solidFill>
                  <a:srgbClr val="C00000"/>
                </a:solidFill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ea typeface="楷体_GB2312" pitchFamily="49" charset="-122"/>
              </a:rPr>
              <a:t>作为第一个增量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把表的全部记录分成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sz="2800" b="1" baseline="-30000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个组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所有距离为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sz="2800" b="1" baseline="-30000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的倍数的记录放在同一个组中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在各组内进行直接插入排序</a:t>
            </a: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；</a:t>
            </a:r>
            <a:endParaRPr lang="en-US" altLang="zh-CN" sz="2800" b="1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marL="457200" indent="-457200" algn="just" eaLnBrk="1" hangingPunct="1">
              <a:lnSpc>
                <a:spcPct val="120000"/>
              </a:lnSpc>
              <a:spcBef>
                <a:spcPts val="116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然后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取</a:t>
            </a:r>
            <a:r>
              <a:rPr lang="zh-CN" altLang="en-US" sz="2800" b="1" dirty="0">
                <a:solidFill>
                  <a:srgbClr val="C00000"/>
                </a:solidFill>
                <a:ea typeface="楷体_GB2312" pitchFamily="49" charset="-122"/>
              </a:rPr>
              <a:t>第二个增量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d</a:t>
            </a:r>
            <a:r>
              <a:rPr lang="en-US" altLang="zh-CN" sz="2800" b="1" baseline="-30000" dirty="0">
                <a:solidFill>
                  <a:srgbClr val="C00000"/>
                </a:solidFill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ea typeface="楷体_GB2312" pitchFamily="49" charset="-122"/>
              </a:rPr>
              <a:t>＜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d</a:t>
            </a:r>
            <a:r>
              <a:rPr lang="en-US" altLang="zh-CN" sz="2800" b="1" baseline="-30000" dirty="0">
                <a:solidFill>
                  <a:srgbClr val="C00000"/>
                </a:solidFill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),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重复上述的分组和</a:t>
            </a: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排序</a:t>
            </a:r>
            <a:r>
              <a:rPr lang="en-US" altLang="zh-CN" sz="2800" b="1" dirty="0" smtClean="0">
                <a:solidFill>
                  <a:srgbClr val="0000FF"/>
                </a:solidFill>
                <a:ea typeface="楷体_GB2312" pitchFamily="49" charset="-122"/>
              </a:rPr>
              <a:t>;</a:t>
            </a:r>
          </a:p>
          <a:p>
            <a:pPr marL="457200" indent="-457200" algn="just" eaLnBrk="1" hangingPunct="1">
              <a:lnSpc>
                <a:spcPct val="120000"/>
              </a:lnSpc>
              <a:spcBef>
                <a:spcPts val="116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直至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所取的增量</a:t>
            </a:r>
            <a:r>
              <a:rPr lang="en-US" altLang="zh-CN" sz="2800" b="1" dirty="0" err="1">
                <a:solidFill>
                  <a:srgbClr val="C00000"/>
                </a:solidFill>
                <a:ea typeface="楷体_GB2312" pitchFamily="49" charset="-122"/>
              </a:rPr>
              <a:t>d</a:t>
            </a:r>
            <a:r>
              <a:rPr lang="en-US" altLang="zh-CN" sz="2800" b="1" baseline="-30000" dirty="0" err="1">
                <a:solidFill>
                  <a:srgbClr val="C00000"/>
                </a:solidFill>
                <a:ea typeface="楷体_GB2312" pitchFamily="49" charset="-122"/>
              </a:rPr>
              <a:t>t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=1(</a:t>
            </a:r>
            <a:r>
              <a:rPr lang="en-US" altLang="zh-CN" sz="2800" b="1" dirty="0" err="1">
                <a:solidFill>
                  <a:srgbClr val="C00000"/>
                </a:solidFill>
                <a:ea typeface="楷体_GB2312" pitchFamily="49" charset="-122"/>
              </a:rPr>
              <a:t>d</a:t>
            </a:r>
            <a:r>
              <a:rPr lang="en-US" altLang="zh-CN" sz="2800" b="1" baseline="-30000" dirty="0" err="1">
                <a:solidFill>
                  <a:srgbClr val="C00000"/>
                </a:solidFill>
                <a:ea typeface="楷体_GB2312" pitchFamily="49" charset="-122"/>
              </a:rPr>
              <a:t>t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&lt;d</a:t>
            </a:r>
            <a:r>
              <a:rPr lang="en-US" altLang="zh-CN" sz="2800" b="1" baseline="-30000" dirty="0">
                <a:solidFill>
                  <a:srgbClr val="C00000"/>
                </a:solidFill>
                <a:ea typeface="楷体_GB2312" pitchFamily="49" charset="-122"/>
              </a:rPr>
              <a:t>t-1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&lt;…&lt;d</a:t>
            </a:r>
            <a:r>
              <a:rPr lang="en-US" altLang="zh-CN" sz="2800" b="1" baseline="-30000" dirty="0">
                <a:solidFill>
                  <a:srgbClr val="C00000"/>
                </a:solidFill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&lt;d</a:t>
            </a:r>
            <a:r>
              <a:rPr lang="en-US" altLang="zh-CN" sz="2800" b="1" baseline="-30000" dirty="0">
                <a:solidFill>
                  <a:srgbClr val="C00000"/>
                </a:solidFill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),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即所有记录放在同一组中进行直接插入排序为止。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280147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 </a:t>
            </a:r>
            <a:r>
              <a:rPr lang="zh-CN" altLang="en-US" dirty="0" smtClean="0"/>
              <a:t>选择排序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给定</a:t>
            </a:r>
            <a:r>
              <a:rPr lang="en-US" altLang="zh-CN" dirty="0" smtClean="0"/>
              <a:t>8</a:t>
            </a:r>
            <a:r>
              <a:rPr lang="zh-CN" altLang="en-US" dirty="0"/>
              <a:t>个元素的无序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(49</a:t>
            </a:r>
            <a:r>
              <a:rPr lang="zh-CN" altLang="en-US" dirty="0"/>
              <a:t>，</a:t>
            </a:r>
            <a:r>
              <a:rPr lang="en-US" altLang="zh-CN" dirty="0"/>
              <a:t>38</a:t>
            </a:r>
            <a:r>
              <a:rPr lang="zh-CN" altLang="en-US" dirty="0"/>
              <a:t>，</a:t>
            </a:r>
            <a:r>
              <a:rPr lang="en-US" altLang="zh-CN" dirty="0"/>
              <a:t>65</a:t>
            </a:r>
            <a:r>
              <a:rPr lang="zh-CN" altLang="en-US" dirty="0"/>
              <a:t>，</a:t>
            </a:r>
            <a:r>
              <a:rPr lang="en-US" altLang="zh-CN" dirty="0"/>
              <a:t>97</a:t>
            </a:r>
            <a:r>
              <a:rPr lang="zh-CN" altLang="en-US" dirty="0"/>
              <a:t>，</a:t>
            </a:r>
            <a:r>
              <a:rPr lang="en-US" altLang="zh-CN" dirty="0"/>
              <a:t>76</a:t>
            </a:r>
            <a:r>
              <a:rPr lang="zh-CN" altLang="en-US" dirty="0"/>
              <a:t>，</a:t>
            </a:r>
            <a:r>
              <a:rPr lang="en-US" altLang="zh-CN" dirty="0"/>
              <a:t>13</a:t>
            </a:r>
            <a:r>
              <a:rPr lang="zh-CN" altLang="en-US" dirty="0"/>
              <a:t>，</a:t>
            </a:r>
            <a:r>
              <a:rPr lang="en-US" altLang="zh-CN" dirty="0"/>
              <a:t>27</a:t>
            </a:r>
            <a:r>
              <a:rPr lang="zh-CN" altLang="en-US" dirty="0"/>
              <a:t>，</a:t>
            </a:r>
            <a:r>
              <a:rPr lang="en-US" altLang="zh-CN" dirty="0" smtClean="0"/>
              <a:t>50),</a:t>
            </a:r>
            <a:r>
              <a:rPr lang="zh-CN" altLang="en-US" dirty="0" smtClean="0"/>
              <a:t>构建小顶堆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929332" y="2594952"/>
            <a:ext cx="2162175" cy="1897062"/>
            <a:chOff x="502" y="851"/>
            <a:chExt cx="1362" cy="119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209" y="85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dirty="0" smtClean="0">
                  <a:solidFill>
                    <a:sysClr val="windowText" lastClr="000000"/>
                  </a:solidFill>
                </a:rPr>
                <a:t>49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527" y="1180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65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867" y="1176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38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652" y="1516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27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26" y="1516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13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000" y="1516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76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674" y="1516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97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02" y="1846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50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067" y="1022"/>
              <a:ext cx="178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823" y="1366"/>
              <a:ext cx="122" cy="156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623" y="1699"/>
              <a:ext cx="111" cy="156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389" y="1011"/>
              <a:ext cx="212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67" y="1377"/>
              <a:ext cx="111" cy="14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012" y="1355"/>
              <a:ext cx="89" cy="15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1467" y="1388"/>
              <a:ext cx="145" cy="14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Freeform 19"/>
          <p:cNvSpPr>
            <a:spLocks/>
          </p:cNvSpPr>
          <p:nvPr/>
        </p:nvSpPr>
        <p:spPr bwMode="auto">
          <a:xfrm>
            <a:off x="913457" y="3766527"/>
            <a:ext cx="295275" cy="528637"/>
          </a:xfrm>
          <a:custGeom>
            <a:avLst/>
            <a:gdLst>
              <a:gd name="T0" fmla="*/ 186 w 186"/>
              <a:gd name="T1" fmla="*/ 0 h 333"/>
              <a:gd name="T2" fmla="*/ 30 w 186"/>
              <a:gd name="T3" fmla="*/ 111 h 333"/>
              <a:gd name="T4" fmla="*/ 8 w 186"/>
              <a:gd name="T5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" h="333">
                <a:moveTo>
                  <a:pt x="186" y="0"/>
                </a:moveTo>
                <a:cubicBezTo>
                  <a:pt x="123" y="27"/>
                  <a:pt x="60" y="55"/>
                  <a:pt x="30" y="111"/>
                </a:cubicBezTo>
                <a:cubicBezTo>
                  <a:pt x="0" y="167"/>
                  <a:pt x="4" y="250"/>
                  <a:pt x="8" y="333"/>
                </a:cubicBezTo>
              </a:path>
            </a:pathLst>
          </a:custGeom>
          <a:noFill/>
          <a:ln w="9525" cap="flat" cmpd="sng">
            <a:solidFill>
              <a:srgbClr val="660066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600" b="1" kern="0" smtClean="0">
              <a:solidFill>
                <a:sysClr val="windowText" lastClr="000000"/>
              </a:solidFill>
            </a:endParaRPr>
          </a:p>
        </p:txBody>
      </p:sp>
      <p:grpSp>
        <p:nvGrpSpPr>
          <p:cNvPr id="21" name="Group 88"/>
          <p:cNvGrpSpPr>
            <a:grpSpLocks/>
          </p:cNvGrpSpPr>
          <p:nvPr/>
        </p:nvGrpSpPr>
        <p:grpSpPr bwMode="auto">
          <a:xfrm>
            <a:off x="3551882" y="2553677"/>
            <a:ext cx="2162175" cy="1897062"/>
            <a:chOff x="2154" y="825"/>
            <a:chExt cx="1362" cy="1195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2861" y="825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49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179" y="1154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dirty="0" smtClean="0">
                  <a:solidFill>
                    <a:sysClr val="windowText" lastClr="000000"/>
                  </a:solidFill>
                </a:rPr>
                <a:t>65</a:t>
              </a: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2519" y="1150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38</a:t>
              </a: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304" y="1490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27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978" y="1490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13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2652" y="1490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76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326" y="1490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50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154" y="1820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97</a:t>
              </a: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2719" y="996"/>
              <a:ext cx="178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>
              <a:off x="2475" y="1340"/>
              <a:ext cx="122" cy="156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2275" y="1673"/>
              <a:ext cx="111" cy="156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3041" y="985"/>
              <a:ext cx="212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319" y="1351"/>
              <a:ext cx="111" cy="14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2664" y="1329"/>
              <a:ext cx="89" cy="15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3119" y="1362"/>
              <a:ext cx="145" cy="14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Freeform 36"/>
          <p:cNvSpPr>
            <a:spLocks/>
          </p:cNvSpPr>
          <p:nvPr/>
        </p:nvSpPr>
        <p:spPr bwMode="auto">
          <a:xfrm>
            <a:off x="4877445" y="3201377"/>
            <a:ext cx="300037" cy="530225"/>
          </a:xfrm>
          <a:custGeom>
            <a:avLst/>
            <a:gdLst>
              <a:gd name="T0" fmla="*/ 189 w 189"/>
              <a:gd name="T1" fmla="*/ 0 h 334"/>
              <a:gd name="T2" fmla="*/ 56 w 189"/>
              <a:gd name="T3" fmla="*/ 89 h 334"/>
              <a:gd name="T4" fmla="*/ 0 w 189"/>
              <a:gd name="T5" fmla="*/ 334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" h="334">
                <a:moveTo>
                  <a:pt x="189" y="0"/>
                </a:moveTo>
                <a:cubicBezTo>
                  <a:pt x="138" y="16"/>
                  <a:pt x="87" y="33"/>
                  <a:pt x="56" y="89"/>
                </a:cubicBezTo>
                <a:cubicBezTo>
                  <a:pt x="25" y="145"/>
                  <a:pt x="12" y="239"/>
                  <a:pt x="0" y="334"/>
                </a:cubicBezTo>
              </a:path>
            </a:pathLst>
          </a:custGeom>
          <a:noFill/>
          <a:ln w="9525" cap="flat" cmpd="sng">
            <a:solidFill>
              <a:srgbClr val="660066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600" b="1" kern="0" smtClean="0">
              <a:solidFill>
                <a:sysClr val="windowText" lastClr="000000"/>
              </a:solidFill>
            </a:endParaRPr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98257" y="2512402"/>
            <a:ext cx="2162175" cy="1897062"/>
            <a:chOff x="3884" y="799"/>
            <a:chExt cx="1362" cy="1195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4591" y="799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49</a:t>
              </a: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4909" y="1128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13</a:t>
              </a: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4249" y="1124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38</a:t>
              </a: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5034" y="1464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27</a:t>
              </a: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4708" y="1464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65</a:t>
              </a: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382" y="1464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76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4056" y="1464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50</a:t>
              </a: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884" y="1794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97</a:t>
              </a: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H="1">
              <a:off x="4449" y="970"/>
              <a:ext cx="178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 flipH="1">
              <a:off x="4205" y="1314"/>
              <a:ext cx="122" cy="156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H="1">
              <a:off x="4005" y="1647"/>
              <a:ext cx="111" cy="156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4771" y="959"/>
              <a:ext cx="212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5049" y="1325"/>
              <a:ext cx="111" cy="14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4394" y="1303"/>
              <a:ext cx="89" cy="15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 flipH="1">
              <a:off x="4849" y="1336"/>
              <a:ext cx="145" cy="14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4" name="Group 89"/>
          <p:cNvGrpSpPr>
            <a:grpSpLocks/>
          </p:cNvGrpSpPr>
          <p:nvPr/>
        </p:nvGrpSpPr>
        <p:grpSpPr bwMode="auto">
          <a:xfrm>
            <a:off x="781441" y="4340249"/>
            <a:ext cx="2162175" cy="1897063"/>
            <a:chOff x="357" y="2440"/>
            <a:chExt cx="1362" cy="1195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064" y="2440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49</a:t>
              </a: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1382" y="2769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13</a:t>
              </a: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722" y="2765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38</a:t>
              </a: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507" y="3105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27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1181" y="3105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65</a:t>
              </a: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855" y="3105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76</a:t>
              </a: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529" y="3105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50</a:t>
              </a: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357" y="3435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97</a:t>
              </a: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922" y="2611"/>
              <a:ext cx="178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678" y="2955"/>
              <a:ext cx="122" cy="156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 flipH="1">
              <a:off x="478" y="3288"/>
              <a:ext cx="111" cy="156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1244" y="2600"/>
              <a:ext cx="212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1522" y="2966"/>
              <a:ext cx="111" cy="14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867" y="2944"/>
              <a:ext cx="89" cy="15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 flipH="1">
              <a:off x="1322" y="2977"/>
              <a:ext cx="145" cy="14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0" name="Freeform 69"/>
          <p:cNvSpPr>
            <a:spLocks/>
          </p:cNvSpPr>
          <p:nvPr/>
        </p:nvSpPr>
        <p:spPr bwMode="auto">
          <a:xfrm>
            <a:off x="2260991" y="4452962"/>
            <a:ext cx="476250" cy="511175"/>
          </a:xfrm>
          <a:custGeom>
            <a:avLst/>
            <a:gdLst>
              <a:gd name="T0" fmla="*/ 0 w 300"/>
              <a:gd name="T1" fmla="*/ 0 h 322"/>
              <a:gd name="T2" fmla="*/ 200 w 300"/>
              <a:gd name="T3" fmla="*/ 100 h 322"/>
              <a:gd name="T4" fmla="*/ 300 w 300"/>
              <a:gd name="T5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0" h="322">
                <a:moveTo>
                  <a:pt x="0" y="0"/>
                </a:moveTo>
                <a:cubicBezTo>
                  <a:pt x="75" y="23"/>
                  <a:pt x="150" y="46"/>
                  <a:pt x="200" y="100"/>
                </a:cubicBezTo>
                <a:cubicBezTo>
                  <a:pt x="250" y="154"/>
                  <a:pt x="283" y="289"/>
                  <a:pt x="300" y="322"/>
                </a:cubicBezTo>
              </a:path>
            </a:pathLst>
          </a:custGeom>
          <a:noFill/>
          <a:ln w="9525" cap="flat" cmpd="sng">
            <a:solidFill>
              <a:srgbClr val="660066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600" b="1" kern="0" smtClean="0">
              <a:solidFill>
                <a:sysClr val="windowText" lastClr="000000"/>
              </a:solidFill>
            </a:endParaRPr>
          </a:p>
        </p:txBody>
      </p:sp>
      <p:sp>
        <p:nvSpPr>
          <p:cNvPr id="71" name="Freeform 70"/>
          <p:cNvSpPr>
            <a:spLocks/>
          </p:cNvSpPr>
          <p:nvPr/>
        </p:nvSpPr>
        <p:spPr bwMode="auto">
          <a:xfrm>
            <a:off x="2754703" y="5016524"/>
            <a:ext cx="244475" cy="530225"/>
          </a:xfrm>
          <a:custGeom>
            <a:avLst/>
            <a:gdLst>
              <a:gd name="T0" fmla="*/ 0 w 154"/>
              <a:gd name="T1" fmla="*/ 0 h 334"/>
              <a:gd name="T2" fmla="*/ 134 w 154"/>
              <a:gd name="T3" fmla="*/ 78 h 334"/>
              <a:gd name="T4" fmla="*/ 122 w 154"/>
              <a:gd name="T5" fmla="*/ 334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" h="334">
                <a:moveTo>
                  <a:pt x="0" y="0"/>
                </a:moveTo>
                <a:cubicBezTo>
                  <a:pt x="57" y="11"/>
                  <a:pt x="114" y="22"/>
                  <a:pt x="134" y="78"/>
                </a:cubicBezTo>
                <a:cubicBezTo>
                  <a:pt x="154" y="134"/>
                  <a:pt x="128" y="295"/>
                  <a:pt x="122" y="334"/>
                </a:cubicBezTo>
              </a:path>
            </a:pathLst>
          </a:custGeom>
          <a:noFill/>
          <a:ln w="9525" cap="flat" cmpd="sng">
            <a:solidFill>
              <a:srgbClr val="660066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600" b="1" kern="0" smtClean="0">
              <a:solidFill>
                <a:sysClr val="windowText" lastClr="000000"/>
              </a:solidFill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3896116" y="4297387"/>
            <a:ext cx="2162175" cy="1897062"/>
            <a:chOff x="1842" y="2436"/>
            <a:chExt cx="1362" cy="1195"/>
          </a:xfrm>
        </p:grpSpPr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2549" y="2436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13</a:t>
              </a: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67" y="2765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27</a:t>
              </a: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2207" y="276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38</a:t>
              </a:r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2992" y="310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49</a:t>
              </a:r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666" y="310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65</a:t>
              </a:r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2340" y="310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76</a:t>
              </a:r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2014" y="310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50</a:t>
              </a:r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42" y="3431"/>
              <a:ext cx="212" cy="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600" b="1" kern="0" smtClean="0">
                  <a:solidFill>
                    <a:sysClr val="windowText" lastClr="000000"/>
                  </a:solidFill>
                </a:rPr>
                <a:t>97</a:t>
              </a:r>
            </a:p>
          </p:txBody>
        </p:sp>
        <p:sp>
          <p:nvSpPr>
            <p:cNvPr id="81" name="Line 80"/>
            <p:cNvSpPr>
              <a:spLocks noChangeShapeType="1"/>
            </p:cNvSpPr>
            <p:nvPr/>
          </p:nvSpPr>
          <p:spPr bwMode="auto">
            <a:xfrm flipH="1">
              <a:off x="2407" y="2607"/>
              <a:ext cx="178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Line 81"/>
            <p:cNvSpPr>
              <a:spLocks noChangeShapeType="1"/>
            </p:cNvSpPr>
            <p:nvPr/>
          </p:nvSpPr>
          <p:spPr bwMode="auto">
            <a:xfrm flipH="1">
              <a:off x="2163" y="2951"/>
              <a:ext cx="122" cy="156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 flipH="1">
              <a:off x="1963" y="3284"/>
              <a:ext cx="111" cy="156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Line 83"/>
            <p:cNvSpPr>
              <a:spLocks noChangeShapeType="1"/>
            </p:cNvSpPr>
            <p:nvPr/>
          </p:nvSpPr>
          <p:spPr bwMode="auto">
            <a:xfrm>
              <a:off x="2729" y="2596"/>
              <a:ext cx="212" cy="211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Line 84"/>
            <p:cNvSpPr>
              <a:spLocks noChangeShapeType="1"/>
            </p:cNvSpPr>
            <p:nvPr/>
          </p:nvSpPr>
          <p:spPr bwMode="auto">
            <a:xfrm>
              <a:off x="3007" y="2962"/>
              <a:ext cx="111" cy="14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Line 85"/>
            <p:cNvSpPr>
              <a:spLocks noChangeShapeType="1"/>
            </p:cNvSpPr>
            <p:nvPr/>
          </p:nvSpPr>
          <p:spPr bwMode="auto">
            <a:xfrm>
              <a:off x="2352" y="2940"/>
              <a:ext cx="89" cy="15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Line 86"/>
            <p:cNvSpPr>
              <a:spLocks noChangeShapeType="1"/>
            </p:cNvSpPr>
            <p:nvPr/>
          </p:nvSpPr>
          <p:spPr bwMode="auto">
            <a:xfrm flipH="1">
              <a:off x="2807" y="2973"/>
              <a:ext cx="145" cy="14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600" b="1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34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7" grpId="0" animBg="1"/>
      <p:bldP spid="70" grpId="0" animBg="1"/>
      <p:bldP spid="7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700" y="405209"/>
            <a:ext cx="8713788" cy="64801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oid 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</a:rPr>
              <a:t>HeapAdjust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</a:rPr>
              <a:t>HeapType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&amp;H, 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s, 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m)</a:t>
            </a:r>
          </a:p>
          <a:p>
            <a:pPr>
              <a:buFontTx/>
              <a:buNone/>
            </a:pPr>
            <a:r>
              <a:rPr lang="en-US" altLang="zh-CN" sz="2800" b="1" dirty="0"/>
              <a:t>{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已知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H.r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s..m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]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中记录的关键字除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H.r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[s]. key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之外均满足堆的定义；调整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H.r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[s]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的关键字，使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H.r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s..m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]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成为一个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大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顶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堆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/>
              <a:t>  </a:t>
            </a:r>
            <a:r>
              <a:rPr lang="en-US" altLang="zh-CN" sz="2800" b="1" dirty="0" err="1">
                <a:latin typeface="Times New Roman" pitchFamily="18" charset="0"/>
              </a:rPr>
              <a:t>rc</a:t>
            </a:r>
            <a:r>
              <a:rPr lang="en-US" altLang="zh-CN" sz="2800" b="1" dirty="0">
                <a:latin typeface="Times New Roman" pitchFamily="18" charset="0"/>
              </a:rPr>
              <a:t> = </a:t>
            </a:r>
            <a:r>
              <a:rPr lang="en-US" altLang="zh-CN" sz="2800" b="1" dirty="0" err="1">
                <a:latin typeface="Times New Roman" pitchFamily="18" charset="0"/>
              </a:rPr>
              <a:t>H.r</a:t>
            </a:r>
            <a:r>
              <a:rPr lang="en-US" altLang="zh-CN" sz="2800" b="1" dirty="0">
                <a:latin typeface="Times New Roman" pitchFamily="18" charset="0"/>
              </a:rPr>
              <a:t>[s];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for ( j=2*s; j&lt;=m; j*=2)</a:t>
            </a:r>
            <a:r>
              <a:rPr lang="en-US" altLang="zh-CN" sz="2400" b="1" dirty="0"/>
              <a:t>   </a:t>
            </a:r>
            <a:r>
              <a:rPr lang="en-US" altLang="zh-CN" sz="2400" b="1" dirty="0">
                <a:solidFill>
                  <a:srgbClr val="000000"/>
                </a:solidFill>
              </a:rPr>
              <a:t>//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沿</a:t>
            </a:r>
            <a:r>
              <a:rPr lang="en-US" altLang="zh-CN" sz="2400" b="1" dirty="0">
                <a:solidFill>
                  <a:srgbClr val="000000"/>
                </a:solidFill>
              </a:rPr>
              <a:t>key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较大的孩子结点向下筛选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 { </a:t>
            </a:r>
            <a:r>
              <a:rPr lang="en-US" altLang="zh-CN" sz="2400" b="1" dirty="0" smtClean="0">
                <a:latin typeface="Times New Roman" pitchFamily="18" charset="0"/>
              </a:rPr>
              <a:t>  </a:t>
            </a:r>
            <a:endParaRPr lang="en-US" altLang="zh-CN" sz="2400" b="1" dirty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  }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Times New Roman" pitchFamily="18" charset="0"/>
              </a:rPr>
              <a:t>  </a:t>
            </a:r>
            <a:r>
              <a:rPr lang="en-US" altLang="zh-CN" sz="2800" b="1" dirty="0" err="1">
                <a:latin typeface="Times New Roman" pitchFamily="18" charset="0"/>
              </a:rPr>
              <a:t>H.r</a:t>
            </a:r>
            <a:r>
              <a:rPr lang="en-US" altLang="zh-CN" sz="2800" b="1" dirty="0">
                <a:latin typeface="Times New Roman" pitchFamily="18" charset="0"/>
              </a:rPr>
              <a:t>[s]=</a:t>
            </a:r>
            <a:r>
              <a:rPr lang="en-US" altLang="zh-CN" sz="2800" b="1" dirty="0" err="1">
                <a:latin typeface="Times New Roman" pitchFamily="18" charset="0"/>
              </a:rPr>
              <a:t>rc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  <a:r>
              <a:rPr lang="en-US" altLang="zh-CN" sz="2400" b="1" dirty="0"/>
              <a:t>     </a:t>
            </a:r>
            <a:r>
              <a:rPr lang="en-US" altLang="zh-CN" sz="2400" b="1" dirty="0">
                <a:solidFill>
                  <a:srgbClr val="000000"/>
                </a:solidFill>
              </a:rPr>
              <a:t>//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插入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}</a:t>
            </a:r>
          </a:p>
        </p:txBody>
      </p:sp>
      <p:sp>
        <p:nvSpPr>
          <p:cNvPr id="438275" name="Rectangle 3"/>
          <p:cNvSpPr>
            <a:spLocks noChangeArrowheads="1"/>
          </p:cNvSpPr>
          <p:nvPr/>
        </p:nvSpPr>
        <p:spPr bwMode="auto">
          <a:xfrm>
            <a:off x="861267" y="2565796"/>
            <a:ext cx="7489825" cy="11525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if (  j&lt;m &amp;&amp; </a:t>
            </a:r>
            <a:r>
              <a:rPr lang="en-US" altLang="zh-CN" sz="2800" b="1" u="sng" dirty="0" smtClean="0">
                <a:solidFill>
                  <a:srgbClr val="0000FF"/>
                </a:solidFill>
                <a:latin typeface="Times New Roman" pitchFamily="18" charset="0"/>
              </a:rPr>
              <a:t>LT(</a:t>
            </a:r>
            <a:r>
              <a:rPr lang="en-US" altLang="zh-CN" sz="2800" b="1" u="sng" dirty="0" err="1" smtClean="0">
                <a:solidFill>
                  <a:srgbClr val="0000FF"/>
                </a:solidFill>
                <a:latin typeface="Times New Roman" pitchFamily="18" charset="0"/>
              </a:rPr>
              <a:t>H.r</a:t>
            </a:r>
            <a:r>
              <a:rPr lang="en-US" altLang="zh-CN" sz="2800" b="1" u="sng" dirty="0" smtClean="0">
                <a:solidFill>
                  <a:srgbClr val="0000FF"/>
                </a:solidFill>
                <a:latin typeface="Times New Roman" pitchFamily="18" charset="0"/>
              </a:rPr>
              <a:t>[ j].key, </a:t>
            </a:r>
            <a:r>
              <a:rPr lang="en-US" altLang="zh-CN" sz="2800" b="1" u="sng" dirty="0" err="1" smtClean="0">
                <a:solidFill>
                  <a:srgbClr val="0000FF"/>
                </a:solidFill>
                <a:latin typeface="Times New Roman" pitchFamily="18" charset="0"/>
              </a:rPr>
              <a:t>H.r</a:t>
            </a:r>
            <a:r>
              <a:rPr lang="en-US" altLang="zh-CN" sz="2800" b="1" u="sng" dirty="0" smtClean="0">
                <a:solidFill>
                  <a:srgbClr val="0000FF"/>
                </a:solidFill>
                <a:latin typeface="Times New Roman" pitchFamily="18" charset="0"/>
              </a:rPr>
              <a:t>[ j+1].key)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)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           ++j ;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            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//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j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为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key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较大的记录的下标</a:t>
            </a:r>
            <a:endParaRPr lang="zh-CN" altLang="en-US" sz="2800" b="1" dirty="0" smtClean="0">
              <a:solidFill>
                <a:srgbClr val="000000"/>
              </a:solidFill>
            </a:endParaRPr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862855" y="3645296"/>
            <a:ext cx="7488237" cy="10795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if ( !</a:t>
            </a:r>
            <a:r>
              <a:rPr lang="en-US" altLang="zh-CN" sz="2800" b="1" u="sng" dirty="0" smtClean="0">
                <a:solidFill>
                  <a:srgbClr val="0000FF"/>
                </a:solidFill>
                <a:latin typeface="Times New Roman" pitchFamily="18" charset="0"/>
              </a:rPr>
              <a:t>LT(</a:t>
            </a:r>
            <a:r>
              <a:rPr lang="en-US" altLang="zh-CN" sz="2800" b="1" u="sng" dirty="0" err="1" smtClean="0">
                <a:solidFill>
                  <a:srgbClr val="0000FF"/>
                </a:solidFill>
                <a:latin typeface="Times New Roman" pitchFamily="18" charset="0"/>
              </a:rPr>
              <a:t>rc.key</a:t>
            </a:r>
            <a:r>
              <a:rPr lang="en-US" altLang="zh-CN" sz="2800" b="1" u="sng" dirty="0" smtClean="0">
                <a:solidFill>
                  <a:srgbClr val="0000FF"/>
                </a:solidFill>
                <a:latin typeface="Times New Roman" pitchFamily="18" charset="0"/>
              </a:rPr>
              <a:t>, </a:t>
            </a:r>
            <a:r>
              <a:rPr lang="en-US" altLang="zh-CN" sz="2800" b="1" u="sng" dirty="0" err="1" smtClean="0">
                <a:solidFill>
                  <a:srgbClr val="0000FF"/>
                </a:solidFill>
                <a:latin typeface="Times New Roman" pitchFamily="18" charset="0"/>
              </a:rPr>
              <a:t>H.r</a:t>
            </a:r>
            <a:r>
              <a:rPr lang="en-US" altLang="zh-CN" sz="2800" b="1" u="sng" dirty="0" smtClean="0">
                <a:solidFill>
                  <a:srgbClr val="0000FF"/>
                </a:solidFill>
                <a:latin typeface="Times New Roman" pitchFamily="18" charset="0"/>
              </a:rPr>
              <a:t>[ j].key)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)    break;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</a:rPr>
              <a:t>                                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//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rc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应插入在位置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s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上</a:t>
            </a:r>
            <a:endParaRPr lang="zh-CN" altLang="en-US" sz="2800" b="1" dirty="0" smtClean="0">
              <a:solidFill>
                <a:srgbClr val="000000"/>
              </a:solidFill>
            </a:endParaRP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862855" y="4653359"/>
            <a:ext cx="7488237" cy="6032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H.r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[s] =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H.r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[ j];   s=j;</a:t>
            </a:r>
          </a:p>
        </p:txBody>
      </p:sp>
    </p:spTree>
    <p:extLst>
      <p:ext uri="{BB962C8B-B14F-4D97-AF65-F5344CB8AC3E}">
        <p14:creationId xmlns:p14="http://schemas.microsoft.com/office/powerpoint/2010/main" val="238933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animBg="1"/>
      <p:bldP spid="438276" grpId="0" animBg="1"/>
      <p:bldP spid="43827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 </a:t>
            </a:r>
            <a:r>
              <a:rPr lang="zh-CN" altLang="en-US" dirty="0" smtClean="0"/>
              <a:t>选择排序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zh-CN" altLang="en-US" dirty="0"/>
              <a:t>堆</a:t>
            </a:r>
            <a:r>
              <a:rPr lang="zh-CN" altLang="en-US" dirty="0" smtClean="0"/>
              <a:t>排序算法</a:t>
            </a:r>
            <a:r>
              <a:rPr lang="en-US" altLang="zh-CN" dirty="0" smtClean="0"/>
              <a:t>(</a:t>
            </a:r>
            <a:r>
              <a:rPr kumimoji="1" lang="zh-CN" altLang="en-US" b="0" dirty="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教材</a:t>
            </a:r>
            <a:r>
              <a:rPr kumimoji="1" lang="en-US" altLang="zh-CN" b="0" dirty="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P281-282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00050" y="1480517"/>
            <a:ext cx="82296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void 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HeapSort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 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HeapType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&amp;H ) 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{  </a:t>
            </a:r>
            <a:r>
              <a:rPr kumimoji="1" lang="en-US" altLang="zh-CN" sz="2800" b="1" dirty="0" smtClean="0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800" b="1" dirty="0" smtClean="0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对顺序表</a:t>
            </a:r>
            <a:r>
              <a:rPr kumimoji="1" lang="en-US" altLang="zh-CN" sz="2800" b="1" dirty="0" smtClean="0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zh-CN" altLang="en-US" sz="2800" b="1" dirty="0" smtClean="0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进行堆排序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zh-CN" altLang="en-US" sz="2800" b="1" dirty="0" smtClean="0">
              <a:solidFill>
                <a:srgbClr val="0099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i="1" dirty="0" smtClean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684213" y="3736354"/>
            <a:ext cx="8135937" cy="2225675"/>
            <a:chOff x="295" y="1117"/>
            <a:chExt cx="5184" cy="1402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95" y="1117"/>
              <a:ext cx="5184" cy="140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for ( </a:t>
              </a:r>
              <a:r>
                <a:rPr kumimoji="1" lang="en-US" altLang="zh-CN" sz="2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 = </a:t>
              </a:r>
              <a:r>
                <a:rPr kumimoji="1" lang="en-US" altLang="zh-CN" sz="2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H.length</a:t>
              </a: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; </a:t>
              </a:r>
              <a:r>
                <a:rPr kumimoji="1" lang="en-US" altLang="zh-CN" sz="2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 &gt; 1; --</a:t>
              </a:r>
              <a:r>
                <a:rPr kumimoji="1" lang="en-US" altLang="zh-CN" sz="2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)</a:t>
              </a:r>
              <a:r>
                <a:rPr kumimoji="1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 </a:t>
              </a:r>
            </a:p>
            <a:p>
              <a:pPr marL="0" marR="0" lvl="0" indent="0" defTabSz="914400" eaLnBrk="0" fontAlgn="base" latinLnBrk="0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 {   </a:t>
              </a:r>
              <a:r>
                <a:rPr kumimoji="1" lang="en-US" altLang="zh-CN" sz="2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H.r</a:t>
              </a: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[1]      </a:t>
              </a:r>
              <a:r>
                <a:rPr kumimoji="1" lang="en-US" altLang="zh-CN" sz="2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H.r</a:t>
              </a: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2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]; 	</a:t>
              </a:r>
              <a:r>
                <a:rPr kumimoji="1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        </a:t>
              </a: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//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交换，要借用</a:t>
              </a: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temp</a:t>
              </a:r>
            </a:p>
            <a:p>
              <a:pPr marL="0" marR="0" lvl="0" indent="0" defTabSz="914400" eaLnBrk="0" fontAlgn="base" latinLnBrk="0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      </a:t>
              </a:r>
              <a:r>
                <a:rPr kumimoji="1" lang="en-US" altLang="zh-CN" sz="2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HeapAdjust</a:t>
              </a: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 ( H, 1, i-1 );       </a:t>
              </a: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//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重建大顶堆</a:t>
              </a:r>
            </a:p>
            <a:p>
              <a:pPr marL="0" marR="0" lvl="0" indent="0" defTabSz="914400" eaLnBrk="0" fontAlgn="base" latinLnBrk="0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}</a:t>
              </a: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338" y="1706"/>
              <a:ext cx="2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2051720" y="5986582"/>
            <a:ext cx="3915693" cy="771525"/>
          </a:xfrm>
          <a:prstGeom prst="wedgeRectCallout">
            <a:avLst>
              <a:gd name="adj1" fmla="val -47686"/>
              <a:gd name="adj2" fmla="val -134449"/>
            </a:avLst>
          </a:prstGeom>
          <a:solidFill>
            <a:srgbClr val="FFFFFF"/>
          </a:solidFill>
          <a:ln w="25400" cap="flat" cmpd="sng" algn="ctr">
            <a:solidFill>
              <a:srgbClr val="0000CC"/>
            </a:solidFill>
            <a:prstDash val="solid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这是针对结点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的堆调整函数，每次调用耗时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O(log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n)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84213" y="2585417"/>
            <a:ext cx="8135937" cy="1158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for ( 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H.length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/ 2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;  </a:t>
            </a:r>
            <a:r>
              <a:rPr kumimoji="1" lang="en-US" altLang="zh-CN" sz="2800" b="1" dirty="0" err="1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&gt;0; -- </a:t>
            </a:r>
            <a:r>
              <a:rPr kumimoji="1" lang="en-US" altLang="zh-CN" sz="2800" b="1" dirty="0" err="1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800" b="1" dirty="0" err="1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HeapAdjust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(H, </a:t>
            </a:r>
            <a:r>
              <a:rPr kumimoji="1" lang="en-US" altLang="zh-CN" sz="2800" b="1" dirty="0" err="1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dirty="0" err="1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H.length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);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2800" b="1" dirty="0" smtClean="0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800" b="1" dirty="0" smtClean="0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初始建堆</a:t>
            </a:r>
            <a:endParaRPr kumimoji="1" lang="zh-CN" altLang="en-US" sz="2800" b="1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37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 </a:t>
            </a:r>
            <a:r>
              <a:rPr lang="zh-CN" altLang="en-US" dirty="0" smtClean="0"/>
              <a:t>选择排序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dirty="0"/>
              <a:t>堆排序</a:t>
            </a:r>
            <a:r>
              <a:rPr kumimoji="1" lang="zh-CN" altLang="en-US" dirty="0" smtClean="0"/>
              <a:t>算法分析</a:t>
            </a:r>
            <a:endParaRPr kumimoji="1" lang="en-US" altLang="zh-CN" dirty="0" smtClean="0"/>
          </a:p>
          <a:p>
            <a:pPr lvl="1">
              <a:spcBef>
                <a:spcPct val="50000"/>
              </a:spcBef>
            </a:pPr>
            <a:r>
              <a:rPr kumimoji="1" lang="zh-CN" altLang="en-US" dirty="0" smtClean="0">
                <a:latin typeface="Times New Roman" pitchFamily="18" charset="0"/>
              </a:rPr>
              <a:t>时间</a:t>
            </a:r>
            <a:r>
              <a:rPr kumimoji="1" lang="zh-CN" altLang="en-US" dirty="0">
                <a:latin typeface="Times New Roman" pitchFamily="18" charset="0"/>
              </a:rPr>
              <a:t>复杂</a:t>
            </a:r>
            <a:r>
              <a:rPr kumimoji="1" lang="zh-CN" altLang="en-US" dirty="0" smtClean="0">
                <a:latin typeface="Times New Roman" pitchFamily="18" charset="0"/>
              </a:rPr>
              <a:t>度</a:t>
            </a:r>
            <a:endParaRPr kumimoji="1" lang="en-US" altLang="zh-CN" dirty="0" smtClean="0">
              <a:latin typeface="Times New Roman" pitchFamily="18" charset="0"/>
            </a:endParaRPr>
          </a:p>
          <a:p>
            <a:pPr lvl="2">
              <a:spcBef>
                <a:spcPct val="50000"/>
              </a:spcBef>
            </a:pPr>
            <a:r>
              <a:rPr kumimoji="1" lang="en-US" altLang="zh-CN" dirty="0" smtClean="0">
                <a:latin typeface="Times New Roman" pitchFamily="18" charset="0"/>
              </a:rPr>
              <a:t>O(nlog</a:t>
            </a:r>
            <a:r>
              <a:rPr kumimoji="1" lang="en-US" altLang="zh-CN" baseline="-25000" dirty="0" smtClean="0">
                <a:latin typeface="Times New Roman" pitchFamily="18" charset="0"/>
              </a:rPr>
              <a:t>2</a:t>
            </a:r>
            <a:r>
              <a:rPr kumimoji="1" lang="en-US" altLang="zh-CN" dirty="0" smtClean="0">
                <a:latin typeface="Times New Roman" pitchFamily="18" charset="0"/>
              </a:rPr>
              <a:t>n</a:t>
            </a:r>
            <a:r>
              <a:rPr kumimoji="1" lang="en-US" altLang="zh-CN" dirty="0">
                <a:latin typeface="Times New Roman" pitchFamily="18" charset="0"/>
              </a:rPr>
              <a:t>) </a:t>
            </a:r>
          </a:p>
          <a:p>
            <a:pPr lvl="1">
              <a:spcBef>
                <a:spcPct val="50000"/>
              </a:spcBef>
            </a:pPr>
            <a:r>
              <a:rPr kumimoji="1" lang="zh-CN" altLang="en-US" dirty="0">
                <a:latin typeface="Times New Roman" pitchFamily="18" charset="0"/>
              </a:rPr>
              <a:t>空间复杂</a:t>
            </a:r>
            <a:r>
              <a:rPr kumimoji="1" lang="zh-CN" altLang="en-US" dirty="0" smtClean="0">
                <a:latin typeface="Times New Roman" pitchFamily="18" charset="0"/>
              </a:rPr>
              <a:t>度</a:t>
            </a:r>
            <a:endParaRPr kumimoji="1" lang="en-US" altLang="zh-CN" dirty="0" smtClean="0">
              <a:latin typeface="Times New Roman" pitchFamily="18" charset="0"/>
            </a:endParaRPr>
          </a:p>
          <a:p>
            <a:pPr lvl="2">
              <a:spcBef>
                <a:spcPct val="50000"/>
              </a:spcBef>
            </a:pPr>
            <a:r>
              <a:rPr kumimoji="1" lang="en-US" altLang="zh-CN" dirty="0" smtClean="0">
                <a:latin typeface="Times New Roman" pitchFamily="18" charset="0"/>
              </a:rPr>
              <a:t> O(1)</a:t>
            </a:r>
            <a:r>
              <a:rPr kumimoji="1" lang="zh-CN" altLang="en-US" dirty="0" smtClean="0">
                <a:latin typeface="Times New Roman" pitchFamily="18" charset="0"/>
              </a:rPr>
              <a:t> </a:t>
            </a:r>
            <a:endParaRPr kumimoji="1" lang="zh-CN" altLang="en-US" dirty="0">
              <a:latin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kumimoji="1" lang="zh-CN" altLang="en-US" dirty="0"/>
              <a:t>堆</a:t>
            </a:r>
            <a:r>
              <a:rPr kumimoji="1" lang="zh-CN" altLang="en-US" dirty="0" smtClean="0"/>
              <a:t>排序</a:t>
            </a:r>
            <a:r>
              <a:rPr kumimoji="1" lang="zh-CN" altLang="en-US" dirty="0" smtClean="0">
                <a:latin typeface="Times New Roman" pitchFamily="18" charset="0"/>
              </a:rPr>
              <a:t>是</a:t>
            </a:r>
            <a:r>
              <a:rPr kumimoji="1" lang="zh-CN" altLang="en-US" dirty="0">
                <a:latin typeface="Times New Roman" pitchFamily="18" charset="0"/>
              </a:rPr>
              <a:t>不稳定</a:t>
            </a:r>
            <a:r>
              <a:rPr kumimoji="1" lang="zh-CN" altLang="en-US" dirty="0" smtClean="0">
                <a:latin typeface="Times New Roman" pitchFamily="18" charset="0"/>
              </a:rPr>
              <a:t>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3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0072" y="1274911"/>
            <a:ext cx="3816350" cy="24431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简单选择排序：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时间复杂度：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O(n</a:t>
            </a:r>
            <a:r>
              <a:rPr kumimoji="1"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空间复杂度：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O(1)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稳定性：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不稳定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4644330" y="1274911"/>
            <a:ext cx="4248150" cy="2443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锦标赛排序：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时间复杂度：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O(nlog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n)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空间复杂度：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O(n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稳定性：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稳定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2413322" y="4010174"/>
            <a:ext cx="4535487" cy="24431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</a:rPr>
              <a:t>堆排序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时间复杂度：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O(nlog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n)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空间复杂度：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O(1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稳定性：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不稳定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10.4 </a:t>
            </a:r>
            <a:r>
              <a:rPr lang="zh-CN" altLang="en-US" kern="0" smtClean="0"/>
              <a:t>选择排序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99591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395361" y="1247353"/>
            <a:ext cx="7993063" cy="239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以下序列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不是堆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的是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    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</a:t>
            </a:r>
            <a:r>
              <a:rPr lang="en-US" altLang="zh-CN" sz="2800" b="1">
                <a:latin typeface="Times New Roman" panose="02020603050405020304" pitchFamily="18" charset="0"/>
              </a:rPr>
              <a:t>A. (100, 85, 98, 77, 80, 60, 82, 40, 20, 10, 66)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B. (100, 98, 85, 82, 80, 77, 66, 60, 40, 20, 10)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C. (10, 20, 40, 60, 66, 77, 80, 82, 85, 98, 100)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D. (100, 85, 40, 77, 80, 60, 66, 98, 82, 10, 20)</a:t>
            </a: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540593" y="3861048"/>
            <a:ext cx="7343775" cy="239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5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下列四个序列中，哪一个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是堆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    ）。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A. 75, 65, 30, 15, 25, 45, 20, 10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B. 75, 65, 45, 10, 30, 25, 20, 15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C. 75, 45, 65, 30, 15, 25, 20, 10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D. 75, 45, 65, 10, 25, 30, 20, 15</a:t>
            </a:r>
          </a:p>
        </p:txBody>
      </p:sp>
      <p:sp>
        <p:nvSpPr>
          <p:cNvPr id="449540" name="Rectangle 4"/>
          <p:cNvSpPr>
            <a:spLocks noGrp="1" noChangeArrowheads="1"/>
          </p:cNvSpPr>
          <p:nvPr>
            <p:ph type="title"/>
          </p:nvPr>
        </p:nvSpPr>
        <p:spPr>
          <a:xfrm>
            <a:off x="5003874" y="1188616"/>
            <a:ext cx="504825" cy="538162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zh-CN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449541" name="Rectangle 5"/>
          <p:cNvSpPr>
            <a:spLocks noChangeArrowheads="1"/>
          </p:cNvSpPr>
          <p:nvPr/>
        </p:nvSpPr>
        <p:spPr bwMode="auto">
          <a:xfrm>
            <a:off x="6587455" y="3861048"/>
            <a:ext cx="5048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练习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0585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0" grpId="0"/>
      <p:bldP spid="449541" grpId="0"/>
    </p:bldLst>
  </p:timing>
</p:sld>
</file>

<file path=ppt/theme/theme1.xml><?xml version="1.0" encoding="utf-8"?>
<a:theme xmlns:a="http://schemas.openxmlformats.org/drawingml/2006/main" name="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6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ECFF"/>
      </a:accent1>
      <a:accent2>
        <a:srgbClr val="0000CC"/>
      </a:accent2>
      <a:accent3>
        <a:srgbClr val="FFFFFF"/>
      </a:accent3>
      <a:accent4>
        <a:srgbClr val="000000"/>
      </a:accent4>
      <a:accent5>
        <a:srgbClr val="E2F4FF"/>
      </a:accent5>
      <a:accent6>
        <a:srgbClr val="0000B9"/>
      </a:accent6>
      <a:hlink>
        <a:srgbClr val="0000CC"/>
      </a:hlink>
      <a:folHlink>
        <a:srgbClr val="0000C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66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6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ECFF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默认设计模板">
  <a:themeElements>
    <a:clrScheme name="默认设计模板 16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ECFF"/>
      </a:accent1>
      <a:accent2>
        <a:srgbClr val="0000CC"/>
      </a:accent2>
      <a:accent3>
        <a:srgbClr val="FFFFFF"/>
      </a:accent3>
      <a:accent4>
        <a:srgbClr val="000000"/>
      </a:accent4>
      <a:accent5>
        <a:srgbClr val="E2F4FF"/>
      </a:accent5>
      <a:accent6>
        <a:srgbClr val="0000B9"/>
      </a:accent6>
      <a:hlink>
        <a:srgbClr val="0000CC"/>
      </a:hlink>
      <a:folHlink>
        <a:srgbClr val="0000C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66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6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ECFF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默认设计模板">
  <a:themeElements>
    <a:clrScheme name="默认设计模板 16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ECFF"/>
      </a:accent1>
      <a:accent2>
        <a:srgbClr val="0000CC"/>
      </a:accent2>
      <a:accent3>
        <a:srgbClr val="FFFFFF"/>
      </a:accent3>
      <a:accent4>
        <a:srgbClr val="000000"/>
      </a:accent4>
      <a:accent5>
        <a:srgbClr val="E2F4FF"/>
      </a:accent5>
      <a:accent6>
        <a:srgbClr val="0000B9"/>
      </a:accent6>
      <a:hlink>
        <a:srgbClr val="0000CC"/>
      </a:hlink>
      <a:folHlink>
        <a:srgbClr val="0000C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66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6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ECFF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默认设计模板">
  <a:themeElements>
    <a:clrScheme name="默认设计模板 16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ECFF"/>
      </a:accent1>
      <a:accent2>
        <a:srgbClr val="0000CC"/>
      </a:accent2>
      <a:accent3>
        <a:srgbClr val="FFFFFF"/>
      </a:accent3>
      <a:accent4>
        <a:srgbClr val="000000"/>
      </a:accent4>
      <a:accent5>
        <a:srgbClr val="E2F4FF"/>
      </a:accent5>
      <a:accent6>
        <a:srgbClr val="0000B9"/>
      </a:accent6>
      <a:hlink>
        <a:srgbClr val="0000CC"/>
      </a:hlink>
      <a:folHlink>
        <a:srgbClr val="0000C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66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6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ECFF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默认设计模板">
  <a:themeElements>
    <a:clrScheme name="默认设计模板 16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ECFF"/>
      </a:accent1>
      <a:accent2>
        <a:srgbClr val="0000CC"/>
      </a:accent2>
      <a:accent3>
        <a:srgbClr val="FFFFFF"/>
      </a:accent3>
      <a:accent4>
        <a:srgbClr val="000000"/>
      </a:accent4>
      <a:accent5>
        <a:srgbClr val="E2F4FF"/>
      </a:accent5>
      <a:accent6>
        <a:srgbClr val="0000B9"/>
      </a:accent6>
      <a:hlink>
        <a:srgbClr val="0000CC"/>
      </a:hlink>
      <a:folHlink>
        <a:srgbClr val="0000C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66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6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ECFF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6185</Words>
  <Application>Microsoft Office PowerPoint</Application>
  <PresentationFormat>全屏显示(4:3)</PresentationFormat>
  <Paragraphs>1900</Paragraphs>
  <Slides>95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95</vt:i4>
      </vt:variant>
    </vt:vector>
  </HeadingPairs>
  <TitlesOfParts>
    <vt:vector size="121" baseType="lpstr">
      <vt:lpstr>Monotype Sorts</vt:lpstr>
      <vt:lpstr>仿宋_GB2312</vt:lpstr>
      <vt:lpstr>黑体</vt:lpstr>
      <vt:lpstr>华文楷体</vt:lpstr>
      <vt:lpstr>楷体_GB2312</vt:lpstr>
      <vt:lpstr>隶书</vt:lpstr>
      <vt:lpstr>宋体</vt:lpstr>
      <vt:lpstr>Arial</vt:lpstr>
      <vt:lpstr>Calibri</vt:lpstr>
      <vt:lpstr>Calibri Light</vt:lpstr>
      <vt:lpstr>Lucida Sans Unicode</vt:lpstr>
      <vt:lpstr>Symbol</vt:lpstr>
      <vt:lpstr>Times New Roman</vt:lpstr>
      <vt:lpstr>Verdana</vt:lpstr>
      <vt:lpstr>Wingdings</vt:lpstr>
      <vt:lpstr>商务型PPT模板</vt:lpstr>
      <vt:lpstr>1_商务型PPT模板</vt:lpstr>
      <vt:lpstr>1_默认设计模板</vt:lpstr>
      <vt:lpstr>Office 主题</vt:lpstr>
      <vt:lpstr>默认设计模板</vt:lpstr>
      <vt:lpstr>2_默认设计模板</vt:lpstr>
      <vt:lpstr>3_默认设计模板</vt:lpstr>
      <vt:lpstr>4_默认设计模板</vt:lpstr>
      <vt:lpstr>公式</vt:lpstr>
      <vt:lpstr>文档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直接插入排序过程示例 </vt:lpstr>
      <vt:lpstr>PowerPoint 演示文稿</vt:lpstr>
      <vt:lpstr>PowerPoint 演示文稿</vt:lpstr>
      <vt:lpstr>PowerPoint 演示文稿</vt:lpstr>
      <vt:lpstr>PowerPoint 演示文稿</vt:lpstr>
      <vt:lpstr>教学内容</vt:lpstr>
      <vt:lpstr>10.3 交换排序</vt:lpstr>
      <vt:lpstr>10.3 交换排序</vt:lpstr>
      <vt:lpstr>PowerPoint 演示文稿</vt:lpstr>
      <vt:lpstr>例：将序列  8、5、-4、16、-12、6用冒泡排序的方法进行升序排序。</vt:lpstr>
      <vt:lpstr>PowerPoint 演示文稿</vt:lpstr>
      <vt:lpstr>10.3 交换排序</vt:lpstr>
      <vt:lpstr>PowerPoint 演示文稿</vt:lpstr>
      <vt:lpstr>10.3 交换排序</vt:lpstr>
      <vt:lpstr>10.3 交换排序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课堂练习：关键字序列 T=( 21，25，49，25*，16，08），请写出快速排序算法的一趟实现过程。</vt:lpstr>
      <vt:lpstr>10.3 交换排序</vt:lpstr>
      <vt:lpstr>10.3 交换排序</vt:lpstr>
      <vt:lpstr>10.3 交换排序</vt:lpstr>
      <vt:lpstr>整个快速排序的递归算法(教材P276)：</vt:lpstr>
      <vt:lpstr>10.3 交换排序</vt:lpstr>
      <vt:lpstr>10.4 选择排序</vt:lpstr>
      <vt:lpstr>10.4 选择排序</vt:lpstr>
      <vt:lpstr>PowerPoint 演示文稿</vt:lpstr>
      <vt:lpstr>10.4 选择排序</vt:lpstr>
      <vt:lpstr>10.4 选择排序</vt:lpstr>
      <vt:lpstr>10.4 选择排序</vt:lpstr>
      <vt:lpstr>锦标赛排序  (又称树形选择排序)</vt:lpstr>
      <vt:lpstr>第一趟：</vt:lpstr>
      <vt:lpstr>第二趟：</vt:lpstr>
      <vt:lpstr>第三趟：</vt:lpstr>
      <vt:lpstr>第四趟：</vt:lpstr>
      <vt:lpstr>第五趟：</vt:lpstr>
      <vt:lpstr>第六趟：</vt:lpstr>
      <vt:lpstr>第七趟：</vt:lpstr>
      <vt:lpstr>锦标赛排序算法分析：</vt:lpstr>
      <vt:lpstr>10.4 选择排序</vt:lpstr>
      <vt:lpstr>例：</vt:lpstr>
      <vt:lpstr>10.4 选择排序</vt:lpstr>
      <vt:lpstr>10.4 选择排序</vt:lpstr>
      <vt:lpstr>10.4 选择排序</vt:lpstr>
      <vt:lpstr>10.4 选择排序</vt:lpstr>
      <vt:lpstr>大顶堆筛选举例</vt:lpstr>
      <vt:lpstr>PowerPoint 演示文稿</vt:lpstr>
      <vt:lpstr>PowerPoint 演示文稿</vt:lpstr>
      <vt:lpstr>PowerPoint 演示文稿</vt:lpstr>
      <vt:lpstr>PowerPoint 演示文稿</vt:lpstr>
      <vt:lpstr>10.4 选择排序</vt:lpstr>
      <vt:lpstr>10.4 选择排序</vt:lpstr>
      <vt:lpstr>10.4 选择排序</vt:lpstr>
      <vt:lpstr>10.4 选择排序</vt:lpstr>
      <vt:lpstr>例：关键字序列T= (21，25，49，25*，16，08），请建大根堆。</vt:lpstr>
      <vt:lpstr>10.4 选择排序</vt:lpstr>
      <vt:lpstr>PowerPoint 演示文稿</vt:lpstr>
      <vt:lpstr>10.4 选择排序</vt:lpstr>
      <vt:lpstr>10.4 选择排序</vt:lpstr>
      <vt:lpstr>PowerPoint 演示文稿</vt:lpstr>
      <vt:lpstr>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weiyang</dc:creator>
  <cp:lastModifiedBy>happy&amp;hope</cp:lastModifiedBy>
  <cp:revision>211</cp:revision>
  <dcterms:modified xsi:type="dcterms:W3CDTF">2016-12-21T13:07:14Z</dcterms:modified>
</cp:coreProperties>
</file>