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8" r:id="rId2"/>
    <p:sldMasterId id="2147483812" r:id="rId3"/>
    <p:sldMasterId id="2147483824" r:id="rId4"/>
  </p:sldMasterIdLst>
  <p:notesMasterIdLst>
    <p:notesMasterId r:id="rId55"/>
  </p:notesMasterIdLst>
  <p:sldIdLst>
    <p:sldId id="259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8" r:id="rId18"/>
    <p:sldId id="360" r:id="rId19"/>
    <p:sldId id="364" r:id="rId20"/>
    <p:sldId id="365" r:id="rId21"/>
    <p:sldId id="404" r:id="rId22"/>
    <p:sldId id="405" r:id="rId23"/>
    <p:sldId id="406" r:id="rId24"/>
    <p:sldId id="407" r:id="rId25"/>
    <p:sldId id="409" r:id="rId26"/>
    <p:sldId id="366" r:id="rId27"/>
    <p:sldId id="368" r:id="rId28"/>
    <p:sldId id="410" r:id="rId29"/>
    <p:sldId id="367" r:id="rId30"/>
    <p:sldId id="369" r:id="rId31"/>
    <p:sldId id="370" r:id="rId32"/>
    <p:sldId id="386" r:id="rId33"/>
    <p:sldId id="372" r:id="rId34"/>
    <p:sldId id="373" r:id="rId35"/>
    <p:sldId id="401" r:id="rId36"/>
    <p:sldId id="402" r:id="rId37"/>
    <p:sldId id="403" r:id="rId38"/>
    <p:sldId id="371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7" r:id="rId48"/>
    <p:sldId id="383" r:id="rId49"/>
    <p:sldId id="411" r:id="rId50"/>
    <p:sldId id="412" r:id="rId51"/>
    <p:sldId id="414" r:id="rId52"/>
    <p:sldId id="384" r:id="rId53"/>
    <p:sldId id="41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0148" autoAdjust="0"/>
  </p:normalViewPr>
  <p:slideViewPr>
    <p:cSldViewPr>
      <p:cViewPr varScale="1">
        <p:scale>
          <a:sx n="71" d="100"/>
          <a:sy n="71" d="100"/>
        </p:scale>
        <p:origin x="-2184" y="-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DCF6-7076-45C9-ADCC-E8AF297DB015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DEE7A-7AC1-44C2-A97E-1204B60F1D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sz="1200" b="1" dirty="0" smtClean="0">
                <a:solidFill>
                  <a:srgbClr val="800000"/>
                </a:solidFill>
                <a:ea typeface="楷体_GB2312" pitchFamily="49" charset="-122"/>
              </a:rPr>
              <a:t>若待排记录的初始状态为按关键字有序时，快速排序将蜕化为起泡排序</a:t>
            </a:r>
            <a:r>
              <a:rPr lang="zh-CN" altLang="en-US" sz="1200" dirty="0" smtClean="0">
                <a:ea typeface="楷体_GB2312" pitchFamily="49" charset="-122"/>
              </a:rPr>
              <a:t>，其时间复杂度为</a:t>
            </a:r>
            <a:r>
              <a:rPr lang="en-US" altLang="zh-CN" sz="1200" dirty="0" smtClean="0">
                <a:ea typeface="楷体_GB2312" pitchFamily="49" charset="-122"/>
              </a:rPr>
              <a:t>O(n</a:t>
            </a:r>
            <a:r>
              <a:rPr lang="en-US" altLang="zh-CN" sz="1200" baseline="30000" dirty="0" smtClean="0">
                <a:ea typeface="楷体_GB2312" pitchFamily="49" charset="-122"/>
              </a:rPr>
              <a:t>2</a:t>
            </a:r>
            <a:r>
              <a:rPr lang="en-US" altLang="zh-CN" sz="1200" dirty="0" smtClean="0">
                <a:ea typeface="楷体_GB2312" pitchFamily="49" charset="-122"/>
              </a:rPr>
              <a:t>)</a:t>
            </a:r>
            <a:r>
              <a:rPr lang="zh-CN" altLang="en-US" sz="1200" dirty="0" smtClean="0">
                <a:ea typeface="楷体_GB2312" pitchFamily="49" charset="-122"/>
              </a:rPr>
              <a:t>。</a:t>
            </a:r>
            <a:endParaRPr lang="en-US" altLang="zh-CN" sz="1200" dirty="0" smtClean="0">
              <a:ea typeface="楷体_GB2312" pitchFamily="49" charset="-122"/>
            </a:endParaRPr>
          </a:p>
          <a:p>
            <a:endParaRPr lang="en-US" altLang="zh-CN" sz="1200" dirty="0" smtClean="0">
              <a:ea typeface="楷体_GB2312" pitchFamily="49" charset="-122"/>
            </a:endParaRPr>
          </a:p>
          <a:p>
            <a:r>
              <a:rPr lang="en-US" altLang="zh-CN" sz="1200" dirty="0" smtClean="0">
                <a:ea typeface="楷体_GB2312" pitchFamily="49" charset="-122"/>
              </a:rPr>
              <a:t> </a:t>
            </a:r>
            <a:r>
              <a:rPr lang="zh-CN" altLang="en-US" sz="1200" dirty="0" smtClean="0">
                <a:ea typeface="楷体_GB2312" pitchFamily="49" charset="-122"/>
              </a:rPr>
              <a:t>为避免出现这种情况，</a:t>
            </a:r>
            <a:r>
              <a:rPr lang="zh-CN" altLang="en-US" sz="1200" dirty="0" smtClean="0">
                <a:solidFill>
                  <a:schemeClr val="accent2"/>
                </a:solidFill>
                <a:ea typeface="楷体_GB2312" pitchFamily="49" charset="-122"/>
              </a:rPr>
              <a:t>需在进行一次划分之前，进行“预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处理</a:t>
            </a:r>
            <a:r>
              <a:rPr lang="zh-CN" altLang="en-US" sz="1200" dirty="0" smtClean="0">
                <a:solidFill>
                  <a:schemeClr val="accent2"/>
                </a:solidFill>
                <a:ea typeface="楷体_GB2312" pitchFamily="49" charset="-122"/>
              </a:rPr>
              <a:t>”，</a:t>
            </a:r>
            <a:r>
              <a:rPr lang="zh-CN" altLang="en-US" sz="1200" dirty="0" smtClean="0">
                <a:ea typeface="楷体_GB2312" pitchFamily="49" charset="-122"/>
              </a:rPr>
              <a:t>即：</a:t>
            </a:r>
            <a:endParaRPr lang="en-US" altLang="zh-CN" sz="1200" dirty="0" smtClean="0"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先对 </a:t>
            </a:r>
            <a:r>
              <a:rPr lang="en-US" altLang="zh-CN" sz="1200" dirty="0" smtClean="0">
                <a:ea typeface="楷体_GB2312" pitchFamily="49" charset="-122"/>
              </a:rPr>
              <a:t>R(s).key,  R(t).key </a:t>
            </a:r>
            <a:r>
              <a:rPr lang="zh-CN" altLang="en-US" sz="1200" dirty="0" smtClean="0">
                <a:ea typeface="楷体_GB2312" pitchFamily="49" charset="-122"/>
              </a:rPr>
              <a:t>和 </a:t>
            </a:r>
            <a:r>
              <a:rPr lang="en-US" altLang="zh-CN" sz="1200" dirty="0" smtClean="0">
                <a:ea typeface="楷体_GB2312" pitchFamily="49" charset="-122"/>
              </a:rPr>
              <a:t>R[</a:t>
            </a:r>
            <a:r>
              <a:rPr lang="en-US" altLang="zh-CN" sz="1200" dirty="0" smtClean="0"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1200" dirty="0" smtClean="0">
                <a:ea typeface="楷体_GB2312" pitchFamily="49" charset="-122"/>
              </a:rPr>
              <a:t>(</a:t>
            </a:r>
            <a:r>
              <a:rPr lang="en-US" altLang="zh-CN" sz="1200" dirty="0" err="1" smtClean="0">
                <a:ea typeface="楷体_GB2312" pitchFamily="49" charset="-122"/>
              </a:rPr>
              <a:t>s+t</a:t>
            </a:r>
            <a:r>
              <a:rPr lang="en-US" altLang="zh-CN" sz="1200" dirty="0" smtClean="0">
                <a:ea typeface="楷体_GB2312" pitchFamily="49" charset="-122"/>
              </a:rPr>
              <a:t>)/2</a:t>
            </a:r>
            <a:r>
              <a:rPr lang="en-US" altLang="zh-CN" sz="1200" dirty="0" smtClean="0"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1200" dirty="0" smtClean="0">
                <a:ea typeface="楷体_GB2312" pitchFamily="49" charset="-122"/>
              </a:rPr>
              <a:t>.key</a:t>
            </a:r>
            <a:r>
              <a:rPr lang="zh-CN" altLang="en-US" sz="1200" dirty="0" smtClean="0">
                <a:ea typeface="楷体_GB2312" pitchFamily="49" charset="-122"/>
              </a:rPr>
              <a:t>，进行相互比较，然后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取</a:t>
            </a:r>
            <a:r>
              <a:rPr lang="zh-CN" altLang="en-US" sz="1200" dirty="0" smtClean="0">
                <a:ea typeface="楷体_GB2312" pitchFamily="49" charset="-122"/>
              </a:rPr>
              <a:t>关键字为  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“三者之中”</a:t>
            </a:r>
            <a:r>
              <a:rPr lang="zh-CN" altLang="en-US" sz="1200" dirty="0" smtClean="0">
                <a:ea typeface="楷体_GB2312" pitchFamily="49" charset="-122"/>
              </a:rPr>
              <a:t>的记录</a:t>
            </a:r>
            <a:r>
              <a:rPr lang="zh-CN" altLang="en-US" sz="1200" b="1" dirty="0" smtClean="0">
                <a:solidFill>
                  <a:schemeClr val="accent2"/>
                </a:solidFill>
                <a:ea typeface="楷体_GB2312" pitchFamily="49" charset="-122"/>
              </a:rPr>
              <a:t>为枢轴</a:t>
            </a:r>
            <a:r>
              <a:rPr lang="zh-CN" altLang="en-US" sz="1200" dirty="0" smtClean="0">
                <a:ea typeface="楷体_GB2312" pitchFamily="49" charset="-122"/>
              </a:rPr>
              <a:t>记录。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1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0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 smtClean="0"/>
              <a:t>具有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个待排序记录的归并次数是㏒</a:t>
            </a:r>
            <a:r>
              <a:rPr lang="en-US" altLang="zh-CN" sz="1200" b="1" baseline="-25000" dirty="0" smtClean="0"/>
              <a:t>2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>
                <a:latin typeface="宋体" charset="-122"/>
              </a:rPr>
              <a:t>，而</a:t>
            </a:r>
            <a:r>
              <a:rPr lang="zh-CN" altLang="en-US" sz="1200" b="1" dirty="0" smtClean="0"/>
              <a:t>一趟归并的时间复杂度为</a:t>
            </a:r>
            <a:r>
              <a:rPr lang="en-US" altLang="zh-CN" sz="1200" b="1" dirty="0" smtClean="0"/>
              <a:t>O(n)</a:t>
            </a:r>
            <a:r>
              <a:rPr lang="zh-CN" altLang="en-US" sz="1200" b="1" dirty="0" smtClean="0">
                <a:latin typeface="宋体" charset="-122"/>
              </a:rPr>
              <a:t>，则整个归并排序的</a:t>
            </a:r>
            <a:r>
              <a:rPr lang="zh-CN" altLang="en-US" sz="1200" b="1" dirty="0" smtClean="0"/>
              <a:t>时间复杂度无论是最好还是最坏情况均为</a:t>
            </a:r>
            <a:r>
              <a:rPr lang="en-US" altLang="zh-CN" sz="1200" b="1" dirty="0" smtClean="0"/>
              <a:t>O(n㏒</a:t>
            </a:r>
            <a:r>
              <a:rPr lang="en-US" altLang="zh-CN" sz="1200" b="1" baseline="-25000" dirty="0" smtClean="0"/>
              <a:t>2</a:t>
            </a:r>
            <a:r>
              <a:rPr lang="en-US" altLang="zh-CN" sz="1200" b="1" dirty="0" smtClean="0"/>
              <a:t>n)</a:t>
            </a:r>
            <a:r>
              <a:rPr kumimoji="0" lang="zh-CN" altLang="en-US" sz="1200" b="1" dirty="0" smtClean="0">
                <a:latin typeface="宋体" charset="-122"/>
              </a:rPr>
              <a:t>。</a:t>
            </a:r>
            <a:endParaRPr kumimoji="0" lang="en-US" altLang="zh-CN" sz="1200" b="1" dirty="0" smtClean="0">
              <a:latin typeface="宋体" charset="-122"/>
            </a:endParaRPr>
          </a:p>
          <a:p>
            <a:r>
              <a:rPr lang="zh-CN" altLang="en-US" sz="1200" b="1" dirty="0" smtClean="0">
                <a:latin typeface="宋体" charset="-122"/>
              </a:rPr>
              <a:t>在排序过程中，使用了辅助向量</a:t>
            </a:r>
            <a:r>
              <a:rPr lang="en-US" altLang="zh-CN" sz="1200" b="1" dirty="0" smtClean="0"/>
              <a:t>DR</a:t>
            </a:r>
            <a:r>
              <a:rPr lang="zh-CN" altLang="en-US" sz="1200" b="1" dirty="0" smtClean="0">
                <a:latin typeface="宋体" charset="-122"/>
              </a:rPr>
              <a:t>，大小与待排序记录空间相同，则空</a:t>
            </a:r>
            <a:r>
              <a:rPr lang="zh-CN" altLang="en-US" sz="1200" b="1" dirty="0" smtClean="0"/>
              <a:t>间复杂度为</a:t>
            </a:r>
            <a:r>
              <a:rPr lang="en-US" altLang="zh-CN" sz="1200" b="1" dirty="0" smtClean="0"/>
              <a:t>O(n)</a:t>
            </a:r>
            <a:r>
              <a:rPr lang="zh-CN" altLang="en-US" sz="1200" b="1" dirty="0" smtClean="0"/>
              <a:t>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归并排序是稳定的。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排序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84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7C53C-7A0D-4439-9C24-7749D9E166FA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4865-10B2-4D15-8611-B7D68E302F58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70D06-373B-4309-B459-0BFAE37B5273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450B-8A1F-4110-902F-B6F289942956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BE15-6E57-49A2-B318-355377A54D67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AB727-163C-4554-BF5C-6F9480336159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E579B-30F3-46CB-B792-9173ED8EB100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E1C01-221B-4E8F-A3B2-00BE65D5CFA0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1C7D-A4E3-4D0E-AC30-C8D6D90CF5A8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A9D2-418E-49A3-9D70-0B0F283BE961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FD20-A760-4E6B-86CB-012DF4605D9D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85AF8-AA76-4C50-95C5-ADFDAF213A00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4F0FC-BC1E-4554-9ACF-81F497673311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23A78-FD62-49DD-A8D3-2B57E2272AF5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30E1-D7FE-48BB-A3DB-12360AFB9397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F262-95CB-4113-8E6C-197E1A7E98EA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CDD6D-573D-4898-9E49-4FFE212B96A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18309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58E5F-019B-4898-B49D-E733F03AD9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52243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2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1D9CF-510B-4FFA-B478-5672989D77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87476"/>
      </p:ext>
    </p:extLst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8AAFE-C559-41EF-87E3-E098EA1E1C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4137"/>
      </p:ext>
    </p:extLst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B714C-BFDE-4D5D-A23A-82CFB7E496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8914"/>
      </p:ext>
    </p:extLst>
  </p:cSld>
  <p:clrMapOvr>
    <a:masterClrMapping/>
  </p:clrMapOvr>
  <p:transition>
    <p:pull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9F382-DBD7-4EE8-8009-2D243967FCE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76994"/>
      </p:ext>
    </p:extLst>
  </p:cSld>
  <p:clrMapOvr>
    <a:masterClrMapping/>
  </p:clrMapOvr>
  <p:transition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39B6-676F-4E94-AF17-AF1638521F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30543"/>
      </p:ext>
    </p:extLst>
  </p:cSld>
  <p:clrMapOvr>
    <a:masterClrMapping/>
  </p:clrMapOvr>
  <p:transition>
    <p:pull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56BE6-744A-47BE-BCF7-59A35DE433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89081"/>
      </p:ext>
    </p:extLst>
  </p:cSld>
  <p:clrMapOvr>
    <a:masterClrMapping/>
  </p:clrMapOvr>
  <p:transition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92CA7-8897-45FE-89F0-640F7A81BB8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13315"/>
      </p:ext>
    </p:extLst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4CB6-DAA5-41E7-93EC-242DEF8040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316"/>
      </p:ext>
    </p:extLst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B4DCB-ED27-423D-8AF1-649BB6223BC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47322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3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6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3108-3F3B-42C5-A2E8-E0DE91319324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646EF-FFC3-4DB3-88A3-B5890C152008}" type="slidenum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E87A2-E091-4F93-9C32-D44849ADFCE7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48BA7-DD93-46EB-9F36-079E634C7E2F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116C9-8BE5-439E-955F-92A2E8CC7CD2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203F-9ED6-454C-870D-0F3FBDA51C3C}" type="slidenum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5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80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FA02BE-D65D-4A28-92DD-16082FE20A6F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2016/12/23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4ACE1D-82F6-48AE-921E-E71CEED08B51}" type="slidenum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ea typeface="宋体" charset="-122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gamma/>
                <a:tint val="0"/>
                <a:invGamma/>
              </a:schemeClr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8802D6-4EE2-47AE-AE5F-D911A4322E88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>
    <p:pull dir="r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将</a:t>
            </a:r>
            <a:r>
              <a:rPr lang="zh-CN" altLang="en-US" sz="2600" dirty="0"/>
              <a:t>序列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n] </a:t>
            </a:r>
            <a:r>
              <a:rPr lang="zh-CN" altLang="en-US" sz="2600" dirty="0" smtClean="0"/>
              <a:t>建成</a:t>
            </a:r>
            <a:r>
              <a:rPr lang="zh-CN" altLang="en-US" sz="2600" dirty="0"/>
              <a:t>一</a:t>
            </a:r>
            <a:r>
              <a:rPr lang="zh-CN" altLang="en-US" sz="2600" dirty="0" smtClean="0"/>
              <a:t>个堆</a:t>
            </a:r>
            <a:r>
              <a:rPr lang="zh-CN" altLang="en-US" sz="2600" dirty="0"/>
              <a:t>，</a:t>
            </a:r>
            <a:r>
              <a:rPr lang="zh-CN" altLang="en-US" sz="2600" dirty="0">
                <a:solidFill>
                  <a:srgbClr val="FF0000"/>
                </a:solidFill>
              </a:rPr>
              <a:t>交换</a:t>
            </a:r>
            <a:r>
              <a:rPr lang="en-US" altLang="zh-CN" sz="2600" dirty="0">
                <a:solidFill>
                  <a:srgbClr val="FF0000"/>
                </a:solidFill>
              </a:rPr>
              <a:t>r[1]</a:t>
            </a:r>
            <a:r>
              <a:rPr lang="zh-CN" altLang="en-US" sz="2600" dirty="0">
                <a:solidFill>
                  <a:srgbClr val="FF0000"/>
                </a:solidFill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</a:rPr>
              <a:t>r[n]</a:t>
            </a:r>
            <a:r>
              <a:rPr lang="zh-CN" altLang="en-US" sz="2600" dirty="0"/>
              <a:t>，则</a:t>
            </a:r>
            <a:r>
              <a:rPr lang="en-US" altLang="zh-CN" sz="2600" dirty="0"/>
              <a:t>r[n]</a:t>
            </a:r>
            <a:r>
              <a:rPr lang="zh-CN" altLang="en-US" sz="2600" dirty="0"/>
              <a:t>为关键字最大的记录。</a:t>
            </a:r>
          </a:p>
          <a:p>
            <a:pPr lvl="2"/>
            <a:r>
              <a:rPr lang="zh-CN" altLang="en-US" sz="2600" dirty="0" smtClean="0"/>
              <a:t>将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n-1]</a:t>
            </a:r>
            <a:r>
              <a:rPr lang="zh-CN" altLang="en-US" sz="2600" dirty="0">
                <a:solidFill>
                  <a:srgbClr val="FF0000"/>
                </a:solidFill>
              </a:rPr>
              <a:t>重新调整</a:t>
            </a:r>
            <a:r>
              <a:rPr lang="zh-CN" altLang="en-US" sz="2600" dirty="0"/>
              <a:t>为堆，</a:t>
            </a:r>
            <a:r>
              <a:rPr lang="zh-CN" altLang="en-US" sz="2600" dirty="0">
                <a:solidFill>
                  <a:srgbClr val="FF0000"/>
                </a:solidFill>
              </a:rPr>
              <a:t>交换</a:t>
            </a:r>
            <a:r>
              <a:rPr lang="en-US" altLang="zh-CN" sz="2600" dirty="0">
                <a:solidFill>
                  <a:srgbClr val="FF0000"/>
                </a:solidFill>
              </a:rPr>
              <a:t>r[1]</a:t>
            </a:r>
            <a:r>
              <a:rPr lang="zh-CN" altLang="en-US" sz="2600" dirty="0">
                <a:solidFill>
                  <a:srgbClr val="FF0000"/>
                </a:solidFill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</a:rPr>
              <a:t>r[n-1] </a:t>
            </a:r>
            <a:r>
              <a:rPr lang="zh-CN" altLang="en-US" sz="2600" dirty="0"/>
              <a:t>，则</a:t>
            </a:r>
            <a:r>
              <a:rPr lang="en-US" altLang="zh-CN" sz="2600" dirty="0"/>
              <a:t>r[n-1]</a:t>
            </a:r>
            <a:r>
              <a:rPr lang="zh-CN" altLang="en-US" sz="2600" dirty="0"/>
              <a:t>为关键字次大的记录。</a:t>
            </a:r>
          </a:p>
          <a:p>
            <a:pPr lvl="2"/>
            <a:r>
              <a:rPr lang="zh-CN" altLang="en-US" sz="2600" dirty="0" smtClean="0"/>
              <a:t>循环</a:t>
            </a:r>
            <a:r>
              <a:rPr lang="en-US" altLang="zh-CN" sz="2600" dirty="0"/>
              <a:t>n-1</a:t>
            </a:r>
            <a:r>
              <a:rPr lang="zh-CN" altLang="en-US" sz="2600" dirty="0"/>
              <a:t>次，直到交换了</a:t>
            </a:r>
            <a:r>
              <a:rPr lang="en-US" altLang="zh-CN" sz="2600" dirty="0"/>
              <a:t>r[1]</a:t>
            </a:r>
            <a:r>
              <a:rPr lang="zh-CN" altLang="en-US" sz="2600" dirty="0"/>
              <a:t>和</a:t>
            </a:r>
            <a:r>
              <a:rPr lang="en-US" altLang="zh-CN" sz="2600" dirty="0"/>
              <a:t>r[2]</a:t>
            </a:r>
            <a:r>
              <a:rPr lang="zh-CN" altLang="en-US" sz="2600" dirty="0"/>
              <a:t>为止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则</a:t>
            </a:r>
            <a:r>
              <a:rPr lang="zh-CN" altLang="en-US" sz="2600" dirty="0" smtClean="0"/>
              <a:t>得到</a:t>
            </a:r>
            <a:r>
              <a:rPr lang="zh-CN" altLang="en-US" sz="2600" dirty="0"/>
              <a:t>了一个非递减的有序序列</a:t>
            </a:r>
            <a:r>
              <a:rPr lang="en-US" altLang="zh-CN" sz="2600" dirty="0"/>
              <a:t>r[1</a:t>
            </a:r>
            <a:r>
              <a:rPr lang="en-US" altLang="zh-CN" sz="2600" dirty="0" smtClean="0"/>
              <a:t>...</a:t>
            </a:r>
            <a:r>
              <a:rPr lang="en-US" altLang="zh-CN" sz="2600" dirty="0"/>
              <a:t>n]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堆排序需解决的两个问题：</a:t>
            </a:r>
          </a:p>
          <a:p>
            <a:pPr lvl="2"/>
            <a:r>
              <a:rPr lang="zh-CN" altLang="en-US" sz="2600" dirty="0"/>
              <a:t>如何由一个无序序列建成一个堆？</a:t>
            </a:r>
          </a:p>
          <a:p>
            <a:pPr lvl="2"/>
            <a:r>
              <a:rPr lang="zh-CN" altLang="en-US" sz="2600" dirty="0"/>
              <a:t>如何在输出堆顶元素之后，调整剩余元素，使之成为一个新的堆？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如何在输出堆顶元素后，调整剩余元素成为一个新的堆</a:t>
            </a:r>
          </a:p>
          <a:p>
            <a:pPr lvl="1"/>
            <a:r>
              <a:rPr lang="zh-CN" altLang="en-US" dirty="0" smtClean="0"/>
              <a:t>筛选</a:t>
            </a:r>
            <a:endParaRPr lang="zh-CN" altLang="en-US" dirty="0"/>
          </a:p>
          <a:p>
            <a:pPr lvl="2"/>
            <a:r>
              <a:rPr lang="zh-CN" altLang="en-US" sz="2600" dirty="0" smtClean="0"/>
              <a:t>输出</a:t>
            </a:r>
            <a:r>
              <a:rPr lang="zh-CN" altLang="en-US" sz="2600" dirty="0"/>
              <a:t>堆顶元素之后，以堆中</a:t>
            </a:r>
            <a:r>
              <a:rPr lang="zh-CN" altLang="en-US" sz="2600" dirty="0">
                <a:solidFill>
                  <a:srgbClr val="FF0000"/>
                </a:solidFill>
              </a:rPr>
              <a:t>最后一个</a:t>
            </a:r>
            <a:r>
              <a:rPr lang="zh-CN" altLang="en-US" sz="2600" dirty="0"/>
              <a:t>元素替代之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然后</a:t>
            </a:r>
            <a:r>
              <a:rPr lang="zh-CN" altLang="en-US" sz="2600" dirty="0"/>
              <a:t>将</a:t>
            </a:r>
            <a:r>
              <a:rPr lang="zh-CN" altLang="en-US" sz="2600" dirty="0">
                <a:solidFill>
                  <a:srgbClr val="FF0000"/>
                </a:solidFill>
              </a:rPr>
              <a:t>根结点值与左、右子树的根结点值进行比较</a:t>
            </a:r>
            <a:r>
              <a:rPr lang="zh-CN" altLang="en-US" sz="2600" dirty="0"/>
              <a:t>，并</a:t>
            </a:r>
            <a:r>
              <a:rPr lang="zh-CN" altLang="en-US" sz="2600" dirty="0">
                <a:solidFill>
                  <a:srgbClr val="0000FF"/>
                </a:solidFill>
              </a:rPr>
              <a:t>与</a:t>
            </a:r>
            <a:r>
              <a:rPr lang="zh-CN" altLang="en-US" sz="2600" dirty="0"/>
              <a:t>其</a:t>
            </a:r>
            <a:r>
              <a:rPr lang="zh-CN" altLang="en-US" sz="2600" dirty="0" smtClean="0"/>
              <a:t>中</a:t>
            </a:r>
            <a:r>
              <a:rPr lang="zh-CN" altLang="en-US" sz="2600" dirty="0" smtClean="0">
                <a:solidFill>
                  <a:srgbClr val="FF0000"/>
                </a:solidFill>
              </a:rPr>
              <a:t>大者</a:t>
            </a:r>
            <a:r>
              <a:rPr lang="zh-CN" altLang="en-US" sz="2600" dirty="0"/>
              <a:t>进行</a:t>
            </a:r>
            <a:r>
              <a:rPr lang="zh-CN" altLang="en-US" sz="2600" dirty="0">
                <a:solidFill>
                  <a:srgbClr val="0000FF"/>
                </a:solidFill>
              </a:rPr>
              <a:t>交换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重复</a:t>
            </a:r>
            <a:r>
              <a:rPr lang="zh-CN" altLang="en-US" sz="2600" dirty="0"/>
              <a:t>上述操作，</a:t>
            </a:r>
            <a:r>
              <a:rPr lang="zh-CN" altLang="en-US" sz="2600" dirty="0">
                <a:solidFill>
                  <a:srgbClr val="0000FF"/>
                </a:solidFill>
              </a:rPr>
              <a:t>直至</a:t>
            </a:r>
            <a:r>
              <a:rPr lang="zh-CN" altLang="en-US" sz="2600" dirty="0">
                <a:solidFill>
                  <a:srgbClr val="FF0000"/>
                </a:solidFill>
              </a:rPr>
              <a:t>叶子结点</a:t>
            </a:r>
            <a:r>
              <a:rPr lang="zh-CN" altLang="en-US" sz="2600" dirty="0"/>
              <a:t>，将得到新的</a:t>
            </a:r>
            <a:r>
              <a:rPr lang="zh-CN" altLang="en-US" sz="2600" dirty="0" smtClean="0"/>
              <a:t>堆。</a:t>
            </a:r>
            <a:endParaRPr lang="zh-CN" altLang="en-US" sz="2600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如何</a:t>
            </a:r>
            <a:r>
              <a:rPr lang="zh-CN" altLang="en-US" dirty="0"/>
              <a:t>将无序序列建成堆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从无序序列的第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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n/2</a:t>
            </a:r>
            <a:r>
              <a:rPr lang="zh-CN" altLang="zh-CN" dirty="0">
                <a:latin typeface="+mj-ea"/>
                <a:ea typeface="+mj-ea"/>
                <a:sym typeface="Symbol" pitchFamily="18" charset="2"/>
              </a:rPr>
              <a:t>个元素（即此无序序列对应的完全二叉树的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最后一个非终端结点</a:t>
            </a:r>
            <a:r>
              <a:rPr lang="zh-CN" altLang="zh-CN" dirty="0" smtClean="0">
                <a:latin typeface="+mj-ea"/>
                <a:ea typeface="+mj-ea"/>
                <a:sym typeface="Symbol" pitchFamily="18" charset="2"/>
              </a:rPr>
              <a:t>）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开始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往前逐步调整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，让每个双亲大于（或小于）子女，直到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根结点</a:t>
            </a:r>
            <a:r>
              <a:rPr lang="zh-CN" altLang="en-US" dirty="0" smtClean="0">
                <a:latin typeface="+mj-ea"/>
                <a:ea typeface="+mj-ea"/>
                <a:sym typeface="Symbol" pitchFamily="18" charset="2"/>
              </a:rPr>
              <a:t>为止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。</a:t>
            </a:r>
            <a:endParaRPr lang="en-US" altLang="zh-CN" dirty="0" smtClean="0">
              <a:latin typeface="+mj-ea"/>
              <a:ea typeface="+mj-ea"/>
              <a:sym typeface="Symbol" pitchFamily="18" charset="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终端结点（即叶子）没有任何子女，无需单独调整。</a:t>
            </a:r>
          </a:p>
          <a:p>
            <a:pPr lvl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4340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0072" y="1274911"/>
            <a:ext cx="3816350" cy="2443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简单选择排序：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不稳定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644330" y="1274911"/>
            <a:ext cx="4248150" cy="244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锦标赛排序：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O(nlog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O(n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稳定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413322" y="4010174"/>
            <a:ext cx="4535487" cy="24431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</a:rPr>
              <a:t>堆排序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时间复杂度：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O(nlog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空间复杂度：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O(1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稳定性：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不稳定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995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概述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插入排序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交换排序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快速排序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选择排序</a:t>
            </a:r>
          </a:p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  <a:p>
            <a:r>
              <a:rPr lang="en-US" altLang="zh-CN" dirty="0"/>
              <a:t>10.6 </a:t>
            </a:r>
            <a:r>
              <a:rPr lang="zh-CN" altLang="en-US" dirty="0"/>
              <a:t>基数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10.7 </a:t>
            </a:r>
            <a:r>
              <a:rPr lang="zh-CN" altLang="en-US" dirty="0" smtClean="0"/>
              <a:t>各种内部排序方法的比较讨论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  <a:p>
            <a:pPr lvl="1"/>
            <a:r>
              <a:rPr lang="zh-CN" altLang="en-US" dirty="0" smtClean="0"/>
              <a:t>归并的含义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两个或两个以上的有序表组合成一个新的有序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/>
              <a:t>2-</a:t>
            </a:r>
            <a:r>
              <a:rPr lang="zh-CN" altLang="en-US" dirty="0"/>
              <a:t>路</a:t>
            </a:r>
            <a:r>
              <a:rPr lang="zh-CN" altLang="en-US" dirty="0" smtClean="0"/>
              <a:t>归并的排序</a:t>
            </a:r>
            <a:r>
              <a:rPr lang="zh-CN" altLang="en-US" dirty="0"/>
              <a:t>过程</a:t>
            </a:r>
          </a:p>
          <a:p>
            <a:pPr lvl="2"/>
            <a:r>
              <a:rPr lang="zh-CN" altLang="en-US" dirty="0" smtClean="0"/>
              <a:t>设</a:t>
            </a:r>
            <a:r>
              <a:rPr lang="zh-CN" altLang="en-US" dirty="0"/>
              <a:t>初始序列含有</a:t>
            </a:r>
            <a:r>
              <a:rPr lang="en-US" altLang="zh-CN" dirty="0"/>
              <a:t>n</a:t>
            </a:r>
            <a:r>
              <a:rPr lang="zh-CN" altLang="en-US" dirty="0"/>
              <a:t>个记录，则可看成</a:t>
            </a:r>
            <a:r>
              <a:rPr lang="en-US" altLang="zh-CN" dirty="0"/>
              <a:t>n</a:t>
            </a:r>
            <a:r>
              <a:rPr lang="zh-CN" altLang="en-US" dirty="0"/>
              <a:t>个有序的子序列，每个子序列长度为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两两合并，得到 </a:t>
            </a:r>
            <a:r>
              <a:rPr lang="zh-CN" altLang="en-US" dirty="0">
                <a:sym typeface="Symbol" pitchFamily="18" charset="2"/>
              </a:rPr>
              <a:t></a:t>
            </a:r>
            <a:r>
              <a:rPr lang="en-US" altLang="zh-CN" dirty="0"/>
              <a:t>n / 2</a:t>
            </a:r>
            <a:r>
              <a:rPr lang="en-US" altLang="zh-CN" dirty="0">
                <a:sym typeface="Symbol" pitchFamily="18" charset="2"/>
              </a:rPr>
              <a:t> </a:t>
            </a:r>
            <a:r>
              <a:rPr lang="zh-CN" altLang="en-US" dirty="0" smtClean="0"/>
              <a:t>个</a:t>
            </a:r>
            <a:r>
              <a:rPr lang="zh-CN" altLang="en-US" dirty="0"/>
              <a:t>长度为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的有序子序列</a:t>
            </a:r>
          </a:p>
          <a:p>
            <a:pPr lvl="2"/>
            <a:r>
              <a:rPr lang="zh-CN" altLang="en-US" dirty="0"/>
              <a:t>再两两合并，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如此</a:t>
            </a:r>
            <a:r>
              <a:rPr lang="zh-CN" altLang="en-US" dirty="0"/>
              <a:t>重复，直至得到一个长度为</a:t>
            </a:r>
            <a:r>
              <a:rPr lang="en-US" altLang="zh-CN" dirty="0"/>
              <a:t>n</a:t>
            </a:r>
            <a:r>
              <a:rPr lang="zh-CN" altLang="en-US" dirty="0"/>
              <a:t>的有序序列为止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7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路</a:t>
            </a:r>
            <a:r>
              <a:rPr lang="zh-CN" altLang="en-US" dirty="0" smtClean="0"/>
              <a:t>归并：示例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59793" y="2049438"/>
            <a:ext cx="6128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初始关键字：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[49]   [38]   [65]   [97]   [76]   [13]   [27]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635896" y="2389163"/>
            <a:ext cx="3094038" cy="211137"/>
            <a:chOff x="2466" y="763"/>
            <a:chExt cx="1949" cy="13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466" y="763"/>
              <a:ext cx="409" cy="115"/>
              <a:chOff x="2466" y="763"/>
              <a:chExt cx="409" cy="115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218" y="781"/>
              <a:ext cx="409" cy="115"/>
              <a:chOff x="2466" y="763"/>
              <a:chExt cx="409" cy="115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4006" y="781"/>
              <a:ext cx="409" cy="115"/>
              <a:chOff x="2466" y="763"/>
              <a:chExt cx="409" cy="115"/>
            </a:xfrm>
          </p:grpSpPr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534393" y="2978125"/>
            <a:ext cx="61318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一趟归并后：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[38      49]   [65     97]   [13      76]   [27]</a:t>
            </a:r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3923928" y="3284984"/>
            <a:ext cx="3362325" cy="169863"/>
            <a:chOff x="2656" y="1378"/>
            <a:chExt cx="2118" cy="107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475656" y="3922688"/>
            <a:ext cx="6176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二趟归并后：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[38       49    65       97]   [13      27     76]</a:t>
            </a:r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4427984" y="4310038"/>
            <a:ext cx="2189162" cy="176212"/>
            <a:chOff x="3019" y="1973"/>
            <a:chExt cx="1379" cy="111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486768" y="4832325"/>
            <a:ext cx="6135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三趟归并后：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[13       27    38       49     65      76     97]</a:t>
            </a:r>
          </a:p>
        </p:txBody>
      </p:sp>
    </p:spTree>
    <p:extLst>
      <p:ext uri="{BB962C8B-B14F-4D97-AF65-F5344CB8AC3E}">
        <p14:creationId xmlns:p14="http://schemas.microsoft.com/office/powerpoint/2010/main" val="726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8" grpId="0" build="p" autoUpdateAnimBg="0"/>
      <p:bldP spid="28" grpId="0" build="p" autoUpdateAnimBg="0"/>
      <p:bldP spid="3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9325" cy="5399087"/>
          </a:xfrm>
        </p:spPr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路</a:t>
            </a:r>
            <a:r>
              <a:rPr lang="zh-CN" altLang="en-US" dirty="0" smtClean="0"/>
              <a:t>归并：示例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43483" y="1669859"/>
            <a:ext cx="7543800" cy="533400"/>
            <a:chOff x="144" y="720"/>
            <a:chExt cx="4752" cy="336"/>
          </a:xfrm>
        </p:grpSpPr>
        <p:sp>
          <p:nvSpPr>
            <p:cNvPr id="5" name="Rectangle 3" descr="白色大理石"/>
            <p:cNvSpPr>
              <a:spLocks noChangeArrowheads="1"/>
            </p:cNvSpPr>
            <p:nvPr/>
          </p:nvSpPr>
          <p:spPr bwMode="auto">
            <a:xfrm>
              <a:off x="144" y="72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21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" name="Rectangle 4" descr="白色大理石"/>
            <p:cNvSpPr>
              <a:spLocks noChangeArrowheads="1"/>
            </p:cNvSpPr>
            <p:nvPr/>
          </p:nvSpPr>
          <p:spPr bwMode="auto">
            <a:xfrm>
              <a:off x="624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Rectangle 5" descr="白色大理石"/>
            <p:cNvSpPr>
              <a:spLocks noChangeArrowheads="1"/>
            </p:cNvSpPr>
            <p:nvPr/>
          </p:nvSpPr>
          <p:spPr bwMode="auto">
            <a:xfrm>
              <a:off x="1536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25*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Rectangle 6" descr="白色大理石"/>
            <p:cNvSpPr>
              <a:spLocks noChangeArrowheads="1"/>
            </p:cNvSpPr>
            <p:nvPr/>
          </p:nvSpPr>
          <p:spPr bwMode="auto">
            <a:xfrm>
              <a:off x="1968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93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Rectangle 7" descr="白色大理石"/>
            <p:cNvSpPr>
              <a:spLocks noChangeArrowheads="1"/>
            </p:cNvSpPr>
            <p:nvPr/>
          </p:nvSpPr>
          <p:spPr bwMode="auto">
            <a:xfrm>
              <a:off x="2400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62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Rectangle 8" descr="白色大理石"/>
            <p:cNvSpPr>
              <a:spLocks noChangeArrowheads="1"/>
            </p:cNvSpPr>
            <p:nvPr/>
          </p:nvSpPr>
          <p:spPr bwMode="auto">
            <a:xfrm>
              <a:off x="2832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72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Rectangle 9" descr="白色大理石"/>
            <p:cNvSpPr>
              <a:spLocks noChangeArrowheads="1"/>
            </p:cNvSpPr>
            <p:nvPr/>
          </p:nvSpPr>
          <p:spPr bwMode="auto">
            <a:xfrm>
              <a:off x="3264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08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Rectangle 10" descr="白色大理石"/>
            <p:cNvSpPr>
              <a:spLocks noChangeArrowheads="1"/>
            </p:cNvSpPr>
            <p:nvPr/>
          </p:nvSpPr>
          <p:spPr bwMode="auto">
            <a:xfrm>
              <a:off x="3696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37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Rectangle 11" descr="白色大理石"/>
            <p:cNvSpPr>
              <a:spLocks noChangeArrowheads="1"/>
            </p:cNvSpPr>
            <p:nvPr/>
          </p:nvSpPr>
          <p:spPr bwMode="auto">
            <a:xfrm>
              <a:off x="4128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16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Rectangle 12" descr="白色大理石"/>
            <p:cNvSpPr>
              <a:spLocks noChangeArrowheads="1"/>
            </p:cNvSpPr>
            <p:nvPr/>
          </p:nvSpPr>
          <p:spPr bwMode="auto">
            <a:xfrm>
              <a:off x="4560" y="7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54</a:t>
              </a:r>
              <a:endPara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Rectangle 13" descr="白色大理石"/>
            <p:cNvSpPr>
              <a:spLocks noChangeArrowheads="1"/>
            </p:cNvSpPr>
            <p:nvPr/>
          </p:nvSpPr>
          <p:spPr bwMode="auto">
            <a:xfrm>
              <a:off x="1056" y="72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49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443483" y="2132856"/>
            <a:ext cx="1295400" cy="1143000"/>
            <a:chOff x="144" y="1056"/>
            <a:chExt cx="816" cy="720"/>
          </a:xfrm>
        </p:grpSpPr>
        <p:sp>
          <p:nvSpPr>
            <p:cNvPr id="17" name="Rectangle 15" descr="白色大理石"/>
            <p:cNvSpPr>
              <a:spLocks noChangeArrowheads="1"/>
            </p:cNvSpPr>
            <p:nvPr/>
          </p:nvSpPr>
          <p:spPr bwMode="auto">
            <a:xfrm>
              <a:off x="144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21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Rectangle 16" descr="白色大理石"/>
            <p:cNvSpPr>
              <a:spLocks noChangeArrowheads="1"/>
            </p:cNvSpPr>
            <p:nvPr/>
          </p:nvSpPr>
          <p:spPr bwMode="auto">
            <a:xfrm>
              <a:off x="528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44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60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891283" y="2132856"/>
            <a:ext cx="1295400" cy="1143000"/>
            <a:chOff x="1056" y="1056"/>
            <a:chExt cx="816" cy="720"/>
          </a:xfrm>
        </p:grpSpPr>
        <p:sp>
          <p:nvSpPr>
            <p:cNvPr id="22" name="Rectangle 20" descr="白色大理石"/>
            <p:cNvSpPr>
              <a:spLocks noChangeArrowheads="1"/>
            </p:cNvSpPr>
            <p:nvPr/>
          </p:nvSpPr>
          <p:spPr bwMode="auto">
            <a:xfrm>
              <a:off x="1056" y="1440"/>
              <a:ext cx="480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25*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Rectangle 21" descr="白色大理石"/>
            <p:cNvSpPr>
              <a:spLocks noChangeArrowheads="1"/>
            </p:cNvSpPr>
            <p:nvPr/>
          </p:nvSpPr>
          <p:spPr bwMode="auto">
            <a:xfrm>
              <a:off x="1440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49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056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872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339083" y="2132856"/>
            <a:ext cx="1219200" cy="1143000"/>
            <a:chOff x="1968" y="1056"/>
            <a:chExt cx="768" cy="720"/>
          </a:xfrm>
        </p:grpSpPr>
        <p:sp>
          <p:nvSpPr>
            <p:cNvPr id="27" name="Rectangle 25" descr="白色大理石"/>
            <p:cNvSpPr>
              <a:spLocks noChangeArrowheads="1"/>
            </p:cNvSpPr>
            <p:nvPr/>
          </p:nvSpPr>
          <p:spPr bwMode="auto">
            <a:xfrm>
              <a:off x="1968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62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Rectangle 26" descr="白色大理石"/>
            <p:cNvSpPr>
              <a:spLocks noChangeArrowheads="1"/>
            </p:cNvSpPr>
            <p:nvPr/>
          </p:nvSpPr>
          <p:spPr bwMode="auto">
            <a:xfrm>
              <a:off x="2352" y="144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93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710683" y="2132856"/>
            <a:ext cx="1219200" cy="1143000"/>
            <a:chOff x="2832" y="1056"/>
            <a:chExt cx="768" cy="720"/>
          </a:xfrm>
        </p:grpSpPr>
        <p:sp>
          <p:nvSpPr>
            <p:cNvPr id="32" name="Rectangle 30" descr="白色大理石"/>
            <p:cNvSpPr>
              <a:spLocks noChangeArrowheads="1"/>
            </p:cNvSpPr>
            <p:nvPr/>
          </p:nvSpPr>
          <p:spPr bwMode="auto">
            <a:xfrm>
              <a:off x="2832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08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Rectangle 31" descr="白色大理石"/>
            <p:cNvSpPr>
              <a:spLocks noChangeArrowheads="1"/>
            </p:cNvSpPr>
            <p:nvPr/>
          </p:nvSpPr>
          <p:spPr bwMode="auto">
            <a:xfrm>
              <a:off x="3216" y="144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72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32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600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7082283" y="2132856"/>
            <a:ext cx="1219200" cy="1143000"/>
            <a:chOff x="3696" y="1056"/>
            <a:chExt cx="768" cy="720"/>
          </a:xfrm>
        </p:grpSpPr>
        <p:sp>
          <p:nvSpPr>
            <p:cNvPr id="37" name="Rectangle 35" descr="白色大理石"/>
            <p:cNvSpPr>
              <a:spLocks noChangeArrowheads="1"/>
            </p:cNvSpPr>
            <p:nvPr/>
          </p:nvSpPr>
          <p:spPr bwMode="auto">
            <a:xfrm>
              <a:off x="3696" y="144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16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Rectangle 36" descr="白色大理石"/>
            <p:cNvSpPr>
              <a:spLocks noChangeArrowheads="1"/>
            </p:cNvSpPr>
            <p:nvPr/>
          </p:nvSpPr>
          <p:spPr bwMode="auto">
            <a:xfrm>
              <a:off x="4032" y="144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37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696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464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8453883" y="2203259"/>
            <a:ext cx="533400" cy="1111250"/>
            <a:chOff x="4560" y="1056"/>
            <a:chExt cx="336" cy="700"/>
          </a:xfrm>
        </p:grpSpPr>
        <p:sp>
          <p:nvSpPr>
            <p:cNvPr id="42" name="Rectangle 40" descr="白色大理石"/>
            <p:cNvSpPr>
              <a:spLocks noChangeArrowheads="1"/>
            </p:cNvSpPr>
            <p:nvPr/>
          </p:nvSpPr>
          <p:spPr bwMode="auto">
            <a:xfrm>
              <a:off x="4560" y="1420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54</a:t>
              </a:r>
              <a:endPara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896" y="105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082283" y="4192381"/>
            <a:ext cx="1752600" cy="1143000"/>
            <a:chOff x="3696" y="2496"/>
            <a:chExt cx="1104" cy="720"/>
          </a:xfrm>
        </p:grpSpPr>
        <p:sp>
          <p:nvSpPr>
            <p:cNvPr id="46" name="Rectangle 44" descr="白色大理石"/>
            <p:cNvSpPr>
              <a:spLocks noChangeArrowheads="1"/>
            </p:cNvSpPr>
            <p:nvPr/>
          </p:nvSpPr>
          <p:spPr bwMode="auto">
            <a:xfrm>
              <a:off x="3696" y="288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16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7" name="Rectangle 45" descr="白色大理石"/>
            <p:cNvSpPr>
              <a:spLocks noChangeArrowheads="1"/>
            </p:cNvSpPr>
            <p:nvPr/>
          </p:nvSpPr>
          <p:spPr bwMode="auto">
            <a:xfrm>
              <a:off x="4032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37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Rectangle 46" descr="白色大理石"/>
            <p:cNvSpPr>
              <a:spLocks noChangeArrowheads="1"/>
            </p:cNvSpPr>
            <p:nvPr/>
          </p:nvSpPr>
          <p:spPr bwMode="auto">
            <a:xfrm>
              <a:off x="4416" y="288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54</a:t>
              </a:r>
              <a:endPara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696" y="249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800" y="249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443483" y="3284984"/>
            <a:ext cx="2743200" cy="1143000"/>
            <a:chOff x="144" y="1776"/>
            <a:chExt cx="1728" cy="720"/>
          </a:xfrm>
        </p:grpSpPr>
        <p:sp>
          <p:nvSpPr>
            <p:cNvPr id="52" name="Rectangle 50" descr="白色大理石"/>
            <p:cNvSpPr>
              <a:spLocks noChangeArrowheads="1"/>
            </p:cNvSpPr>
            <p:nvPr/>
          </p:nvSpPr>
          <p:spPr bwMode="auto">
            <a:xfrm>
              <a:off x="144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21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3" name="Rectangle 51" descr="白色大理石"/>
            <p:cNvSpPr>
              <a:spLocks noChangeArrowheads="1"/>
            </p:cNvSpPr>
            <p:nvPr/>
          </p:nvSpPr>
          <p:spPr bwMode="auto">
            <a:xfrm>
              <a:off x="528" y="216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Rectangle 52" descr="白色大理石"/>
            <p:cNvSpPr>
              <a:spLocks noChangeArrowheads="1"/>
            </p:cNvSpPr>
            <p:nvPr/>
          </p:nvSpPr>
          <p:spPr bwMode="auto">
            <a:xfrm>
              <a:off x="864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25*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5" name="Rectangle 53" descr="白色大理石"/>
            <p:cNvSpPr>
              <a:spLocks noChangeArrowheads="1"/>
            </p:cNvSpPr>
            <p:nvPr/>
          </p:nvSpPr>
          <p:spPr bwMode="auto">
            <a:xfrm>
              <a:off x="1248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49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44" y="177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1728" y="1776"/>
              <a:ext cx="144" cy="2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56"/>
          <p:cNvGrpSpPr>
            <a:grpSpLocks/>
          </p:cNvGrpSpPr>
          <p:nvPr/>
        </p:nvGrpSpPr>
        <p:grpSpPr bwMode="auto">
          <a:xfrm>
            <a:off x="4339083" y="3284984"/>
            <a:ext cx="2590800" cy="1143000"/>
            <a:chOff x="1968" y="1776"/>
            <a:chExt cx="1632" cy="720"/>
          </a:xfrm>
        </p:grpSpPr>
        <p:sp>
          <p:nvSpPr>
            <p:cNvPr id="59" name="Rectangle 57" descr="白色大理石"/>
            <p:cNvSpPr>
              <a:spLocks noChangeArrowheads="1"/>
            </p:cNvSpPr>
            <p:nvPr/>
          </p:nvSpPr>
          <p:spPr bwMode="auto">
            <a:xfrm>
              <a:off x="1968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08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0" name="Rectangle 58" descr="白色大理石"/>
            <p:cNvSpPr>
              <a:spLocks noChangeArrowheads="1"/>
            </p:cNvSpPr>
            <p:nvPr/>
          </p:nvSpPr>
          <p:spPr bwMode="auto">
            <a:xfrm>
              <a:off x="2352" y="216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62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Rectangle 59" descr="白色大理石"/>
            <p:cNvSpPr>
              <a:spLocks noChangeArrowheads="1"/>
            </p:cNvSpPr>
            <p:nvPr/>
          </p:nvSpPr>
          <p:spPr bwMode="auto">
            <a:xfrm>
              <a:off x="2688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72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Rectangle 60" descr="白色大理石"/>
            <p:cNvSpPr>
              <a:spLocks noChangeArrowheads="1"/>
            </p:cNvSpPr>
            <p:nvPr/>
          </p:nvSpPr>
          <p:spPr bwMode="auto">
            <a:xfrm>
              <a:off x="3072" y="216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93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1968" y="177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>
              <a:off x="3504" y="1776"/>
              <a:ext cx="96" cy="2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1443483" y="4264389"/>
            <a:ext cx="5257800" cy="1143000"/>
            <a:chOff x="144" y="2496"/>
            <a:chExt cx="3312" cy="720"/>
          </a:xfrm>
        </p:grpSpPr>
        <p:sp>
          <p:nvSpPr>
            <p:cNvPr id="66" name="Rectangle 64" descr="白色大理石"/>
            <p:cNvSpPr>
              <a:spLocks noChangeArrowheads="1"/>
            </p:cNvSpPr>
            <p:nvPr/>
          </p:nvSpPr>
          <p:spPr bwMode="auto">
            <a:xfrm>
              <a:off x="144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08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Rectangle 65" descr="白色大理石"/>
            <p:cNvSpPr>
              <a:spLocks noChangeArrowheads="1"/>
            </p:cNvSpPr>
            <p:nvPr/>
          </p:nvSpPr>
          <p:spPr bwMode="auto">
            <a:xfrm>
              <a:off x="528" y="288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21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Rectangle 66" descr="白色大理石"/>
            <p:cNvSpPr>
              <a:spLocks noChangeArrowheads="1"/>
            </p:cNvSpPr>
            <p:nvPr/>
          </p:nvSpPr>
          <p:spPr bwMode="auto">
            <a:xfrm>
              <a:off x="864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9" name="Rectangle 67" descr="白色大理石"/>
            <p:cNvSpPr>
              <a:spLocks noChangeArrowheads="1"/>
            </p:cNvSpPr>
            <p:nvPr/>
          </p:nvSpPr>
          <p:spPr bwMode="auto">
            <a:xfrm>
              <a:off x="1248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25*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Rectangle 68" descr="白色大理石"/>
            <p:cNvSpPr>
              <a:spLocks noChangeArrowheads="1"/>
            </p:cNvSpPr>
            <p:nvPr/>
          </p:nvSpPr>
          <p:spPr bwMode="auto">
            <a:xfrm>
              <a:off x="1632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49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Rectangle 69" descr="白色大理石"/>
            <p:cNvSpPr>
              <a:spLocks noChangeArrowheads="1"/>
            </p:cNvSpPr>
            <p:nvPr/>
          </p:nvSpPr>
          <p:spPr bwMode="auto">
            <a:xfrm>
              <a:off x="2016" y="288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62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2" name="Rectangle 70" descr="白色大理石"/>
            <p:cNvSpPr>
              <a:spLocks noChangeArrowheads="1"/>
            </p:cNvSpPr>
            <p:nvPr/>
          </p:nvSpPr>
          <p:spPr bwMode="auto">
            <a:xfrm>
              <a:off x="2352" y="288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72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Rectangle 71" descr="白色大理石"/>
            <p:cNvSpPr>
              <a:spLocks noChangeArrowheads="1"/>
            </p:cNvSpPr>
            <p:nvPr/>
          </p:nvSpPr>
          <p:spPr bwMode="auto">
            <a:xfrm>
              <a:off x="2736" y="288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93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144" y="249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1500955" y="5344509"/>
            <a:ext cx="6800850" cy="1011238"/>
            <a:chOff x="144" y="3299"/>
            <a:chExt cx="4284" cy="637"/>
          </a:xfrm>
        </p:grpSpPr>
        <p:sp>
          <p:nvSpPr>
            <p:cNvPr id="77" name="Rectangle 75" descr="白色大理石"/>
            <p:cNvSpPr>
              <a:spLocks noChangeArrowheads="1"/>
            </p:cNvSpPr>
            <p:nvPr/>
          </p:nvSpPr>
          <p:spPr bwMode="auto">
            <a:xfrm>
              <a:off x="144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08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8" name="Rectangle 76" descr="白色大理石"/>
            <p:cNvSpPr>
              <a:spLocks noChangeArrowheads="1"/>
            </p:cNvSpPr>
            <p:nvPr/>
          </p:nvSpPr>
          <p:spPr bwMode="auto">
            <a:xfrm>
              <a:off x="528" y="360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16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9" name="Rectangle 77" descr="白色大理石"/>
            <p:cNvSpPr>
              <a:spLocks noChangeArrowheads="1"/>
            </p:cNvSpPr>
            <p:nvPr/>
          </p:nvSpPr>
          <p:spPr bwMode="auto">
            <a:xfrm>
              <a:off x="864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21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0" name="Rectangle 78" descr="白色大理石"/>
            <p:cNvSpPr>
              <a:spLocks noChangeArrowheads="1"/>
            </p:cNvSpPr>
            <p:nvPr/>
          </p:nvSpPr>
          <p:spPr bwMode="auto">
            <a:xfrm>
              <a:off x="1248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1" name="Rectangle 79" descr="白色大理石"/>
            <p:cNvSpPr>
              <a:spLocks noChangeArrowheads="1"/>
            </p:cNvSpPr>
            <p:nvPr/>
          </p:nvSpPr>
          <p:spPr bwMode="auto">
            <a:xfrm>
              <a:off x="1632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25*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Rectangle 80" descr="白色大理石"/>
            <p:cNvSpPr>
              <a:spLocks noChangeArrowheads="1"/>
            </p:cNvSpPr>
            <p:nvPr/>
          </p:nvSpPr>
          <p:spPr bwMode="auto">
            <a:xfrm>
              <a:off x="2016" y="360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37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Rectangle 81" descr="白色大理石"/>
            <p:cNvSpPr>
              <a:spLocks noChangeArrowheads="1"/>
            </p:cNvSpPr>
            <p:nvPr/>
          </p:nvSpPr>
          <p:spPr bwMode="auto">
            <a:xfrm>
              <a:off x="2352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49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4" name="Rectangle 82" descr="白色大理石"/>
            <p:cNvSpPr>
              <a:spLocks noChangeArrowheads="1"/>
            </p:cNvSpPr>
            <p:nvPr/>
          </p:nvSpPr>
          <p:spPr bwMode="auto">
            <a:xfrm>
              <a:off x="2736" y="360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54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5" name="Rectangle 83" descr="白色大理石"/>
            <p:cNvSpPr>
              <a:spLocks noChangeArrowheads="1"/>
            </p:cNvSpPr>
            <p:nvPr/>
          </p:nvSpPr>
          <p:spPr bwMode="auto">
            <a:xfrm>
              <a:off x="3072" y="360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62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Rectangle 84" descr="白色大理石"/>
            <p:cNvSpPr>
              <a:spLocks noChangeArrowheads="1"/>
            </p:cNvSpPr>
            <p:nvPr/>
          </p:nvSpPr>
          <p:spPr bwMode="auto">
            <a:xfrm>
              <a:off x="3408" y="360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72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7" name="Rectangle 85" descr="白色大理石"/>
            <p:cNvSpPr>
              <a:spLocks noChangeArrowheads="1"/>
            </p:cNvSpPr>
            <p:nvPr/>
          </p:nvSpPr>
          <p:spPr bwMode="auto">
            <a:xfrm>
              <a:off x="3792" y="360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93</a:t>
              </a:r>
              <a:endPara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192" y="3299"/>
              <a:ext cx="0" cy="25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H="1">
              <a:off x="4224" y="3322"/>
              <a:ext cx="204" cy="23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Text Box 88"/>
          <p:cNvSpPr txBox="1">
            <a:spLocks noChangeArrowheads="1"/>
          </p:cNvSpPr>
          <p:nvPr/>
        </p:nvSpPr>
        <p:spPr bwMode="auto">
          <a:xfrm>
            <a:off x="456481" y="1613743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384473" y="2693863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</a:t>
            </a: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456481" y="3717032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456481" y="4897405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</a:t>
            </a: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350689" y="5992581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=16</a:t>
            </a:r>
          </a:p>
        </p:txBody>
      </p:sp>
      <p:grpSp>
        <p:nvGrpSpPr>
          <p:cNvPr id="95" name="Group 93"/>
          <p:cNvGrpSpPr>
            <a:grpSpLocks/>
          </p:cNvGrpSpPr>
          <p:nvPr/>
        </p:nvGrpSpPr>
        <p:grpSpPr bwMode="auto">
          <a:xfrm>
            <a:off x="7082283" y="3284984"/>
            <a:ext cx="1828800" cy="1143000"/>
            <a:chOff x="3696" y="1776"/>
            <a:chExt cx="1152" cy="720"/>
          </a:xfrm>
        </p:grpSpPr>
        <p:sp>
          <p:nvSpPr>
            <p:cNvPr id="96" name="Rectangle 94" descr="白色大理石"/>
            <p:cNvSpPr>
              <a:spLocks noChangeArrowheads="1"/>
            </p:cNvSpPr>
            <p:nvPr/>
          </p:nvSpPr>
          <p:spPr bwMode="auto">
            <a:xfrm>
              <a:off x="3696" y="216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16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7" name="Rectangle 95" descr="白色大理石"/>
            <p:cNvSpPr>
              <a:spLocks noChangeArrowheads="1"/>
            </p:cNvSpPr>
            <p:nvPr/>
          </p:nvSpPr>
          <p:spPr bwMode="auto">
            <a:xfrm>
              <a:off x="4032" y="2160"/>
              <a:ext cx="432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37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8" name="Rectangle 96" descr="白色大理石"/>
            <p:cNvSpPr>
              <a:spLocks noChangeArrowheads="1"/>
            </p:cNvSpPr>
            <p:nvPr/>
          </p:nvSpPr>
          <p:spPr bwMode="auto">
            <a:xfrm>
              <a:off x="4416" y="2160"/>
              <a:ext cx="384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ea typeface="仿宋_GB2312" pitchFamily="49" charset="-122"/>
                </a:rPr>
                <a:t>54</a:t>
              </a:r>
              <a:endPara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3696" y="177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4848" y="1776"/>
              <a:ext cx="0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919983" y="6355747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整个归并排序仅需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log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n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sym typeface="Symbol" pitchFamily="18" charset="2"/>
              </a:rPr>
              <a:t> </a:t>
            </a:r>
            <a:r>
              <a:rPr kumimoji="1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726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utoUpdateAnimBg="0"/>
      <p:bldP spid="92" grpId="0" autoUpdateAnimBg="0"/>
      <p:bldP spid="93" grpId="0" autoUpdateAnimBg="0"/>
      <p:bldP spid="94" grpId="0" autoUpdateAnimBg="0"/>
      <p:bldP spid="10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90525" y="1112838"/>
            <a:ext cx="878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如何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将两个有序序列合成一个有序序列？</a:t>
            </a:r>
          </a:p>
        </p:txBody>
      </p:sp>
      <p:grpSp>
        <p:nvGrpSpPr>
          <p:cNvPr id="234539" name="Group 43"/>
          <p:cNvGrpSpPr>
            <a:grpSpLocks/>
          </p:cNvGrpSpPr>
          <p:nvPr/>
        </p:nvGrpSpPr>
        <p:grpSpPr bwMode="auto">
          <a:xfrm>
            <a:off x="1127125" y="2628900"/>
            <a:ext cx="6054725" cy="538163"/>
            <a:chOff x="869" y="1566"/>
            <a:chExt cx="3814" cy="339"/>
          </a:xfrm>
        </p:grpSpPr>
        <p:sp>
          <p:nvSpPr>
            <p:cNvPr id="234503" name="AutoShape 7"/>
            <p:cNvSpPr>
              <a:spLocks noChangeArrowheads="1"/>
            </p:cNvSpPr>
            <p:nvPr/>
          </p:nvSpPr>
          <p:spPr bwMode="auto">
            <a:xfrm>
              <a:off x="869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34504" name="AutoShape 8"/>
            <p:cNvSpPr>
              <a:spLocks noChangeArrowheads="1"/>
            </p:cNvSpPr>
            <p:nvPr/>
          </p:nvSpPr>
          <p:spPr bwMode="auto">
            <a:xfrm>
              <a:off x="1445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34505" name="AutoShape 9"/>
            <p:cNvSpPr>
              <a:spLocks noChangeArrowheads="1"/>
            </p:cNvSpPr>
            <p:nvPr/>
          </p:nvSpPr>
          <p:spPr bwMode="auto">
            <a:xfrm>
              <a:off x="2021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234506" name="AutoShape 10"/>
            <p:cNvSpPr>
              <a:spLocks noChangeArrowheads="1"/>
            </p:cNvSpPr>
            <p:nvPr/>
          </p:nvSpPr>
          <p:spPr bwMode="auto">
            <a:xfrm>
              <a:off x="260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4507" name="AutoShape 11"/>
            <p:cNvSpPr>
              <a:spLocks noChangeArrowheads="1"/>
            </p:cNvSpPr>
            <p:nvPr/>
          </p:nvSpPr>
          <p:spPr bwMode="auto">
            <a:xfrm>
              <a:off x="3191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</a:p>
          </p:txBody>
        </p:sp>
        <p:sp>
          <p:nvSpPr>
            <p:cNvPr id="234508" name="AutoShape 12"/>
            <p:cNvSpPr>
              <a:spLocks noChangeArrowheads="1"/>
            </p:cNvSpPr>
            <p:nvPr/>
          </p:nvSpPr>
          <p:spPr bwMode="auto">
            <a:xfrm>
              <a:off x="3772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34509" name="AutoShape 13"/>
            <p:cNvSpPr>
              <a:spLocks noChangeArrowheads="1"/>
            </p:cNvSpPr>
            <p:nvPr/>
          </p:nvSpPr>
          <p:spPr bwMode="auto">
            <a:xfrm>
              <a:off x="434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grpSp>
        <p:nvGrpSpPr>
          <p:cNvPr id="234540" name="Group 44"/>
          <p:cNvGrpSpPr>
            <a:grpSpLocks/>
          </p:cNvGrpSpPr>
          <p:nvPr/>
        </p:nvGrpSpPr>
        <p:grpSpPr bwMode="auto">
          <a:xfrm>
            <a:off x="1222375" y="3167063"/>
            <a:ext cx="1219200" cy="990600"/>
            <a:chOff x="929" y="1905"/>
            <a:chExt cx="768" cy="624"/>
          </a:xfrm>
        </p:grpSpPr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98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 flipH="1">
              <a:off x="141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13" name="AutoShape 17"/>
            <p:cNvSpPr>
              <a:spLocks noChangeArrowheads="1"/>
            </p:cNvSpPr>
            <p:nvPr/>
          </p:nvSpPr>
          <p:spPr bwMode="auto">
            <a:xfrm>
              <a:off x="92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20  60</a:t>
              </a:r>
            </a:p>
          </p:txBody>
        </p:sp>
      </p:grpSp>
      <p:grpSp>
        <p:nvGrpSpPr>
          <p:cNvPr id="234541" name="Group 45"/>
          <p:cNvGrpSpPr>
            <a:grpSpLocks/>
          </p:cNvGrpSpPr>
          <p:nvPr/>
        </p:nvGrpSpPr>
        <p:grpSpPr bwMode="auto">
          <a:xfrm>
            <a:off x="3016250" y="3167063"/>
            <a:ext cx="1219200" cy="990600"/>
            <a:chOff x="2059" y="1905"/>
            <a:chExt cx="768" cy="624"/>
          </a:xfrm>
        </p:grpSpPr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214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 flipH="1">
              <a:off x="257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17" name="AutoShape 21"/>
            <p:cNvSpPr>
              <a:spLocks noChangeArrowheads="1"/>
            </p:cNvSpPr>
            <p:nvPr/>
          </p:nvSpPr>
          <p:spPr bwMode="auto">
            <a:xfrm>
              <a:off x="205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5   31</a:t>
              </a:r>
            </a:p>
          </p:txBody>
        </p:sp>
      </p:grpSp>
      <p:grpSp>
        <p:nvGrpSpPr>
          <p:cNvPr id="234542" name="Group 46"/>
          <p:cNvGrpSpPr>
            <a:grpSpLocks/>
          </p:cNvGrpSpPr>
          <p:nvPr/>
        </p:nvGrpSpPr>
        <p:grpSpPr bwMode="auto">
          <a:xfrm>
            <a:off x="4892675" y="3160713"/>
            <a:ext cx="1219200" cy="990600"/>
            <a:chOff x="3241" y="1901"/>
            <a:chExt cx="768" cy="624"/>
          </a:xfrm>
        </p:grpSpPr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>
              <a:off x="3307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 flipH="1">
              <a:off x="3739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21" name="AutoShape 25"/>
            <p:cNvSpPr>
              <a:spLocks noChangeArrowheads="1"/>
            </p:cNvSpPr>
            <p:nvPr/>
          </p:nvSpPr>
          <p:spPr bwMode="auto">
            <a:xfrm>
              <a:off x="3241" y="2189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44   55</a:t>
              </a:r>
            </a:p>
          </p:txBody>
        </p:sp>
      </p:grpSp>
      <p:grpSp>
        <p:nvGrpSpPr>
          <p:cNvPr id="234543" name="Group 47"/>
          <p:cNvGrpSpPr>
            <a:grpSpLocks/>
          </p:cNvGrpSpPr>
          <p:nvPr/>
        </p:nvGrpSpPr>
        <p:grpSpPr bwMode="auto">
          <a:xfrm>
            <a:off x="6635750" y="3167063"/>
            <a:ext cx="533400" cy="990600"/>
            <a:chOff x="4339" y="1905"/>
            <a:chExt cx="336" cy="624"/>
          </a:xfrm>
        </p:grpSpPr>
        <p:sp>
          <p:nvSpPr>
            <p:cNvPr id="234523" name="Line 27"/>
            <p:cNvSpPr>
              <a:spLocks noChangeShapeType="1"/>
            </p:cNvSpPr>
            <p:nvPr/>
          </p:nvSpPr>
          <p:spPr bwMode="auto">
            <a:xfrm>
              <a:off x="4521" y="1905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34524" name="AutoShape 28"/>
            <p:cNvSpPr>
              <a:spLocks noChangeArrowheads="1"/>
            </p:cNvSpPr>
            <p:nvPr/>
          </p:nvSpPr>
          <p:spPr bwMode="auto">
            <a:xfrm>
              <a:off x="4339" y="2193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sp>
        <p:nvSpPr>
          <p:cNvPr id="234528" name="AutoShape 32"/>
          <p:cNvSpPr>
            <a:spLocks noChangeArrowheads="1"/>
          </p:cNvSpPr>
          <p:nvPr/>
        </p:nvSpPr>
        <p:spPr bwMode="auto">
          <a:xfrm>
            <a:off x="1571625" y="4832350"/>
            <a:ext cx="2208212" cy="533400"/>
          </a:xfrm>
          <a:prstGeom prst="cube">
            <a:avLst>
              <a:gd name="adj" fmla="val 172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4537" name="AutoShape 41"/>
          <p:cNvSpPr>
            <a:spLocks noChangeArrowheads="1"/>
          </p:cNvSpPr>
          <p:nvPr/>
        </p:nvSpPr>
        <p:spPr bwMode="auto">
          <a:xfrm>
            <a:off x="1214437" y="1857554"/>
            <a:ext cx="5940425" cy="609243"/>
          </a:xfrm>
          <a:prstGeom prst="cube">
            <a:avLst>
              <a:gd name="adj" fmla="val 14324"/>
            </a:avLst>
          </a:prstGeom>
          <a:gradFill rotWithShape="0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60      20      31       5      44      55      65</a:t>
            </a:r>
          </a:p>
        </p:txBody>
      </p:sp>
      <p:grpSp>
        <p:nvGrpSpPr>
          <p:cNvPr id="234549" name="Group 53"/>
          <p:cNvGrpSpPr>
            <a:grpSpLocks/>
          </p:cNvGrpSpPr>
          <p:nvPr/>
        </p:nvGrpSpPr>
        <p:grpSpPr bwMode="auto">
          <a:xfrm>
            <a:off x="1309687" y="4157670"/>
            <a:ext cx="219075" cy="581026"/>
            <a:chOff x="984" y="2529"/>
            <a:chExt cx="138" cy="366"/>
          </a:xfrm>
        </p:grpSpPr>
        <p:sp>
          <p:nvSpPr>
            <p:cNvPr id="234544" name="Line 48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45" name="Text Box 49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4548" name="Group 52"/>
          <p:cNvGrpSpPr>
            <a:grpSpLocks/>
          </p:cNvGrpSpPr>
          <p:nvPr/>
        </p:nvGrpSpPr>
        <p:grpSpPr bwMode="auto">
          <a:xfrm>
            <a:off x="3265487" y="4157670"/>
            <a:ext cx="277813" cy="581026"/>
            <a:chOff x="2216" y="2529"/>
            <a:chExt cx="175" cy="366"/>
          </a:xfrm>
        </p:grpSpPr>
        <p:sp>
          <p:nvSpPr>
            <p:cNvPr id="234546" name="Line 5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47" name="Text Box 5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1727200" y="4938713"/>
            <a:ext cx="296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234552" name="Group 56"/>
          <p:cNvGrpSpPr>
            <a:grpSpLocks/>
          </p:cNvGrpSpPr>
          <p:nvPr/>
        </p:nvGrpSpPr>
        <p:grpSpPr bwMode="auto">
          <a:xfrm>
            <a:off x="1814512" y="5359407"/>
            <a:ext cx="277813" cy="581026"/>
            <a:chOff x="2216" y="2529"/>
            <a:chExt cx="175" cy="366"/>
          </a:xfrm>
        </p:grpSpPr>
        <p:sp>
          <p:nvSpPr>
            <p:cNvPr id="234553" name="Line 57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54" name="Text Box 58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234555" name="Group 59"/>
          <p:cNvGrpSpPr>
            <a:grpSpLocks/>
          </p:cNvGrpSpPr>
          <p:nvPr/>
        </p:nvGrpSpPr>
        <p:grpSpPr bwMode="auto">
          <a:xfrm>
            <a:off x="3811587" y="4141795"/>
            <a:ext cx="277813" cy="581026"/>
            <a:chOff x="2216" y="2529"/>
            <a:chExt cx="175" cy="366"/>
          </a:xfrm>
        </p:grpSpPr>
        <p:sp>
          <p:nvSpPr>
            <p:cNvPr id="234556" name="Line 6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57" name="Text Box 6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178050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grpSp>
        <p:nvGrpSpPr>
          <p:cNvPr id="234559" name="Group 63"/>
          <p:cNvGrpSpPr>
            <a:grpSpLocks/>
          </p:cNvGrpSpPr>
          <p:nvPr/>
        </p:nvGrpSpPr>
        <p:grpSpPr bwMode="auto">
          <a:xfrm>
            <a:off x="1870075" y="4159257"/>
            <a:ext cx="219075" cy="581026"/>
            <a:chOff x="984" y="2529"/>
            <a:chExt cx="138" cy="366"/>
          </a:xfrm>
        </p:grpSpPr>
        <p:sp>
          <p:nvSpPr>
            <p:cNvPr id="234560" name="Line 64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61" name="Text Box 65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34562" name="Text Box 66"/>
          <p:cNvSpPr txBox="1">
            <a:spLocks noChangeArrowheads="1"/>
          </p:cNvSpPr>
          <p:nvPr/>
        </p:nvSpPr>
        <p:spPr bwMode="auto">
          <a:xfrm>
            <a:off x="2717800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31</a:t>
            </a:r>
          </a:p>
        </p:txBody>
      </p:sp>
      <p:grpSp>
        <p:nvGrpSpPr>
          <p:cNvPr id="234563" name="Group 67"/>
          <p:cNvGrpSpPr>
            <a:grpSpLocks/>
          </p:cNvGrpSpPr>
          <p:nvPr/>
        </p:nvGrpSpPr>
        <p:grpSpPr bwMode="auto">
          <a:xfrm>
            <a:off x="4319587" y="4130682"/>
            <a:ext cx="277813" cy="581026"/>
            <a:chOff x="2216" y="2529"/>
            <a:chExt cx="175" cy="366"/>
          </a:xfrm>
        </p:grpSpPr>
        <p:sp>
          <p:nvSpPr>
            <p:cNvPr id="234564" name="Line 68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 b="1"/>
            </a:p>
          </p:txBody>
        </p:sp>
        <p:sp>
          <p:nvSpPr>
            <p:cNvPr id="234565" name="Text Box 69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4566" name="Text Box 70"/>
          <p:cNvSpPr txBox="1">
            <a:spLocks noChangeArrowheads="1"/>
          </p:cNvSpPr>
          <p:nvPr/>
        </p:nvSpPr>
        <p:spPr bwMode="auto">
          <a:xfrm>
            <a:off x="3255962" y="4954588"/>
            <a:ext cx="38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8" grpId="0" animBg="1"/>
      <p:bldP spid="234537" grpId="0" animBg="1"/>
      <p:bldP spid="234551" grpId="0"/>
      <p:bldP spid="234558" grpId="0"/>
      <p:bldP spid="234562" grpId="0"/>
      <p:bldP spid="2345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51" name="Group 7"/>
          <p:cNvGrpSpPr>
            <a:grpSpLocks/>
          </p:cNvGrpSpPr>
          <p:nvPr/>
        </p:nvGrpSpPr>
        <p:grpSpPr bwMode="auto">
          <a:xfrm>
            <a:off x="839788" y="2628900"/>
            <a:ext cx="6054725" cy="538163"/>
            <a:chOff x="869" y="1566"/>
            <a:chExt cx="3814" cy="339"/>
          </a:xfrm>
        </p:grpSpPr>
        <p:sp>
          <p:nvSpPr>
            <p:cNvPr id="236552" name="AutoShape 8"/>
            <p:cNvSpPr>
              <a:spLocks noChangeArrowheads="1"/>
            </p:cNvSpPr>
            <p:nvPr/>
          </p:nvSpPr>
          <p:spPr bwMode="auto">
            <a:xfrm>
              <a:off x="869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36553" name="AutoShape 9"/>
            <p:cNvSpPr>
              <a:spLocks noChangeArrowheads="1"/>
            </p:cNvSpPr>
            <p:nvPr/>
          </p:nvSpPr>
          <p:spPr bwMode="auto">
            <a:xfrm>
              <a:off x="1445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36554" name="AutoShape 10"/>
            <p:cNvSpPr>
              <a:spLocks noChangeArrowheads="1"/>
            </p:cNvSpPr>
            <p:nvPr/>
          </p:nvSpPr>
          <p:spPr bwMode="auto">
            <a:xfrm>
              <a:off x="2021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236555" name="AutoShape 11"/>
            <p:cNvSpPr>
              <a:spLocks noChangeArrowheads="1"/>
            </p:cNvSpPr>
            <p:nvPr/>
          </p:nvSpPr>
          <p:spPr bwMode="auto">
            <a:xfrm>
              <a:off x="260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6556" name="AutoShape 12"/>
            <p:cNvSpPr>
              <a:spLocks noChangeArrowheads="1"/>
            </p:cNvSpPr>
            <p:nvPr/>
          </p:nvSpPr>
          <p:spPr bwMode="auto">
            <a:xfrm>
              <a:off x="3191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</a:p>
          </p:txBody>
        </p:sp>
        <p:sp>
          <p:nvSpPr>
            <p:cNvPr id="236557" name="AutoShape 13"/>
            <p:cNvSpPr>
              <a:spLocks noChangeArrowheads="1"/>
            </p:cNvSpPr>
            <p:nvPr/>
          </p:nvSpPr>
          <p:spPr bwMode="auto">
            <a:xfrm>
              <a:off x="3772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36558" name="AutoShape 14"/>
            <p:cNvSpPr>
              <a:spLocks noChangeArrowheads="1"/>
            </p:cNvSpPr>
            <p:nvPr/>
          </p:nvSpPr>
          <p:spPr bwMode="auto">
            <a:xfrm>
              <a:off x="434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grpSp>
        <p:nvGrpSpPr>
          <p:cNvPr id="236559" name="Group 15"/>
          <p:cNvGrpSpPr>
            <a:grpSpLocks/>
          </p:cNvGrpSpPr>
          <p:nvPr/>
        </p:nvGrpSpPr>
        <p:grpSpPr bwMode="auto">
          <a:xfrm>
            <a:off x="935038" y="3167063"/>
            <a:ext cx="1219200" cy="990600"/>
            <a:chOff x="929" y="1905"/>
            <a:chExt cx="768" cy="624"/>
          </a:xfrm>
        </p:grpSpPr>
        <p:sp>
          <p:nvSpPr>
            <p:cNvPr id="236560" name="Line 16"/>
            <p:cNvSpPr>
              <a:spLocks noChangeShapeType="1"/>
            </p:cNvSpPr>
            <p:nvPr/>
          </p:nvSpPr>
          <p:spPr bwMode="auto">
            <a:xfrm>
              <a:off x="98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61" name="Line 17"/>
            <p:cNvSpPr>
              <a:spLocks noChangeShapeType="1"/>
            </p:cNvSpPr>
            <p:nvPr/>
          </p:nvSpPr>
          <p:spPr bwMode="auto">
            <a:xfrm flipH="1">
              <a:off x="141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62" name="AutoShape 18"/>
            <p:cNvSpPr>
              <a:spLocks noChangeArrowheads="1"/>
            </p:cNvSpPr>
            <p:nvPr/>
          </p:nvSpPr>
          <p:spPr bwMode="auto">
            <a:xfrm>
              <a:off x="92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20  60</a:t>
              </a:r>
            </a:p>
          </p:txBody>
        </p:sp>
      </p:grpSp>
      <p:grpSp>
        <p:nvGrpSpPr>
          <p:cNvPr id="236563" name="Group 19"/>
          <p:cNvGrpSpPr>
            <a:grpSpLocks/>
          </p:cNvGrpSpPr>
          <p:nvPr/>
        </p:nvGrpSpPr>
        <p:grpSpPr bwMode="auto">
          <a:xfrm>
            <a:off x="2728913" y="3167063"/>
            <a:ext cx="1219200" cy="990600"/>
            <a:chOff x="2059" y="1905"/>
            <a:chExt cx="768" cy="624"/>
          </a:xfrm>
        </p:grpSpPr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214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 flipH="1">
              <a:off x="257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66" name="AutoShape 22"/>
            <p:cNvSpPr>
              <a:spLocks noChangeArrowheads="1"/>
            </p:cNvSpPr>
            <p:nvPr/>
          </p:nvSpPr>
          <p:spPr bwMode="auto">
            <a:xfrm>
              <a:off x="205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5   31</a:t>
              </a:r>
            </a:p>
          </p:txBody>
        </p:sp>
      </p:grpSp>
      <p:grpSp>
        <p:nvGrpSpPr>
          <p:cNvPr id="236567" name="Group 23"/>
          <p:cNvGrpSpPr>
            <a:grpSpLocks/>
          </p:cNvGrpSpPr>
          <p:nvPr/>
        </p:nvGrpSpPr>
        <p:grpSpPr bwMode="auto">
          <a:xfrm>
            <a:off x="4605338" y="3160713"/>
            <a:ext cx="1219200" cy="990600"/>
            <a:chOff x="3241" y="1901"/>
            <a:chExt cx="768" cy="624"/>
          </a:xfrm>
        </p:grpSpPr>
        <p:sp>
          <p:nvSpPr>
            <p:cNvPr id="236568" name="Line 24"/>
            <p:cNvSpPr>
              <a:spLocks noChangeShapeType="1"/>
            </p:cNvSpPr>
            <p:nvPr/>
          </p:nvSpPr>
          <p:spPr bwMode="auto">
            <a:xfrm>
              <a:off x="3307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69" name="Line 25"/>
            <p:cNvSpPr>
              <a:spLocks noChangeShapeType="1"/>
            </p:cNvSpPr>
            <p:nvPr/>
          </p:nvSpPr>
          <p:spPr bwMode="auto">
            <a:xfrm flipH="1">
              <a:off x="3739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70" name="AutoShape 26"/>
            <p:cNvSpPr>
              <a:spLocks noChangeArrowheads="1"/>
            </p:cNvSpPr>
            <p:nvPr/>
          </p:nvSpPr>
          <p:spPr bwMode="auto">
            <a:xfrm>
              <a:off x="3241" y="2189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44   55</a:t>
              </a:r>
            </a:p>
          </p:txBody>
        </p:sp>
      </p:grpSp>
      <p:grpSp>
        <p:nvGrpSpPr>
          <p:cNvPr id="236571" name="Group 27"/>
          <p:cNvGrpSpPr>
            <a:grpSpLocks/>
          </p:cNvGrpSpPr>
          <p:nvPr/>
        </p:nvGrpSpPr>
        <p:grpSpPr bwMode="auto">
          <a:xfrm>
            <a:off x="6348413" y="3167063"/>
            <a:ext cx="533400" cy="990600"/>
            <a:chOff x="4339" y="1905"/>
            <a:chExt cx="336" cy="624"/>
          </a:xfrm>
        </p:grpSpPr>
        <p:sp>
          <p:nvSpPr>
            <p:cNvPr id="236572" name="Line 28"/>
            <p:cNvSpPr>
              <a:spLocks noChangeShapeType="1"/>
            </p:cNvSpPr>
            <p:nvPr/>
          </p:nvSpPr>
          <p:spPr bwMode="auto">
            <a:xfrm>
              <a:off x="4521" y="1905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573" name="AutoShape 29"/>
            <p:cNvSpPr>
              <a:spLocks noChangeArrowheads="1"/>
            </p:cNvSpPr>
            <p:nvPr/>
          </p:nvSpPr>
          <p:spPr bwMode="auto">
            <a:xfrm>
              <a:off x="4339" y="2193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sp>
        <p:nvSpPr>
          <p:cNvPr id="236574" name="AutoShape 30"/>
          <p:cNvSpPr>
            <a:spLocks noChangeArrowheads="1"/>
          </p:cNvSpPr>
          <p:nvPr/>
        </p:nvSpPr>
        <p:spPr bwMode="auto">
          <a:xfrm>
            <a:off x="1284288" y="4832350"/>
            <a:ext cx="2208212" cy="533400"/>
          </a:xfrm>
          <a:prstGeom prst="cube">
            <a:avLst>
              <a:gd name="adj" fmla="val 172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6575" name="AutoShape 31"/>
          <p:cNvSpPr>
            <a:spLocks noChangeArrowheads="1"/>
          </p:cNvSpPr>
          <p:nvPr/>
        </p:nvSpPr>
        <p:spPr bwMode="auto">
          <a:xfrm>
            <a:off x="927100" y="1857554"/>
            <a:ext cx="5940425" cy="609243"/>
          </a:xfrm>
          <a:prstGeom prst="cube">
            <a:avLst>
              <a:gd name="adj" fmla="val 14324"/>
            </a:avLst>
          </a:prstGeom>
          <a:gradFill rotWithShape="0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60      20      31       5      44      55      65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22350" y="4157663"/>
            <a:ext cx="219075" cy="581025"/>
            <a:chOff x="984" y="2529"/>
            <a:chExt cx="138" cy="366"/>
          </a:xfrm>
        </p:grpSpPr>
        <p:sp>
          <p:nvSpPr>
            <p:cNvPr id="236577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78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36579" name="Group 35"/>
          <p:cNvGrpSpPr>
            <a:grpSpLocks/>
          </p:cNvGrpSpPr>
          <p:nvPr/>
        </p:nvGrpSpPr>
        <p:grpSpPr bwMode="auto">
          <a:xfrm>
            <a:off x="2978150" y="4157663"/>
            <a:ext cx="277813" cy="581025"/>
            <a:chOff x="2216" y="2529"/>
            <a:chExt cx="175" cy="366"/>
          </a:xfrm>
        </p:grpSpPr>
        <p:sp>
          <p:nvSpPr>
            <p:cNvPr id="236580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81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6582" name="Text Box 38"/>
          <p:cNvSpPr txBox="1">
            <a:spLocks noChangeArrowheads="1"/>
          </p:cNvSpPr>
          <p:nvPr/>
        </p:nvSpPr>
        <p:spPr bwMode="auto">
          <a:xfrm>
            <a:off x="1439863" y="4938713"/>
            <a:ext cx="296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236583" name="Group 39"/>
          <p:cNvGrpSpPr>
            <a:grpSpLocks/>
          </p:cNvGrpSpPr>
          <p:nvPr/>
        </p:nvGrpSpPr>
        <p:grpSpPr bwMode="auto">
          <a:xfrm>
            <a:off x="1527175" y="5359400"/>
            <a:ext cx="277813" cy="581025"/>
            <a:chOff x="2216" y="2529"/>
            <a:chExt cx="175" cy="366"/>
          </a:xfrm>
        </p:grpSpPr>
        <p:sp>
          <p:nvSpPr>
            <p:cNvPr id="236584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85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236586" name="Group 42"/>
          <p:cNvGrpSpPr>
            <a:grpSpLocks/>
          </p:cNvGrpSpPr>
          <p:nvPr/>
        </p:nvGrpSpPr>
        <p:grpSpPr bwMode="auto">
          <a:xfrm>
            <a:off x="3524250" y="4141788"/>
            <a:ext cx="277813" cy="581025"/>
            <a:chOff x="2216" y="2529"/>
            <a:chExt cx="175" cy="366"/>
          </a:xfrm>
        </p:grpSpPr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88" name="Text Box 44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189071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grpSp>
        <p:nvGrpSpPr>
          <p:cNvPr id="236590" name="Group 46"/>
          <p:cNvGrpSpPr>
            <a:grpSpLocks/>
          </p:cNvGrpSpPr>
          <p:nvPr/>
        </p:nvGrpSpPr>
        <p:grpSpPr bwMode="auto">
          <a:xfrm>
            <a:off x="1582738" y="4159250"/>
            <a:ext cx="219075" cy="581025"/>
            <a:chOff x="984" y="2529"/>
            <a:chExt cx="138" cy="366"/>
          </a:xfrm>
        </p:grpSpPr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92" name="Text Box 48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243046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31</a:t>
            </a:r>
          </a:p>
        </p:txBody>
      </p:sp>
      <p:grpSp>
        <p:nvGrpSpPr>
          <p:cNvPr id="236594" name="Group 50"/>
          <p:cNvGrpSpPr>
            <a:grpSpLocks/>
          </p:cNvGrpSpPr>
          <p:nvPr/>
        </p:nvGrpSpPr>
        <p:grpSpPr bwMode="auto">
          <a:xfrm>
            <a:off x="4032250" y="4130675"/>
            <a:ext cx="277813" cy="581025"/>
            <a:chOff x="2216" y="2529"/>
            <a:chExt cx="175" cy="366"/>
          </a:xfrm>
        </p:grpSpPr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6596" name="Text Box 52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2968625" y="4954588"/>
            <a:ext cx="38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grpSp>
        <p:nvGrpSpPr>
          <p:cNvPr id="236601" name="Group 57"/>
          <p:cNvGrpSpPr>
            <a:grpSpLocks/>
          </p:cNvGrpSpPr>
          <p:nvPr/>
        </p:nvGrpSpPr>
        <p:grpSpPr bwMode="auto">
          <a:xfrm>
            <a:off x="4257675" y="4857750"/>
            <a:ext cx="4454525" cy="542925"/>
            <a:chOff x="2682" y="3039"/>
            <a:chExt cx="2806" cy="342"/>
          </a:xfrm>
        </p:grpSpPr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3050" y="3039"/>
              <a:ext cx="2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归并可以就地进行吗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pic>
          <p:nvPicPr>
            <p:cNvPr id="236600" name="Picture 56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3039"/>
              <a:ext cx="368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90525" y="1112838"/>
            <a:ext cx="878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如何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将两个有序序列合成一个有序序列？</a:t>
            </a:r>
          </a:p>
        </p:txBody>
      </p:sp>
    </p:spTree>
    <p:extLst>
      <p:ext uri="{BB962C8B-B14F-4D97-AF65-F5344CB8AC3E}">
        <p14:creationId xmlns:p14="http://schemas.microsoft.com/office/powerpoint/2010/main" val="3232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/>
              <a:t>冒泡排序的基本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sz="2600" dirty="0"/>
              <a:t>若序列中有 </a:t>
            </a:r>
            <a:r>
              <a:rPr lang="en-US" altLang="zh-CN" sz="2600" dirty="0"/>
              <a:t>n </a:t>
            </a:r>
            <a:r>
              <a:rPr lang="zh-CN" altLang="en-US" sz="2600" dirty="0"/>
              <a:t>个元素，通常进行 </a:t>
            </a:r>
            <a:r>
              <a:rPr lang="en-US" altLang="zh-CN" sz="2600" dirty="0">
                <a:solidFill>
                  <a:srgbClr val="FF0000"/>
                </a:solidFill>
              </a:rPr>
              <a:t>n - 1 </a:t>
            </a:r>
            <a:r>
              <a:rPr lang="zh-CN" altLang="en-US" sz="2600" dirty="0"/>
              <a:t>趟。第 </a:t>
            </a:r>
            <a:r>
              <a:rPr lang="en-US" altLang="zh-CN" sz="2600" dirty="0"/>
              <a:t>1 </a:t>
            </a:r>
            <a:r>
              <a:rPr lang="zh-CN" altLang="en-US" sz="2600" dirty="0"/>
              <a:t>趟，针对第</a:t>
            </a:r>
            <a:r>
              <a:rPr lang="en-US" altLang="zh-CN" sz="2600" dirty="0"/>
              <a:t>1 </a:t>
            </a:r>
            <a:r>
              <a:rPr lang="zh-CN" altLang="en-US" sz="2600" dirty="0"/>
              <a:t>至</a:t>
            </a:r>
            <a:r>
              <a:rPr lang="en-US" altLang="zh-CN" sz="2600" dirty="0"/>
              <a:t>n</a:t>
            </a:r>
            <a:r>
              <a:rPr lang="zh-CN" altLang="en-US" sz="2600" dirty="0"/>
              <a:t>个元素进行。第 </a:t>
            </a:r>
            <a:r>
              <a:rPr lang="en-US" altLang="zh-CN" sz="2600" dirty="0"/>
              <a:t>2 </a:t>
            </a:r>
            <a:r>
              <a:rPr lang="zh-CN" altLang="en-US" sz="2600" dirty="0"/>
              <a:t>趟，针对第 </a:t>
            </a:r>
            <a:r>
              <a:rPr lang="en-US" altLang="zh-CN" sz="2600" dirty="0"/>
              <a:t>1 </a:t>
            </a:r>
            <a:r>
              <a:rPr lang="zh-CN" altLang="en-US" sz="2600" dirty="0"/>
              <a:t>至</a:t>
            </a:r>
            <a:r>
              <a:rPr lang="en-US" altLang="zh-CN" sz="2600" dirty="0"/>
              <a:t>n-1</a:t>
            </a:r>
            <a:r>
              <a:rPr lang="zh-CN" altLang="en-US" sz="2600" dirty="0"/>
              <a:t>个元素进行。</a:t>
            </a:r>
            <a:r>
              <a:rPr lang="en-US" altLang="zh-CN" sz="2600" dirty="0"/>
              <a:t>…… </a:t>
            </a:r>
            <a:r>
              <a:rPr lang="zh-CN" altLang="en-US" sz="2600" dirty="0"/>
              <a:t>第  </a:t>
            </a:r>
            <a:r>
              <a:rPr lang="en-US" altLang="zh-CN" sz="2600" dirty="0"/>
              <a:t>n-1 </a:t>
            </a:r>
            <a:r>
              <a:rPr lang="zh-CN" altLang="en-US" sz="2600" dirty="0"/>
              <a:t>趟，针对第 </a:t>
            </a:r>
            <a:r>
              <a:rPr lang="en-US" altLang="zh-CN" sz="2600" dirty="0"/>
              <a:t>1 </a:t>
            </a:r>
            <a:r>
              <a:rPr lang="zh-CN" altLang="en-US" sz="2600" dirty="0"/>
              <a:t>至 </a:t>
            </a:r>
            <a:r>
              <a:rPr lang="en-US" altLang="zh-CN" sz="2600" dirty="0"/>
              <a:t>2 </a:t>
            </a:r>
            <a:r>
              <a:rPr lang="zh-CN" altLang="en-US" sz="2600" dirty="0"/>
              <a:t>个元素进行。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每</a:t>
            </a:r>
            <a:r>
              <a:rPr lang="zh-CN" altLang="en-US" dirty="0"/>
              <a:t>一趟进行的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从</a:t>
            </a:r>
            <a:r>
              <a:rPr lang="zh-CN" altLang="en-US" dirty="0"/>
              <a:t>第一个元素开始，比较两个相邻的元素。若相邻的</a:t>
            </a:r>
            <a:r>
              <a:rPr lang="zh-CN" altLang="en-US" dirty="0" smtClean="0"/>
              <a:t>元素发生逆序</a:t>
            </a:r>
            <a:r>
              <a:rPr lang="en-US" altLang="zh-CN" dirty="0" smtClean="0"/>
              <a:t>,</a:t>
            </a:r>
            <a:r>
              <a:rPr lang="zh-CN" altLang="en-US" dirty="0"/>
              <a:t>则进行交换；否则继续比较下面两个相邻的元素。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结束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任何一趟</a:t>
            </a:r>
            <a:r>
              <a:rPr lang="zh-CN" altLang="en-US" dirty="0" smtClean="0"/>
              <a:t>进行排序过程</a:t>
            </a:r>
            <a:r>
              <a:rPr lang="zh-CN" altLang="en-US" dirty="0"/>
              <a:t>中，未出现交换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dirty="0"/>
              <a:t>前提条件</a:t>
            </a:r>
            <a:endParaRPr lang="en-US" altLang="zh-CN" dirty="0"/>
          </a:p>
          <a:p>
            <a:pPr lvl="2">
              <a:spcBef>
                <a:spcPts val="368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顺序存储结构</a:t>
            </a:r>
            <a:endParaRPr lang="zh-CN" altLang="en-US" dirty="0"/>
          </a:p>
          <a:p>
            <a:pPr lvl="1">
              <a:spcBef>
                <a:spcPts val="368"/>
              </a:spcBef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65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032250" y="4869160"/>
            <a:ext cx="4841875" cy="13827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36000" rIns="18000" bIns="36000" anchor="ctr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在归并过程中，可能会破坏原来的有序序列，所以，将归并的结果存入另外一个数组中。 </a:t>
            </a:r>
          </a:p>
        </p:txBody>
      </p:sp>
      <p:grpSp>
        <p:nvGrpSpPr>
          <p:cNvPr id="235527" name="Group 7"/>
          <p:cNvGrpSpPr>
            <a:grpSpLocks/>
          </p:cNvGrpSpPr>
          <p:nvPr/>
        </p:nvGrpSpPr>
        <p:grpSpPr bwMode="auto">
          <a:xfrm>
            <a:off x="839788" y="2628900"/>
            <a:ext cx="6054725" cy="538163"/>
            <a:chOff x="869" y="1566"/>
            <a:chExt cx="3814" cy="339"/>
          </a:xfrm>
        </p:grpSpPr>
        <p:sp>
          <p:nvSpPr>
            <p:cNvPr id="235528" name="AutoShape 8"/>
            <p:cNvSpPr>
              <a:spLocks noChangeArrowheads="1"/>
            </p:cNvSpPr>
            <p:nvPr/>
          </p:nvSpPr>
          <p:spPr bwMode="auto">
            <a:xfrm>
              <a:off x="869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35529" name="AutoShape 9"/>
            <p:cNvSpPr>
              <a:spLocks noChangeArrowheads="1"/>
            </p:cNvSpPr>
            <p:nvPr/>
          </p:nvSpPr>
          <p:spPr bwMode="auto">
            <a:xfrm>
              <a:off x="1445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35530" name="AutoShape 10"/>
            <p:cNvSpPr>
              <a:spLocks noChangeArrowheads="1"/>
            </p:cNvSpPr>
            <p:nvPr/>
          </p:nvSpPr>
          <p:spPr bwMode="auto">
            <a:xfrm>
              <a:off x="2021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235531" name="AutoShape 11"/>
            <p:cNvSpPr>
              <a:spLocks noChangeArrowheads="1"/>
            </p:cNvSpPr>
            <p:nvPr/>
          </p:nvSpPr>
          <p:spPr bwMode="auto">
            <a:xfrm>
              <a:off x="260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532" name="AutoShape 12"/>
            <p:cNvSpPr>
              <a:spLocks noChangeArrowheads="1"/>
            </p:cNvSpPr>
            <p:nvPr/>
          </p:nvSpPr>
          <p:spPr bwMode="auto">
            <a:xfrm>
              <a:off x="3191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</a:p>
          </p:txBody>
        </p:sp>
        <p:sp>
          <p:nvSpPr>
            <p:cNvPr id="235533" name="AutoShape 13"/>
            <p:cNvSpPr>
              <a:spLocks noChangeArrowheads="1"/>
            </p:cNvSpPr>
            <p:nvPr/>
          </p:nvSpPr>
          <p:spPr bwMode="auto">
            <a:xfrm>
              <a:off x="3772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35534" name="AutoShape 14"/>
            <p:cNvSpPr>
              <a:spLocks noChangeArrowheads="1"/>
            </p:cNvSpPr>
            <p:nvPr/>
          </p:nvSpPr>
          <p:spPr bwMode="auto">
            <a:xfrm>
              <a:off x="434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grpSp>
        <p:nvGrpSpPr>
          <p:cNvPr id="235535" name="Group 15"/>
          <p:cNvGrpSpPr>
            <a:grpSpLocks/>
          </p:cNvGrpSpPr>
          <p:nvPr/>
        </p:nvGrpSpPr>
        <p:grpSpPr bwMode="auto">
          <a:xfrm>
            <a:off x="935038" y="3167063"/>
            <a:ext cx="1219200" cy="990600"/>
            <a:chOff x="929" y="1905"/>
            <a:chExt cx="768" cy="624"/>
          </a:xfrm>
        </p:grpSpPr>
        <p:sp>
          <p:nvSpPr>
            <p:cNvPr id="235536" name="Line 16"/>
            <p:cNvSpPr>
              <a:spLocks noChangeShapeType="1"/>
            </p:cNvSpPr>
            <p:nvPr/>
          </p:nvSpPr>
          <p:spPr bwMode="auto">
            <a:xfrm>
              <a:off x="98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37" name="Line 17"/>
            <p:cNvSpPr>
              <a:spLocks noChangeShapeType="1"/>
            </p:cNvSpPr>
            <p:nvPr/>
          </p:nvSpPr>
          <p:spPr bwMode="auto">
            <a:xfrm flipH="1">
              <a:off x="141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38" name="AutoShape 18"/>
            <p:cNvSpPr>
              <a:spLocks noChangeArrowheads="1"/>
            </p:cNvSpPr>
            <p:nvPr/>
          </p:nvSpPr>
          <p:spPr bwMode="auto">
            <a:xfrm>
              <a:off x="92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20  60</a:t>
              </a:r>
            </a:p>
          </p:txBody>
        </p:sp>
      </p:grpSp>
      <p:grpSp>
        <p:nvGrpSpPr>
          <p:cNvPr id="235539" name="Group 19"/>
          <p:cNvGrpSpPr>
            <a:grpSpLocks/>
          </p:cNvGrpSpPr>
          <p:nvPr/>
        </p:nvGrpSpPr>
        <p:grpSpPr bwMode="auto">
          <a:xfrm>
            <a:off x="2728913" y="3167063"/>
            <a:ext cx="1219200" cy="990600"/>
            <a:chOff x="2059" y="1905"/>
            <a:chExt cx="768" cy="624"/>
          </a:xfrm>
        </p:grpSpPr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14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 flipH="1">
              <a:off x="257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42" name="AutoShape 22"/>
            <p:cNvSpPr>
              <a:spLocks noChangeArrowheads="1"/>
            </p:cNvSpPr>
            <p:nvPr/>
          </p:nvSpPr>
          <p:spPr bwMode="auto">
            <a:xfrm>
              <a:off x="205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5   31</a:t>
              </a:r>
            </a:p>
          </p:txBody>
        </p:sp>
      </p:grpSp>
      <p:grpSp>
        <p:nvGrpSpPr>
          <p:cNvPr id="235543" name="Group 23"/>
          <p:cNvGrpSpPr>
            <a:grpSpLocks/>
          </p:cNvGrpSpPr>
          <p:nvPr/>
        </p:nvGrpSpPr>
        <p:grpSpPr bwMode="auto">
          <a:xfrm>
            <a:off x="4605338" y="3160713"/>
            <a:ext cx="1219200" cy="990600"/>
            <a:chOff x="3241" y="1901"/>
            <a:chExt cx="768" cy="624"/>
          </a:xfrm>
        </p:grpSpPr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3307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45" name="Line 25"/>
            <p:cNvSpPr>
              <a:spLocks noChangeShapeType="1"/>
            </p:cNvSpPr>
            <p:nvPr/>
          </p:nvSpPr>
          <p:spPr bwMode="auto">
            <a:xfrm flipH="1">
              <a:off x="3739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46" name="AutoShape 26"/>
            <p:cNvSpPr>
              <a:spLocks noChangeArrowheads="1"/>
            </p:cNvSpPr>
            <p:nvPr/>
          </p:nvSpPr>
          <p:spPr bwMode="auto">
            <a:xfrm>
              <a:off x="3241" y="2189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44   55</a:t>
              </a:r>
            </a:p>
          </p:txBody>
        </p:sp>
      </p:grpSp>
      <p:grpSp>
        <p:nvGrpSpPr>
          <p:cNvPr id="235547" name="Group 27"/>
          <p:cNvGrpSpPr>
            <a:grpSpLocks/>
          </p:cNvGrpSpPr>
          <p:nvPr/>
        </p:nvGrpSpPr>
        <p:grpSpPr bwMode="auto">
          <a:xfrm>
            <a:off x="6348413" y="3167063"/>
            <a:ext cx="533400" cy="990600"/>
            <a:chOff x="4339" y="1905"/>
            <a:chExt cx="336" cy="624"/>
          </a:xfrm>
        </p:grpSpPr>
        <p:sp>
          <p:nvSpPr>
            <p:cNvPr id="235548" name="Line 28"/>
            <p:cNvSpPr>
              <a:spLocks noChangeShapeType="1"/>
            </p:cNvSpPr>
            <p:nvPr/>
          </p:nvSpPr>
          <p:spPr bwMode="auto">
            <a:xfrm>
              <a:off x="4521" y="1905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549" name="AutoShape 29"/>
            <p:cNvSpPr>
              <a:spLocks noChangeArrowheads="1"/>
            </p:cNvSpPr>
            <p:nvPr/>
          </p:nvSpPr>
          <p:spPr bwMode="auto">
            <a:xfrm>
              <a:off x="4339" y="2193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sp>
        <p:nvSpPr>
          <p:cNvPr id="235550" name="AutoShape 30"/>
          <p:cNvSpPr>
            <a:spLocks noChangeArrowheads="1"/>
          </p:cNvSpPr>
          <p:nvPr/>
        </p:nvSpPr>
        <p:spPr bwMode="auto">
          <a:xfrm>
            <a:off x="1284288" y="4832350"/>
            <a:ext cx="2208212" cy="533400"/>
          </a:xfrm>
          <a:prstGeom prst="cube">
            <a:avLst>
              <a:gd name="adj" fmla="val 172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551" name="AutoShape 31"/>
          <p:cNvSpPr>
            <a:spLocks noChangeArrowheads="1"/>
          </p:cNvSpPr>
          <p:nvPr/>
        </p:nvSpPr>
        <p:spPr bwMode="auto">
          <a:xfrm>
            <a:off x="927100" y="1857554"/>
            <a:ext cx="5940425" cy="609243"/>
          </a:xfrm>
          <a:prstGeom prst="cube">
            <a:avLst>
              <a:gd name="adj" fmla="val 14324"/>
            </a:avLst>
          </a:prstGeom>
          <a:gradFill rotWithShape="0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60      20      31       5      44      55      65</a:t>
            </a:r>
          </a:p>
        </p:txBody>
      </p: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22350" y="4157663"/>
            <a:ext cx="219075" cy="581025"/>
            <a:chOff x="984" y="2529"/>
            <a:chExt cx="138" cy="366"/>
          </a:xfrm>
        </p:grpSpPr>
        <p:sp>
          <p:nvSpPr>
            <p:cNvPr id="235553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54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35555" name="Group 35"/>
          <p:cNvGrpSpPr>
            <a:grpSpLocks/>
          </p:cNvGrpSpPr>
          <p:nvPr/>
        </p:nvGrpSpPr>
        <p:grpSpPr bwMode="auto">
          <a:xfrm>
            <a:off x="2978150" y="4157663"/>
            <a:ext cx="277813" cy="581025"/>
            <a:chOff x="2216" y="2529"/>
            <a:chExt cx="175" cy="366"/>
          </a:xfrm>
        </p:grpSpPr>
        <p:sp>
          <p:nvSpPr>
            <p:cNvPr id="235556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57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1439863" y="4938713"/>
            <a:ext cx="296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235559" name="Group 39"/>
          <p:cNvGrpSpPr>
            <a:grpSpLocks/>
          </p:cNvGrpSpPr>
          <p:nvPr/>
        </p:nvGrpSpPr>
        <p:grpSpPr bwMode="auto">
          <a:xfrm>
            <a:off x="1527175" y="5359400"/>
            <a:ext cx="277813" cy="581025"/>
            <a:chOff x="2216" y="2529"/>
            <a:chExt cx="175" cy="366"/>
          </a:xfrm>
        </p:grpSpPr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61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235562" name="Group 42"/>
          <p:cNvGrpSpPr>
            <a:grpSpLocks/>
          </p:cNvGrpSpPr>
          <p:nvPr/>
        </p:nvGrpSpPr>
        <p:grpSpPr bwMode="auto">
          <a:xfrm>
            <a:off x="3524250" y="4141788"/>
            <a:ext cx="277813" cy="581025"/>
            <a:chOff x="2216" y="2529"/>
            <a:chExt cx="175" cy="366"/>
          </a:xfrm>
        </p:grpSpPr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64" name="Text Box 44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189071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grpSp>
        <p:nvGrpSpPr>
          <p:cNvPr id="235566" name="Group 46"/>
          <p:cNvGrpSpPr>
            <a:grpSpLocks/>
          </p:cNvGrpSpPr>
          <p:nvPr/>
        </p:nvGrpSpPr>
        <p:grpSpPr bwMode="auto">
          <a:xfrm>
            <a:off x="1582738" y="4159250"/>
            <a:ext cx="219075" cy="581025"/>
            <a:chOff x="984" y="2529"/>
            <a:chExt cx="138" cy="366"/>
          </a:xfrm>
        </p:grpSpPr>
        <p:sp>
          <p:nvSpPr>
            <p:cNvPr id="235567" name="Line 47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68" name="Text Box 48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35569" name="Text Box 49"/>
          <p:cNvSpPr txBox="1">
            <a:spLocks noChangeArrowheads="1"/>
          </p:cNvSpPr>
          <p:nvPr/>
        </p:nvSpPr>
        <p:spPr bwMode="auto">
          <a:xfrm>
            <a:off x="243046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31</a:t>
            </a:r>
          </a:p>
        </p:txBody>
      </p:sp>
      <p:grpSp>
        <p:nvGrpSpPr>
          <p:cNvPr id="235570" name="Group 50"/>
          <p:cNvGrpSpPr>
            <a:grpSpLocks/>
          </p:cNvGrpSpPr>
          <p:nvPr/>
        </p:nvGrpSpPr>
        <p:grpSpPr bwMode="auto">
          <a:xfrm>
            <a:off x="4032250" y="4130675"/>
            <a:ext cx="277813" cy="581025"/>
            <a:chOff x="2216" y="2529"/>
            <a:chExt cx="175" cy="366"/>
          </a:xfrm>
        </p:grpSpPr>
        <p:sp>
          <p:nvSpPr>
            <p:cNvPr id="235571" name="Line 51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5572" name="Text Box 52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2968625" y="4954588"/>
            <a:ext cx="38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90525" y="1112838"/>
            <a:ext cx="878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如何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将两个有序序列合成一个有序序列？</a:t>
            </a:r>
          </a:p>
        </p:txBody>
      </p:sp>
    </p:spTree>
    <p:extLst>
      <p:ext uri="{BB962C8B-B14F-4D97-AF65-F5344CB8AC3E}">
        <p14:creationId xmlns:p14="http://schemas.microsoft.com/office/powerpoint/2010/main" val="27983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4" name="Group 6"/>
          <p:cNvGrpSpPr>
            <a:grpSpLocks/>
          </p:cNvGrpSpPr>
          <p:nvPr/>
        </p:nvGrpSpPr>
        <p:grpSpPr bwMode="auto">
          <a:xfrm>
            <a:off x="839788" y="2628900"/>
            <a:ext cx="6054725" cy="538163"/>
            <a:chOff x="869" y="1566"/>
            <a:chExt cx="3814" cy="339"/>
          </a:xfrm>
        </p:grpSpPr>
        <p:sp>
          <p:nvSpPr>
            <p:cNvPr id="237575" name="AutoShape 7"/>
            <p:cNvSpPr>
              <a:spLocks noChangeArrowheads="1"/>
            </p:cNvSpPr>
            <p:nvPr/>
          </p:nvSpPr>
          <p:spPr bwMode="auto">
            <a:xfrm>
              <a:off x="869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37576" name="AutoShape 8"/>
            <p:cNvSpPr>
              <a:spLocks noChangeArrowheads="1"/>
            </p:cNvSpPr>
            <p:nvPr/>
          </p:nvSpPr>
          <p:spPr bwMode="auto">
            <a:xfrm>
              <a:off x="1445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37577" name="AutoShape 9"/>
            <p:cNvSpPr>
              <a:spLocks noChangeArrowheads="1"/>
            </p:cNvSpPr>
            <p:nvPr/>
          </p:nvSpPr>
          <p:spPr bwMode="auto">
            <a:xfrm>
              <a:off x="2021" y="1569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237578" name="AutoShape 10"/>
            <p:cNvSpPr>
              <a:spLocks noChangeArrowheads="1"/>
            </p:cNvSpPr>
            <p:nvPr/>
          </p:nvSpPr>
          <p:spPr bwMode="auto">
            <a:xfrm>
              <a:off x="260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7579" name="AutoShape 11"/>
            <p:cNvSpPr>
              <a:spLocks noChangeArrowheads="1"/>
            </p:cNvSpPr>
            <p:nvPr/>
          </p:nvSpPr>
          <p:spPr bwMode="auto">
            <a:xfrm>
              <a:off x="3191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</a:p>
          </p:txBody>
        </p:sp>
        <p:sp>
          <p:nvSpPr>
            <p:cNvPr id="237580" name="AutoShape 12"/>
            <p:cNvSpPr>
              <a:spLocks noChangeArrowheads="1"/>
            </p:cNvSpPr>
            <p:nvPr/>
          </p:nvSpPr>
          <p:spPr bwMode="auto">
            <a:xfrm>
              <a:off x="3772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37581" name="AutoShape 13"/>
            <p:cNvSpPr>
              <a:spLocks noChangeArrowheads="1"/>
            </p:cNvSpPr>
            <p:nvPr/>
          </p:nvSpPr>
          <p:spPr bwMode="auto">
            <a:xfrm>
              <a:off x="4347" y="1566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grpSp>
        <p:nvGrpSpPr>
          <p:cNvPr id="237582" name="Group 14"/>
          <p:cNvGrpSpPr>
            <a:grpSpLocks/>
          </p:cNvGrpSpPr>
          <p:nvPr/>
        </p:nvGrpSpPr>
        <p:grpSpPr bwMode="auto">
          <a:xfrm>
            <a:off x="935038" y="3167063"/>
            <a:ext cx="1219200" cy="990600"/>
            <a:chOff x="929" y="1905"/>
            <a:chExt cx="768" cy="624"/>
          </a:xfrm>
        </p:grpSpPr>
        <p:sp>
          <p:nvSpPr>
            <p:cNvPr id="237583" name="Line 15"/>
            <p:cNvSpPr>
              <a:spLocks noChangeShapeType="1"/>
            </p:cNvSpPr>
            <p:nvPr/>
          </p:nvSpPr>
          <p:spPr bwMode="auto">
            <a:xfrm>
              <a:off x="98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 flipH="1">
              <a:off x="141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85" name="AutoShape 17"/>
            <p:cNvSpPr>
              <a:spLocks noChangeArrowheads="1"/>
            </p:cNvSpPr>
            <p:nvPr/>
          </p:nvSpPr>
          <p:spPr bwMode="auto">
            <a:xfrm>
              <a:off x="92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20  60</a:t>
              </a:r>
            </a:p>
          </p:txBody>
        </p:sp>
      </p:grpSp>
      <p:grpSp>
        <p:nvGrpSpPr>
          <p:cNvPr id="237586" name="Group 18"/>
          <p:cNvGrpSpPr>
            <a:grpSpLocks/>
          </p:cNvGrpSpPr>
          <p:nvPr/>
        </p:nvGrpSpPr>
        <p:grpSpPr bwMode="auto">
          <a:xfrm>
            <a:off x="2728913" y="3167063"/>
            <a:ext cx="1219200" cy="990600"/>
            <a:chOff x="2059" y="1905"/>
            <a:chExt cx="768" cy="624"/>
          </a:xfrm>
        </p:grpSpPr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2145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 flipH="1">
              <a:off x="2577" y="1905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89" name="AutoShape 21"/>
            <p:cNvSpPr>
              <a:spLocks noChangeArrowheads="1"/>
            </p:cNvSpPr>
            <p:nvPr/>
          </p:nvSpPr>
          <p:spPr bwMode="auto">
            <a:xfrm>
              <a:off x="2059" y="2193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5   31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4605338" y="3160713"/>
            <a:ext cx="1219200" cy="990600"/>
            <a:chOff x="3241" y="1901"/>
            <a:chExt cx="768" cy="624"/>
          </a:xfrm>
        </p:grpSpPr>
        <p:sp>
          <p:nvSpPr>
            <p:cNvPr id="237591" name="Line 23"/>
            <p:cNvSpPr>
              <a:spLocks noChangeShapeType="1"/>
            </p:cNvSpPr>
            <p:nvPr/>
          </p:nvSpPr>
          <p:spPr bwMode="auto">
            <a:xfrm>
              <a:off x="3307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 flipH="1">
              <a:off x="3739" y="1901"/>
              <a:ext cx="192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93" name="AutoShape 25"/>
            <p:cNvSpPr>
              <a:spLocks noChangeArrowheads="1"/>
            </p:cNvSpPr>
            <p:nvPr/>
          </p:nvSpPr>
          <p:spPr bwMode="auto">
            <a:xfrm>
              <a:off x="3241" y="2189"/>
              <a:ext cx="768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44   55</a:t>
              </a:r>
            </a:p>
          </p:txBody>
        </p:sp>
      </p:grpSp>
      <p:grpSp>
        <p:nvGrpSpPr>
          <p:cNvPr id="237594" name="Group 26"/>
          <p:cNvGrpSpPr>
            <a:grpSpLocks/>
          </p:cNvGrpSpPr>
          <p:nvPr/>
        </p:nvGrpSpPr>
        <p:grpSpPr bwMode="auto">
          <a:xfrm>
            <a:off x="6348413" y="3167063"/>
            <a:ext cx="533400" cy="990600"/>
            <a:chOff x="4339" y="1905"/>
            <a:chExt cx="336" cy="624"/>
          </a:xfrm>
        </p:grpSpPr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4521" y="1905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596" name="AutoShape 28"/>
            <p:cNvSpPr>
              <a:spLocks noChangeArrowheads="1"/>
            </p:cNvSpPr>
            <p:nvPr/>
          </p:nvSpPr>
          <p:spPr bwMode="auto">
            <a:xfrm>
              <a:off x="4339" y="2193"/>
              <a:ext cx="336" cy="336"/>
            </a:xfrm>
            <a:prstGeom prst="cube">
              <a:avLst>
                <a:gd name="adj" fmla="val 1726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284288" y="4832350"/>
            <a:ext cx="2208212" cy="533400"/>
          </a:xfrm>
          <a:prstGeom prst="cube">
            <a:avLst>
              <a:gd name="adj" fmla="val 172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7598" name="AutoShape 30"/>
          <p:cNvSpPr>
            <a:spLocks noChangeArrowheads="1"/>
          </p:cNvSpPr>
          <p:nvPr/>
        </p:nvSpPr>
        <p:spPr bwMode="auto">
          <a:xfrm>
            <a:off x="927100" y="1857554"/>
            <a:ext cx="5940425" cy="609243"/>
          </a:xfrm>
          <a:prstGeom prst="cube">
            <a:avLst>
              <a:gd name="adj" fmla="val 14324"/>
            </a:avLst>
          </a:prstGeom>
          <a:gradFill rotWithShape="0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60      20      31       5      44      55      65</a:t>
            </a:r>
          </a:p>
        </p:txBody>
      </p:sp>
      <p:grpSp>
        <p:nvGrpSpPr>
          <p:cNvPr id="237599" name="Group 31"/>
          <p:cNvGrpSpPr>
            <a:grpSpLocks/>
          </p:cNvGrpSpPr>
          <p:nvPr/>
        </p:nvGrpSpPr>
        <p:grpSpPr bwMode="auto">
          <a:xfrm>
            <a:off x="1022350" y="4157663"/>
            <a:ext cx="219075" cy="581025"/>
            <a:chOff x="984" y="2529"/>
            <a:chExt cx="138" cy="366"/>
          </a:xfrm>
        </p:grpSpPr>
        <p:sp>
          <p:nvSpPr>
            <p:cNvPr id="237600" name="Line 32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37602" name="Group 34"/>
          <p:cNvGrpSpPr>
            <a:grpSpLocks/>
          </p:cNvGrpSpPr>
          <p:nvPr/>
        </p:nvGrpSpPr>
        <p:grpSpPr bwMode="auto">
          <a:xfrm>
            <a:off x="2978150" y="4157663"/>
            <a:ext cx="277813" cy="581025"/>
            <a:chOff x="2216" y="2529"/>
            <a:chExt cx="175" cy="366"/>
          </a:xfrm>
        </p:grpSpPr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439863" y="4938713"/>
            <a:ext cx="296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237606" name="Group 38"/>
          <p:cNvGrpSpPr>
            <a:grpSpLocks/>
          </p:cNvGrpSpPr>
          <p:nvPr/>
        </p:nvGrpSpPr>
        <p:grpSpPr bwMode="auto">
          <a:xfrm>
            <a:off x="1527175" y="5359400"/>
            <a:ext cx="277813" cy="581025"/>
            <a:chOff x="2216" y="2529"/>
            <a:chExt cx="175" cy="366"/>
          </a:xfrm>
        </p:grpSpPr>
        <p:sp>
          <p:nvSpPr>
            <p:cNvPr id="237607" name="Line 39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08" name="Text Box 40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237609" name="Group 41"/>
          <p:cNvGrpSpPr>
            <a:grpSpLocks/>
          </p:cNvGrpSpPr>
          <p:nvPr/>
        </p:nvGrpSpPr>
        <p:grpSpPr bwMode="auto">
          <a:xfrm>
            <a:off x="3524250" y="4141788"/>
            <a:ext cx="277813" cy="581025"/>
            <a:chOff x="2216" y="2529"/>
            <a:chExt cx="175" cy="366"/>
          </a:xfrm>
        </p:grpSpPr>
        <p:sp>
          <p:nvSpPr>
            <p:cNvPr id="237610" name="Line 42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11" name="Text Box 43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89071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grpSp>
        <p:nvGrpSpPr>
          <p:cNvPr id="237613" name="Group 45"/>
          <p:cNvGrpSpPr>
            <a:grpSpLocks/>
          </p:cNvGrpSpPr>
          <p:nvPr/>
        </p:nvGrpSpPr>
        <p:grpSpPr bwMode="auto">
          <a:xfrm>
            <a:off x="1582738" y="4159250"/>
            <a:ext cx="219075" cy="581025"/>
            <a:chOff x="984" y="2529"/>
            <a:chExt cx="138" cy="366"/>
          </a:xfrm>
        </p:grpSpPr>
        <p:sp>
          <p:nvSpPr>
            <p:cNvPr id="237614" name="Line 46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15" name="Text Box 47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37616" name="Text Box 48"/>
          <p:cNvSpPr txBox="1">
            <a:spLocks noChangeArrowheads="1"/>
          </p:cNvSpPr>
          <p:nvPr/>
        </p:nvSpPr>
        <p:spPr bwMode="auto">
          <a:xfrm>
            <a:off x="2430463" y="4938713"/>
            <a:ext cx="3857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31</a:t>
            </a:r>
          </a:p>
        </p:txBody>
      </p:sp>
      <p:grpSp>
        <p:nvGrpSpPr>
          <p:cNvPr id="237617" name="Group 49"/>
          <p:cNvGrpSpPr>
            <a:grpSpLocks/>
          </p:cNvGrpSpPr>
          <p:nvPr/>
        </p:nvGrpSpPr>
        <p:grpSpPr bwMode="auto">
          <a:xfrm>
            <a:off x="4032250" y="4130675"/>
            <a:ext cx="277813" cy="581025"/>
            <a:chOff x="2216" y="2529"/>
            <a:chExt cx="175" cy="366"/>
          </a:xfrm>
        </p:grpSpPr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3200"/>
            </a:p>
          </p:txBody>
        </p:sp>
        <p:sp>
          <p:nvSpPr>
            <p:cNvPr id="237619" name="Text Box 5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2968625" y="4954588"/>
            <a:ext cx="38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grpSp>
        <p:nvGrpSpPr>
          <p:cNvPr id="237624" name="Group 56"/>
          <p:cNvGrpSpPr>
            <a:grpSpLocks/>
          </p:cNvGrpSpPr>
          <p:nvPr/>
        </p:nvGrpSpPr>
        <p:grpSpPr bwMode="auto">
          <a:xfrm>
            <a:off x="4130675" y="4857750"/>
            <a:ext cx="5175250" cy="542925"/>
            <a:chOff x="2682" y="3010"/>
            <a:chExt cx="3260" cy="342"/>
          </a:xfrm>
        </p:grpSpPr>
        <p:sp>
          <p:nvSpPr>
            <p:cNvPr id="237622" name="Rectangle 54"/>
            <p:cNvSpPr>
              <a:spLocks noChangeArrowheads="1"/>
            </p:cNvSpPr>
            <p:nvPr/>
          </p:nvSpPr>
          <p:spPr bwMode="auto">
            <a:xfrm>
              <a:off x="3050" y="3010"/>
              <a:ext cx="28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子序列的长度一定相等吗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pic>
          <p:nvPicPr>
            <p:cNvPr id="237623" name="Picture 55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3010"/>
              <a:ext cx="368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90525" y="1112838"/>
            <a:ext cx="878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如何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将两个有序序列合成一个有序序列？</a:t>
            </a:r>
          </a:p>
        </p:txBody>
      </p:sp>
    </p:spTree>
    <p:extLst>
      <p:ext uri="{BB962C8B-B14F-4D97-AF65-F5344CB8AC3E}">
        <p14:creationId xmlns:p14="http://schemas.microsoft.com/office/powerpoint/2010/main" val="5824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22597" y="1719263"/>
            <a:ext cx="8397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设相邻的有序序列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r[s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~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r[m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r[m+1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~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r[t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，归并成一个有序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r1[s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~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r1[t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</a:p>
        </p:txBody>
      </p:sp>
      <p:grpSp>
        <p:nvGrpSpPr>
          <p:cNvPr id="253986" name="Group 34"/>
          <p:cNvGrpSpPr>
            <a:grpSpLocks/>
          </p:cNvGrpSpPr>
          <p:nvPr/>
        </p:nvGrpSpPr>
        <p:grpSpPr bwMode="auto">
          <a:xfrm>
            <a:off x="792163" y="2979738"/>
            <a:ext cx="5708650" cy="3068637"/>
            <a:chOff x="453" y="2005"/>
            <a:chExt cx="3596" cy="1933"/>
          </a:xfrm>
        </p:grpSpPr>
        <p:sp>
          <p:nvSpPr>
            <p:cNvPr id="253959" name="AutoShape 7"/>
            <p:cNvSpPr>
              <a:spLocks noChangeArrowheads="1"/>
            </p:cNvSpPr>
            <p:nvPr/>
          </p:nvSpPr>
          <p:spPr bwMode="auto">
            <a:xfrm>
              <a:off x="1009" y="2302"/>
              <a:ext cx="1842" cy="378"/>
            </a:xfrm>
            <a:prstGeom prst="cube">
              <a:avLst>
                <a:gd name="adj" fmla="val 14324"/>
              </a:avLst>
            </a:prstGeom>
            <a:gradFill rotWithShape="0">
              <a:gsLst>
                <a:gs pos="0">
                  <a:schemeClr val="accent1">
                    <a:gamma/>
                    <a:tint val="38039"/>
                    <a:invGamma/>
                  </a:schemeClr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en-US" sz="2800" b="1">
                <a:solidFill>
                  <a:srgbClr val="FFFF9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3960" name="AutoShape 8"/>
            <p:cNvSpPr>
              <a:spLocks noChangeArrowheads="1"/>
            </p:cNvSpPr>
            <p:nvPr/>
          </p:nvSpPr>
          <p:spPr bwMode="auto">
            <a:xfrm>
              <a:off x="2993" y="2302"/>
              <a:ext cx="1049" cy="378"/>
            </a:xfrm>
            <a:prstGeom prst="cube">
              <a:avLst>
                <a:gd name="adj" fmla="val 14324"/>
              </a:avLst>
            </a:prstGeom>
            <a:gradFill rotWithShape="0">
              <a:gsLst>
                <a:gs pos="0">
                  <a:schemeClr val="accent1">
                    <a:gamma/>
                    <a:tint val="38039"/>
                    <a:invGamma/>
                  </a:schemeClr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en-US" sz="2800" b="1">
                <a:solidFill>
                  <a:srgbClr val="FFFF9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094" y="2018"/>
              <a:ext cx="1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</a:p>
          </p:txBody>
        </p:sp>
        <p:sp>
          <p:nvSpPr>
            <p:cNvPr id="253962" name="Rectangle 10"/>
            <p:cNvSpPr>
              <a:spLocks noChangeArrowheads="1"/>
            </p:cNvSpPr>
            <p:nvPr/>
          </p:nvSpPr>
          <p:spPr bwMode="auto">
            <a:xfrm>
              <a:off x="2650" y="2005"/>
              <a:ext cx="22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</a:t>
              </a:r>
            </a:p>
          </p:txBody>
        </p:sp>
        <p:sp>
          <p:nvSpPr>
            <p:cNvPr id="253963" name="Rectangle 11"/>
            <p:cNvSpPr>
              <a:spLocks noChangeArrowheads="1"/>
            </p:cNvSpPr>
            <p:nvPr/>
          </p:nvSpPr>
          <p:spPr bwMode="auto">
            <a:xfrm>
              <a:off x="3022" y="2007"/>
              <a:ext cx="4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m+1 </a:t>
              </a:r>
            </a:p>
          </p:txBody>
        </p:sp>
        <p:sp>
          <p:nvSpPr>
            <p:cNvPr id="253964" name="Rectangle 12"/>
            <p:cNvSpPr>
              <a:spLocks noChangeArrowheads="1"/>
            </p:cNvSpPr>
            <p:nvPr/>
          </p:nvSpPr>
          <p:spPr bwMode="auto">
            <a:xfrm>
              <a:off x="3907" y="2005"/>
              <a:ext cx="1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</a:p>
          </p:txBody>
        </p:sp>
        <p:sp>
          <p:nvSpPr>
            <p:cNvPr id="253966" name="Rectangle 14"/>
            <p:cNvSpPr>
              <a:spLocks noChangeArrowheads="1"/>
            </p:cNvSpPr>
            <p:nvPr/>
          </p:nvSpPr>
          <p:spPr bwMode="auto">
            <a:xfrm>
              <a:off x="470" y="2357"/>
              <a:ext cx="3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r[ ] </a:t>
              </a:r>
            </a:p>
          </p:txBody>
        </p:sp>
        <p:sp>
          <p:nvSpPr>
            <p:cNvPr id="253967" name="AutoShape 15"/>
            <p:cNvSpPr>
              <a:spLocks noChangeArrowheads="1"/>
            </p:cNvSpPr>
            <p:nvPr/>
          </p:nvSpPr>
          <p:spPr bwMode="auto">
            <a:xfrm>
              <a:off x="1012" y="3266"/>
              <a:ext cx="1842" cy="378"/>
            </a:xfrm>
            <a:prstGeom prst="cube">
              <a:avLst>
                <a:gd name="adj" fmla="val 14324"/>
              </a:avLst>
            </a:prstGeom>
            <a:gradFill rotWithShape="0">
              <a:gsLst>
                <a:gs pos="0">
                  <a:schemeClr val="accent1">
                    <a:gamma/>
                    <a:tint val="38039"/>
                    <a:invGamma/>
                  </a:schemeClr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en-US" sz="2800" b="1">
                <a:solidFill>
                  <a:srgbClr val="FFFF9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3968" name="AutoShape 16"/>
            <p:cNvSpPr>
              <a:spLocks noChangeArrowheads="1"/>
            </p:cNvSpPr>
            <p:nvPr/>
          </p:nvSpPr>
          <p:spPr bwMode="auto">
            <a:xfrm>
              <a:off x="2806" y="3266"/>
              <a:ext cx="1049" cy="378"/>
            </a:xfrm>
            <a:prstGeom prst="cube">
              <a:avLst>
                <a:gd name="adj" fmla="val 14324"/>
              </a:avLst>
            </a:prstGeom>
            <a:gradFill rotWithShape="0">
              <a:gsLst>
                <a:gs pos="0">
                  <a:schemeClr val="accent1">
                    <a:gamma/>
                    <a:tint val="38039"/>
                    <a:invGamma/>
                  </a:schemeClr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en-US" sz="2800" b="1">
                <a:solidFill>
                  <a:srgbClr val="FFFF9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3969" name="Rectangle 17"/>
            <p:cNvSpPr>
              <a:spLocks noChangeArrowheads="1"/>
            </p:cNvSpPr>
            <p:nvPr/>
          </p:nvSpPr>
          <p:spPr bwMode="auto">
            <a:xfrm>
              <a:off x="1099" y="3004"/>
              <a:ext cx="1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</a:p>
          </p:txBody>
        </p:sp>
        <p:sp>
          <p:nvSpPr>
            <p:cNvPr id="253972" name="Rectangle 20"/>
            <p:cNvSpPr>
              <a:spLocks noChangeArrowheads="1"/>
            </p:cNvSpPr>
            <p:nvPr/>
          </p:nvSpPr>
          <p:spPr bwMode="auto">
            <a:xfrm>
              <a:off x="3712" y="2991"/>
              <a:ext cx="1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</a:p>
          </p:txBody>
        </p:sp>
        <p:sp>
          <p:nvSpPr>
            <p:cNvPr id="253973" name="Rectangle 21"/>
            <p:cNvSpPr>
              <a:spLocks noChangeArrowheads="1"/>
            </p:cNvSpPr>
            <p:nvPr/>
          </p:nvSpPr>
          <p:spPr bwMode="auto">
            <a:xfrm>
              <a:off x="453" y="3321"/>
              <a:ext cx="4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r1[ ] </a:t>
              </a:r>
            </a:p>
          </p:txBody>
        </p:sp>
        <p:sp>
          <p:nvSpPr>
            <p:cNvPr id="253974" name="Line 22"/>
            <p:cNvSpPr>
              <a:spLocks noChangeShapeType="1"/>
            </p:cNvSpPr>
            <p:nvPr/>
          </p:nvSpPr>
          <p:spPr bwMode="auto">
            <a:xfrm>
              <a:off x="1019" y="2680"/>
              <a:ext cx="0" cy="65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5" name="Freeform 23"/>
            <p:cNvSpPr>
              <a:spLocks/>
            </p:cNvSpPr>
            <p:nvPr/>
          </p:nvSpPr>
          <p:spPr bwMode="auto">
            <a:xfrm>
              <a:off x="3802" y="2670"/>
              <a:ext cx="185" cy="661"/>
            </a:xfrm>
            <a:custGeom>
              <a:avLst/>
              <a:gdLst>
                <a:gd name="T0" fmla="*/ 185 w 185"/>
                <a:gd name="T1" fmla="*/ 0 h 661"/>
                <a:gd name="T2" fmla="*/ 0 w 185"/>
                <a:gd name="T3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61">
                  <a:moveTo>
                    <a:pt x="185" y="0"/>
                  </a:moveTo>
                  <a:lnTo>
                    <a:pt x="0" y="661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3985" name="Group 33"/>
            <p:cNvGrpSpPr>
              <a:grpSpLocks/>
            </p:cNvGrpSpPr>
            <p:nvPr/>
          </p:nvGrpSpPr>
          <p:grpSpPr bwMode="auto">
            <a:xfrm>
              <a:off x="1082" y="2705"/>
              <a:ext cx="185" cy="286"/>
              <a:chOff x="1192" y="2705"/>
              <a:chExt cx="185" cy="286"/>
            </a:xfrm>
          </p:grpSpPr>
          <p:sp>
            <p:nvSpPr>
              <p:cNvPr id="253977" name="Line 25"/>
              <p:cNvSpPr>
                <a:spLocks noChangeShapeType="1"/>
              </p:cNvSpPr>
              <p:nvPr/>
            </p:nvSpPr>
            <p:spPr bwMode="auto">
              <a:xfrm flipV="1">
                <a:off x="1192" y="270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978" name="Text Box 26"/>
              <p:cNvSpPr txBox="1">
                <a:spLocks noChangeArrowheads="1"/>
              </p:cNvSpPr>
              <p:nvPr/>
            </p:nvSpPr>
            <p:spPr bwMode="auto">
              <a:xfrm>
                <a:off x="1264" y="2761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253979" name="Group 27"/>
            <p:cNvGrpSpPr>
              <a:grpSpLocks/>
            </p:cNvGrpSpPr>
            <p:nvPr/>
          </p:nvGrpSpPr>
          <p:grpSpPr bwMode="auto">
            <a:xfrm>
              <a:off x="3076" y="2705"/>
              <a:ext cx="175" cy="286"/>
              <a:chOff x="2216" y="2529"/>
              <a:chExt cx="175" cy="286"/>
            </a:xfrm>
          </p:grpSpPr>
          <p:sp>
            <p:nvSpPr>
              <p:cNvPr id="253980" name="Line 28"/>
              <p:cNvSpPr>
                <a:spLocks noChangeShapeType="1"/>
              </p:cNvSpPr>
              <p:nvPr/>
            </p:nvSpPr>
            <p:spPr bwMode="auto">
              <a:xfrm flipV="1">
                <a:off x="2216" y="2529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981" name="Text Box 29"/>
              <p:cNvSpPr txBox="1">
                <a:spLocks noChangeArrowheads="1"/>
              </p:cNvSpPr>
              <p:nvPr/>
            </p:nvSpPr>
            <p:spPr bwMode="auto">
              <a:xfrm>
                <a:off x="2278" y="2585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53982" name="Group 30"/>
            <p:cNvGrpSpPr>
              <a:grpSpLocks/>
            </p:cNvGrpSpPr>
            <p:nvPr/>
          </p:nvGrpSpPr>
          <p:grpSpPr bwMode="auto">
            <a:xfrm>
              <a:off x="1092" y="3652"/>
              <a:ext cx="175" cy="286"/>
              <a:chOff x="2216" y="2529"/>
              <a:chExt cx="175" cy="286"/>
            </a:xfrm>
          </p:grpSpPr>
          <p:sp>
            <p:nvSpPr>
              <p:cNvPr id="253983" name="Line 31"/>
              <p:cNvSpPr>
                <a:spLocks noChangeShapeType="1"/>
              </p:cNvSpPr>
              <p:nvPr/>
            </p:nvSpPr>
            <p:spPr bwMode="auto">
              <a:xfrm flipV="1">
                <a:off x="2216" y="2529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984" name="Text Box 32"/>
              <p:cNvSpPr txBox="1">
                <a:spLocks noChangeArrowheads="1"/>
              </p:cNvSpPr>
              <p:nvPr/>
            </p:nvSpPr>
            <p:spPr bwMode="auto">
              <a:xfrm>
                <a:off x="2278" y="2585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</p:grp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0525" y="1112838"/>
            <a:ext cx="878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如何</a:t>
            </a:r>
            <a:r>
              <a:rPr kumimoji="1" lang="zh-CN" altLang="en-US" sz="2800" b="1" dirty="0">
                <a:ea typeface="宋体" panose="02010600030101010101" pitchFamily="2" charset="-122"/>
              </a:rPr>
              <a:t>将两个有序序列合成一个有序序列？</a:t>
            </a:r>
          </a:p>
        </p:txBody>
      </p:sp>
    </p:spTree>
    <p:extLst>
      <p:ext uri="{BB962C8B-B14F-4D97-AF65-F5344CB8AC3E}">
        <p14:creationId xmlns:p14="http://schemas.microsoft.com/office/powerpoint/2010/main" val="17893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748712" cy="5399087"/>
          </a:xfrm>
        </p:spPr>
        <p:txBody>
          <a:bodyPr/>
          <a:lstStyle/>
          <a:p>
            <a:r>
              <a:rPr lang="zh-CN" altLang="en-US" dirty="0"/>
              <a:t>一趟归并排序</a:t>
            </a:r>
            <a:r>
              <a:rPr lang="zh-CN" altLang="en-US" dirty="0" smtClean="0"/>
              <a:t>算法（算法</a:t>
            </a:r>
            <a:r>
              <a:rPr lang="en-US" altLang="zh-CN" dirty="0" smtClean="0"/>
              <a:t>10.12—</a:t>
            </a:r>
            <a:r>
              <a:rPr lang="zh-CN" altLang="en-US" b="0" dirty="0" smtClean="0">
                <a:solidFill>
                  <a:srgbClr val="009900"/>
                </a:solidFill>
                <a:ea typeface="仿宋_GB2312" pitchFamily="49" charset="-122"/>
              </a:rPr>
              <a:t>教材</a:t>
            </a:r>
            <a:r>
              <a:rPr lang="en-US" altLang="zh-CN" b="0" dirty="0" smtClean="0">
                <a:solidFill>
                  <a:srgbClr val="009900"/>
                </a:solidFill>
                <a:ea typeface="仿宋_GB2312" pitchFamily="49" charset="-122"/>
              </a:rPr>
              <a:t>P283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目标：把两</a:t>
            </a:r>
            <a:r>
              <a:rPr lang="zh-CN" altLang="en-US" dirty="0"/>
              <a:t>路有序并为</a:t>
            </a:r>
            <a:r>
              <a:rPr lang="zh-CN" altLang="en-US" dirty="0" smtClean="0"/>
              <a:t>一路有序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2204864"/>
            <a:ext cx="8610600" cy="44935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void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Merge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(SR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&amp;TR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, m, n) {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 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有序的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…m]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[m+1…n]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归并为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有序的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…n]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for(k=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, j=m+1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;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&lt;=m &amp;&amp; j&lt;=n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;  ++k ) {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     if (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]&lt;= SR[j]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)TR[k]=SR[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++];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    else TR[k]=SR[j++];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中记录由小到大地并入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}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if 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&lt;=m) TR[k…n]=SR[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…m];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将剩余的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SR[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…m]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复制到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if (j&lt;=n) TR[k…n]=SR[j…n];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将剩余的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SR[j…n]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复制到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}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Merge</a:t>
            </a:r>
          </a:p>
        </p:txBody>
      </p:sp>
    </p:spTree>
    <p:extLst>
      <p:ext uri="{BB962C8B-B14F-4D97-AF65-F5344CB8AC3E}">
        <p14:creationId xmlns:p14="http://schemas.microsoft.com/office/powerpoint/2010/main" val="726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递归形式的两路归并排序</a:t>
            </a:r>
            <a:r>
              <a:rPr lang="zh-CN" altLang="en-US" dirty="0" smtClean="0"/>
              <a:t>算法（</a:t>
            </a:r>
            <a:r>
              <a:rPr lang="zh-CN" altLang="en-US" b="0" dirty="0" smtClean="0">
                <a:solidFill>
                  <a:schemeClr val="tx1"/>
                </a:solidFill>
                <a:ea typeface="仿宋_GB2312" pitchFamily="49" charset="-122"/>
              </a:rPr>
              <a:t>教材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P284</a:t>
            </a:r>
            <a:r>
              <a:rPr lang="en-US" altLang="zh-CN" sz="3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9791" y="1700808"/>
            <a:ext cx="8748713" cy="501675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void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MSort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&amp;TR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s, 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) 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将无序的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SR[s…t]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归并排序</a:t>
            </a:r>
            <a:r>
              <a:rPr kumimoji="1" lang="zh-CN" altLang="en-US" sz="2400" b="1" kern="0" dirty="0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rPr>
              <a:t>有序的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TR1[s…t]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if (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s==t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)  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[s]=SR[s];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当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len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=1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时返回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else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{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=(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s+t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)/2;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[s…t]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平分为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[s…m]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[m+1…t]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MSort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仿宋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(SR,&amp;TR2,s, m);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一分为二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, 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分为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4…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            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递归地将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[s…m]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归并为有序的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TR2[s…m]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MSort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(SR,&amp;TR2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m+1, t 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                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递归地将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SR [m+1…t]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归并为有序的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TR2[m+1…t]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Merge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(TR2,TR1,s, m, t );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                 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TR2 [s…m]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TR2 [m+1…t]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归并到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TR1 [s…t]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   }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}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//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MSort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59757" y="6067251"/>
            <a:ext cx="5832723" cy="746125"/>
          </a:xfrm>
          <a:prstGeom prst="wedgeRectCallout">
            <a:avLst>
              <a:gd name="adj1" fmla="val -44146"/>
              <a:gd name="adj2" fmla="val -82245"/>
            </a:avLst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简言之，先由“长”无序变成“短”有序，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           再从“短”有序归并为“长”有序。</a:t>
            </a:r>
          </a:p>
        </p:txBody>
      </p:sp>
    </p:spTree>
    <p:extLst>
      <p:ext uri="{BB962C8B-B14F-4D97-AF65-F5344CB8AC3E}">
        <p14:creationId xmlns:p14="http://schemas.microsoft.com/office/powerpoint/2010/main" val="2540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52400" y="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dirty="0" smtClean="0">
                <a:solidFill>
                  <a:srgbClr val="3333CC"/>
                </a:solidFill>
                <a:ea typeface="隶书" panose="02010509060101010101" pitchFamily="49" charset="-122"/>
              </a:rPr>
              <a:t>例如：</a:t>
            </a:r>
            <a:endParaRPr kumimoji="1" lang="zh-CN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069280" y="406400"/>
            <a:ext cx="782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>
                <a:solidFill>
                  <a:srgbClr val="808080"/>
                </a:solidFill>
              </a:rPr>
              <a:t>52,   23,   80,     36,   68,   14</a:t>
            </a:r>
            <a:r>
              <a:rPr kumimoji="1" lang="en-US" altLang="zh-CN" sz="3600" dirty="0" smtClean="0">
                <a:solidFill>
                  <a:srgbClr val="808080"/>
                </a:solidFill>
              </a:rPr>
              <a:t>     (s=1, t=6)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842963" y="1016000"/>
            <a:ext cx="5861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808080"/>
                </a:solidFill>
              </a:rPr>
              <a:t>[ 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52,   23,   80</a:t>
            </a:r>
            <a:r>
              <a:rPr kumimoji="1" lang="en-US" altLang="zh-CN" sz="3600" smtClean="0">
                <a:solidFill>
                  <a:srgbClr val="808080"/>
                </a:solidFill>
              </a:rPr>
              <a:t>]</a:t>
            </a:r>
            <a:r>
              <a:rPr kumimoji="1" lang="en-US" altLang="zh-CN" sz="4000" smtClean="0">
                <a:solidFill>
                  <a:srgbClr val="000000"/>
                </a:solidFill>
              </a:rPr>
              <a:t>   </a:t>
            </a:r>
            <a:r>
              <a:rPr kumimoji="1" lang="en-US" altLang="zh-CN" sz="3600" smtClean="0">
                <a:solidFill>
                  <a:srgbClr val="808080"/>
                </a:solidFill>
              </a:rPr>
              <a:t>[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36,   68,   14</a:t>
            </a:r>
            <a:r>
              <a:rPr kumimoji="1" lang="en-US" altLang="zh-CN" sz="3600" smtClean="0">
                <a:solidFill>
                  <a:srgbClr val="808080"/>
                </a:solidFill>
              </a:rPr>
              <a:t>]</a:t>
            </a:r>
            <a:endParaRPr kumimoji="1" lang="en-US" altLang="zh-CN" sz="2400" smtClean="0">
              <a:solidFill>
                <a:srgbClr val="808080"/>
              </a:solidFill>
            </a:endParaRP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842963" y="1701800"/>
            <a:ext cx="285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808080"/>
                </a:solidFill>
              </a:rPr>
              <a:t>[ 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52,   23</a:t>
            </a:r>
            <a:r>
              <a:rPr kumimoji="1" lang="en-US" altLang="zh-CN" sz="3600" smtClean="0">
                <a:solidFill>
                  <a:srgbClr val="808080"/>
                </a:solidFill>
              </a:rPr>
              <a:t>] [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80</a:t>
            </a:r>
            <a:r>
              <a:rPr kumimoji="1" lang="en-US" altLang="zh-CN" sz="3600" smtClean="0">
                <a:solidFill>
                  <a:srgbClr val="808080"/>
                </a:solidFill>
              </a:rPr>
              <a:t>]</a:t>
            </a:r>
            <a:endParaRPr kumimoji="1" lang="en-US" altLang="zh-CN" sz="4000" smtClean="0">
              <a:solidFill>
                <a:srgbClr val="808080"/>
              </a:solidFill>
            </a:endParaRP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42963" y="3149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8080"/>
                </a:solidFill>
              </a:rPr>
              <a:t>[ 52]</a:t>
            </a:r>
            <a:endParaRPr kumimoji="1" lang="en-US" altLang="zh-CN" sz="2400" b="1" smtClean="0">
              <a:solidFill>
                <a:srgbClr val="008080"/>
              </a:solidFill>
            </a:endParaRP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842963" y="4156075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FF"/>
                </a:solidFill>
              </a:rPr>
              <a:t>[ 23,  52]</a:t>
            </a:r>
            <a:endParaRPr kumimoji="1" lang="en-US" altLang="zh-CN" sz="4000" b="1" smtClean="0">
              <a:solidFill>
                <a:srgbClr val="000000"/>
              </a:solidFill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842963" y="51339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CC"/>
                </a:solidFill>
              </a:rPr>
              <a:t>[</a:t>
            </a:r>
            <a:r>
              <a:rPr kumimoji="1" lang="en-US" altLang="zh-CN" sz="36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3600" b="1" smtClean="0">
                <a:solidFill>
                  <a:srgbClr val="9900CC"/>
                </a:solidFill>
              </a:rPr>
              <a:t>23,  52,  80]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3935413" y="1701800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808080"/>
                </a:solidFill>
              </a:rPr>
              <a:t>[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36</a:t>
            </a:r>
            <a:r>
              <a:rPr kumimoji="1" lang="en-US" altLang="zh-CN" sz="3600" smtClean="0">
                <a:solidFill>
                  <a:srgbClr val="808080"/>
                </a:solidFill>
              </a:rPr>
              <a:t>,   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68</a:t>
            </a:r>
            <a:r>
              <a:rPr kumimoji="1" lang="en-US" altLang="zh-CN" sz="3600" smtClean="0">
                <a:solidFill>
                  <a:srgbClr val="808080"/>
                </a:solidFill>
              </a:rPr>
              <a:t>] [</a:t>
            </a:r>
            <a:r>
              <a:rPr kumimoji="1" lang="en-US" altLang="zh-CN" sz="3600" b="1" smtClean="0">
                <a:solidFill>
                  <a:srgbClr val="808080"/>
                </a:solidFill>
              </a:rPr>
              <a:t>14</a:t>
            </a:r>
            <a:r>
              <a:rPr kumimoji="1" lang="en-US" altLang="zh-CN" sz="3600" smtClean="0">
                <a:solidFill>
                  <a:srgbClr val="808080"/>
                </a:solidFill>
              </a:rPr>
              <a:t>]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3935413" y="3165475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8080"/>
                </a:solidFill>
              </a:rPr>
              <a:t>[36]</a:t>
            </a:r>
            <a:endParaRPr kumimoji="1" lang="en-US" altLang="zh-CN" sz="4000" b="1" smtClean="0">
              <a:solidFill>
                <a:srgbClr val="008080"/>
              </a:solidFill>
            </a:endParaRP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3967163" y="4140200"/>
            <a:ext cx="174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FF"/>
                </a:solidFill>
              </a:rPr>
              <a:t>[36,  68]</a:t>
            </a:r>
            <a:endParaRPr kumimoji="1" lang="en-US" altLang="zh-CN" sz="4000" b="1" smtClean="0">
              <a:solidFill>
                <a:srgbClr val="000000"/>
              </a:solidFill>
            </a:endParaRP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3935413" y="5146675"/>
            <a:ext cx="254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CC"/>
                </a:solidFill>
              </a:rPr>
              <a:t>[14,  36,  68]</a:t>
            </a:r>
            <a:endParaRPr kumimoji="1" lang="en-US" altLang="zh-CN" sz="4000" b="1" smtClean="0">
              <a:solidFill>
                <a:srgbClr val="000000"/>
              </a:solidFill>
            </a:endParaRP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842963" y="6064250"/>
            <a:ext cx="574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CC6600"/>
                </a:solidFill>
              </a:rPr>
              <a:t>[ 14,   23,   36,   52,   68,   80 ]</a:t>
            </a:r>
            <a:endParaRPr kumimoji="1" lang="en-US" altLang="zh-CN" sz="2400" b="1" smtClean="0">
              <a:solidFill>
                <a:srgbClr val="CC6600"/>
              </a:solidFill>
            </a:endParaRPr>
          </a:p>
        </p:txBody>
      </p:sp>
      <p:sp>
        <p:nvSpPr>
          <p:cNvPr id="118820" name="Text Box 36"/>
          <p:cNvSpPr txBox="1">
            <a:spLocks noChangeArrowheads="1"/>
          </p:cNvSpPr>
          <p:nvPr/>
        </p:nvSpPr>
        <p:spPr bwMode="auto">
          <a:xfrm>
            <a:off x="1833563" y="3165475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8080"/>
                </a:solidFill>
              </a:rPr>
              <a:t>[23]</a:t>
            </a:r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1376363" y="3775075"/>
            <a:ext cx="304800" cy="441325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 flipH="1">
            <a:off x="1909763" y="3775075"/>
            <a:ext cx="304800" cy="441325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1833563" y="4676775"/>
            <a:ext cx="457200" cy="5334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 flipH="1">
            <a:off x="2595563" y="3714750"/>
            <a:ext cx="457200" cy="149225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4424363" y="3775075"/>
            <a:ext cx="304800" cy="441325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6" name="Line 42"/>
          <p:cNvSpPr>
            <a:spLocks noChangeShapeType="1"/>
          </p:cNvSpPr>
          <p:nvPr/>
        </p:nvSpPr>
        <p:spPr bwMode="auto">
          <a:xfrm flipH="1">
            <a:off x="4957763" y="3775075"/>
            <a:ext cx="304800" cy="441325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>
            <a:off x="4881563" y="4676775"/>
            <a:ext cx="381000" cy="5334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 flipH="1">
            <a:off x="5567363" y="3835400"/>
            <a:ext cx="609600" cy="13716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2214563" y="5664200"/>
            <a:ext cx="990600" cy="5334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0" name="Line 46"/>
          <p:cNvSpPr>
            <a:spLocks noChangeShapeType="1"/>
          </p:cNvSpPr>
          <p:nvPr/>
        </p:nvSpPr>
        <p:spPr bwMode="auto">
          <a:xfrm flipH="1">
            <a:off x="4119563" y="5664200"/>
            <a:ext cx="1143000" cy="5334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842963" y="2311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8080"/>
                </a:solidFill>
              </a:rPr>
              <a:t>[ 52] [23]</a:t>
            </a: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3738563" y="2327275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8080"/>
                </a:solidFill>
              </a:rPr>
              <a:t>  [36] [68]</a:t>
            </a:r>
            <a:endParaRPr kumimoji="1" lang="en-US" altLang="zh-CN" sz="4000" b="1" smtClean="0">
              <a:solidFill>
                <a:srgbClr val="808080"/>
              </a:solidFill>
            </a:endParaRPr>
          </a:p>
        </p:txBody>
      </p:sp>
      <p:sp>
        <p:nvSpPr>
          <p:cNvPr id="118833" name="Rectangle 49"/>
          <p:cNvSpPr>
            <a:spLocks noChangeArrowheads="1"/>
          </p:cNvSpPr>
          <p:nvPr/>
        </p:nvSpPr>
        <p:spPr bwMode="auto">
          <a:xfrm>
            <a:off x="2671763" y="3149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8080"/>
                </a:solidFill>
              </a:rPr>
              <a:t> [80]</a:t>
            </a:r>
          </a:p>
        </p:txBody>
      </p:sp>
      <p:sp>
        <p:nvSpPr>
          <p:cNvPr id="118834" name="Line 50"/>
          <p:cNvSpPr>
            <a:spLocks noChangeShapeType="1"/>
          </p:cNvSpPr>
          <p:nvPr/>
        </p:nvSpPr>
        <p:spPr bwMode="auto">
          <a:xfrm>
            <a:off x="1452563" y="2921000"/>
            <a:ext cx="0" cy="3810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5" name="Line 51"/>
          <p:cNvSpPr>
            <a:spLocks noChangeShapeType="1"/>
          </p:cNvSpPr>
          <p:nvPr/>
        </p:nvSpPr>
        <p:spPr bwMode="auto">
          <a:xfrm flipH="1">
            <a:off x="2290763" y="2921000"/>
            <a:ext cx="0" cy="3810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6" name="Line 52"/>
          <p:cNvSpPr>
            <a:spLocks noChangeShapeType="1"/>
          </p:cNvSpPr>
          <p:nvPr/>
        </p:nvSpPr>
        <p:spPr bwMode="auto">
          <a:xfrm>
            <a:off x="4424363" y="2921000"/>
            <a:ext cx="0" cy="3810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7" name="Line 53"/>
          <p:cNvSpPr>
            <a:spLocks noChangeShapeType="1"/>
          </p:cNvSpPr>
          <p:nvPr/>
        </p:nvSpPr>
        <p:spPr bwMode="auto">
          <a:xfrm flipH="1">
            <a:off x="5338763" y="2921000"/>
            <a:ext cx="0" cy="3810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38" name="Rectangle 54"/>
          <p:cNvSpPr>
            <a:spLocks noChangeArrowheads="1"/>
          </p:cNvSpPr>
          <p:nvPr/>
        </p:nvSpPr>
        <p:spPr bwMode="auto">
          <a:xfrm>
            <a:off x="5764213" y="3209925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008080"/>
                </a:solidFill>
              </a:rPr>
              <a:t>[</a:t>
            </a:r>
            <a:r>
              <a:rPr kumimoji="1" lang="en-US" altLang="zh-CN" sz="3600" b="1" smtClean="0">
                <a:solidFill>
                  <a:srgbClr val="008080"/>
                </a:solidFill>
              </a:rPr>
              <a:t>14</a:t>
            </a:r>
            <a:r>
              <a:rPr kumimoji="1" lang="en-US" altLang="zh-CN" sz="3600" smtClean="0">
                <a:solidFill>
                  <a:srgbClr val="008080"/>
                </a:solidFill>
              </a:rPr>
              <a:t>]</a:t>
            </a:r>
          </a:p>
        </p:txBody>
      </p:sp>
      <p:sp>
        <p:nvSpPr>
          <p:cNvPr id="118839" name="Line 55"/>
          <p:cNvSpPr>
            <a:spLocks noChangeShapeType="1"/>
          </p:cNvSpPr>
          <p:nvPr/>
        </p:nvSpPr>
        <p:spPr bwMode="auto">
          <a:xfrm flipH="1">
            <a:off x="3205163" y="2311400"/>
            <a:ext cx="0" cy="9906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40" name="Line 56"/>
          <p:cNvSpPr>
            <a:spLocks noChangeShapeType="1"/>
          </p:cNvSpPr>
          <p:nvPr/>
        </p:nvSpPr>
        <p:spPr bwMode="auto">
          <a:xfrm flipH="1">
            <a:off x="6253163" y="2311400"/>
            <a:ext cx="0" cy="99060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8841" name="Rectangle 57"/>
          <p:cNvSpPr>
            <a:spLocks noChangeArrowheads="1"/>
          </p:cNvSpPr>
          <p:nvPr/>
        </p:nvSpPr>
        <p:spPr bwMode="auto">
          <a:xfrm>
            <a:off x="4849813" y="31496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8080"/>
                </a:solidFill>
              </a:rPr>
              <a:t>[68]</a:t>
            </a:r>
          </a:p>
        </p:txBody>
      </p:sp>
    </p:spTree>
    <p:extLst>
      <p:ext uri="{BB962C8B-B14F-4D97-AF65-F5344CB8AC3E}">
        <p14:creationId xmlns:p14="http://schemas.microsoft.com/office/powerpoint/2010/main" val="14311022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 advAuto="0"/>
      <p:bldP spid="118809" grpId="0" autoUpdateAnimBg="0"/>
      <p:bldP spid="118810" grpId="0" autoUpdateAnimBg="0"/>
      <p:bldP spid="118811" grpId="0" autoUpdateAnimBg="0"/>
      <p:bldP spid="118812" grpId="0" autoUpdateAnimBg="0"/>
      <p:bldP spid="118813" grpId="0" autoUpdateAnimBg="0"/>
      <p:bldP spid="118814" grpId="0" autoUpdateAnimBg="0"/>
      <p:bldP spid="118815" grpId="0" autoUpdateAnimBg="0"/>
      <p:bldP spid="118816" grpId="0" autoUpdateAnimBg="0"/>
      <p:bldP spid="118817" grpId="0" autoUpdateAnimBg="0"/>
      <p:bldP spid="118818" grpId="0" autoUpdateAnimBg="0"/>
      <p:bldP spid="118819" grpId="0" autoUpdateAnimBg="0"/>
      <p:bldP spid="118820" grpId="0" autoUpdateAnimBg="0"/>
      <p:bldP spid="118821" grpId="0" animBg="1"/>
      <p:bldP spid="118822" grpId="0" animBg="1"/>
      <p:bldP spid="118823" grpId="0" animBg="1"/>
      <p:bldP spid="118824" grpId="0" animBg="1"/>
      <p:bldP spid="118825" grpId="0" animBg="1"/>
      <p:bldP spid="118826" grpId="0" animBg="1"/>
      <p:bldP spid="118827" grpId="0" animBg="1"/>
      <p:bldP spid="118828" grpId="0" animBg="1"/>
      <p:bldP spid="118829" grpId="0" animBg="1"/>
      <p:bldP spid="118830" grpId="0" animBg="1"/>
      <p:bldP spid="118831" grpId="0" autoUpdateAnimBg="0"/>
      <p:bldP spid="118832" grpId="0" autoUpdateAnimBg="0"/>
      <p:bldP spid="118833" grpId="0" autoUpdateAnimBg="0"/>
      <p:bldP spid="118834" grpId="0" animBg="1"/>
      <p:bldP spid="118835" grpId="0" animBg="1"/>
      <p:bldP spid="118836" grpId="0" animBg="1"/>
      <p:bldP spid="118837" grpId="0" animBg="1"/>
      <p:bldP spid="118838" grpId="0" autoUpdateAnimBg="0"/>
      <p:bldP spid="118839" grpId="0" animBg="1"/>
      <p:bldP spid="118840" grpId="0" animBg="1"/>
      <p:bldP spid="1188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归并排序</a:t>
            </a:r>
            <a:r>
              <a:rPr lang="zh-CN" altLang="en-US" dirty="0" smtClean="0"/>
              <a:t>算法分析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itchFamily="18" charset="0"/>
              </a:rPr>
              <a:t>时间复杂度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600" dirty="0">
                <a:latin typeface="Times New Roman" pitchFamily="18" charset="0"/>
              </a:rPr>
              <a:t>O(nlog</a:t>
            </a:r>
            <a:r>
              <a:rPr kumimoji="1" lang="en-US" altLang="zh-CN" sz="2600" baseline="-25000" dirty="0">
                <a:latin typeface="Times New Roman" pitchFamily="18" charset="0"/>
              </a:rPr>
              <a:t>2</a:t>
            </a:r>
            <a:r>
              <a:rPr kumimoji="1" lang="en-US" altLang="zh-CN" sz="2600" dirty="0">
                <a:latin typeface="Times New Roman" pitchFamily="18" charset="0"/>
              </a:rPr>
              <a:t>n)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itchFamily="18" charset="0"/>
              </a:rPr>
              <a:t>空间复杂度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600" dirty="0">
                <a:latin typeface="Times New Roman" pitchFamily="18" charset="0"/>
              </a:rPr>
              <a:t> </a:t>
            </a:r>
            <a:r>
              <a:rPr kumimoji="1" lang="en-US" altLang="zh-CN" sz="2600" dirty="0" smtClean="0">
                <a:latin typeface="Times New Roman" pitchFamily="18" charset="0"/>
              </a:rPr>
              <a:t>O(n)</a:t>
            </a:r>
            <a:r>
              <a:rPr kumimoji="1" lang="zh-CN" altLang="en-US" sz="2600" dirty="0" smtClean="0">
                <a:latin typeface="Times New Roman" pitchFamily="18" charset="0"/>
              </a:rPr>
              <a:t> </a:t>
            </a:r>
            <a:endParaRPr kumimoji="1" lang="en-US" altLang="zh-CN" sz="2600" dirty="0" smtClean="0">
              <a:latin typeface="Times New Roman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itchFamily="18" charset="0"/>
              </a:rPr>
              <a:t>需要一个与原始序列同样大小的</a:t>
            </a:r>
            <a:r>
              <a:rPr kumimoji="1" lang="zh-CN" altLang="en-US" sz="2400" dirty="0" smtClean="0">
                <a:latin typeface="Times New Roman" pitchFamily="18" charset="0"/>
              </a:rPr>
              <a:t>辅助数组（</a:t>
            </a:r>
            <a:r>
              <a:rPr kumimoji="1" lang="en-US" altLang="zh-CN" sz="2400" dirty="0">
                <a:latin typeface="Times New Roman" pitchFamily="18" charset="0"/>
              </a:rPr>
              <a:t>TR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归并排序</a:t>
            </a:r>
            <a:r>
              <a:rPr kumimoji="1" lang="zh-CN" altLang="en-US" dirty="0" smtClean="0">
                <a:latin typeface="Times New Roman" pitchFamily="18" charset="0"/>
              </a:rPr>
              <a:t>是稳定排序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适用：</a:t>
            </a:r>
            <a:r>
              <a:rPr lang="zh-CN" altLang="en-US" dirty="0" smtClean="0">
                <a:solidFill>
                  <a:srgbClr val="0000FF"/>
                </a:solidFill>
              </a:rPr>
              <a:t>外部排序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将待排序记录分批读入内存，在内存排序，组成有序子文件，再按某种策略存入外存。</a:t>
            </a:r>
            <a:endParaRPr lang="en-US" altLang="zh-CN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子文件多路归并，成为较长的有序子文件，再进入外存，如此反复，直到全部排序。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基数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基数排序</a:t>
            </a:r>
            <a:r>
              <a:rPr lang="zh-CN" altLang="en-US" dirty="0" smtClean="0"/>
              <a:t>是</a:t>
            </a:r>
            <a:r>
              <a:rPr lang="zh-CN" altLang="en-US" dirty="0"/>
              <a:t>一种借助</a:t>
            </a:r>
            <a:r>
              <a:rPr lang="zh-CN" altLang="en-US" dirty="0" smtClean="0"/>
              <a:t>“多关键字排序”思想实现</a:t>
            </a:r>
            <a:r>
              <a:rPr lang="zh-CN" altLang="en-US" dirty="0"/>
              <a:t>“单关键字排序”的内部排序算法。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需要关键字之间的</a:t>
            </a:r>
            <a:r>
              <a:rPr lang="zh-CN" altLang="en-US" dirty="0" smtClean="0"/>
              <a:t>比较。</a:t>
            </a:r>
            <a:endParaRPr lang="en-US" altLang="zh-CN" dirty="0" smtClean="0"/>
          </a:p>
          <a:p>
            <a:r>
              <a:rPr lang="zh-CN" altLang="en-US" dirty="0"/>
              <a:t>多关键字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0207" y="3645024"/>
            <a:ext cx="81003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张扑克牌按以下次序排序：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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2&lt;3&lt;……&lt;A&lt;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2&lt;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3&lt;……&lt;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A&lt;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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2&lt;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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3&lt;……&lt;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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A&lt;2&lt;3&lt;……&lt;A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两个关键字：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花色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（ 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&lt;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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&lt;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          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面值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2&lt;3&lt;……&lt;A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并且“花色”地位高于“面值”</a:t>
            </a:r>
          </a:p>
        </p:txBody>
      </p:sp>
    </p:spTree>
    <p:extLst>
      <p:ext uri="{BB962C8B-B14F-4D97-AF65-F5344CB8AC3E}">
        <p14:creationId xmlns:p14="http://schemas.microsoft.com/office/powerpoint/2010/main" val="18070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多关键字排序方法</a:t>
            </a:r>
          </a:p>
          <a:p>
            <a:pPr lvl="1"/>
            <a:r>
              <a:rPr lang="zh-CN" altLang="en-US" dirty="0"/>
              <a:t>最高位</a:t>
            </a:r>
            <a:r>
              <a:rPr lang="zh-CN" altLang="en-US" dirty="0" smtClean="0"/>
              <a:t>优先法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对最高位关键字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（如花色）排序，将序列分成若干子序列，每个子序列有相同的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值；然后让每个子序列对次关键字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（如面值）排序，又分成若干更小的子序列；依次重复，直至就每个子序列对最低位关键字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排序；最后将所有子序列依次连接在一起成为一个有序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最低位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优先法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最低位关键字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起进行排序，然后再对高一位的关键字排序，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依次重复，直至对最高位关键字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排序后，便成为一个有序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 smtClean="0"/>
              <a:t>多关键字排序举例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关键字序列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32,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27, 32*,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分别用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最高位优先法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最低位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优先法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进行排序。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2700" dirty="0">
                <a:latin typeface="Times New Roman" pitchFamily="18" charset="0"/>
                <a:cs typeface="Times New Roman" pitchFamily="18" charset="0"/>
              </a:rPr>
              <a:t>最高位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优先法</a:t>
            </a:r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先按</a:t>
            </a:r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高位排序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：（</a:t>
            </a:r>
            <a:r>
              <a:rPr lang="en-US" altLang="zh-CN" sz="25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9,  </a:t>
            </a:r>
            <a:r>
              <a:rPr lang="en-US" altLang="zh-CN" sz="25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7,  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2, 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2*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lvl="3"/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再按低位排序 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：  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1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   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*,   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lvl="2"/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最低位优先法</a:t>
            </a:r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先按</a:t>
            </a:r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低位排序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*, 1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3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2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  1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/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按</a:t>
            </a:r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高位排序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3, 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9 ,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7,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2, 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2*, 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 smtClean="0"/>
              <a:t>冒泡排序算法分析</a:t>
            </a:r>
            <a:endParaRPr lang="en-US" altLang="zh-CN" dirty="0"/>
          </a:p>
          <a:p>
            <a:pPr lvl="1">
              <a:spcBef>
                <a:spcPts val="368"/>
              </a:spcBef>
            </a:pPr>
            <a:r>
              <a:rPr lang="zh-CN" altLang="en-US" dirty="0"/>
              <a:t>时间复杂度：</a:t>
            </a:r>
            <a:r>
              <a:rPr lang="en-US" altLang="zh-CN" dirty="0"/>
              <a:t>O(n²)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稳定性：冒泡排序是稳定排序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512" y="3070467"/>
            <a:ext cx="8964488" cy="20867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最好情况：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初始排列已经有序，只执行一趟起泡，做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关键字比较，不移动对象。</a:t>
            </a:r>
            <a:endParaRPr kumimoji="1" lang="zh-CN" altLang="en-US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最坏情形：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初始排列逆序，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算法要执行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趟起泡，第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趟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n-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次关键字比较，执行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次对象交换。此时的</a:t>
            </a:r>
            <a:endParaRPr kumimoji="1"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比较总次数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KCN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和记录移动次数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RMN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42780"/>
              </p:ext>
            </p:extLst>
          </p:nvPr>
        </p:nvGraphicFramePr>
        <p:xfrm>
          <a:off x="1447800" y="5176093"/>
          <a:ext cx="49530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9" name="公式" r:id="rId3" imgW="1955800" imgH="889000" progId="Equation.3">
                  <p:embed/>
                </p:oleObj>
              </mc:Choice>
              <mc:Fallback>
                <p:oleObj name="公式" r:id="rId3" imgW="19558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76093"/>
                        <a:ext cx="4953000" cy="156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559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434280" y="1139260"/>
            <a:ext cx="84582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给定序列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02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77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70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54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64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21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55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11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），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考虑用最低位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优先法排序。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分析：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①各关键字可视为</a:t>
            </a:r>
            <a:r>
              <a:rPr kumimoji="1" lang="en-US" altLang="zh-CN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2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元组；②每位的取值范围是：</a:t>
            </a:r>
            <a:r>
              <a:rPr kumimoji="1" lang="en-US" altLang="zh-CN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0-9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；即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基数</a:t>
            </a:r>
            <a:r>
              <a:rPr kumimoji="1" lang="en-US" altLang="zh-CN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radix</a:t>
            </a:r>
            <a:r>
              <a:rPr kumimoji="1"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＝</a:t>
            </a:r>
            <a:r>
              <a:rPr kumimoji="1"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10 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。为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此，构造</a:t>
            </a:r>
            <a:r>
              <a:rPr kumimoji="1" lang="en-US" altLang="zh-CN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10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个队列，并编号为</a:t>
            </a:r>
            <a:r>
              <a:rPr kumimoji="1" lang="en-US" altLang="zh-CN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0-9</a:t>
            </a:r>
            <a:r>
              <a:rPr kumimoji="1"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2708350"/>
            <a:ext cx="1227138" cy="3494087"/>
            <a:chOff x="528" y="1248"/>
            <a:chExt cx="720" cy="2201"/>
          </a:xfrm>
        </p:grpSpPr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816" y="319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816" y="296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55</a:t>
              </a:r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816" y="273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21</a:t>
              </a: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816" y="250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64</a:t>
              </a:r>
            </a:p>
          </p:txBody>
        </p:sp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816" y="227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816" y="204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816" y="181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816" y="1583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00000"/>
                  </a:solidFill>
                </a:rPr>
                <a:t>02</a:t>
              </a:r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>
              <a:off x="816" y="158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816" y="181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816" y="204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39" name="Line 15"/>
            <p:cNvSpPr>
              <a:spLocks noChangeShapeType="1"/>
            </p:cNvSpPr>
            <p:nvPr/>
          </p:nvSpPr>
          <p:spPr bwMode="auto">
            <a:xfrm>
              <a:off x="816" y="227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0" name="Line 16"/>
            <p:cNvSpPr>
              <a:spLocks noChangeShapeType="1"/>
            </p:cNvSpPr>
            <p:nvPr/>
          </p:nvSpPr>
          <p:spPr bwMode="auto">
            <a:xfrm>
              <a:off x="816" y="250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1" name="Line 17"/>
            <p:cNvSpPr>
              <a:spLocks noChangeShapeType="1"/>
            </p:cNvSpPr>
            <p:nvPr/>
          </p:nvSpPr>
          <p:spPr bwMode="auto">
            <a:xfrm>
              <a:off x="816" y="273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2" name="Line 18"/>
            <p:cNvSpPr>
              <a:spLocks noChangeShapeType="1"/>
            </p:cNvSpPr>
            <p:nvPr/>
          </p:nvSpPr>
          <p:spPr bwMode="auto">
            <a:xfrm>
              <a:off x="816" y="296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3" name="Line 19"/>
            <p:cNvSpPr>
              <a:spLocks noChangeShapeType="1"/>
            </p:cNvSpPr>
            <p:nvPr/>
          </p:nvSpPr>
          <p:spPr bwMode="auto">
            <a:xfrm>
              <a:off x="816" y="31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4" name="Line 20"/>
            <p:cNvSpPr>
              <a:spLocks noChangeShapeType="1"/>
            </p:cNvSpPr>
            <p:nvPr/>
          </p:nvSpPr>
          <p:spPr bwMode="auto">
            <a:xfrm>
              <a:off x="816" y="342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5" name="Line 21"/>
            <p:cNvSpPr>
              <a:spLocks noChangeShapeType="1"/>
            </p:cNvSpPr>
            <p:nvPr/>
          </p:nvSpPr>
          <p:spPr bwMode="auto">
            <a:xfrm>
              <a:off x="816" y="1583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6" name="Line 22"/>
            <p:cNvSpPr>
              <a:spLocks noChangeShapeType="1"/>
            </p:cNvSpPr>
            <p:nvPr/>
          </p:nvSpPr>
          <p:spPr bwMode="auto">
            <a:xfrm>
              <a:off x="1248" y="1583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47" name="Rectangle 23"/>
            <p:cNvSpPr>
              <a:spLocks noChangeArrowheads="1"/>
            </p:cNvSpPr>
            <p:nvPr/>
          </p:nvSpPr>
          <p:spPr bwMode="auto">
            <a:xfrm>
              <a:off x="528" y="1248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原始序列</a:t>
              </a:r>
            </a:p>
          </p:txBody>
        </p:sp>
        <p:sp>
          <p:nvSpPr>
            <p:cNvPr id="410648" name="Rectangle 24"/>
            <p:cNvSpPr>
              <a:spLocks noChangeArrowheads="1"/>
            </p:cNvSpPr>
            <p:nvPr/>
          </p:nvSpPr>
          <p:spPr bwMode="auto">
            <a:xfrm>
              <a:off x="604" y="1551"/>
              <a:ext cx="198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8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08175" y="3860875"/>
            <a:ext cx="1717675" cy="838200"/>
            <a:chOff x="1296" y="2127"/>
            <a:chExt cx="970" cy="528"/>
          </a:xfrm>
        </p:grpSpPr>
        <p:sp>
          <p:nvSpPr>
            <p:cNvPr id="410650" name="AutoShape 26"/>
            <p:cNvSpPr>
              <a:spLocks noChangeArrowheads="1"/>
            </p:cNvSpPr>
            <p:nvPr/>
          </p:nvSpPr>
          <p:spPr bwMode="auto">
            <a:xfrm>
              <a:off x="1392" y="2367"/>
              <a:ext cx="816" cy="288"/>
            </a:xfrm>
            <a:prstGeom prst="rightArrow">
              <a:avLst>
                <a:gd name="adj1" fmla="val 50000"/>
                <a:gd name="adj2" fmla="val 708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51" name="Rectangle 27"/>
            <p:cNvSpPr>
              <a:spLocks noChangeArrowheads="1"/>
            </p:cNvSpPr>
            <p:nvPr/>
          </p:nvSpPr>
          <p:spPr bwMode="auto">
            <a:xfrm>
              <a:off x="1296" y="2127"/>
              <a:ext cx="9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先对低位扫描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580063" y="3860875"/>
            <a:ext cx="1066800" cy="838200"/>
            <a:chOff x="3552" y="2127"/>
            <a:chExt cx="576" cy="528"/>
          </a:xfrm>
        </p:grpSpPr>
        <p:sp>
          <p:nvSpPr>
            <p:cNvPr id="410653" name="AutoShape 29"/>
            <p:cNvSpPr>
              <a:spLocks noChangeArrowheads="1"/>
            </p:cNvSpPr>
            <p:nvPr/>
          </p:nvSpPr>
          <p:spPr bwMode="auto">
            <a:xfrm>
              <a:off x="3552" y="2367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54" name="Rectangle 30"/>
            <p:cNvSpPr>
              <a:spLocks noChangeArrowheads="1"/>
            </p:cNvSpPr>
            <p:nvPr/>
          </p:nvSpPr>
          <p:spPr bwMode="auto">
            <a:xfrm>
              <a:off x="3594" y="2127"/>
              <a:ext cx="3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出队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563938" y="2636912"/>
            <a:ext cx="1860550" cy="4249738"/>
            <a:chOff x="2236" y="1355"/>
            <a:chExt cx="1172" cy="2677"/>
          </a:xfrm>
        </p:grpSpPr>
        <p:sp>
          <p:nvSpPr>
            <p:cNvPr id="410656" name="Rectangle 32"/>
            <p:cNvSpPr>
              <a:spLocks noChangeArrowheads="1"/>
            </p:cNvSpPr>
            <p:nvPr/>
          </p:nvSpPr>
          <p:spPr bwMode="auto">
            <a:xfrm>
              <a:off x="2236" y="1674"/>
              <a:ext cx="2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8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9</a:t>
              </a:r>
            </a:p>
          </p:txBody>
        </p:sp>
        <p:sp>
          <p:nvSpPr>
            <p:cNvPr id="410657" name="Rectangle 33"/>
            <p:cNvSpPr>
              <a:spLocks noChangeArrowheads="1"/>
            </p:cNvSpPr>
            <p:nvPr/>
          </p:nvSpPr>
          <p:spPr bwMode="auto">
            <a:xfrm>
              <a:off x="2519" y="3744"/>
              <a:ext cx="8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410658" name="Rectangle 34"/>
            <p:cNvSpPr>
              <a:spLocks noChangeArrowheads="1"/>
            </p:cNvSpPr>
            <p:nvPr/>
          </p:nvSpPr>
          <p:spPr bwMode="auto">
            <a:xfrm>
              <a:off x="2519" y="3514"/>
              <a:ext cx="8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410659" name="Rectangle 35"/>
            <p:cNvSpPr>
              <a:spLocks noChangeArrowheads="1"/>
            </p:cNvSpPr>
            <p:nvPr/>
          </p:nvSpPr>
          <p:spPr bwMode="auto">
            <a:xfrm>
              <a:off x="2519" y="3054"/>
              <a:ext cx="8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410660" name="Rectangle 36"/>
            <p:cNvSpPr>
              <a:spLocks noChangeArrowheads="1"/>
            </p:cNvSpPr>
            <p:nvPr/>
          </p:nvSpPr>
          <p:spPr bwMode="auto">
            <a:xfrm>
              <a:off x="2519" y="2364"/>
              <a:ext cx="8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410661" name="Line 37"/>
            <p:cNvSpPr>
              <a:spLocks noChangeShapeType="1"/>
            </p:cNvSpPr>
            <p:nvPr/>
          </p:nvSpPr>
          <p:spPr bwMode="auto">
            <a:xfrm>
              <a:off x="2519" y="167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2" name="Line 38"/>
            <p:cNvSpPr>
              <a:spLocks noChangeShapeType="1"/>
            </p:cNvSpPr>
            <p:nvPr/>
          </p:nvSpPr>
          <p:spPr bwMode="auto">
            <a:xfrm>
              <a:off x="2519" y="190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3" name="Line 39"/>
            <p:cNvSpPr>
              <a:spLocks noChangeShapeType="1"/>
            </p:cNvSpPr>
            <p:nvPr/>
          </p:nvSpPr>
          <p:spPr bwMode="auto">
            <a:xfrm>
              <a:off x="2519" y="213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4" name="Line 40"/>
            <p:cNvSpPr>
              <a:spLocks noChangeShapeType="1"/>
            </p:cNvSpPr>
            <p:nvPr/>
          </p:nvSpPr>
          <p:spPr bwMode="auto">
            <a:xfrm>
              <a:off x="2519" y="236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5" name="Line 41"/>
            <p:cNvSpPr>
              <a:spLocks noChangeShapeType="1"/>
            </p:cNvSpPr>
            <p:nvPr/>
          </p:nvSpPr>
          <p:spPr bwMode="auto">
            <a:xfrm>
              <a:off x="2519" y="259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6" name="Line 42"/>
            <p:cNvSpPr>
              <a:spLocks noChangeShapeType="1"/>
            </p:cNvSpPr>
            <p:nvPr/>
          </p:nvSpPr>
          <p:spPr bwMode="auto">
            <a:xfrm>
              <a:off x="2519" y="282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7" name="Line 43"/>
            <p:cNvSpPr>
              <a:spLocks noChangeShapeType="1"/>
            </p:cNvSpPr>
            <p:nvPr/>
          </p:nvSpPr>
          <p:spPr bwMode="auto">
            <a:xfrm>
              <a:off x="2519" y="305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8" name="Line 44"/>
            <p:cNvSpPr>
              <a:spLocks noChangeShapeType="1"/>
            </p:cNvSpPr>
            <p:nvPr/>
          </p:nvSpPr>
          <p:spPr bwMode="auto">
            <a:xfrm>
              <a:off x="2519" y="328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69" name="Line 45"/>
            <p:cNvSpPr>
              <a:spLocks noChangeShapeType="1"/>
            </p:cNvSpPr>
            <p:nvPr/>
          </p:nvSpPr>
          <p:spPr bwMode="auto">
            <a:xfrm>
              <a:off x="2519" y="351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70" name="Line 46"/>
            <p:cNvSpPr>
              <a:spLocks noChangeShapeType="1"/>
            </p:cNvSpPr>
            <p:nvPr/>
          </p:nvSpPr>
          <p:spPr bwMode="auto">
            <a:xfrm>
              <a:off x="2519" y="374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71" name="Line 47"/>
            <p:cNvSpPr>
              <a:spLocks noChangeShapeType="1"/>
            </p:cNvSpPr>
            <p:nvPr/>
          </p:nvSpPr>
          <p:spPr bwMode="auto">
            <a:xfrm>
              <a:off x="2519" y="397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72" name="Line 48"/>
            <p:cNvSpPr>
              <a:spLocks noChangeShapeType="1"/>
            </p:cNvSpPr>
            <p:nvPr/>
          </p:nvSpPr>
          <p:spPr bwMode="auto">
            <a:xfrm>
              <a:off x="2519" y="1674"/>
              <a:ext cx="0" cy="23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73" name="Line 49"/>
            <p:cNvSpPr>
              <a:spLocks noChangeShapeType="1"/>
            </p:cNvSpPr>
            <p:nvPr/>
          </p:nvSpPr>
          <p:spPr bwMode="auto">
            <a:xfrm>
              <a:off x="3408" y="1674"/>
              <a:ext cx="0" cy="23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74" name="Rectangle 50"/>
            <p:cNvSpPr>
              <a:spLocks noChangeArrowheads="1"/>
            </p:cNvSpPr>
            <p:nvPr/>
          </p:nvSpPr>
          <p:spPr bwMode="auto">
            <a:xfrm>
              <a:off x="2519" y="1355"/>
              <a:ext cx="7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10</a:t>
              </a:r>
              <a:r>
                <a:rPr kumimoji="1" lang="zh-CN" altLang="en-US" sz="20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个队列</a:t>
              </a:r>
            </a:p>
          </p:txBody>
        </p:sp>
      </p:grpSp>
      <p:sp>
        <p:nvSpPr>
          <p:cNvPr id="410676" name="AutoShape 52"/>
          <p:cNvSpPr>
            <a:spLocks noChangeArrowheads="1"/>
          </p:cNvSpPr>
          <p:nvPr/>
        </p:nvSpPr>
        <p:spPr bwMode="auto">
          <a:xfrm>
            <a:off x="2209800" y="5227712"/>
            <a:ext cx="914400" cy="762000"/>
          </a:xfrm>
          <a:prstGeom prst="wedgeRectCallout">
            <a:avLst>
              <a:gd name="adj1" fmla="val 81597"/>
              <a:gd name="adj2" fmla="val -12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分配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过程</a:t>
            </a:r>
          </a:p>
        </p:txBody>
      </p:sp>
      <p:sp>
        <p:nvSpPr>
          <p:cNvPr id="410677" name="AutoShape 53"/>
          <p:cNvSpPr>
            <a:spLocks noChangeArrowheads="1"/>
          </p:cNvSpPr>
          <p:nvPr/>
        </p:nvSpPr>
        <p:spPr bwMode="auto">
          <a:xfrm>
            <a:off x="5486400" y="5303912"/>
            <a:ext cx="914400" cy="762000"/>
          </a:xfrm>
          <a:prstGeom prst="wedgeRectCallout">
            <a:avLst>
              <a:gd name="adj1" fmla="val 68926"/>
              <a:gd name="adj2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收集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过程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941121" y="3932312"/>
            <a:ext cx="1095375" cy="838200"/>
            <a:chOff x="3552" y="2127"/>
            <a:chExt cx="576" cy="528"/>
          </a:xfrm>
        </p:grpSpPr>
        <p:sp>
          <p:nvSpPr>
            <p:cNvPr id="410679" name="AutoShape 55"/>
            <p:cNvSpPr>
              <a:spLocks noChangeArrowheads="1"/>
            </p:cNvSpPr>
            <p:nvPr/>
          </p:nvSpPr>
          <p:spPr bwMode="auto">
            <a:xfrm>
              <a:off x="3552" y="2367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80" name="Rectangle 56"/>
            <p:cNvSpPr>
              <a:spLocks noChangeArrowheads="1"/>
            </p:cNvSpPr>
            <p:nvPr/>
          </p:nvSpPr>
          <p:spPr bwMode="auto">
            <a:xfrm>
              <a:off x="3594" y="2127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下一步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732588" y="2636912"/>
            <a:ext cx="1462087" cy="3487738"/>
            <a:chOff x="4176" y="1237"/>
            <a:chExt cx="884" cy="2197"/>
          </a:xfrm>
        </p:grpSpPr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4224" y="1536"/>
              <a:ext cx="644" cy="1898"/>
              <a:chOff x="4204" y="1551"/>
              <a:chExt cx="644" cy="1898"/>
            </a:xfrm>
          </p:grpSpPr>
          <p:sp>
            <p:nvSpPr>
              <p:cNvPr id="410683" name="Rectangle 59"/>
              <p:cNvSpPr>
                <a:spLocks noChangeArrowheads="1"/>
              </p:cNvSpPr>
              <p:nvPr/>
            </p:nvSpPr>
            <p:spPr bwMode="auto">
              <a:xfrm>
                <a:off x="4416" y="319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77</a:t>
                </a:r>
              </a:p>
            </p:txBody>
          </p:sp>
          <p:sp>
            <p:nvSpPr>
              <p:cNvPr id="410684" name="Rectangle 60"/>
              <p:cNvSpPr>
                <a:spLocks noChangeArrowheads="1"/>
              </p:cNvSpPr>
              <p:nvPr/>
            </p:nvSpPr>
            <p:spPr bwMode="auto">
              <a:xfrm>
                <a:off x="4416" y="296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55</a:t>
                </a:r>
              </a:p>
            </p:txBody>
          </p:sp>
          <p:sp>
            <p:nvSpPr>
              <p:cNvPr id="410685" name="Rectangle 61"/>
              <p:cNvSpPr>
                <a:spLocks noChangeArrowheads="1"/>
              </p:cNvSpPr>
              <p:nvPr/>
            </p:nvSpPr>
            <p:spPr bwMode="auto">
              <a:xfrm>
                <a:off x="4416" y="273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64</a:t>
                </a:r>
              </a:p>
            </p:txBody>
          </p:sp>
          <p:sp>
            <p:nvSpPr>
              <p:cNvPr id="410686" name="Rectangle 62"/>
              <p:cNvSpPr>
                <a:spLocks noChangeArrowheads="1"/>
              </p:cNvSpPr>
              <p:nvPr/>
            </p:nvSpPr>
            <p:spPr bwMode="auto">
              <a:xfrm>
                <a:off x="4416" y="250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54</a:t>
                </a:r>
              </a:p>
            </p:txBody>
          </p:sp>
          <p:sp>
            <p:nvSpPr>
              <p:cNvPr id="410687" name="Rectangle 63"/>
              <p:cNvSpPr>
                <a:spLocks noChangeArrowheads="1"/>
              </p:cNvSpPr>
              <p:nvPr/>
            </p:nvSpPr>
            <p:spPr bwMode="auto">
              <a:xfrm>
                <a:off x="4416" y="227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02</a:t>
                </a:r>
              </a:p>
            </p:txBody>
          </p:sp>
          <p:sp>
            <p:nvSpPr>
              <p:cNvPr id="410688" name="Rectangle 64"/>
              <p:cNvSpPr>
                <a:spLocks noChangeArrowheads="1"/>
              </p:cNvSpPr>
              <p:nvPr/>
            </p:nvSpPr>
            <p:spPr bwMode="auto">
              <a:xfrm>
                <a:off x="4416" y="204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410689" name="Rectangle 65"/>
              <p:cNvSpPr>
                <a:spLocks noChangeArrowheads="1"/>
              </p:cNvSpPr>
              <p:nvPr/>
            </p:nvSpPr>
            <p:spPr bwMode="auto">
              <a:xfrm>
                <a:off x="4416" y="181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21</a:t>
                </a:r>
              </a:p>
            </p:txBody>
          </p:sp>
          <p:sp>
            <p:nvSpPr>
              <p:cNvPr id="410690" name="Rectangle 66"/>
              <p:cNvSpPr>
                <a:spLocks noChangeArrowheads="1"/>
              </p:cNvSpPr>
              <p:nvPr/>
            </p:nvSpPr>
            <p:spPr bwMode="auto">
              <a:xfrm>
                <a:off x="4416" y="158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70</a:t>
                </a:r>
              </a:p>
            </p:txBody>
          </p:sp>
          <p:sp>
            <p:nvSpPr>
              <p:cNvPr id="410691" name="Line 67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2" name="Line 68"/>
              <p:cNvSpPr>
                <a:spLocks noChangeShapeType="1"/>
              </p:cNvSpPr>
              <p:nvPr/>
            </p:nvSpPr>
            <p:spPr bwMode="auto">
              <a:xfrm>
                <a:off x="4416" y="181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3" name="Line 69"/>
              <p:cNvSpPr>
                <a:spLocks noChangeShapeType="1"/>
              </p:cNvSpPr>
              <p:nvPr/>
            </p:nvSpPr>
            <p:spPr bwMode="auto">
              <a:xfrm>
                <a:off x="4416" y="204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4" name="Line 70"/>
              <p:cNvSpPr>
                <a:spLocks noChangeShapeType="1"/>
              </p:cNvSpPr>
              <p:nvPr/>
            </p:nvSpPr>
            <p:spPr bwMode="auto">
              <a:xfrm>
                <a:off x="4416" y="227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5" name="Line 71"/>
              <p:cNvSpPr>
                <a:spLocks noChangeShapeType="1"/>
              </p:cNvSpPr>
              <p:nvPr/>
            </p:nvSpPr>
            <p:spPr bwMode="auto">
              <a:xfrm>
                <a:off x="4416" y="250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6" name="Line 72"/>
              <p:cNvSpPr>
                <a:spLocks noChangeShapeType="1"/>
              </p:cNvSpPr>
              <p:nvPr/>
            </p:nvSpPr>
            <p:spPr bwMode="auto">
              <a:xfrm>
                <a:off x="4416" y="273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7" name="Line 73"/>
              <p:cNvSpPr>
                <a:spLocks noChangeShapeType="1"/>
              </p:cNvSpPr>
              <p:nvPr/>
            </p:nvSpPr>
            <p:spPr bwMode="auto">
              <a:xfrm>
                <a:off x="4416" y="296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8" name="Line 74"/>
              <p:cNvSpPr>
                <a:spLocks noChangeShapeType="1"/>
              </p:cNvSpPr>
              <p:nvPr/>
            </p:nvSpPr>
            <p:spPr bwMode="auto">
              <a:xfrm>
                <a:off x="4416" y="319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99" name="Line 75"/>
              <p:cNvSpPr>
                <a:spLocks noChangeShapeType="1"/>
              </p:cNvSpPr>
              <p:nvPr/>
            </p:nvSpPr>
            <p:spPr bwMode="auto">
              <a:xfrm>
                <a:off x="4416" y="342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700" name="Line 76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701" name="Line 77"/>
              <p:cNvSpPr>
                <a:spLocks noChangeShapeType="1"/>
              </p:cNvSpPr>
              <p:nvPr/>
            </p:nvSpPr>
            <p:spPr bwMode="auto">
              <a:xfrm>
                <a:off x="4848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702" name="Rectangle 78"/>
              <p:cNvSpPr>
                <a:spLocks noChangeArrowheads="1"/>
              </p:cNvSpPr>
              <p:nvPr/>
            </p:nvSpPr>
            <p:spPr bwMode="auto">
              <a:xfrm>
                <a:off x="4204" y="1551"/>
                <a:ext cx="203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8</a:t>
                </a:r>
              </a:p>
            </p:txBody>
          </p:sp>
        </p:grpSp>
        <p:sp>
          <p:nvSpPr>
            <p:cNvPr id="410703" name="Rectangle 79"/>
            <p:cNvSpPr>
              <a:spLocks noChangeArrowheads="1"/>
            </p:cNvSpPr>
            <p:nvPr/>
          </p:nvSpPr>
          <p:spPr bwMode="auto">
            <a:xfrm>
              <a:off x="4176" y="1237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出队后序列</a:t>
              </a:r>
            </a:p>
          </p:txBody>
        </p:sp>
      </p:grpSp>
      <p:sp>
        <p:nvSpPr>
          <p:cNvPr id="410705" name="Rectangle 81"/>
          <p:cNvSpPr>
            <a:spLocks noChangeArrowheads="1"/>
          </p:cNvSpPr>
          <p:nvPr/>
        </p:nvSpPr>
        <p:spPr bwMode="auto">
          <a:xfrm>
            <a:off x="4267200" y="5837312"/>
            <a:ext cx="457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77</a:t>
            </a:r>
          </a:p>
        </p:txBody>
      </p:sp>
      <p:sp>
        <p:nvSpPr>
          <p:cNvPr id="410706" name="Rectangle 82"/>
          <p:cNvSpPr>
            <a:spLocks noChangeArrowheads="1"/>
          </p:cNvSpPr>
          <p:nvPr/>
        </p:nvSpPr>
        <p:spPr bwMode="auto">
          <a:xfrm>
            <a:off x="4303713" y="5075312"/>
            <a:ext cx="420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55</a:t>
            </a:r>
          </a:p>
        </p:txBody>
      </p:sp>
      <p:sp>
        <p:nvSpPr>
          <p:cNvPr id="410707" name="Rectangle 83"/>
          <p:cNvSpPr>
            <a:spLocks noChangeArrowheads="1"/>
          </p:cNvSpPr>
          <p:nvPr/>
        </p:nvSpPr>
        <p:spPr bwMode="auto">
          <a:xfrm>
            <a:off x="4267200" y="4678759"/>
            <a:ext cx="1096888" cy="19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</a:rPr>
              <a:t>54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64</a:t>
            </a:r>
          </a:p>
        </p:txBody>
      </p:sp>
      <p:sp>
        <p:nvSpPr>
          <p:cNvPr id="410708" name="Rectangle 84"/>
          <p:cNvSpPr>
            <a:spLocks noChangeArrowheads="1"/>
          </p:cNvSpPr>
          <p:nvPr/>
        </p:nvSpPr>
        <p:spPr bwMode="auto">
          <a:xfrm>
            <a:off x="4267200" y="3627512"/>
            <a:ext cx="102552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21</a:t>
            </a:r>
            <a:r>
              <a:rPr lang="zh-CN" altLang="en-US" sz="2400" b="1" smtClean="0">
                <a:solidFill>
                  <a:srgbClr val="0000CC"/>
                </a:solidFill>
              </a:rPr>
              <a:t>，</a:t>
            </a:r>
            <a:r>
              <a:rPr lang="en-US" altLang="zh-CN" sz="2400" b="1" smtClean="0">
                <a:solidFill>
                  <a:srgbClr val="0000CC"/>
                </a:solidFill>
              </a:rPr>
              <a:t>11</a:t>
            </a:r>
          </a:p>
        </p:txBody>
      </p:sp>
      <p:sp>
        <p:nvSpPr>
          <p:cNvPr id="410709" name="Rectangle 85"/>
          <p:cNvSpPr>
            <a:spLocks noChangeArrowheads="1"/>
          </p:cNvSpPr>
          <p:nvPr/>
        </p:nvSpPr>
        <p:spPr bwMode="auto">
          <a:xfrm>
            <a:off x="4267200" y="3246512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</a:rPr>
              <a:t>70</a:t>
            </a:r>
          </a:p>
        </p:txBody>
      </p:sp>
      <p:sp>
        <p:nvSpPr>
          <p:cNvPr id="410710" name="Rectangle 86"/>
          <p:cNvSpPr>
            <a:spLocks noChangeArrowheads="1"/>
          </p:cNvSpPr>
          <p:nvPr/>
        </p:nvSpPr>
        <p:spPr bwMode="auto">
          <a:xfrm>
            <a:off x="4191000" y="3967237"/>
            <a:ext cx="72548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02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</a:t>
            </a:r>
            <a:r>
              <a:rPr lang="zh-CN" altLang="en-US" dirty="0"/>
              <a:t>如何</a:t>
            </a:r>
            <a:r>
              <a:rPr lang="zh-CN" altLang="en-US" dirty="0" smtClean="0"/>
              <a:t>实现</a:t>
            </a:r>
            <a:r>
              <a:rPr lang="zh-CN" altLang="en-US" dirty="0"/>
              <a:t>最低位优先法？</a:t>
            </a:r>
          </a:p>
        </p:txBody>
      </p:sp>
    </p:spTree>
    <p:extLst>
      <p:ext uri="{BB962C8B-B14F-4D97-AF65-F5344CB8AC3E}">
        <p14:creationId xmlns:p14="http://schemas.microsoft.com/office/powerpoint/2010/main" val="386184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build="p" autoUpdateAnimBg="0"/>
      <p:bldP spid="410676" grpId="0" animBg="1" autoUpdateAnimBg="0"/>
      <p:bldP spid="410677" grpId="0" animBg="1" autoUpdateAnimBg="0"/>
      <p:bldP spid="410705" grpId="0" autoUpdateAnimBg="0"/>
      <p:bldP spid="410706" grpId="0" autoUpdateAnimBg="0"/>
      <p:bldP spid="410707" grpId="0" autoUpdateAnimBg="0"/>
      <p:bldP spid="410708" grpId="0" autoUpdateAnimBg="0"/>
      <p:bldP spid="410709" grpId="0" autoUpdateAnimBg="0"/>
      <p:bldP spid="4107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80407" y="1397607"/>
            <a:ext cx="1708150" cy="3854450"/>
            <a:chOff x="2160" y="152"/>
            <a:chExt cx="1076" cy="2428"/>
          </a:xfrm>
        </p:grpSpPr>
        <p:sp>
          <p:nvSpPr>
            <p:cNvPr id="411651" name="Rectangle 3"/>
            <p:cNvSpPr>
              <a:spLocks noChangeArrowheads="1"/>
            </p:cNvSpPr>
            <p:nvPr/>
          </p:nvSpPr>
          <p:spPr bwMode="auto">
            <a:xfrm>
              <a:off x="2160" y="392"/>
              <a:ext cx="212" cy="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0</a:t>
              </a:r>
            </a:p>
            <a:p>
              <a:pPr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8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9</a:t>
              </a:r>
            </a:p>
          </p:txBody>
        </p:sp>
        <p:sp>
          <p:nvSpPr>
            <p:cNvPr id="411652" name="Rectangle 4"/>
            <p:cNvSpPr>
              <a:spLocks noChangeArrowheads="1"/>
            </p:cNvSpPr>
            <p:nvPr/>
          </p:nvSpPr>
          <p:spPr bwMode="auto">
            <a:xfrm>
              <a:off x="2420" y="2355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411653" name="Rectangle 5"/>
            <p:cNvSpPr>
              <a:spLocks noChangeArrowheads="1"/>
            </p:cNvSpPr>
            <p:nvPr/>
          </p:nvSpPr>
          <p:spPr bwMode="auto">
            <a:xfrm>
              <a:off x="2420" y="15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再次入队</a:t>
              </a:r>
            </a:p>
          </p:txBody>
        </p:sp>
        <p:sp>
          <p:nvSpPr>
            <p:cNvPr id="411654" name="Rectangle 6"/>
            <p:cNvSpPr>
              <a:spLocks noChangeArrowheads="1"/>
            </p:cNvSpPr>
            <p:nvPr/>
          </p:nvSpPr>
          <p:spPr bwMode="auto">
            <a:xfrm>
              <a:off x="2400" y="2331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55" name="Rectangle 7"/>
            <p:cNvSpPr>
              <a:spLocks noChangeArrowheads="1"/>
            </p:cNvSpPr>
            <p:nvPr/>
          </p:nvSpPr>
          <p:spPr bwMode="auto">
            <a:xfrm>
              <a:off x="2400" y="2120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2400" y="1909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400" y="1698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400" y="1487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59" name="Rectangle 11"/>
            <p:cNvSpPr>
              <a:spLocks noChangeArrowheads="1"/>
            </p:cNvSpPr>
            <p:nvPr/>
          </p:nvSpPr>
          <p:spPr bwMode="auto">
            <a:xfrm>
              <a:off x="2400" y="1276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400" y="1065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400" y="854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62" name="Rectangle 14"/>
            <p:cNvSpPr>
              <a:spLocks noChangeArrowheads="1"/>
            </p:cNvSpPr>
            <p:nvPr/>
          </p:nvSpPr>
          <p:spPr bwMode="auto">
            <a:xfrm>
              <a:off x="2400" y="643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63" name="Rectangle 15"/>
            <p:cNvSpPr>
              <a:spLocks noChangeArrowheads="1"/>
            </p:cNvSpPr>
            <p:nvPr/>
          </p:nvSpPr>
          <p:spPr bwMode="auto">
            <a:xfrm>
              <a:off x="2400" y="432"/>
              <a:ext cx="8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 smtClean="0">
                <a:solidFill>
                  <a:srgbClr val="000000"/>
                </a:solidFill>
              </a:endParaRPr>
            </a:p>
          </p:txBody>
        </p:sp>
        <p:sp>
          <p:nvSpPr>
            <p:cNvPr id="411664" name="Line 16"/>
            <p:cNvSpPr>
              <a:spLocks noChangeShapeType="1"/>
            </p:cNvSpPr>
            <p:nvPr/>
          </p:nvSpPr>
          <p:spPr bwMode="auto">
            <a:xfrm>
              <a:off x="2400" y="43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65" name="Line 17"/>
            <p:cNvSpPr>
              <a:spLocks noChangeShapeType="1"/>
            </p:cNvSpPr>
            <p:nvPr/>
          </p:nvSpPr>
          <p:spPr bwMode="auto">
            <a:xfrm>
              <a:off x="2400" y="643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66" name="Line 18"/>
            <p:cNvSpPr>
              <a:spLocks noChangeShapeType="1"/>
            </p:cNvSpPr>
            <p:nvPr/>
          </p:nvSpPr>
          <p:spPr bwMode="auto">
            <a:xfrm>
              <a:off x="2400" y="85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67" name="Line 19"/>
            <p:cNvSpPr>
              <a:spLocks noChangeShapeType="1"/>
            </p:cNvSpPr>
            <p:nvPr/>
          </p:nvSpPr>
          <p:spPr bwMode="auto">
            <a:xfrm>
              <a:off x="2400" y="1065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68" name="Line 20"/>
            <p:cNvSpPr>
              <a:spLocks noChangeShapeType="1"/>
            </p:cNvSpPr>
            <p:nvPr/>
          </p:nvSpPr>
          <p:spPr bwMode="auto">
            <a:xfrm>
              <a:off x="2400" y="127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>
              <a:off x="2400" y="148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0" name="Line 22"/>
            <p:cNvSpPr>
              <a:spLocks noChangeShapeType="1"/>
            </p:cNvSpPr>
            <p:nvPr/>
          </p:nvSpPr>
          <p:spPr bwMode="auto">
            <a:xfrm>
              <a:off x="2400" y="169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1" name="Line 23"/>
            <p:cNvSpPr>
              <a:spLocks noChangeShapeType="1"/>
            </p:cNvSpPr>
            <p:nvPr/>
          </p:nvSpPr>
          <p:spPr bwMode="auto">
            <a:xfrm>
              <a:off x="2400" y="190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2" name="Line 24"/>
            <p:cNvSpPr>
              <a:spLocks noChangeShapeType="1"/>
            </p:cNvSpPr>
            <p:nvPr/>
          </p:nvSpPr>
          <p:spPr bwMode="auto">
            <a:xfrm>
              <a:off x="2400" y="212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3" name="Line 25"/>
            <p:cNvSpPr>
              <a:spLocks noChangeShapeType="1"/>
            </p:cNvSpPr>
            <p:nvPr/>
          </p:nvSpPr>
          <p:spPr bwMode="auto">
            <a:xfrm>
              <a:off x="2400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4" name="Line 26"/>
            <p:cNvSpPr>
              <a:spLocks noChangeShapeType="1"/>
            </p:cNvSpPr>
            <p:nvPr/>
          </p:nvSpPr>
          <p:spPr bwMode="auto">
            <a:xfrm>
              <a:off x="2400" y="254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5" name="Line 27"/>
            <p:cNvSpPr>
              <a:spLocks noChangeShapeType="1"/>
            </p:cNvSpPr>
            <p:nvPr/>
          </p:nvSpPr>
          <p:spPr bwMode="auto">
            <a:xfrm>
              <a:off x="2400" y="432"/>
              <a:ext cx="0" cy="21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6" name="Line 28"/>
            <p:cNvSpPr>
              <a:spLocks noChangeShapeType="1"/>
            </p:cNvSpPr>
            <p:nvPr/>
          </p:nvSpPr>
          <p:spPr bwMode="auto">
            <a:xfrm>
              <a:off x="3216" y="432"/>
              <a:ext cx="0" cy="21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774307" y="2585057"/>
            <a:ext cx="1227138" cy="827088"/>
            <a:chOff x="3600" y="912"/>
            <a:chExt cx="720" cy="521"/>
          </a:xfrm>
        </p:grpSpPr>
        <p:sp>
          <p:nvSpPr>
            <p:cNvPr id="411678" name="AutoShape 30"/>
            <p:cNvSpPr>
              <a:spLocks noChangeArrowheads="1"/>
            </p:cNvSpPr>
            <p:nvPr/>
          </p:nvSpPr>
          <p:spPr bwMode="auto">
            <a:xfrm>
              <a:off x="3744" y="1152"/>
              <a:ext cx="576" cy="281"/>
            </a:xfrm>
            <a:prstGeom prst="rightArrow">
              <a:avLst>
                <a:gd name="adj1" fmla="val 50000"/>
                <a:gd name="adj2" fmla="val 512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79" name="Rectangle 31"/>
            <p:cNvSpPr>
              <a:spLocks noChangeArrowheads="1"/>
            </p:cNvSpPr>
            <p:nvPr/>
          </p:nvSpPr>
          <p:spPr bwMode="auto">
            <a:xfrm>
              <a:off x="3600" y="912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再次出队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888107" y="2585057"/>
            <a:ext cx="1828800" cy="796925"/>
            <a:chOff x="1008" y="912"/>
            <a:chExt cx="1152" cy="502"/>
          </a:xfrm>
        </p:grpSpPr>
        <p:sp>
          <p:nvSpPr>
            <p:cNvPr id="411681" name="AutoShape 33"/>
            <p:cNvSpPr>
              <a:spLocks noChangeArrowheads="1"/>
            </p:cNvSpPr>
            <p:nvPr/>
          </p:nvSpPr>
          <p:spPr bwMode="auto">
            <a:xfrm>
              <a:off x="1248" y="1148"/>
              <a:ext cx="528" cy="266"/>
            </a:xfrm>
            <a:prstGeom prst="rightArrow">
              <a:avLst>
                <a:gd name="adj1" fmla="val 50000"/>
                <a:gd name="adj2" fmla="val 496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682" name="Rectangle 34"/>
            <p:cNvSpPr>
              <a:spLocks noChangeArrowheads="1"/>
            </p:cNvSpPr>
            <p:nvPr/>
          </p:nvSpPr>
          <p:spPr bwMode="auto">
            <a:xfrm>
              <a:off x="1008" y="912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再对高位扫描</a:t>
              </a:r>
            </a:p>
          </p:txBody>
        </p:sp>
      </p:grpSp>
      <p:sp>
        <p:nvSpPr>
          <p:cNvPr id="411683" name="Rectangle 35"/>
          <p:cNvSpPr>
            <a:spLocks noChangeArrowheads="1"/>
          </p:cNvSpPr>
          <p:nvPr/>
        </p:nvSpPr>
        <p:spPr bwMode="auto">
          <a:xfrm>
            <a:off x="467544" y="5229200"/>
            <a:ext cx="8458200" cy="151426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90500" indent="-190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排序时经过了反复的“分配”和“收集”过程。当对关键字所有的位进行扫描排序后，整个序列便从无序变为有序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11757" y="1397607"/>
            <a:ext cx="1462088" cy="3487738"/>
            <a:chOff x="4176" y="1237"/>
            <a:chExt cx="921" cy="2197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4224" y="1536"/>
              <a:ext cx="644" cy="1898"/>
              <a:chOff x="4204" y="1551"/>
              <a:chExt cx="644" cy="1898"/>
            </a:xfrm>
          </p:grpSpPr>
          <p:sp>
            <p:nvSpPr>
              <p:cNvPr id="411686" name="Rectangle 38"/>
              <p:cNvSpPr>
                <a:spLocks noChangeArrowheads="1"/>
              </p:cNvSpPr>
              <p:nvPr/>
            </p:nvSpPr>
            <p:spPr bwMode="auto">
              <a:xfrm>
                <a:off x="4416" y="319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77</a:t>
                </a:r>
              </a:p>
            </p:txBody>
          </p:sp>
          <p:sp>
            <p:nvSpPr>
              <p:cNvPr id="411687" name="Rectangle 39"/>
              <p:cNvSpPr>
                <a:spLocks noChangeArrowheads="1"/>
              </p:cNvSpPr>
              <p:nvPr/>
            </p:nvSpPr>
            <p:spPr bwMode="auto">
              <a:xfrm>
                <a:off x="4416" y="296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55</a:t>
                </a:r>
              </a:p>
            </p:txBody>
          </p:sp>
          <p:sp>
            <p:nvSpPr>
              <p:cNvPr id="411688" name="Rectangle 40"/>
              <p:cNvSpPr>
                <a:spLocks noChangeArrowheads="1"/>
              </p:cNvSpPr>
              <p:nvPr/>
            </p:nvSpPr>
            <p:spPr bwMode="auto">
              <a:xfrm>
                <a:off x="4416" y="273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64</a:t>
                </a:r>
              </a:p>
            </p:txBody>
          </p:sp>
          <p:sp>
            <p:nvSpPr>
              <p:cNvPr id="411689" name="Rectangle 41"/>
              <p:cNvSpPr>
                <a:spLocks noChangeArrowheads="1"/>
              </p:cNvSpPr>
              <p:nvPr/>
            </p:nvSpPr>
            <p:spPr bwMode="auto">
              <a:xfrm>
                <a:off x="4416" y="250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54</a:t>
                </a:r>
              </a:p>
            </p:txBody>
          </p:sp>
          <p:sp>
            <p:nvSpPr>
              <p:cNvPr id="411690" name="Rectangle 42"/>
              <p:cNvSpPr>
                <a:spLocks noChangeArrowheads="1"/>
              </p:cNvSpPr>
              <p:nvPr/>
            </p:nvSpPr>
            <p:spPr bwMode="auto">
              <a:xfrm>
                <a:off x="4416" y="227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02</a:t>
                </a:r>
              </a:p>
            </p:txBody>
          </p:sp>
          <p:sp>
            <p:nvSpPr>
              <p:cNvPr id="411691" name="Rectangle 43"/>
              <p:cNvSpPr>
                <a:spLocks noChangeArrowheads="1"/>
              </p:cNvSpPr>
              <p:nvPr/>
            </p:nvSpPr>
            <p:spPr bwMode="auto">
              <a:xfrm>
                <a:off x="4416" y="204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411692" name="Rectangle 44"/>
              <p:cNvSpPr>
                <a:spLocks noChangeArrowheads="1"/>
              </p:cNvSpPr>
              <p:nvPr/>
            </p:nvSpPr>
            <p:spPr bwMode="auto">
              <a:xfrm>
                <a:off x="4416" y="181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21</a:t>
                </a:r>
              </a:p>
            </p:txBody>
          </p:sp>
          <p:sp>
            <p:nvSpPr>
              <p:cNvPr id="411693" name="Rectangle 45"/>
              <p:cNvSpPr>
                <a:spLocks noChangeArrowheads="1"/>
              </p:cNvSpPr>
              <p:nvPr/>
            </p:nvSpPr>
            <p:spPr bwMode="auto">
              <a:xfrm>
                <a:off x="4416" y="158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70</a:t>
                </a:r>
              </a:p>
            </p:txBody>
          </p:sp>
          <p:sp>
            <p:nvSpPr>
              <p:cNvPr id="411694" name="Line 46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95" name="Line 47"/>
              <p:cNvSpPr>
                <a:spLocks noChangeShapeType="1"/>
              </p:cNvSpPr>
              <p:nvPr/>
            </p:nvSpPr>
            <p:spPr bwMode="auto">
              <a:xfrm>
                <a:off x="4416" y="181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96" name="Line 48"/>
              <p:cNvSpPr>
                <a:spLocks noChangeShapeType="1"/>
              </p:cNvSpPr>
              <p:nvPr/>
            </p:nvSpPr>
            <p:spPr bwMode="auto">
              <a:xfrm>
                <a:off x="4416" y="204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97" name="Line 49"/>
              <p:cNvSpPr>
                <a:spLocks noChangeShapeType="1"/>
              </p:cNvSpPr>
              <p:nvPr/>
            </p:nvSpPr>
            <p:spPr bwMode="auto">
              <a:xfrm>
                <a:off x="4416" y="227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98" name="Line 50"/>
              <p:cNvSpPr>
                <a:spLocks noChangeShapeType="1"/>
              </p:cNvSpPr>
              <p:nvPr/>
            </p:nvSpPr>
            <p:spPr bwMode="auto">
              <a:xfrm>
                <a:off x="4416" y="250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99" name="Line 51"/>
              <p:cNvSpPr>
                <a:spLocks noChangeShapeType="1"/>
              </p:cNvSpPr>
              <p:nvPr/>
            </p:nvSpPr>
            <p:spPr bwMode="auto">
              <a:xfrm>
                <a:off x="4416" y="273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0" name="Line 52"/>
              <p:cNvSpPr>
                <a:spLocks noChangeShapeType="1"/>
              </p:cNvSpPr>
              <p:nvPr/>
            </p:nvSpPr>
            <p:spPr bwMode="auto">
              <a:xfrm>
                <a:off x="4416" y="296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1" name="Line 53"/>
              <p:cNvSpPr>
                <a:spLocks noChangeShapeType="1"/>
              </p:cNvSpPr>
              <p:nvPr/>
            </p:nvSpPr>
            <p:spPr bwMode="auto">
              <a:xfrm>
                <a:off x="4416" y="319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2" name="Line 54"/>
              <p:cNvSpPr>
                <a:spLocks noChangeShapeType="1"/>
              </p:cNvSpPr>
              <p:nvPr/>
            </p:nvSpPr>
            <p:spPr bwMode="auto">
              <a:xfrm>
                <a:off x="4416" y="342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3" name="Line 55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4" name="Line 56"/>
              <p:cNvSpPr>
                <a:spLocks noChangeShapeType="1"/>
              </p:cNvSpPr>
              <p:nvPr/>
            </p:nvSpPr>
            <p:spPr bwMode="auto">
              <a:xfrm>
                <a:off x="4848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05" name="Rectangle 57"/>
              <p:cNvSpPr>
                <a:spLocks noChangeArrowheads="1"/>
              </p:cNvSpPr>
              <p:nvPr/>
            </p:nvSpPr>
            <p:spPr bwMode="auto">
              <a:xfrm>
                <a:off x="4204" y="1551"/>
                <a:ext cx="212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7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  <a:sym typeface="Wingdings" pitchFamily="2" charset="2"/>
                  </a:rPr>
                  <a:t>8</a:t>
                </a:r>
              </a:p>
            </p:txBody>
          </p:sp>
        </p:grpSp>
        <p:sp>
          <p:nvSpPr>
            <p:cNvPr id="411706" name="Rectangle 58"/>
            <p:cNvSpPr>
              <a:spLocks noChangeArrowheads="1"/>
            </p:cNvSpPr>
            <p:nvPr/>
          </p:nvSpPr>
          <p:spPr bwMode="auto">
            <a:xfrm>
              <a:off x="4176" y="1237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出队后序列</a:t>
              </a:r>
            </a:p>
          </p:txBody>
        </p:sp>
      </p:grp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250307" y="4261456"/>
            <a:ext cx="1041772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</a:rPr>
              <a:t>70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77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4250307" y="3880457"/>
            <a:ext cx="4572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64</a:t>
            </a:r>
          </a:p>
        </p:txBody>
      </p:sp>
      <p:sp>
        <p:nvSpPr>
          <p:cNvPr id="411709" name="Rectangle 61"/>
          <p:cNvSpPr>
            <a:spLocks noChangeArrowheads="1"/>
          </p:cNvSpPr>
          <p:nvPr/>
        </p:nvSpPr>
        <p:spPr bwMode="auto">
          <a:xfrm>
            <a:off x="4250306" y="3573016"/>
            <a:ext cx="1041773" cy="20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</a:rPr>
              <a:t>54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55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4250307" y="2585057"/>
            <a:ext cx="5334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11711" name="Rectangle 63"/>
          <p:cNvSpPr>
            <a:spLocks noChangeArrowheads="1"/>
          </p:cNvSpPr>
          <p:nvPr/>
        </p:nvSpPr>
        <p:spPr bwMode="auto">
          <a:xfrm>
            <a:off x="4250307" y="2204057"/>
            <a:ext cx="381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11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4250307" y="1899257"/>
            <a:ext cx="4572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</a:rPr>
              <a:t>02</a:t>
            </a:r>
          </a:p>
        </p:txBody>
      </p:sp>
      <p:sp>
        <p:nvSpPr>
          <p:cNvPr id="411713" name="AutoShape 65"/>
          <p:cNvSpPr>
            <a:spLocks noChangeArrowheads="1"/>
          </p:cNvSpPr>
          <p:nvPr/>
        </p:nvSpPr>
        <p:spPr bwMode="auto">
          <a:xfrm>
            <a:off x="1964307" y="3880457"/>
            <a:ext cx="914400" cy="762000"/>
          </a:xfrm>
          <a:prstGeom prst="wedgeRectCallout">
            <a:avLst>
              <a:gd name="adj1" fmla="val 81597"/>
              <a:gd name="adj2" fmla="val -12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再次分配</a:t>
            </a:r>
          </a:p>
        </p:txBody>
      </p:sp>
      <p:sp>
        <p:nvSpPr>
          <p:cNvPr id="411714" name="AutoShape 66"/>
          <p:cNvSpPr>
            <a:spLocks noChangeArrowheads="1"/>
          </p:cNvSpPr>
          <p:nvPr/>
        </p:nvSpPr>
        <p:spPr bwMode="auto">
          <a:xfrm>
            <a:off x="5774307" y="4032857"/>
            <a:ext cx="914400" cy="762000"/>
          </a:xfrm>
          <a:prstGeom prst="wedgeRectCallout">
            <a:avLst>
              <a:gd name="adj1" fmla="val 68926"/>
              <a:gd name="adj2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  <a:sym typeface="Wingdings" pitchFamily="2" charset="2"/>
              </a:rPr>
              <a:t>再次收集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660132" y="1397607"/>
            <a:ext cx="1973263" cy="3382963"/>
            <a:chOff x="4133" y="144"/>
            <a:chExt cx="1243" cy="2131"/>
          </a:xfrm>
        </p:grpSpPr>
        <p:sp>
          <p:nvSpPr>
            <p:cNvPr id="411716" name="Rectangle 68"/>
            <p:cNvSpPr>
              <a:spLocks noChangeArrowheads="1"/>
            </p:cNvSpPr>
            <p:nvPr/>
          </p:nvSpPr>
          <p:spPr bwMode="auto">
            <a:xfrm>
              <a:off x="4512" y="2051"/>
              <a:ext cx="4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77</a:t>
              </a:r>
            </a:p>
          </p:txBody>
        </p:sp>
        <p:sp>
          <p:nvSpPr>
            <p:cNvPr id="411717" name="Rectangle 69"/>
            <p:cNvSpPr>
              <a:spLocks noChangeArrowheads="1"/>
            </p:cNvSpPr>
            <p:nvPr/>
          </p:nvSpPr>
          <p:spPr bwMode="auto">
            <a:xfrm>
              <a:off x="4512" y="1826"/>
              <a:ext cx="43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70</a:t>
              </a:r>
            </a:p>
          </p:txBody>
        </p:sp>
        <p:sp>
          <p:nvSpPr>
            <p:cNvPr id="411718" name="Rectangle 70"/>
            <p:cNvSpPr>
              <a:spLocks noChangeArrowheads="1"/>
            </p:cNvSpPr>
            <p:nvPr/>
          </p:nvSpPr>
          <p:spPr bwMode="auto">
            <a:xfrm>
              <a:off x="4512" y="1602"/>
              <a:ext cx="4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64</a:t>
              </a:r>
            </a:p>
          </p:txBody>
        </p:sp>
        <p:sp>
          <p:nvSpPr>
            <p:cNvPr id="411719" name="Rectangle 71"/>
            <p:cNvSpPr>
              <a:spLocks noChangeArrowheads="1"/>
            </p:cNvSpPr>
            <p:nvPr/>
          </p:nvSpPr>
          <p:spPr bwMode="auto">
            <a:xfrm>
              <a:off x="4512" y="1378"/>
              <a:ext cx="4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55</a:t>
              </a:r>
            </a:p>
          </p:txBody>
        </p:sp>
        <p:sp>
          <p:nvSpPr>
            <p:cNvPr id="411720" name="Rectangle 72"/>
            <p:cNvSpPr>
              <a:spLocks noChangeArrowheads="1"/>
            </p:cNvSpPr>
            <p:nvPr/>
          </p:nvSpPr>
          <p:spPr bwMode="auto">
            <a:xfrm>
              <a:off x="4512" y="1153"/>
              <a:ext cx="43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54</a:t>
              </a:r>
            </a:p>
          </p:txBody>
        </p:sp>
        <p:sp>
          <p:nvSpPr>
            <p:cNvPr id="411721" name="Rectangle 73"/>
            <p:cNvSpPr>
              <a:spLocks noChangeArrowheads="1"/>
            </p:cNvSpPr>
            <p:nvPr/>
          </p:nvSpPr>
          <p:spPr bwMode="auto">
            <a:xfrm>
              <a:off x="4512" y="929"/>
              <a:ext cx="4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411722" name="Rectangle 74"/>
            <p:cNvSpPr>
              <a:spLocks noChangeArrowheads="1"/>
            </p:cNvSpPr>
            <p:nvPr/>
          </p:nvSpPr>
          <p:spPr bwMode="auto">
            <a:xfrm>
              <a:off x="4512" y="704"/>
              <a:ext cx="43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411723" name="Rectangle 75"/>
            <p:cNvSpPr>
              <a:spLocks noChangeArrowheads="1"/>
            </p:cNvSpPr>
            <p:nvPr/>
          </p:nvSpPr>
          <p:spPr bwMode="auto">
            <a:xfrm>
              <a:off x="4512" y="480"/>
              <a:ext cx="4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</a:rPr>
                <a:t>02</a:t>
              </a:r>
            </a:p>
          </p:txBody>
        </p:sp>
        <p:sp>
          <p:nvSpPr>
            <p:cNvPr id="411724" name="Line 76"/>
            <p:cNvSpPr>
              <a:spLocks noChangeShapeType="1"/>
            </p:cNvSpPr>
            <p:nvPr/>
          </p:nvSpPr>
          <p:spPr bwMode="auto">
            <a:xfrm>
              <a:off x="4512" y="480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25" name="Line 77"/>
            <p:cNvSpPr>
              <a:spLocks noChangeShapeType="1"/>
            </p:cNvSpPr>
            <p:nvPr/>
          </p:nvSpPr>
          <p:spPr bwMode="auto">
            <a:xfrm>
              <a:off x="4512" y="70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26" name="Line 78"/>
            <p:cNvSpPr>
              <a:spLocks noChangeShapeType="1"/>
            </p:cNvSpPr>
            <p:nvPr/>
          </p:nvSpPr>
          <p:spPr bwMode="auto">
            <a:xfrm>
              <a:off x="4512" y="929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27" name="Line 79"/>
            <p:cNvSpPr>
              <a:spLocks noChangeShapeType="1"/>
            </p:cNvSpPr>
            <p:nvPr/>
          </p:nvSpPr>
          <p:spPr bwMode="auto">
            <a:xfrm>
              <a:off x="4512" y="115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28" name="Line 80"/>
            <p:cNvSpPr>
              <a:spLocks noChangeShapeType="1"/>
            </p:cNvSpPr>
            <p:nvPr/>
          </p:nvSpPr>
          <p:spPr bwMode="auto">
            <a:xfrm>
              <a:off x="4512" y="137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29" name="Line 81"/>
            <p:cNvSpPr>
              <a:spLocks noChangeShapeType="1"/>
            </p:cNvSpPr>
            <p:nvPr/>
          </p:nvSpPr>
          <p:spPr bwMode="auto">
            <a:xfrm>
              <a:off x="4512" y="16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0" name="Line 82"/>
            <p:cNvSpPr>
              <a:spLocks noChangeShapeType="1"/>
            </p:cNvSpPr>
            <p:nvPr/>
          </p:nvSpPr>
          <p:spPr bwMode="auto">
            <a:xfrm>
              <a:off x="4512" y="182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1" name="Line 83"/>
            <p:cNvSpPr>
              <a:spLocks noChangeShapeType="1"/>
            </p:cNvSpPr>
            <p:nvPr/>
          </p:nvSpPr>
          <p:spPr bwMode="auto">
            <a:xfrm>
              <a:off x="4512" y="205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2" name="Line 84"/>
            <p:cNvSpPr>
              <a:spLocks noChangeShapeType="1"/>
            </p:cNvSpPr>
            <p:nvPr/>
          </p:nvSpPr>
          <p:spPr bwMode="auto">
            <a:xfrm>
              <a:off x="4512" y="2275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3" name="Line 85"/>
            <p:cNvSpPr>
              <a:spLocks noChangeShapeType="1"/>
            </p:cNvSpPr>
            <p:nvPr/>
          </p:nvSpPr>
          <p:spPr bwMode="auto">
            <a:xfrm>
              <a:off x="4512" y="480"/>
              <a:ext cx="0" cy="17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4" name="Line 86"/>
            <p:cNvSpPr>
              <a:spLocks noChangeShapeType="1"/>
            </p:cNvSpPr>
            <p:nvPr/>
          </p:nvSpPr>
          <p:spPr bwMode="auto">
            <a:xfrm>
              <a:off x="4944" y="480"/>
              <a:ext cx="0" cy="17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735" name="Rectangle 87"/>
            <p:cNvSpPr>
              <a:spLocks noChangeArrowheads="1"/>
            </p:cNvSpPr>
            <p:nvPr/>
          </p:nvSpPr>
          <p:spPr bwMode="auto">
            <a:xfrm>
              <a:off x="4133" y="144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再次出队后序列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424863" cy="792162"/>
          </a:xfrm>
        </p:spPr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110303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83" grpId="0" build="p" autoUpdateAnimBg="0"/>
      <p:bldP spid="411707" grpId="0" autoUpdateAnimBg="0"/>
      <p:bldP spid="411708" grpId="0" autoUpdateAnimBg="0"/>
      <p:bldP spid="411709" grpId="0" autoUpdateAnimBg="0"/>
      <p:bldP spid="411710" grpId="0" autoUpdateAnimBg="0"/>
      <p:bldP spid="411711" grpId="0" autoUpdateAnimBg="0"/>
      <p:bldP spid="411712" grpId="0" autoUpdateAnimBg="0"/>
      <p:bldP spid="411713" grpId="0" animBg="1" autoUpdateAnimBg="0"/>
      <p:bldP spid="41171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 sz="4000" dirty="0" smtClean="0"/>
              <a:t>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785813"/>
          </a:xfrm>
        </p:spPr>
        <p:txBody>
          <a:bodyPr/>
          <a:lstStyle/>
          <a:p>
            <a:r>
              <a:rPr lang="zh-CN" altLang="en-US" sz="2800" b="1" dirty="0" smtClean="0"/>
              <a:t>示例：</a:t>
            </a:r>
            <a:endParaRPr lang="en-US" altLang="zh-CN" sz="2800" b="1" dirty="0" smtClean="0"/>
          </a:p>
          <a:p>
            <a:pPr lvl="1">
              <a:buFont typeface="Wingdings 2" pitchFamily="18" charset="2"/>
              <a:buNone/>
            </a:pPr>
            <a:r>
              <a:rPr lang="en-US" altLang="zh-CN" b="1" dirty="0" smtClean="0"/>
              <a:t>278    109    063    930    589   184    505    269    008    083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b="1" dirty="0" smtClean="0"/>
              <a:t>930    063   083    184     505   278    008    109    589    269</a:t>
            </a:r>
            <a:endParaRPr lang="zh-CN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0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0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41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57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90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6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6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2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7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3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8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5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9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8488" y="3716338"/>
            <a:ext cx="647700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278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2088" y="3716338"/>
            <a:ext cx="720352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109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5816" y="3716338"/>
            <a:ext cx="719559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063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3716338"/>
            <a:ext cx="720080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930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12088" y="4437063"/>
            <a:ext cx="72035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589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275" y="3716338"/>
            <a:ext cx="649288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184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3438" y="3716338"/>
            <a:ext cx="649287" cy="433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505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12088" y="5157788"/>
            <a:ext cx="72035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269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15816" y="4437063"/>
            <a:ext cx="719559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083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76256" y="4437063"/>
            <a:ext cx="71993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008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3941 0.3256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12986 0.3256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05121 0.220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-0.06684 0.3256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6684 0.32569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2401 0.325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16146 0.220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23 L -0.17709 0.32569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9844 0.220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1962 0.11551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935831"/>
          </a:xfrm>
        </p:spPr>
        <p:txBody>
          <a:bodyPr/>
          <a:lstStyle/>
          <a:p>
            <a:r>
              <a:rPr lang="zh-CN" altLang="en-US" sz="4000" dirty="0" smtClean="0"/>
              <a:t>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785813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zh-CN" altLang="en-US" sz="2800" b="1" dirty="0" smtClean="0"/>
              <a:t>示例：</a:t>
            </a:r>
            <a:endParaRPr lang="en-US" altLang="zh-CN" sz="2800" b="1" dirty="0" smtClean="0"/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278    109    063    930    589   184    505    269    008    083</a:t>
            </a:r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930    063   083    184     505   278    008    109    589    269</a:t>
            </a:r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505    008   109    930    063    269    278    083   184     589</a:t>
            </a:r>
            <a:endParaRPr lang="zh-CN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0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0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41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57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90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6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6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2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7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3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8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5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9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2975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278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2838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109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1680" y="5949950"/>
            <a:ext cx="68423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063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1600" y="5949950"/>
            <a:ext cx="68518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930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1974" y="5949950"/>
            <a:ext cx="684361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589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40088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184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2250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505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8196" y="5949950"/>
            <a:ext cx="720228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269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3768" y="5949950"/>
            <a:ext cx="68488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083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2113" y="5949950"/>
            <a:ext cx="756071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008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20868 -0.32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40156 -0.325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0.48021 -0.32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40156 -0.241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37014 -0.3254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5746 -0.3254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5276 -0.241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7.40741E-7 L -0.60642 -0.1469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-0.1574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-0.2559 -0.2520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4 -0.32291 L -0.37014 -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76 -0.24144 L -0.44097 7.40741E-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642 -0.14699 L -0.44097 7.40741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68 -0.32546 L 0.19288 7.40741E-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56 -0.32546 L 0.19688 7.40741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93 -0.23102 L -0.35799 7.40741E-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6 -0.32546 L 0.03923 7.40741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21 -0.32546 L 0.36215 7.40741E-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56 -0.24144 L 0.36232 7.40741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15741 L 0.03941 7.40741E-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007839"/>
          </a:xfrm>
        </p:spPr>
        <p:txBody>
          <a:bodyPr/>
          <a:lstStyle/>
          <a:p>
            <a:r>
              <a:rPr lang="zh-CN" altLang="en-US" sz="4000" dirty="0" smtClean="0"/>
              <a:t>基数排序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85813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zh-CN" altLang="en-US" sz="2800" b="1" dirty="0" smtClean="0"/>
              <a:t>示例：</a:t>
            </a:r>
            <a:endParaRPr lang="en-US" altLang="zh-CN" sz="2800" dirty="0" smtClean="0"/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278    109    063    930    589   184    505    269    008    083</a:t>
            </a:r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930    063   083    184     505   278    008    109    589    269</a:t>
            </a:r>
          </a:p>
          <a:p>
            <a:pPr lvl="1">
              <a:spcBef>
                <a:spcPts val="372"/>
              </a:spcBef>
              <a:buFont typeface="Wingdings 2" pitchFamily="18" charset="2"/>
              <a:buNone/>
            </a:pPr>
            <a:r>
              <a:rPr lang="en-US" altLang="zh-CN" b="1" dirty="0" smtClean="0"/>
              <a:t>505    008   109    930    063    269    278    083   184     589</a:t>
            </a:r>
            <a:endParaRPr lang="zh-CN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0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0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41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57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90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63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6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25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7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388" y="3068638"/>
            <a:ext cx="3603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8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550" y="3068638"/>
            <a:ext cx="3603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9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278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0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109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838" y="5949950"/>
            <a:ext cx="720154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063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5949950"/>
            <a:ext cx="72008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930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52320" y="5949950"/>
            <a:ext cx="7556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589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1150" y="5949950"/>
            <a:ext cx="6477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184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550" y="5949950"/>
            <a:ext cx="649288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505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00562" y="5949950"/>
            <a:ext cx="719509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269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5949950"/>
            <a:ext cx="72008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083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2274" y="5949950"/>
            <a:ext cx="719485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008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40173 -0.32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11025 -0.325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0244 -0.32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50816 -0.325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33854 -0.220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-0.24409 -0.3254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31893 -0.22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57483 -0.1259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56702 -0.220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-0.30313 -0.220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5 -0.32546 L -0.08664 7.40741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54 -0.2206 L -0.23611 7.40741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83 -0.12593 L -0.39358 7.40741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4 -0.32546 L 0.07084 7.40741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02 -0.2206 L -0.31493 7.40741E-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32546 L -0.00781 7.40741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93 -0.2206 L -0.01181 7.40741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3 -0.32546 L 0.53559 7.40741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-0.2206 L -0.09045 7.40741E-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16 -0.32546 L 0.46076 7.40741E-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最高位优先法与</a:t>
            </a:r>
            <a:r>
              <a:rPr lang="zh-CN" altLang="en-US" dirty="0" smtClean="0"/>
              <a:t>最低位优先法的不同</a:t>
            </a:r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按最高位</a:t>
            </a:r>
            <a:r>
              <a:rPr lang="zh-CN" altLang="en-US" dirty="0" smtClean="0"/>
              <a:t>优先法排序</a:t>
            </a:r>
            <a:r>
              <a:rPr lang="zh-CN" altLang="en-US" dirty="0"/>
              <a:t>，必须将序列逐层分割成若干子序列，然后对各子序列分别</a:t>
            </a:r>
            <a:r>
              <a:rPr lang="zh-CN" altLang="en-US" dirty="0" smtClean="0"/>
              <a:t>排序。</a:t>
            </a:r>
            <a:endParaRPr lang="zh-CN" altLang="en-US" dirty="0"/>
          </a:p>
          <a:p>
            <a:pPr lvl="1"/>
            <a:r>
              <a:rPr lang="zh-CN" altLang="en-US" dirty="0"/>
              <a:t>按最低位优先法排序，不必分成子序列，对每个关键字都是整个序列参加排序；并且可不通过关键字比较，而通过若干次分配与收集实现</a:t>
            </a:r>
            <a:r>
              <a:rPr lang="zh-CN" altLang="en-US" dirty="0" smtClean="0"/>
              <a:t>排序。</a:t>
            </a:r>
            <a:endParaRPr lang="zh-CN" altLang="en-US" dirty="0"/>
          </a:p>
          <a:p>
            <a:r>
              <a:rPr lang="zh-CN" altLang="en-US" dirty="0"/>
              <a:t>链式基数排序</a:t>
            </a:r>
          </a:p>
          <a:p>
            <a:pPr lvl="1"/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最低位优先法</a:t>
            </a:r>
            <a:r>
              <a:rPr lang="zh-CN" altLang="en-US" dirty="0"/>
              <a:t>思想，借助</a:t>
            </a:r>
            <a:r>
              <a:rPr lang="zh-CN" altLang="en-US" dirty="0">
                <a:solidFill>
                  <a:srgbClr val="FF0000"/>
                </a:solidFill>
              </a:rPr>
              <a:t>“分配”和“收集”</a:t>
            </a:r>
            <a:r>
              <a:rPr lang="zh-CN" altLang="en-US" dirty="0"/>
              <a:t>对单逻辑关键字进行</a:t>
            </a:r>
            <a:r>
              <a:rPr lang="zh-CN" altLang="en-US" dirty="0" smtClean="0"/>
              <a:t>排序。</a:t>
            </a:r>
            <a:endParaRPr lang="en-US" altLang="zh-CN" dirty="0"/>
          </a:p>
          <a:p>
            <a:pPr lvl="1"/>
            <a:r>
              <a:rPr lang="zh-CN" altLang="en-US" dirty="0"/>
              <a:t>用链表作存储结构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5732462"/>
          </a:xfrm>
        </p:spPr>
        <p:txBody>
          <a:bodyPr/>
          <a:lstStyle/>
          <a:p>
            <a:r>
              <a:rPr lang="zh-CN" altLang="en-US" dirty="0"/>
              <a:t>链式基数排序步骤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待排序记录以指针</a:t>
            </a:r>
            <a:r>
              <a:rPr lang="zh-CN" altLang="en-US" dirty="0" smtClean="0"/>
              <a:t>相连，</a:t>
            </a:r>
            <a:r>
              <a:rPr lang="zh-CN" altLang="en-US" dirty="0"/>
              <a:t>构成一个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“分配” 时，按当前“关键字位”所取值，将记录分配到不同的 “链队列” 中，每个队列中记录的 “关键字位” 相同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“收集”时，按当前关键字位取值从小到大将各队列首尾</a:t>
            </a:r>
            <a:r>
              <a:rPr lang="zh-CN" altLang="en-US" dirty="0" smtClean="0"/>
              <a:t>相连成</a:t>
            </a:r>
            <a:r>
              <a:rPr lang="zh-CN" altLang="en-US" dirty="0"/>
              <a:t>一个链表</a:t>
            </a:r>
            <a:r>
              <a:rPr lang="en-US" altLang="zh-CN" dirty="0"/>
              <a:t>;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对每个关键字位均重复 </a:t>
            </a:r>
            <a:r>
              <a:rPr lang="en-US" altLang="zh-CN" dirty="0"/>
              <a:t>(</a:t>
            </a:r>
            <a:r>
              <a:rPr lang="en-US" altLang="zh-CN" dirty="0" smtClean="0"/>
              <a:t>2) </a:t>
            </a:r>
            <a:r>
              <a:rPr lang="zh-CN" altLang="en-US" dirty="0" smtClean="0"/>
              <a:t>和</a:t>
            </a:r>
            <a:r>
              <a:rPr lang="en-US" altLang="zh-CN" dirty="0"/>
              <a:t>(</a:t>
            </a:r>
            <a:r>
              <a:rPr lang="zh-CN" altLang="en-US" dirty="0" smtClean="0"/>
              <a:t> </a:t>
            </a:r>
            <a:r>
              <a:rPr lang="en-US" altLang="zh-CN" dirty="0"/>
              <a:t>3) </a:t>
            </a:r>
            <a:r>
              <a:rPr lang="zh-CN" altLang="en-US" dirty="0"/>
              <a:t>两步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0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228600"/>
            <a:ext cx="972207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228600" y="188640"/>
            <a:ext cx="8686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请实现以下关键字序列的链式基数排序：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T=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614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738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921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485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637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 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101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215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530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790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306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3425" y="1471613"/>
            <a:ext cx="8258175" cy="357187"/>
            <a:chOff x="96" y="624"/>
            <a:chExt cx="5568" cy="288"/>
          </a:xfrm>
        </p:grpSpPr>
        <p:sp>
          <p:nvSpPr>
            <p:cNvPr id="413702" name="Rectangle 6" descr="白色大理石"/>
            <p:cNvSpPr>
              <a:spLocks noChangeArrowheads="1"/>
            </p:cNvSpPr>
            <p:nvPr/>
          </p:nvSpPr>
          <p:spPr bwMode="auto">
            <a:xfrm>
              <a:off x="96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614</a:t>
              </a:r>
            </a:p>
          </p:txBody>
        </p:sp>
        <p:sp>
          <p:nvSpPr>
            <p:cNvPr id="413703" name="Line 7"/>
            <p:cNvSpPr>
              <a:spLocks noChangeShapeType="1"/>
            </p:cNvSpPr>
            <p:nvPr/>
          </p:nvSpPr>
          <p:spPr bwMode="auto">
            <a:xfrm>
              <a:off x="480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04" name="Line 8"/>
            <p:cNvSpPr>
              <a:spLocks noChangeShapeType="1"/>
            </p:cNvSpPr>
            <p:nvPr/>
          </p:nvSpPr>
          <p:spPr bwMode="auto">
            <a:xfrm>
              <a:off x="1056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05" name="Rectangle 9" descr="白色大理石"/>
            <p:cNvSpPr>
              <a:spLocks noChangeArrowheads="1"/>
            </p:cNvSpPr>
            <p:nvPr/>
          </p:nvSpPr>
          <p:spPr bwMode="auto">
            <a:xfrm>
              <a:off x="1248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921</a:t>
              </a:r>
            </a:p>
          </p:txBody>
        </p:sp>
        <p:sp>
          <p:nvSpPr>
            <p:cNvPr id="413706" name="Line 10"/>
            <p:cNvSpPr>
              <a:spLocks noChangeShapeType="1"/>
            </p:cNvSpPr>
            <p:nvPr/>
          </p:nvSpPr>
          <p:spPr bwMode="auto">
            <a:xfrm>
              <a:off x="1632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07" name="Rectangle 11" descr="白色大理石"/>
            <p:cNvSpPr>
              <a:spLocks noChangeArrowheads="1"/>
            </p:cNvSpPr>
            <p:nvPr/>
          </p:nvSpPr>
          <p:spPr bwMode="auto">
            <a:xfrm>
              <a:off x="1824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485</a:t>
              </a:r>
            </a:p>
          </p:txBody>
        </p:sp>
        <p:sp>
          <p:nvSpPr>
            <p:cNvPr id="413708" name="Line 12"/>
            <p:cNvSpPr>
              <a:spLocks noChangeShapeType="1"/>
            </p:cNvSpPr>
            <p:nvPr/>
          </p:nvSpPr>
          <p:spPr bwMode="auto">
            <a:xfrm>
              <a:off x="2208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09" name="Rectangle 13" descr="白色大理石"/>
            <p:cNvSpPr>
              <a:spLocks noChangeArrowheads="1"/>
            </p:cNvSpPr>
            <p:nvPr/>
          </p:nvSpPr>
          <p:spPr bwMode="auto">
            <a:xfrm>
              <a:off x="2400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637</a:t>
              </a:r>
            </a:p>
          </p:txBody>
        </p:sp>
        <p:sp>
          <p:nvSpPr>
            <p:cNvPr id="413710" name="Rectangle 14" descr="白色大理石"/>
            <p:cNvSpPr>
              <a:spLocks noChangeArrowheads="1"/>
            </p:cNvSpPr>
            <p:nvPr/>
          </p:nvSpPr>
          <p:spPr bwMode="auto">
            <a:xfrm>
              <a:off x="672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738</a:t>
              </a:r>
            </a:p>
          </p:txBody>
        </p:sp>
        <p:sp>
          <p:nvSpPr>
            <p:cNvPr id="413711" name="Line 15"/>
            <p:cNvSpPr>
              <a:spLocks noChangeShapeType="1"/>
            </p:cNvSpPr>
            <p:nvPr/>
          </p:nvSpPr>
          <p:spPr bwMode="auto">
            <a:xfrm>
              <a:off x="2784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2" name="Rectangle 16" descr="白色大理石"/>
            <p:cNvSpPr>
              <a:spLocks noChangeArrowheads="1"/>
            </p:cNvSpPr>
            <p:nvPr/>
          </p:nvSpPr>
          <p:spPr bwMode="auto">
            <a:xfrm>
              <a:off x="2976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413713" name="Line 17"/>
            <p:cNvSpPr>
              <a:spLocks noChangeShapeType="1"/>
            </p:cNvSpPr>
            <p:nvPr/>
          </p:nvSpPr>
          <p:spPr bwMode="auto">
            <a:xfrm>
              <a:off x="3360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4" name="Rectangle 18" descr="白色大理石"/>
            <p:cNvSpPr>
              <a:spLocks noChangeArrowheads="1"/>
            </p:cNvSpPr>
            <p:nvPr/>
          </p:nvSpPr>
          <p:spPr bwMode="auto">
            <a:xfrm>
              <a:off x="3552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215</a:t>
              </a:r>
            </a:p>
          </p:txBody>
        </p:sp>
        <p:sp>
          <p:nvSpPr>
            <p:cNvPr id="413715" name="Line 19"/>
            <p:cNvSpPr>
              <a:spLocks noChangeShapeType="1"/>
            </p:cNvSpPr>
            <p:nvPr/>
          </p:nvSpPr>
          <p:spPr bwMode="auto">
            <a:xfrm>
              <a:off x="3936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6" name="Rectangle 20" descr="白色大理石"/>
            <p:cNvSpPr>
              <a:spLocks noChangeArrowheads="1"/>
            </p:cNvSpPr>
            <p:nvPr/>
          </p:nvSpPr>
          <p:spPr bwMode="auto">
            <a:xfrm>
              <a:off x="4128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530</a:t>
              </a:r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>
              <a:off x="4512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8" name="Rectangle 22" descr="白色大理石"/>
            <p:cNvSpPr>
              <a:spLocks noChangeArrowheads="1"/>
            </p:cNvSpPr>
            <p:nvPr/>
          </p:nvSpPr>
          <p:spPr bwMode="auto">
            <a:xfrm>
              <a:off x="4704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790</a:t>
              </a:r>
            </a:p>
          </p:txBody>
        </p:sp>
        <p:sp>
          <p:nvSpPr>
            <p:cNvPr id="413719" name="Line 23"/>
            <p:cNvSpPr>
              <a:spLocks noChangeShapeType="1"/>
            </p:cNvSpPr>
            <p:nvPr/>
          </p:nvSpPr>
          <p:spPr bwMode="auto">
            <a:xfrm>
              <a:off x="5088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0" name="Rectangle 24" descr="白色大理石"/>
            <p:cNvSpPr>
              <a:spLocks noChangeArrowheads="1"/>
            </p:cNvSpPr>
            <p:nvPr/>
          </p:nvSpPr>
          <p:spPr bwMode="auto">
            <a:xfrm>
              <a:off x="5280" y="62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306</a:t>
              </a:r>
            </a:p>
          </p:txBody>
        </p:sp>
      </p:grpSp>
      <p:sp>
        <p:nvSpPr>
          <p:cNvPr id="413721" name="Text Box 25"/>
          <p:cNvSpPr txBox="1">
            <a:spLocks noChangeArrowheads="1"/>
          </p:cNvSpPr>
          <p:nvPr/>
        </p:nvSpPr>
        <p:spPr bwMode="auto">
          <a:xfrm>
            <a:off x="0" y="20812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第一趟分配</a:t>
            </a:r>
          </a:p>
        </p:txBody>
      </p:sp>
      <p:sp>
        <p:nvSpPr>
          <p:cNvPr id="413722" name="Text Box 26"/>
          <p:cNvSpPr txBox="1">
            <a:spLocks noChangeArrowheads="1"/>
          </p:cNvSpPr>
          <p:nvPr/>
        </p:nvSpPr>
        <p:spPr bwMode="auto">
          <a:xfrm>
            <a:off x="381000" y="2514600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1025" y="2971800"/>
            <a:ext cx="8029575" cy="1752600"/>
            <a:chOff x="366" y="1968"/>
            <a:chExt cx="5058" cy="1104"/>
          </a:xfrm>
        </p:grpSpPr>
        <p:sp>
          <p:nvSpPr>
            <p:cNvPr id="413724" name="Line 28"/>
            <p:cNvSpPr>
              <a:spLocks noChangeShapeType="1"/>
            </p:cNvSpPr>
            <p:nvPr/>
          </p:nvSpPr>
          <p:spPr bwMode="auto">
            <a:xfrm>
              <a:off x="366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5" name="Line 29"/>
            <p:cNvSpPr>
              <a:spLocks noChangeShapeType="1"/>
            </p:cNvSpPr>
            <p:nvPr/>
          </p:nvSpPr>
          <p:spPr bwMode="auto">
            <a:xfrm>
              <a:off x="942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>
              <a:off x="2592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7" name="Line 31"/>
            <p:cNvSpPr>
              <a:spLocks noChangeShapeType="1"/>
            </p:cNvSpPr>
            <p:nvPr/>
          </p:nvSpPr>
          <p:spPr bwMode="auto">
            <a:xfrm>
              <a:off x="153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8" name="Line 32"/>
            <p:cNvSpPr>
              <a:spLocks noChangeShapeType="1"/>
            </p:cNvSpPr>
            <p:nvPr/>
          </p:nvSpPr>
          <p:spPr bwMode="auto">
            <a:xfrm>
              <a:off x="2062" y="1968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9" name="Line 33"/>
            <p:cNvSpPr>
              <a:spLocks noChangeShapeType="1"/>
            </p:cNvSpPr>
            <p:nvPr/>
          </p:nvSpPr>
          <p:spPr bwMode="auto">
            <a:xfrm flipH="1">
              <a:off x="3216" y="1968"/>
              <a:ext cx="1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30" name="Line 34"/>
            <p:cNvSpPr>
              <a:spLocks noChangeShapeType="1"/>
            </p:cNvSpPr>
            <p:nvPr/>
          </p:nvSpPr>
          <p:spPr bwMode="auto">
            <a:xfrm>
              <a:off x="374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31" name="Line 35"/>
            <p:cNvSpPr>
              <a:spLocks noChangeShapeType="1"/>
            </p:cNvSpPr>
            <p:nvPr/>
          </p:nvSpPr>
          <p:spPr bwMode="auto">
            <a:xfrm>
              <a:off x="4320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32" name="Line 36"/>
            <p:cNvSpPr>
              <a:spLocks noChangeShapeType="1"/>
            </p:cNvSpPr>
            <p:nvPr/>
          </p:nvSpPr>
          <p:spPr bwMode="auto">
            <a:xfrm flipH="1">
              <a:off x="489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33" name="Line 37"/>
            <p:cNvSpPr>
              <a:spLocks noChangeShapeType="1"/>
            </p:cNvSpPr>
            <p:nvPr/>
          </p:nvSpPr>
          <p:spPr bwMode="auto">
            <a:xfrm flipH="1">
              <a:off x="542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3734" name="Rectangle 38" descr="白色大理石"/>
          <p:cNvSpPr>
            <a:spLocks noChangeArrowheads="1"/>
          </p:cNvSpPr>
          <p:nvPr/>
        </p:nvSpPr>
        <p:spPr bwMode="auto">
          <a:xfrm>
            <a:off x="39338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614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35" name="Rectangle 39" descr="白色大理石"/>
          <p:cNvSpPr>
            <a:spLocks noChangeArrowheads="1"/>
          </p:cNvSpPr>
          <p:nvPr/>
        </p:nvSpPr>
        <p:spPr bwMode="auto">
          <a:xfrm>
            <a:off x="75152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738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36" name="Rectangle 40" descr="白色大理石"/>
          <p:cNvSpPr>
            <a:spLocks noChangeArrowheads="1"/>
          </p:cNvSpPr>
          <p:nvPr/>
        </p:nvSpPr>
        <p:spPr bwMode="auto">
          <a:xfrm>
            <a:off x="12668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921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37" name="Rectangle 41" descr="白色大理石"/>
          <p:cNvSpPr>
            <a:spLocks noChangeArrowheads="1"/>
          </p:cNvSpPr>
          <p:nvPr/>
        </p:nvSpPr>
        <p:spPr bwMode="auto">
          <a:xfrm>
            <a:off x="48482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485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38" name="Rectangle 42" descr="白色大理石"/>
          <p:cNvSpPr>
            <a:spLocks noChangeArrowheads="1"/>
          </p:cNvSpPr>
          <p:nvPr/>
        </p:nvSpPr>
        <p:spPr bwMode="auto">
          <a:xfrm>
            <a:off x="66008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637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39" name="Rectangle 43" descr="白色大理石"/>
          <p:cNvSpPr>
            <a:spLocks noChangeArrowheads="1"/>
          </p:cNvSpPr>
          <p:nvPr/>
        </p:nvSpPr>
        <p:spPr bwMode="auto">
          <a:xfrm>
            <a:off x="1266825" y="33766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101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0" name="Rectangle 44" descr="白色大理石"/>
          <p:cNvSpPr>
            <a:spLocks noChangeArrowheads="1"/>
          </p:cNvSpPr>
          <p:nvPr/>
        </p:nvSpPr>
        <p:spPr bwMode="auto">
          <a:xfrm>
            <a:off x="4848225" y="33766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215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1" name="Rectangle 45" descr="白色大理石"/>
          <p:cNvSpPr>
            <a:spLocks noChangeArrowheads="1"/>
          </p:cNvSpPr>
          <p:nvPr/>
        </p:nvSpPr>
        <p:spPr bwMode="auto">
          <a:xfrm>
            <a:off x="3524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530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2" name="Rectangle 46" descr="白色大理石"/>
          <p:cNvSpPr>
            <a:spLocks noChangeArrowheads="1"/>
          </p:cNvSpPr>
          <p:nvPr/>
        </p:nvSpPr>
        <p:spPr bwMode="auto">
          <a:xfrm>
            <a:off x="352425" y="33766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790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3" name="Rectangle 47" descr="白色大理石"/>
          <p:cNvSpPr>
            <a:spLocks noChangeArrowheads="1"/>
          </p:cNvSpPr>
          <p:nvPr/>
        </p:nvSpPr>
        <p:spPr bwMode="auto">
          <a:xfrm>
            <a:off x="5686425" y="398621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306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4" name="Text Box 48"/>
          <p:cNvSpPr txBox="1">
            <a:spLocks noChangeArrowheads="1"/>
          </p:cNvSpPr>
          <p:nvPr/>
        </p:nvSpPr>
        <p:spPr bwMode="auto">
          <a:xfrm>
            <a:off x="349250" y="4648200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[0]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[1]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[3]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[4]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[7]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3745" name="Rectangle 49"/>
          <p:cNvSpPr>
            <a:spLocks noChangeArrowheads="1"/>
          </p:cNvSpPr>
          <p:nvPr/>
        </p:nvSpPr>
        <p:spPr bwMode="auto">
          <a:xfrm>
            <a:off x="200025" y="1014413"/>
            <a:ext cx="23907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原始序列链表：</a:t>
            </a:r>
          </a:p>
        </p:txBody>
      </p:sp>
      <p:sp>
        <p:nvSpPr>
          <p:cNvPr id="413746" name="Rectangle 50"/>
          <p:cNvSpPr>
            <a:spLocks noChangeArrowheads="1"/>
          </p:cNvSpPr>
          <p:nvPr/>
        </p:nvSpPr>
        <p:spPr bwMode="auto">
          <a:xfrm>
            <a:off x="9525" y="1447800"/>
            <a:ext cx="82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3747" name="Rectangle 51"/>
          <p:cNvSpPr>
            <a:spLocks noChangeArrowheads="1"/>
          </p:cNvSpPr>
          <p:nvPr/>
        </p:nvSpPr>
        <p:spPr bwMode="auto">
          <a:xfrm>
            <a:off x="1447800" y="2109788"/>
            <a:ext cx="7447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（从最低位 开始排序，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f[ ]</a:t>
            </a:r>
            <a:r>
              <a:rPr kumimoji="1"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是队首指针，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e[ ]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为队尾指针）</a:t>
            </a:r>
          </a:p>
        </p:txBody>
      </p:sp>
      <p:sp>
        <p:nvSpPr>
          <p:cNvPr id="413748" name="Text Box 52"/>
          <p:cNvSpPr txBox="1">
            <a:spLocks noChangeArrowheads="1"/>
          </p:cNvSpPr>
          <p:nvPr/>
        </p:nvSpPr>
        <p:spPr bwMode="auto">
          <a:xfrm>
            <a:off x="76200" y="5301208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第一趟收集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（让队尾指针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链接到下一非空队首指针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f[i+1]</a:t>
            </a:r>
            <a:r>
              <a:rPr kumimoji="1"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即可）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85800" y="5928320"/>
            <a:ext cx="8305800" cy="381000"/>
            <a:chOff x="96" y="3744"/>
            <a:chExt cx="5568" cy="288"/>
          </a:xfrm>
        </p:grpSpPr>
        <p:sp>
          <p:nvSpPr>
            <p:cNvPr id="413750" name="Rectangle 54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530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51" name="Line 55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52" name="Rectangle 56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790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53" name="Line 57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54" name="Rectangle 58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921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55" name="Line 59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56" name="Rectangle 60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57" name="Line 61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58" name="Rectangle 62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614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60" name="Rectangle 64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485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61" name="Line 65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62" name="Rectangle 66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215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63" name="Line 67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64" name="Rectangle 68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306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65" name="Line 69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66" name="Rectangle 70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637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3767" name="Line 71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68" name="Rectangle 72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738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13769" name="Rectangle 73"/>
          <p:cNvSpPr>
            <a:spLocks noChangeArrowheads="1"/>
          </p:cNvSpPr>
          <p:nvPr/>
        </p:nvSpPr>
        <p:spPr bwMode="auto">
          <a:xfrm>
            <a:off x="-76200" y="5912445"/>
            <a:ext cx="82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3770" name="Line 74"/>
          <p:cNvSpPr>
            <a:spLocks noChangeShapeType="1"/>
          </p:cNvSpPr>
          <p:nvPr/>
        </p:nvSpPr>
        <p:spPr bwMode="auto">
          <a:xfrm>
            <a:off x="6858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771" name="Line 75"/>
          <p:cNvSpPr>
            <a:spLocks noChangeShapeType="1"/>
          </p:cNvSpPr>
          <p:nvPr/>
        </p:nvSpPr>
        <p:spPr bwMode="auto">
          <a:xfrm>
            <a:off x="1600200" y="3048000"/>
            <a:ext cx="24384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772" name="Line 76"/>
          <p:cNvSpPr>
            <a:spLocks noChangeShapeType="1"/>
          </p:cNvSpPr>
          <p:nvPr/>
        </p:nvSpPr>
        <p:spPr bwMode="auto">
          <a:xfrm>
            <a:off x="4191000" y="2971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773" name="Line 77"/>
          <p:cNvSpPr>
            <a:spLocks noChangeShapeType="1"/>
          </p:cNvSpPr>
          <p:nvPr/>
        </p:nvSpPr>
        <p:spPr bwMode="auto">
          <a:xfrm>
            <a:off x="5105400" y="2971800"/>
            <a:ext cx="762000" cy="17526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774" name="Line 78"/>
          <p:cNvSpPr>
            <a:spLocks noChangeShapeType="1"/>
          </p:cNvSpPr>
          <p:nvPr/>
        </p:nvSpPr>
        <p:spPr bwMode="auto">
          <a:xfrm>
            <a:off x="60198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775" name="Line 79"/>
          <p:cNvSpPr>
            <a:spLocks noChangeShapeType="1"/>
          </p:cNvSpPr>
          <p:nvPr/>
        </p:nvSpPr>
        <p:spPr bwMode="auto">
          <a:xfrm>
            <a:off x="69342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8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4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4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1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1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uiExpand="1" build="p" autoUpdateAnimBg="0"/>
      <p:bldP spid="413721" grpId="0" autoUpdateAnimBg="0"/>
      <p:bldP spid="413722" grpId="0" autoUpdateAnimBg="0"/>
      <p:bldP spid="413734" grpId="0" animBg="1" autoUpdateAnimBg="0"/>
      <p:bldP spid="413735" grpId="0" animBg="1" autoUpdateAnimBg="0"/>
      <p:bldP spid="413736" grpId="0" animBg="1" autoUpdateAnimBg="0"/>
      <p:bldP spid="413737" grpId="0" animBg="1" autoUpdateAnimBg="0"/>
      <p:bldP spid="413738" grpId="0" animBg="1" autoUpdateAnimBg="0"/>
      <p:bldP spid="413739" grpId="0" animBg="1" autoUpdateAnimBg="0"/>
      <p:bldP spid="413740" grpId="0" animBg="1" autoUpdateAnimBg="0"/>
      <p:bldP spid="413741" grpId="0" animBg="1" autoUpdateAnimBg="0"/>
      <p:bldP spid="413742" grpId="0" animBg="1" autoUpdateAnimBg="0"/>
      <p:bldP spid="413743" grpId="0" animBg="1" autoUpdateAnimBg="0"/>
      <p:bldP spid="413744" grpId="0" autoUpdateAnimBg="0"/>
      <p:bldP spid="413745" grpId="0" autoUpdateAnimBg="0"/>
      <p:bldP spid="413746" grpId="0" autoUpdateAnimBg="0"/>
      <p:bldP spid="413747" grpId="0" autoUpdateAnimBg="0"/>
      <p:bldP spid="413748" grpId="0" autoUpdateAnimBg="0"/>
      <p:bldP spid="413769" grpId="0" autoUpdateAnimBg="0"/>
      <p:bldP spid="413770" grpId="0" animBg="1"/>
      <p:bldP spid="413771" grpId="0" animBg="1"/>
      <p:bldP spid="413772" grpId="0" animBg="1"/>
      <p:bldP spid="413773" grpId="0" animBg="1"/>
      <p:bldP spid="413774" grpId="0" animBg="1"/>
      <p:bldP spid="4137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333375"/>
            <a:ext cx="3173413" cy="457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第一趟收集的结果：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420938"/>
            <a:ext cx="8032750" cy="1752600"/>
            <a:chOff x="366" y="1968"/>
            <a:chExt cx="5058" cy="1104"/>
          </a:xfrm>
        </p:grpSpPr>
        <p:sp>
          <p:nvSpPr>
            <p:cNvPr id="414725" name="Line 5"/>
            <p:cNvSpPr>
              <a:spLocks noChangeShapeType="1"/>
            </p:cNvSpPr>
            <p:nvPr/>
          </p:nvSpPr>
          <p:spPr bwMode="auto">
            <a:xfrm>
              <a:off x="366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6" name="Line 6"/>
            <p:cNvSpPr>
              <a:spLocks noChangeShapeType="1"/>
            </p:cNvSpPr>
            <p:nvPr/>
          </p:nvSpPr>
          <p:spPr bwMode="auto">
            <a:xfrm>
              <a:off x="942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7" name="Line 7"/>
            <p:cNvSpPr>
              <a:spLocks noChangeShapeType="1"/>
            </p:cNvSpPr>
            <p:nvPr/>
          </p:nvSpPr>
          <p:spPr bwMode="auto">
            <a:xfrm>
              <a:off x="2592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8" name="Line 8"/>
            <p:cNvSpPr>
              <a:spLocks noChangeShapeType="1"/>
            </p:cNvSpPr>
            <p:nvPr/>
          </p:nvSpPr>
          <p:spPr bwMode="auto">
            <a:xfrm>
              <a:off x="153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9" name="Line 9"/>
            <p:cNvSpPr>
              <a:spLocks noChangeShapeType="1"/>
            </p:cNvSpPr>
            <p:nvPr/>
          </p:nvSpPr>
          <p:spPr bwMode="auto">
            <a:xfrm>
              <a:off x="2062" y="1968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0" name="Line 10"/>
            <p:cNvSpPr>
              <a:spLocks noChangeShapeType="1"/>
            </p:cNvSpPr>
            <p:nvPr/>
          </p:nvSpPr>
          <p:spPr bwMode="auto">
            <a:xfrm flipH="1">
              <a:off x="3216" y="1968"/>
              <a:ext cx="1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1" name="Line 11"/>
            <p:cNvSpPr>
              <a:spLocks noChangeShapeType="1"/>
            </p:cNvSpPr>
            <p:nvPr/>
          </p:nvSpPr>
          <p:spPr bwMode="auto">
            <a:xfrm>
              <a:off x="374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2" name="Line 12"/>
            <p:cNvSpPr>
              <a:spLocks noChangeShapeType="1"/>
            </p:cNvSpPr>
            <p:nvPr/>
          </p:nvSpPr>
          <p:spPr bwMode="auto">
            <a:xfrm>
              <a:off x="4320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3" name="Line 13"/>
            <p:cNvSpPr>
              <a:spLocks noChangeShapeType="1"/>
            </p:cNvSpPr>
            <p:nvPr/>
          </p:nvSpPr>
          <p:spPr bwMode="auto">
            <a:xfrm flipH="1">
              <a:off x="489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4" name="Line 14"/>
            <p:cNvSpPr>
              <a:spLocks noChangeShapeType="1"/>
            </p:cNvSpPr>
            <p:nvPr/>
          </p:nvSpPr>
          <p:spPr bwMode="auto">
            <a:xfrm flipH="1">
              <a:off x="542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4735" name="Rectangle 15" descr="白色大理石"/>
          <p:cNvSpPr>
            <a:spLocks noChangeArrowheads="1"/>
          </p:cNvSpPr>
          <p:nvPr/>
        </p:nvSpPr>
        <p:spPr bwMode="auto">
          <a:xfrm>
            <a:off x="1187450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614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36" name="Rectangle 16" descr="白色大理石"/>
          <p:cNvSpPr>
            <a:spLocks noChangeArrowheads="1"/>
          </p:cNvSpPr>
          <p:nvPr/>
        </p:nvSpPr>
        <p:spPr bwMode="auto">
          <a:xfrm>
            <a:off x="2987675" y="2708275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738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37" name="Rectangle 17" descr="白色大理石"/>
          <p:cNvSpPr>
            <a:spLocks noChangeArrowheads="1"/>
          </p:cNvSpPr>
          <p:nvPr/>
        </p:nvSpPr>
        <p:spPr bwMode="auto">
          <a:xfrm>
            <a:off x="2124075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921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38" name="Rectangle 18" descr="白色大理石"/>
          <p:cNvSpPr>
            <a:spLocks noChangeArrowheads="1"/>
          </p:cNvSpPr>
          <p:nvPr/>
        </p:nvSpPr>
        <p:spPr bwMode="auto">
          <a:xfrm>
            <a:off x="7467600" y="3124200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485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39" name="Rectangle 19" descr="白色大理石"/>
          <p:cNvSpPr>
            <a:spLocks noChangeArrowheads="1"/>
          </p:cNvSpPr>
          <p:nvPr/>
        </p:nvSpPr>
        <p:spPr bwMode="auto">
          <a:xfrm>
            <a:off x="2916238" y="3213100"/>
            <a:ext cx="576262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637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0" name="Rectangle 20" descr="白色大理石"/>
          <p:cNvSpPr>
            <a:spLocks noChangeArrowheads="1"/>
          </p:cNvSpPr>
          <p:nvPr/>
        </p:nvSpPr>
        <p:spPr bwMode="auto">
          <a:xfrm>
            <a:off x="250825" y="3500438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101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1" name="Rectangle 21" descr="白色大理石"/>
          <p:cNvSpPr>
            <a:spLocks noChangeArrowheads="1"/>
          </p:cNvSpPr>
          <p:nvPr/>
        </p:nvSpPr>
        <p:spPr bwMode="auto">
          <a:xfrm>
            <a:off x="1187450" y="2852738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215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2" name="Rectangle 22" descr="白色大理石"/>
          <p:cNvSpPr>
            <a:spLocks noChangeArrowheads="1"/>
          </p:cNvSpPr>
          <p:nvPr/>
        </p:nvSpPr>
        <p:spPr bwMode="auto">
          <a:xfrm>
            <a:off x="2916238" y="3716338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530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3" name="Rectangle 23" descr="白色大理石"/>
          <p:cNvSpPr>
            <a:spLocks noChangeArrowheads="1"/>
          </p:cNvSpPr>
          <p:nvPr/>
        </p:nvSpPr>
        <p:spPr bwMode="auto">
          <a:xfrm>
            <a:off x="8305800" y="3124200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790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4" name="Rectangle 24" descr="白色大理石"/>
          <p:cNvSpPr>
            <a:spLocks noChangeArrowheads="1"/>
          </p:cNvSpPr>
          <p:nvPr/>
        </p:nvSpPr>
        <p:spPr bwMode="auto">
          <a:xfrm>
            <a:off x="323850" y="2852738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306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5" name="Text Box 25"/>
          <p:cNvSpPr txBox="1">
            <a:spLocks noChangeArrowheads="1"/>
          </p:cNvSpPr>
          <p:nvPr/>
        </p:nvSpPr>
        <p:spPr bwMode="auto">
          <a:xfrm>
            <a:off x="250825" y="41497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[0]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[1]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[3]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[4]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[7]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4746" name="Text Box 26"/>
          <p:cNvSpPr txBox="1">
            <a:spLocks noChangeArrowheads="1"/>
          </p:cNvSpPr>
          <p:nvPr/>
        </p:nvSpPr>
        <p:spPr bwMode="auto">
          <a:xfrm>
            <a:off x="0" y="1484313"/>
            <a:ext cx="3741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第二趟分配</a:t>
            </a:r>
            <a:r>
              <a:rPr kumimoji="1" lang="zh-CN" altLang="en-US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（按次低位 </a:t>
            </a:r>
            <a:r>
              <a:rPr kumimoji="1" lang="en-US" altLang="zh-CN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00113" y="908050"/>
            <a:ext cx="7848600" cy="304800"/>
            <a:chOff x="96" y="3744"/>
            <a:chExt cx="5568" cy="288"/>
          </a:xfrm>
        </p:grpSpPr>
        <p:sp>
          <p:nvSpPr>
            <p:cNvPr id="414748" name="Rectangle 28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530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49" name="Line 29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50" name="Rectangle 30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790</a:t>
              </a:r>
              <a:endParaRPr kumimoji="1" lang="en-US" altLang="zh-CN" sz="2400" dirty="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51" name="Line 31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52" name="Rectangle 32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921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53" name="Line 33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54" name="Rectangle 34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55" name="Line 35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56" name="Rectangle 36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614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57" name="Line 37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58" name="Rectangle 38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485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59" name="Line 39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60" name="Rectangle 40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215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61" name="Line 41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62" name="Rectangle 42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306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63" name="Line 43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64" name="Rectangle 44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637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65" name="Line 45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66" name="Rectangle 46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738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14768" name="Text Box 48"/>
          <p:cNvSpPr txBox="1">
            <a:spLocks noChangeArrowheads="1"/>
          </p:cNvSpPr>
          <p:nvPr/>
        </p:nvSpPr>
        <p:spPr bwMode="auto">
          <a:xfrm>
            <a:off x="129480" y="4849142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第二趟收集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（让队尾指针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链接到下一非空队首指针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f[i+1]</a:t>
            </a:r>
            <a:r>
              <a:rPr kumimoji="1"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963488" y="5568280"/>
            <a:ext cx="8001000" cy="381000"/>
            <a:chOff x="96" y="3744"/>
            <a:chExt cx="5568" cy="288"/>
          </a:xfrm>
        </p:grpSpPr>
        <p:sp>
          <p:nvSpPr>
            <p:cNvPr id="414770" name="Rectangle 50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530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71" name="Line 51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72" name="Rectangle 52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790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73" name="Line 53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74" name="Rectangle 54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921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75" name="Line 55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76" name="Rectangle 56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77" name="Line 57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78" name="Rectangle 58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614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79" name="Line 59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80" name="Rectangle 60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485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81" name="Line 61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82" name="Rectangle 62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215</a:t>
              </a:r>
              <a:endParaRPr kumimoji="1" lang="en-US" altLang="zh-CN" sz="2400" dirty="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83" name="Line 63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84" name="Rectangle 64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306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85" name="Line 65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86" name="Rectangle 66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637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4787" name="Line 67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88" name="Rectangle 68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738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14789" name="Rectangle 69"/>
          <p:cNvSpPr>
            <a:spLocks noChangeArrowheads="1"/>
          </p:cNvSpPr>
          <p:nvPr/>
        </p:nvSpPr>
        <p:spPr bwMode="auto">
          <a:xfrm>
            <a:off x="0" y="836613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4790" name="Rectangle 70"/>
          <p:cNvSpPr>
            <a:spLocks noChangeArrowheads="1"/>
          </p:cNvSpPr>
          <p:nvPr/>
        </p:nvSpPr>
        <p:spPr bwMode="auto">
          <a:xfrm>
            <a:off x="63375" y="5352380"/>
            <a:ext cx="88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4791" name="Line 71"/>
          <p:cNvSpPr>
            <a:spLocks noChangeShapeType="1"/>
          </p:cNvSpPr>
          <p:nvPr/>
        </p:nvSpPr>
        <p:spPr bwMode="auto">
          <a:xfrm>
            <a:off x="611188" y="25654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4792" name="Line 72"/>
          <p:cNvSpPr>
            <a:spLocks noChangeShapeType="1"/>
          </p:cNvSpPr>
          <p:nvPr/>
        </p:nvSpPr>
        <p:spPr bwMode="auto">
          <a:xfrm>
            <a:off x="1547813" y="2636838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4793" name="Line 73"/>
          <p:cNvSpPr>
            <a:spLocks noChangeShapeType="1"/>
          </p:cNvSpPr>
          <p:nvPr/>
        </p:nvSpPr>
        <p:spPr bwMode="auto">
          <a:xfrm>
            <a:off x="2411413" y="2492375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4794" name="Line 74"/>
          <p:cNvSpPr>
            <a:spLocks noChangeShapeType="1"/>
          </p:cNvSpPr>
          <p:nvPr/>
        </p:nvSpPr>
        <p:spPr bwMode="auto">
          <a:xfrm>
            <a:off x="3276600" y="2349500"/>
            <a:ext cx="4343400" cy="17526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4795" name="Line 75"/>
          <p:cNvSpPr>
            <a:spLocks noChangeShapeType="1"/>
          </p:cNvSpPr>
          <p:nvPr/>
        </p:nvSpPr>
        <p:spPr bwMode="auto">
          <a:xfrm>
            <a:off x="7740650" y="25654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32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35" grpId="0" animBg="1" autoUpdateAnimBg="0"/>
      <p:bldP spid="414736" grpId="0" animBg="1" autoUpdateAnimBg="0"/>
      <p:bldP spid="414737" grpId="0" animBg="1" autoUpdateAnimBg="0"/>
      <p:bldP spid="414738" grpId="0" animBg="1" autoUpdateAnimBg="0"/>
      <p:bldP spid="414739" grpId="0" animBg="1" autoUpdateAnimBg="0"/>
      <p:bldP spid="414740" grpId="0" animBg="1" autoUpdateAnimBg="0"/>
      <p:bldP spid="414741" grpId="0" animBg="1" autoUpdateAnimBg="0"/>
      <p:bldP spid="414742" grpId="0" animBg="1" autoUpdateAnimBg="0"/>
      <p:bldP spid="414743" grpId="0" animBg="1" autoUpdateAnimBg="0"/>
      <p:bldP spid="414744" grpId="0" animBg="1" autoUpdateAnimBg="0"/>
      <p:bldP spid="414745" grpId="0" autoUpdateAnimBg="0"/>
      <p:bldP spid="414746" grpId="0" autoUpdateAnimBg="0"/>
      <p:bldP spid="414768" grpId="0" autoUpdateAnimBg="0"/>
      <p:bldP spid="414789" grpId="0" autoUpdateAnimBg="0"/>
      <p:bldP spid="414790" grpId="0" autoUpdateAnimBg="0"/>
      <p:bldP spid="414791" grpId="0" animBg="1"/>
      <p:bldP spid="414792" grpId="0" animBg="1"/>
      <p:bldP spid="414793" grpId="0" animBg="1"/>
      <p:bldP spid="414794" grpId="0" animBg="1"/>
      <p:bldP spid="4147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46" y="404664"/>
            <a:ext cx="3533650" cy="381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第二趟收集的结果：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1052513"/>
            <a:ext cx="7772400" cy="381000"/>
            <a:chOff x="96" y="3744"/>
            <a:chExt cx="5568" cy="288"/>
          </a:xfrm>
        </p:grpSpPr>
        <p:sp>
          <p:nvSpPr>
            <p:cNvPr id="415748" name="Rectangle 4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530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0" name="Rectangle 6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790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51" name="Line 7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2" name="Rectangle 8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921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53" name="Line 9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4" name="Rectangle 10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55" name="Line 11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6" name="Rectangle 12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614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57" name="Line 13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8" name="Rectangle 14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485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60" name="Rectangle 16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215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61" name="Line 17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62" name="Rectangle 18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306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63" name="Line 19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64" name="Rectangle 20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637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65" name="Line 21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66" name="Rectangle 22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738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15767" name="Text Box 23"/>
          <p:cNvSpPr txBox="1">
            <a:spLocks noChangeArrowheads="1"/>
          </p:cNvSpPr>
          <p:nvPr/>
        </p:nvSpPr>
        <p:spPr bwMode="auto">
          <a:xfrm>
            <a:off x="323850" y="2060575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[0]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[1]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[3]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[4]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[7]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[9]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11188" y="2565400"/>
            <a:ext cx="7956550" cy="1752600"/>
            <a:chOff x="384" y="1344"/>
            <a:chExt cx="5012" cy="1104"/>
          </a:xfrm>
        </p:grpSpPr>
        <p:sp>
          <p:nvSpPr>
            <p:cNvPr id="415769" name="Line 25"/>
            <p:cNvSpPr>
              <a:spLocks noChangeShapeType="1"/>
            </p:cNvSpPr>
            <p:nvPr/>
          </p:nvSpPr>
          <p:spPr bwMode="auto">
            <a:xfrm flipH="1">
              <a:off x="384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0" name="Line 26"/>
            <p:cNvSpPr>
              <a:spLocks noChangeShapeType="1"/>
            </p:cNvSpPr>
            <p:nvPr/>
          </p:nvSpPr>
          <p:spPr bwMode="auto">
            <a:xfrm>
              <a:off x="912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1" name="Line 27"/>
            <p:cNvSpPr>
              <a:spLocks noChangeShapeType="1"/>
            </p:cNvSpPr>
            <p:nvPr/>
          </p:nvSpPr>
          <p:spPr bwMode="auto">
            <a:xfrm>
              <a:off x="2563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>
              <a:off x="150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3" name="Line 29"/>
            <p:cNvSpPr>
              <a:spLocks noChangeShapeType="1"/>
            </p:cNvSpPr>
            <p:nvPr/>
          </p:nvSpPr>
          <p:spPr bwMode="auto">
            <a:xfrm>
              <a:off x="2033" y="1344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4" name="Line 30"/>
            <p:cNvSpPr>
              <a:spLocks noChangeShapeType="1"/>
            </p:cNvSpPr>
            <p:nvPr/>
          </p:nvSpPr>
          <p:spPr bwMode="auto">
            <a:xfrm>
              <a:off x="321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5" name="Line 31"/>
            <p:cNvSpPr>
              <a:spLocks noChangeShapeType="1"/>
            </p:cNvSpPr>
            <p:nvPr/>
          </p:nvSpPr>
          <p:spPr bwMode="auto">
            <a:xfrm>
              <a:off x="3715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6" name="Line 32"/>
            <p:cNvSpPr>
              <a:spLocks noChangeShapeType="1"/>
            </p:cNvSpPr>
            <p:nvPr/>
          </p:nvSpPr>
          <p:spPr bwMode="auto">
            <a:xfrm>
              <a:off x="4292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7" name="Line 33"/>
            <p:cNvSpPr>
              <a:spLocks noChangeShapeType="1"/>
            </p:cNvSpPr>
            <p:nvPr/>
          </p:nvSpPr>
          <p:spPr bwMode="auto">
            <a:xfrm flipH="1">
              <a:off x="4868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78" name="Line 34"/>
            <p:cNvSpPr>
              <a:spLocks noChangeShapeType="1"/>
            </p:cNvSpPr>
            <p:nvPr/>
          </p:nvSpPr>
          <p:spPr bwMode="auto">
            <a:xfrm flipH="1">
              <a:off x="539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5779" name="Rectangle 35" descr="白色大理石"/>
          <p:cNvSpPr>
            <a:spLocks noChangeArrowheads="1"/>
          </p:cNvSpPr>
          <p:nvPr/>
        </p:nvSpPr>
        <p:spPr bwMode="auto">
          <a:xfrm>
            <a:off x="5651500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614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0" name="Rectangle 36" descr="白色大理石"/>
          <p:cNvSpPr>
            <a:spLocks noChangeArrowheads="1"/>
          </p:cNvSpPr>
          <p:nvPr/>
        </p:nvSpPr>
        <p:spPr bwMode="auto">
          <a:xfrm>
            <a:off x="6588125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738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1" name="Rectangle 37" descr="白色大理石"/>
          <p:cNvSpPr>
            <a:spLocks noChangeArrowheads="1"/>
          </p:cNvSpPr>
          <p:nvPr/>
        </p:nvSpPr>
        <p:spPr bwMode="auto">
          <a:xfrm>
            <a:off x="8316913" y="3644900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921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2" name="Rectangle 38" descr="白色大理石"/>
          <p:cNvSpPr>
            <a:spLocks noChangeArrowheads="1"/>
          </p:cNvSpPr>
          <p:nvPr/>
        </p:nvSpPr>
        <p:spPr bwMode="auto">
          <a:xfrm>
            <a:off x="3851275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485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3" name="Rectangle 39" descr="白色大理石"/>
          <p:cNvSpPr>
            <a:spLocks noChangeArrowheads="1"/>
          </p:cNvSpPr>
          <p:nvPr/>
        </p:nvSpPr>
        <p:spPr bwMode="auto">
          <a:xfrm>
            <a:off x="5651500" y="2924175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637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4" name="Rectangle 40" descr="白色大理石"/>
          <p:cNvSpPr>
            <a:spLocks noChangeArrowheads="1"/>
          </p:cNvSpPr>
          <p:nvPr/>
        </p:nvSpPr>
        <p:spPr bwMode="auto">
          <a:xfrm>
            <a:off x="1187450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101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5" name="Rectangle 41" descr="白色大理石"/>
          <p:cNvSpPr>
            <a:spLocks noChangeArrowheads="1"/>
          </p:cNvSpPr>
          <p:nvPr/>
        </p:nvSpPr>
        <p:spPr bwMode="auto">
          <a:xfrm>
            <a:off x="2124075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215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6" name="Rectangle 42" descr="白色大理石"/>
          <p:cNvSpPr>
            <a:spLocks noChangeArrowheads="1"/>
          </p:cNvSpPr>
          <p:nvPr/>
        </p:nvSpPr>
        <p:spPr bwMode="auto">
          <a:xfrm>
            <a:off x="4859338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530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7" name="Rectangle 43" descr="白色大理石"/>
          <p:cNvSpPr>
            <a:spLocks noChangeArrowheads="1"/>
          </p:cNvSpPr>
          <p:nvPr/>
        </p:nvSpPr>
        <p:spPr bwMode="auto">
          <a:xfrm>
            <a:off x="6588125" y="2924175"/>
            <a:ext cx="485775" cy="2809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790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8" name="Rectangle 44" descr="白色大理石"/>
          <p:cNvSpPr>
            <a:spLocks noChangeArrowheads="1"/>
          </p:cNvSpPr>
          <p:nvPr/>
        </p:nvSpPr>
        <p:spPr bwMode="auto">
          <a:xfrm>
            <a:off x="2987675" y="3573463"/>
            <a:ext cx="485775" cy="2809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306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89" name="Text Box 45"/>
          <p:cNvSpPr txBox="1">
            <a:spLocks noChangeArrowheads="1"/>
          </p:cNvSpPr>
          <p:nvPr/>
        </p:nvSpPr>
        <p:spPr bwMode="auto">
          <a:xfrm>
            <a:off x="323850" y="4221163"/>
            <a:ext cx="856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[0]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[1]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[2]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[3]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[4] 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[5]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[6]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[7] 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[8]     </a:t>
            </a:r>
            <a:r>
              <a:rPr kumimoji="1" lang="en-US" altLang="zh-CN" sz="2400" b="1" i="1" smtClean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[9]</a:t>
            </a:r>
            <a:endParaRPr kumimoji="1" lang="en-US" altLang="zh-CN" sz="2400" smtClean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415790" name="Text Box 46"/>
          <p:cNvSpPr txBox="1">
            <a:spLocks noChangeArrowheads="1"/>
          </p:cNvSpPr>
          <p:nvPr/>
        </p:nvSpPr>
        <p:spPr bwMode="auto">
          <a:xfrm>
            <a:off x="179388" y="1628775"/>
            <a:ext cx="3741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第三趟分配</a:t>
            </a:r>
            <a:r>
              <a:rPr kumimoji="1" lang="zh-CN" altLang="en-US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（按最高位 </a:t>
            </a:r>
            <a:r>
              <a:rPr kumimoji="1" lang="en-US" altLang="zh-CN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415791" name="Text Box 47"/>
          <p:cNvSpPr txBox="1">
            <a:spLocks noChangeArrowheads="1"/>
          </p:cNvSpPr>
          <p:nvPr/>
        </p:nvSpPr>
        <p:spPr bwMode="auto">
          <a:xfrm>
            <a:off x="129480" y="47720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第三趟收集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（让队尾指针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链接到下一非空队首指针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f[i+1]</a:t>
            </a:r>
            <a:r>
              <a:rPr kumimoji="1"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042988" y="5445125"/>
            <a:ext cx="7772400" cy="381000"/>
            <a:chOff x="96" y="3744"/>
            <a:chExt cx="5568" cy="288"/>
          </a:xfrm>
        </p:grpSpPr>
        <p:sp>
          <p:nvSpPr>
            <p:cNvPr id="415793" name="Rectangle 49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530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94" name="Line 50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95" name="Rectangle 51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790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96" name="Line 52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97" name="Rectangle 53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921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798" name="Line 54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99" name="Rectangle 55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101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00" name="Line 56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01" name="Rectangle 57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614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02" name="Line 58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03" name="Rectangle 59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485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04" name="Line 60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05" name="Rectangle 61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215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06" name="Line 62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07" name="Rectangle 63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306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08" name="Line 64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09" name="Rectangle 65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637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415810" name="Line 66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11" name="Rectangle 67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738</a:t>
              </a:r>
              <a:endParaRPr kumimoji="1" lang="en-US" altLang="zh-CN" sz="2400" smtClean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</p:grpSp>
      <p:sp>
        <p:nvSpPr>
          <p:cNvPr id="415812" name="Rectangle 68"/>
          <p:cNvSpPr>
            <a:spLocks noChangeArrowheads="1"/>
          </p:cNvSpPr>
          <p:nvPr/>
        </p:nvSpPr>
        <p:spPr bwMode="auto">
          <a:xfrm>
            <a:off x="250825" y="1052513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5813" name="Rectangle 69"/>
          <p:cNvSpPr>
            <a:spLocks noChangeArrowheads="1"/>
          </p:cNvSpPr>
          <p:nvPr/>
        </p:nvSpPr>
        <p:spPr bwMode="auto">
          <a:xfrm>
            <a:off x="179388" y="5373688"/>
            <a:ext cx="833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3300"/>
                </a:solidFill>
                <a:latin typeface="Times New Roman" pitchFamily="18" charset="0"/>
              </a:rPr>
              <a:t>r[0]→</a:t>
            </a:r>
          </a:p>
        </p:txBody>
      </p:sp>
      <p:sp>
        <p:nvSpPr>
          <p:cNvPr id="415815" name="Line 71"/>
          <p:cNvSpPr>
            <a:spLocks noChangeShapeType="1"/>
          </p:cNvSpPr>
          <p:nvPr/>
        </p:nvSpPr>
        <p:spPr bwMode="auto">
          <a:xfrm>
            <a:off x="1476375" y="25654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16" name="Line 72"/>
          <p:cNvSpPr>
            <a:spLocks noChangeShapeType="1"/>
          </p:cNvSpPr>
          <p:nvPr/>
        </p:nvSpPr>
        <p:spPr bwMode="auto">
          <a:xfrm>
            <a:off x="2411413" y="2565400"/>
            <a:ext cx="685800" cy="1524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17" name="Line 73"/>
          <p:cNvSpPr>
            <a:spLocks noChangeShapeType="1"/>
          </p:cNvSpPr>
          <p:nvPr/>
        </p:nvSpPr>
        <p:spPr bwMode="auto">
          <a:xfrm>
            <a:off x="3276600" y="25654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18" name="Line 74"/>
          <p:cNvSpPr>
            <a:spLocks noChangeShapeType="1"/>
          </p:cNvSpPr>
          <p:nvPr/>
        </p:nvSpPr>
        <p:spPr bwMode="auto">
          <a:xfrm>
            <a:off x="4140200" y="2565400"/>
            <a:ext cx="838200" cy="1676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19" name="Line 75"/>
          <p:cNvSpPr>
            <a:spLocks noChangeShapeType="1"/>
          </p:cNvSpPr>
          <p:nvPr/>
        </p:nvSpPr>
        <p:spPr bwMode="auto">
          <a:xfrm>
            <a:off x="5148263" y="2636838"/>
            <a:ext cx="719137" cy="1655762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20" name="Line 76"/>
          <p:cNvSpPr>
            <a:spLocks noChangeShapeType="1"/>
          </p:cNvSpPr>
          <p:nvPr/>
        </p:nvSpPr>
        <p:spPr bwMode="auto">
          <a:xfrm>
            <a:off x="5940425" y="2636838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5821" name="Line 77"/>
          <p:cNvSpPr>
            <a:spLocks noChangeShapeType="1"/>
          </p:cNvSpPr>
          <p:nvPr/>
        </p:nvSpPr>
        <p:spPr bwMode="auto">
          <a:xfrm>
            <a:off x="6877050" y="2565400"/>
            <a:ext cx="1600200" cy="1676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2987675" y="5949950"/>
            <a:ext cx="2963863" cy="620713"/>
            <a:chOff x="1920" y="3504"/>
            <a:chExt cx="1824" cy="586"/>
          </a:xfrm>
        </p:grpSpPr>
        <p:sp>
          <p:nvSpPr>
            <p:cNvPr id="415823" name="Cloud"/>
            <p:cNvSpPr>
              <a:spLocks noChangeAspect="1" noEditPoints="1" noChangeArrowheads="1"/>
            </p:cNvSpPr>
            <p:nvPr/>
          </p:nvSpPr>
          <p:spPr bwMode="auto">
            <a:xfrm>
              <a:off x="1920" y="3504"/>
              <a:ext cx="1824" cy="5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824" name="Rectangle 80"/>
            <p:cNvSpPr>
              <a:spLocks noChangeArrowheads="1"/>
            </p:cNvSpPr>
            <p:nvPr/>
          </p:nvSpPr>
          <p:spPr bwMode="auto">
            <a:xfrm>
              <a:off x="2256" y="3600"/>
              <a:ext cx="1246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排序结束！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90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4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7" grpId="0" autoUpdateAnimBg="0"/>
      <p:bldP spid="415779" grpId="0" animBg="1" autoUpdateAnimBg="0"/>
      <p:bldP spid="415780" grpId="0" animBg="1" autoUpdateAnimBg="0"/>
      <p:bldP spid="415781" grpId="0" animBg="1" autoUpdateAnimBg="0"/>
      <p:bldP spid="415782" grpId="0" animBg="1" autoUpdateAnimBg="0"/>
      <p:bldP spid="415783" grpId="0" animBg="1" autoUpdateAnimBg="0"/>
      <p:bldP spid="415784" grpId="0" animBg="1" autoUpdateAnimBg="0"/>
      <p:bldP spid="415785" grpId="0" animBg="1" autoUpdateAnimBg="0"/>
      <p:bldP spid="415786" grpId="0" animBg="1" autoUpdateAnimBg="0"/>
      <p:bldP spid="415787" grpId="0" animBg="1" autoUpdateAnimBg="0"/>
      <p:bldP spid="415788" grpId="0" animBg="1" autoUpdateAnimBg="0"/>
      <p:bldP spid="415789" grpId="0" autoUpdateAnimBg="0"/>
      <p:bldP spid="415790" grpId="0" autoUpdateAnimBg="0"/>
      <p:bldP spid="415791" grpId="0" autoUpdateAnimBg="0"/>
      <p:bldP spid="415812" grpId="0" autoUpdateAnimBg="0"/>
      <p:bldP spid="415813" grpId="0" autoUpdateAnimBg="0"/>
      <p:bldP spid="415815" grpId="0" animBg="1"/>
      <p:bldP spid="415816" grpId="0" animBg="1"/>
      <p:bldP spid="415817" grpId="0" animBg="1"/>
      <p:bldP spid="415818" grpId="0" animBg="1"/>
      <p:bldP spid="415819" grpId="0" animBg="1"/>
      <p:bldP spid="415820" grpId="0" animBg="1"/>
      <p:bldP spid="4158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endParaRPr lang="zh-CN" altLang="en-US" dirty="0"/>
          </a:p>
          <a:p>
            <a:pPr lvl="2"/>
            <a:r>
              <a:rPr lang="zh-CN" altLang="en-US" dirty="0"/>
              <a:t>任取一个元素 </a:t>
            </a:r>
            <a:r>
              <a:rPr lang="en-US" altLang="zh-CN" dirty="0"/>
              <a:t>(</a:t>
            </a:r>
            <a:r>
              <a:rPr lang="zh-CN" altLang="en-US" dirty="0"/>
              <a:t>如第一个</a:t>
            </a:r>
            <a:r>
              <a:rPr lang="en-US" altLang="zh-CN" dirty="0"/>
              <a:t>) </a:t>
            </a:r>
            <a:r>
              <a:rPr lang="zh-CN" altLang="en-US" dirty="0"/>
              <a:t>为中心</a:t>
            </a:r>
          </a:p>
          <a:p>
            <a:pPr lvl="2"/>
            <a:r>
              <a:rPr lang="zh-CN" altLang="en-US" dirty="0"/>
              <a:t>所有比它小的元素一律前放，比它大的元素一律后放，形成左右两个子表；</a:t>
            </a:r>
          </a:p>
          <a:p>
            <a:pPr lvl="2"/>
            <a:r>
              <a:rPr lang="zh-CN" altLang="en-US" dirty="0"/>
              <a:t>对各子表重新选择中心元素并依此规则调整，直到每个子表的元素只剩一个</a:t>
            </a:r>
          </a:p>
          <a:p>
            <a:pPr lvl="1"/>
            <a:endParaRPr lang="zh-CN" altLang="en-US" dirty="0"/>
          </a:p>
        </p:txBody>
      </p:sp>
      <p:sp>
        <p:nvSpPr>
          <p:cNvPr id="4" name="AutoShape 14" descr="白色大理石"/>
          <p:cNvSpPr>
            <a:spLocks noChangeArrowheads="1"/>
          </p:cNvSpPr>
          <p:nvPr/>
        </p:nvSpPr>
        <p:spPr bwMode="auto">
          <a:xfrm>
            <a:off x="990600" y="6356176"/>
            <a:ext cx="2895600" cy="457200"/>
          </a:xfrm>
          <a:prstGeom prst="parallelogram">
            <a:avLst>
              <a:gd name="adj" fmla="val 9165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AutoShape 15" descr="白色大理石"/>
          <p:cNvSpPr>
            <a:spLocks noChangeArrowheads="1"/>
          </p:cNvSpPr>
          <p:nvPr/>
        </p:nvSpPr>
        <p:spPr bwMode="auto">
          <a:xfrm>
            <a:off x="1340296" y="4962872"/>
            <a:ext cx="7696200" cy="457200"/>
          </a:xfrm>
          <a:prstGeom prst="parallelogram">
            <a:avLst>
              <a:gd name="adj" fmla="val 243616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07096" y="4581872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21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397696" y="4505672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388296" y="4200872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49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5378896" y="4505672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25*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6369496" y="4658072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16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360096" y="4962872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08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483296" y="5420072"/>
            <a:ext cx="528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0           1           2           3           4           5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13" name="AutoShape 24" descr="白色大理石"/>
          <p:cNvSpPr>
            <a:spLocks noChangeArrowheads="1"/>
          </p:cNvSpPr>
          <p:nvPr/>
        </p:nvSpPr>
        <p:spPr bwMode="auto">
          <a:xfrm>
            <a:off x="4343400" y="6356176"/>
            <a:ext cx="3733800" cy="457200"/>
          </a:xfrm>
          <a:prstGeom prst="parallelogram">
            <a:avLst>
              <a:gd name="adj" fmla="val 11819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3962400" y="5975176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rgbClr val="3333CC">
                  <a:gamma/>
                  <a:shade val="46275"/>
                  <a:invGamma/>
                </a:srgbClr>
              </a:gs>
              <a:gs pos="5000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21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4953000" y="5898976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25*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auto">
          <a:xfrm>
            <a:off x="6858000" y="5898976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25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auto">
          <a:xfrm>
            <a:off x="2667000" y="6051376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16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5867400" y="5594176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49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2254696" y="412467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pivotkey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1676400" y="6356176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08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1522589" y="5746576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pivot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key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50827" y="211138"/>
            <a:ext cx="8647114" cy="1025525"/>
            <a:chOff x="68" y="351"/>
            <a:chExt cx="5447" cy="646"/>
          </a:xfrm>
        </p:grpSpPr>
        <p:sp>
          <p:nvSpPr>
            <p:cNvPr id="54275" name="Text Box 3"/>
            <p:cNvSpPr txBox="1">
              <a:spLocks noChangeArrowheads="1"/>
            </p:cNvSpPr>
            <p:nvPr/>
          </p:nvSpPr>
          <p:spPr bwMode="auto">
            <a:xfrm>
              <a:off x="68" y="35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初始状态</a:t>
              </a: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：</a:t>
              </a:r>
            </a:p>
          </p:txBody>
        </p:sp>
        <p:sp>
          <p:nvSpPr>
            <p:cNvPr id="54307" name="Text Box 35"/>
            <p:cNvSpPr txBox="1">
              <a:spLocks noChangeArrowheads="1"/>
            </p:cNvSpPr>
            <p:nvPr/>
          </p:nvSpPr>
          <p:spPr bwMode="auto">
            <a:xfrm>
              <a:off x="430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333" y="728"/>
              <a:ext cx="5182" cy="269"/>
              <a:chOff x="333" y="728"/>
              <a:chExt cx="5182" cy="269"/>
            </a:xfrm>
          </p:grpSpPr>
          <p:sp>
            <p:nvSpPr>
              <p:cNvPr id="54278" name="Rectangle 6"/>
              <p:cNvSpPr>
                <a:spLocks noChangeArrowheads="1"/>
              </p:cNvSpPr>
              <p:nvPr/>
            </p:nvSpPr>
            <p:spPr bwMode="auto">
              <a:xfrm>
                <a:off x="333" y="734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278</a:t>
                </a:r>
              </a:p>
            </p:txBody>
          </p: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679" y="734"/>
                <a:ext cx="542" cy="256"/>
                <a:chOff x="1133" y="1389"/>
                <a:chExt cx="542" cy="256"/>
              </a:xfrm>
            </p:grpSpPr>
            <p:sp>
              <p:nvSpPr>
                <p:cNvPr id="54281" name="Rectangle 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dirty="0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109</a:t>
                  </a:r>
                </a:p>
              </p:txBody>
            </p:sp>
            <p:sp>
              <p:nvSpPr>
                <p:cNvPr id="54282" name="Line 1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1205" y="734"/>
                <a:ext cx="542" cy="256"/>
                <a:chOff x="1133" y="1389"/>
                <a:chExt cx="542" cy="256"/>
              </a:xfrm>
            </p:grpSpPr>
            <p:sp>
              <p:nvSpPr>
                <p:cNvPr id="5428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063</a:t>
                  </a:r>
                </a:p>
              </p:txBody>
            </p:sp>
            <p:sp>
              <p:nvSpPr>
                <p:cNvPr id="54285" name="Line 1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1730" y="734"/>
                <a:ext cx="542" cy="256"/>
                <a:chOff x="1133" y="1389"/>
                <a:chExt cx="542" cy="256"/>
              </a:xfrm>
            </p:grpSpPr>
            <p:sp>
              <p:nvSpPr>
                <p:cNvPr id="54287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dirty="0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930</a:t>
                  </a:r>
                </a:p>
              </p:txBody>
            </p:sp>
            <p:sp>
              <p:nvSpPr>
                <p:cNvPr id="54288" name="Line 1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2256" y="734"/>
                <a:ext cx="542" cy="256"/>
                <a:chOff x="1133" y="1389"/>
                <a:chExt cx="542" cy="256"/>
              </a:xfrm>
            </p:grpSpPr>
            <p:sp>
              <p:nvSpPr>
                <p:cNvPr id="54290" name="Rectangle 1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589</a:t>
                  </a:r>
                </a:p>
              </p:txBody>
            </p:sp>
            <p:sp>
              <p:nvSpPr>
                <p:cNvPr id="54291" name="Line 1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2782" y="734"/>
                <a:ext cx="542" cy="256"/>
                <a:chOff x="1133" y="1389"/>
                <a:chExt cx="542" cy="256"/>
              </a:xfrm>
            </p:grpSpPr>
            <p:sp>
              <p:nvSpPr>
                <p:cNvPr id="542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184</a:t>
                  </a:r>
                </a:p>
              </p:txBody>
            </p:sp>
            <p:sp>
              <p:nvSpPr>
                <p:cNvPr id="54294" name="Line 2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3307" y="734"/>
                <a:ext cx="542" cy="256"/>
                <a:chOff x="1133" y="1389"/>
                <a:chExt cx="542" cy="256"/>
              </a:xfrm>
            </p:grpSpPr>
            <p:sp>
              <p:nvSpPr>
                <p:cNvPr id="54296" name="Rectangle 2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505</a:t>
                  </a:r>
                </a:p>
              </p:txBody>
            </p:sp>
            <p:sp>
              <p:nvSpPr>
                <p:cNvPr id="54297" name="Line 2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3833" y="734"/>
                <a:ext cx="542" cy="256"/>
                <a:chOff x="1133" y="1389"/>
                <a:chExt cx="542" cy="256"/>
              </a:xfrm>
            </p:grpSpPr>
            <p:sp>
              <p:nvSpPr>
                <p:cNvPr id="542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269</a:t>
                  </a:r>
                </a:p>
              </p:txBody>
            </p:sp>
            <p:sp>
              <p:nvSpPr>
                <p:cNvPr id="54300" name="Line 2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4359" y="734"/>
                <a:ext cx="542" cy="256"/>
                <a:chOff x="1133" y="1389"/>
                <a:chExt cx="542" cy="256"/>
              </a:xfrm>
            </p:grpSpPr>
            <p:sp>
              <p:nvSpPr>
                <p:cNvPr id="54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008</a:t>
                  </a:r>
                </a:p>
              </p:txBody>
            </p:sp>
            <p:sp>
              <p:nvSpPr>
                <p:cNvPr id="54303" name="Line 3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54305" name="Rectangle 33"/>
              <p:cNvSpPr>
                <a:spLocks noChangeArrowheads="1"/>
              </p:cNvSpPr>
              <p:nvPr/>
            </p:nvSpPr>
            <p:spPr bwMode="auto">
              <a:xfrm>
                <a:off x="5064" y="734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80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083</a:t>
                </a:r>
              </a:p>
            </p:txBody>
          </p:sp>
          <p:sp>
            <p:nvSpPr>
              <p:cNvPr id="54306" name="Line 34"/>
              <p:cNvSpPr>
                <a:spLocks noChangeShapeType="1"/>
              </p:cNvSpPr>
              <p:nvPr/>
            </p:nvSpPr>
            <p:spPr bwMode="auto">
              <a:xfrm>
                <a:off x="4884" y="8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08" name="Line 36"/>
              <p:cNvSpPr>
                <a:spLocks noChangeShapeType="1"/>
              </p:cNvSpPr>
              <p:nvPr/>
            </p:nvSpPr>
            <p:spPr bwMode="auto">
              <a:xfrm>
                <a:off x="622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0" name="Line 38"/>
              <p:cNvSpPr>
                <a:spLocks noChangeShapeType="1"/>
              </p:cNvSpPr>
              <p:nvPr/>
            </p:nvSpPr>
            <p:spPr bwMode="auto">
              <a:xfrm>
                <a:off x="1147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1" name="Line 39"/>
              <p:cNvSpPr>
                <a:spLocks noChangeShapeType="1"/>
              </p:cNvSpPr>
              <p:nvPr/>
            </p:nvSpPr>
            <p:spPr bwMode="auto">
              <a:xfrm>
                <a:off x="1673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>
                <a:off x="2199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3" name="Line 41"/>
              <p:cNvSpPr>
                <a:spLocks noChangeShapeType="1"/>
              </p:cNvSpPr>
              <p:nvPr/>
            </p:nvSpPr>
            <p:spPr bwMode="auto">
              <a:xfrm>
                <a:off x="2724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4" name="Line 42"/>
              <p:cNvSpPr>
                <a:spLocks noChangeShapeType="1"/>
              </p:cNvSpPr>
              <p:nvPr/>
            </p:nvSpPr>
            <p:spPr bwMode="auto">
              <a:xfrm>
                <a:off x="3250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5" name="Line 43"/>
              <p:cNvSpPr>
                <a:spLocks noChangeShapeType="1"/>
              </p:cNvSpPr>
              <p:nvPr/>
            </p:nvSpPr>
            <p:spPr bwMode="auto">
              <a:xfrm>
                <a:off x="3776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6" name="Line 44"/>
              <p:cNvSpPr>
                <a:spLocks noChangeShapeType="1"/>
              </p:cNvSpPr>
              <p:nvPr/>
            </p:nvSpPr>
            <p:spPr bwMode="auto">
              <a:xfrm>
                <a:off x="4301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7" name="Line 45"/>
              <p:cNvSpPr>
                <a:spLocks noChangeShapeType="1"/>
              </p:cNvSpPr>
              <p:nvPr/>
            </p:nvSpPr>
            <p:spPr bwMode="auto">
              <a:xfrm>
                <a:off x="4827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8" name="Line 46"/>
              <p:cNvSpPr>
                <a:spLocks noChangeShapeType="1"/>
              </p:cNvSpPr>
              <p:nvPr/>
            </p:nvSpPr>
            <p:spPr bwMode="auto">
              <a:xfrm>
                <a:off x="5353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319" name="Text Box 47"/>
              <p:cNvSpPr txBox="1">
                <a:spLocks noChangeArrowheads="1"/>
              </p:cNvSpPr>
              <p:nvPr/>
            </p:nvSpPr>
            <p:spPr bwMode="auto">
              <a:xfrm>
                <a:off x="5319" y="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</p:grpSp>
        <p:sp>
          <p:nvSpPr>
            <p:cNvPr id="54329" name="Text Box 57"/>
            <p:cNvSpPr txBox="1">
              <a:spLocks noChangeArrowheads="1"/>
            </p:cNvSpPr>
            <p:nvPr/>
          </p:nvSpPr>
          <p:spPr bwMode="auto">
            <a:xfrm>
              <a:off x="955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4330" name="Text Box 58"/>
            <p:cNvSpPr txBox="1">
              <a:spLocks noChangeArrowheads="1"/>
            </p:cNvSpPr>
            <p:nvPr/>
          </p:nvSpPr>
          <p:spPr bwMode="auto">
            <a:xfrm>
              <a:off x="1481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54331" name="Text Box 59"/>
            <p:cNvSpPr txBox="1">
              <a:spLocks noChangeArrowheads="1"/>
            </p:cNvSpPr>
            <p:nvPr/>
          </p:nvSpPr>
          <p:spPr bwMode="auto">
            <a:xfrm>
              <a:off x="2007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54332" name="Text Box 60"/>
            <p:cNvSpPr txBox="1">
              <a:spLocks noChangeArrowheads="1"/>
            </p:cNvSpPr>
            <p:nvPr/>
          </p:nvSpPr>
          <p:spPr bwMode="auto">
            <a:xfrm>
              <a:off x="2532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54333" name="Text Box 61"/>
            <p:cNvSpPr txBox="1">
              <a:spLocks noChangeArrowheads="1"/>
            </p:cNvSpPr>
            <p:nvPr/>
          </p:nvSpPr>
          <p:spPr bwMode="auto">
            <a:xfrm>
              <a:off x="3058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54334" name="Text Box 62"/>
            <p:cNvSpPr txBox="1">
              <a:spLocks noChangeArrowheads="1"/>
            </p:cNvSpPr>
            <p:nvPr/>
          </p:nvSpPr>
          <p:spPr bwMode="auto">
            <a:xfrm>
              <a:off x="3584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54335" name="Text Box 63"/>
            <p:cNvSpPr txBox="1">
              <a:spLocks noChangeArrowheads="1"/>
            </p:cNvSpPr>
            <p:nvPr/>
          </p:nvSpPr>
          <p:spPr bwMode="auto">
            <a:xfrm>
              <a:off x="4109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54336" name="Text Box 64"/>
            <p:cNvSpPr txBox="1">
              <a:spLocks noChangeArrowheads="1"/>
            </p:cNvSpPr>
            <p:nvPr/>
          </p:nvSpPr>
          <p:spPr bwMode="auto">
            <a:xfrm>
              <a:off x="4635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54337" name="Text Box 65"/>
            <p:cNvSpPr txBox="1">
              <a:spLocks noChangeArrowheads="1"/>
            </p:cNvSpPr>
            <p:nvPr/>
          </p:nvSpPr>
          <p:spPr bwMode="auto">
            <a:xfrm>
              <a:off x="5161" y="51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</p:grpSp>
      <p:sp>
        <p:nvSpPr>
          <p:cNvPr id="54340" name="Text Box 68"/>
          <p:cNvSpPr txBox="1">
            <a:spLocks noChangeArrowheads="1"/>
          </p:cNvSpPr>
          <p:nvPr/>
        </p:nvSpPr>
        <p:spPr bwMode="auto">
          <a:xfrm>
            <a:off x="1301750" y="1625600"/>
            <a:ext cx="24144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f[0]=0        e[0]=0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f[1]=0        e[1]=0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f[2]=0        e[2]=0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f[3]=0        e[3]=0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f[4]=0        e[4]=0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f[5]=0        e[5]=0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f[6]=0        e[6]=0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f[7]=0        e[7]=0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f[8]=0        e[8]=0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f[9]=0        e[9]=0</a:t>
            </a:r>
          </a:p>
        </p:txBody>
      </p: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1954213" y="46021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3394075" y="457993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1936750" y="499110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3378200" y="49498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1954213" y="273367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54347" name="Text Box 75"/>
          <p:cNvSpPr txBox="1">
            <a:spLocks noChangeArrowheads="1"/>
          </p:cNvSpPr>
          <p:nvPr/>
        </p:nvSpPr>
        <p:spPr bwMode="auto">
          <a:xfrm>
            <a:off x="3376613" y="27273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54348" name="Text Box 76"/>
          <p:cNvSpPr txBox="1">
            <a:spLocks noChangeArrowheads="1"/>
          </p:cNvSpPr>
          <p:nvPr/>
        </p:nvSpPr>
        <p:spPr bwMode="auto">
          <a:xfrm>
            <a:off x="1976438" y="16271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3362325" y="163830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2011363" y="1171575"/>
            <a:ext cx="2239962" cy="246063"/>
            <a:chOff x="1256" y="1000"/>
            <a:chExt cx="1411" cy="155"/>
          </a:xfrm>
        </p:grpSpPr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>
              <a:off x="1256" y="1000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51" name="Line 79"/>
            <p:cNvSpPr>
              <a:spLocks noChangeShapeType="1"/>
            </p:cNvSpPr>
            <p:nvPr/>
          </p:nvSpPr>
          <p:spPr bwMode="auto">
            <a:xfrm>
              <a:off x="1256" y="115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 flipV="1">
              <a:off x="2656" y="10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4354" name="Text Box 82"/>
          <p:cNvSpPr txBox="1">
            <a:spLocks noChangeArrowheads="1"/>
          </p:cNvSpPr>
          <p:nvPr/>
        </p:nvSpPr>
        <p:spPr bwMode="auto">
          <a:xfrm>
            <a:off x="3363913" y="498951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355" name="Text Box 83"/>
          <p:cNvSpPr txBox="1">
            <a:spLocks noChangeArrowheads="1"/>
          </p:cNvSpPr>
          <p:nvPr/>
        </p:nvSpPr>
        <p:spPr bwMode="auto">
          <a:xfrm>
            <a:off x="3384550" y="315595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6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356" name="Text Box 84"/>
          <p:cNvSpPr txBox="1">
            <a:spLocks noChangeArrowheads="1"/>
          </p:cNvSpPr>
          <p:nvPr/>
        </p:nvSpPr>
        <p:spPr bwMode="auto">
          <a:xfrm>
            <a:off x="1966913" y="31845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6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3389313" y="35321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dirty="0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358" name="Text Box 86"/>
          <p:cNvSpPr txBox="1">
            <a:spLocks noChangeArrowheads="1"/>
          </p:cNvSpPr>
          <p:nvPr/>
        </p:nvSpPr>
        <p:spPr bwMode="auto">
          <a:xfrm>
            <a:off x="1979711" y="3543301"/>
            <a:ext cx="3130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dirty="0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4516438" y="1189038"/>
            <a:ext cx="2328862" cy="211137"/>
            <a:chOff x="2834" y="1011"/>
            <a:chExt cx="1467" cy="133"/>
          </a:xfrm>
        </p:grpSpPr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>
              <a:off x="2834" y="1011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2834" y="1144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 flipV="1">
              <a:off x="4301" y="10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4363" name="Text Box 91"/>
          <p:cNvSpPr txBox="1">
            <a:spLocks noChangeArrowheads="1"/>
          </p:cNvSpPr>
          <p:nvPr/>
        </p:nvSpPr>
        <p:spPr bwMode="auto">
          <a:xfrm>
            <a:off x="3368675" y="497363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917575" y="1223963"/>
            <a:ext cx="6704013" cy="300037"/>
            <a:chOff x="567" y="1033"/>
            <a:chExt cx="4223" cy="189"/>
          </a:xfrm>
        </p:grpSpPr>
        <p:sp>
          <p:nvSpPr>
            <p:cNvPr id="54364" name="Line 92"/>
            <p:cNvSpPr>
              <a:spLocks noChangeShapeType="1"/>
            </p:cNvSpPr>
            <p:nvPr/>
          </p:nvSpPr>
          <p:spPr bwMode="auto">
            <a:xfrm>
              <a:off x="578" y="1044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65" name="Line 93"/>
            <p:cNvSpPr>
              <a:spLocks noChangeShapeType="1"/>
            </p:cNvSpPr>
            <p:nvPr/>
          </p:nvSpPr>
          <p:spPr bwMode="auto">
            <a:xfrm>
              <a:off x="567" y="1222"/>
              <a:ext cx="4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66" name="Line 94"/>
            <p:cNvSpPr>
              <a:spLocks noChangeShapeType="1"/>
            </p:cNvSpPr>
            <p:nvPr/>
          </p:nvSpPr>
          <p:spPr bwMode="auto">
            <a:xfrm flipV="1">
              <a:off x="4790" y="103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4368" name="Text Box 96"/>
          <p:cNvSpPr txBox="1">
            <a:spLocks noChangeArrowheads="1"/>
          </p:cNvSpPr>
          <p:nvPr/>
        </p:nvSpPr>
        <p:spPr bwMode="auto">
          <a:xfrm>
            <a:off x="3367088" y="46021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grpSp>
        <p:nvGrpSpPr>
          <p:cNvPr id="17" name="Group 100"/>
          <p:cNvGrpSpPr>
            <a:grpSpLocks/>
          </p:cNvGrpSpPr>
          <p:nvPr/>
        </p:nvGrpSpPr>
        <p:grpSpPr bwMode="auto">
          <a:xfrm>
            <a:off x="2592388" y="1223963"/>
            <a:ext cx="5857875" cy="458787"/>
            <a:chOff x="1622" y="1033"/>
            <a:chExt cx="3690" cy="289"/>
          </a:xfrm>
        </p:grpSpPr>
        <p:sp>
          <p:nvSpPr>
            <p:cNvPr id="54369" name="Line 97"/>
            <p:cNvSpPr>
              <a:spLocks noChangeShapeType="1"/>
            </p:cNvSpPr>
            <p:nvPr/>
          </p:nvSpPr>
          <p:spPr bwMode="auto">
            <a:xfrm>
              <a:off x="1622" y="1033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70" name="Line 98"/>
            <p:cNvSpPr>
              <a:spLocks noChangeShapeType="1"/>
            </p:cNvSpPr>
            <p:nvPr/>
          </p:nvSpPr>
          <p:spPr bwMode="auto">
            <a:xfrm>
              <a:off x="1622" y="1311"/>
              <a:ext cx="3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 flipV="1">
              <a:off x="5312" y="10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4373" name="Text Box 101"/>
          <p:cNvSpPr txBox="1">
            <a:spLocks noChangeArrowheads="1"/>
          </p:cNvSpPr>
          <p:nvPr/>
        </p:nvSpPr>
        <p:spPr bwMode="auto">
          <a:xfrm>
            <a:off x="3367088" y="2733675"/>
            <a:ext cx="49244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10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8" name="Group 102"/>
          <p:cNvGrpSpPr>
            <a:grpSpLocks/>
          </p:cNvGrpSpPr>
          <p:nvPr/>
        </p:nvGrpSpPr>
        <p:grpSpPr bwMode="auto">
          <a:xfrm>
            <a:off x="523875" y="5416550"/>
            <a:ext cx="8226425" cy="1025525"/>
            <a:chOff x="333" y="351"/>
            <a:chExt cx="5182" cy="646"/>
          </a:xfrm>
        </p:grpSpPr>
        <p:sp>
          <p:nvSpPr>
            <p:cNvPr id="54375" name="Text Box 103"/>
            <p:cNvSpPr txBox="1">
              <a:spLocks noChangeArrowheads="1"/>
            </p:cNvSpPr>
            <p:nvPr/>
          </p:nvSpPr>
          <p:spPr bwMode="auto">
            <a:xfrm>
              <a:off x="442" y="35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376" name="Text Box 104"/>
            <p:cNvSpPr txBox="1">
              <a:spLocks noChangeArrowheads="1"/>
            </p:cNvSpPr>
            <p:nvPr/>
          </p:nvSpPr>
          <p:spPr bwMode="auto">
            <a:xfrm>
              <a:off x="430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grpSp>
          <p:nvGrpSpPr>
            <p:cNvPr id="19" name="Group 105"/>
            <p:cNvGrpSpPr>
              <a:grpSpLocks/>
            </p:cNvGrpSpPr>
            <p:nvPr/>
          </p:nvGrpSpPr>
          <p:grpSpPr bwMode="auto">
            <a:xfrm>
              <a:off x="333" y="728"/>
              <a:ext cx="5182" cy="269"/>
              <a:chOff x="333" y="728"/>
              <a:chExt cx="5182" cy="269"/>
            </a:xfrm>
          </p:grpSpPr>
          <p:sp>
            <p:nvSpPr>
              <p:cNvPr id="54378" name="Rectangle 106"/>
              <p:cNvSpPr>
                <a:spLocks noChangeArrowheads="1"/>
              </p:cNvSpPr>
              <p:nvPr/>
            </p:nvSpPr>
            <p:spPr bwMode="auto">
              <a:xfrm>
                <a:off x="333" y="734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930</a:t>
                </a:r>
              </a:p>
            </p:txBody>
          </p:sp>
          <p:grpSp>
            <p:nvGrpSpPr>
              <p:cNvPr id="20" name="Group 107"/>
              <p:cNvGrpSpPr>
                <a:grpSpLocks/>
              </p:cNvGrpSpPr>
              <p:nvPr/>
            </p:nvGrpSpPr>
            <p:grpSpPr bwMode="auto">
              <a:xfrm>
                <a:off x="679" y="734"/>
                <a:ext cx="542" cy="256"/>
                <a:chOff x="1133" y="1389"/>
                <a:chExt cx="542" cy="256"/>
              </a:xfrm>
            </p:grpSpPr>
            <p:sp>
              <p:nvSpPr>
                <p:cNvPr id="5438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063</a:t>
                  </a:r>
                </a:p>
              </p:txBody>
            </p:sp>
            <p:sp>
              <p:nvSpPr>
                <p:cNvPr id="5438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1" name="Group 110"/>
              <p:cNvGrpSpPr>
                <a:grpSpLocks/>
              </p:cNvGrpSpPr>
              <p:nvPr/>
            </p:nvGrpSpPr>
            <p:grpSpPr bwMode="auto">
              <a:xfrm>
                <a:off x="1205" y="734"/>
                <a:ext cx="542" cy="256"/>
                <a:chOff x="1133" y="1389"/>
                <a:chExt cx="542" cy="256"/>
              </a:xfrm>
            </p:grpSpPr>
            <p:sp>
              <p:nvSpPr>
                <p:cNvPr id="5438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083</a:t>
                  </a:r>
                </a:p>
              </p:txBody>
            </p:sp>
            <p:sp>
              <p:nvSpPr>
                <p:cNvPr id="5438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2" name="Group 113"/>
              <p:cNvGrpSpPr>
                <a:grpSpLocks/>
              </p:cNvGrpSpPr>
              <p:nvPr/>
            </p:nvGrpSpPr>
            <p:grpSpPr bwMode="auto">
              <a:xfrm>
                <a:off x="1730" y="734"/>
                <a:ext cx="542" cy="256"/>
                <a:chOff x="1133" y="1389"/>
                <a:chExt cx="542" cy="256"/>
              </a:xfrm>
            </p:grpSpPr>
            <p:sp>
              <p:nvSpPr>
                <p:cNvPr id="5438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184</a:t>
                  </a:r>
                </a:p>
              </p:txBody>
            </p:sp>
            <p:sp>
              <p:nvSpPr>
                <p:cNvPr id="5438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3" name="Group 116"/>
              <p:cNvGrpSpPr>
                <a:grpSpLocks/>
              </p:cNvGrpSpPr>
              <p:nvPr/>
            </p:nvGrpSpPr>
            <p:grpSpPr bwMode="auto">
              <a:xfrm>
                <a:off x="2256" y="734"/>
                <a:ext cx="542" cy="256"/>
                <a:chOff x="1133" y="1389"/>
                <a:chExt cx="542" cy="256"/>
              </a:xfrm>
            </p:grpSpPr>
            <p:sp>
              <p:nvSpPr>
                <p:cNvPr id="5438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505</a:t>
                  </a:r>
                </a:p>
              </p:txBody>
            </p:sp>
            <p:sp>
              <p:nvSpPr>
                <p:cNvPr id="5439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4" name="Group 119"/>
              <p:cNvGrpSpPr>
                <a:grpSpLocks/>
              </p:cNvGrpSpPr>
              <p:nvPr/>
            </p:nvGrpSpPr>
            <p:grpSpPr bwMode="auto">
              <a:xfrm>
                <a:off x="2782" y="734"/>
                <a:ext cx="542" cy="256"/>
                <a:chOff x="1133" y="1389"/>
                <a:chExt cx="542" cy="256"/>
              </a:xfrm>
            </p:grpSpPr>
            <p:sp>
              <p:nvSpPr>
                <p:cNvPr id="5439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278</a:t>
                  </a:r>
                </a:p>
              </p:txBody>
            </p:sp>
            <p:sp>
              <p:nvSpPr>
                <p:cNvPr id="5439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5" name="Group 122"/>
              <p:cNvGrpSpPr>
                <a:grpSpLocks/>
              </p:cNvGrpSpPr>
              <p:nvPr/>
            </p:nvGrpSpPr>
            <p:grpSpPr bwMode="auto">
              <a:xfrm>
                <a:off x="3307" y="734"/>
                <a:ext cx="542" cy="256"/>
                <a:chOff x="1133" y="1389"/>
                <a:chExt cx="542" cy="256"/>
              </a:xfrm>
            </p:grpSpPr>
            <p:sp>
              <p:nvSpPr>
                <p:cNvPr id="5439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008</a:t>
                  </a:r>
                </a:p>
              </p:txBody>
            </p:sp>
            <p:sp>
              <p:nvSpPr>
                <p:cNvPr id="5439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6" name="Group 125"/>
              <p:cNvGrpSpPr>
                <a:grpSpLocks/>
              </p:cNvGrpSpPr>
              <p:nvPr/>
            </p:nvGrpSpPr>
            <p:grpSpPr bwMode="auto">
              <a:xfrm>
                <a:off x="3833" y="734"/>
                <a:ext cx="542" cy="256"/>
                <a:chOff x="1133" y="1389"/>
                <a:chExt cx="542" cy="256"/>
              </a:xfrm>
            </p:grpSpPr>
            <p:sp>
              <p:nvSpPr>
                <p:cNvPr id="5439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109</a:t>
                  </a:r>
                </a:p>
              </p:txBody>
            </p:sp>
            <p:sp>
              <p:nvSpPr>
                <p:cNvPr id="5439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7" name="Group 128"/>
              <p:cNvGrpSpPr>
                <a:grpSpLocks/>
              </p:cNvGrpSpPr>
              <p:nvPr/>
            </p:nvGrpSpPr>
            <p:grpSpPr bwMode="auto">
              <a:xfrm>
                <a:off x="4359" y="734"/>
                <a:ext cx="542" cy="256"/>
                <a:chOff x="1133" y="1389"/>
                <a:chExt cx="542" cy="256"/>
              </a:xfrm>
            </p:grpSpPr>
            <p:sp>
              <p:nvSpPr>
                <p:cNvPr id="5440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589</a:t>
                  </a:r>
                </a:p>
              </p:txBody>
            </p:sp>
            <p:sp>
              <p:nvSpPr>
                <p:cNvPr id="54402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54403" name="Rectangle 131"/>
              <p:cNvSpPr>
                <a:spLocks noChangeArrowheads="1"/>
              </p:cNvSpPr>
              <p:nvPr/>
            </p:nvSpPr>
            <p:spPr bwMode="auto">
              <a:xfrm>
                <a:off x="5064" y="734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80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269</a:t>
                </a:r>
              </a:p>
            </p:txBody>
          </p:sp>
          <p:sp>
            <p:nvSpPr>
              <p:cNvPr id="54404" name="Line 132"/>
              <p:cNvSpPr>
                <a:spLocks noChangeShapeType="1"/>
              </p:cNvSpPr>
              <p:nvPr/>
            </p:nvSpPr>
            <p:spPr bwMode="auto">
              <a:xfrm>
                <a:off x="4884" y="8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05" name="Line 133"/>
              <p:cNvSpPr>
                <a:spLocks noChangeShapeType="1"/>
              </p:cNvSpPr>
              <p:nvPr/>
            </p:nvSpPr>
            <p:spPr bwMode="auto">
              <a:xfrm>
                <a:off x="622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06" name="Line 134"/>
              <p:cNvSpPr>
                <a:spLocks noChangeShapeType="1"/>
              </p:cNvSpPr>
              <p:nvPr/>
            </p:nvSpPr>
            <p:spPr bwMode="auto">
              <a:xfrm>
                <a:off x="1147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07" name="Line 135"/>
              <p:cNvSpPr>
                <a:spLocks noChangeShapeType="1"/>
              </p:cNvSpPr>
              <p:nvPr/>
            </p:nvSpPr>
            <p:spPr bwMode="auto">
              <a:xfrm>
                <a:off x="1673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08" name="Line 136"/>
              <p:cNvSpPr>
                <a:spLocks noChangeShapeType="1"/>
              </p:cNvSpPr>
              <p:nvPr/>
            </p:nvSpPr>
            <p:spPr bwMode="auto">
              <a:xfrm>
                <a:off x="2199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09" name="Line 137"/>
              <p:cNvSpPr>
                <a:spLocks noChangeShapeType="1"/>
              </p:cNvSpPr>
              <p:nvPr/>
            </p:nvSpPr>
            <p:spPr bwMode="auto">
              <a:xfrm>
                <a:off x="2724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0" name="Line 138"/>
              <p:cNvSpPr>
                <a:spLocks noChangeShapeType="1"/>
              </p:cNvSpPr>
              <p:nvPr/>
            </p:nvSpPr>
            <p:spPr bwMode="auto">
              <a:xfrm>
                <a:off x="3250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1" name="Line 139"/>
              <p:cNvSpPr>
                <a:spLocks noChangeShapeType="1"/>
              </p:cNvSpPr>
              <p:nvPr/>
            </p:nvSpPr>
            <p:spPr bwMode="auto">
              <a:xfrm>
                <a:off x="3776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2" name="Line 140"/>
              <p:cNvSpPr>
                <a:spLocks noChangeShapeType="1"/>
              </p:cNvSpPr>
              <p:nvPr/>
            </p:nvSpPr>
            <p:spPr bwMode="auto">
              <a:xfrm>
                <a:off x="4301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3" name="Line 141"/>
              <p:cNvSpPr>
                <a:spLocks noChangeShapeType="1"/>
              </p:cNvSpPr>
              <p:nvPr/>
            </p:nvSpPr>
            <p:spPr bwMode="auto">
              <a:xfrm>
                <a:off x="4827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4" name="Line 142"/>
              <p:cNvSpPr>
                <a:spLocks noChangeShapeType="1"/>
              </p:cNvSpPr>
              <p:nvPr/>
            </p:nvSpPr>
            <p:spPr bwMode="auto">
              <a:xfrm>
                <a:off x="5353" y="73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415" name="Text Box 143"/>
              <p:cNvSpPr txBox="1">
                <a:spLocks noChangeArrowheads="1"/>
              </p:cNvSpPr>
              <p:nvPr/>
            </p:nvSpPr>
            <p:spPr bwMode="auto">
              <a:xfrm>
                <a:off x="5319" y="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</p:grpSp>
        <p:sp>
          <p:nvSpPr>
            <p:cNvPr id="54416" name="Text Box 144"/>
            <p:cNvSpPr txBox="1">
              <a:spLocks noChangeArrowheads="1"/>
            </p:cNvSpPr>
            <p:nvPr/>
          </p:nvSpPr>
          <p:spPr bwMode="auto">
            <a:xfrm>
              <a:off x="955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54417" name="Text Box 145"/>
            <p:cNvSpPr txBox="1">
              <a:spLocks noChangeArrowheads="1"/>
            </p:cNvSpPr>
            <p:nvPr/>
          </p:nvSpPr>
          <p:spPr bwMode="auto">
            <a:xfrm>
              <a:off x="1481" y="51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54418" name="Text Box 146"/>
            <p:cNvSpPr txBox="1">
              <a:spLocks noChangeArrowheads="1"/>
            </p:cNvSpPr>
            <p:nvPr/>
          </p:nvSpPr>
          <p:spPr bwMode="auto">
            <a:xfrm>
              <a:off x="2007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54419" name="Text Box 147"/>
            <p:cNvSpPr txBox="1">
              <a:spLocks noChangeArrowheads="1"/>
            </p:cNvSpPr>
            <p:nvPr/>
          </p:nvSpPr>
          <p:spPr bwMode="auto">
            <a:xfrm>
              <a:off x="2532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54420" name="Text Box 148"/>
            <p:cNvSpPr txBox="1">
              <a:spLocks noChangeArrowheads="1"/>
            </p:cNvSpPr>
            <p:nvPr/>
          </p:nvSpPr>
          <p:spPr bwMode="auto">
            <a:xfrm>
              <a:off x="3058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4421" name="Text Box 149"/>
            <p:cNvSpPr txBox="1">
              <a:spLocks noChangeArrowheads="1"/>
            </p:cNvSpPr>
            <p:nvPr/>
          </p:nvSpPr>
          <p:spPr bwMode="auto">
            <a:xfrm>
              <a:off x="3584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54422" name="Text Box 150"/>
            <p:cNvSpPr txBox="1">
              <a:spLocks noChangeArrowheads="1"/>
            </p:cNvSpPr>
            <p:nvPr/>
          </p:nvSpPr>
          <p:spPr bwMode="auto">
            <a:xfrm>
              <a:off x="4109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4423" name="Text Box 151"/>
            <p:cNvSpPr txBox="1">
              <a:spLocks noChangeArrowheads="1"/>
            </p:cNvSpPr>
            <p:nvPr/>
          </p:nvSpPr>
          <p:spPr bwMode="auto">
            <a:xfrm>
              <a:off x="4635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54424" name="Text Box 152"/>
            <p:cNvSpPr txBox="1">
              <a:spLocks noChangeArrowheads="1"/>
            </p:cNvSpPr>
            <p:nvPr/>
          </p:nvSpPr>
          <p:spPr bwMode="auto">
            <a:xfrm>
              <a:off x="5161" y="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3754" y="53749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一趟收集：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303" y="2897097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基数排序过程中队列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r>
              <a:rPr lang="zh-CN" altLang="en-US" sz="3600" b="1" dirty="0" smtClean="0">
                <a:solidFill>
                  <a:srgbClr val="0000FF"/>
                </a:solidFill>
              </a:rPr>
              <a:t>指针变化情况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4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4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54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0" grpId="0" autoUpdateAnimBg="0"/>
      <p:bldP spid="54341" grpId="0" animBg="1" autoUpdateAnimBg="0"/>
      <p:bldP spid="54342" grpId="0" animBg="1" autoUpdateAnimBg="0"/>
      <p:bldP spid="54343" grpId="0" animBg="1" autoUpdateAnimBg="0"/>
      <p:bldP spid="54345" grpId="0" animBg="1" autoUpdateAnimBg="0"/>
      <p:bldP spid="54346" grpId="0" animBg="1" autoUpdateAnimBg="0"/>
      <p:bldP spid="54347" grpId="0" animBg="1" autoUpdateAnimBg="0"/>
      <p:bldP spid="54348" grpId="0" animBg="1" autoUpdateAnimBg="0"/>
      <p:bldP spid="54349" grpId="0" animBg="1" autoUpdateAnimBg="0"/>
      <p:bldP spid="54354" grpId="0" animBg="1" autoUpdateAnimBg="0"/>
      <p:bldP spid="54355" grpId="0" animBg="1" autoUpdateAnimBg="0"/>
      <p:bldP spid="54356" grpId="0" animBg="1" autoUpdateAnimBg="0"/>
      <p:bldP spid="54357" grpId="0" animBg="1" autoUpdateAnimBg="0"/>
      <p:bldP spid="54358" grpId="0" animBg="1" autoUpdateAnimBg="0"/>
      <p:bldP spid="54363" grpId="0" animBg="1" autoUpdateAnimBg="0"/>
      <p:bldP spid="54368" grpId="0" animBg="1" autoUpdateAnimBg="0"/>
      <p:bldP spid="54373" grpId="0" animBg="1" autoUpdateAnimBg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1373188" y="1854200"/>
            <a:ext cx="24144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f[0]=0        e[0]=0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f[1]=0        e[1]=0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f[2]=0        e[2]=0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f[3]=0        e[3]=0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f[4]=0        e[4]=0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f[5]=0        e[5]=0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f[6]=0        e[6]=0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f[7]=0        e[7]=0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f[8]=0        e[8]=0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f[9]=0        e[9]=0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2074863" y="44418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2074863" y="408940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3524250" y="30019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2074863" y="30114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2074863" y="18891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3541713" y="184943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5377" name="Text Box 81"/>
          <p:cNvSpPr txBox="1">
            <a:spLocks noChangeArrowheads="1"/>
          </p:cNvSpPr>
          <p:nvPr/>
        </p:nvSpPr>
        <p:spPr bwMode="auto">
          <a:xfrm>
            <a:off x="3543300" y="184785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55382" name="Text Box 86"/>
          <p:cNvSpPr txBox="1">
            <a:spLocks noChangeArrowheads="1"/>
          </p:cNvSpPr>
          <p:nvPr/>
        </p:nvSpPr>
        <p:spPr bwMode="auto">
          <a:xfrm>
            <a:off x="2074863" y="4795838"/>
            <a:ext cx="49244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682625" y="115888"/>
            <a:ext cx="8226425" cy="1157287"/>
            <a:chOff x="430" y="73"/>
            <a:chExt cx="5182" cy="729"/>
          </a:xfrm>
        </p:grpSpPr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430" y="156"/>
              <a:ext cx="5182" cy="646"/>
              <a:chOff x="333" y="351"/>
              <a:chExt cx="5182" cy="646"/>
            </a:xfrm>
          </p:grpSpPr>
          <p:sp>
            <p:nvSpPr>
              <p:cNvPr id="55384" name="Text Box 88"/>
              <p:cNvSpPr txBox="1">
                <a:spLocks noChangeArrowheads="1"/>
              </p:cNvSpPr>
              <p:nvPr/>
            </p:nvSpPr>
            <p:spPr bwMode="auto">
              <a:xfrm>
                <a:off x="442" y="35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5385" name="Text Box 89"/>
              <p:cNvSpPr txBox="1">
                <a:spLocks noChangeArrowheads="1"/>
              </p:cNvSpPr>
              <p:nvPr/>
            </p:nvSpPr>
            <p:spPr bwMode="auto">
              <a:xfrm>
                <a:off x="430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grpSp>
            <p:nvGrpSpPr>
              <p:cNvPr id="4" name="Group 90"/>
              <p:cNvGrpSpPr>
                <a:grpSpLocks/>
              </p:cNvGrpSpPr>
              <p:nvPr/>
            </p:nvGrpSpPr>
            <p:grpSpPr bwMode="auto">
              <a:xfrm>
                <a:off x="333" y="728"/>
                <a:ext cx="5182" cy="269"/>
                <a:chOff x="333" y="728"/>
                <a:chExt cx="5182" cy="269"/>
              </a:xfrm>
            </p:grpSpPr>
            <p:sp>
              <p:nvSpPr>
                <p:cNvPr id="55387" name="Rectangle 91"/>
                <p:cNvSpPr>
                  <a:spLocks noChangeArrowheads="1"/>
                </p:cNvSpPr>
                <p:nvPr/>
              </p:nvSpPr>
              <p:spPr bwMode="auto">
                <a:xfrm>
                  <a:off x="333" y="734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930</a:t>
                  </a:r>
                </a:p>
              </p:txBody>
            </p:sp>
            <p:grpSp>
              <p:nvGrpSpPr>
                <p:cNvPr id="5" name="Group 92"/>
                <p:cNvGrpSpPr>
                  <a:grpSpLocks/>
                </p:cNvGrpSpPr>
                <p:nvPr/>
              </p:nvGrpSpPr>
              <p:grpSpPr bwMode="auto">
                <a:xfrm>
                  <a:off x="67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38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063</a:t>
                    </a:r>
                  </a:p>
                </p:txBody>
              </p:sp>
              <p:sp>
                <p:nvSpPr>
                  <p:cNvPr id="55390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6" name="Group 95"/>
                <p:cNvGrpSpPr>
                  <a:grpSpLocks/>
                </p:cNvGrpSpPr>
                <p:nvPr/>
              </p:nvGrpSpPr>
              <p:grpSpPr bwMode="auto">
                <a:xfrm>
                  <a:off x="1205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39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083</a:t>
                    </a:r>
                  </a:p>
                </p:txBody>
              </p:sp>
              <p:sp>
                <p:nvSpPr>
                  <p:cNvPr id="5539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7" name="Group 98"/>
                <p:cNvGrpSpPr>
                  <a:grpSpLocks/>
                </p:cNvGrpSpPr>
                <p:nvPr/>
              </p:nvGrpSpPr>
              <p:grpSpPr bwMode="auto">
                <a:xfrm>
                  <a:off x="1730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3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184</a:t>
                    </a:r>
                  </a:p>
                </p:txBody>
              </p:sp>
              <p:sp>
                <p:nvSpPr>
                  <p:cNvPr id="5539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8" name="Group 101"/>
                <p:cNvGrpSpPr>
                  <a:grpSpLocks/>
                </p:cNvGrpSpPr>
                <p:nvPr/>
              </p:nvGrpSpPr>
              <p:grpSpPr bwMode="auto">
                <a:xfrm>
                  <a:off x="2256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39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505</a:t>
                    </a:r>
                  </a:p>
                </p:txBody>
              </p:sp>
              <p:sp>
                <p:nvSpPr>
                  <p:cNvPr id="5539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Group 104"/>
                <p:cNvGrpSpPr>
                  <a:grpSpLocks/>
                </p:cNvGrpSpPr>
                <p:nvPr/>
              </p:nvGrpSpPr>
              <p:grpSpPr bwMode="auto">
                <a:xfrm>
                  <a:off x="2782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278</a:t>
                    </a:r>
                  </a:p>
                </p:txBody>
              </p:sp>
              <p:sp>
                <p:nvSpPr>
                  <p:cNvPr id="5540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Group 107"/>
                <p:cNvGrpSpPr>
                  <a:grpSpLocks/>
                </p:cNvGrpSpPr>
                <p:nvPr/>
              </p:nvGrpSpPr>
              <p:grpSpPr bwMode="auto">
                <a:xfrm>
                  <a:off x="3307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0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008</a:t>
                    </a:r>
                  </a:p>
                </p:txBody>
              </p:sp>
              <p:sp>
                <p:nvSpPr>
                  <p:cNvPr id="5540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Group 110"/>
                <p:cNvGrpSpPr>
                  <a:grpSpLocks/>
                </p:cNvGrpSpPr>
                <p:nvPr/>
              </p:nvGrpSpPr>
              <p:grpSpPr bwMode="auto">
                <a:xfrm>
                  <a:off x="3833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0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109</a:t>
                    </a:r>
                  </a:p>
                </p:txBody>
              </p:sp>
              <p:sp>
                <p:nvSpPr>
                  <p:cNvPr id="5540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Group 113"/>
                <p:cNvGrpSpPr>
                  <a:grpSpLocks/>
                </p:cNvGrpSpPr>
                <p:nvPr/>
              </p:nvGrpSpPr>
              <p:grpSpPr bwMode="auto">
                <a:xfrm>
                  <a:off x="435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589</a:t>
                    </a:r>
                  </a:p>
                </p:txBody>
              </p:sp>
              <p:sp>
                <p:nvSpPr>
                  <p:cNvPr id="5541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55412" name="Rectangle 116"/>
                <p:cNvSpPr>
                  <a:spLocks noChangeArrowheads="1"/>
                </p:cNvSpPr>
                <p:nvPr/>
              </p:nvSpPr>
              <p:spPr bwMode="auto">
                <a:xfrm>
                  <a:off x="5064" y="734"/>
                  <a:ext cx="40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1800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269</a:t>
                  </a:r>
                </a:p>
              </p:txBody>
            </p:sp>
            <p:sp>
              <p:nvSpPr>
                <p:cNvPr id="55413" name="Line 117"/>
                <p:cNvSpPr>
                  <a:spLocks noChangeShapeType="1"/>
                </p:cNvSpPr>
                <p:nvPr/>
              </p:nvSpPr>
              <p:spPr bwMode="auto">
                <a:xfrm>
                  <a:off x="4884" y="8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4" name="Line 118"/>
                <p:cNvSpPr>
                  <a:spLocks noChangeShapeType="1"/>
                </p:cNvSpPr>
                <p:nvPr/>
              </p:nvSpPr>
              <p:spPr bwMode="auto">
                <a:xfrm>
                  <a:off x="622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5" name="Line 119"/>
                <p:cNvSpPr>
                  <a:spLocks noChangeShapeType="1"/>
                </p:cNvSpPr>
                <p:nvPr/>
              </p:nvSpPr>
              <p:spPr bwMode="auto">
                <a:xfrm>
                  <a:off x="114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6" name="Line 120"/>
                <p:cNvSpPr>
                  <a:spLocks noChangeShapeType="1"/>
                </p:cNvSpPr>
                <p:nvPr/>
              </p:nvSpPr>
              <p:spPr bwMode="auto">
                <a:xfrm>
                  <a:off x="167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7" name="Line 121"/>
                <p:cNvSpPr>
                  <a:spLocks noChangeShapeType="1"/>
                </p:cNvSpPr>
                <p:nvPr/>
              </p:nvSpPr>
              <p:spPr bwMode="auto">
                <a:xfrm>
                  <a:off x="2199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8" name="Line 122"/>
                <p:cNvSpPr>
                  <a:spLocks noChangeShapeType="1"/>
                </p:cNvSpPr>
                <p:nvPr/>
              </p:nvSpPr>
              <p:spPr bwMode="auto">
                <a:xfrm>
                  <a:off x="2724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19" name="Line 123"/>
                <p:cNvSpPr>
                  <a:spLocks noChangeShapeType="1"/>
                </p:cNvSpPr>
                <p:nvPr/>
              </p:nvSpPr>
              <p:spPr bwMode="auto">
                <a:xfrm>
                  <a:off x="3250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20" name="Line 124"/>
                <p:cNvSpPr>
                  <a:spLocks noChangeShapeType="1"/>
                </p:cNvSpPr>
                <p:nvPr/>
              </p:nvSpPr>
              <p:spPr bwMode="auto">
                <a:xfrm>
                  <a:off x="3776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21" name="Line 125"/>
                <p:cNvSpPr>
                  <a:spLocks noChangeShapeType="1"/>
                </p:cNvSpPr>
                <p:nvPr/>
              </p:nvSpPr>
              <p:spPr bwMode="auto">
                <a:xfrm>
                  <a:off x="4301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22" name="Line 126"/>
                <p:cNvSpPr>
                  <a:spLocks noChangeShapeType="1"/>
                </p:cNvSpPr>
                <p:nvPr/>
              </p:nvSpPr>
              <p:spPr bwMode="auto">
                <a:xfrm>
                  <a:off x="482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23" name="Line 127"/>
                <p:cNvSpPr>
                  <a:spLocks noChangeShapeType="1"/>
                </p:cNvSpPr>
                <p:nvPr/>
              </p:nvSpPr>
              <p:spPr bwMode="auto">
                <a:xfrm>
                  <a:off x="535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2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5319" y="7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</a:t>
                  </a:r>
                </a:p>
              </p:txBody>
            </p:sp>
          </p:grpSp>
          <p:sp>
            <p:nvSpPr>
              <p:cNvPr id="55425" name="Text Box 129"/>
              <p:cNvSpPr txBox="1">
                <a:spLocks noChangeArrowheads="1"/>
              </p:cNvSpPr>
              <p:nvPr/>
            </p:nvSpPr>
            <p:spPr bwMode="auto">
              <a:xfrm>
                <a:off x="95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55426" name="Text Box 130"/>
              <p:cNvSpPr txBox="1">
                <a:spLocks noChangeArrowheads="1"/>
              </p:cNvSpPr>
              <p:nvPr/>
            </p:nvSpPr>
            <p:spPr bwMode="auto">
              <a:xfrm>
                <a:off x="1481" y="51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55427" name="Text Box 131"/>
              <p:cNvSpPr txBox="1">
                <a:spLocks noChangeArrowheads="1"/>
              </p:cNvSpPr>
              <p:nvPr/>
            </p:nvSpPr>
            <p:spPr bwMode="auto">
              <a:xfrm>
                <a:off x="2007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55428" name="Text Box 132"/>
              <p:cNvSpPr txBox="1">
                <a:spLocks noChangeArrowheads="1"/>
              </p:cNvSpPr>
              <p:nvPr/>
            </p:nvSpPr>
            <p:spPr bwMode="auto">
              <a:xfrm>
                <a:off x="2532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55429" name="Text Box 133"/>
              <p:cNvSpPr txBox="1">
                <a:spLocks noChangeArrowheads="1"/>
              </p:cNvSpPr>
              <p:nvPr/>
            </p:nvSpPr>
            <p:spPr bwMode="auto">
              <a:xfrm>
                <a:off x="3058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5430" name="Text Box 134"/>
              <p:cNvSpPr txBox="1">
                <a:spLocks noChangeArrowheads="1"/>
              </p:cNvSpPr>
              <p:nvPr/>
            </p:nvSpPr>
            <p:spPr bwMode="auto">
              <a:xfrm>
                <a:off x="3584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55431" name="Text Box 135"/>
              <p:cNvSpPr txBox="1">
                <a:spLocks noChangeArrowheads="1"/>
              </p:cNvSpPr>
              <p:nvPr/>
            </p:nvSpPr>
            <p:spPr bwMode="auto">
              <a:xfrm>
                <a:off x="4109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55432" name="Text Box 136"/>
              <p:cNvSpPr txBox="1">
                <a:spLocks noChangeArrowheads="1"/>
              </p:cNvSpPr>
              <p:nvPr/>
            </p:nvSpPr>
            <p:spPr bwMode="auto">
              <a:xfrm>
                <a:off x="463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55433" name="Text Box 137"/>
              <p:cNvSpPr txBox="1">
                <a:spLocks noChangeArrowheads="1"/>
              </p:cNvSpPr>
              <p:nvPr/>
            </p:nvSpPr>
            <p:spPr bwMode="auto">
              <a:xfrm>
                <a:off x="516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</p:grpSp>
        <p:sp>
          <p:nvSpPr>
            <p:cNvPr id="55434" name="Text Box 138"/>
            <p:cNvSpPr txBox="1">
              <a:spLocks noChangeArrowheads="1"/>
            </p:cNvSpPr>
            <p:nvPr/>
          </p:nvSpPr>
          <p:spPr bwMode="auto">
            <a:xfrm>
              <a:off x="453" y="73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一趟收集：</a:t>
              </a:r>
            </a:p>
          </p:txBody>
        </p:sp>
      </p:grp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3541713" y="410051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55437" name="Text Box 141"/>
          <p:cNvSpPr txBox="1">
            <a:spLocks noChangeArrowheads="1"/>
          </p:cNvSpPr>
          <p:nvPr/>
        </p:nvSpPr>
        <p:spPr bwMode="auto">
          <a:xfrm>
            <a:off x="3414713" y="4808538"/>
            <a:ext cx="49244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grpSp>
        <p:nvGrpSpPr>
          <p:cNvPr id="13" name="Group 145"/>
          <p:cNvGrpSpPr>
            <a:grpSpLocks/>
          </p:cNvGrpSpPr>
          <p:nvPr/>
        </p:nvGrpSpPr>
        <p:grpSpPr bwMode="auto">
          <a:xfrm>
            <a:off x="2628900" y="1252538"/>
            <a:ext cx="900113" cy="211137"/>
            <a:chOff x="1656" y="789"/>
            <a:chExt cx="567" cy="133"/>
          </a:xfrm>
        </p:grpSpPr>
        <p:sp>
          <p:nvSpPr>
            <p:cNvPr id="55438" name="Line 142"/>
            <p:cNvSpPr>
              <a:spLocks noChangeShapeType="1"/>
            </p:cNvSpPr>
            <p:nvPr/>
          </p:nvSpPr>
          <p:spPr bwMode="auto">
            <a:xfrm>
              <a:off x="1656" y="800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39" name="Line 143"/>
            <p:cNvSpPr>
              <a:spLocks noChangeShapeType="1"/>
            </p:cNvSpPr>
            <p:nvPr/>
          </p:nvSpPr>
          <p:spPr bwMode="auto">
            <a:xfrm>
              <a:off x="1656" y="922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40" name="Line 144"/>
            <p:cNvSpPr>
              <a:spLocks noChangeShapeType="1"/>
            </p:cNvSpPr>
            <p:nvPr/>
          </p:nvSpPr>
          <p:spPr bwMode="auto">
            <a:xfrm flipV="1">
              <a:off x="2223" y="789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5442" name="Text Box 146"/>
          <p:cNvSpPr txBox="1">
            <a:spLocks noChangeArrowheads="1"/>
          </p:cNvSpPr>
          <p:nvPr/>
        </p:nvSpPr>
        <p:spPr bwMode="auto">
          <a:xfrm>
            <a:off x="3491880" y="4437112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grpSp>
        <p:nvGrpSpPr>
          <p:cNvPr id="14" name="Group 150"/>
          <p:cNvGrpSpPr>
            <a:grpSpLocks/>
          </p:cNvGrpSpPr>
          <p:nvPr/>
        </p:nvGrpSpPr>
        <p:grpSpPr bwMode="auto">
          <a:xfrm>
            <a:off x="4286250" y="1270000"/>
            <a:ext cx="1641475" cy="228600"/>
            <a:chOff x="2700" y="800"/>
            <a:chExt cx="1034" cy="144"/>
          </a:xfrm>
        </p:grpSpPr>
        <p:sp>
          <p:nvSpPr>
            <p:cNvPr id="55443" name="Line 147"/>
            <p:cNvSpPr>
              <a:spLocks noChangeShapeType="1"/>
            </p:cNvSpPr>
            <p:nvPr/>
          </p:nvSpPr>
          <p:spPr bwMode="auto">
            <a:xfrm>
              <a:off x="2700" y="8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44" name="Line 148"/>
            <p:cNvSpPr>
              <a:spLocks noChangeShapeType="1"/>
            </p:cNvSpPr>
            <p:nvPr/>
          </p:nvSpPr>
          <p:spPr bwMode="auto">
            <a:xfrm>
              <a:off x="2700" y="944"/>
              <a:ext cx="1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45" name="Line 149"/>
            <p:cNvSpPr>
              <a:spLocks noChangeShapeType="1"/>
            </p:cNvSpPr>
            <p:nvPr/>
          </p:nvSpPr>
          <p:spPr bwMode="auto">
            <a:xfrm flipV="1">
              <a:off x="3734" y="8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" name="Group 151"/>
          <p:cNvGrpSpPr>
            <a:grpSpLocks/>
          </p:cNvGrpSpPr>
          <p:nvPr/>
        </p:nvGrpSpPr>
        <p:grpSpPr bwMode="auto">
          <a:xfrm>
            <a:off x="6008688" y="1281113"/>
            <a:ext cx="900112" cy="211137"/>
            <a:chOff x="1656" y="789"/>
            <a:chExt cx="567" cy="133"/>
          </a:xfrm>
        </p:grpSpPr>
        <p:sp>
          <p:nvSpPr>
            <p:cNvPr id="55448" name="Line 152"/>
            <p:cNvSpPr>
              <a:spLocks noChangeShapeType="1"/>
            </p:cNvSpPr>
            <p:nvPr/>
          </p:nvSpPr>
          <p:spPr bwMode="auto">
            <a:xfrm>
              <a:off x="1656" y="800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49" name="Line 153"/>
            <p:cNvSpPr>
              <a:spLocks noChangeShapeType="1"/>
            </p:cNvSpPr>
            <p:nvPr/>
          </p:nvSpPr>
          <p:spPr bwMode="auto">
            <a:xfrm>
              <a:off x="1656" y="922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50" name="Line 154"/>
            <p:cNvSpPr>
              <a:spLocks noChangeShapeType="1"/>
            </p:cNvSpPr>
            <p:nvPr/>
          </p:nvSpPr>
          <p:spPr bwMode="auto">
            <a:xfrm flipV="1">
              <a:off x="2223" y="789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" name="Group 158"/>
          <p:cNvGrpSpPr>
            <a:grpSpLocks/>
          </p:cNvGrpSpPr>
          <p:nvPr/>
        </p:nvGrpSpPr>
        <p:grpSpPr bwMode="auto">
          <a:xfrm>
            <a:off x="3616325" y="1270000"/>
            <a:ext cx="3951288" cy="352425"/>
            <a:chOff x="2278" y="800"/>
            <a:chExt cx="2489" cy="222"/>
          </a:xfrm>
        </p:grpSpPr>
        <p:sp>
          <p:nvSpPr>
            <p:cNvPr id="55451" name="Line 155"/>
            <p:cNvSpPr>
              <a:spLocks noChangeShapeType="1"/>
            </p:cNvSpPr>
            <p:nvPr/>
          </p:nvSpPr>
          <p:spPr bwMode="auto">
            <a:xfrm flipH="1">
              <a:off x="2278" y="8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52" name="Line 156"/>
            <p:cNvSpPr>
              <a:spLocks noChangeShapeType="1"/>
            </p:cNvSpPr>
            <p:nvPr/>
          </p:nvSpPr>
          <p:spPr bwMode="auto">
            <a:xfrm>
              <a:off x="2278" y="1011"/>
              <a:ext cx="2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53" name="Line 157"/>
            <p:cNvSpPr>
              <a:spLocks noChangeShapeType="1"/>
            </p:cNvSpPr>
            <p:nvPr/>
          </p:nvSpPr>
          <p:spPr bwMode="auto">
            <a:xfrm flipV="1">
              <a:off x="4767" y="800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1746250" y="1270000"/>
            <a:ext cx="6704013" cy="476250"/>
            <a:chOff x="1100" y="800"/>
            <a:chExt cx="4223" cy="300"/>
          </a:xfrm>
        </p:grpSpPr>
        <p:sp>
          <p:nvSpPr>
            <p:cNvPr id="55455" name="Line 159"/>
            <p:cNvSpPr>
              <a:spLocks noChangeShapeType="1"/>
            </p:cNvSpPr>
            <p:nvPr/>
          </p:nvSpPr>
          <p:spPr bwMode="auto">
            <a:xfrm>
              <a:off x="1100" y="800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56" name="Line 160"/>
            <p:cNvSpPr>
              <a:spLocks noChangeShapeType="1"/>
            </p:cNvSpPr>
            <p:nvPr/>
          </p:nvSpPr>
          <p:spPr bwMode="auto">
            <a:xfrm>
              <a:off x="1100" y="1089"/>
              <a:ext cx="4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457" name="Line 161"/>
            <p:cNvSpPr>
              <a:spLocks noChangeShapeType="1"/>
            </p:cNvSpPr>
            <p:nvPr/>
          </p:nvSpPr>
          <p:spPr bwMode="auto">
            <a:xfrm flipV="1">
              <a:off x="5323" y="800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5364" name="Text Box 68"/>
          <p:cNvSpPr txBox="1">
            <a:spLocks noChangeArrowheads="1"/>
          </p:cNvSpPr>
          <p:nvPr/>
        </p:nvSpPr>
        <p:spPr bwMode="auto">
          <a:xfrm>
            <a:off x="3527425" y="48148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3524250" y="18510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55372" name="Text Box 76"/>
          <p:cNvSpPr txBox="1">
            <a:spLocks noChangeArrowheads="1"/>
          </p:cNvSpPr>
          <p:nvPr/>
        </p:nvSpPr>
        <p:spPr bwMode="auto">
          <a:xfrm>
            <a:off x="3492500" y="48656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3465513" y="410051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8" name="Group 163"/>
          <p:cNvGrpSpPr>
            <a:grpSpLocks/>
          </p:cNvGrpSpPr>
          <p:nvPr/>
        </p:nvGrpSpPr>
        <p:grpSpPr bwMode="auto">
          <a:xfrm>
            <a:off x="323850" y="5476875"/>
            <a:ext cx="8296275" cy="1081088"/>
            <a:chOff x="386" y="121"/>
            <a:chExt cx="5226" cy="681"/>
          </a:xfrm>
        </p:grpSpPr>
        <p:grpSp>
          <p:nvGrpSpPr>
            <p:cNvPr id="19" name="Group 164"/>
            <p:cNvGrpSpPr>
              <a:grpSpLocks/>
            </p:cNvGrpSpPr>
            <p:nvPr/>
          </p:nvGrpSpPr>
          <p:grpSpPr bwMode="auto">
            <a:xfrm>
              <a:off x="430" y="156"/>
              <a:ext cx="5182" cy="646"/>
              <a:chOff x="333" y="351"/>
              <a:chExt cx="5182" cy="646"/>
            </a:xfrm>
          </p:grpSpPr>
          <p:sp>
            <p:nvSpPr>
              <p:cNvPr id="55461" name="Text Box 165"/>
              <p:cNvSpPr txBox="1">
                <a:spLocks noChangeArrowheads="1"/>
              </p:cNvSpPr>
              <p:nvPr/>
            </p:nvSpPr>
            <p:spPr bwMode="auto">
              <a:xfrm>
                <a:off x="442" y="35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5462" name="Text Box 166"/>
              <p:cNvSpPr txBox="1">
                <a:spLocks noChangeArrowheads="1"/>
              </p:cNvSpPr>
              <p:nvPr/>
            </p:nvSpPr>
            <p:spPr bwMode="auto">
              <a:xfrm>
                <a:off x="430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grpSp>
            <p:nvGrpSpPr>
              <p:cNvPr id="20" name="Group 167"/>
              <p:cNvGrpSpPr>
                <a:grpSpLocks/>
              </p:cNvGrpSpPr>
              <p:nvPr/>
            </p:nvGrpSpPr>
            <p:grpSpPr bwMode="auto">
              <a:xfrm>
                <a:off x="333" y="728"/>
                <a:ext cx="5182" cy="269"/>
                <a:chOff x="333" y="728"/>
                <a:chExt cx="5182" cy="269"/>
              </a:xfrm>
            </p:grpSpPr>
            <p:sp>
              <p:nvSpPr>
                <p:cNvPr id="55464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3" y="734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505</a:t>
                  </a:r>
                </a:p>
              </p:txBody>
            </p:sp>
            <p:grpSp>
              <p:nvGrpSpPr>
                <p:cNvPr id="21" name="Group 169"/>
                <p:cNvGrpSpPr>
                  <a:grpSpLocks/>
                </p:cNvGrpSpPr>
                <p:nvPr/>
              </p:nvGrpSpPr>
              <p:grpSpPr bwMode="auto">
                <a:xfrm>
                  <a:off x="67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66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008</a:t>
                    </a:r>
                  </a:p>
                </p:txBody>
              </p:sp>
              <p:sp>
                <p:nvSpPr>
                  <p:cNvPr id="55467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2" name="Group 172"/>
                <p:cNvGrpSpPr>
                  <a:grpSpLocks/>
                </p:cNvGrpSpPr>
                <p:nvPr/>
              </p:nvGrpSpPr>
              <p:grpSpPr bwMode="auto">
                <a:xfrm>
                  <a:off x="1205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69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109</a:t>
                    </a:r>
                  </a:p>
                </p:txBody>
              </p:sp>
              <p:sp>
                <p:nvSpPr>
                  <p:cNvPr id="5547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3" name="Group 175"/>
                <p:cNvGrpSpPr>
                  <a:grpSpLocks/>
                </p:cNvGrpSpPr>
                <p:nvPr/>
              </p:nvGrpSpPr>
              <p:grpSpPr bwMode="auto">
                <a:xfrm>
                  <a:off x="1730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7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930</a:t>
                    </a:r>
                  </a:p>
                </p:txBody>
              </p:sp>
              <p:sp>
                <p:nvSpPr>
                  <p:cNvPr id="5547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4" name="Group 178"/>
                <p:cNvGrpSpPr>
                  <a:grpSpLocks/>
                </p:cNvGrpSpPr>
                <p:nvPr/>
              </p:nvGrpSpPr>
              <p:grpSpPr bwMode="auto">
                <a:xfrm>
                  <a:off x="2256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75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063</a:t>
                    </a:r>
                  </a:p>
                </p:txBody>
              </p:sp>
              <p:sp>
                <p:nvSpPr>
                  <p:cNvPr id="5547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5" name="Group 181"/>
                <p:cNvGrpSpPr>
                  <a:grpSpLocks/>
                </p:cNvGrpSpPr>
                <p:nvPr/>
              </p:nvGrpSpPr>
              <p:grpSpPr bwMode="auto">
                <a:xfrm>
                  <a:off x="2782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78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269</a:t>
                    </a:r>
                  </a:p>
                </p:txBody>
              </p:sp>
              <p:sp>
                <p:nvSpPr>
                  <p:cNvPr id="55479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6" name="Group 184"/>
                <p:cNvGrpSpPr>
                  <a:grpSpLocks/>
                </p:cNvGrpSpPr>
                <p:nvPr/>
              </p:nvGrpSpPr>
              <p:grpSpPr bwMode="auto">
                <a:xfrm>
                  <a:off x="3307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81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278</a:t>
                    </a:r>
                  </a:p>
                </p:txBody>
              </p:sp>
              <p:sp>
                <p:nvSpPr>
                  <p:cNvPr id="55482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7" name="Group 187"/>
                <p:cNvGrpSpPr>
                  <a:grpSpLocks/>
                </p:cNvGrpSpPr>
                <p:nvPr/>
              </p:nvGrpSpPr>
              <p:grpSpPr bwMode="auto">
                <a:xfrm>
                  <a:off x="3833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8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083</a:t>
                    </a:r>
                  </a:p>
                </p:txBody>
              </p:sp>
              <p:sp>
                <p:nvSpPr>
                  <p:cNvPr id="55485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8" name="Group 190"/>
                <p:cNvGrpSpPr>
                  <a:grpSpLocks/>
                </p:cNvGrpSpPr>
                <p:nvPr/>
              </p:nvGrpSpPr>
              <p:grpSpPr bwMode="auto">
                <a:xfrm>
                  <a:off x="435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548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184</a:t>
                    </a:r>
                  </a:p>
                </p:txBody>
              </p:sp>
              <p:sp>
                <p:nvSpPr>
                  <p:cNvPr id="5548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55489" name="Rectangle 193"/>
                <p:cNvSpPr>
                  <a:spLocks noChangeArrowheads="1"/>
                </p:cNvSpPr>
                <p:nvPr/>
              </p:nvSpPr>
              <p:spPr bwMode="auto">
                <a:xfrm>
                  <a:off x="5064" y="734"/>
                  <a:ext cx="40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1800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589</a:t>
                  </a:r>
                </a:p>
              </p:txBody>
            </p:sp>
            <p:sp>
              <p:nvSpPr>
                <p:cNvPr id="55490" name="Line 194"/>
                <p:cNvSpPr>
                  <a:spLocks noChangeShapeType="1"/>
                </p:cNvSpPr>
                <p:nvPr/>
              </p:nvSpPr>
              <p:spPr bwMode="auto">
                <a:xfrm>
                  <a:off x="4884" y="8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1" name="Line 195"/>
                <p:cNvSpPr>
                  <a:spLocks noChangeShapeType="1"/>
                </p:cNvSpPr>
                <p:nvPr/>
              </p:nvSpPr>
              <p:spPr bwMode="auto">
                <a:xfrm>
                  <a:off x="622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2" name="Line 196"/>
                <p:cNvSpPr>
                  <a:spLocks noChangeShapeType="1"/>
                </p:cNvSpPr>
                <p:nvPr/>
              </p:nvSpPr>
              <p:spPr bwMode="auto">
                <a:xfrm>
                  <a:off x="114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3" name="Line 197"/>
                <p:cNvSpPr>
                  <a:spLocks noChangeShapeType="1"/>
                </p:cNvSpPr>
                <p:nvPr/>
              </p:nvSpPr>
              <p:spPr bwMode="auto">
                <a:xfrm>
                  <a:off x="167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4" name="Line 198"/>
                <p:cNvSpPr>
                  <a:spLocks noChangeShapeType="1"/>
                </p:cNvSpPr>
                <p:nvPr/>
              </p:nvSpPr>
              <p:spPr bwMode="auto">
                <a:xfrm>
                  <a:off x="2199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5" name="Line 199"/>
                <p:cNvSpPr>
                  <a:spLocks noChangeShapeType="1"/>
                </p:cNvSpPr>
                <p:nvPr/>
              </p:nvSpPr>
              <p:spPr bwMode="auto">
                <a:xfrm>
                  <a:off x="2724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6" name="Line 200"/>
                <p:cNvSpPr>
                  <a:spLocks noChangeShapeType="1"/>
                </p:cNvSpPr>
                <p:nvPr/>
              </p:nvSpPr>
              <p:spPr bwMode="auto">
                <a:xfrm>
                  <a:off x="3250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7" name="Line 201"/>
                <p:cNvSpPr>
                  <a:spLocks noChangeShapeType="1"/>
                </p:cNvSpPr>
                <p:nvPr/>
              </p:nvSpPr>
              <p:spPr bwMode="auto">
                <a:xfrm>
                  <a:off x="3776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8" name="Line 202"/>
                <p:cNvSpPr>
                  <a:spLocks noChangeShapeType="1"/>
                </p:cNvSpPr>
                <p:nvPr/>
              </p:nvSpPr>
              <p:spPr bwMode="auto">
                <a:xfrm>
                  <a:off x="4301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499" name="Line 203"/>
                <p:cNvSpPr>
                  <a:spLocks noChangeShapeType="1"/>
                </p:cNvSpPr>
                <p:nvPr/>
              </p:nvSpPr>
              <p:spPr bwMode="auto">
                <a:xfrm>
                  <a:off x="482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500" name="Line 204"/>
                <p:cNvSpPr>
                  <a:spLocks noChangeShapeType="1"/>
                </p:cNvSpPr>
                <p:nvPr/>
              </p:nvSpPr>
              <p:spPr bwMode="auto">
                <a:xfrm>
                  <a:off x="535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550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5319" y="7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</a:t>
                  </a:r>
                </a:p>
              </p:txBody>
            </p:sp>
          </p:grpSp>
          <p:sp>
            <p:nvSpPr>
              <p:cNvPr id="55502" name="Text Box 206"/>
              <p:cNvSpPr txBox="1">
                <a:spLocks noChangeArrowheads="1"/>
              </p:cNvSpPr>
              <p:nvPr/>
            </p:nvSpPr>
            <p:spPr bwMode="auto">
              <a:xfrm>
                <a:off x="95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55503" name="Text Box 207"/>
              <p:cNvSpPr txBox="1">
                <a:spLocks noChangeArrowheads="1"/>
              </p:cNvSpPr>
              <p:nvPr/>
            </p:nvSpPr>
            <p:spPr bwMode="auto">
              <a:xfrm>
                <a:off x="148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55504" name="Text Box 208"/>
              <p:cNvSpPr txBox="1">
                <a:spLocks noChangeArrowheads="1"/>
              </p:cNvSpPr>
              <p:nvPr/>
            </p:nvSpPr>
            <p:spPr bwMode="auto">
              <a:xfrm>
                <a:off x="2007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55505" name="Text Box 209"/>
              <p:cNvSpPr txBox="1">
                <a:spLocks noChangeArrowheads="1"/>
              </p:cNvSpPr>
              <p:nvPr/>
            </p:nvSpPr>
            <p:spPr bwMode="auto">
              <a:xfrm>
                <a:off x="2532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55506" name="Text Box 210"/>
              <p:cNvSpPr txBox="1">
                <a:spLocks noChangeArrowheads="1"/>
              </p:cNvSpPr>
              <p:nvPr/>
            </p:nvSpPr>
            <p:spPr bwMode="auto">
              <a:xfrm>
                <a:off x="3058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55507" name="Text Box 211"/>
              <p:cNvSpPr txBox="1">
                <a:spLocks noChangeArrowheads="1"/>
              </p:cNvSpPr>
              <p:nvPr/>
            </p:nvSpPr>
            <p:spPr bwMode="auto">
              <a:xfrm>
                <a:off x="3584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5508" name="Text Box 212"/>
              <p:cNvSpPr txBox="1">
                <a:spLocks noChangeArrowheads="1"/>
              </p:cNvSpPr>
              <p:nvPr/>
            </p:nvSpPr>
            <p:spPr bwMode="auto">
              <a:xfrm>
                <a:off x="4109" y="51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55509" name="Text Box 213"/>
              <p:cNvSpPr txBox="1">
                <a:spLocks noChangeArrowheads="1"/>
              </p:cNvSpPr>
              <p:nvPr/>
            </p:nvSpPr>
            <p:spPr bwMode="auto">
              <a:xfrm>
                <a:off x="463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55510" name="Text Box 214"/>
              <p:cNvSpPr txBox="1">
                <a:spLocks noChangeArrowheads="1"/>
              </p:cNvSpPr>
              <p:nvPr/>
            </p:nvSpPr>
            <p:spPr bwMode="auto">
              <a:xfrm>
                <a:off x="516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</p:grpSp>
        <p:sp>
          <p:nvSpPr>
            <p:cNvPr id="55511" name="Text Box 215"/>
            <p:cNvSpPr txBox="1">
              <a:spLocks noChangeArrowheads="1"/>
            </p:cNvSpPr>
            <p:nvPr/>
          </p:nvSpPr>
          <p:spPr bwMode="auto">
            <a:xfrm>
              <a:off x="386" y="12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二趟收集：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559303" y="2897097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基数排序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过程中队列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r>
              <a:rPr lang="zh-CN" altLang="en-US" sz="3600" b="1" dirty="0" smtClean="0">
                <a:solidFill>
                  <a:srgbClr val="0000FF"/>
                </a:solidFill>
              </a:rPr>
              <a:t>指针变化情况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5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0" grpId="0" autoUpdateAnimBg="0"/>
      <p:bldP spid="55351" grpId="0" animBg="1" autoUpdateAnimBg="0"/>
      <p:bldP spid="55355" grpId="0" animBg="1" autoUpdateAnimBg="0"/>
      <p:bldP spid="55357" grpId="0" animBg="1" autoUpdateAnimBg="0"/>
      <p:bldP spid="55358" grpId="0" animBg="1" autoUpdateAnimBg="0"/>
      <p:bldP spid="55366" grpId="0" animBg="1" autoUpdateAnimBg="0"/>
      <p:bldP spid="55367" grpId="0" animBg="1" autoUpdateAnimBg="0"/>
      <p:bldP spid="55377" grpId="0" animBg="1" autoUpdateAnimBg="0"/>
      <p:bldP spid="55382" grpId="0" animBg="1" autoUpdateAnimBg="0"/>
      <p:bldP spid="55436" grpId="0" animBg="1" autoUpdateAnimBg="0"/>
      <p:bldP spid="55437" grpId="0" animBg="1" autoUpdateAnimBg="0"/>
      <p:bldP spid="55442" grpId="0" animBg="1" autoUpdateAnimBg="0"/>
      <p:bldP spid="55364" grpId="0" animBg="1" autoUpdateAnimBg="0"/>
      <p:bldP spid="55353" grpId="0" animBg="1" autoUpdateAnimBg="0"/>
      <p:bldP spid="55372" grpId="0" animBg="1" autoUpdateAnimBg="0"/>
      <p:bldP spid="5536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3738" y="233363"/>
            <a:ext cx="8226425" cy="1157287"/>
            <a:chOff x="430" y="73"/>
            <a:chExt cx="5182" cy="72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0" y="156"/>
              <a:ext cx="5182" cy="646"/>
              <a:chOff x="333" y="351"/>
              <a:chExt cx="5182" cy="646"/>
            </a:xfrm>
          </p:grpSpPr>
          <p:sp>
            <p:nvSpPr>
              <p:cNvPr id="56324" name="Text Box 4"/>
              <p:cNvSpPr txBox="1">
                <a:spLocks noChangeArrowheads="1"/>
              </p:cNvSpPr>
              <p:nvPr/>
            </p:nvSpPr>
            <p:spPr bwMode="auto">
              <a:xfrm>
                <a:off x="442" y="35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6325" name="Text Box 5"/>
              <p:cNvSpPr txBox="1">
                <a:spLocks noChangeArrowheads="1"/>
              </p:cNvSpPr>
              <p:nvPr/>
            </p:nvSpPr>
            <p:spPr bwMode="auto">
              <a:xfrm>
                <a:off x="430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33" y="728"/>
                <a:ext cx="5182" cy="269"/>
                <a:chOff x="333" y="728"/>
                <a:chExt cx="5182" cy="269"/>
              </a:xfrm>
            </p:grpSpPr>
            <p:sp>
              <p:nvSpPr>
                <p:cNvPr id="56327" name="Rectangle 7"/>
                <p:cNvSpPr>
                  <a:spLocks noChangeArrowheads="1"/>
                </p:cNvSpPr>
                <p:nvPr/>
              </p:nvSpPr>
              <p:spPr bwMode="auto">
                <a:xfrm>
                  <a:off x="333" y="734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505</a:t>
                  </a: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67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2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008</a:t>
                    </a:r>
                  </a:p>
                </p:txBody>
              </p:sp>
              <p:sp>
                <p:nvSpPr>
                  <p:cNvPr id="5633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1205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3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109</a:t>
                    </a:r>
                  </a:p>
                </p:txBody>
              </p:sp>
              <p:sp>
                <p:nvSpPr>
                  <p:cNvPr id="563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730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3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930</a:t>
                    </a:r>
                  </a:p>
                </p:txBody>
              </p:sp>
              <p:sp>
                <p:nvSpPr>
                  <p:cNvPr id="563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8" name="Group 17"/>
                <p:cNvGrpSpPr>
                  <a:grpSpLocks/>
                </p:cNvGrpSpPr>
                <p:nvPr/>
              </p:nvGrpSpPr>
              <p:grpSpPr bwMode="auto">
                <a:xfrm>
                  <a:off x="2256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063</a:t>
                    </a:r>
                  </a:p>
                </p:txBody>
              </p:sp>
              <p:sp>
                <p:nvSpPr>
                  <p:cNvPr id="563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782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4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269</a:t>
                    </a:r>
                  </a:p>
                </p:txBody>
              </p:sp>
              <p:sp>
                <p:nvSpPr>
                  <p:cNvPr id="563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0" name="Group 23"/>
                <p:cNvGrpSpPr>
                  <a:grpSpLocks/>
                </p:cNvGrpSpPr>
                <p:nvPr/>
              </p:nvGrpSpPr>
              <p:grpSpPr bwMode="auto">
                <a:xfrm>
                  <a:off x="3307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4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278</a:t>
                    </a:r>
                  </a:p>
                </p:txBody>
              </p:sp>
              <p:sp>
                <p:nvSpPr>
                  <p:cNvPr id="5634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1" name="Group 26"/>
                <p:cNvGrpSpPr>
                  <a:grpSpLocks/>
                </p:cNvGrpSpPr>
                <p:nvPr/>
              </p:nvGrpSpPr>
              <p:grpSpPr bwMode="auto">
                <a:xfrm>
                  <a:off x="3833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083</a:t>
                    </a:r>
                  </a:p>
                </p:txBody>
              </p:sp>
              <p:sp>
                <p:nvSpPr>
                  <p:cNvPr id="563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12" name="Group 29"/>
                <p:cNvGrpSpPr>
                  <a:grpSpLocks/>
                </p:cNvGrpSpPr>
                <p:nvPr/>
              </p:nvGrpSpPr>
              <p:grpSpPr bwMode="auto">
                <a:xfrm>
                  <a:off x="435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35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184</a:t>
                    </a:r>
                  </a:p>
                </p:txBody>
              </p:sp>
              <p:sp>
                <p:nvSpPr>
                  <p:cNvPr id="5635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56352" name="Rectangle 32"/>
                <p:cNvSpPr>
                  <a:spLocks noChangeArrowheads="1"/>
                </p:cNvSpPr>
                <p:nvPr/>
              </p:nvSpPr>
              <p:spPr bwMode="auto">
                <a:xfrm>
                  <a:off x="5064" y="734"/>
                  <a:ext cx="40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1800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589</a:t>
                  </a:r>
                </a:p>
              </p:txBody>
            </p:sp>
            <p:sp>
              <p:nvSpPr>
                <p:cNvPr id="56353" name="Line 33"/>
                <p:cNvSpPr>
                  <a:spLocks noChangeShapeType="1"/>
                </p:cNvSpPr>
                <p:nvPr/>
              </p:nvSpPr>
              <p:spPr bwMode="auto">
                <a:xfrm>
                  <a:off x="4884" y="8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4" name="Line 34"/>
                <p:cNvSpPr>
                  <a:spLocks noChangeShapeType="1"/>
                </p:cNvSpPr>
                <p:nvPr/>
              </p:nvSpPr>
              <p:spPr bwMode="auto">
                <a:xfrm>
                  <a:off x="622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5" name="Line 35"/>
                <p:cNvSpPr>
                  <a:spLocks noChangeShapeType="1"/>
                </p:cNvSpPr>
                <p:nvPr/>
              </p:nvSpPr>
              <p:spPr bwMode="auto">
                <a:xfrm>
                  <a:off x="114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6" name="Line 36"/>
                <p:cNvSpPr>
                  <a:spLocks noChangeShapeType="1"/>
                </p:cNvSpPr>
                <p:nvPr/>
              </p:nvSpPr>
              <p:spPr bwMode="auto">
                <a:xfrm>
                  <a:off x="167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7" name="Line 37"/>
                <p:cNvSpPr>
                  <a:spLocks noChangeShapeType="1"/>
                </p:cNvSpPr>
                <p:nvPr/>
              </p:nvSpPr>
              <p:spPr bwMode="auto">
                <a:xfrm>
                  <a:off x="2199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8" name="Line 38"/>
                <p:cNvSpPr>
                  <a:spLocks noChangeShapeType="1"/>
                </p:cNvSpPr>
                <p:nvPr/>
              </p:nvSpPr>
              <p:spPr bwMode="auto">
                <a:xfrm>
                  <a:off x="2724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59" name="Line 39"/>
                <p:cNvSpPr>
                  <a:spLocks noChangeShapeType="1"/>
                </p:cNvSpPr>
                <p:nvPr/>
              </p:nvSpPr>
              <p:spPr bwMode="auto">
                <a:xfrm>
                  <a:off x="3250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60" name="Line 40"/>
                <p:cNvSpPr>
                  <a:spLocks noChangeShapeType="1"/>
                </p:cNvSpPr>
                <p:nvPr/>
              </p:nvSpPr>
              <p:spPr bwMode="auto">
                <a:xfrm>
                  <a:off x="3776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61" name="Line 41"/>
                <p:cNvSpPr>
                  <a:spLocks noChangeShapeType="1"/>
                </p:cNvSpPr>
                <p:nvPr/>
              </p:nvSpPr>
              <p:spPr bwMode="auto">
                <a:xfrm>
                  <a:off x="4301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62" name="Line 42"/>
                <p:cNvSpPr>
                  <a:spLocks noChangeShapeType="1"/>
                </p:cNvSpPr>
                <p:nvPr/>
              </p:nvSpPr>
              <p:spPr bwMode="auto">
                <a:xfrm>
                  <a:off x="482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63" name="Line 43"/>
                <p:cNvSpPr>
                  <a:spLocks noChangeShapeType="1"/>
                </p:cNvSpPr>
                <p:nvPr/>
              </p:nvSpPr>
              <p:spPr bwMode="auto">
                <a:xfrm>
                  <a:off x="535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36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319" y="7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</a:t>
                  </a:r>
                </a:p>
              </p:txBody>
            </p:sp>
          </p:grpSp>
          <p:sp>
            <p:nvSpPr>
              <p:cNvPr id="56365" name="Text Box 45"/>
              <p:cNvSpPr txBox="1">
                <a:spLocks noChangeArrowheads="1"/>
              </p:cNvSpPr>
              <p:nvPr/>
            </p:nvSpPr>
            <p:spPr bwMode="auto">
              <a:xfrm>
                <a:off x="95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56366" name="Text Box 46"/>
              <p:cNvSpPr txBox="1">
                <a:spLocks noChangeArrowheads="1"/>
              </p:cNvSpPr>
              <p:nvPr/>
            </p:nvSpPr>
            <p:spPr bwMode="auto">
              <a:xfrm>
                <a:off x="148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56367" name="Text Box 47"/>
              <p:cNvSpPr txBox="1">
                <a:spLocks noChangeArrowheads="1"/>
              </p:cNvSpPr>
              <p:nvPr/>
            </p:nvSpPr>
            <p:spPr bwMode="auto">
              <a:xfrm>
                <a:off x="2007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56368" name="Text Box 48"/>
              <p:cNvSpPr txBox="1">
                <a:spLocks noChangeArrowheads="1"/>
              </p:cNvSpPr>
              <p:nvPr/>
            </p:nvSpPr>
            <p:spPr bwMode="auto">
              <a:xfrm>
                <a:off x="2532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56369" name="Text Box 49"/>
              <p:cNvSpPr txBox="1">
                <a:spLocks noChangeArrowheads="1"/>
              </p:cNvSpPr>
              <p:nvPr/>
            </p:nvSpPr>
            <p:spPr bwMode="auto">
              <a:xfrm>
                <a:off x="3058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56370" name="Text Box 50"/>
              <p:cNvSpPr txBox="1">
                <a:spLocks noChangeArrowheads="1"/>
              </p:cNvSpPr>
              <p:nvPr/>
            </p:nvSpPr>
            <p:spPr bwMode="auto">
              <a:xfrm>
                <a:off x="3584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6371" name="Text Box 51"/>
              <p:cNvSpPr txBox="1">
                <a:spLocks noChangeArrowheads="1"/>
              </p:cNvSpPr>
              <p:nvPr/>
            </p:nvSpPr>
            <p:spPr bwMode="auto">
              <a:xfrm>
                <a:off x="4109" y="51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56372" name="Text Box 52"/>
              <p:cNvSpPr txBox="1">
                <a:spLocks noChangeArrowheads="1"/>
              </p:cNvSpPr>
              <p:nvPr/>
            </p:nvSpPr>
            <p:spPr bwMode="auto">
              <a:xfrm>
                <a:off x="463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56373" name="Text Box 53"/>
              <p:cNvSpPr txBox="1">
                <a:spLocks noChangeArrowheads="1"/>
              </p:cNvSpPr>
              <p:nvPr/>
            </p:nvSpPr>
            <p:spPr bwMode="auto">
              <a:xfrm>
                <a:off x="516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</p:grpSp>
        <p:sp>
          <p:nvSpPr>
            <p:cNvPr id="56374" name="Text Box 54"/>
            <p:cNvSpPr txBox="1">
              <a:spLocks noChangeArrowheads="1"/>
            </p:cNvSpPr>
            <p:nvPr/>
          </p:nvSpPr>
          <p:spPr bwMode="auto">
            <a:xfrm>
              <a:off x="453" y="73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二趟收集：</a:t>
              </a:r>
            </a:p>
          </p:txBody>
        </p:sp>
      </p:grpSp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2378075" y="2012950"/>
            <a:ext cx="24144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f[0]=0        e[0]=0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f[1]=0        e[1]=0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f[2]=0        e[2]=0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f[3]=0        e[3]=0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f[4]=0        e[4]=0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f[5]=0        e[5]=0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f[6]=0        e[6]=0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f[7]=0        e[7]=0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f[8]=0        e[8]=0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rPr>
              <a:t>f[9]=0        e[9]=0</a:t>
            </a:r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3063875" y="53482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4471988" y="53736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3062288" y="39163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87" name="Text Box 67"/>
          <p:cNvSpPr txBox="1">
            <a:spLocks noChangeArrowheads="1"/>
          </p:cNvSpPr>
          <p:nvPr/>
        </p:nvSpPr>
        <p:spPr bwMode="auto">
          <a:xfrm>
            <a:off x="3028950" y="20367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56389" name="Text Box 69"/>
          <p:cNvSpPr txBox="1">
            <a:spLocks noChangeArrowheads="1"/>
          </p:cNvSpPr>
          <p:nvPr/>
        </p:nvSpPr>
        <p:spPr bwMode="auto">
          <a:xfrm>
            <a:off x="3046413" y="245110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en-US" altLang="zh-CN" sz="2400" b="1" smtClean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91" name="Text Box 71"/>
          <p:cNvSpPr txBox="1">
            <a:spLocks noChangeArrowheads="1"/>
          </p:cNvSpPr>
          <p:nvPr/>
        </p:nvSpPr>
        <p:spPr bwMode="auto">
          <a:xfrm>
            <a:off x="3040063" y="27955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92" name="Text Box 72"/>
          <p:cNvSpPr txBox="1">
            <a:spLocks noChangeArrowheads="1"/>
          </p:cNvSpPr>
          <p:nvPr/>
        </p:nvSpPr>
        <p:spPr bwMode="auto">
          <a:xfrm>
            <a:off x="4486275" y="38750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93" name="Text Box 73"/>
          <p:cNvSpPr txBox="1">
            <a:spLocks noChangeArrowheads="1"/>
          </p:cNvSpPr>
          <p:nvPr/>
        </p:nvSpPr>
        <p:spPr bwMode="auto">
          <a:xfrm>
            <a:off x="4468813" y="204787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56394" name="Text Box 74"/>
          <p:cNvSpPr txBox="1">
            <a:spLocks noChangeArrowheads="1"/>
          </p:cNvSpPr>
          <p:nvPr/>
        </p:nvSpPr>
        <p:spPr bwMode="auto">
          <a:xfrm>
            <a:off x="4503738" y="246221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en-US" altLang="zh-CN" sz="2400" b="1" smtClean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1798638" y="1376363"/>
            <a:ext cx="2382837" cy="176212"/>
            <a:chOff x="1133" y="867"/>
            <a:chExt cx="1501" cy="111"/>
          </a:xfrm>
        </p:grpSpPr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>
              <a:off x="1133" y="86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>
              <a:off x="1133" y="978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2634" y="86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6399" name="Text Box 79"/>
          <p:cNvSpPr txBox="1">
            <a:spLocks noChangeArrowheads="1"/>
          </p:cNvSpPr>
          <p:nvPr/>
        </p:nvSpPr>
        <p:spPr bwMode="auto">
          <a:xfrm>
            <a:off x="4498975" y="284321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2400" b="1" smtClean="0">
              <a:solidFill>
                <a:srgbClr val="660066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5099050" y="1358900"/>
            <a:ext cx="900113" cy="211138"/>
            <a:chOff x="1656" y="789"/>
            <a:chExt cx="567" cy="133"/>
          </a:xfrm>
        </p:grpSpPr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>
              <a:off x="1656" y="800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>
              <a:off x="1656" y="922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flipV="1">
              <a:off x="2223" y="789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4386263" y="1352550"/>
            <a:ext cx="2382837" cy="280988"/>
            <a:chOff x="2763" y="852"/>
            <a:chExt cx="1501" cy="177"/>
          </a:xfrm>
        </p:grpSpPr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>
              <a:off x="2763" y="852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>
              <a:off x="2763" y="1029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flipV="1">
              <a:off x="4264" y="87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2663825" y="1357313"/>
            <a:ext cx="4868863" cy="371475"/>
            <a:chOff x="1678" y="855"/>
            <a:chExt cx="3067" cy="234"/>
          </a:xfrm>
        </p:grpSpPr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>
              <a:off x="1678" y="8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>
              <a:off x="1678" y="1089"/>
              <a:ext cx="3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flipV="1">
              <a:off x="4745" y="8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917575" y="1376363"/>
            <a:ext cx="7480300" cy="457200"/>
            <a:chOff x="578" y="867"/>
            <a:chExt cx="4712" cy="288"/>
          </a:xfrm>
        </p:grpSpPr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>
              <a:off x="589" y="8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>
              <a:off x="578" y="1155"/>
              <a:ext cx="4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flipV="1">
              <a:off x="5278" y="8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528638" y="5411788"/>
            <a:ext cx="8226425" cy="1157287"/>
            <a:chOff x="430" y="73"/>
            <a:chExt cx="5182" cy="729"/>
          </a:xfrm>
        </p:grpSpPr>
        <p:grpSp>
          <p:nvGrpSpPr>
            <p:cNvPr id="19" name="Group 98"/>
            <p:cNvGrpSpPr>
              <a:grpSpLocks/>
            </p:cNvGrpSpPr>
            <p:nvPr/>
          </p:nvGrpSpPr>
          <p:grpSpPr bwMode="auto">
            <a:xfrm>
              <a:off x="430" y="156"/>
              <a:ext cx="5182" cy="646"/>
              <a:chOff x="333" y="351"/>
              <a:chExt cx="5182" cy="646"/>
            </a:xfrm>
          </p:grpSpPr>
          <p:sp>
            <p:nvSpPr>
              <p:cNvPr id="56419" name="Text Box 99"/>
              <p:cNvSpPr txBox="1">
                <a:spLocks noChangeArrowheads="1"/>
              </p:cNvSpPr>
              <p:nvPr/>
            </p:nvSpPr>
            <p:spPr bwMode="auto">
              <a:xfrm>
                <a:off x="442" y="35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6420" name="Text Box 100"/>
              <p:cNvSpPr txBox="1">
                <a:spLocks noChangeArrowheads="1"/>
              </p:cNvSpPr>
              <p:nvPr/>
            </p:nvSpPr>
            <p:spPr bwMode="auto">
              <a:xfrm>
                <a:off x="430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  <p:grpSp>
            <p:nvGrpSpPr>
              <p:cNvPr id="20" name="Group 101"/>
              <p:cNvGrpSpPr>
                <a:grpSpLocks/>
              </p:cNvGrpSpPr>
              <p:nvPr/>
            </p:nvGrpSpPr>
            <p:grpSpPr bwMode="auto">
              <a:xfrm>
                <a:off x="333" y="728"/>
                <a:ext cx="5182" cy="269"/>
                <a:chOff x="333" y="728"/>
                <a:chExt cx="5182" cy="269"/>
              </a:xfrm>
            </p:grpSpPr>
            <p:sp>
              <p:nvSpPr>
                <p:cNvPr id="564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3" y="734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008</a:t>
                  </a:r>
                </a:p>
              </p:txBody>
            </p:sp>
            <p:grpSp>
              <p:nvGrpSpPr>
                <p:cNvPr id="21" name="Group 103"/>
                <p:cNvGrpSpPr>
                  <a:grpSpLocks/>
                </p:cNvGrpSpPr>
                <p:nvPr/>
              </p:nvGrpSpPr>
              <p:grpSpPr bwMode="auto">
                <a:xfrm>
                  <a:off x="67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2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063</a:t>
                    </a:r>
                  </a:p>
                </p:txBody>
              </p:sp>
              <p:sp>
                <p:nvSpPr>
                  <p:cNvPr id="5642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2" name="Group 106"/>
                <p:cNvGrpSpPr>
                  <a:grpSpLocks/>
                </p:cNvGrpSpPr>
                <p:nvPr/>
              </p:nvGrpSpPr>
              <p:grpSpPr bwMode="auto">
                <a:xfrm>
                  <a:off x="1205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2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083</a:t>
                    </a:r>
                  </a:p>
                </p:txBody>
              </p:sp>
              <p:sp>
                <p:nvSpPr>
                  <p:cNvPr id="5642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3" name="Group 109"/>
                <p:cNvGrpSpPr>
                  <a:grpSpLocks/>
                </p:cNvGrpSpPr>
                <p:nvPr/>
              </p:nvGrpSpPr>
              <p:grpSpPr bwMode="auto">
                <a:xfrm>
                  <a:off x="1730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3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109</a:t>
                    </a:r>
                  </a:p>
                </p:txBody>
              </p:sp>
              <p:sp>
                <p:nvSpPr>
                  <p:cNvPr id="5643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4" name="Group 112"/>
                <p:cNvGrpSpPr>
                  <a:grpSpLocks/>
                </p:cNvGrpSpPr>
                <p:nvPr/>
              </p:nvGrpSpPr>
              <p:grpSpPr bwMode="auto">
                <a:xfrm>
                  <a:off x="2256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3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184</a:t>
                    </a:r>
                  </a:p>
                </p:txBody>
              </p:sp>
              <p:sp>
                <p:nvSpPr>
                  <p:cNvPr id="5643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5" name="Group 115"/>
                <p:cNvGrpSpPr>
                  <a:grpSpLocks/>
                </p:cNvGrpSpPr>
                <p:nvPr/>
              </p:nvGrpSpPr>
              <p:grpSpPr bwMode="auto">
                <a:xfrm>
                  <a:off x="2782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3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269</a:t>
                    </a:r>
                  </a:p>
                </p:txBody>
              </p:sp>
              <p:sp>
                <p:nvSpPr>
                  <p:cNvPr id="5643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6" name="Group 118"/>
                <p:cNvGrpSpPr>
                  <a:grpSpLocks/>
                </p:cNvGrpSpPr>
                <p:nvPr/>
              </p:nvGrpSpPr>
              <p:grpSpPr bwMode="auto">
                <a:xfrm>
                  <a:off x="3307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3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278</a:t>
                    </a:r>
                  </a:p>
                </p:txBody>
              </p:sp>
              <p:sp>
                <p:nvSpPr>
                  <p:cNvPr id="5644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7" name="Group 121"/>
                <p:cNvGrpSpPr>
                  <a:grpSpLocks/>
                </p:cNvGrpSpPr>
                <p:nvPr/>
              </p:nvGrpSpPr>
              <p:grpSpPr bwMode="auto">
                <a:xfrm>
                  <a:off x="3833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4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505</a:t>
                    </a:r>
                  </a:p>
                </p:txBody>
              </p:sp>
              <p:sp>
                <p:nvSpPr>
                  <p:cNvPr id="5644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28" name="Group 124"/>
                <p:cNvGrpSpPr>
                  <a:grpSpLocks/>
                </p:cNvGrpSpPr>
                <p:nvPr/>
              </p:nvGrpSpPr>
              <p:grpSpPr bwMode="auto">
                <a:xfrm>
                  <a:off x="4359" y="734"/>
                  <a:ext cx="542" cy="256"/>
                  <a:chOff x="1133" y="1389"/>
                  <a:chExt cx="542" cy="256"/>
                </a:xfrm>
              </p:grpSpPr>
              <p:sp>
                <p:nvSpPr>
                  <p:cNvPr id="56445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1389"/>
                    <a:ext cx="3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 smtClean="0">
                        <a:solidFill>
                          <a:srgbClr val="660066"/>
                        </a:solidFill>
                        <a:latin typeface="Times New Roman" pitchFamily="18" charset="0"/>
                        <a:ea typeface="宋体" charset="-122"/>
                      </a:rPr>
                      <a:t>589</a:t>
                    </a:r>
                  </a:p>
                </p:txBody>
              </p:sp>
              <p:sp>
                <p:nvSpPr>
                  <p:cNvPr id="5644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133" y="1511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564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5064" y="734"/>
                  <a:ext cx="40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1800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930</a:t>
                  </a:r>
                </a:p>
              </p:txBody>
            </p:sp>
            <p:sp>
              <p:nvSpPr>
                <p:cNvPr id="56448" name="Line 128"/>
                <p:cNvSpPr>
                  <a:spLocks noChangeShapeType="1"/>
                </p:cNvSpPr>
                <p:nvPr/>
              </p:nvSpPr>
              <p:spPr bwMode="auto">
                <a:xfrm>
                  <a:off x="4884" y="8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49" name="Line 129"/>
                <p:cNvSpPr>
                  <a:spLocks noChangeShapeType="1"/>
                </p:cNvSpPr>
                <p:nvPr/>
              </p:nvSpPr>
              <p:spPr bwMode="auto">
                <a:xfrm>
                  <a:off x="622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0" name="Line 130"/>
                <p:cNvSpPr>
                  <a:spLocks noChangeShapeType="1"/>
                </p:cNvSpPr>
                <p:nvPr/>
              </p:nvSpPr>
              <p:spPr bwMode="auto">
                <a:xfrm>
                  <a:off x="114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1" name="Line 131"/>
                <p:cNvSpPr>
                  <a:spLocks noChangeShapeType="1"/>
                </p:cNvSpPr>
                <p:nvPr/>
              </p:nvSpPr>
              <p:spPr bwMode="auto">
                <a:xfrm>
                  <a:off x="167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2" name="Line 132"/>
                <p:cNvSpPr>
                  <a:spLocks noChangeShapeType="1"/>
                </p:cNvSpPr>
                <p:nvPr/>
              </p:nvSpPr>
              <p:spPr bwMode="auto">
                <a:xfrm>
                  <a:off x="2199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3" name="Line 133"/>
                <p:cNvSpPr>
                  <a:spLocks noChangeShapeType="1"/>
                </p:cNvSpPr>
                <p:nvPr/>
              </p:nvSpPr>
              <p:spPr bwMode="auto">
                <a:xfrm>
                  <a:off x="2724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4" name="Line 134"/>
                <p:cNvSpPr>
                  <a:spLocks noChangeShapeType="1"/>
                </p:cNvSpPr>
                <p:nvPr/>
              </p:nvSpPr>
              <p:spPr bwMode="auto">
                <a:xfrm>
                  <a:off x="3250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5" name="Line 135"/>
                <p:cNvSpPr>
                  <a:spLocks noChangeShapeType="1"/>
                </p:cNvSpPr>
                <p:nvPr/>
              </p:nvSpPr>
              <p:spPr bwMode="auto">
                <a:xfrm>
                  <a:off x="3776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6" name="Line 136"/>
                <p:cNvSpPr>
                  <a:spLocks noChangeShapeType="1"/>
                </p:cNvSpPr>
                <p:nvPr/>
              </p:nvSpPr>
              <p:spPr bwMode="auto">
                <a:xfrm>
                  <a:off x="4301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7" name="Line 137"/>
                <p:cNvSpPr>
                  <a:spLocks noChangeShapeType="1"/>
                </p:cNvSpPr>
                <p:nvPr/>
              </p:nvSpPr>
              <p:spPr bwMode="auto">
                <a:xfrm>
                  <a:off x="4827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8" name="Line 138"/>
                <p:cNvSpPr>
                  <a:spLocks noChangeShapeType="1"/>
                </p:cNvSpPr>
                <p:nvPr/>
              </p:nvSpPr>
              <p:spPr bwMode="auto">
                <a:xfrm>
                  <a:off x="5353" y="730"/>
                  <a:ext cx="0" cy="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45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5319" y="7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660066"/>
                      </a:solidFill>
                      <a:latin typeface="Times New Roman" pitchFamily="18" charset="0"/>
                      <a:ea typeface="宋体" charset="-122"/>
                    </a:rPr>
                    <a:t>0</a:t>
                  </a:r>
                </a:p>
              </p:txBody>
            </p:sp>
          </p:grpSp>
          <p:sp>
            <p:nvSpPr>
              <p:cNvPr id="56460" name="Text Box 140"/>
              <p:cNvSpPr txBox="1">
                <a:spLocks noChangeArrowheads="1"/>
              </p:cNvSpPr>
              <p:nvPr/>
            </p:nvSpPr>
            <p:spPr bwMode="auto">
              <a:xfrm>
                <a:off x="95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56461" name="Text Box 141"/>
              <p:cNvSpPr txBox="1">
                <a:spLocks noChangeArrowheads="1"/>
              </p:cNvSpPr>
              <p:nvPr/>
            </p:nvSpPr>
            <p:spPr bwMode="auto">
              <a:xfrm>
                <a:off x="1481" y="51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56462" name="Text Box 142"/>
              <p:cNvSpPr txBox="1">
                <a:spLocks noChangeArrowheads="1"/>
              </p:cNvSpPr>
              <p:nvPr/>
            </p:nvSpPr>
            <p:spPr bwMode="auto">
              <a:xfrm>
                <a:off x="2007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56463" name="Text Box 143"/>
              <p:cNvSpPr txBox="1">
                <a:spLocks noChangeArrowheads="1"/>
              </p:cNvSpPr>
              <p:nvPr/>
            </p:nvSpPr>
            <p:spPr bwMode="auto">
              <a:xfrm>
                <a:off x="2532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56464" name="Text Box 144"/>
              <p:cNvSpPr txBox="1">
                <a:spLocks noChangeArrowheads="1"/>
              </p:cNvSpPr>
              <p:nvPr/>
            </p:nvSpPr>
            <p:spPr bwMode="auto">
              <a:xfrm>
                <a:off x="3058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56465" name="Text Box 145"/>
              <p:cNvSpPr txBox="1">
                <a:spLocks noChangeArrowheads="1"/>
              </p:cNvSpPr>
              <p:nvPr/>
            </p:nvSpPr>
            <p:spPr bwMode="auto">
              <a:xfrm>
                <a:off x="3584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6466" name="Text Box 146"/>
              <p:cNvSpPr txBox="1">
                <a:spLocks noChangeArrowheads="1"/>
              </p:cNvSpPr>
              <p:nvPr/>
            </p:nvSpPr>
            <p:spPr bwMode="auto">
              <a:xfrm>
                <a:off x="4109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56467" name="Text Box 147"/>
              <p:cNvSpPr txBox="1">
                <a:spLocks noChangeArrowheads="1"/>
              </p:cNvSpPr>
              <p:nvPr/>
            </p:nvSpPr>
            <p:spPr bwMode="auto">
              <a:xfrm>
                <a:off x="4635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56468" name="Text Box 148"/>
              <p:cNvSpPr txBox="1">
                <a:spLocks noChangeArrowheads="1"/>
              </p:cNvSpPr>
              <p:nvPr/>
            </p:nvSpPr>
            <p:spPr bwMode="auto">
              <a:xfrm>
                <a:off x="5161" y="5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660066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</p:grpSp>
        <p:sp>
          <p:nvSpPr>
            <p:cNvPr id="56469" name="Text Box 149"/>
            <p:cNvSpPr txBox="1">
              <a:spLocks noChangeArrowheads="1"/>
            </p:cNvSpPr>
            <p:nvPr/>
          </p:nvSpPr>
          <p:spPr bwMode="auto">
            <a:xfrm>
              <a:off x="453" y="73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rPr>
                <a:t>三趟收集：</a:t>
              </a:r>
            </a:p>
          </p:txBody>
        </p:sp>
      </p:grp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4471988" y="2079625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4506913" y="2836863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4454525" y="2044700"/>
            <a:ext cx="49244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10</a:t>
            </a:r>
            <a:endParaRPr kumimoji="1" lang="en-US" altLang="zh-CN" sz="2400" b="1" smtClean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90" name="Text Box 70"/>
          <p:cNvSpPr txBox="1">
            <a:spLocks noChangeArrowheads="1"/>
          </p:cNvSpPr>
          <p:nvPr/>
        </p:nvSpPr>
        <p:spPr bwMode="auto">
          <a:xfrm>
            <a:off x="4476750" y="2501900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6</a:t>
            </a:r>
            <a:endParaRPr kumimoji="1" lang="en-US" altLang="zh-CN" sz="2400" b="1" smtClean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388" name="Text Box 68"/>
          <p:cNvSpPr txBox="1">
            <a:spLocks noChangeArrowheads="1"/>
          </p:cNvSpPr>
          <p:nvPr/>
        </p:nvSpPr>
        <p:spPr bwMode="auto">
          <a:xfrm>
            <a:off x="4478338" y="3862388"/>
            <a:ext cx="33855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857655" y="3164775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基数排序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过程中队列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r>
              <a:rPr lang="zh-CN" altLang="en-US" sz="3600" b="1" dirty="0" smtClean="0">
                <a:solidFill>
                  <a:srgbClr val="0000FF"/>
                </a:solidFill>
              </a:rPr>
              <a:t>指针变化情况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6" grpId="0" autoUpdateAnimBg="0"/>
      <p:bldP spid="56379" grpId="0" animBg="1" autoUpdateAnimBg="0"/>
      <p:bldP spid="56380" grpId="0" animBg="1" autoUpdateAnimBg="0"/>
      <p:bldP spid="56381" grpId="0" animBg="1" autoUpdateAnimBg="0"/>
      <p:bldP spid="56387" grpId="0" animBg="1" autoUpdateAnimBg="0"/>
      <p:bldP spid="56389" grpId="0" animBg="1" autoUpdateAnimBg="0"/>
      <p:bldP spid="56391" grpId="0" animBg="1" autoUpdateAnimBg="0"/>
      <p:bldP spid="56392" grpId="0" animBg="1" autoUpdateAnimBg="0"/>
      <p:bldP spid="56393" grpId="0" animBg="1" autoUpdateAnimBg="0"/>
      <p:bldP spid="56394" grpId="0" animBg="1" autoUpdateAnimBg="0"/>
      <p:bldP spid="56399" grpId="0" animBg="1" autoUpdateAnimBg="0"/>
      <p:bldP spid="56378" grpId="0" animBg="1" autoUpdateAnimBg="0"/>
      <p:bldP spid="56377" grpId="0" animBg="1" autoUpdateAnimBg="0"/>
      <p:bldP spid="56384" grpId="0" animBg="1" autoUpdateAnimBg="0"/>
      <p:bldP spid="56390" grpId="0" animBg="1" autoUpdateAnimBg="0"/>
      <p:bldP spid="5638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基数排序算法分析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时间复杂度：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+rd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2">
              <a:spcBef>
                <a:spcPts val="1200"/>
              </a:spcBef>
            </a:pPr>
            <a:r>
              <a:rPr lang="zh-CN" altLang="en-US" sz="2600" dirty="0" smtClean="0"/>
              <a:t>整个排序需进行</a:t>
            </a:r>
            <a:r>
              <a:rPr lang="en-US" altLang="zh-CN" sz="2600" dirty="0" smtClean="0"/>
              <a:t>d</a:t>
            </a:r>
            <a:r>
              <a:rPr lang="zh-CN" altLang="en-US" sz="2600" dirty="0" smtClean="0"/>
              <a:t>趟分配和收集</a:t>
            </a:r>
            <a:endParaRPr lang="en-US" altLang="zh-CN" sz="2600" dirty="0" smtClean="0"/>
          </a:p>
          <a:p>
            <a:pPr lvl="3">
              <a:spcBef>
                <a:spcPts val="1200"/>
              </a:spcBef>
            </a:pPr>
            <a:r>
              <a:rPr lang="zh-CN" altLang="en-US" sz="2400" dirty="0" smtClean="0"/>
              <a:t>每一趟分配的时间复杂度为</a:t>
            </a:r>
            <a:r>
              <a:rPr lang="en-US" altLang="zh-CN" sz="2400" dirty="0" smtClean="0"/>
              <a:t>O(n)</a:t>
            </a:r>
          </a:p>
          <a:p>
            <a:pPr lvl="3">
              <a:spcBef>
                <a:spcPts val="1200"/>
              </a:spcBef>
            </a:pPr>
            <a:r>
              <a:rPr lang="zh-CN" altLang="en-US" sz="2400" dirty="0" smtClean="0"/>
              <a:t>每一趟收集的时间复杂度为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)</a:t>
            </a:r>
          </a:p>
          <a:p>
            <a:pPr lvl="4">
              <a:spcBef>
                <a:spcPts val="1200"/>
              </a:spcBef>
            </a:pPr>
            <a:r>
              <a:rPr lang="en-US" altLang="zh-CN" sz="2300" dirty="0" err="1"/>
              <a:t>r</a:t>
            </a:r>
            <a:r>
              <a:rPr lang="en-US" altLang="zh-CN" sz="2300" dirty="0" err="1" smtClean="0"/>
              <a:t>d</a:t>
            </a:r>
            <a:r>
              <a:rPr lang="zh-CN" altLang="en-US" sz="2300" dirty="0" smtClean="0"/>
              <a:t>为每个关键字的取值范围</a:t>
            </a:r>
            <a:r>
              <a:rPr lang="en-US" altLang="zh-CN" sz="2300" dirty="0" smtClean="0"/>
              <a:t>——</a:t>
            </a:r>
            <a:r>
              <a:rPr lang="zh-CN" altLang="en-US" sz="2300" dirty="0" smtClean="0"/>
              <a:t>基数</a:t>
            </a:r>
            <a:endParaRPr lang="en-US" altLang="zh-CN" sz="2300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空间复杂度：</a:t>
            </a:r>
            <a:r>
              <a:rPr lang="en-US" altLang="zh-CN" dirty="0" smtClean="0"/>
              <a:t>O(</a:t>
            </a:r>
            <a:r>
              <a:rPr lang="en-US" altLang="zh-CN" i="1" dirty="0" err="1" smtClean="0"/>
              <a:t>rd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en-US" altLang="zh-CN" sz="2600" dirty="0" smtClean="0"/>
              <a:t>2rd</a:t>
            </a:r>
            <a:r>
              <a:rPr lang="zh-CN" altLang="en-US" sz="2600" dirty="0" smtClean="0"/>
              <a:t>个队列指针</a:t>
            </a:r>
            <a:endParaRPr lang="en-US" altLang="zh-CN" sz="2600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基数</a:t>
            </a:r>
            <a:r>
              <a:rPr lang="zh-CN" altLang="en-US" dirty="0" smtClean="0"/>
              <a:t>排序是稳定排序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10.7 </a:t>
            </a:r>
            <a:r>
              <a:rPr lang="zh-CN" altLang="en-US" dirty="0"/>
              <a:t>各种排序算法比较</a:t>
            </a: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1614"/>
            <a:ext cx="861057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10.7 </a:t>
            </a:r>
            <a:r>
              <a:rPr lang="zh-CN" altLang="en-US" dirty="0" smtClean="0"/>
              <a:t>各种排序算法比较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8999"/>
              </p:ext>
            </p:extLst>
          </p:nvPr>
        </p:nvGraphicFramePr>
        <p:xfrm>
          <a:off x="463550" y="984250"/>
          <a:ext cx="8459788" cy="594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8" name="Document" r:id="rId3" imgW="4353805" imgH="3062270" progId="Word.Document.8">
                  <p:embed/>
                </p:oleObj>
              </mc:Choice>
              <mc:Fallback>
                <p:oleObj name="Document" r:id="rId3" imgW="4353805" imgH="3062270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984250"/>
                        <a:ext cx="8459788" cy="594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7525" y="980728"/>
            <a:ext cx="80930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 b="1" dirty="0" smtClean="0">
                <a:solidFill>
                  <a:schemeClr val="accent2"/>
                </a:solidFill>
                <a:ea typeface="楷体_GB2312" pitchFamily="49" charset="-122"/>
              </a:rPr>
              <a:t>当</a:t>
            </a:r>
            <a:r>
              <a:rPr lang="zh-CN" altLang="en-US" sz="3600" b="1" dirty="0">
                <a:solidFill>
                  <a:schemeClr val="accent2"/>
                </a:solidFill>
                <a:ea typeface="楷体_GB2312" pitchFamily="49" charset="-122"/>
              </a:rPr>
              <a:t>待排记录序列按关键字顺序有序时</a:t>
            </a:r>
            <a:endParaRPr lang="zh-CN" altLang="en-US" sz="3600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33400" y="4221088"/>
            <a:ext cx="83058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600" b="1" dirty="0" smtClean="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3600" b="1" dirty="0" smtClean="0">
                <a:solidFill>
                  <a:srgbClr val="0000FF"/>
                </a:solidFill>
                <a:ea typeface="楷体_GB2312" pitchFamily="49" charset="-122"/>
              </a:rPr>
              <a:t>简单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选择排序、堆排序和归并排序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的时间性能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不随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记录序列中关键字的分布而改变</a:t>
            </a:r>
            <a:r>
              <a:rPr lang="zh-CN" altLang="en-US" sz="3600" dirty="0">
                <a:ea typeface="楷体_GB2312" pitchFamily="49" charset="-122"/>
              </a:rPr>
              <a:t>。</a:t>
            </a:r>
            <a:endParaRPr lang="zh-CN" altLang="en-US" sz="3400" dirty="0">
              <a:ea typeface="楷体_GB2312" pitchFamily="49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09600" y="1818928"/>
            <a:ext cx="83058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dirty="0">
                <a:solidFill>
                  <a:srgbClr val="FF00FF"/>
                </a:solidFill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600" dirty="0">
                <a:solidFill>
                  <a:srgbClr val="FF00FF"/>
                </a:solidFill>
                <a:ea typeface="楷体_GB2312" pitchFamily="49" charset="-122"/>
              </a:rPr>
              <a:t>和</a:t>
            </a:r>
            <a:r>
              <a:rPr lang="zh-CN" altLang="en-US" sz="3600" b="1" dirty="0">
                <a:solidFill>
                  <a:srgbClr val="FF00FF"/>
                </a:solidFill>
                <a:ea typeface="楷体_GB2312" pitchFamily="49" charset="-122"/>
              </a:rPr>
              <a:t>起泡排序</a:t>
            </a:r>
            <a:r>
              <a:rPr lang="zh-CN" altLang="en-US" sz="3600" dirty="0">
                <a:ea typeface="楷体_GB2312" pitchFamily="49" charset="-122"/>
              </a:rPr>
              <a:t>能达到</a:t>
            </a:r>
            <a:r>
              <a:rPr lang="en-US" altLang="zh-CN" sz="3600" b="1" dirty="0">
                <a:solidFill>
                  <a:srgbClr val="FF00FF"/>
                </a:solidFill>
                <a:ea typeface="楷体_GB2312" pitchFamily="49" charset="-122"/>
              </a:rPr>
              <a:t>O(</a:t>
            </a:r>
            <a:r>
              <a:rPr lang="en-US" altLang="zh-CN" sz="3600" b="1" i="1" dirty="0">
                <a:solidFill>
                  <a:srgbClr val="FF00FF"/>
                </a:solidFill>
                <a:ea typeface="楷体_GB2312" pitchFamily="49" charset="-122"/>
              </a:rPr>
              <a:t>n</a:t>
            </a:r>
            <a:r>
              <a:rPr lang="en-US" altLang="zh-CN" sz="3600" b="1" dirty="0">
                <a:solidFill>
                  <a:srgbClr val="FF00FF"/>
                </a:solidFill>
                <a:ea typeface="楷体_GB2312" pitchFamily="49" charset="-122"/>
              </a:rPr>
              <a:t>)</a:t>
            </a:r>
            <a:r>
              <a:rPr lang="zh-CN" altLang="en-US" sz="3600" dirty="0">
                <a:ea typeface="楷体_GB2312" pitchFamily="49" charset="-122"/>
              </a:rPr>
              <a:t>的时间复杂度</a:t>
            </a:r>
            <a:r>
              <a:rPr lang="en-US" altLang="zh-CN" sz="3600" dirty="0">
                <a:ea typeface="楷体_GB2312" pitchFamily="49" charset="-122"/>
              </a:rPr>
              <a:t>;    </a:t>
            </a:r>
          </a:p>
          <a:p>
            <a:pPr>
              <a:lnSpc>
                <a:spcPct val="140000"/>
              </a:lnSpc>
            </a:pP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快速排序</a:t>
            </a:r>
            <a:r>
              <a:rPr lang="zh-CN" altLang="en-US" sz="3600" dirty="0">
                <a:ea typeface="楷体_GB2312" pitchFamily="49" charset="-122"/>
              </a:rPr>
              <a:t>的时间性能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蜕化为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O(</a:t>
            </a:r>
            <a:r>
              <a:rPr lang="en-US" altLang="zh-CN" sz="3600" b="1" i="1" dirty="0">
                <a:solidFill>
                  <a:srgbClr val="800000"/>
                </a:solidFill>
                <a:ea typeface="楷体_GB2312" pitchFamily="49" charset="-122"/>
              </a:rPr>
              <a:t>n</a:t>
            </a:r>
            <a:r>
              <a:rPr lang="en-US" altLang="zh-CN" sz="3600" b="1" baseline="30000" dirty="0">
                <a:solidFill>
                  <a:srgbClr val="800000"/>
                </a:solidFill>
                <a:ea typeface="楷体_GB2312" pitchFamily="49" charset="-122"/>
              </a:rPr>
              <a:t>2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)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10.7 </a:t>
            </a:r>
            <a:r>
              <a:rPr lang="zh-CN" altLang="en-US" kern="0" smtClean="0"/>
              <a:t>各种排序算法比较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284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09600" y="1108992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通过分析和比较，可以得出以下结论：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1794792"/>
            <a:ext cx="80772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简单排序</a:t>
            </a:r>
            <a:r>
              <a:rPr lang="zh-CN" altLang="en-US" b="1" dirty="0">
                <a:latin typeface="宋体" panose="02010600030101010101" pitchFamily="2" charset="-122"/>
              </a:rPr>
              <a:t>一般只用于</a:t>
            </a:r>
            <a:r>
              <a:rPr lang="en-US" altLang="zh-CN" b="1" dirty="0"/>
              <a:t>n</a:t>
            </a:r>
            <a:r>
              <a:rPr lang="zh-CN" altLang="en-US" b="1" dirty="0"/>
              <a:t>值</a:t>
            </a:r>
            <a:r>
              <a:rPr lang="zh-CN" altLang="en-US" b="1" dirty="0">
                <a:latin typeface="宋体" panose="02010600030101010101" pitchFamily="2" charset="-122"/>
              </a:rPr>
              <a:t>较小的情况；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归并排序适用于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/>
              <a:t>值</a:t>
            </a:r>
            <a:r>
              <a:rPr lang="zh-CN" altLang="en-US" b="1" dirty="0">
                <a:latin typeface="宋体" panose="02010600030101010101" pitchFamily="2" charset="-122"/>
              </a:rPr>
              <a:t>较大的情况；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基数排序适用于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值很大而关键字的位数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较小的序列；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快速排序是排序方法中最好的方法。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从排序的稳定性来看，基数排序是稳定的，除了简单选择排序，其它各种简单排序法也是稳定的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latin typeface="宋体" panose="02010600030101010101" pitchFamily="2" charset="-122"/>
              </a:rPr>
              <a:t>多数</a:t>
            </a:r>
            <a:r>
              <a:rPr lang="zh-CN" altLang="en-US" b="1" dirty="0">
                <a:latin typeface="宋体" panose="02010600030101010101" pitchFamily="2" charset="-122"/>
              </a:rPr>
              <a:t>情况下，排序是按记录的主关键字进行的，此时不用考虑排序方法的稳定性。如果排序是按记录的次关键字进行的，则应充分考虑排序方法的稳定性。 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10.7 </a:t>
            </a:r>
            <a:r>
              <a:rPr lang="zh-CN" altLang="en-US" kern="0" smtClean="0"/>
              <a:t>各种排序算法比较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85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10.7 </a:t>
            </a:r>
            <a:r>
              <a:rPr lang="zh-CN" altLang="en-US" dirty="0"/>
              <a:t>各种排序算法比较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为避免顺序存储时大量移动记录的时间开销，可考虑用链表作为存储结构</a:t>
            </a:r>
          </a:p>
          <a:p>
            <a:pPr lvl="1"/>
            <a:r>
              <a:rPr lang="zh-CN" altLang="en-US" dirty="0" smtClean="0"/>
              <a:t>直接</a:t>
            </a:r>
            <a:r>
              <a:rPr lang="zh-CN" altLang="en-US" dirty="0"/>
              <a:t>插入排序、归并排序、基数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/>
              <a:t>不宜采用链表作为存储结构的</a:t>
            </a:r>
          </a:p>
          <a:p>
            <a:pPr lvl="1"/>
            <a:r>
              <a:rPr lang="zh-CN" altLang="en-US" dirty="0" smtClean="0"/>
              <a:t>折半</a:t>
            </a:r>
            <a:r>
              <a:rPr lang="zh-CN" altLang="en-US" dirty="0"/>
              <a:t>插入排序、希尔排序、快速排序、堆排序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7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掌握排序的基本概念和各种排序方法的特点，并能加以灵活应用</a:t>
            </a:r>
          </a:p>
          <a:p>
            <a:r>
              <a:rPr lang="zh-CN" altLang="en-US" dirty="0"/>
              <a:t>熟练掌握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直接插入排序</a:t>
            </a:r>
            <a:r>
              <a:rPr lang="zh-CN" altLang="en-US" dirty="0"/>
              <a:t>、折半插入排序、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冒泡排序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快速排序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直接选择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</a:t>
            </a:r>
            <a:r>
              <a:rPr lang="zh-CN" altLang="en-US" dirty="0" smtClean="0"/>
              <a:t>的</a:t>
            </a:r>
            <a:r>
              <a:rPr lang="zh-CN" altLang="en-US" dirty="0"/>
              <a:t>算法思想及其性能分析</a:t>
            </a:r>
          </a:p>
          <a:p>
            <a:r>
              <a:rPr lang="zh-CN" altLang="en-US" dirty="0"/>
              <a:t>掌握</a:t>
            </a:r>
            <a:r>
              <a:rPr lang="zh-CN" altLang="en-US" dirty="0">
                <a:solidFill>
                  <a:srgbClr val="FF0000"/>
                </a:solidFill>
              </a:rPr>
              <a:t>希尔</a:t>
            </a:r>
            <a:r>
              <a:rPr lang="zh-CN" altLang="en-US" dirty="0" smtClean="0">
                <a:solidFill>
                  <a:srgbClr val="FF0000"/>
                </a:solidFill>
              </a:rPr>
              <a:t>排序、堆排序、归并排序、</a:t>
            </a:r>
            <a:r>
              <a:rPr lang="zh-CN" altLang="en-US" dirty="0">
                <a:solidFill>
                  <a:srgbClr val="FF0000"/>
                </a:solidFill>
              </a:rPr>
              <a:t>基数排序</a:t>
            </a:r>
            <a:r>
              <a:rPr lang="zh-CN" altLang="en-US" dirty="0"/>
              <a:t>的算法思想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0158"/>
              </p:ext>
            </p:extLst>
          </p:nvPr>
        </p:nvGraphicFramePr>
        <p:xfrm>
          <a:off x="1175320" y="1936973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3" name="文档" r:id="rId3" imgW="7494480" imgH="749520" progId="Word.Document.8">
                  <p:embed/>
                </p:oleObj>
              </mc:Choice>
              <mc:Fallback>
                <p:oleObj name="文档" r:id="rId3" imgW="7494480" imgH="749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320" y="1936973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1556320" y="132737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8261920" y="132737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594420" y="1117823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346058" y="1174973"/>
            <a:ext cx="296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16325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1213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8414320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80555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870520" y="37019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设 </a:t>
            </a:r>
            <a:r>
              <a:rPr lang="en-US" altLang="zh-CN" sz="2800" b="1">
                <a:solidFill>
                  <a:srgbClr val="FF0000"/>
                </a:solidFill>
              </a:rPr>
              <a:t>R[s]=52 </a:t>
            </a:r>
            <a:r>
              <a:rPr lang="zh-CN" altLang="en-US" sz="2800" b="1">
                <a:solidFill>
                  <a:srgbClr val="FF0000"/>
                </a:solidFill>
              </a:rPr>
              <a:t>为枢轴</a:t>
            </a:r>
            <a:endParaRPr lang="zh-CN" altLang="en-US" sz="280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06288" y="4223990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和 枢轴的关键字进行比较，要求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en-US" altLang="zh-CN" sz="2800" b="1" dirty="0">
                <a:solidFill>
                  <a:srgbClr val="FF0000"/>
                </a:solidFill>
              </a:rPr>
              <a:t>≥</a:t>
            </a:r>
            <a:r>
              <a:rPr lang="en-US" altLang="zh-CN" sz="2800" b="1" dirty="0">
                <a:solidFill>
                  <a:srgbClr val="003366"/>
                </a:solidFill>
              </a:rPr>
              <a:t>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枢轴的关键字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34280" y="5448126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和 枢轴的关键字进行比较，要求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b="1" dirty="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 b="1" dirty="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en-US" altLang="zh-CN" sz="2800" b="1" dirty="0">
                <a:solidFill>
                  <a:srgbClr val="FF0000"/>
                </a:solidFill>
              </a:rPr>
              <a:t>≤</a:t>
            </a:r>
            <a:r>
              <a:rPr lang="en-US" altLang="zh-CN" sz="2800" b="1" dirty="0">
                <a:solidFill>
                  <a:srgbClr val="003366"/>
                </a:solidFill>
              </a:rPr>
              <a:t> </a:t>
            </a:r>
            <a:r>
              <a:rPr lang="zh-CN" altLang="en-US" sz="2800" b="1" dirty="0">
                <a:solidFill>
                  <a:srgbClr val="003366"/>
                </a:solidFill>
                <a:ea typeface="楷体_GB2312" pitchFamily="49" charset="-122"/>
              </a:rPr>
              <a:t>枢轴的关键字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75538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195120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65552" name="Rectangle 16"/>
          <p:cNvSpPr>
            <a:spLocks noChangeArrowheads="1"/>
          </p:cNvSpPr>
          <p:nvPr/>
        </p:nvSpPr>
        <p:spPr bwMode="auto">
          <a:xfrm>
            <a:off x="8033320" y="2622773"/>
            <a:ext cx="83820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197545" y="1967136"/>
            <a:ext cx="663575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30803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5691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65556" name="Rectangle 20"/>
          <p:cNvSpPr>
            <a:spLocks noChangeArrowheads="1"/>
          </p:cNvSpPr>
          <p:nvPr/>
        </p:nvSpPr>
        <p:spPr bwMode="auto">
          <a:xfrm>
            <a:off x="1175320" y="2622773"/>
            <a:ext cx="6096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271320" y="1936973"/>
            <a:ext cx="663575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47344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265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65560" name="Rectangle 24"/>
          <p:cNvSpPr>
            <a:spLocks noChangeArrowheads="1"/>
          </p:cNvSpPr>
          <p:nvPr/>
        </p:nvSpPr>
        <p:spPr bwMode="auto">
          <a:xfrm>
            <a:off x="7195120" y="2622773"/>
            <a:ext cx="7620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2699320" y="1936973"/>
            <a:ext cx="663575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V="1">
            <a:off x="45281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40169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65564" name="Rectangle 28"/>
          <p:cNvSpPr>
            <a:spLocks noChangeArrowheads="1"/>
          </p:cNvSpPr>
          <p:nvPr/>
        </p:nvSpPr>
        <p:spPr bwMode="auto">
          <a:xfrm>
            <a:off x="2546920" y="2622773"/>
            <a:ext cx="6858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>
              <a:latin typeface="Verdana" panose="020B0604030504040204" pitchFamily="34" charset="0"/>
            </a:endParaRP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4245545" y="1936973"/>
            <a:ext cx="663575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52</a:t>
            </a:r>
            <a:endParaRPr lang="en-US" altLang="zh-CN" sz="3600"/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429940" y="1095598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6600"/>
                </a:solidFill>
                <a:ea typeface="楷体_GB2312" pitchFamily="49" charset="-122"/>
              </a:rPr>
              <a:t>例如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216845" y="1052736"/>
            <a:ext cx="928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5042"/>
                </a:solidFill>
              </a:rPr>
              <a:t>R[0]</a:t>
            </a:r>
            <a:endParaRPr lang="en-US" altLang="zh-CN" sz="3200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4147120" y="1098773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V="1">
            <a:off x="2318320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807145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 flipV="1">
            <a:off x="6868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6760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 flipV="1">
            <a:off x="6106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5998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 flipV="1">
            <a:off x="5344095" y="262277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5236145" y="3148236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820095" y="262277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3308920" y="3148236"/>
            <a:ext cx="73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82029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0" grpId="0" animBg="1"/>
      <p:bldP spid="65541" grpId="0" autoUpdateAnimBg="0"/>
      <p:bldP spid="65542" grpId="0" autoUpdateAnimBg="0"/>
      <p:bldP spid="65543" grpId="0" animBg="1"/>
      <p:bldP spid="65544" grpId="0" autoUpdateAnimBg="0"/>
      <p:bldP spid="65545" grpId="0" animBg="1"/>
      <p:bldP spid="65546" grpId="0" autoUpdateAnimBg="0"/>
      <p:bldP spid="65547" grpId="0" autoUpdateAnimBg="0"/>
      <p:bldP spid="65548" grpId="0" autoUpdateAnimBg="0"/>
      <p:bldP spid="65549" grpId="0" autoUpdateAnimBg="0"/>
      <p:bldP spid="65550" grpId="0" animBg="1"/>
      <p:bldP spid="65551" grpId="0" autoUpdateAnimBg="0"/>
      <p:bldP spid="65552" grpId="0" animBg="1"/>
      <p:bldP spid="65553" grpId="0" animBg="1" autoUpdateAnimBg="0"/>
      <p:bldP spid="65554" grpId="0" animBg="1"/>
      <p:bldP spid="65555" grpId="0" autoUpdateAnimBg="0"/>
      <p:bldP spid="65556" grpId="0" animBg="1"/>
      <p:bldP spid="65557" grpId="0" animBg="1" autoUpdateAnimBg="0"/>
      <p:bldP spid="65558" grpId="0" animBg="1"/>
      <p:bldP spid="65559" grpId="0" autoUpdateAnimBg="0"/>
      <p:bldP spid="65560" grpId="0" animBg="1"/>
      <p:bldP spid="65561" grpId="0" animBg="1" autoUpdateAnimBg="0"/>
      <p:bldP spid="65562" grpId="0" animBg="1"/>
      <p:bldP spid="65563" grpId="0" autoUpdateAnimBg="0"/>
      <p:bldP spid="65564" grpId="0" animBg="1"/>
      <p:bldP spid="65565" grpId="0" animBg="1" autoUpdateAnimBg="0"/>
      <p:bldP spid="65566" grpId="0" autoUpdateAnimBg="0"/>
      <p:bldP spid="65567" grpId="0" autoUpdateAnimBg="0"/>
      <p:bldP spid="65568" grpId="0" animBg="1" autoUpdateAnimBg="0"/>
      <p:bldP spid="65569" grpId="0" animBg="1"/>
      <p:bldP spid="65570" grpId="0" autoUpdateAnimBg="0"/>
      <p:bldP spid="65571" grpId="0" animBg="1"/>
      <p:bldP spid="65572" grpId="0" autoUpdateAnimBg="0"/>
      <p:bldP spid="65573" grpId="0" animBg="1"/>
      <p:bldP spid="65574" grpId="0" autoUpdateAnimBg="0"/>
      <p:bldP spid="65575" grpId="0" animBg="1"/>
      <p:bldP spid="65576" grpId="0" autoUpdateAnimBg="0"/>
      <p:bldP spid="65577" grpId="0" animBg="1"/>
      <p:bldP spid="6557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en-US" altLang="zh-CN" dirty="0" smtClean="0"/>
              <a:t>Ch10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快速排序算法分析</a:t>
            </a:r>
          </a:p>
          <a:p>
            <a:pPr lvl="1"/>
            <a:r>
              <a:rPr lang="zh-CN" altLang="en-US" dirty="0" smtClean="0"/>
              <a:t>时间复杂度：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就时间复杂度而言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快速排序是我们所讨论的所有内排序方法中最好的一个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空间复杂度：</a:t>
            </a:r>
            <a:r>
              <a:rPr lang="en-US" altLang="zh-CN" dirty="0"/>
              <a:t> O(log</a:t>
            </a:r>
            <a:r>
              <a:rPr lang="en-US" altLang="zh-CN" baseline="-25000" dirty="0"/>
              <a:t>2</a:t>
            </a:r>
            <a:r>
              <a:rPr lang="en-US" altLang="zh-CN" dirty="0"/>
              <a:t>n)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</a:t>
            </a:r>
            <a:r>
              <a:rPr lang="zh-CN" altLang="en-US" dirty="0"/>
              <a:t>排序是递归的，需要有一个栈存放每层递归调用时参数（新的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/>
              <a:t>high</a:t>
            </a:r>
            <a:r>
              <a:rPr lang="zh-CN" altLang="en-US" dirty="0"/>
              <a:t>）。</a:t>
            </a:r>
          </a:p>
          <a:p>
            <a:pPr lvl="2"/>
            <a:r>
              <a:rPr lang="zh-CN" altLang="en-US" dirty="0"/>
              <a:t>最大递归调用层次数与递归树的深度一致，</a:t>
            </a:r>
            <a:r>
              <a:rPr lang="zh-CN" altLang="en-US" dirty="0" smtClean="0"/>
              <a:t>因此要求</a:t>
            </a:r>
            <a:r>
              <a:rPr lang="zh-CN" altLang="en-US" dirty="0"/>
              <a:t>存储开销为 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快速</a:t>
            </a:r>
            <a:r>
              <a:rPr lang="zh-CN" altLang="en-US" dirty="0" smtClean="0"/>
              <a:t>排序是</a:t>
            </a:r>
            <a:r>
              <a:rPr lang="zh-CN" altLang="en-US" dirty="0" smtClean="0">
                <a:solidFill>
                  <a:srgbClr val="FF0000"/>
                </a:solidFill>
              </a:rPr>
              <a:t>不稳定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911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</a:t>
            </a:r>
            <a:r>
              <a:rPr lang="zh-CN" altLang="en-US" dirty="0" smtClean="0"/>
              <a:t>排序</a:t>
            </a:r>
            <a:r>
              <a:rPr lang="zh-CN" altLang="en-US" dirty="0"/>
              <a:t>的基本过程</a:t>
            </a:r>
          </a:p>
          <a:p>
            <a:pPr lvl="1"/>
            <a:r>
              <a:rPr lang="zh-CN" altLang="en-US" dirty="0"/>
              <a:t>在一组元素中选择值最小的元素；</a:t>
            </a:r>
          </a:p>
          <a:p>
            <a:pPr lvl="1"/>
            <a:r>
              <a:rPr lang="zh-CN" altLang="en-US" dirty="0"/>
              <a:t>若它不是这组元素中的第一个元素，则将它与这组元素中的第一个元素对调。</a:t>
            </a:r>
          </a:p>
          <a:p>
            <a:pPr lvl="1"/>
            <a:r>
              <a:rPr lang="zh-CN" altLang="en-US" dirty="0"/>
              <a:t>在剩下的元素中重复上述两步，直到剩余元素只有一个为止。</a:t>
            </a:r>
          </a:p>
          <a:p>
            <a:pPr lvl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4080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3790" y="1171550"/>
            <a:ext cx="7960618" cy="671512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锦标赛排序  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又称树形选择排序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582488" y="1924025"/>
            <a:ext cx="8382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基本思想：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与体育比赛时的淘汰赛类似。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首先对 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个记录的关键字进行两两比较，得到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个优胜者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关键字小者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，作为第一步比较的结果保留下来。然后在这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个较小者之间再进行两两比较，</a:t>
            </a:r>
            <a:r>
              <a:rPr kumimoji="1" lang="en-US" altLang="zh-CN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，如此重复，直到选出最小关键字的记录为止。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减少比较次数，加快排序速度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空间效率低（</a:t>
            </a:r>
            <a:r>
              <a:rPr kumimoji="1"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以空间换时间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9958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  <a:p>
            <a:pPr lvl="1"/>
            <a:r>
              <a:rPr lang="zh-CN" altLang="en-US" dirty="0"/>
              <a:t>堆的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个元素的序列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当且仅当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满足下列关系时，称之为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若将和此序列对应的一维数组看成是一</a:t>
            </a:r>
            <a:r>
              <a:rPr lang="zh-CN" altLang="en-US" dirty="0"/>
              <a:t>个完全二叉树</a:t>
            </a:r>
            <a:r>
              <a:rPr lang="zh-CN" altLang="en-US" dirty="0" smtClean="0"/>
              <a:t>，则树中所有非</a:t>
            </a:r>
            <a:r>
              <a:rPr lang="zh-CN" altLang="en-US" dirty="0"/>
              <a:t>终端结点的值均</a:t>
            </a:r>
            <a:r>
              <a:rPr lang="zh-CN" altLang="en-US" dirty="0">
                <a:solidFill>
                  <a:srgbClr val="FF0000"/>
                </a:solidFill>
              </a:rPr>
              <a:t>小于或大于</a:t>
            </a:r>
            <a:r>
              <a:rPr lang="zh-CN" altLang="en-US" dirty="0">
                <a:solidFill>
                  <a:srgbClr val="0000FF"/>
                </a:solidFill>
              </a:rPr>
              <a:t>左右子结点的</a:t>
            </a:r>
            <a:r>
              <a:rPr lang="zh-CN" altLang="en-US" dirty="0" smtClean="0">
                <a:solidFill>
                  <a:srgbClr val="0000FF"/>
                </a:solidFill>
              </a:rPr>
              <a:t>值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，此树的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根结点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（即堆顶）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必最小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或最大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2123"/>
              </p:ext>
            </p:extLst>
          </p:nvPr>
        </p:nvGraphicFramePr>
        <p:xfrm>
          <a:off x="1338212" y="3015034"/>
          <a:ext cx="68341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7" name="Equation" r:id="rId3" imgW="2374900" imgH="508000" progId="">
                  <p:embed/>
                </p:oleObj>
              </mc:Choice>
              <mc:Fallback>
                <p:oleObj name="Equation" r:id="rId3" imgW="2374900" imgH="508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12" y="3015034"/>
                        <a:ext cx="6834188" cy="1062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793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4416</Words>
  <Application>Microsoft Office PowerPoint</Application>
  <PresentationFormat>全屏显示(4:3)</PresentationFormat>
  <Paragraphs>982</Paragraphs>
  <Slides>50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商务型PPT模板</vt:lpstr>
      <vt:lpstr>1_商务型PPT模板</vt:lpstr>
      <vt:lpstr>流畅</vt:lpstr>
      <vt:lpstr>默认设计模板</vt:lpstr>
      <vt:lpstr>公式</vt:lpstr>
      <vt:lpstr>文档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锦标赛排序  (又称树形选择排序)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教学内容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PowerPoint 演示文稿</vt:lpstr>
      <vt:lpstr>10.5 归并排序</vt:lpstr>
      <vt:lpstr>10.6 基数排序</vt:lpstr>
      <vt:lpstr>10.6 基数排序</vt:lpstr>
      <vt:lpstr>10.6 基数排序</vt:lpstr>
      <vt:lpstr>计算机如何实现最低位优先法？</vt:lpstr>
      <vt:lpstr>10.6 基数排序</vt:lpstr>
      <vt:lpstr>基数排序</vt:lpstr>
      <vt:lpstr>基数排序</vt:lpstr>
      <vt:lpstr>基数排序</vt:lpstr>
      <vt:lpstr>10.6 基数排序</vt:lpstr>
      <vt:lpstr>10.6 基数排序</vt:lpstr>
      <vt:lpstr>例:</vt:lpstr>
      <vt:lpstr>第一趟收集的结果：</vt:lpstr>
      <vt:lpstr>第二趟收集的结果：</vt:lpstr>
      <vt:lpstr>PowerPoint 演示文稿</vt:lpstr>
      <vt:lpstr>PowerPoint 演示文稿</vt:lpstr>
      <vt:lpstr>PowerPoint 演示文稿</vt:lpstr>
      <vt:lpstr>10.6 基数排序</vt:lpstr>
      <vt:lpstr>10.7 各种排序算法比较</vt:lpstr>
      <vt:lpstr>10.7 各种排序算法比较</vt:lpstr>
      <vt:lpstr>PowerPoint 演示文稿</vt:lpstr>
      <vt:lpstr>PowerPoint 演示文稿</vt:lpstr>
      <vt:lpstr>10.7 各种排序算法比较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tclsevers</cp:lastModifiedBy>
  <cp:revision>198</cp:revision>
  <dcterms:modified xsi:type="dcterms:W3CDTF">2016-12-23T03:02:22Z</dcterms:modified>
</cp:coreProperties>
</file>