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58"/>
  </p:notesMasterIdLst>
  <p:sldIdLst>
    <p:sldId id="257" r:id="rId3"/>
    <p:sldId id="355" r:id="rId4"/>
    <p:sldId id="359" r:id="rId5"/>
    <p:sldId id="360" r:id="rId6"/>
    <p:sldId id="356" r:id="rId7"/>
    <p:sldId id="357" r:id="rId8"/>
    <p:sldId id="362" r:id="rId9"/>
    <p:sldId id="363" r:id="rId10"/>
    <p:sldId id="364" r:id="rId11"/>
    <p:sldId id="365" r:id="rId12"/>
    <p:sldId id="258" r:id="rId13"/>
    <p:sldId id="291" r:id="rId14"/>
    <p:sldId id="294" r:id="rId15"/>
    <p:sldId id="338" r:id="rId16"/>
    <p:sldId id="339" r:id="rId17"/>
    <p:sldId id="340" r:id="rId18"/>
    <p:sldId id="296" r:id="rId19"/>
    <p:sldId id="297" r:id="rId20"/>
    <p:sldId id="298" r:id="rId21"/>
    <p:sldId id="341" r:id="rId22"/>
    <p:sldId id="299" r:id="rId23"/>
    <p:sldId id="300" r:id="rId24"/>
    <p:sldId id="342" r:id="rId25"/>
    <p:sldId id="343" r:id="rId26"/>
    <p:sldId id="366" r:id="rId27"/>
    <p:sldId id="361" r:id="rId28"/>
    <p:sldId id="302" r:id="rId29"/>
    <p:sldId id="303" r:id="rId30"/>
    <p:sldId id="344" r:id="rId31"/>
    <p:sldId id="304" r:id="rId32"/>
    <p:sldId id="351" r:id="rId33"/>
    <p:sldId id="305" r:id="rId34"/>
    <p:sldId id="307" r:id="rId35"/>
    <p:sldId id="308" r:id="rId36"/>
    <p:sldId id="310" r:id="rId37"/>
    <p:sldId id="309" r:id="rId38"/>
    <p:sldId id="311" r:id="rId39"/>
    <p:sldId id="353" r:id="rId40"/>
    <p:sldId id="320" r:id="rId41"/>
    <p:sldId id="354" r:id="rId42"/>
    <p:sldId id="352" r:id="rId43"/>
    <p:sldId id="345" r:id="rId44"/>
    <p:sldId id="346" r:id="rId45"/>
    <p:sldId id="347" r:id="rId46"/>
    <p:sldId id="348" r:id="rId47"/>
    <p:sldId id="349" r:id="rId48"/>
    <p:sldId id="350" r:id="rId49"/>
    <p:sldId id="321" r:id="rId50"/>
    <p:sldId id="367" r:id="rId51"/>
    <p:sldId id="322" r:id="rId52"/>
    <p:sldId id="368" r:id="rId53"/>
    <p:sldId id="319" r:id="rId54"/>
    <p:sldId id="323" r:id="rId55"/>
    <p:sldId id="324" r:id="rId56"/>
    <p:sldId id="325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00"/>
    <a:srgbClr val="140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597" autoAdjust="0"/>
  </p:normalViewPr>
  <p:slideViewPr>
    <p:cSldViewPr>
      <p:cViewPr varScale="1">
        <p:scale>
          <a:sx n="58" d="100"/>
          <a:sy n="58" d="100"/>
        </p:scale>
        <p:origin x="17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3533B-B260-4916-9554-C38984853FC6}" type="datetimeFigureOut">
              <a:rPr lang="zh-CN" altLang="en-US" smtClean="0"/>
              <a:pPr/>
              <a:t>2016-10-19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FC1BD-120D-4B1B-8F8E-C106B711CD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1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C08E2D-26B3-4490-850A-62E5E5CE0FA2}" type="slidenum">
              <a:rPr lang="zh-CN" altLang="en-US">
                <a:solidFill>
                  <a:prstClr val="black"/>
                </a:solidFill>
                <a:latin typeface="Calibri" panose="020F0502020204030204" pitchFamily="34" charset="0"/>
              </a:rPr>
              <a:pPr/>
              <a:t>3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65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sz="1400" smtClean="0">
                <a:latin typeface="Times New Roman" panose="02020603050405020304" pitchFamily="18" charset="0"/>
              </a:rPr>
              <a:t>例如，元素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22</a:t>
            </a:r>
            <a:r>
              <a:rPr lang="zh-CN" altLang="en-US" smtClean="0">
                <a:latin typeface="Times New Roman" panose="02020603050405020304" pitchFamily="18" charset="0"/>
              </a:rPr>
              <a:t>受两个线性关系的约束，在行上有一个行前驱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21</a:t>
            </a:r>
            <a:r>
              <a:rPr lang="zh-CN" altLang="en-US" smtClean="0">
                <a:latin typeface="Times New Roman" panose="02020603050405020304" pitchFamily="18" charset="0"/>
              </a:rPr>
              <a:t>和一个行后继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23</a:t>
            </a:r>
            <a:r>
              <a:rPr lang="zh-CN" altLang="en-US" smtClean="0">
                <a:latin typeface="Times New Roman" panose="02020603050405020304" pitchFamily="18" charset="0"/>
              </a:rPr>
              <a:t>，在列上有一个列前驱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baseline="-2500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和和一个列后继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32</a:t>
            </a:r>
            <a:r>
              <a:rPr lang="zh-CN" altLang="en-US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733FD4-E9B6-422C-87C0-66FB96B34009}" type="slidenum">
              <a:rPr lang="zh-CN" altLang="en-US">
                <a:solidFill>
                  <a:prstClr val="black"/>
                </a:solidFill>
                <a:latin typeface="Calibri" panose="020F0502020204030204" pitchFamily="34" charset="0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8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B5D61B-F598-4A83-8684-7B92E5A4ED62}" type="slidenum">
              <a:rPr lang="zh-CN" altLang="en-US">
                <a:solidFill>
                  <a:prstClr val="black"/>
                </a:solidFill>
                <a:latin typeface="Calibri" panose="020F0502020204030204" pitchFamily="34" charset="0"/>
              </a:rPr>
              <a:pPr/>
              <a:t>7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37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E7C086-D5FA-4CE8-B291-452DAF65B308}" type="slidenum">
              <a:rPr lang="zh-CN" altLang="en-US" sz="1200" b="0" smtClean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49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顺序依次取出，直接存到该存的地方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AB5A01-9A81-4C08-A85B-7D3D82589097}" type="slidenum">
              <a:rPr lang="zh-CN" altLang="en-US" sz="1200" b="0" smtClean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2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A85: Loc(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a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ij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)=Loc(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a</a:t>
            </a:r>
            <a:r>
              <a:rPr kumimoji="1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11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)+[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*(i-1)/2+(j-1)]*L</a:t>
            </a:r>
            <a:r>
              <a:rPr kumimoji="1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 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FC1BD-120D-4B1B-8F8E-C106B711CD46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4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章  数组和广义表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77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58CA8-5FC6-45E7-80B8-7976F90C539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96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16806-F4DE-4C59-B8F2-241A4C1FCA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260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07DBC-D1BA-40E9-A15F-08E2524F88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98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9138B-CF9B-4793-BFBF-31E74E5AAA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459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AC578B-C780-46F7-A70A-F83525963C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7224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BA20D-69B9-4BBF-948F-A4FEFBF259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35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F60EE-A73A-4FEF-81F1-DC0F2C239719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59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1D16-875A-40D5-8D22-5387CA590A27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0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 smtClean="0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6443CA-CB47-4308-B665-E70304C7BA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02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4C49D-AF93-48AB-9D0B-C5CFE0F41B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63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43AC9-F4DF-4F42-94E6-170DFD26023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6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1DA5F-676E-4AB3-94FF-0016C89EB4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18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64185F-16B5-4BF7-AEBF-30CC76334C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21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26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 b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sz="1400" b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E5074E-B913-4F42-86FE-E79DB799159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77900"/>
            <a:ext cx="8991600" cy="76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ct val="20000"/>
              </a:spcBef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5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3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对角矩阵的压缩存储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71550" y="1671638"/>
            <a:ext cx="8305800" cy="3619500"/>
            <a:chOff x="528" y="648"/>
            <a:chExt cx="5232" cy="2280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528" y="720"/>
              <a:ext cx="50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2800" b="1" kern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   </a:t>
              </a:r>
              <a:r>
                <a:rPr kumimoji="1" lang="en-US" altLang="zh-CN" sz="2800" b="1" kern="0" baseline="-2500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 </a:t>
              </a:r>
              <a:r>
                <a:rPr kumimoji="1" lang="en-US" altLang="zh-CN" sz="2800" b="1" kern="0" smtClean="0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smtClean="0">
                  <a:solidFill>
                    <a:srgbClr val="0000FF"/>
                  </a:solidFill>
                  <a:latin typeface="Times New Roman" pitchFamily="18" charset="0"/>
                </a:rPr>
                <a:t>11</a:t>
              </a:r>
              <a:r>
                <a:rPr kumimoji="1" lang="en-US" altLang="zh-CN" sz="2800" b="1" kern="0" baseline="-25000" smtClean="0">
                  <a:solidFill>
                    <a:srgbClr val="FF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b="1" kern="0" baseline="-2500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</a:t>
              </a:r>
              <a:r>
                <a:rPr kumimoji="1" lang="en-US" altLang="zh-CN" sz="2800" b="1" kern="0" smtClean="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smtClean="0">
                  <a:solidFill>
                    <a:srgbClr val="FF0000"/>
                  </a:solidFill>
                  <a:latin typeface="Times New Roman" pitchFamily="18" charset="0"/>
                </a:rPr>
                <a:t>12 </a:t>
              </a:r>
              <a:r>
                <a:rPr kumimoji="1" lang="en-US" altLang="zh-CN" sz="2800" b="1" kern="0" smtClean="0">
                  <a:solidFill>
                    <a:srgbClr val="008000"/>
                  </a:solidFill>
                  <a:latin typeface="Times New Roman" pitchFamily="18" charset="0"/>
                </a:rPr>
                <a:t>0       </a:t>
              </a:r>
              <a:r>
                <a:rPr kumimoji="1" lang="en-US" altLang="zh-CN" sz="2800" b="1" kern="0" baseline="-2500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 kern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…………… . </a:t>
              </a:r>
              <a:r>
                <a:rPr kumimoji="1" lang="en-US" altLang="zh-CN" sz="2800" b="1" kern="0" smtClean="0">
                  <a:solidFill>
                    <a:srgbClr val="008000"/>
                  </a:solidFill>
                  <a:latin typeface="Times New Roman" pitchFamily="18" charset="0"/>
                </a:rPr>
                <a:t>   0</a:t>
              </a:r>
              <a:r>
                <a:rPr kumimoji="1" lang="en-US" altLang="zh-CN" sz="2000" b="1" kern="0" baseline="-25000" smtClean="0">
                  <a:solidFill>
                    <a:srgbClr val="008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528" y="1056"/>
              <a:ext cx="4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2800" b="1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  </a:t>
              </a:r>
              <a:r>
                <a:rPr kumimoji="1" lang="en-US" altLang="zh-CN" sz="2800" b="1" kern="0" baseline="-2500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   </a:t>
              </a:r>
              <a:r>
                <a:rPr kumimoji="1" lang="en-US" altLang="zh-CN" sz="2800" b="1" kern="0" dirty="0" smtClean="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FF0000"/>
                  </a:solidFill>
                  <a:latin typeface="Times New Roman" pitchFamily="18" charset="0"/>
                </a:rPr>
                <a:t>21    </a:t>
              </a:r>
              <a:r>
                <a:rPr kumimoji="1" lang="en-US" altLang="zh-CN" sz="2800" b="1" kern="0" baseline="-25000" dirty="0" smtClean="0">
                  <a:solidFill>
                    <a:srgbClr val="FFCF0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 kern="0" dirty="0" smtClean="0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0000FF"/>
                  </a:solidFill>
                  <a:latin typeface="Times New Roman" pitchFamily="18" charset="0"/>
                </a:rPr>
                <a:t>22</a:t>
              </a:r>
              <a:r>
                <a:rPr kumimoji="1" lang="en-US" altLang="zh-CN" sz="2800" b="1" kern="0" baseline="-2500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 </a:t>
              </a:r>
              <a:r>
                <a:rPr kumimoji="1" lang="en-US" altLang="zh-CN" sz="2800" b="1" kern="0" dirty="0" smtClean="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FF0000"/>
                  </a:solidFill>
                  <a:latin typeface="Times New Roman" pitchFamily="18" charset="0"/>
                </a:rPr>
                <a:t>23</a:t>
              </a:r>
              <a:r>
                <a:rPr kumimoji="1" lang="en-US" altLang="zh-CN" sz="2800" b="1" kern="0" baseline="-2500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</a:t>
              </a:r>
              <a:r>
                <a:rPr kumimoji="1" lang="en-US" altLang="zh-CN" sz="2800" b="1" kern="0" dirty="0" smtClean="0">
                  <a:solidFill>
                    <a:srgbClr val="008000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800" b="1" kern="0" baseline="-2500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……………    </a:t>
              </a:r>
              <a:r>
                <a:rPr kumimoji="1" lang="en-US" altLang="zh-CN" sz="2800" b="1" kern="0" dirty="0" smtClean="0">
                  <a:solidFill>
                    <a:srgbClr val="008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056" y="2016"/>
              <a:ext cx="47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2800" b="1" kern="0" smtClean="0">
                  <a:solidFill>
                    <a:srgbClr val="008000"/>
                  </a:solidFill>
                  <a:latin typeface="Times New Roman" pitchFamily="18" charset="0"/>
                </a:rPr>
                <a:t> 0</a:t>
              </a:r>
              <a:r>
                <a:rPr kumimoji="1" lang="en-US" altLang="zh-CN" sz="2800" b="1" kern="0" baseline="-25000" smtClean="0">
                  <a:solidFill>
                    <a:srgbClr val="008000"/>
                  </a:solidFill>
                  <a:latin typeface="Times New Roman" pitchFamily="18" charset="0"/>
                </a:rPr>
                <a:t>          </a:t>
              </a:r>
              <a:r>
                <a:rPr kumimoji="1" lang="en-US" altLang="zh-CN" sz="2800" b="1" kern="0" smtClean="0">
                  <a:solidFill>
                    <a:srgbClr val="008000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800" b="1" kern="0" baseline="-25000" smtClean="0">
                  <a:solidFill>
                    <a:srgbClr val="008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 kern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… </a:t>
              </a:r>
              <a:r>
                <a:rPr kumimoji="1" lang="en-US" altLang="zh-CN" sz="2800" b="1" kern="0" smtClean="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smtClean="0">
                  <a:solidFill>
                    <a:srgbClr val="FF0000"/>
                  </a:solidFill>
                  <a:latin typeface="Times New Roman" pitchFamily="18" charset="0"/>
                </a:rPr>
                <a:t>n-1,n-2     </a:t>
              </a:r>
              <a:r>
                <a:rPr kumimoji="1" lang="en-US" altLang="zh-CN" sz="2800" b="1" kern="0" smtClean="0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smtClean="0">
                  <a:solidFill>
                    <a:srgbClr val="0000FF"/>
                  </a:solidFill>
                  <a:latin typeface="Times New Roman" pitchFamily="18" charset="0"/>
                </a:rPr>
                <a:t>n-1,n-1</a:t>
              </a:r>
              <a:r>
                <a:rPr kumimoji="1" lang="en-US" altLang="zh-CN" sz="2800" b="1" kern="0" baseline="-25000" smtClean="0">
                  <a:solidFill>
                    <a:srgbClr val="FF0000"/>
                  </a:solidFill>
                  <a:latin typeface="Times New Roman" pitchFamily="18" charset="0"/>
                </a:rPr>
                <a:t>    </a:t>
              </a:r>
              <a:r>
                <a:rPr kumimoji="1" lang="en-US" altLang="zh-CN" sz="2800" b="1" kern="0" smtClean="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smtClean="0">
                  <a:solidFill>
                    <a:srgbClr val="FF0000"/>
                  </a:solidFill>
                  <a:latin typeface="Times New Roman" pitchFamily="18" charset="0"/>
                </a:rPr>
                <a:t>n-1,n</a:t>
              </a:r>
              <a:endParaRPr kumimoji="1" lang="en-US" altLang="zh-CN" sz="2000" b="1" kern="0" baseline="-25000" smtClean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056" y="2400"/>
              <a:ext cx="4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2800" b="1" kern="0" dirty="0" smtClean="0">
                  <a:solidFill>
                    <a:srgbClr val="008000"/>
                  </a:solidFill>
                  <a:latin typeface="Times New Roman" pitchFamily="18" charset="0"/>
                </a:rPr>
                <a:t> 0</a:t>
              </a:r>
              <a:r>
                <a:rPr kumimoji="1" lang="en-US" altLang="zh-CN" sz="2800" b="1" kern="0" baseline="-25000" dirty="0" smtClean="0">
                  <a:solidFill>
                    <a:srgbClr val="008000"/>
                  </a:solidFill>
                  <a:latin typeface="Times New Roman" pitchFamily="18" charset="0"/>
                </a:rPr>
                <a:t>          </a:t>
              </a:r>
              <a:r>
                <a:rPr kumimoji="1" lang="en-US" altLang="zh-CN" sz="2800" b="1" kern="0" dirty="0" smtClean="0">
                  <a:solidFill>
                    <a:srgbClr val="008000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800" b="1" kern="0" baseline="-25000" dirty="0" smtClean="0">
                  <a:solidFill>
                    <a:srgbClr val="008000"/>
                  </a:solidFill>
                  <a:latin typeface="Times New Roman" pitchFamily="18" charset="0"/>
                </a:rPr>
                <a:t>    </a:t>
              </a:r>
              <a:r>
                <a:rPr kumimoji="1" lang="en-US" altLang="zh-CN" sz="2800" b="1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…     …</a:t>
              </a:r>
              <a:r>
                <a:rPr kumimoji="1" lang="en-US" altLang="zh-CN" sz="2800" b="1" kern="0" dirty="0" smtClean="0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FF0000"/>
                  </a:solidFill>
                  <a:latin typeface="Times New Roman" pitchFamily="18" charset="0"/>
                </a:rPr>
                <a:t>n,n-1                  </a:t>
              </a:r>
              <a:r>
                <a:rPr kumimoji="1" lang="en-US" altLang="zh-CN" sz="2800" b="1" kern="0" dirty="0" err="1" smtClean="0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dirty="0" err="1" smtClean="0">
                  <a:solidFill>
                    <a:srgbClr val="0000FF"/>
                  </a:solidFill>
                  <a:latin typeface="Times New Roman" pitchFamily="18" charset="0"/>
                </a:rPr>
                <a:t>nn</a:t>
              </a:r>
              <a:endParaRPr kumimoji="1" lang="en-US" altLang="zh-CN" sz="2800" b="1" kern="0" baseline="-25000" dirty="0" smtClean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576" y="648"/>
              <a:ext cx="4800" cy="2280"/>
              <a:chOff x="576" y="648"/>
              <a:chExt cx="4800" cy="2280"/>
            </a:xfrm>
          </p:grpSpPr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624" y="1344"/>
                <a:ext cx="47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2800" b="1" kern="0" smtClean="0">
                    <a:solidFill>
                      <a:sysClr val="windowText" lastClr="000000"/>
                    </a:solidFill>
                    <a:latin typeface="Times New Roman" pitchFamily="18" charset="0"/>
                  </a:rPr>
                  <a:t>      </a:t>
                </a:r>
                <a:r>
                  <a:rPr kumimoji="1" lang="en-US" altLang="zh-CN" sz="2800" b="1" kern="0" baseline="-25000" smtClean="0">
                    <a:solidFill>
                      <a:sysClr val="windowText" lastClr="000000"/>
                    </a:solidFill>
                    <a:latin typeface="Times New Roman" pitchFamily="18" charset="0"/>
                  </a:rPr>
                  <a:t>    </a:t>
                </a:r>
                <a:r>
                  <a:rPr kumimoji="1" lang="en-US" altLang="zh-CN" sz="2800" b="1" kern="0" smtClean="0">
                    <a:solidFill>
                      <a:srgbClr val="008000"/>
                    </a:solidFill>
                    <a:latin typeface="Times New Roman" pitchFamily="18" charset="0"/>
                  </a:rPr>
                  <a:t>0</a:t>
                </a:r>
                <a:r>
                  <a:rPr kumimoji="1" lang="en-US" altLang="zh-CN" sz="2800" b="1" kern="0" baseline="-25000" smtClean="0">
                    <a:solidFill>
                      <a:srgbClr val="008000"/>
                    </a:solidFill>
                    <a:latin typeface="Times New Roman" pitchFamily="18" charset="0"/>
                  </a:rPr>
                  <a:t>         </a:t>
                </a:r>
                <a:r>
                  <a:rPr kumimoji="1" lang="en-US" altLang="zh-CN" sz="2800" b="1" kern="0" smtClean="0">
                    <a:solidFill>
                      <a:srgbClr val="FF000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800" b="1" kern="0" baseline="-25000" smtClean="0">
                    <a:solidFill>
                      <a:srgbClr val="FF0000"/>
                    </a:solidFill>
                    <a:latin typeface="Times New Roman" pitchFamily="18" charset="0"/>
                  </a:rPr>
                  <a:t>32     </a:t>
                </a:r>
                <a:r>
                  <a:rPr kumimoji="1" lang="en-US" altLang="zh-CN" sz="2800" b="1" kern="0" smtClean="0">
                    <a:solidFill>
                      <a:srgbClr val="0000FF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800" b="1" kern="0" baseline="-25000" smtClean="0">
                    <a:solidFill>
                      <a:srgbClr val="0000FF"/>
                    </a:solidFill>
                    <a:latin typeface="Times New Roman" pitchFamily="18" charset="0"/>
                  </a:rPr>
                  <a:t>33</a:t>
                </a:r>
                <a:r>
                  <a:rPr kumimoji="1" lang="en-US" altLang="zh-CN" sz="2800" b="1" kern="0" baseline="-25000" smtClean="0">
                    <a:solidFill>
                      <a:sysClr val="windowText" lastClr="000000"/>
                    </a:solidFill>
                    <a:latin typeface="Times New Roman" pitchFamily="18" charset="0"/>
                  </a:rPr>
                  <a:t>    </a:t>
                </a:r>
                <a:r>
                  <a:rPr kumimoji="1" lang="en-US" altLang="zh-CN" sz="2800" b="1" kern="0" smtClean="0">
                    <a:solidFill>
                      <a:srgbClr val="FF000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800" b="1" kern="0" baseline="-25000" smtClean="0">
                    <a:solidFill>
                      <a:srgbClr val="FF0000"/>
                    </a:solidFill>
                    <a:latin typeface="Times New Roman" pitchFamily="18" charset="0"/>
                  </a:rPr>
                  <a:t>34</a:t>
                </a:r>
                <a:r>
                  <a:rPr kumimoji="1" lang="en-US" altLang="zh-CN" sz="2800" b="1" kern="0" baseline="-25000" smtClean="0">
                    <a:solidFill>
                      <a:sysClr val="windowText" lastClr="000000"/>
                    </a:solidFill>
                    <a:latin typeface="Times New Roman" pitchFamily="18" charset="0"/>
                  </a:rPr>
                  <a:t>   </a:t>
                </a:r>
                <a:r>
                  <a:rPr kumimoji="1" lang="en-US" altLang="zh-CN" sz="2800" b="1" kern="0" smtClean="0">
                    <a:solidFill>
                      <a:srgbClr val="008000"/>
                    </a:solidFill>
                    <a:latin typeface="Times New Roman" pitchFamily="18" charset="0"/>
                  </a:rPr>
                  <a:t>0</a:t>
                </a:r>
                <a:r>
                  <a:rPr kumimoji="1" lang="en-US" altLang="zh-CN" sz="2800" b="1" kern="0" baseline="-25000" smtClean="0">
                    <a:solidFill>
                      <a:sysClr val="windowText" lastClr="000000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sz="2800" b="1" kern="0" smtClean="0">
                    <a:solidFill>
                      <a:sysClr val="windowText" lastClr="000000"/>
                    </a:solidFill>
                    <a:latin typeface="Times New Roman" pitchFamily="18" charset="0"/>
                  </a:rPr>
                  <a:t>………     </a:t>
                </a:r>
                <a:r>
                  <a:rPr kumimoji="1" lang="en-US" altLang="zh-CN" sz="2800" b="1" kern="0" smtClean="0">
                    <a:solidFill>
                      <a:srgbClr val="008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grpSp>
            <p:nvGrpSpPr>
              <p:cNvPr id="11" name="Group 11"/>
              <p:cNvGrpSpPr>
                <a:grpSpLocks/>
              </p:cNvGrpSpPr>
              <p:nvPr/>
            </p:nvGrpSpPr>
            <p:grpSpPr bwMode="auto">
              <a:xfrm>
                <a:off x="576" y="648"/>
                <a:ext cx="3768" cy="2280"/>
                <a:chOff x="576" y="648"/>
                <a:chExt cx="3768" cy="2280"/>
              </a:xfrm>
            </p:grpSpPr>
            <p:sp>
              <p:nvSpPr>
                <p:cNvPr id="1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76" y="1680"/>
                  <a:ext cx="362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2800" b="1" kern="0" smtClean="0">
                      <a:solidFill>
                        <a:sysClr val="windowText" lastClr="000000"/>
                      </a:solidFill>
                      <a:latin typeface="Times New Roman" pitchFamily="18" charset="0"/>
                    </a:rPr>
                    <a:t>             ……………………………</a:t>
                  </a:r>
                  <a:endParaRPr kumimoji="1" lang="en-US" altLang="zh-CN" sz="2800" b="1" kern="0" smtClean="0">
                    <a:solidFill>
                      <a:srgbClr val="008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3" name="Line 13"/>
                <p:cNvSpPr>
                  <a:spLocks noChangeShapeType="1"/>
                </p:cNvSpPr>
                <p:nvPr/>
              </p:nvSpPr>
              <p:spPr bwMode="auto">
                <a:xfrm>
                  <a:off x="1056" y="7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kern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Line 14"/>
                <p:cNvSpPr>
                  <a:spLocks noChangeShapeType="1"/>
                </p:cNvSpPr>
                <p:nvPr/>
              </p:nvSpPr>
              <p:spPr bwMode="auto">
                <a:xfrm>
                  <a:off x="1056" y="292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kern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Line 15"/>
                <p:cNvSpPr>
                  <a:spLocks noChangeShapeType="1"/>
                </p:cNvSpPr>
                <p:nvPr/>
              </p:nvSpPr>
              <p:spPr bwMode="auto">
                <a:xfrm>
                  <a:off x="4200" y="64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kern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Line 16"/>
                <p:cNvSpPr>
                  <a:spLocks noChangeShapeType="1"/>
                </p:cNvSpPr>
                <p:nvPr/>
              </p:nvSpPr>
              <p:spPr bwMode="auto">
                <a:xfrm>
                  <a:off x="4200" y="2856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kern="0" smtClean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7" name="AutoShape 17"/>
                <p:cNvCxnSpPr>
                  <a:cxnSpLocks noChangeShapeType="1"/>
                  <a:stCxn id="13" idx="0"/>
                  <a:endCxn id="14" idx="0"/>
                </p:cNvCxnSpPr>
                <p:nvPr/>
              </p:nvCxnSpPr>
              <p:spPr bwMode="auto">
                <a:xfrm>
                  <a:off x="1056" y="714"/>
                  <a:ext cx="0" cy="2208"/>
                </a:xfrm>
                <a:prstGeom prst="straightConnector1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" name="AutoShape 18"/>
                <p:cNvCxnSpPr>
                  <a:cxnSpLocks noChangeShapeType="1"/>
                  <a:stCxn id="15" idx="1"/>
                  <a:endCxn id="16" idx="1"/>
                </p:cNvCxnSpPr>
                <p:nvPr/>
              </p:nvCxnSpPr>
              <p:spPr bwMode="auto">
                <a:xfrm>
                  <a:off x="4344" y="654"/>
                  <a:ext cx="0" cy="2208"/>
                </a:xfrm>
                <a:prstGeom prst="straightConnector1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331640" y="5591496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Loc(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baseline="-25000" dirty="0" err="1">
                <a:solidFill>
                  <a:srgbClr val="0000FF"/>
                </a:solidFill>
                <a:latin typeface="Times New Roman" pitchFamily="18" charset="0"/>
              </a:rPr>
              <a:t>ij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)=Loc(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Times New Roman" pitchFamily="18" charset="0"/>
              </a:rPr>
              <a:t>11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)+[3(i-1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)+(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j-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)]*L</a:t>
            </a:r>
            <a:r>
              <a:rPr kumimoji="1" lang="en-US" altLang="zh-CN" sz="2800" b="1" baseline="-250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endParaRPr kumimoji="1" lang="en-US" altLang="zh-CN" sz="2800" b="1" baseline="-25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475799" y="152599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291472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教学内容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.1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数组的定义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5.2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数组的顺序表示和实现</a:t>
            </a:r>
          </a:p>
          <a:p>
            <a:r>
              <a:rPr lang="en-US" altLang="zh-CN" dirty="0" smtClean="0"/>
              <a:t>5.3 </a:t>
            </a:r>
            <a:r>
              <a:rPr lang="zh-CN" altLang="en-US" dirty="0" smtClean="0"/>
              <a:t>矩阵的压缩存储</a:t>
            </a:r>
            <a:endParaRPr lang="en-US" altLang="zh-CN" dirty="0" smtClean="0"/>
          </a:p>
          <a:p>
            <a:r>
              <a:rPr lang="en-US" altLang="zh-CN" dirty="0"/>
              <a:t>5.4 </a:t>
            </a:r>
            <a:r>
              <a:rPr lang="zh-CN" altLang="en-US" dirty="0" smtClean="0"/>
              <a:t>广义</a:t>
            </a:r>
            <a:r>
              <a:rPr lang="zh-CN" altLang="en-US" dirty="0"/>
              <a:t>表的定义</a:t>
            </a:r>
          </a:p>
          <a:p>
            <a:r>
              <a:rPr lang="en-US" altLang="zh-CN" dirty="0"/>
              <a:t>5.5 </a:t>
            </a:r>
            <a:r>
              <a:rPr lang="zh-CN" altLang="en-US" dirty="0" smtClean="0"/>
              <a:t>广义</a:t>
            </a:r>
            <a:r>
              <a:rPr lang="zh-CN" altLang="en-US" dirty="0"/>
              <a:t>表的存储结构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39476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矩阵的压缩存储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稀疏矩阵的压缩存储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稀疏矩阵的</a:t>
            </a:r>
            <a:r>
              <a:rPr lang="zh-CN" altLang="en-US" dirty="0" smtClean="0">
                <a:latin typeface="楷体_GB2312" pitchFamily="49" charset="-122"/>
              </a:rPr>
              <a:t>定义</a:t>
            </a:r>
            <a:endParaRPr lang="zh-CN" altLang="en-US" dirty="0">
              <a:latin typeface="楷体_GB2312" pitchFamily="49" charset="-122"/>
            </a:endParaRPr>
          </a:p>
          <a:p>
            <a:pPr lvl="2"/>
            <a:r>
              <a:rPr lang="zh-CN" altLang="en-US" dirty="0">
                <a:latin typeface="楷体_GB2312" pitchFamily="49" charset="-122"/>
              </a:rPr>
              <a:t>矩阵中只有少量的非</a:t>
            </a:r>
            <a:r>
              <a:rPr lang="zh-CN" altLang="en-US" dirty="0" smtClean="0">
                <a:latin typeface="楷体_GB2312" pitchFamily="49" charset="-122"/>
              </a:rPr>
              <a:t>零元，且</a:t>
            </a:r>
            <a:r>
              <a:rPr lang="zh-CN" altLang="en-US" dirty="0">
                <a:latin typeface="楷体_GB2312" pitchFamily="49" charset="-122"/>
              </a:rPr>
              <a:t>这些非</a:t>
            </a:r>
            <a:r>
              <a:rPr lang="zh-CN" altLang="en-US" dirty="0" smtClean="0">
                <a:latin typeface="楷体_GB2312" pitchFamily="49" charset="-122"/>
              </a:rPr>
              <a:t>零元</a:t>
            </a:r>
            <a:r>
              <a:rPr lang="zh-CN" altLang="en-US" dirty="0">
                <a:latin typeface="楷体_GB2312" pitchFamily="49" charset="-122"/>
              </a:rPr>
              <a:t>在矩阵中的分布没有一定规律。</a:t>
            </a:r>
          </a:p>
          <a:p>
            <a:pPr lvl="1"/>
            <a:r>
              <a:rPr lang="zh-CN" altLang="en-US" dirty="0">
                <a:latin typeface="楷体_GB2312" pitchFamily="49" charset="-122"/>
              </a:rPr>
              <a:t>稀疏因子</a:t>
            </a:r>
          </a:p>
          <a:p>
            <a:pPr lvl="2"/>
            <a:r>
              <a:rPr lang="zh-CN" altLang="en-US" dirty="0">
                <a:latin typeface="楷体_GB2312" pitchFamily="49" charset="-122"/>
              </a:rPr>
              <a:t>在</a:t>
            </a:r>
            <a:r>
              <a:rPr lang="en-US" altLang="zh-CN" dirty="0" err="1">
                <a:latin typeface="楷体_GB2312" pitchFamily="49" charset="-122"/>
              </a:rPr>
              <a:t>m</a:t>
            </a:r>
            <a:r>
              <a:rPr lang="en-US" altLang="zh-CN" dirty="0" err="1">
                <a:latin typeface="楷体_GB2312" pitchFamily="49" charset="-122"/>
                <a:sym typeface="Symbol" pitchFamily="18" charset="2"/>
              </a:rPr>
              <a:t></a:t>
            </a:r>
            <a:r>
              <a:rPr lang="en-US" altLang="zh-CN" dirty="0" err="1">
                <a:latin typeface="楷体_GB2312" pitchFamily="49" charset="-122"/>
              </a:rPr>
              <a:t>n</a:t>
            </a:r>
            <a:r>
              <a:rPr lang="zh-CN" altLang="en-US" dirty="0">
                <a:latin typeface="楷体_GB2312" pitchFamily="49" charset="-122"/>
              </a:rPr>
              <a:t>矩阵中，有</a:t>
            </a:r>
            <a:r>
              <a:rPr lang="en-US" altLang="zh-CN" dirty="0">
                <a:latin typeface="楷体_GB2312" pitchFamily="49" charset="-122"/>
              </a:rPr>
              <a:t>t</a:t>
            </a:r>
            <a:r>
              <a:rPr lang="zh-CN" altLang="en-US" dirty="0">
                <a:latin typeface="楷体_GB2312" pitchFamily="49" charset="-122"/>
              </a:rPr>
              <a:t>个非零元，</a:t>
            </a:r>
            <a:r>
              <a:rPr lang="zh-CN" altLang="en-US" dirty="0" smtClean="0">
                <a:latin typeface="楷体_GB2312" pitchFamily="49" charset="-122"/>
              </a:rPr>
              <a:t>则 </a:t>
            </a:r>
            <a:r>
              <a:rPr lang="zh-CN" altLang="en-US" dirty="0" smtClean="0">
                <a:latin typeface="楷体_GB2312" pitchFamily="49" charset="-122"/>
                <a:sym typeface="Symbol" pitchFamily="18" charset="2"/>
              </a:rPr>
              <a:t> </a:t>
            </a:r>
            <a:r>
              <a:rPr lang="en-US" altLang="zh-CN" dirty="0" smtClean="0">
                <a:latin typeface="楷体_GB2312" pitchFamily="49" charset="-122"/>
              </a:rPr>
              <a:t>= t</a:t>
            </a:r>
            <a:r>
              <a:rPr lang="en-US" altLang="zh-CN" dirty="0">
                <a:latin typeface="楷体_GB2312" pitchFamily="49" charset="-122"/>
              </a:rPr>
              <a:t>/(m*n</a:t>
            </a:r>
            <a:r>
              <a:rPr lang="en-US" altLang="zh-CN" dirty="0" smtClean="0">
                <a:latin typeface="楷体_GB2312" pitchFamily="49" charset="-122"/>
              </a:rPr>
              <a:t>)</a:t>
            </a:r>
            <a:r>
              <a:rPr lang="zh-CN" altLang="en-US" dirty="0" smtClean="0">
                <a:latin typeface="楷体_GB2312" pitchFamily="49" charset="-122"/>
              </a:rPr>
              <a:t> </a:t>
            </a:r>
            <a:r>
              <a:rPr lang="zh-CN" altLang="en-US" dirty="0" smtClean="0">
                <a:latin typeface="楷体_GB2312" pitchFamily="49" charset="-122"/>
                <a:sym typeface="Symbol" pitchFamily="18" charset="2"/>
              </a:rPr>
              <a:t>称为</a:t>
            </a:r>
            <a:r>
              <a:rPr lang="zh-CN" altLang="en-US" dirty="0">
                <a:latin typeface="楷体_GB2312" pitchFamily="49" charset="-122"/>
                <a:sym typeface="Symbol" pitchFamily="18" charset="2"/>
              </a:rPr>
              <a:t>稀疏因子</a:t>
            </a:r>
            <a:endParaRPr lang="zh-CN" altLang="en-US" dirty="0">
              <a:latin typeface="楷体_GB2312" pitchFamily="49" charset="-122"/>
            </a:endParaRPr>
          </a:p>
          <a:p>
            <a:pPr lvl="2"/>
            <a:r>
              <a:rPr lang="zh-CN" altLang="en-US" dirty="0" smtClean="0">
                <a:latin typeface="楷体_GB2312" pitchFamily="49" charset="-122"/>
                <a:sym typeface="Symbol" pitchFamily="18" charset="2"/>
              </a:rPr>
              <a:t>通常认为 </a:t>
            </a:r>
            <a:r>
              <a:rPr lang="zh-CN" altLang="en-US" dirty="0" smtClean="0">
                <a:latin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</a:rPr>
              <a:t>≤</a:t>
            </a:r>
            <a:r>
              <a:rPr lang="en-US" altLang="zh-CN" dirty="0">
                <a:latin typeface="楷体_GB2312" pitchFamily="49" charset="-122"/>
              </a:rPr>
              <a:t>0.05</a:t>
            </a:r>
            <a:r>
              <a:rPr lang="zh-CN" altLang="en-US" dirty="0">
                <a:latin typeface="楷体_GB2312" pitchFamily="49" charset="-122"/>
              </a:rPr>
              <a:t>的矩阵为稀疏矩阵</a:t>
            </a:r>
          </a:p>
          <a:p>
            <a:pPr lvl="1"/>
            <a:r>
              <a:rPr lang="zh-CN" altLang="en-US" dirty="0"/>
              <a:t>实现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pPr lvl="2"/>
            <a:r>
              <a:rPr lang="zh-CN" altLang="en-US" dirty="0"/>
              <a:t>将每个非</a:t>
            </a:r>
            <a:r>
              <a:rPr lang="zh-CN" altLang="en-US" dirty="0" smtClean="0"/>
              <a:t>零元用</a:t>
            </a:r>
            <a:r>
              <a:rPr lang="zh-CN" altLang="en-US" dirty="0"/>
              <a:t>一个三元组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ij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表示</a:t>
            </a:r>
            <a:r>
              <a:rPr lang="zh-CN" altLang="en-US" dirty="0"/>
              <a:t>，则每个稀疏矩阵</a:t>
            </a:r>
            <a:r>
              <a:rPr lang="zh-CN" altLang="en-US" dirty="0" smtClean="0"/>
              <a:t>可用一</a:t>
            </a:r>
            <a:r>
              <a:rPr lang="zh-CN" altLang="en-US" dirty="0"/>
              <a:t>个</a:t>
            </a:r>
            <a:r>
              <a:rPr lang="zh-CN" altLang="en-US" dirty="0" smtClean="0"/>
              <a:t>三元组线性表表示。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矩阵的压缩存储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68760"/>
            <a:ext cx="8569325" cy="5255865"/>
          </a:xfrm>
        </p:spPr>
        <p:txBody>
          <a:bodyPr/>
          <a:lstStyle/>
          <a:p>
            <a:r>
              <a:rPr lang="zh-CN" altLang="en-US" dirty="0"/>
              <a:t>稀疏矩阵的压缩</a:t>
            </a:r>
            <a:r>
              <a:rPr lang="zh-CN" altLang="en-US" dirty="0" smtClean="0"/>
              <a:t>存储方式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三元组顺序表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行逻辑链接的顺序表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十字链表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2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600075" y="1052736"/>
            <a:ext cx="7162800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spcBef>
                <a:spcPts val="860"/>
              </a:spcBef>
              <a:buNone/>
            </a:pPr>
            <a:r>
              <a:rPr lang="zh-CN" altLang="en-US" sz="3600" dirty="0"/>
              <a:t>三元组顺序表</a:t>
            </a:r>
            <a:endParaRPr lang="en-US" altLang="zh-CN" sz="3600" dirty="0"/>
          </a:p>
          <a:p>
            <a:pPr eaLnBrk="1" hangingPunct="1">
              <a:spcBef>
                <a:spcPts val="860"/>
              </a:spcBef>
              <a:buFontTx/>
              <a:buNone/>
            </a:pPr>
            <a:r>
              <a:rPr lang="zh-CN" altLang="en-US" sz="2800" dirty="0" smtClean="0">
                <a:latin typeface="宋体" panose="02010600030101010101" pitchFamily="2" charset="-122"/>
              </a:rPr>
              <a:t>将</a:t>
            </a:r>
            <a:r>
              <a:rPr lang="zh-CN" altLang="en-US" sz="2800" dirty="0">
                <a:latin typeface="宋体" panose="02010600030101010101" pitchFamily="2" charset="-122"/>
              </a:rPr>
              <a:t>稀疏矩阵中的每个非零元素表示为</a:t>
            </a:r>
            <a:r>
              <a:rPr lang="en-US" altLang="zh-CN" sz="2800" dirty="0"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spcBef>
                <a:spcPts val="860"/>
              </a:spcBef>
              <a:buFontTx/>
              <a:buNone/>
            </a:pPr>
            <a:r>
              <a:rPr lang="en-US" altLang="zh-CN" sz="2800" dirty="0">
                <a:solidFill>
                  <a:srgbClr val="FF33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行号，列号，非零元素值</a:t>
            </a: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三元组</a:t>
            </a:r>
            <a:endParaRPr lang="en-US" altLang="zh-CN" sz="28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Rectangle 10"/>
          <p:cNvSpPr>
            <a:spLocks noChangeArrowheads="1"/>
          </p:cNvSpPr>
          <p:nvPr/>
        </p:nvSpPr>
        <p:spPr bwMode="auto">
          <a:xfrm>
            <a:off x="588541" y="2837879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定义三元组：</a:t>
            </a:r>
          </a:p>
        </p:txBody>
      </p:sp>
      <p:sp>
        <p:nvSpPr>
          <p:cNvPr id="11270" name="Rectangle 12"/>
          <p:cNvSpPr>
            <a:spLocks noChangeArrowheads="1"/>
          </p:cNvSpPr>
          <p:nvPr/>
        </p:nvSpPr>
        <p:spPr bwMode="auto">
          <a:xfrm>
            <a:off x="555501" y="3259286"/>
            <a:ext cx="8408987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#define MAXSIZE 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12500 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设非零元素最大个数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12500</a:t>
            </a:r>
            <a:endParaRPr kumimoji="1"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typedef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struct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 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;                  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元素行号，下标从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开始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j;                 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元素列号，下标从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开始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ElemType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e;    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元素值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}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Triple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kumimoji="1"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2668588" y="5872163"/>
            <a:ext cx="326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结点的结构定义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矩阵的压缩存储</a:t>
            </a:r>
          </a:p>
        </p:txBody>
      </p:sp>
    </p:spTree>
    <p:extLst>
      <p:ext uri="{BB962C8B-B14F-4D97-AF65-F5344CB8AC3E}">
        <p14:creationId xmlns:p14="http://schemas.microsoft.com/office/powerpoint/2010/main" val="208555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382339" y="1122363"/>
            <a:ext cx="83661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三元组表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</a:rPr>
              <a:t>将稀疏矩阵的非零元素对应的三元组所构成的集合，</a:t>
            </a:r>
            <a:r>
              <a:rPr lang="zh-CN" altLang="en-US" sz="2800" dirty="0">
                <a:latin typeface="宋体" panose="02010600030101010101" pitchFamily="2" charset="-122"/>
              </a:rPr>
              <a:t>按行优先的顺序排列成一个线性表。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520700" y="5085184"/>
            <a:ext cx="7437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三元组表＝</a:t>
            </a:r>
            <a:r>
              <a:rPr lang="en-US" altLang="zh-CN" sz="2800" dirty="0">
                <a:latin typeface="Times New Roman" panose="02020603050405020304" pitchFamily="18" charset="0"/>
              </a:rPr>
              <a:t>( (1,1,15),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(2,2,11</a:t>
            </a:r>
            <a:r>
              <a:rPr lang="en-US" altLang="zh-CN" sz="2800" dirty="0">
                <a:latin typeface="Times New Roman" panose="02020603050405020304" pitchFamily="18" charset="0"/>
              </a:rPr>
              <a:t>), (3,4,6), (5,1,9) )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12293" name="Group 13"/>
          <p:cNvGrpSpPr>
            <a:grpSpLocks/>
          </p:cNvGrpSpPr>
          <p:nvPr/>
        </p:nvGrpSpPr>
        <p:grpSpPr bwMode="auto">
          <a:xfrm>
            <a:off x="1814513" y="2403475"/>
            <a:ext cx="4221162" cy="2422525"/>
            <a:chOff x="1116" y="1204"/>
            <a:chExt cx="2659" cy="1526"/>
          </a:xfrm>
        </p:grpSpPr>
        <p:sp>
          <p:nvSpPr>
            <p:cNvPr id="12298" name="Text Box 14"/>
            <p:cNvSpPr txBox="1">
              <a:spLocks noChangeArrowheads="1"/>
            </p:cNvSpPr>
            <p:nvPr/>
          </p:nvSpPr>
          <p:spPr bwMode="auto">
            <a:xfrm>
              <a:off x="1660" y="1204"/>
              <a:ext cx="2115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15   0    0   </a:t>
              </a:r>
              <a:r>
                <a:rPr lang="en-US" altLang="zh-CN" sz="2800">
                  <a:latin typeface="Times New Roman" panose="02020603050405020304" pitchFamily="18" charset="0"/>
                </a:rPr>
                <a:t>0    0    0</a:t>
              </a: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 </a:t>
              </a:r>
              <a:r>
                <a:rPr lang="zh-CN" altLang="en-US" sz="2800">
                  <a:latin typeface="Times New Roman" panose="02020603050405020304" pitchFamily="18" charset="0"/>
                </a:rPr>
                <a:t>0   11   </a:t>
              </a:r>
              <a:r>
                <a:rPr lang="en-US" altLang="zh-CN" sz="2800">
                  <a:latin typeface="Times New Roman" panose="02020603050405020304" pitchFamily="18" charset="0"/>
                </a:rPr>
                <a:t>0   0    0    0</a:t>
              </a: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 </a:t>
              </a:r>
              <a:r>
                <a:rPr lang="zh-CN" altLang="en-US" sz="2800">
                  <a:latin typeface="Times New Roman" panose="02020603050405020304" pitchFamily="18" charset="0"/>
                </a:rPr>
                <a:t>0    0    0   6    0    0</a:t>
              </a: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 </a:t>
              </a:r>
              <a:r>
                <a:rPr lang="zh-CN" altLang="en-US" sz="2800">
                  <a:latin typeface="Times New Roman" panose="02020603050405020304" pitchFamily="18" charset="0"/>
                </a:rPr>
                <a:t>0    0    0   0    0    0  </a:t>
              </a:r>
            </a:p>
            <a:p>
              <a:pPr algn="just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 9  </a:t>
              </a:r>
              <a:r>
                <a:rPr lang="zh-CN" altLang="en-US" sz="2400">
                  <a:latin typeface="Times New Roman" panose="02020603050405020304" pitchFamily="18" charset="0"/>
                </a:rPr>
                <a:t>  </a:t>
              </a:r>
              <a:r>
                <a:rPr lang="zh-CN" altLang="en-US" sz="2800">
                  <a:latin typeface="Times New Roman" panose="02020603050405020304" pitchFamily="18" charset="0"/>
                </a:rPr>
                <a:t>0    0   0    0    0</a:t>
              </a:r>
            </a:p>
          </p:txBody>
        </p:sp>
        <p:sp>
          <p:nvSpPr>
            <p:cNvPr id="12299" name="AutoShape 15"/>
            <p:cNvSpPr>
              <a:spLocks/>
            </p:cNvSpPr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endParaRPr lang="zh-CN" altLang="en-US" sz="2800"/>
            </a:p>
          </p:txBody>
        </p:sp>
        <p:sp>
          <p:nvSpPr>
            <p:cNvPr id="12300" name="AutoShape 16"/>
            <p:cNvSpPr>
              <a:spLocks/>
            </p:cNvSpPr>
            <p:nvPr/>
          </p:nvSpPr>
          <p:spPr bwMode="auto">
            <a:xfrm>
              <a:off x="3497" y="1222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endParaRPr lang="zh-CN" altLang="en-US" sz="2800"/>
            </a:p>
          </p:txBody>
        </p:sp>
        <p:sp>
          <p:nvSpPr>
            <p:cNvPr id="12301" name="Text Box 17"/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>
                  <a:latin typeface="Times New Roman" panose="02020603050405020304" pitchFamily="18" charset="0"/>
                </a:rPr>
                <a:t>=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15950" y="5797550"/>
            <a:ext cx="4987925" cy="519113"/>
            <a:chOff x="1276" y="3113"/>
            <a:chExt cx="3142" cy="327"/>
          </a:xfrm>
        </p:grpSpPr>
        <p:sp>
          <p:nvSpPr>
            <p:cNvPr id="12296" name="Text Box 20"/>
            <p:cNvSpPr txBox="1">
              <a:spLocks noChangeArrowheads="1"/>
            </p:cNvSpPr>
            <p:nvPr/>
          </p:nvSpPr>
          <p:spPr bwMode="auto">
            <a:xfrm>
              <a:off x="1673" y="3113"/>
              <a:ext cx="27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dirty="0">
                  <a:latin typeface="宋体" panose="02010600030101010101" pitchFamily="2" charset="-122"/>
                </a:rPr>
                <a:t>如何存储三元组表？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297" name="Object 21"/>
            <p:cNvGraphicFramePr>
              <a:graphicFrameLocks noChangeAspect="1"/>
            </p:cNvGraphicFramePr>
            <p:nvPr/>
          </p:nvGraphicFramePr>
          <p:xfrm>
            <a:off x="1276" y="3113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3" name="Clip" r:id="rId3" imgW="861365" imgH="844906" progId="">
                    <p:embed/>
                  </p:oleObj>
                </mc:Choice>
                <mc:Fallback>
                  <p:oleObj name="Clip" r:id="rId3" imgW="861365" imgH="844906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3113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矩阵的压缩存储</a:t>
            </a:r>
          </a:p>
        </p:txBody>
      </p:sp>
    </p:spTree>
    <p:extLst>
      <p:ext uri="{BB962C8B-B14F-4D97-AF65-F5344CB8AC3E}">
        <p14:creationId xmlns:p14="http://schemas.microsoft.com/office/powerpoint/2010/main" val="3996153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6"/>
          <p:cNvSpPr txBox="1">
            <a:spLocks noChangeArrowheads="1"/>
          </p:cNvSpPr>
          <p:nvPr/>
        </p:nvSpPr>
        <p:spPr bwMode="auto">
          <a:xfrm>
            <a:off x="436562" y="1327150"/>
            <a:ext cx="660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稀疏矩阵的压缩存储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三元组顺序表</a:t>
            </a:r>
          </a:p>
        </p:txBody>
      </p:sp>
      <p:sp>
        <p:nvSpPr>
          <p:cNvPr id="13318" name="Rectangle 48"/>
          <p:cNvSpPr>
            <a:spLocks noChangeArrowheads="1"/>
          </p:cNvSpPr>
          <p:nvPr/>
        </p:nvSpPr>
        <p:spPr bwMode="auto">
          <a:xfrm>
            <a:off x="755576" y="2060848"/>
            <a:ext cx="8209037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typedef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struct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 {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en-US" altLang="zh-CN" sz="2800" dirty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 smtClean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非零元三元组表，以行为主序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存入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data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 ]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中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sz="2400" kern="0" dirty="0">
                <a:solidFill>
                  <a:srgbClr val="000000"/>
                </a:solidFill>
                <a:latin typeface="Tahoma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data[0] 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未用</a:t>
            </a:r>
            <a:b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1" lang="zh-CN" altLang="en-US" sz="22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Triple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data[MAXSIZE+1];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800" dirty="0" err="1" smtClean="0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mu;      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矩阵总行数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nu;      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矩阵总列数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tu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;      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矩阵中非零元素总个数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} 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TSMatrix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;     </a:t>
            </a: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3279775" y="5204048"/>
            <a:ext cx="324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整个三元组表的定义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5.3  </a:t>
            </a:r>
            <a:r>
              <a:rPr lang="zh-CN" altLang="en-US" kern="0" smtClean="0"/>
              <a:t>矩阵的压缩存储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236678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矩阵的压缩存储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98878"/>
              </p:ext>
            </p:extLst>
          </p:nvPr>
        </p:nvGraphicFramePr>
        <p:xfrm>
          <a:off x="611560" y="1124744"/>
          <a:ext cx="2959224" cy="268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2" name="Picture" r:id="rId3" imgW="2068630" imgH="1874482" progId="Word.Picture.8">
                  <p:embed/>
                </p:oleObj>
              </mc:Choice>
              <mc:Fallback>
                <p:oleObj name="Picture" r:id="rId3" imgW="2068630" imgH="1874482" progId="Word.Picture.8">
                  <p:embed/>
                  <p:pic>
                    <p:nvPicPr>
                      <p:cNvPr id="0" name="Picture 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124744"/>
                        <a:ext cx="2959224" cy="2686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390372"/>
              </p:ext>
            </p:extLst>
          </p:nvPr>
        </p:nvGraphicFramePr>
        <p:xfrm>
          <a:off x="4932040" y="1196752"/>
          <a:ext cx="3528392" cy="2719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3" name="Picture" r:id="rId5" imgW="2287903" imgH="1960516" progId="Word.Picture.8">
                  <p:embed/>
                </p:oleObj>
              </mc:Choice>
              <mc:Fallback>
                <p:oleObj name="Picture" r:id="rId5" imgW="2287903" imgH="1960516" progId="Word.Picture.8">
                  <p:embed/>
                  <p:pic>
                    <p:nvPicPr>
                      <p:cNvPr id="0" name="Picture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196752"/>
                        <a:ext cx="3528392" cy="27195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754176"/>
              </p:ext>
            </p:extLst>
          </p:nvPr>
        </p:nvGraphicFramePr>
        <p:xfrm>
          <a:off x="1258888" y="3933825"/>
          <a:ext cx="6148387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4" name="Picture" r:id="rId7" imgW="4270499" imgH="2055687" progId="Word.Picture.8">
                  <p:embed/>
                </p:oleObj>
              </mc:Choice>
              <mc:Fallback>
                <p:oleObj name="Picture" r:id="rId7" imgW="4270499" imgH="2055687" progId="Word.Picture.8">
                  <p:embed/>
                  <p:pic>
                    <p:nvPicPr>
                      <p:cNvPr id="0" name="Picture 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933825"/>
                        <a:ext cx="6148387" cy="275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226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矩阵的压缩存储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求转置矩阵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问题描述</a:t>
            </a:r>
            <a:r>
              <a:rPr lang="zh-CN" altLang="en-US" dirty="0"/>
              <a:t>：已知一个稀疏矩阵</a:t>
            </a:r>
            <a:r>
              <a:rPr lang="en-US" altLang="zh-CN" dirty="0"/>
              <a:t>(M)</a:t>
            </a:r>
            <a:r>
              <a:rPr lang="zh-CN" altLang="en-US" dirty="0"/>
              <a:t>的三元组表，</a:t>
            </a:r>
            <a:r>
              <a:rPr lang="zh-CN" altLang="en-US" dirty="0" smtClean="0"/>
              <a:t>求其转置</a:t>
            </a:r>
            <a:r>
              <a:rPr lang="zh-CN" altLang="en-US" dirty="0"/>
              <a:t>矩阵</a:t>
            </a:r>
            <a:r>
              <a:rPr lang="en-US" altLang="zh-CN" dirty="0"/>
              <a:t>(N)</a:t>
            </a:r>
            <a:r>
              <a:rPr lang="zh-CN" altLang="en-US" dirty="0"/>
              <a:t>的三元组表</a:t>
            </a:r>
          </a:p>
          <a:p>
            <a:pPr lvl="1"/>
            <a:r>
              <a:rPr lang="zh-CN" altLang="en-US" dirty="0" smtClean="0"/>
              <a:t>思考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</a:t>
            </a:r>
            <a:r>
              <a:rPr lang="zh-CN" altLang="en-US" dirty="0"/>
              <a:t>矩阵转置算法</a:t>
            </a:r>
          </a:p>
          <a:p>
            <a:endParaRPr lang="zh-CN" alt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486451"/>
              </p:ext>
            </p:extLst>
          </p:nvPr>
        </p:nvGraphicFramePr>
        <p:xfrm>
          <a:off x="806077" y="1675160"/>
          <a:ext cx="3919538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0" name="公式" r:id="rId3" imgW="1497950" imgH="710891" progId="Equation.3">
                  <p:embed/>
                </p:oleObj>
              </mc:Choice>
              <mc:Fallback>
                <p:oleObj name="公式" r:id="rId3" imgW="1497950" imgH="710891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077" y="1675160"/>
                        <a:ext cx="3919538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51306"/>
              </p:ext>
            </p:extLst>
          </p:nvPr>
        </p:nvGraphicFramePr>
        <p:xfrm>
          <a:off x="6294065" y="1029072"/>
          <a:ext cx="223837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" name="公式" r:id="rId5" imgW="990600" imgH="1143000" progId="Equation.3">
                  <p:embed/>
                </p:oleObj>
              </mc:Choice>
              <mc:Fallback>
                <p:oleObj name="公式" r:id="rId5" imgW="990600" imgH="1143000" progId="Equation.3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065" y="1029072"/>
                        <a:ext cx="2238375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4860552" y="2259360"/>
            <a:ext cx="1295400" cy="609600"/>
          </a:xfrm>
          <a:prstGeom prst="notchedRightArrow">
            <a:avLst>
              <a:gd name="adj1" fmla="val 57287"/>
              <a:gd name="adj2" fmla="val 80957"/>
            </a:avLst>
          </a:prstGeom>
          <a:gradFill rotWithShape="0">
            <a:gsLst>
              <a:gs pos="0">
                <a:srgbClr val="9933FF"/>
              </a:gs>
              <a:gs pos="100000">
                <a:srgbClr val="9933FF">
                  <a:gamma/>
                  <a:shade val="32549"/>
                  <a:invGamma/>
                </a:srgbClr>
              </a:gs>
            </a:gsLst>
            <a:lin ang="0" scaled="1"/>
          </a:gradFill>
          <a:ln w="9525">
            <a:solidFill>
              <a:srgbClr val="99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4400">
              <a:latin typeface="Times New Roman" pitchFamily="18" charset="0"/>
            </a:endParaRP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4355976" y="5076642"/>
            <a:ext cx="435728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for(col=1;col&lt;=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nu;col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++)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    for(row=1;row&lt;=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mu;row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++)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           T[col][row]=M[row][col];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kern="0" dirty="0" smtClean="0">
                <a:solidFill>
                  <a:srgbClr val="3333CC"/>
                </a:solidFill>
                <a:latin typeface="Times New Roman" pitchFamily="18" charset="0"/>
              </a:rPr>
              <a:t>时间复杂度为 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</a:rPr>
              <a:t>O(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</a:rPr>
              <a:t>mu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nu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)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矩阵的压缩存储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748712" cy="5399087"/>
          </a:xfrm>
        </p:spPr>
        <p:txBody>
          <a:bodyPr/>
          <a:lstStyle/>
          <a:p>
            <a:r>
              <a:rPr lang="zh-CN" altLang="en-US" dirty="0"/>
              <a:t>解决</a:t>
            </a:r>
            <a:r>
              <a:rPr lang="zh-CN" altLang="en-US" dirty="0" smtClean="0"/>
              <a:t>思路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smtClean="0"/>
              <a:t>(1) </a:t>
            </a:r>
            <a:r>
              <a:rPr lang="zh-CN" altLang="en-US" dirty="0" smtClean="0"/>
              <a:t>将</a:t>
            </a:r>
            <a:r>
              <a:rPr lang="zh-CN" altLang="en-US" dirty="0"/>
              <a:t>矩阵行列维数互换</a:t>
            </a:r>
          </a:p>
          <a:p>
            <a:pPr marL="457200" lvl="1" indent="0">
              <a:buNone/>
            </a:pPr>
            <a:r>
              <a:rPr lang="en-US" altLang="zh-CN" dirty="0" smtClean="0"/>
              <a:t>(2) </a:t>
            </a:r>
            <a:r>
              <a:rPr lang="zh-CN" altLang="en-US" dirty="0" smtClean="0"/>
              <a:t>将</a:t>
            </a:r>
            <a:r>
              <a:rPr lang="zh-CN" altLang="en-US" dirty="0"/>
              <a:t>每个三元组中的</a:t>
            </a:r>
            <a:r>
              <a:rPr lang="en-US" altLang="zh-CN" dirty="0" err="1"/>
              <a:t>i,j</a:t>
            </a:r>
            <a:r>
              <a:rPr lang="zh-CN" altLang="en-US" dirty="0"/>
              <a:t>相互调换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(3) </a:t>
            </a:r>
            <a:r>
              <a:rPr lang="zh-CN" altLang="en-US" dirty="0" smtClean="0">
                <a:solidFill>
                  <a:srgbClr val="FF0000"/>
                </a:solidFill>
              </a:rPr>
              <a:t>重排</a:t>
            </a:r>
            <a:r>
              <a:rPr lang="zh-CN" altLang="en-US" dirty="0">
                <a:solidFill>
                  <a:srgbClr val="FF0000"/>
                </a:solidFill>
              </a:rPr>
              <a:t>三元组次序</a:t>
            </a:r>
            <a:r>
              <a:rPr lang="zh-CN" altLang="en-US" dirty="0"/>
              <a:t>，</a:t>
            </a:r>
            <a:r>
              <a:rPr lang="zh-CN" altLang="en-US" dirty="0" smtClean="0"/>
              <a:t>使转置矩阵中</a:t>
            </a:r>
            <a:r>
              <a:rPr lang="zh-CN" altLang="en-US" dirty="0"/>
              <a:t>元素</a:t>
            </a:r>
            <a:r>
              <a:rPr lang="zh-CN" altLang="en-US" dirty="0" smtClean="0">
                <a:solidFill>
                  <a:srgbClr val="FF0000"/>
                </a:solidFill>
              </a:rPr>
              <a:t>以行为</a:t>
            </a:r>
            <a:r>
              <a:rPr lang="zh-CN" altLang="en-US" dirty="0">
                <a:solidFill>
                  <a:srgbClr val="FF0000"/>
                </a:solidFill>
              </a:rPr>
              <a:t>主序</a:t>
            </a:r>
          </a:p>
          <a:p>
            <a:endParaRPr lang="zh-CN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75209" y="3505324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上述（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）和（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）容易实现，难点在</a:t>
            </a:r>
            <a:r>
              <a:rPr kumimoji="1" lang="zh-CN" altLang="en-US" sz="2400" b="1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3</a:t>
            </a:r>
            <a:r>
              <a:rPr kumimoji="1" lang="zh-CN" altLang="en-US" sz="2400" b="1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。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195140" y="4513387"/>
            <a:ext cx="2728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有两种实现方法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113709" y="4180012"/>
            <a:ext cx="27432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压缩转置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快速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压缩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)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转置</a:t>
            </a:r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>
            <a:off x="3947021" y="4419724"/>
            <a:ext cx="166688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16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build="p" autoUpdateAnimBg="0" advAuto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67544" y="1196678"/>
            <a:ext cx="6984776" cy="7921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4400" b="1" kern="0" dirty="0" smtClean="0">
                <a:solidFill>
                  <a:srgbClr val="0000CC"/>
                </a:solidFill>
                <a:latin typeface="Verdana"/>
                <a:ea typeface="宋体"/>
              </a:rPr>
              <a:t>数组</a:t>
            </a:r>
            <a:r>
              <a:rPr lang="zh-CN" altLang="en-US" sz="4400" b="1" kern="0" dirty="0">
                <a:solidFill>
                  <a:srgbClr val="0000CC"/>
                </a:solidFill>
                <a:latin typeface="Verdana"/>
                <a:ea typeface="宋体"/>
              </a:rPr>
              <a:t>的定义</a:t>
            </a:r>
          </a:p>
        </p:txBody>
      </p:sp>
      <p:sp>
        <p:nvSpPr>
          <p:cNvPr id="36867" name="Text Box 23"/>
          <p:cNvSpPr txBox="1">
            <a:spLocks noChangeArrowheads="1"/>
          </p:cNvSpPr>
          <p:nvPr/>
        </p:nvSpPr>
        <p:spPr bwMode="auto">
          <a:xfrm>
            <a:off x="646113" y="2204864"/>
            <a:ext cx="8174037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数组是由一组</a:t>
            </a:r>
            <a:r>
              <a:rPr kumimoji="1" lang="zh-CN" altLang="en-US" sz="2800" b="1" dirty="0">
                <a:solidFill>
                  <a:srgbClr val="EB2605"/>
                </a:solidFill>
                <a:latin typeface="宋体" panose="02010600030101010101" pitchFamily="2" charset="-122"/>
              </a:rPr>
              <a:t>类型相同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的数据元素构成的</a:t>
            </a:r>
            <a:r>
              <a:rPr kumimoji="1"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有序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集合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每个数据元素称为一个数组元素（简称为元素）。</a:t>
            </a:r>
            <a:endParaRPr kumimoji="1"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每个元素受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1)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个</a:t>
            </a:r>
            <a:r>
              <a:rPr kumimoji="1" lang="zh-CN" altLang="en-US" sz="2800" b="1" dirty="0">
                <a:solidFill>
                  <a:srgbClr val="EB2605"/>
                </a:solidFill>
                <a:latin typeface="宋体" panose="02010600030101010101" pitchFamily="2" charset="-122"/>
              </a:rPr>
              <a:t>线性关系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的约束，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每个元素在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个线性关系中的序号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、…、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称为该元素的下标，并称该数组为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维数组。 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kern="0" smtClean="0">
                <a:solidFill>
                  <a:srgbClr val="FF0000"/>
                </a:solidFill>
              </a:rPr>
              <a:t>课前回顾</a:t>
            </a:r>
            <a:endParaRPr lang="zh-CN" altLang="en-US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505148" y="1281113"/>
            <a:ext cx="37068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dirty="0" smtClean="0">
                <a:solidFill>
                  <a:srgbClr val="0000F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方法</a:t>
            </a:r>
            <a:r>
              <a:rPr lang="en-US" altLang="zh-CN" sz="3600" dirty="0" smtClean="0">
                <a:solidFill>
                  <a:srgbClr val="0000F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3600" dirty="0" smtClean="0">
                <a:solidFill>
                  <a:srgbClr val="0000F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：压缩</a:t>
            </a:r>
            <a:r>
              <a:rPr lang="zh-CN" altLang="en-US" sz="3600" dirty="0">
                <a:solidFill>
                  <a:srgbClr val="0000F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转置</a:t>
            </a:r>
            <a:endParaRPr lang="en-US" altLang="zh-CN" sz="3600" dirty="0">
              <a:solidFill>
                <a:srgbClr val="0000FF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558551" y="2179638"/>
            <a:ext cx="8189913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基本思想：</a:t>
            </a:r>
            <a:r>
              <a:rPr lang="zh-CN" altLang="en-US" sz="2800" dirty="0">
                <a:solidFill>
                  <a:srgbClr val="FF3300"/>
                </a:solidFill>
              </a:rPr>
              <a:t>直接取，顺序存</a:t>
            </a:r>
            <a:r>
              <a:rPr lang="zh-CN" altLang="en-US" sz="2800" dirty="0"/>
              <a:t>。即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</a:rPr>
              <a:t>三元组顺序表中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依次</a:t>
            </a:r>
            <a:r>
              <a:rPr lang="zh-CN" altLang="en-US" sz="2800" dirty="0">
                <a:latin typeface="Times New Roman" panose="02020603050405020304" pitchFamily="18" charset="0"/>
              </a:rPr>
              <a:t>找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第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列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第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列</a:t>
            </a:r>
            <a:r>
              <a:rPr lang="zh-CN" altLang="en-US" sz="2800" dirty="0">
                <a:latin typeface="Times New Roman" panose="02020603050405020304" pitchFamily="18" charset="0"/>
              </a:rPr>
              <a:t>、…直到最后一列的三元组，并将找到的每个三元组的行、列交换后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顺序</a:t>
            </a:r>
            <a:r>
              <a:rPr lang="zh-CN" altLang="en-US" sz="2800" dirty="0">
                <a:latin typeface="Times New Roman" panose="02020603050405020304" pitchFamily="18" charset="0"/>
              </a:rPr>
              <a:t>存储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</a:rPr>
              <a:t>三元组顺序表中。 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矩阵的压缩存储</a:t>
            </a:r>
          </a:p>
        </p:txBody>
      </p:sp>
    </p:spTree>
    <p:extLst>
      <p:ext uri="{BB962C8B-B14F-4D97-AF65-F5344CB8AC3E}">
        <p14:creationId xmlns:p14="http://schemas.microsoft.com/office/powerpoint/2010/main" val="4259163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矩阵的压缩存储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：按</a:t>
            </a:r>
            <a:r>
              <a:rPr lang="en-US" altLang="zh-CN" dirty="0"/>
              <a:t>M</a:t>
            </a:r>
            <a:r>
              <a:rPr lang="zh-CN" altLang="en-US" dirty="0"/>
              <a:t>的列序转置</a:t>
            </a:r>
          </a:p>
          <a:p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692276" y="1556792"/>
            <a:ext cx="2103438" cy="4392613"/>
            <a:chOff x="911" y="288"/>
            <a:chExt cx="1325" cy="2767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094" y="502"/>
              <a:ext cx="1142" cy="2311"/>
              <a:chOff x="1074" y="1633"/>
              <a:chExt cx="1142" cy="2311"/>
            </a:xfrm>
          </p:grpSpPr>
          <p:grpSp>
            <p:nvGrpSpPr>
              <p:cNvPr id="9" name="Group 6"/>
              <p:cNvGrpSpPr>
                <a:grpSpLocks/>
              </p:cNvGrpSpPr>
              <p:nvPr/>
            </p:nvGrpSpPr>
            <p:grpSpPr bwMode="auto">
              <a:xfrm>
                <a:off x="1074" y="1633"/>
                <a:ext cx="1037" cy="2311"/>
                <a:chOff x="1074" y="1633"/>
                <a:chExt cx="1037" cy="2311"/>
              </a:xfrm>
            </p:grpSpPr>
            <p:sp>
              <p:nvSpPr>
                <p:cNvPr id="19" name="Rectangle 7"/>
                <p:cNvSpPr>
                  <a:spLocks noChangeArrowheads="1"/>
                </p:cNvSpPr>
                <p:nvPr/>
              </p:nvSpPr>
              <p:spPr bwMode="auto">
                <a:xfrm>
                  <a:off x="1089" y="1633"/>
                  <a:ext cx="1022" cy="2311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>
                  <a:off x="1422" y="1633"/>
                  <a:ext cx="0" cy="2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1767" y="1644"/>
                  <a:ext cx="0" cy="22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auto">
                <a:xfrm>
                  <a:off x="1074" y="1900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auto">
                <a:xfrm>
                  <a:off x="1074" y="215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1074" y="241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auto">
                <a:xfrm>
                  <a:off x="1074" y="2667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>
                  <a:off x="1074" y="2923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>
                  <a:off x="1074" y="3179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>
                  <a:off x="1074" y="343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auto">
                <a:xfrm>
                  <a:off x="1074" y="369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1180" y="1664"/>
                <a:ext cx="99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Times New Roman" pitchFamily="18" charset="0"/>
                  </a:rPr>
                  <a:t>-1     -1     -1</a:t>
                </a: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  </a:t>
                </a:r>
              </a:p>
            </p:txBody>
          </p:sp>
          <p:sp>
            <p:nvSpPr>
              <p:cNvPr id="11" name="Text Box 19"/>
              <p:cNvSpPr txBox="1">
                <a:spLocks noChangeArrowheads="1"/>
              </p:cNvSpPr>
              <p:nvPr/>
            </p:nvSpPr>
            <p:spPr bwMode="auto">
              <a:xfrm>
                <a:off x="1180" y="1927"/>
                <a:ext cx="10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1       2      12  </a:t>
                </a:r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1180" y="2194"/>
                <a:ext cx="9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1       3       9  </a:t>
                </a:r>
              </a:p>
            </p:txBody>
          </p: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1180" y="2438"/>
                <a:ext cx="10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3       1      -3  </a:t>
                </a:r>
              </a:p>
            </p:txBody>
          </p:sp>
          <p:sp>
            <p:nvSpPr>
              <p:cNvPr id="14" name="Text Box 22"/>
              <p:cNvSpPr txBox="1">
                <a:spLocks noChangeArrowheads="1"/>
              </p:cNvSpPr>
              <p:nvPr/>
            </p:nvSpPr>
            <p:spPr bwMode="auto">
              <a:xfrm>
                <a:off x="1180" y="2693"/>
                <a:ext cx="10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3       6      14  </a:t>
                </a:r>
              </a:p>
            </p:txBody>
          </p:sp>
          <p:sp>
            <p:nvSpPr>
              <p:cNvPr id="15" name="Text Box 23"/>
              <p:cNvSpPr txBox="1">
                <a:spLocks noChangeArrowheads="1"/>
              </p:cNvSpPr>
              <p:nvPr/>
            </p:nvSpPr>
            <p:spPr bwMode="auto">
              <a:xfrm>
                <a:off x="1180" y="2904"/>
                <a:ext cx="10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4       3      24  </a:t>
                </a:r>
              </a:p>
            </p:txBody>
          </p:sp>
          <p:sp>
            <p:nvSpPr>
              <p:cNvPr id="16" name="Text Box 24"/>
              <p:cNvSpPr txBox="1">
                <a:spLocks noChangeArrowheads="1"/>
              </p:cNvSpPr>
              <p:nvPr/>
            </p:nvSpPr>
            <p:spPr bwMode="auto">
              <a:xfrm>
                <a:off x="1180" y="3183"/>
                <a:ext cx="10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5       2      18  </a:t>
                </a:r>
              </a:p>
            </p:txBody>
          </p:sp>
          <p:sp>
            <p:nvSpPr>
              <p:cNvPr id="17" name="Text Box 25"/>
              <p:cNvSpPr txBox="1">
                <a:spLocks noChangeArrowheads="1"/>
              </p:cNvSpPr>
              <p:nvPr/>
            </p:nvSpPr>
            <p:spPr bwMode="auto">
              <a:xfrm>
                <a:off x="1180" y="3427"/>
                <a:ext cx="10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6       1      15  </a:t>
                </a:r>
              </a:p>
            </p:txBody>
          </p:sp>
          <p:sp>
            <p:nvSpPr>
              <p:cNvPr id="18" name="Text Box 26"/>
              <p:cNvSpPr txBox="1">
                <a:spLocks noChangeArrowheads="1"/>
              </p:cNvSpPr>
              <p:nvPr/>
            </p:nvSpPr>
            <p:spPr bwMode="auto">
              <a:xfrm>
                <a:off x="1180" y="3682"/>
                <a:ext cx="10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6       4      -7  </a:t>
                </a:r>
              </a:p>
            </p:txBody>
          </p:sp>
        </p:grpSp>
        <p:sp>
          <p:nvSpPr>
            <p:cNvPr id="6" name="Text Box 27"/>
            <p:cNvSpPr txBox="1">
              <a:spLocks noChangeArrowheads="1"/>
            </p:cNvSpPr>
            <p:nvPr/>
          </p:nvSpPr>
          <p:spPr bwMode="auto">
            <a:xfrm>
              <a:off x="1195" y="288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i       j        v</a:t>
              </a:r>
            </a:p>
          </p:txBody>
        </p:sp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>
              <a:off x="911" y="560"/>
              <a:ext cx="291" cy="2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0  1   2   3   4   5  6   7  8</a:t>
              </a:r>
            </a:p>
          </p:txBody>
        </p:sp>
        <p:sp>
          <p:nvSpPr>
            <p:cNvPr id="8" name="Text Box 29"/>
            <p:cNvSpPr txBox="1">
              <a:spLocks noChangeArrowheads="1"/>
            </p:cNvSpPr>
            <p:nvPr/>
          </p:nvSpPr>
          <p:spPr bwMode="auto">
            <a:xfrm>
              <a:off x="1440" y="2764"/>
              <a:ext cx="2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M</a:t>
              </a:r>
            </a:p>
          </p:txBody>
        </p:sp>
      </p:grp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254750" y="1960017"/>
            <a:ext cx="152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-1     -1     -1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254750" y="2363242"/>
            <a:ext cx="160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1       3      -3  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254750" y="2787105"/>
            <a:ext cx="164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1       6      15  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254750" y="3174455"/>
            <a:ext cx="164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2       1      12  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6254750" y="3579267"/>
            <a:ext cx="164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2       5      18  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6254750" y="3914230"/>
            <a:ext cx="164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3       1        9  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6254750" y="4357142"/>
            <a:ext cx="164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3       4      24  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6254750" y="4744492"/>
            <a:ext cx="166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4       6       -7  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6254750" y="5149305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6       3      14 </a:t>
            </a:r>
          </a:p>
        </p:txBody>
      </p:sp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5738811" y="1556792"/>
            <a:ext cx="1993900" cy="4464051"/>
            <a:chOff x="3460" y="288"/>
            <a:chExt cx="1256" cy="2812"/>
          </a:xfrm>
        </p:grpSpPr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780" y="288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i       j        v</a:t>
              </a:r>
            </a:p>
          </p:txBody>
        </p:sp>
        <p:grpSp>
          <p:nvGrpSpPr>
            <p:cNvPr id="41" name="Group 41"/>
            <p:cNvGrpSpPr>
              <a:grpSpLocks/>
            </p:cNvGrpSpPr>
            <p:nvPr/>
          </p:nvGrpSpPr>
          <p:grpSpPr bwMode="auto">
            <a:xfrm>
              <a:off x="3679" y="502"/>
              <a:ext cx="1037" cy="2311"/>
              <a:chOff x="1074" y="1633"/>
              <a:chExt cx="1037" cy="2311"/>
            </a:xfrm>
          </p:grpSpPr>
          <p:sp>
            <p:nvSpPr>
              <p:cNvPr id="44" name="Rectangle 42"/>
              <p:cNvSpPr>
                <a:spLocks noChangeArrowheads="1"/>
              </p:cNvSpPr>
              <p:nvPr/>
            </p:nvSpPr>
            <p:spPr bwMode="auto">
              <a:xfrm>
                <a:off x="1089" y="1633"/>
                <a:ext cx="1022" cy="231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>
                <a:off x="1422" y="1633"/>
                <a:ext cx="0" cy="2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Line 44"/>
              <p:cNvSpPr>
                <a:spLocks noChangeShapeType="1"/>
              </p:cNvSpPr>
              <p:nvPr/>
            </p:nvSpPr>
            <p:spPr bwMode="auto">
              <a:xfrm>
                <a:off x="1767" y="1644"/>
                <a:ext cx="0" cy="22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Line 45"/>
              <p:cNvSpPr>
                <a:spLocks noChangeShapeType="1"/>
              </p:cNvSpPr>
              <p:nvPr/>
            </p:nvSpPr>
            <p:spPr bwMode="auto">
              <a:xfrm>
                <a:off x="1074" y="1900"/>
                <a:ext cx="10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Line 46"/>
              <p:cNvSpPr>
                <a:spLocks noChangeShapeType="1"/>
              </p:cNvSpPr>
              <p:nvPr/>
            </p:nvSpPr>
            <p:spPr bwMode="auto">
              <a:xfrm>
                <a:off x="1074" y="2155"/>
                <a:ext cx="10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Line 47"/>
              <p:cNvSpPr>
                <a:spLocks noChangeShapeType="1"/>
              </p:cNvSpPr>
              <p:nvPr/>
            </p:nvSpPr>
            <p:spPr bwMode="auto">
              <a:xfrm>
                <a:off x="1074" y="2411"/>
                <a:ext cx="10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Line 48"/>
              <p:cNvSpPr>
                <a:spLocks noChangeShapeType="1"/>
              </p:cNvSpPr>
              <p:nvPr/>
            </p:nvSpPr>
            <p:spPr bwMode="auto">
              <a:xfrm>
                <a:off x="1074" y="2667"/>
                <a:ext cx="10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Line 49"/>
              <p:cNvSpPr>
                <a:spLocks noChangeShapeType="1"/>
              </p:cNvSpPr>
              <p:nvPr/>
            </p:nvSpPr>
            <p:spPr bwMode="auto">
              <a:xfrm>
                <a:off x="1074" y="2923"/>
                <a:ext cx="10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Line 50"/>
              <p:cNvSpPr>
                <a:spLocks noChangeShapeType="1"/>
              </p:cNvSpPr>
              <p:nvPr/>
            </p:nvSpPr>
            <p:spPr bwMode="auto">
              <a:xfrm>
                <a:off x="1074" y="3179"/>
                <a:ext cx="10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Line 51"/>
              <p:cNvSpPr>
                <a:spLocks noChangeShapeType="1"/>
              </p:cNvSpPr>
              <p:nvPr/>
            </p:nvSpPr>
            <p:spPr bwMode="auto">
              <a:xfrm>
                <a:off x="1074" y="3435"/>
                <a:ext cx="10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Line 52"/>
              <p:cNvSpPr>
                <a:spLocks noChangeShapeType="1"/>
              </p:cNvSpPr>
              <p:nvPr/>
            </p:nvSpPr>
            <p:spPr bwMode="auto">
              <a:xfrm>
                <a:off x="1074" y="3691"/>
                <a:ext cx="10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2" name="Text Box 53"/>
            <p:cNvSpPr txBox="1">
              <a:spLocks noChangeArrowheads="1"/>
            </p:cNvSpPr>
            <p:nvPr/>
          </p:nvSpPr>
          <p:spPr bwMode="auto">
            <a:xfrm>
              <a:off x="3460" y="524"/>
              <a:ext cx="291" cy="2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0   1   2   3   4   5  6   7  8</a:t>
              </a:r>
            </a:p>
          </p:txBody>
        </p:sp>
        <p:sp>
          <p:nvSpPr>
            <p:cNvPr id="43" name="Text Box 54"/>
            <p:cNvSpPr txBox="1">
              <a:spLocks noChangeArrowheads="1"/>
            </p:cNvSpPr>
            <p:nvPr/>
          </p:nvSpPr>
          <p:spPr bwMode="auto">
            <a:xfrm>
              <a:off x="3984" y="2809"/>
              <a:ext cx="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T</a:t>
              </a:r>
            </a:p>
          </p:txBody>
        </p:sp>
      </p:grpSp>
      <p:grpSp>
        <p:nvGrpSpPr>
          <p:cNvPr id="55" name="Group 55"/>
          <p:cNvGrpSpPr>
            <a:grpSpLocks/>
          </p:cNvGrpSpPr>
          <p:nvPr/>
        </p:nvGrpSpPr>
        <p:grpSpPr bwMode="auto">
          <a:xfrm>
            <a:off x="5199063" y="2242592"/>
            <a:ext cx="609600" cy="457200"/>
            <a:chOff x="3120" y="720"/>
            <a:chExt cx="384" cy="288"/>
          </a:xfrm>
        </p:grpSpPr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k</a:t>
              </a:r>
            </a:p>
          </p:txBody>
        </p:sp>
      </p:grpSp>
      <p:grpSp>
        <p:nvGrpSpPr>
          <p:cNvPr id="58" name="Group 58"/>
          <p:cNvGrpSpPr>
            <a:grpSpLocks/>
          </p:cNvGrpSpPr>
          <p:nvPr/>
        </p:nvGrpSpPr>
        <p:grpSpPr bwMode="auto">
          <a:xfrm>
            <a:off x="1160463" y="2242592"/>
            <a:ext cx="609600" cy="457200"/>
            <a:chOff x="3120" y="720"/>
            <a:chExt cx="384" cy="288"/>
          </a:xfrm>
        </p:grpSpPr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61" name="Group 61"/>
          <p:cNvGrpSpPr>
            <a:grpSpLocks/>
          </p:cNvGrpSpPr>
          <p:nvPr/>
        </p:nvGrpSpPr>
        <p:grpSpPr bwMode="auto">
          <a:xfrm>
            <a:off x="1160463" y="2656930"/>
            <a:ext cx="609600" cy="457200"/>
            <a:chOff x="3120" y="720"/>
            <a:chExt cx="384" cy="288"/>
          </a:xfrm>
        </p:grpSpPr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64" name="Group 64"/>
          <p:cNvGrpSpPr>
            <a:grpSpLocks/>
          </p:cNvGrpSpPr>
          <p:nvPr/>
        </p:nvGrpSpPr>
        <p:grpSpPr bwMode="auto">
          <a:xfrm>
            <a:off x="1160463" y="3071267"/>
            <a:ext cx="609600" cy="457200"/>
            <a:chOff x="3120" y="720"/>
            <a:chExt cx="384" cy="288"/>
          </a:xfrm>
        </p:grpSpPr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67" name="Group 67"/>
          <p:cNvGrpSpPr>
            <a:grpSpLocks/>
          </p:cNvGrpSpPr>
          <p:nvPr/>
        </p:nvGrpSpPr>
        <p:grpSpPr bwMode="auto">
          <a:xfrm>
            <a:off x="1160463" y="3898355"/>
            <a:ext cx="609600" cy="457200"/>
            <a:chOff x="3120" y="720"/>
            <a:chExt cx="384" cy="288"/>
          </a:xfrm>
        </p:grpSpPr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70" name="Group 70"/>
          <p:cNvGrpSpPr>
            <a:grpSpLocks/>
          </p:cNvGrpSpPr>
          <p:nvPr/>
        </p:nvGrpSpPr>
        <p:grpSpPr bwMode="auto">
          <a:xfrm>
            <a:off x="1160463" y="4311105"/>
            <a:ext cx="609600" cy="457200"/>
            <a:chOff x="3120" y="720"/>
            <a:chExt cx="384" cy="288"/>
          </a:xfrm>
        </p:grpSpPr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73" name="Group 73"/>
          <p:cNvGrpSpPr>
            <a:grpSpLocks/>
          </p:cNvGrpSpPr>
          <p:nvPr/>
        </p:nvGrpSpPr>
        <p:grpSpPr bwMode="auto">
          <a:xfrm>
            <a:off x="1160463" y="4725442"/>
            <a:ext cx="609600" cy="457200"/>
            <a:chOff x="3120" y="720"/>
            <a:chExt cx="384" cy="288"/>
          </a:xfrm>
        </p:grpSpPr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76" name="Group 76"/>
          <p:cNvGrpSpPr>
            <a:grpSpLocks/>
          </p:cNvGrpSpPr>
          <p:nvPr/>
        </p:nvGrpSpPr>
        <p:grpSpPr bwMode="auto">
          <a:xfrm>
            <a:off x="1160463" y="5138192"/>
            <a:ext cx="609600" cy="457200"/>
            <a:chOff x="3120" y="720"/>
            <a:chExt cx="384" cy="288"/>
          </a:xfrm>
        </p:grpSpPr>
        <p:sp>
          <p:nvSpPr>
            <p:cNvPr id="77" name="Line 77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78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79" name="Group 79"/>
          <p:cNvGrpSpPr>
            <a:grpSpLocks/>
          </p:cNvGrpSpPr>
          <p:nvPr/>
        </p:nvGrpSpPr>
        <p:grpSpPr bwMode="auto">
          <a:xfrm>
            <a:off x="1160463" y="3484017"/>
            <a:ext cx="609600" cy="457200"/>
            <a:chOff x="3120" y="720"/>
            <a:chExt cx="384" cy="288"/>
          </a:xfrm>
        </p:grpSpPr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Text Box 81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82" name="Group 82"/>
          <p:cNvGrpSpPr>
            <a:grpSpLocks/>
          </p:cNvGrpSpPr>
          <p:nvPr/>
        </p:nvGrpSpPr>
        <p:grpSpPr bwMode="auto">
          <a:xfrm>
            <a:off x="5199063" y="2645817"/>
            <a:ext cx="609600" cy="457200"/>
            <a:chOff x="3120" y="720"/>
            <a:chExt cx="384" cy="288"/>
          </a:xfrm>
        </p:grpSpPr>
        <p:sp>
          <p:nvSpPr>
            <p:cNvPr id="83" name="Line 83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Text Box 84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k</a:t>
              </a:r>
            </a:p>
          </p:txBody>
        </p:sp>
      </p:grpSp>
      <p:grpSp>
        <p:nvGrpSpPr>
          <p:cNvPr id="85" name="Group 85"/>
          <p:cNvGrpSpPr>
            <a:grpSpLocks/>
          </p:cNvGrpSpPr>
          <p:nvPr/>
        </p:nvGrpSpPr>
        <p:grpSpPr bwMode="auto">
          <a:xfrm>
            <a:off x="5199063" y="3049042"/>
            <a:ext cx="609600" cy="457200"/>
            <a:chOff x="3120" y="720"/>
            <a:chExt cx="384" cy="288"/>
          </a:xfrm>
        </p:grpSpPr>
        <p:sp>
          <p:nvSpPr>
            <p:cNvPr id="86" name="Line 86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Text Box 87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k</a:t>
              </a:r>
            </a:p>
          </p:txBody>
        </p:sp>
      </p:grpSp>
      <p:grpSp>
        <p:nvGrpSpPr>
          <p:cNvPr id="88" name="Group 88"/>
          <p:cNvGrpSpPr>
            <a:grpSpLocks/>
          </p:cNvGrpSpPr>
          <p:nvPr/>
        </p:nvGrpSpPr>
        <p:grpSpPr bwMode="auto">
          <a:xfrm>
            <a:off x="5199063" y="3452267"/>
            <a:ext cx="609600" cy="457200"/>
            <a:chOff x="3120" y="720"/>
            <a:chExt cx="384" cy="288"/>
          </a:xfrm>
        </p:grpSpPr>
        <p:sp>
          <p:nvSpPr>
            <p:cNvPr id="89" name="Line 89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xt Box 90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k</a:t>
              </a:r>
            </a:p>
          </p:txBody>
        </p:sp>
      </p:grpSp>
      <p:grpSp>
        <p:nvGrpSpPr>
          <p:cNvPr id="91" name="Group 91"/>
          <p:cNvGrpSpPr>
            <a:grpSpLocks/>
          </p:cNvGrpSpPr>
          <p:nvPr/>
        </p:nvGrpSpPr>
        <p:grpSpPr bwMode="auto">
          <a:xfrm>
            <a:off x="5199063" y="3853905"/>
            <a:ext cx="609600" cy="457200"/>
            <a:chOff x="3120" y="720"/>
            <a:chExt cx="384" cy="288"/>
          </a:xfrm>
        </p:grpSpPr>
        <p:sp>
          <p:nvSpPr>
            <p:cNvPr id="92" name="Line 92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Text Box 93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k</a:t>
              </a:r>
            </a:p>
          </p:txBody>
        </p:sp>
      </p:grpSp>
      <p:grpSp>
        <p:nvGrpSpPr>
          <p:cNvPr id="94" name="Group 94"/>
          <p:cNvGrpSpPr>
            <a:grpSpLocks/>
          </p:cNvGrpSpPr>
          <p:nvPr/>
        </p:nvGrpSpPr>
        <p:grpSpPr bwMode="auto">
          <a:xfrm>
            <a:off x="3675063" y="2242592"/>
            <a:ext cx="641350" cy="457200"/>
            <a:chOff x="2160" y="720"/>
            <a:chExt cx="404" cy="288"/>
          </a:xfrm>
        </p:grpSpPr>
        <p:sp>
          <p:nvSpPr>
            <p:cNvPr id="95" name="Line 95"/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Text Box 96"/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97" name="Group 97"/>
          <p:cNvGrpSpPr>
            <a:grpSpLocks/>
          </p:cNvGrpSpPr>
          <p:nvPr/>
        </p:nvGrpSpPr>
        <p:grpSpPr bwMode="auto">
          <a:xfrm>
            <a:off x="3675063" y="2656930"/>
            <a:ext cx="641350" cy="457200"/>
            <a:chOff x="2160" y="720"/>
            <a:chExt cx="404" cy="288"/>
          </a:xfrm>
        </p:grpSpPr>
        <p:sp>
          <p:nvSpPr>
            <p:cNvPr id="98" name="Line 98"/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Text Box 99"/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00" name="Group 100"/>
          <p:cNvGrpSpPr>
            <a:grpSpLocks/>
          </p:cNvGrpSpPr>
          <p:nvPr/>
        </p:nvGrpSpPr>
        <p:grpSpPr bwMode="auto">
          <a:xfrm>
            <a:off x="3675063" y="3071267"/>
            <a:ext cx="641350" cy="457200"/>
            <a:chOff x="2160" y="720"/>
            <a:chExt cx="404" cy="288"/>
          </a:xfrm>
        </p:grpSpPr>
        <p:sp>
          <p:nvSpPr>
            <p:cNvPr id="101" name="Line 101"/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Text Box 102"/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03" name="Group 103"/>
          <p:cNvGrpSpPr>
            <a:grpSpLocks/>
          </p:cNvGrpSpPr>
          <p:nvPr/>
        </p:nvGrpSpPr>
        <p:grpSpPr bwMode="auto">
          <a:xfrm>
            <a:off x="3675063" y="3484017"/>
            <a:ext cx="641350" cy="457200"/>
            <a:chOff x="2160" y="720"/>
            <a:chExt cx="404" cy="288"/>
          </a:xfrm>
        </p:grpSpPr>
        <p:sp>
          <p:nvSpPr>
            <p:cNvPr id="104" name="Line 104"/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Text Box 105"/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06" name="Group 106"/>
          <p:cNvGrpSpPr>
            <a:grpSpLocks/>
          </p:cNvGrpSpPr>
          <p:nvPr/>
        </p:nvGrpSpPr>
        <p:grpSpPr bwMode="auto">
          <a:xfrm>
            <a:off x="3675063" y="3898355"/>
            <a:ext cx="641350" cy="457200"/>
            <a:chOff x="2160" y="720"/>
            <a:chExt cx="404" cy="288"/>
          </a:xfrm>
        </p:grpSpPr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Text Box 108"/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09" name="Group 109"/>
          <p:cNvGrpSpPr>
            <a:grpSpLocks/>
          </p:cNvGrpSpPr>
          <p:nvPr/>
        </p:nvGrpSpPr>
        <p:grpSpPr bwMode="auto">
          <a:xfrm>
            <a:off x="3675063" y="4311105"/>
            <a:ext cx="641350" cy="457200"/>
            <a:chOff x="2160" y="720"/>
            <a:chExt cx="404" cy="288"/>
          </a:xfrm>
        </p:grpSpPr>
        <p:sp>
          <p:nvSpPr>
            <p:cNvPr id="110" name="Line 110"/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Text Box 111"/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12" name="Group 112"/>
          <p:cNvGrpSpPr>
            <a:grpSpLocks/>
          </p:cNvGrpSpPr>
          <p:nvPr/>
        </p:nvGrpSpPr>
        <p:grpSpPr bwMode="auto">
          <a:xfrm>
            <a:off x="3675063" y="4725442"/>
            <a:ext cx="641350" cy="457200"/>
            <a:chOff x="2160" y="720"/>
            <a:chExt cx="404" cy="288"/>
          </a:xfrm>
        </p:grpSpPr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Text Box 114"/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15" name="Group 115"/>
          <p:cNvGrpSpPr>
            <a:grpSpLocks/>
          </p:cNvGrpSpPr>
          <p:nvPr/>
        </p:nvGrpSpPr>
        <p:grpSpPr bwMode="auto">
          <a:xfrm>
            <a:off x="3675063" y="5138192"/>
            <a:ext cx="641350" cy="457200"/>
            <a:chOff x="2160" y="720"/>
            <a:chExt cx="404" cy="288"/>
          </a:xfrm>
        </p:grpSpPr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 flipH="1">
              <a:off x="2160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Text Box 117"/>
            <p:cNvSpPr txBox="1">
              <a:spLocks noChangeArrowheads="1"/>
            </p:cNvSpPr>
            <p:nvPr/>
          </p:nvSpPr>
          <p:spPr bwMode="auto">
            <a:xfrm>
              <a:off x="2352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118" name="Text Box 118"/>
          <p:cNvSpPr txBox="1">
            <a:spLocks noChangeArrowheads="1"/>
          </p:cNvSpPr>
          <p:nvPr/>
        </p:nvSpPr>
        <p:spPr bwMode="auto">
          <a:xfrm>
            <a:off x="927100" y="5835105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col=1</a:t>
            </a:r>
          </a:p>
        </p:txBody>
      </p:sp>
      <p:sp>
        <p:nvSpPr>
          <p:cNvPr id="119" name="Text Box 119"/>
          <p:cNvSpPr txBox="1">
            <a:spLocks noChangeArrowheads="1"/>
          </p:cNvSpPr>
          <p:nvPr/>
        </p:nvSpPr>
        <p:spPr bwMode="auto">
          <a:xfrm>
            <a:off x="3590925" y="5835105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col=2</a:t>
            </a:r>
          </a:p>
        </p:txBody>
      </p:sp>
    </p:spTree>
    <p:extLst>
      <p:ext uri="{BB962C8B-B14F-4D97-AF65-F5344CB8AC3E}">
        <p14:creationId xmlns:p14="http://schemas.microsoft.com/office/powerpoint/2010/main" val="368862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 autoUpdateAnimBg="0"/>
      <p:bldP spid="31" grpId="0" build="p" autoUpdateAnimBg="0"/>
      <p:bldP spid="32" grpId="0" build="p" autoUpdateAnimBg="0"/>
      <p:bldP spid="33" grpId="0" build="p" autoUpdateAnimBg="0"/>
      <p:bldP spid="34" grpId="0" build="p" autoUpdateAnimBg="0"/>
      <p:bldP spid="35" grpId="0" build="p" autoUpdateAnimBg="0"/>
      <p:bldP spid="36" grpId="0" build="p" autoUpdateAnimBg="0"/>
      <p:bldP spid="37" grpId="0" build="p" autoUpdateAnimBg="0"/>
      <p:bldP spid="38" grpId="0" build="p" autoUpdateAnimBg="0"/>
      <p:bldP spid="118" grpId="0" build="p" autoUpdateAnimBg="0"/>
      <p:bldP spid="11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矩阵的压缩存储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115631"/>
            <a:ext cx="828092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Status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TransposeSMatrix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TSMatrix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 M,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TSMatrix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 &amp;T){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  T.mu=M.nu;  T.nu=M.mu;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T.tu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M.tu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  if(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T.tu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){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      k=1;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      for(col =1; col &lt;= M.nu;  ++col)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          for(p=1; p&lt;=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M.tu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;  ++p)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        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if(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M.data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[p].j= =col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){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               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T.data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[k].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M.data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[p].j;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               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T.data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[k].j=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M.data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[p].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               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T.data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[k].e=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M.data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[p].e;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                    ++k;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          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  return OK;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}//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+mn-cs"/>
              </a:rPr>
              <a:t>TransposSMatrix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6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形标注 6"/>
          <p:cNvSpPr>
            <a:spLocks noChangeArrowheads="1"/>
          </p:cNvSpPr>
          <p:nvPr/>
        </p:nvSpPr>
        <p:spPr bwMode="auto">
          <a:xfrm>
            <a:off x="7020272" y="1628800"/>
            <a:ext cx="1296144" cy="693737"/>
          </a:xfrm>
          <a:prstGeom prst="wedgeEllipseCallout">
            <a:avLst>
              <a:gd name="adj1" fmla="val -77719"/>
              <a:gd name="adj2" fmla="val 24739"/>
            </a:avLst>
          </a:prstGeom>
          <a:solidFill>
            <a:srgbClr val="79DB7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M.tu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简</a:t>
            </a:r>
            <a:endParaRPr kumimoji="1"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写为</a:t>
            </a:r>
            <a:r>
              <a:rPr kumimoji="1"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tu</a:t>
            </a:r>
            <a:endParaRPr lang="zh-CN" altLang="en-US" sz="2400" b="0" dirty="0">
              <a:solidFill>
                <a:srgbClr val="003366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514672" y="1221134"/>
            <a:ext cx="83058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主要时间消耗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在查找</a:t>
            </a:r>
            <a:r>
              <a:rPr kumimoji="1"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M.data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[p].j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=col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的元素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，由两重循环完成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 </a:t>
            </a:r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for(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col=1</a:t>
            </a:r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col&lt;=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M.nu</a:t>
            </a:r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col++)  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循环次数＝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nu</a:t>
            </a:r>
            <a:endParaRPr kumimoji="1"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for(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p=1</a:t>
            </a:r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p&lt;=</a:t>
            </a:r>
            <a:r>
              <a:rPr kumimoji="1"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M.tu</a:t>
            </a:r>
            <a:r>
              <a:rPr kumimoji="1"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p++)    </a:t>
            </a:r>
            <a:r>
              <a:rPr kumimoji="1"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循环次数＝</a:t>
            </a:r>
            <a:r>
              <a:rPr kumimoji="1"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tu</a:t>
            </a:r>
            <a:endParaRPr kumimoji="1"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所以该算法的时间复杂度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nu*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tu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----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即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的列数与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中非零元素的个数</a:t>
            </a:r>
            <a:r>
              <a:rPr kumimoji="1"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之积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最恶劣情况：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中全是非零元素，此时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tu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=mu*nu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时间复杂度为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nu</a:t>
            </a:r>
            <a:r>
              <a:rPr kumimoji="1" lang="en-US" altLang="zh-CN" sz="2400" baseline="38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*mu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注：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中基本上是非零元素时，即使用非压缩传统转置算法的时间复杂度也不过是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nu*mu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  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（程序见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教材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P99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结论：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压缩转置算法不能滥用。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前提：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仅适用于非零元素个数很少（即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tu</a:t>
            </a:r>
            <a:r>
              <a:rPr kumimoji="1"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&lt;&lt;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mu*nu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）的情况。</a:t>
            </a:r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392043" y="116632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压缩转置算法的效率分析</a:t>
            </a:r>
            <a:r>
              <a:rPr kumimoji="1"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02321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6194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570359" y="3723729"/>
            <a:ext cx="839787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分析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中第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列</a:t>
            </a:r>
            <a:r>
              <a:rPr lang="zh-CN" altLang="en-US" sz="2800" dirty="0">
                <a:latin typeface="Times New Roman" panose="02020603050405020304" pitchFamily="18" charset="0"/>
              </a:rPr>
              <a:t>的第一个非零元素一定存储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中</a:t>
            </a:r>
            <a:r>
              <a:rPr lang="zh-CN" altLang="en-US" sz="2800" dirty="0">
                <a:latin typeface="Times New Roman" panose="02020603050405020304" pitchFamily="18" charset="0"/>
              </a:rPr>
              <a:t>下标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</a:rPr>
              <a:t>位置上，该列中其它非零元素应存放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中</a:t>
            </a:r>
            <a:r>
              <a:rPr lang="zh-CN" altLang="en-US" sz="2800" dirty="0">
                <a:latin typeface="Times New Roman" panose="02020603050405020304" pitchFamily="18" charset="0"/>
              </a:rPr>
              <a:t>后面连续的位置上，</a:t>
            </a:r>
            <a:r>
              <a:rPr lang="zh-CN" altLang="en-US" sz="2800" b="1" dirty="0">
                <a:latin typeface="Times New Roman" panose="02020603050405020304" pitchFamily="18" charset="0"/>
              </a:rPr>
              <a:t>那么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第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列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的第一个非零元素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中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的位置便等于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第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列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的第一个非零元素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中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的位置加上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第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列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的非零元素的个数</a:t>
            </a:r>
            <a:r>
              <a:rPr lang="zh-CN" altLang="en-US" sz="2800" dirty="0">
                <a:latin typeface="Times New Roman" panose="02020603050405020304" pitchFamily="18" charset="0"/>
              </a:rPr>
              <a:t>，以此类推。 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632271" y="1809750"/>
            <a:ext cx="8001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基本思想：</a:t>
            </a:r>
            <a:r>
              <a:rPr lang="zh-CN" altLang="en-US" sz="2800" dirty="0">
                <a:solidFill>
                  <a:srgbClr val="FF3300"/>
                </a:solidFill>
              </a:rPr>
              <a:t>顺序取，直接存。</a:t>
            </a:r>
            <a:r>
              <a:rPr lang="zh-CN" altLang="en-US" sz="2800" dirty="0"/>
              <a:t>即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中</a:t>
            </a:r>
            <a:r>
              <a:rPr lang="zh-CN" altLang="en-US" sz="2800" dirty="0">
                <a:latin typeface="Times New Roman" panose="02020603050405020304" pitchFamily="18" charset="0"/>
              </a:rPr>
              <a:t>依次取三元组，交换其行号和列号放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T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中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适当</a:t>
            </a:r>
            <a:r>
              <a:rPr lang="zh-CN" altLang="en-US" sz="2800" dirty="0">
                <a:latin typeface="Times New Roman" panose="02020603050405020304" pitchFamily="18" charset="0"/>
              </a:rPr>
              <a:t>位置。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490662" y="1136650"/>
            <a:ext cx="43693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dirty="0" smtClean="0">
                <a:solidFill>
                  <a:srgbClr val="0000F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方法</a:t>
            </a:r>
            <a:r>
              <a:rPr lang="en-US" altLang="zh-CN" sz="3600" dirty="0" smtClean="0">
                <a:solidFill>
                  <a:srgbClr val="0000F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3600" dirty="0" smtClean="0">
                <a:solidFill>
                  <a:srgbClr val="0000F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：快速</a:t>
            </a:r>
            <a:r>
              <a:rPr lang="zh-CN" altLang="en-US" sz="3600" dirty="0">
                <a:solidFill>
                  <a:srgbClr val="0000F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转置</a:t>
            </a:r>
            <a:endParaRPr lang="en-US" altLang="zh-CN" sz="3600" dirty="0">
              <a:solidFill>
                <a:srgbClr val="0000FF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5271" y="3053904"/>
            <a:ext cx="8531225" cy="519112"/>
            <a:chOff x="192" y="1869"/>
            <a:chExt cx="5374" cy="327"/>
          </a:xfrm>
        </p:grpSpPr>
        <p:sp>
          <p:nvSpPr>
            <p:cNvPr id="23560" name="Text Box 6"/>
            <p:cNvSpPr txBox="1">
              <a:spLocks noChangeArrowheads="1"/>
            </p:cNvSpPr>
            <p:nvPr/>
          </p:nvSpPr>
          <p:spPr bwMode="auto">
            <a:xfrm>
              <a:off x="497" y="1869"/>
              <a:ext cx="50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如何确定当前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从</a:t>
              </a:r>
              <a:r>
                <a:rPr lang="en-US" altLang="zh-CN" sz="2800" b="1" i="1" dirty="0" smtClean="0">
                  <a:latin typeface="Times New Roman" panose="02020603050405020304" pitchFamily="18" charset="0"/>
                </a:rPr>
                <a:t>M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中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取出的三元组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在</a:t>
              </a:r>
              <a:r>
                <a:rPr lang="en-US" altLang="zh-CN" sz="2800" b="1" i="1" dirty="0" smtClean="0">
                  <a:latin typeface="Times New Roman" panose="02020603050405020304" pitchFamily="18" charset="0"/>
                </a:rPr>
                <a:t>T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中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的位置？</a:t>
              </a:r>
            </a:p>
          </p:txBody>
        </p:sp>
        <p:graphicFrame>
          <p:nvGraphicFramePr>
            <p:cNvPr id="23561" name="Object 7"/>
            <p:cNvGraphicFramePr>
              <a:graphicFrameLocks noChangeAspect="1"/>
            </p:cNvGraphicFramePr>
            <p:nvPr/>
          </p:nvGraphicFramePr>
          <p:xfrm>
            <a:off x="192" y="188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7" name="Clip" r:id="rId4" imgW="861365" imgH="844906" progId="">
                    <p:embed/>
                  </p:oleObj>
                </mc:Choice>
                <mc:Fallback>
                  <p:oleObj name="Clip" r:id="rId4" imgW="861365" imgH="844906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88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5.3  </a:t>
            </a:r>
            <a:r>
              <a:rPr lang="zh-CN" altLang="en-US" kern="0" dirty="0" smtClean="0"/>
              <a:t>矩阵的压缩存储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373048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92113" y="2204864"/>
            <a:ext cx="8229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两个数组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作为辅助数据结构：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[nu]：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存储矩阵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某列的非零元素的个数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cpot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[nu]：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初值表示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某列的第一个非零元素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的位置。 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00000" y="1671638"/>
            <a:ext cx="777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数据结构设计：</a:t>
            </a:r>
          </a:p>
        </p:txBody>
      </p:sp>
      <p:grpSp>
        <p:nvGrpSpPr>
          <p:cNvPr id="27667" name="Group 19"/>
          <p:cNvGrpSpPr>
            <a:grpSpLocks/>
          </p:cNvGrpSpPr>
          <p:nvPr/>
        </p:nvGrpSpPr>
        <p:grpSpPr bwMode="auto">
          <a:xfrm>
            <a:off x="541338" y="4919663"/>
            <a:ext cx="8382000" cy="1295400"/>
            <a:chOff x="341" y="3099"/>
            <a:chExt cx="5280" cy="816"/>
          </a:xfrm>
        </p:grpSpPr>
        <p:sp>
          <p:nvSpPr>
            <p:cNvPr id="27659" name="AutoShape 11"/>
            <p:cNvSpPr>
              <a:spLocks/>
            </p:cNvSpPr>
            <p:nvPr/>
          </p:nvSpPr>
          <p:spPr bwMode="auto">
            <a:xfrm>
              <a:off x="341" y="3296"/>
              <a:ext cx="106" cy="496"/>
            </a:xfrm>
            <a:prstGeom prst="leftBrace">
              <a:avLst>
                <a:gd name="adj1" fmla="val 38994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523" y="3099"/>
              <a:ext cx="5098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/>
            <a:p>
              <a:pPr algn="just" eaLnBrk="0" hangingPunct="0">
                <a:lnSpc>
                  <a:spcPct val="144000"/>
                </a:lnSpc>
              </a:pPr>
              <a:r>
                <a:rPr lang="en-US" altLang="zh-CN" sz="28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cpot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[1]=1；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44000"/>
                </a:lnSpc>
              </a:pPr>
              <a:r>
                <a:rPr lang="en-US" altLang="zh-CN" sz="28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cpot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[col]=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cpot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[col</a:t>
              </a:r>
              <a:r>
                <a:rPr lang="en-US" altLang="zh-CN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1]+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num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[col</a:t>
              </a:r>
              <a:r>
                <a:rPr lang="en-US" altLang="zh-CN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1]；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2≤col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≤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nu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404813" y="4481513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cpot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存在如下递推关系：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5.3  </a:t>
            </a:r>
            <a:r>
              <a:rPr lang="zh-CN" altLang="en-US" kern="0" dirty="0" smtClean="0"/>
              <a:t>矩阵的压缩存储</a:t>
            </a:r>
            <a:endParaRPr lang="zh-CN" altLang="en-US" kern="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95536" y="1052736"/>
            <a:ext cx="43693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 smtClean="0">
                <a:solidFill>
                  <a:srgbClr val="0000F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方法</a:t>
            </a:r>
            <a:r>
              <a:rPr lang="en-US" altLang="zh-CN" sz="3600" b="1" dirty="0" smtClean="0">
                <a:solidFill>
                  <a:srgbClr val="0000F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3600" b="1" dirty="0" smtClean="0">
                <a:solidFill>
                  <a:srgbClr val="0000F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：快速</a:t>
            </a: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转置</a:t>
            </a:r>
            <a:endParaRPr lang="en-US" altLang="zh-CN" sz="3600" b="1" dirty="0">
              <a:solidFill>
                <a:srgbClr val="0000FF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363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矩阵的压缩存储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：快速</a:t>
            </a:r>
            <a:r>
              <a:rPr lang="zh-CN" altLang="en-US" dirty="0"/>
              <a:t>转置</a:t>
            </a:r>
          </a:p>
          <a:p>
            <a:pPr lvl="1"/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9766" y="1753652"/>
            <a:ext cx="79886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sz="2800" b="1" dirty="0">
                <a:solidFill>
                  <a:srgbClr val="0000CC"/>
                </a:solidFill>
                <a:latin typeface="楷体_GB2312" pitchFamily="49" charset="-122"/>
              </a:rPr>
              <a:t>根据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楷体_GB2312" pitchFamily="49" charset="-122"/>
              </a:rPr>
              <a:t>矩阵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楷体_GB2312" pitchFamily="49" charset="-122"/>
              </a:rPr>
              <a:t>M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楷体_GB2312" pitchFamily="49" charset="-122"/>
              </a:rPr>
              <a:t>计算</a:t>
            </a:r>
            <a:r>
              <a:rPr kumimoji="1" lang="en-US" altLang="zh-CN" sz="2800" b="1" dirty="0" err="1">
                <a:solidFill>
                  <a:srgbClr val="0000CC"/>
                </a:solidFill>
                <a:latin typeface="楷体_GB2312" pitchFamily="49" charset="-122"/>
              </a:rPr>
              <a:t>num</a:t>
            </a:r>
            <a:r>
              <a:rPr kumimoji="1" lang="zh-CN" altLang="en-US" sz="2800" b="1" dirty="0">
                <a:solidFill>
                  <a:srgbClr val="0000CC"/>
                </a:solidFill>
                <a:latin typeface="楷体_GB2312" pitchFamily="49" charset="-122"/>
              </a:rPr>
              <a:t>和</a:t>
            </a:r>
            <a:r>
              <a:rPr kumimoji="1" lang="en-US" altLang="zh-CN" sz="2800" b="1" dirty="0" err="1">
                <a:solidFill>
                  <a:srgbClr val="0000CC"/>
                </a:solidFill>
                <a:latin typeface="楷体_GB2312" pitchFamily="49" charset="-122"/>
              </a:rPr>
              <a:t>cpot</a:t>
            </a:r>
            <a:r>
              <a:rPr kumimoji="1" lang="en-US" altLang="zh-CN" sz="2800" b="1" dirty="0">
                <a:solidFill>
                  <a:srgbClr val="0000CC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716686" y="467719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186586" y="468830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680299" y="465179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175599" y="468830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669311" y="468830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163024" y="467084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8639274" y="467084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</a:rPr>
              <a:t>9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283968" y="3698448"/>
            <a:ext cx="4762500" cy="1360488"/>
            <a:chOff x="2448" y="2736"/>
            <a:chExt cx="3000" cy="857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448" y="2752"/>
              <a:ext cx="2988" cy="8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448" y="3030"/>
              <a:ext cx="29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448" y="3308"/>
              <a:ext cx="3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292" y="2752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682" y="2783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kern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col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543" y="3050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kern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num[col]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559" y="3339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kern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cpot[col]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604" y="2752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339" y="280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kern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328" y="30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kern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900" y="2759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635" y="28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kern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3624" y="306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kern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211" y="2736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946" y="278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kern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935" y="304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kern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4523" y="2759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4258" y="28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kern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4247" y="306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kern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4834" y="2759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4569" y="28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kern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4558" y="306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kern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5145" y="2748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4880" y="28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kern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4869" y="305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kern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5180" y="28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kern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5169" y="305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kern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269660"/>
              </p:ext>
            </p:extLst>
          </p:nvPr>
        </p:nvGraphicFramePr>
        <p:xfrm>
          <a:off x="523081" y="3639188"/>
          <a:ext cx="3780151" cy="2310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公式" r:id="rId3" imgW="2451100" imgH="1511300" progId="Equation.3">
                  <p:embed/>
                </p:oleObj>
              </mc:Choice>
              <mc:Fallback>
                <p:oleObj name="公式" r:id="rId3" imgW="24511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" y="3639188"/>
                        <a:ext cx="3780151" cy="23100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19"/>
          <p:cNvGrpSpPr>
            <a:grpSpLocks/>
          </p:cNvGrpSpPr>
          <p:nvPr/>
        </p:nvGrpSpPr>
        <p:grpSpPr bwMode="auto">
          <a:xfrm>
            <a:off x="541338" y="2204864"/>
            <a:ext cx="8382000" cy="1295400"/>
            <a:chOff x="341" y="3099"/>
            <a:chExt cx="5280" cy="816"/>
          </a:xfrm>
        </p:grpSpPr>
        <p:sp>
          <p:nvSpPr>
            <p:cNvPr id="45" name="AutoShape 11"/>
            <p:cNvSpPr>
              <a:spLocks/>
            </p:cNvSpPr>
            <p:nvPr/>
          </p:nvSpPr>
          <p:spPr bwMode="auto">
            <a:xfrm>
              <a:off x="341" y="3296"/>
              <a:ext cx="106" cy="496"/>
            </a:xfrm>
            <a:prstGeom prst="leftBrace">
              <a:avLst>
                <a:gd name="adj1" fmla="val 38994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523" y="3099"/>
              <a:ext cx="5098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/>
            <a:p>
              <a:pPr algn="just" eaLnBrk="0" hangingPunct="0">
                <a:lnSpc>
                  <a:spcPct val="144000"/>
                </a:lnSpc>
              </a:pPr>
              <a:r>
                <a:rPr lang="en-US" altLang="zh-CN" sz="28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cpot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[1]=1；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>
                <a:lnSpc>
                  <a:spcPct val="144000"/>
                </a:lnSpc>
              </a:pPr>
              <a:r>
                <a:rPr lang="en-US" altLang="zh-CN" sz="28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cpot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[col]=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cpot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[col</a:t>
              </a:r>
              <a:r>
                <a:rPr lang="en-US" altLang="zh-CN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1]+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num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[col</a:t>
              </a:r>
              <a:r>
                <a:rPr lang="en-US" altLang="zh-CN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1]；  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2≤col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≤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nu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0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矩阵的压缩存储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30375" y="2609229"/>
            <a:ext cx="2159000" cy="4348163"/>
            <a:chOff x="876" y="288"/>
            <a:chExt cx="1360" cy="2739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094" y="502"/>
              <a:ext cx="1142" cy="2311"/>
              <a:chOff x="1074" y="1633"/>
              <a:chExt cx="1142" cy="2311"/>
            </a:xfrm>
          </p:grpSpPr>
          <p:grpSp>
            <p:nvGrpSpPr>
              <p:cNvPr id="9" name="Group 4"/>
              <p:cNvGrpSpPr>
                <a:grpSpLocks/>
              </p:cNvGrpSpPr>
              <p:nvPr/>
            </p:nvGrpSpPr>
            <p:grpSpPr bwMode="auto">
              <a:xfrm>
                <a:off x="1074" y="1633"/>
                <a:ext cx="1037" cy="2311"/>
                <a:chOff x="1074" y="1633"/>
                <a:chExt cx="1037" cy="2311"/>
              </a:xfrm>
            </p:grpSpPr>
            <p:sp>
              <p:nvSpPr>
                <p:cNvPr id="19" name="Rectangle 5"/>
                <p:cNvSpPr>
                  <a:spLocks noChangeArrowheads="1"/>
                </p:cNvSpPr>
                <p:nvPr/>
              </p:nvSpPr>
              <p:spPr bwMode="auto">
                <a:xfrm>
                  <a:off x="1089" y="1633"/>
                  <a:ext cx="1022" cy="2311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" name="Line 6"/>
                <p:cNvSpPr>
                  <a:spLocks noChangeShapeType="1"/>
                </p:cNvSpPr>
                <p:nvPr/>
              </p:nvSpPr>
              <p:spPr bwMode="auto">
                <a:xfrm>
                  <a:off x="1422" y="1633"/>
                  <a:ext cx="0" cy="2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Line 7"/>
                <p:cNvSpPr>
                  <a:spLocks noChangeShapeType="1"/>
                </p:cNvSpPr>
                <p:nvPr/>
              </p:nvSpPr>
              <p:spPr bwMode="auto">
                <a:xfrm>
                  <a:off x="1767" y="1644"/>
                  <a:ext cx="0" cy="22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" name="Line 8"/>
                <p:cNvSpPr>
                  <a:spLocks noChangeShapeType="1"/>
                </p:cNvSpPr>
                <p:nvPr/>
              </p:nvSpPr>
              <p:spPr bwMode="auto">
                <a:xfrm>
                  <a:off x="1074" y="1900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Line 9"/>
                <p:cNvSpPr>
                  <a:spLocks noChangeShapeType="1"/>
                </p:cNvSpPr>
                <p:nvPr/>
              </p:nvSpPr>
              <p:spPr bwMode="auto">
                <a:xfrm>
                  <a:off x="1074" y="215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Line 10"/>
                <p:cNvSpPr>
                  <a:spLocks noChangeShapeType="1"/>
                </p:cNvSpPr>
                <p:nvPr/>
              </p:nvSpPr>
              <p:spPr bwMode="auto">
                <a:xfrm>
                  <a:off x="1074" y="241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Line 11"/>
                <p:cNvSpPr>
                  <a:spLocks noChangeShapeType="1"/>
                </p:cNvSpPr>
                <p:nvPr/>
              </p:nvSpPr>
              <p:spPr bwMode="auto">
                <a:xfrm>
                  <a:off x="1074" y="2667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Line 12"/>
                <p:cNvSpPr>
                  <a:spLocks noChangeShapeType="1"/>
                </p:cNvSpPr>
                <p:nvPr/>
              </p:nvSpPr>
              <p:spPr bwMode="auto">
                <a:xfrm>
                  <a:off x="1074" y="2923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Line 13"/>
                <p:cNvSpPr>
                  <a:spLocks noChangeShapeType="1"/>
                </p:cNvSpPr>
                <p:nvPr/>
              </p:nvSpPr>
              <p:spPr bwMode="auto">
                <a:xfrm>
                  <a:off x="1074" y="3179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Line 14"/>
                <p:cNvSpPr>
                  <a:spLocks noChangeShapeType="1"/>
                </p:cNvSpPr>
                <p:nvPr/>
              </p:nvSpPr>
              <p:spPr bwMode="auto">
                <a:xfrm>
                  <a:off x="1074" y="3435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Line 15"/>
                <p:cNvSpPr>
                  <a:spLocks noChangeShapeType="1"/>
                </p:cNvSpPr>
                <p:nvPr/>
              </p:nvSpPr>
              <p:spPr bwMode="auto">
                <a:xfrm>
                  <a:off x="1074" y="3691"/>
                  <a:ext cx="102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0" name="Text Box 16"/>
              <p:cNvSpPr txBox="1">
                <a:spLocks noChangeArrowheads="1"/>
              </p:cNvSpPr>
              <p:nvPr/>
            </p:nvSpPr>
            <p:spPr bwMode="auto">
              <a:xfrm>
                <a:off x="1180" y="1664"/>
                <a:ext cx="10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Times New Roman" pitchFamily="18" charset="0"/>
                  </a:rPr>
                  <a:t>-1     -1      -1  </a:t>
                </a:r>
              </a:p>
            </p:txBody>
          </p:sp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1180" y="1927"/>
                <a:ext cx="10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1       2      12  </a:t>
                </a:r>
              </a:p>
            </p:txBody>
          </p:sp>
          <p:sp>
            <p:nvSpPr>
              <p:cNvPr id="12" name="Text Box 18"/>
              <p:cNvSpPr txBox="1">
                <a:spLocks noChangeArrowheads="1"/>
              </p:cNvSpPr>
              <p:nvPr/>
            </p:nvSpPr>
            <p:spPr bwMode="auto">
              <a:xfrm>
                <a:off x="1180" y="2194"/>
                <a:ext cx="9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1       3      9  </a:t>
                </a:r>
              </a:p>
            </p:txBody>
          </p:sp>
          <p:sp>
            <p:nvSpPr>
              <p:cNvPr id="13" name="Text Box 19"/>
              <p:cNvSpPr txBox="1">
                <a:spLocks noChangeArrowheads="1"/>
              </p:cNvSpPr>
              <p:nvPr/>
            </p:nvSpPr>
            <p:spPr bwMode="auto">
              <a:xfrm>
                <a:off x="1180" y="2438"/>
                <a:ext cx="10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3       1      -3  </a:t>
                </a:r>
              </a:p>
            </p:txBody>
          </p:sp>
          <p:sp>
            <p:nvSpPr>
              <p:cNvPr id="14" name="Text Box 20"/>
              <p:cNvSpPr txBox="1">
                <a:spLocks noChangeArrowheads="1"/>
              </p:cNvSpPr>
              <p:nvPr/>
            </p:nvSpPr>
            <p:spPr bwMode="auto">
              <a:xfrm>
                <a:off x="1180" y="2693"/>
                <a:ext cx="10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3       6      14  </a:t>
                </a:r>
              </a:p>
            </p:txBody>
          </p:sp>
          <p:sp>
            <p:nvSpPr>
              <p:cNvPr id="15" name="Text Box 21"/>
              <p:cNvSpPr txBox="1">
                <a:spLocks noChangeArrowheads="1"/>
              </p:cNvSpPr>
              <p:nvPr/>
            </p:nvSpPr>
            <p:spPr bwMode="auto">
              <a:xfrm>
                <a:off x="1180" y="2904"/>
                <a:ext cx="10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4       3      24  </a:t>
                </a:r>
              </a:p>
            </p:txBody>
          </p:sp>
          <p:sp>
            <p:nvSpPr>
              <p:cNvPr id="16" name="Text Box 22"/>
              <p:cNvSpPr txBox="1">
                <a:spLocks noChangeArrowheads="1"/>
              </p:cNvSpPr>
              <p:nvPr/>
            </p:nvSpPr>
            <p:spPr bwMode="auto">
              <a:xfrm>
                <a:off x="1180" y="3183"/>
                <a:ext cx="10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5       2      18  </a:t>
                </a:r>
              </a:p>
            </p:txBody>
          </p:sp>
          <p:sp>
            <p:nvSpPr>
              <p:cNvPr id="17" name="Text Box 23"/>
              <p:cNvSpPr txBox="1">
                <a:spLocks noChangeArrowheads="1"/>
              </p:cNvSpPr>
              <p:nvPr/>
            </p:nvSpPr>
            <p:spPr bwMode="auto">
              <a:xfrm>
                <a:off x="1180" y="3427"/>
                <a:ext cx="10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6       1      15  </a:t>
                </a:r>
              </a:p>
            </p:txBody>
          </p:sp>
          <p:sp>
            <p:nvSpPr>
              <p:cNvPr id="18" name="Text Box 24"/>
              <p:cNvSpPr txBox="1">
                <a:spLocks noChangeArrowheads="1"/>
              </p:cNvSpPr>
              <p:nvPr/>
            </p:nvSpPr>
            <p:spPr bwMode="auto">
              <a:xfrm>
                <a:off x="1180" y="3682"/>
                <a:ext cx="10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6       4      -7  </a:t>
                </a:r>
              </a:p>
            </p:txBody>
          </p:sp>
        </p:grpSp>
        <p:sp>
          <p:nvSpPr>
            <p:cNvPr id="6" name="Text Box 25"/>
            <p:cNvSpPr txBox="1">
              <a:spLocks noChangeArrowheads="1"/>
            </p:cNvSpPr>
            <p:nvPr/>
          </p:nvSpPr>
          <p:spPr bwMode="auto">
            <a:xfrm>
              <a:off x="1195" y="288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i       j        v</a:t>
              </a:r>
            </a:p>
          </p:txBody>
        </p:sp>
        <p:sp>
          <p:nvSpPr>
            <p:cNvPr id="7" name="Text Box 26"/>
            <p:cNvSpPr txBox="1">
              <a:spLocks noChangeArrowheads="1"/>
            </p:cNvSpPr>
            <p:nvPr/>
          </p:nvSpPr>
          <p:spPr bwMode="auto">
            <a:xfrm>
              <a:off x="876" y="524"/>
              <a:ext cx="289" cy="2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0   1   2   3   4   5  6   7  8</a:t>
              </a:r>
            </a:p>
          </p:txBody>
        </p:sp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1440" y="2736"/>
              <a:ext cx="2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M</a:t>
              </a: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5856288" y="2591767"/>
            <a:ext cx="1992312" cy="4348163"/>
            <a:chOff x="3461" y="288"/>
            <a:chExt cx="1255" cy="2739"/>
          </a:xfrm>
        </p:grpSpPr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3780" y="288"/>
              <a:ext cx="8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i       j        v</a:t>
              </a:r>
            </a:p>
          </p:txBody>
        </p:sp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3679" y="502"/>
              <a:ext cx="1037" cy="2311"/>
              <a:chOff x="1074" y="1633"/>
              <a:chExt cx="1037" cy="2311"/>
            </a:xfrm>
          </p:grpSpPr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1089" y="1633"/>
                <a:ext cx="1022" cy="231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1422" y="1633"/>
                <a:ext cx="0" cy="2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1767" y="1644"/>
                <a:ext cx="0" cy="22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1074" y="1900"/>
                <a:ext cx="10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1074" y="2155"/>
                <a:ext cx="10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1074" y="2411"/>
                <a:ext cx="10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1074" y="2667"/>
                <a:ext cx="10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1074" y="2923"/>
                <a:ext cx="10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1074" y="3179"/>
                <a:ext cx="10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Line 40"/>
              <p:cNvSpPr>
                <a:spLocks noChangeShapeType="1"/>
              </p:cNvSpPr>
              <p:nvPr/>
            </p:nvSpPr>
            <p:spPr bwMode="auto">
              <a:xfrm>
                <a:off x="1074" y="3435"/>
                <a:ext cx="10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41"/>
              <p:cNvSpPr>
                <a:spLocks noChangeShapeType="1"/>
              </p:cNvSpPr>
              <p:nvPr/>
            </p:nvSpPr>
            <p:spPr bwMode="auto">
              <a:xfrm>
                <a:off x="1074" y="3691"/>
                <a:ext cx="102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3" name="Text Box 42"/>
            <p:cNvSpPr txBox="1">
              <a:spLocks noChangeArrowheads="1"/>
            </p:cNvSpPr>
            <p:nvPr/>
          </p:nvSpPr>
          <p:spPr bwMode="auto">
            <a:xfrm>
              <a:off x="3461" y="524"/>
              <a:ext cx="289" cy="2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eaVert"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0   1   2   3   4   5  6   7  8</a:t>
              </a:r>
            </a:p>
          </p:txBody>
        </p:sp>
        <p:sp>
          <p:nvSpPr>
            <p:cNvPr id="34" name="Text Box 43"/>
            <p:cNvSpPr txBox="1">
              <a:spLocks noChangeArrowheads="1"/>
            </p:cNvSpPr>
            <p:nvPr/>
          </p:nvSpPr>
          <p:spPr bwMode="auto">
            <a:xfrm>
              <a:off x="3984" y="2736"/>
              <a:ext cx="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T</a:t>
              </a:r>
            </a:p>
          </p:txBody>
        </p:sp>
      </p:grpSp>
      <p:grpSp>
        <p:nvGrpSpPr>
          <p:cNvPr id="46" name="Group 44"/>
          <p:cNvGrpSpPr>
            <a:grpSpLocks/>
          </p:cNvGrpSpPr>
          <p:nvPr/>
        </p:nvGrpSpPr>
        <p:grpSpPr bwMode="auto">
          <a:xfrm>
            <a:off x="2711450" y="1052736"/>
            <a:ext cx="4762500" cy="1365250"/>
            <a:chOff x="978" y="2450"/>
            <a:chExt cx="3000" cy="860"/>
          </a:xfrm>
        </p:grpSpPr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978" y="2466"/>
              <a:ext cx="2988" cy="8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978" y="2744"/>
              <a:ext cx="29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978" y="3022"/>
              <a:ext cx="3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1822" y="2466"/>
              <a:ext cx="0" cy="8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1212" y="2497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col</a:t>
              </a: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1073" y="2764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num[col]</a:t>
              </a:r>
            </a:p>
          </p:txBody>
        </p:sp>
        <p:sp>
          <p:nvSpPr>
            <p:cNvPr id="53" name="Text Box 51"/>
            <p:cNvSpPr txBox="1">
              <a:spLocks noChangeArrowheads="1"/>
            </p:cNvSpPr>
            <p:nvPr/>
          </p:nvSpPr>
          <p:spPr bwMode="auto">
            <a:xfrm>
              <a:off x="1089" y="3053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cpot[col]</a:t>
              </a:r>
            </a:p>
          </p:txBody>
        </p:sp>
        <p:grpSp>
          <p:nvGrpSpPr>
            <p:cNvPr id="54" name="Group 52"/>
            <p:cNvGrpSpPr>
              <a:grpSpLocks/>
            </p:cNvGrpSpPr>
            <p:nvPr/>
          </p:nvGrpSpPr>
          <p:grpSpPr bwMode="auto">
            <a:xfrm>
              <a:off x="1858" y="2466"/>
              <a:ext cx="276" cy="837"/>
              <a:chOff x="1858" y="2466"/>
              <a:chExt cx="276" cy="837"/>
            </a:xfrm>
          </p:grpSpPr>
          <p:sp>
            <p:nvSpPr>
              <p:cNvPr id="83" name="Line 53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Text Box 54"/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85" name="Text Box 55"/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86" name="Text Box 56"/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55" name="Group 57"/>
            <p:cNvGrpSpPr>
              <a:grpSpLocks/>
            </p:cNvGrpSpPr>
            <p:nvPr/>
          </p:nvGrpSpPr>
          <p:grpSpPr bwMode="auto">
            <a:xfrm>
              <a:off x="2154" y="2473"/>
              <a:ext cx="276" cy="837"/>
              <a:chOff x="1858" y="2466"/>
              <a:chExt cx="276" cy="837"/>
            </a:xfrm>
          </p:grpSpPr>
          <p:sp>
            <p:nvSpPr>
              <p:cNvPr id="79" name="Line 58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Text Box 59"/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81" name="Text Box 60"/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82" name="Text Box 61"/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56" name="Group 62"/>
            <p:cNvGrpSpPr>
              <a:grpSpLocks/>
            </p:cNvGrpSpPr>
            <p:nvPr/>
          </p:nvGrpSpPr>
          <p:grpSpPr bwMode="auto">
            <a:xfrm>
              <a:off x="2465" y="2450"/>
              <a:ext cx="276" cy="837"/>
              <a:chOff x="1858" y="2466"/>
              <a:chExt cx="276" cy="837"/>
            </a:xfrm>
          </p:grpSpPr>
          <p:sp>
            <p:nvSpPr>
              <p:cNvPr id="75" name="Line 63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Text Box 64"/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77" name="Text Box 65"/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78" name="Text Box 66"/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57" name="Group 67"/>
            <p:cNvGrpSpPr>
              <a:grpSpLocks/>
            </p:cNvGrpSpPr>
            <p:nvPr/>
          </p:nvGrpSpPr>
          <p:grpSpPr bwMode="auto">
            <a:xfrm>
              <a:off x="2777" y="2473"/>
              <a:ext cx="276" cy="837"/>
              <a:chOff x="1858" y="2466"/>
              <a:chExt cx="276" cy="837"/>
            </a:xfrm>
          </p:grpSpPr>
          <p:sp>
            <p:nvSpPr>
              <p:cNvPr id="71" name="Line 68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Text Box 69"/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73" name="Text Box 70"/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74" name="Text Box 71"/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58" name="Group 72"/>
            <p:cNvGrpSpPr>
              <a:grpSpLocks/>
            </p:cNvGrpSpPr>
            <p:nvPr/>
          </p:nvGrpSpPr>
          <p:grpSpPr bwMode="auto">
            <a:xfrm>
              <a:off x="3088" y="2473"/>
              <a:ext cx="276" cy="837"/>
              <a:chOff x="1858" y="2466"/>
              <a:chExt cx="276" cy="837"/>
            </a:xfrm>
          </p:grpSpPr>
          <p:sp>
            <p:nvSpPr>
              <p:cNvPr id="67" name="Line 73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Text Box 74"/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69" name="Text Box 75"/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70" name="Text Box 76"/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59" name="Group 77"/>
            <p:cNvGrpSpPr>
              <a:grpSpLocks/>
            </p:cNvGrpSpPr>
            <p:nvPr/>
          </p:nvGrpSpPr>
          <p:grpSpPr bwMode="auto">
            <a:xfrm>
              <a:off x="3399" y="2462"/>
              <a:ext cx="276" cy="837"/>
              <a:chOff x="1858" y="2466"/>
              <a:chExt cx="276" cy="837"/>
            </a:xfrm>
          </p:grpSpPr>
          <p:sp>
            <p:nvSpPr>
              <p:cNvPr id="63" name="Line 78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Text Box 79"/>
              <p:cNvSpPr txBox="1">
                <a:spLocks noChangeArrowheads="1"/>
              </p:cNvSpPr>
              <p:nvPr/>
            </p:nvSpPr>
            <p:spPr bwMode="auto">
              <a:xfrm>
                <a:off x="1869" y="251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65" name="Text Box 80"/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66" name="Text Box 81"/>
              <p:cNvSpPr txBox="1">
                <a:spLocks noChangeArrowheads="1"/>
              </p:cNvSpPr>
              <p:nvPr/>
            </p:nvSpPr>
            <p:spPr bwMode="auto">
              <a:xfrm>
                <a:off x="1858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60" name="Text Box 82"/>
            <p:cNvSpPr txBox="1">
              <a:spLocks noChangeArrowheads="1"/>
            </p:cNvSpPr>
            <p:nvPr/>
          </p:nvSpPr>
          <p:spPr bwMode="auto">
            <a:xfrm>
              <a:off x="3710" y="251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1" name="Text Box 83"/>
            <p:cNvSpPr txBox="1">
              <a:spLocks noChangeArrowheads="1"/>
            </p:cNvSpPr>
            <p:nvPr/>
          </p:nvSpPr>
          <p:spPr bwMode="auto">
            <a:xfrm>
              <a:off x="3710" y="304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2" name="Text Box 84"/>
            <p:cNvSpPr txBox="1">
              <a:spLocks noChangeArrowheads="1"/>
            </p:cNvSpPr>
            <p:nvPr/>
          </p:nvSpPr>
          <p:spPr bwMode="auto">
            <a:xfrm>
              <a:off x="3699" y="277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87" name="Line 85"/>
          <p:cNvSpPr>
            <a:spLocks noChangeShapeType="1"/>
          </p:cNvSpPr>
          <p:nvPr/>
        </p:nvSpPr>
        <p:spPr bwMode="auto">
          <a:xfrm>
            <a:off x="3735388" y="3048693"/>
            <a:ext cx="2276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Line 86"/>
          <p:cNvSpPr>
            <a:spLocks noChangeShapeType="1"/>
          </p:cNvSpPr>
          <p:nvPr/>
        </p:nvSpPr>
        <p:spPr bwMode="auto">
          <a:xfrm>
            <a:off x="3735388" y="3455093"/>
            <a:ext cx="2311400" cy="846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Line 87"/>
          <p:cNvSpPr>
            <a:spLocks noChangeShapeType="1"/>
          </p:cNvSpPr>
          <p:nvPr/>
        </p:nvSpPr>
        <p:spPr bwMode="auto">
          <a:xfrm>
            <a:off x="3735388" y="3931343"/>
            <a:ext cx="2328862" cy="1181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Line 88"/>
          <p:cNvSpPr>
            <a:spLocks noChangeShapeType="1"/>
          </p:cNvSpPr>
          <p:nvPr/>
        </p:nvSpPr>
        <p:spPr bwMode="auto">
          <a:xfrm flipV="1">
            <a:off x="3735388" y="3455093"/>
            <a:ext cx="2293937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Line 89"/>
          <p:cNvSpPr>
            <a:spLocks noChangeShapeType="1"/>
          </p:cNvSpPr>
          <p:nvPr/>
        </p:nvSpPr>
        <p:spPr bwMode="auto">
          <a:xfrm>
            <a:off x="3735388" y="4725093"/>
            <a:ext cx="2293937" cy="1533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Line 90"/>
          <p:cNvSpPr>
            <a:spLocks noChangeShapeType="1"/>
          </p:cNvSpPr>
          <p:nvPr/>
        </p:nvSpPr>
        <p:spPr bwMode="auto">
          <a:xfrm>
            <a:off x="3752850" y="5147368"/>
            <a:ext cx="2276475" cy="371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 flipV="1">
            <a:off x="3735388" y="4690168"/>
            <a:ext cx="2241550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Line 92"/>
          <p:cNvSpPr>
            <a:spLocks noChangeShapeType="1"/>
          </p:cNvSpPr>
          <p:nvPr/>
        </p:nvSpPr>
        <p:spPr bwMode="auto">
          <a:xfrm flipV="1">
            <a:off x="3735388" y="3859906"/>
            <a:ext cx="2259012" cy="2081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Line 93"/>
          <p:cNvSpPr>
            <a:spLocks noChangeShapeType="1"/>
          </p:cNvSpPr>
          <p:nvPr/>
        </p:nvSpPr>
        <p:spPr bwMode="auto">
          <a:xfrm flipV="1">
            <a:off x="3735388" y="5888731"/>
            <a:ext cx="2241550" cy="614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Text Box 94"/>
          <p:cNvSpPr txBox="1">
            <a:spLocks noChangeArrowheads="1"/>
          </p:cNvSpPr>
          <p:nvPr/>
        </p:nvSpPr>
        <p:spPr bwMode="auto">
          <a:xfrm>
            <a:off x="6273800" y="2958206"/>
            <a:ext cx="1736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-1     -1      -1  </a:t>
            </a:r>
            <a:endParaRPr kumimoji="1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7" name="Text Box 95"/>
          <p:cNvSpPr txBox="1">
            <a:spLocks noChangeArrowheads="1"/>
          </p:cNvSpPr>
          <p:nvPr/>
        </p:nvSpPr>
        <p:spPr bwMode="auto">
          <a:xfrm>
            <a:off x="6273800" y="3359843"/>
            <a:ext cx="172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1       3        -3  </a:t>
            </a:r>
          </a:p>
        </p:txBody>
      </p:sp>
      <p:sp>
        <p:nvSpPr>
          <p:cNvPr id="98" name="Text Box 96"/>
          <p:cNvSpPr txBox="1">
            <a:spLocks noChangeArrowheads="1"/>
          </p:cNvSpPr>
          <p:nvPr/>
        </p:nvSpPr>
        <p:spPr bwMode="auto">
          <a:xfrm>
            <a:off x="6273800" y="3783706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1       6       15  </a:t>
            </a:r>
          </a:p>
        </p:txBody>
      </p:sp>
      <p:sp>
        <p:nvSpPr>
          <p:cNvPr id="99" name="Text Box 97"/>
          <p:cNvSpPr txBox="1">
            <a:spLocks noChangeArrowheads="1"/>
          </p:cNvSpPr>
          <p:nvPr/>
        </p:nvSpPr>
        <p:spPr bwMode="auto">
          <a:xfrm>
            <a:off x="6273800" y="4171056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2       1       12  </a:t>
            </a:r>
          </a:p>
        </p:txBody>
      </p:sp>
      <p:sp>
        <p:nvSpPr>
          <p:cNvPr id="100" name="Text Box 98"/>
          <p:cNvSpPr txBox="1">
            <a:spLocks noChangeArrowheads="1"/>
          </p:cNvSpPr>
          <p:nvPr/>
        </p:nvSpPr>
        <p:spPr bwMode="auto">
          <a:xfrm>
            <a:off x="6273800" y="457586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2       5       18  </a:t>
            </a:r>
          </a:p>
        </p:txBody>
      </p:sp>
      <p:sp>
        <p:nvSpPr>
          <p:cNvPr id="101" name="Text Box 99"/>
          <p:cNvSpPr txBox="1">
            <a:spLocks noChangeArrowheads="1"/>
          </p:cNvSpPr>
          <p:nvPr/>
        </p:nvSpPr>
        <p:spPr bwMode="auto">
          <a:xfrm>
            <a:off x="6273800" y="4910831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3       1         9  </a:t>
            </a:r>
          </a:p>
        </p:txBody>
      </p:sp>
      <p:sp>
        <p:nvSpPr>
          <p:cNvPr id="102" name="Text Box 100"/>
          <p:cNvSpPr txBox="1">
            <a:spLocks noChangeArrowheads="1"/>
          </p:cNvSpPr>
          <p:nvPr/>
        </p:nvSpPr>
        <p:spPr bwMode="auto">
          <a:xfrm>
            <a:off x="6273800" y="5353743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3       4       24  </a:t>
            </a:r>
          </a:p>
        </p:txBody>
      </p:sp>
      <p:sp>
        <p:nvSpPr>
          <p:cNvPr id="103" name="Text Box 101"/>
          <p:cNvSpPr txBox="1">
            <a:spLocks noChangeArrowheads="1"/>
          </p:cNvSpPr>
          <p:nvPr/>
        </p:nvSpPr>
        <p:spPr bwMode="auto">
          <a:xfrm>
            <a:off x="6273800" y="5741093"/>
            <a:ext cx="172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4       6        -7  </a:t>
            </a:r>
          </a:p>
        </p:txBody>
      </p:sp>
      <p:sp>
        <p:nvSpPr>
          <p:cNvPr id="104" name="Text Box 102"/>
          <p:cNvSpPr txBox="1">
            <a:spLocks noChangeArrowheads="1"/>
          </p:cNvSpPr>
          <p:nvPr/>
        </p:nvSpPr>
        <p:spPr bwMode="auto">
          <a:xfrm>
            <a:off x="6273800" y="6145906"/>
            <a:ext cx="164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000">
                <a:latin typeface="Times New Roman" pitchFamily="18" charset="0"/>
              </a:rPr>
              <a:t>6       3       14 </a:t>
            </a:r>
          </a:p>
        </p:txBody>
      </p:sp>
      <p:grpSp>
        <p:nvGrpSpPr>
          <p:cNvPr id="105" name="Group 103"/>
          <p:cNvGrpSpPr>
            <a:grpSpLocks/>
          </p:cNvGrpSpPr>
          <p:nvPr/>
        </p:nvGrpSpPr>
        <p:grpSpPr bwMode="auto">
          <a:xfrm>
            <a:off x="1319213" y="3291581"/>
            <a:ext cx="609600" cy="457200"/>
            <a:chOff x="3120" y="720"/>
            <a:chExt cx="384" cy="288"/>
          </a:xfrm>
        </p:grpSpPr>
        <p:sp>
          <p:nvSpPr>
            <p:cNvPr id="106" name="Line 104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Text Box 105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08" name="Group 106"/>
          <p:cNvGrpSpPr>
            <a:grpSpLocks/>
          </p:cNvGrpSpPr>
          <p:nvPr/>
        </p:nvGrpSpPr>
        <p:grpSpPr bwMode="auto">
          <a:xfrm>
            <a:off x="1319213" y="3705918"/>
            <a:ext cx="609600" cy="457200"/>
            <a:chOff x="3120" y="720"/>
            <a:chExt cx="384" cy="288"/>
          </a:xfrm>
        </p:grpSpPr>
        <p:sp>
          <p:nvSpPr>
            <p:cNvPr id="109" name="Line 107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Text Box 108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11" name="Group 109"/>
          <p:cNvGrpSpPr>
            <a:grpSpLocks/>
          </p:cNvGrpSpPr>
          <p:nvPr/>
        </p:nvGrpSpPr>
        <p:grpSpPr bwMode="auto">
          <a:xfrm>
            <a:off x="1319213" y="4120256"/>
            <a:ext cx="609600" cy="457200"/>
            <a:chOff x="3120" y="720"/>
            <a:chExt cx="384" cy="288"/>
          </a:xfrm>
        </p:grpSpPr>
        <p:sp>
          <p:nvSpPr>
            <p:cNvPr id="112" name="Line 110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Text Box 111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14" name="Group 112"/>
          <p:cNvGrpSpPr>
            <a:grpSpLocks/>
          </p:cNvGrpSpPr>
          <p:nvPr/>
        </p:nvGrpSpPr>
        <p:grpSpPr bwMode="auto">
          <a:xfrm>
            <a:off x="1319213" y="4947343"/>
            <a:ext cx="609600" cy="457200"/>
            <a:chOff x="3120" y="720"/>
            <a:chExt cx="384" cy="288"/>
          </a:xfrm>
        </p:grpSpPr>
        <p:sp>
          <p:nvSpPr>
            <p:cNvPr id="115" name="Line 113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Text Box 114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17" name="Group 115"/>
          <p:cNvGrpSpPr>
            <a:grpSpLocks/>
          </p:cNvGrpSpPr>
          <p:nvPr/>
        </p:nvGrpSpPr>
        <p:grpSpPr bwMode="auto">
          <a:xfrm>
            <a:off x="1319213" y="5360093"/>
            <a:ext cx="609600" cy="457200"/>
            <a:chOff x="3120" y="720"/>
            <a:chExt cx="384" cy="288"/>
          </a:xfrm>
        </p:grpSpPr>
        <p:sp>
          <p:nvSpPr>
            <p:cNvPr id="118" name="Line 116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Text Box 117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20" name="Group 118"/>
          <p:cNvGrpSpPr>
            <a:grpSpLocks/>
          </p:cNvGrpSpPr>
          <p:nvPr/>
        </p:nvGrpSpPr>
        <p:grpSpPr bwMode="auto">
          <a:xfrm>
            <a:off x="1319213" y="5774431"/>
            <a:ext cx="609600" cy="457200"/>
            <a:chOff x="3120" y="720"/>
            <a:chExt cx="384" cy="288"/>
          </a:xfrm>
        </p:grpSpPr>
        <p:sp>
          <p:nvSpPr>
            <p:cNvPr id="121" name="Line 119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Text Box 120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23" name="Group 121"/>
          <p:cNvGrpSpPr>
            <a:grpSpLocks/>
          </p:cNvGrpSpPr>
          <p:nvPr/>
        </p:nvGrpSpPr>
        <p:grpSpPr bwMode="auto">
          <a:xfrm>
            <a:off x="1319213" y="6187181"/>
            <a:ext cx="609600" cy="457200"/>
            <a:chOff x="3120" y="720"/>
            <a:chExt cx="384" cy="288"/>
          </a:xfrm>
        </p:grpSpPr>
        <p:sp>
          <p:nvSpPr>
            <p:cNvPr id="124" name="Line 122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Text Box 123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26" name="Group 124"/>
          <p:cNvGrpSpPr>
            <a:grpSpLocks/>
          </p:cNvGrpSpPr>
          <p:nvPr/>
        </p:nvGrpSpPr>
        <p:grpSpPr bwMode="auto">
          <a:xfrm>
            <a:off x="1319213" y="4533006"/>
            <a:ext cx="609600" cy="457200"/>
            <a:chOff x="3120" y="720"/>
            <a:chExt cx="384" cy="288"/>
          </a:xfrm>
        </p:grpSpPr>
        <p:sp>
          <p:nvSpPr>
            <p:cNvPr id="127" name="Line 125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Text Box 126"/>
            <p:cNvSpPr txBox="1">
              <a:spLocks noChangeArrowheads="1"/>
            </p:cNvSpPr>
            <p:nvPr/>
          </p:nvSpPr>
          <p:spPr bwMode="auto">
            <a:xfrm>
              <a:off x="3120" y="7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4608513" y="235448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4</a:t>
            </a:r>
          </a:p>
        </p:txBody>
      </p:sp>
      <p:sp>
        <p:nvSpPr>
          <p:cNvPr id="130" name="Text Box 129"/>
          <p:cNvSpPr txBox="1">
            <a:spLocks noChangeArrowheads="1"/>
          </p:cNvSpPr>
          <p:nvPr/>
        </p:nvSpPr>
        <p:spPr bwMode="auto">
          <a:xfrm>
            <a:off x="5095875" y="235448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6</a:t>
            </a:r>
          </a:p>
        </p:txBody>
      </p:sp>
      <p:sp>
        <p:nvSpPr>
          <p:cNvPr id="131" name="Text Box 130"/>
          <p:cNvSpPr txBox="1">
            <a:spLocks noChangeArrowheads="1"/>
          </p:cNvSpPr>
          <p:nvPr/>
        </p:nvSpPr>
        <p:spPr bwMode="auto">
          <a:xfrm>
            <a:off x="4125913" y="235448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2</a:t>
            </a:r>
          </a:p>
        </p:txBody>
      </p:sp>
      <p:sp>
        <p:nvSpPr>
          <p:cNvPr id="132" name="Text Box 131"/>
          <p:cNvSpPr txBox="1">
            <a:spLocks noChangeArrowheads="1"/>
          </p:cNvSpPr>
          <p:nvPr/>
        </p:nvSpPr>
        <p:spPr bwMode="auto">
          <a:xfrm>
            <a:off x="6530975" y="235448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9</a:t>
            </a:r>
          </a:p>
        </p:txBody>
      </p:sp>
      <p:sp>
        <p:nvSpPr>
          <p:cNvPr id="133" name="Text Box 132"/>
          <p:cNvSpPr txBox="1">
            <a:spLocks noChangeArrowheads="1"/>
          </p:cNvSpPr>
          <p:nvPr/>
        </p:nvSpPr>
        <p:spPr bwMode="auto">
          <a:xfrm>
            <a:off x="5095875" y="270663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7</a:t>
            </a:r>
          </a:p>
        </p:txBody>
      </p:sp>
      <p:sp>
        <p:nvSpPr>
          <p:cNvPr id="134" name="Text Box 133"/>
          <p:cNvSpPr txBox="1">
            <a:spLocks noChangeArrowheads="1"/>
          </p:cNvSpPr>
          <p:nvPr/>
        </p:nvSpPr>
        <p:spPr bwMode="auto">
          <a:xfrm>
            <a:off x="4608513" y="270663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>
                <a:latin typeface="Times New Roman" pitchFamily="18" charset="0"/>
              </a:rPr>
              <a:t>5</a:t>
            </a:r>
          </a:p>
        </p:txBody>
      </p:sp>
      <p:sp>
        <p:nvSpPr>
          <p:cNvPr id="135" name="Text Box 134"/>
          <p:cNvSpPr txBox="1">
            <a:spLocks noChangeArrowheads="1"/>
          </p:cNvSpPr>
          <p:nvPr/>
        </p:nvSpPr>
        <p:spPr bwMode="auto">
          <a:xfrm>
            <a:off x="4125913" y="2706637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dirty="0">
                <a:latin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8862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2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build="p" autoUpdateAnimBg="0"/>
      <p:bldP spid="97" grpId="0" build="p" autoUpdateAnimBg="0"/>
      <p:bldP spid="98" grpId="0" build="p" autoUpdateAnimBg="0"/>
      <p:bldP spid="99" grpId="0" build="p" autoUpdateAnimBg="0"/>
      <p:bldP spid="100" grpId="0" build="p" autoUpdateAnimBg="0"/>
      <p:bldP spid="101" grpId="0" build="p" autoUpdateAnimBg="0"/>
      <p:bldP spid="102" grpId="0" build="p" autoUpdateAnimBg="0"/>
      <p:bldP spid="103" grpId="0" build="p" autoUpdateAnimBg="0"/>
      <p:bldP spid="104" grpId="0" build="p" autoUpdateAnimBg="0"/>
      <p:bldP spid="129" grpId="0" build="p" autoUpdateAnimBg="0"/>
      <p:bldP spid="130" grpId="0" build="p" autoUpdateAnimBg="0"/>
      <p:bldP spid="131" grpId="0" build="p" autoUpdateAnimBg="0"/>
      <p:bldP spid="132" grpId="0" build="p" autoUpdateAnimBg="0"/>
      <p:bldP spid="133" grpId="0" build="p" autoUpdateAnimBg="0"/>
      <p:bldP spid="134" grpId="0" build="p" autoUpdateAnimBg="0"/>
      <p:bldP spid="13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矩阵的压缩存储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31913" y="1124744"/>
            <a:ext cx="6948487" cy="565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Status </a:t>
            </a:r>
            <a:r>
              <a:rPr lang="en-US" altLang="zh-CN" sz="2000" dirty="0" err="1" smtClean="0">
                <a:latin typeface="Times New Roman" pitchFamily="18" charset="0"/>
              </a:rPr>
              <a:t>FastTransposeSMatrix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TSMatrix</a:t>
            </a:r>
            <a:r>
              <a:rPr lang="en-US" altLang="zh-CN" sz="2000" dirty="0" smtClean="0">
                <a:latin typeface="Times New Roman" pitchFamily="18" charset="0"/>
              </a:rPr>
              <a:t> M, </a:t>
            </a:r>
            <a:r>
              <a:rPr lang="en-US" altLang="zh-CN" sz="2000" dirty="0" err="1" smtClean="0">
                <a:latin typeface="Times New Roman" pitchFamily="18" charset="0"/>
              </a:rPr>
              <a:t>TSMatrix</a:t>
            </a:r>
            <a:r>
              <a:rPr lang="en-US" altLang="zh-CN" sz="2000" dirty="0" smtClean="0">
                <a:latin typeface="Times New Roman" pitchFamily="18" charset="0"/>
              </a:rPr>
              <a:t> &amp;T)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70016"/>
                </a:solidFill>
                <a:latin typeface="Times New Roman" pitchFamily="18" charset="0"/>
              </a:rPr>
              <a:t>T.mu = M.nu;  T.nu = M.mu;   </a:t>
            </a:r>
            <a:r>
              <a:rPr lang="en-US" altLang="zh-CN" sz="2000" dirty="0" err="1" smtClean="0">
                <a:solidFill>
                  <a:srgbClr val="070016"/>
                </a:solidFill>
                <a:latin typeface="Times New Roman" pitchFamily="18" charset="0"/>
              </a:rPr>
              <a:t>T.tu</a:t>
            </a:r>
            <a:r>
              <a:rPr lang="en-US" altLang="zh-CN" sz="2000" dirty="0" smtClean="0">
                <a:solidFill>
                  <a:srgbClr val="070016"/>
                </a:solidFill>
                <a:latin typeface="Times New Roman" pitchFamily="18" charset="0"/>
              </a:rPr>
              <a:t> = </a:t>
            </a:r>
            <a:r>
              <a:rPr lang="en-US" altLang="zh-CN" sz="2000" dirty="0" err="1" smtClean="0">
                <a:solidFill>
                  <a:srgbClr val="070016"/>
                </a:solidFill>
                <a:latin typeface="Times New Roman" pitchFamily="18" charset="0"/>
              </a:rPr>
              <a:t>M.tu</a:t>
            </a:r>
            <a:r>
              <a:rPr lang="en-US" altLang="zh-CN" sz="2000" dirty="0" smtClean="0">
                <a:solidFill>
                  <a:srgbClr val="070016"/>
                </a:solidFill>
                <a:latin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if (</a:t>
            </a:r>
            <a:r>
              <a:rPr lang="en-US" altLang="zh-CN" sz="2000" dirty="0" err="1" smtClean="0">
                <a:latin typeface="Times New Roman" pitchFamily="18" charset="0"/>
              </a:rPr>
              <a:t>T.tu</a:t>
            </a:r>
            <a:r>
              <a:rPr lang="en-US" altLang="zh-CN" sz="2000" dirty="0" smtClean="0">
                <a:latin typeface="Times New Roman" pitchFamily="18" charset="0"/>
              </a:rPr>
              <a:t>){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</a:t>
            </a:r>
            <a:r>
              <a:rPr lang="en-US" altLang="zh-CN" sz="2000" dirty="0" smtClean="0">
                <a:solidFill>
                  <a:srgbClr val="070016"/>
                </a:solidFill>
                <a:latin typeface="Times New Roman" pitchFamily="18" charset="0"/>
              </a:rPr>
              <a:t>for(col = 1; col &lt;= M.nu; ++col) </a:t>
            </a:r>
            <a:r>
              <a:rPr lang="en-US" altLang="zh-CN" sz="2000" dirty="0" err="1" smtClean="0">
                <a:solidFill>
                  <a:srgbClr val="070016"/>
                </a:solidFill>
                <a:latin typeface="Times New Roman" pitchFamily="18" charset="0"/>
              </a:rPr>
              <a:t>num</a:t>
            </a:r>
            <a:r>
              <a:rPr lang="en-US" altLang="zh-CN" sz="2000" dirty="0" smtClean="0">
                <a:solidFill>
                  <a:srgbClr val="070016"/>
                </a:solidFill>
                <a:latin typeface="Times New Roman" pitchFamily="18" charset="0"/>
              </a:rPr>
              <a:t>[col] = 0;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70016"/>
                </a:solidFill>
                <a:latin typeface="Times New Roman" pitchFamily="18" charset="0"/>
              </a:rPr>
              <a:t>      for(t = 1; t &lt;= </a:t>
            </a:r>
            <a:r>
              <a:rPr lang="en-US" altLang="zh-CN" sz="2000" dirty="0" err="1" smtClean="0">
                <a:solidFill>
                  <a:srgbClr val="070016"/>
                </a:solidFill>
                <a:latin typeface="Times New Roman" pitchFamily="18" charset="0"/>
              </a:rPr>
              <a:t>M.tu</a:t>
            </a:r>
            <a:r>
              <a:rPr lang="en-US" altLang="zh-CN" sz="2000" dirty="0" smtClean="0">
                <a:solidFill>
                  <a:srgbClr val="070016"/>
                </a:solidFill>
                <a:latin typeface="Times New Roman" pitchFamily="18" charset="0"/>
              </a:rPr>
              <a:t>; ++t) ++</a:t>
            </a:r>
            <a:r>
              <a:rPr lang="en-US" altLang="zh-CN" sz="2000" dirty="0" err="1" smtClean="0">
                <a:solidFill>
                  <a:srgbClr val="070016"/>
                </a:solidFill>
                <a:latin typeface="Times New Roman" pitchFamily="18" charset="0"/>
              </a:rPr>
              <a:t>num</a:t>
            </a:r>
            <a:r>
              <a:rPr lang="en-US" altLang="zh-CN" sz="2000" dirty="0" smtClean="0">
                <a:solidFill>
                  <a:srgbClr val="070016"/>
                </a:solidFill>
                <a:latin typeface="Times New Roman" pitchFamily="18" charset="0"/>
              </a:rPr>
              <a:t>[</a:t>
            </a:r>
            <a:r>
              <a:rPr lang="en-US" altLang="zh-CN" sz="2000" dirty="0" err="1" smtClean="0">
                <a:solidFill>
                  <a:srgbClr val="070016"/>
                </a:solidFill>
                <a:latin typeface="Times New Roman" pitchFamily="18" charset="0"/>
              </a:rPr>
              <a:t>M.data</a:t>
            </a:r>
            <a:r>
              <a:rPr lang="en-US" altLang="zh-CN" sz="2000" dirty="0" smtClean="0">
                <a:solidFill>
                  <a:srgbClr val="070016"/>
                </a:solidFill>
                <a:latin typeface="Times New Roman" pitchFamily="18" charset="0"/>
              </a:rPr>
              <a:t>[t].j];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70016"/>
                </a:solidFill>
                <a:latin typeface="Times New Roman" pitchFamily="18" charset="0"/>
              </a:rPr>
              <a:t>      </a:t>
            </a:r>
            <a:r>
              <a:rPr lang="en-US" altLang="zh-CN" sz="2000" dirty="0" err="1" smtClean="0">
                <a:solidFill>
                  <a:srgbClr val="070016"/>
                </a:solidFill>
                <a:latin typeface="Times New Roman" pitchFamily="18" charset="0"/>
              </a:rPr>
              <a:t>cpot</a:t>
            </a:r>
            <a:r>
              <a:rPr lang="en-US" altLang="zh-CN" sz="2000" dirty="0" smtClean="0">
                <a:solidFill>
                  <a:srgbClr val="070016"/>
                </a:solidFill>
                <a:latin typeface="Times New Roman" pitchFamily="18" charset="0"/>
              </a:rPr>
              <a:t>[1] = 1;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70016"/>
                </a:solidFill>
                <a:latin typeface="Times New Roman" pitchFamily="18" charset="0"/>
              </a:rPr>
              <a:t>      for(col = 2; col &lt;= M.nu; ++col)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70016"/>
                </a:solidFill>
                <a:latin typeface="Times New Roman" pitchFamily="18" charset="0"/>
              </a:rPr>
              <a:t>           </a:t>
            </a:r>
            <a:r>
              <a:rPr lang="en-US" altLang="zh-CN" sz="2000" dirty="0" err="1" smtClean="0">
                <a:solidFill>
                  <a:srgbClr val="070016"/>
                </a:solidFill>
                <a:latin typeface="Times New Roman" pitchFamily="18" charset="0"/>
              </a:rPr>
              <a:t>cpot</a:t>
            </a:r>
            <a:r>
              <a:rPr lang="en-US" altLang="zh-CN" sz="2000" dirty="0" smtClean="0">
                <a:solidFill>
                  <a:srgbClr val="070016"/>
                </a:solidFill>
                <a:latin typeface="Times New Roman" pitchFamily="18" charset="0"/>
              </a:rPr>
              <a:t>[col] = </a:t>
            </a:r>
            <a:r>
              <a:rPr lang="en-US" altLang="zh-CN" sz="2000" dirty="0" err="1" smtClean="0">
                <a:solidFill>
                  <a:srgbClr val="070016"/>
                </a:solidFill>
                <a:latin typeface="Times New Roman" pitchFamily="18" charset="0"/>
              </a:rPr>
              <a:t>cpot</a:t>
            </a:r>
            <a:r>
              <a:rPr lang="en-US" altLang="zh-CN" sz="2000" dirty="0" smtClean="0">
                <a:solidFill>
                  <a:srgbClr val="070016"/>
                </a:solidFill>
                <a:latin typeface="Times New Roman" pitchFamily="18" charset="0"/>
              </a:rPr>
              <a:t>[col-1]+</a:t>
            </a:r>
            <a:r>
              <a:rPr lang="en-US" altLang="zh-CN" sz="2000" dirty="0" err="1" smtClean="0">
                <a:solidFill>
                  <a:srgbClr val="070016"/>
                </a:solidFill>
                <a:latin typeface="Times New Roman" pitchFamily="18" charset="0"/>
              </a:rPr>
              <a:t>num</a:t>
            </a:r>
            <a:r>
              <a:rPr lang="en-US" altLang="zh-CN" sz="2000" dirty="0" smtClean="0">
                <a:solidFill>
                  <a:srgbClr val="070016"/>
                </a:solidFill>
                <a:latin typeface="Times New Roman" pitchFamily="18" charset="0"/>
              </a:rPr>
              <a:t>[col-1];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for(p = 1;  p&lt;= </a:t>
            </a:r>
            <a:r>
              <a:rPr lang="en-US" altLang="zh-CN" sz="2000" dirty="0" err="1" smtClean="0">
                <a:latin typeface="Times New Roman" pitchFamily="18" charset="0"/>
              </a:rPr>
              <a:t>M.tu</a:t>
            </a:r>
            <a:r>
              <a:rPr lang="en-US" altLang="zh-CN" sz="2000" dirty="0" smtClean="0">
                <a:latin typeface="Times New Roman" pitchFamily="18" charset="0"/>
              </a:rPr>
              <a:t>; ++p){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col = </a:t>
            </a:r>
            <a:r>
              <a:rPr lang="en-US" altLang="zh-CN" sz="2000" dirty="0" err="1" smtClean="0">
                <a:latin typeface="Times New Roman" pitchFamily="18" charset="0"/>
              </a:rPr>
              <a:t>M.data</a:t>
            </a:r>
            <a:r>
              <a:rPr lang="en-US" altLang="zh-CN" sz="2000" dirty="0" smtClean="0">
                <a:latin typeface="Times New Roman" pitchFamily="18" charset="0"/>
              </a:rPr>
              <a:t>[p].j;   q = </a:t>
            </a:r>
            <a:r>
              <a:rPr lang="en-US" altLang="zh-CN" sz="2000" dirty="0" err="1" smtClean="0">
                <a:latin typeface="Times New Roman" pitchFamily="18" charset="0"/>
              </a:rPr>
              <a:t>cpot</a:t>
            </a:r>
            <a:r>
              <a:rPr lang="en-US" altLang="zh-CN" sz="2000" dirty="0" smtClean="0">
                <a:latin typeface="Times New Roman" pitchFamily="18" charset="0"/>
              </a:rPr>
              <a:t>[col];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</a:t>
            </a:r>
            <a:r>
              <a:rPr lang="en-US" altLang="zh-CN" sz="2000" dirty="0" err="1" smtClean="0">
                <a:latin typeface="Times New Roman" pitchFamily="18" charset="0"/>
              </a:rPr>
              <a:t>T.data</a:t>
            </a:r>
            <a:r>
              <a:rPr lang="en-US" altLang="zh-CN" sz="2000" dirty="0" smtClean="0">
                <a:latin typeface="Times New Roman" pitchFamily="18" charset="0"/>
              </a:rPr>
              <a:t>[q].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 = </a:t>
            </a:r>
            <a:r>
              <a:rPr lang="en-US" altLang="zh-CN" sz="2000" dirty="0" err="1" smtClean="0">
                <a:latin typeface="Times New Roman" pitchFamily="18" charset="0"/>
              </a:rPr>
              <a:t>M.data</a:t>
            </a:r>
            <a:r>
              <a:rPr lang="en-US" altLang="zh-CN" sz="2000" dirty="0" smtClean="0">
                <a:latin typeface="Times New Roman" pitchFamily="18" charset="0"/>
              </a:rPr>
              <a:t>[p].j;  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</a:t>
            </a:r>
            <a:r>
              <a:rPr lang="en-US" altLang="zh-CN" sz="2000" dirty="0" err="1" smtClean="0">
                <a:latin typeface="Times New Roman" pitchFamily="18" charset="0"/>
              </a:rPr>
              <a:t>T.data</a:t>
            </a:r>
            <a:r>
              <a:rPr lang="en-US" altLang="zh-CN" sz="2000" dirty="0" smtClean="0">
                <a:latin typeface="Times New Roman" pitchFamily="18" charset="0"/>
              </a:rPr>
              <a:t>[q].j = </a:t>
            </a:r>
            <a:r>
              <a:rPr lang="en-US" altLang="zh-CN" sz="2000" dirty="0" err="1" smtClean="0">
                <a:latin typeface="Times New Roman" pitchFamily="18" charset="0"/>
              </a:rPr>
              <a:t>M.data</a:t>
            </a:r>
            <a:r>
              <a:rPr lang="en-US" altLang="zh-CN" sz="2000" dirty="0" smtClean="0">
                <a:latin typeface="Times New Roman" pitchFamily="18" charset="0"/>
              </a:rPr>
              <a:t>[p].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</a:t>
            </a:r>
            <a:r>
              <a:rPr lang="en-US" altLang="zh-CN" sz="2000" dirty="0" err="1" smtClean="0">
                <a:latin typeface="Times New Roman" pitchFamily="18" charset="0"/>
              </a:rPr>
              <a:t>T.data</a:t>
            </a:r>
            <a:r>
              <a:rPr lang="en-US" altLang="zh-CN" sz="2000" dirty="0" smtClean="0">
                <a:latin typeface="Times New Roman" pitchFamily="18" charset="0"/>
              </a:rPr>
              <a:t>[q].e = </a:t>
            </a:r>
            <a:r>
              <a:rPr lang="en-US" altLang="zh-CN" sz="2000" dirty="0" err="1" smtClean="0">
                <a:latin typeface="Times New Roman" pitchFamily="18" charset="0"/>
              </a:rPr>
              <a:t>M.data</a:t>
            </a:r>
            <a:r>
              <a:rPr lang="en-US" altLang="zh-CN" sz="2000" dirty="0" smtClean="0">
                <a:latin typeface="Times New Roman" pitchFamily="18" charset="0"/>
              </a:rPr>
              <a:t>[p].e;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</a:rPr>
              <a:t>++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</a:rPr>
              <a:t>cpot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</a:rPr>
              <a:t>[col];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}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}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   </a:t>
            </a:r>
            <a:r>
              <a:rPr lang="en-US" altLang="zh-CN" sz="2000" dirty="0" err="1" smtClean="0">
                <a:latin typeface="Times New Roman" pitchFamily="18" charset="0"/>
              </a:rPr>
              <a:t>retrun</a:t>
            </a:r>
            <a:r>
              <a:rPr lang="en-US" altLang="zh-CN" sz="2000" dirty="0" smtClean="0">
                <a:latin typeface="Times New Roman" pitchFamily="18" charset="0"/>
              </a:rPr>
              <a:t> OK;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} // </a:t>
            </a:r>
            <a:r>
              <a:rPr lang="en-US" altLang="zh-CN" sz="2000" dirty="0" err="1" smtClean="0">
                <a:latin typeface="Times New Roman" pitchFamily="18" charset="0"/>
              </a:rPr>
              <a:t>FastTransposeSMatrix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560" y="1988840"/>
            <a:ext cx="72008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楷体_GB2312" pitchFamily="49" charset="-122"/>
              </a:rPr>
              <a:t>快速转置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楷体_GB2312" pitchFamily="49" charset="-122"/>
              </a:rPr>
              <a:t>算法描述</a:t>
            </a:r>
          </a:p>
        </p:txBody>
      </p:sp>
    </p:spTree>
    <p:extLst>
      <p:ext uri="{BB962C8B-B14F-4D97-AF65-F5344CB8AC3E}">
        <p14:creationId xmlns:p14="http://schemas.microsoft.com/office/powerpoint/2010/main" val="36886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428054" y="1122363"/>
            <a:ext cx="845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与常规算法相比，附加了生成辅助向量表的工作。增开了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个长度为列长的数组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num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 ]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cpos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 ]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396304" y="5568950"/>
            <a:ext cx="853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传统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转置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：   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 mu*nu)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压缩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转置：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O ( mu*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tu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压缩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快速转置：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O(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nu+tu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)——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牺牲空间效率换时间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效率</a:t>
            </a:r>
            <a:endParaRPr kumimoji="1" lang="zh-CN" altLang="en-US" sz="2400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61640" y="188640"/>
            <a:ext cx="63401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快速转置算法的效率分析</a:t>
            </a:r>
            <a:r>
              <a:rPr kumimoji="1"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：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407417" y="1938338"/>
            <a:ext cx="85344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kumimoji="1"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从时间上，此算法用了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个并列的单循环</a:t>
            </a:r>
            <a:r>
              <a:rPr kumimoji="1"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，而且其中前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个单循环都是用来产生辅助向量表的。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for(col = 1; col &lt;=M.nu; col++)  </a:t>
            </a:r>
            <a:r>
              <a:rPr kumimoji="1"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循环次数＝</a:t>
            </a:r>
            <a:r>
              <a:rPr kumimoji="1"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nu;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kumimoji="1" lang="en-US" altLang="zh-CN" sz="20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for( </a:t>
            </a:r>
            <a:r>
              <a:rPr kumimoji="1"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1; </a:t>
            </a:r>
            <a:r>
              <a:rPr kumimoji="1"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&lt;=</a:t>
            </a:r>
            <a:r>
              <a:rPr kumimoji="1"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M.tu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  <a:r>
              <a:rPr kumimoji="1"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++)            </a:t>
            </a:r>
            <a:r>
              <a:rPr kumimoji="1"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循环次数＝</a:t>
            </a:r>
            <a:r>
              <a:rPr kumimoji="1" lang="en-US" altLang="zh-CN" sz="2000" dirty="0" err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tu</a:t>
            </a:r>
            <a:r>
              <a:rPr kumimoji="1"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for(col = 2; col &lt;=M.nu; col++)  </a:t>
            </a:r>
            <a:r>
              <a:rPr kumimoji="1"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循环次数＝</a:t>
            </a:r>
            <a:r>
              <a:rPr kumimoji="1"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nu;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for( p =1; p &lt;=</a:t>
            </a:r>
            <a:r>
              <a:rPr kumimoji="1"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M.tu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; p ++ )       </a:t>
            </a:r>
            <a:r>
              <a:rPr kumimoji="1" lang="zh-CN" altLang="en-US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循环次数＝</a:t>
            </a:r>
            <a:r>
              <a:rPr kumimoji="1" lang="en-US" altLang="zh-CN" sz="2000" dirty="0" err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tu</a:t>
            </a:r>
            <a:r>
              <a:rPr kumimoji="1" lang="en-US" altLang="zh-CN" sz="20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该算法的时间复杂度</a:t>
            </a:r>
            <a:r>
              <a:rPr kumimoji="1" lang="zh-CN" altLang="en-US" sz="24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O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nu+tu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372492" y="4419600"/>
            <a:ext cx="87360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讨论：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最恶劣情况是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tu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=nu*mu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即矩阵中全部是非零元素），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而此时的时间复杂度也只是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O(mu*nu)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，并未超过传统转置算法的时间复杂度。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396304" y="5511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小结：</a:t>
            </a:r>
          </a:p>
        </p:txBody>
      </p:sp>
    </p:spTree>
    <p:extLst>
      <p:ext uri="{BB962C8B-B14F-4D97-AF65-F5344CB8AC3E}">
        <p14:creationId xmlns:p14="http://schemas.microsoft.com/office/powerpoint/2010/main" val="29981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1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1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1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41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1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1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autoUpdateAnimBg="0"/>
      <p:bldP spid="141315" grpId="0" autoUpdateAnimBg="0"/>
      <p:bldP spid="141318" grpId="0" build="p" autoUpdateAnimBg="0"/>
      <p:bldP spid="141319" grpId="0" build="p" autoUpdateAnimBg="0"/>
      <p:bldP spid="14132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748712" cy="5399087"/>
          </a:xfrm>
        </p:spPr>
        <p:txBody>
          <a:bodyPr/>
          <a:lstStyle/>
          <a:p>
            <a:r>
              <a:rPr lang="zh-CN" altLang="en-US" smtClean="0"/>
              <a:t>一维数组：</a:t>
            </a:r>
            <a:r>
              <a:rPr lang="zh-CN" altLang="zh-CN" sz="2600" smtClean="0"/>
              <a:t>一个定长线性表</a:t>
            </a:r>
            <a:r>
              <a:rPr lang="en-US" altLang="zh-CN" sz="2600" smtClean="0"/>
              <a:t>(a</a:t>
            </a:r>
            <a:r>
              <a:rPr lang="en-US" altLang="zh-CN" sz="2600" baseline="-25000" smtClean="0"/>
              <a:t>1</a:t>
            </a:r>
            <a:r>
              <a:rPr lang="en-US" altLang="zh-CN" sz="2600" smtClean="0"/>
              <a:t>,a</a:t>
            </a:r>
            <a:r>
              <a:rPr lang="en-US" altLang="zh-CN" sz="2600" baseline="-25000" smtClean="0"/>
              <a:t>2</a:t>
            </a:r>
            <a:r>
              <a:rPr lang="en-US" altLang="zh-CN" sz="2600" smtClean="0"/>
              <a:t>,….a</a:t>
            </a:r>
            <a:r>
              <a:rPr lang="en-US" altLang="zh-CN" sz="2600" baseline="-25000" smtClean="0"/>
              <a:t>n</a:t>
            </a:r>
            <a:r>
              <a:rPr lang="en-US" altLang="zh-CN" sz="2600" smtClean="0"/>
              <a:t>)</a:t>
            </a:r>
            <a:r>
              <a:rPr lang="zh-CN" altLang="zh-CN" sz="2600" smtClean="0"/>
              <a:t>，又称为向量</a:t>
            </a:r>
            <a:r>
              <a:rPr lang="en-US" altLang="zh-CN" sz="2600" smtClean="0"/>
              <a:t> </a:t>
            </a:r>
          </a:p>
          <a:p>
            <a:pPr lvl="1"/>
            <a:r>
              <a:rPr lang="en-US" altLang="zh-CN" smtClean="0"/>
              <a:t>C/C++ </a:t>
            </a:r>
            <a:r>
              <a:rPr lang="zh-CN" altLang="en-US" smtClean="0"/>
              <a:t>定义</a:t>
            </a:r>
            <a:endParaRPr lang="en-US" altLang="zh-CN" smtClean="0"/>
          </a:p>
          <a:p>
            <a:pPr lvl="2"/>
            <a:r>
              <a:rPr lang="en-US" altLang="zh-CN" smtClean="0"/>
              <a:t>int a[100]</a:t>
            </a:r>
            <a:endParaRPr lang="zh-CN" altLang="en-US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6800" y="4543425"/>
            <a:ext cx="6781800" cy="685800"/>
          </a:xfrm>
          <a:prstGeom prst="rect">
            <a:avLst/>
          </a:prstGeom>
          <a:solidFill>
            <a:srgbClr val="00CC99"/>
          </a:solidFill>
          <a:ln w="381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zh-CN" altLang="zh-CN" sz="3600" kern="0">
              <a:solidFill>
                <a:srgbClr val="3333CC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43000" y="4618038"/>
            <a:ext cx="6661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200" b="1">
                <a:solidFill>
                  <a:srgbClr val="FF3300"/>
                </a:solidFill>
                <a:latin typeface="Arial Narrow" panose="020B0606020202030204" pitchFamily="34" charset="0"/>
                <a:ea typeface="仿宋_GB2312" pitchFamily="49" charset="-122"/>
              </a:rPr>
              <a:t>35   27    49   18   60    54   77    83   41   02</a:t>
            </a:r>
            <a:endParaRPr kumimoji="1" lang="en-US" altLang="zh-CN" sz="3600">
              <a:solidFill>
                <a:srgbClr val="17347D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752600" y="4543425"/>
            <a:ext cx="0" cy="685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438400" y="4543425"/>
            <a:ext cx="0" cy="685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124200" y="4543425"/>
            <a:ext cx="0" cy="685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810000" y="4543425"/>
            <a:ext cx="0" cy="685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495800" y="4543425"/>
            <a:ext cx="0" cy="685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181600" y="4543425"/>
            <a:ext cx="0" cy="685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867400" y="4543425"/>
            <a:ext cx="0" cy="685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553200" y="4543425"/>
            <a:ext cx="0" cy="685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7239000" y="4543425"/>
            <a:ext cx="0" cy="685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90600" y="3963988"/>
            <a:ext cx="6686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200" b="1">
                <a:solidFill>
                  <a:srgbClr val="3333CC"/>
                </a:solidFill>
                <a:latin typeface="Times New Roman" panose="02020603050405020304" pitchFamily="18" charset="0"/>
              </a:rPr>
              <a:t>0     1     2     3     4     5    6     7     8     9</a:t>
            </a: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 rot="16200000">
            <a:off x="1333500" y="5068888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rgbClr val="33CCFF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7" name="AutoShape 16"/>
          <p:cNvSpPr>
            <a:spLocks/>
          </p:cNvSpPr>
          <p:nvPr/>
        </p:nvSpPr>
        <p:spPr bwMode="auto">
          <a:xfrm rot="16200000">
            <a:off x="2019300" y="5068888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rgbClr val="33CCFF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AutoShape 17"/>
          <p:cNvSpPr>
            <a:spLocks/>
          </p:cNvSpPr>
          <p:nvPr/>
        </p:nvSpPr>
        <p:spPr bwMode="auto">
          <a:xfrm rot="16200000">
            <a:off x="2705100" y="5068888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rgbClr val="33CCFF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9" name="AutoShape 18"/>
          <p:cNvSpPr>
            <a:spLocks/>
          </p:cNvSpPr>
          <p:nvPr/>
        </p:nvSpPr>
        <p:spPr bwMode="auto">
          <a:xfrm rot="16200000">
            <a:off x="3390900" y="5068888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rgbClr val="33CCFF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0" name="AutoShape 19"/>
          <p:cNvSpPr>
            <a:spLocks/>
          </p:cNvSpPr>
          <p:nvPr/>
        </p:nvSpPr>
        <p:spPr bwMode="auto">
          <a:xfrm rot="16200000">
            <a:off x="4076700" y="5068888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rgbClr val="33CCFF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1" name="AutoShape 20"/>
          <p:cNvSpPr>
            <a:spLocks/>
          </p:cNvSpPr>
          <p:nvPr/>
        </p:nvSpPr>
        <p:spPr bwMode="auto">
          <a:xfrm rot="16200000">
            <a:off x="4762500" y="5068888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rgbClr val="33CCFF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2" name="AutoShape 21"/>
          <p:cNvSpPr>
            <a:spLocks/>
          </p:cNvSpPr>
          <p:nvPr/>
        </p:nvSpPr>
        <p:spPr bwMode="auto">
          <a:xfrm rot="16200000">
            <a:off x="5448300" y="5068888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rgbClr val="33CCFF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" name="AutoShape 22"/>
          <p:cNvSpPr>
            <a:spLocks/>
          </p:cNvSpPr>
          <p:nvPr/>
        </p:nvSpPr>
        <p:spPr bwMode="auto">
          <a:xfrm rot="16200000">
            <a:off x="6134100" y="5068888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rgbClr val="33CCFF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4" name="AutoShape 23"/>
          <p:cNvSpPr>
            <a:spLocks/>
          </p:cNvSpPr>
          <p:nvPr/>
        </p:nvSpPr>
        <p:spPr bwMode="auto">
          <a:xfrm rot="16200000">
            <a:off x="6743700" y="5068888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rgbClr val="33CCFF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5" name="AutoShape 24"/>
          <p:cNvSpPr>
            <a:spLocks/>
          </p:cNvSpPr>
          <p:nvPr/>
        </p:nvSpPr>
        <p:spPr bwMode="auto">
          <a:xfrm rot="16200000">
            <a:off x="7429500" y="5068888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rgbClr val="33CCFF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203325" y="5487988"/>
            <a:ext cx="6696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200" b="1" i="1">
                <a:solidFill>
                  <a:srgbClr val="CC0066"/>
                </a:solidFill>
                <a:latin typeface="Times New Roman" panose="02020603050405020304" pitchFamily="18" charset="0"/>
              </a:rPr>
              <a:t>l      l      l     l      l      l     l      l     l      l</a:t>
            </a:r>
            <a:r>
              <a:rPr kumimoji="1" lang="en-US" altLang="zh-CN" sz="3200" b="1" i="1">
                <a:solidFill>
                  <a:srgbClr val="17347D"/>
                </a:solidFill>
                <a:latin typeface="Times New Roman" panose="02020603050405020304" pitchFamily="18" charset="0"/>
              </a:rPr>
              <a:t>  </a:t>
            </a:r>
            <a:endParaRPr kumimoji="1" lang="en-US" altLang="zh-CN" sz="3600">
              <a:solidFill>
                <a:srgbClr val="17347D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AutoShape 27"/>
          <p:cNvSpPr>
            <a:spLocks/>
          </p:cNvSpPr>
          <p:nvPr/>
        </p:nvSpPr>
        <p:spPr bwMode="auto">
          <a:xfrm>
            <a:off x="2819400" y="2744788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>
              <a:defRPr/>
            </a:pPr>
            <a:endParaRPr lang="zh-CN" altLang="zh-CN" sz="3600" kern="0">
              <a:solidFill>
                <a:srgbClr val="969696"/>
              </a:solidFill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762000" y="2941638"/>
            <a:ext cx="2057400" cy="6413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kern="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LOC(</a:t>
            </a:r>
            <a:r>
              <a:rPr lang="en-US" altLang="zh-CN" sz="3600" i="1" kern="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600" kern="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3048000" y="3322638"/>
            <a:ext cx="5257800" cy="6413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kern="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LOC(</a:t>
            </a:r>
            <a:r>
              <a:rPr lang="en-US" altLang="zh-CN" sz="3600" i="1" kern="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600" kern="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-1)+</a:t>
            </a:r>
            <a:r>
              <a:rPr lang="en-US" altLang="zh-CN" sz="3600" i="1" kern="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3600" kern="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600" i="1" kern="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3600" kern="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3600" i="1" kern="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600" kern="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3600" i="1" kern="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l,  </a:t>
            </a:r>
            <a:r>
              <a:rPr lang="en-US" altLang="zh-CN" sz="3600" i="1" kern="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600" i="1" kern="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&gt; 0 </a:t>
            </a:r>
            <a:endParaRPr lang="en-US" altLang="zh-CN" sz="3600" kern="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048000" y="2592388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600" b="1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        i </a:t>
            </a:r>
            <a:r>
              <a:rPr kumimoji="1" lang="en-US" altLang="zh-CN" sz="3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kumimoji="1" lang="en-US" altLang="zh-CN" sz="36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kumimoji="1" lang="en-US" altLang="zh-CN" sz="36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551363" y="6067425"/>
            <a:ext cx="942975" cy="5857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en-US" altLang="zh-CN" sz="3200" i="1" kern="0" dirty="0" smtClean="0">
                <a:solidFill>
                  <a:srgbClr val="3333CC"/>
                </a:solidFill>
                <a:ea typeface="宋体" pitchFamily="2" charset="-122"/>
              </a:rPr>
              <a:t>l = 4</a:t>
            </a:r>
            <a:endParaRPr lang="en-US" altLang="zh-CN" b="0" kern="0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77850" y="4465638"/>
            <a:ext cx="412750" cy="6413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en-US" altLang="zh-CN" sz="3600" i="1" kern="0" smtClean="0">
                <a:solidFill>
                  <a:srgbClr val="3333CC"/>
                </a:solidFill>
                <a:ea typeface="宋体" pitchFamily="2" charset="-122"/>
              </a:rPr>
              <a:t>a</a:t>
            </a:r>
            <a:endParaRPr lang="en-US" altLang="zh-CN" b="0" kern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304933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2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矩阵的压缩存储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行逻辑链接的顺序</a:t>
            </a:r>
            <a:r>
              <a:rPr lang="zh-CN" altLang="en-US" dirty="0" smtClean="0"/>
              <a:t>表存储表示</a:t>
            </a:r>
            <a:endParaRPr lang="zh-CN" altLang="en-US" dirty="0"/>
          </a:p>
          <a:p>
            <a:pPr lvl="1"/>
            <a:r>
              <a:rPr lang="zh-CN" altLang="en-US" dirty="0"/>
              <a:t>指出每一行的第一个非零元素在三元组中的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便于计算两个稀疏矩阵的乘积</a:t>
            </a:r>
            <a:r>
              <a:rPr lang="en-US" altLang="zh-CN" dirty="0" smtClean="0"/>
              <a:t>(</a:t>
            </a:r>
            <a:r>
              <a:rPr kumimoji="1"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教材</a:t>
            </a: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P101-103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2708920"/>
            <a:ext cx="7992888" cy="3725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defTabSz="914400" eaLnBrk="1" fontAlgn="base" latinLnBrk="0" hangingPunct="1">
              <a:lnSpc>
                <a:spcPct val="150000"/>
              </a:lnSpc>
              <a:spcAft>
                <a:spcPct val="0"/>
              </a:spcAft>
              <a:buClr>
                <a:srgbClr val="3333CC"/>
              </a:buClr>
              <a:buSzPct val="50000"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#define MAXRC = 500; 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　　　　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// 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矩阵行数和列数的最大值</a:t>
            </a:r>
            <a:b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</a:b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#define MAXSIZE=12500;// 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假设非零元个数的最大值为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12500</a:t>
            </a:r>
          </a:p>
          <a:p>
            <a:pPr marL="0" marR="0" lvl="2" defTabSz="914400" eaLnBrk="1" fontAlgn="base" latinLnBrk="0" hangingPunct="1">
              <a:lnSpc>
                <a:spcPct val="150000"/>
              </a:lnSpc>
              <a:spcAft>
                <a:spcPct val="0"/>
              </a:spcAft>
              <a:buClr>
                <a:srgbClr val="3333CC"/>
              </a:buClr>
              <a:buSzPct val="50000"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  </a:t>
            </a:r>
          </a:p>
          <a:p>
            <a:pPr marL="0" marR="0" lvl="2" defTabSz="914400" eaLnBrk="1" fontAlgn="base" latinLnBrk="0" hangingPunct="1">
              <a:lnSpc>
                <a:spcPct val="150000"/>
              </a:lnSpc>
              <a:spcAft>
                <a:spcPct val="0"/>
              </a:spcAft>
              <a:buClr>
                <a:srgbClr val="3333CC"/>
              </a:buClr>
              <a:buSzPct val="50000"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typedef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struct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{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/>
            </a:r>
            <a:b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</a:b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 Triple data[MAXSIZE + 1]; 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　 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// 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非零元三元组表，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data[0] 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未用</a:t>
            </a:r>
            <a:b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</a:b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int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rpos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[MAXRC + 1];    // 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指示各行第一个非零元在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data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中的位置</a:t>
            </a:r>
            <a:b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</a:b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int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mu, nu, 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tu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;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　　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// 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矩阵的行数、列数和非零元的个数</a:t>
            </a:r>
            <a:b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</a:b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}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RLSMatrix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; 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　　　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// 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行逻辑链接顺序表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74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33400" y="1767482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3132E"/>
                </a:solidFill>
              </a:rPr>
              <a:t>优点：</a:t>
            </a:r>
            <a:r>
              <a:rPr lang="zh-CN" altLang="en-US" b="1" dirty="0"/>
              <a:t>它能够灵活地插入因运算而产生的新的非零元素，删除因运算而产生的新的零元素，实现矩阵的各种运算。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09600" y="2605682"/>
            <a:ext cx="830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/>
              <a:t>在十字链表中，矩阵的每一个非零元素用一个结点表示，该结点除了</a:t>
            </a:r>
            <a:r>
              <a:rPr lang="zh-CN" altLang="en-US" b="1" dirty="0" smtClean="0"/>
              <a:t>（</a:t>
            </a:r>
            <a:r>
              <a:rPr lang="en-US" altLang="zh-CN" b="1" dirty="0" err="1" smtClean="0"/>
              <a:t>i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j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e</a:t>
            </a:r>
            <a:r>
              <a:rPr lang="zh-CN" altLang="en-US" b="1" dirty="0" smtClean="0"/>
              <a:t>）</a:t>
            </a:r>
            <a:r>
              <a:rPr lang="zh-CN" altLang="en-US" b="1" dirty="0"/>
              <a:t>以外，还要有两个域：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09600" y="3443882"/>
            <a:ext cx="822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right</a:t>
            </a:r>
            <a:r>
              <a:rPr lang="zh-CN" altLang="en-US" b="1" dirty="0"/>
              <a:t>： 用于链接同一行中的下一个非</a:t>
            </a:r>
            <a:r>
              <a:rPr lang="zh-CN" altLang="en-US" b="1" dirty="0" smtClean="0"/>
              <a:t>零元素</a:t>
            </a:r>
            <a:endParaRPr lang="zh-CN" altLang="en-US" b="1" dirty="0"/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down</a:t>
            </a:r>
            <a:r>
              <a:rPr lang="zh-CN" altLang="en-US" b="1" dirty="0"/>
              <a:t>：用以链接同一列中的下一个非</a:t>
            </a:r>
            <a:r>
              <a:rPr lang="zh-CN" altLang="en-US" b="1" dirty="0" smtClean="0"/>
              <a:t>零元素</a:t>
            </a:r>
            <a:endParaRPr lang="zh-CN" altLang="en-US" b="1" dirty="0"/>
          </a:p>
        </p:txBody>
      </p:sp>
      <p:graphicFrame>
        <p:nvGraphicFramePr>
          <p:cNvPr id="3689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98222"/>
              </p:ext>
            </p:extLst>
          </p:nvPr>
        </p:nvGraphicFramePr>
        <p:xfrm>
          <a:off x="1981200" y="5272682"/>
          <a:ext cx="4267200" cy="1036638"/>
        </p:xfrm>
        <a:graphic>
          <a:graphicData uri="http://schemas.openxmlformats.org/drawingml/2006/table">
            <a:tbl>
              <a:tblPr/>
              <a:tblGrid>
                <a:gridCol w="1338263"/>
                <a:gridCol w="763587"/>
                <a:gridCol w="742950"/>
                <a:gridCol w="14224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down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764" name="Text Box 36"/>
          <p:cNvSpPr txBox="1">
            <a:spLocks noChangeArrowheads="1"/>
          </p:cNvSpPr>
          <p:nvPr/>
        </p:nvSpPr>
        <p:spPr bwMode="auto">
          <a:xfrm>
            <a:off x="683568" y="4586882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/>
              <a:t>十字链表中结点的结构示意图：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5.3  </a:t>
            </a:r>
            <a:r>
              <a:rPr lang="zh-CN" altLang="en-US" kern="0" smtClean="0"/>
              <a:t>矩阵的压缩存储</a:t>
            </a:r>
            <a:endParaRPr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533400" y="1116033"/>
            <a:ext cx="3826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3200" b="1" kern="0" dirty="0">
                <a:solidFill>
                  <a:srgbClr val="0000FF"/>
                </a:solidFill>
              </a:rPr>
              <a:t>十字链表存储表示</a:t>
            </a:r>
          </a:p>
        </p:txBody>
      </p:sp>
    </p:spTree>
    <p:extLst>
      <p:ext uri="{BB962C8B-B14F-4D97-AF65-F5344CB8AC3E}">
        <p14:creationId xmlns:p14="http://schemas.microsoft.com/office/powerpoint/2010/main" val="5197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矩阵的压缩存储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十字链表存储</a:t>
            </a:r>
            <a:r>
              <a:rPr lang="zh-CN" altLang="en-US" dirty="0"/>
              <a:t>表示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1700808"/>
            <a:ext cx="8640960" cy="4858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fontAlgn="base">
              <a:lnSpc>
                <a:spcPct val="120000"/>
              </a:lnSpc>
              <a:spcAft>
                <a:spcPct val="0"/>
              </a:spcAft>
              <a:buClr>
                <a:srgbClr val="3333CC"/>
              </a:buClr>
              <a:buSzPct val="50000"/>
            </a:pPr>
            <a:r>
              <a:rPr kumimoji="1" lang="en-US" altLang="zh-CN" sz="2000" b="1" kern="0" dirty="0" err="1">
                <a:solidFill>
                  <a:srgbClr val="0000CC"/>
                </a:solidFill>
                <a:latin typeface="Times New Roman" pitchFamily="18" charset="0"/>
              </a:rPr>
              <a:t>typedef</a:t>
            </a:r>
            <a:r>
              <a:rPr kumimoji="1" lang="en-US" altLang="zh-CN" sz="2000" b="1" kern="0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kern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kern="0" dirty="0" err="1" smtClean="0">
                <a:solidFill>
                  <a:srgbClr val="0000CC"/>
                </a:solidFill>
                <a:latin typeface="Times New Roman" pitchFamily="18" charset="0"/>
              </a:rPr>
              <a:t>struct</a:t>
            </a:r>
            <a:r>
              <a:rPr kumimoji="1" lang="en-US" altLang="zh-CN" sz="2000" b="1" kern="0" dirty="0" smtClean="0">
                <a:solidFill>
                  <a:srgbClr val="0000CC"/>
                </a:solidFill>
                <a:latin typeface="Times New Roman" pitchFamily="18" charset="0"/>
              </a:rPr>
              <a:t>  </a:t>
            </a:r>
            <a:r>
              <a:rPr kumimoji="1" lang="en-US" altLang="zh-CN" sz="2000" b="1" kern="0" dirty="0" err="1" smtClean="0">
                <a:solidFill>
                  <a:srgbClr val="0000CC"/>
                </a:solidFill>
                <a:latin typeface="Times New Roman" pitchFamily="18" charset="0"/>
              </a:rPr>
              <a:t>OLNode</a:t>
            </a:r>
            <a:r>
              <a:rPr kumimoji="1" lang="en-US" altLang="zh-CN" sz="2000" b="1" kern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itchFamily="18" charset="0"/>
              </a:rPr>
              <a:t>　</a:t>
            </a:r>
            <a:r>
              <a:rPr kumimoji="1" lang="en-US" altLang="zh-CN" sz="2000" b="1" kern="0" dirty="0" smtClean="0">
                <a:solidFill>
                  <a:srgbClr val="80808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kern="0" dirty="0">
                <a:solidFill>
                  <a:srgbClr val="808080"/>
                </a:solidFill>
                <a:latin typeface="Times New Roman" pitchFamily="18" charset="0"/>
              </a:rPr>
              <a:t>结点结构定义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kumimoji="1" lang="zh-CN" altLang="en-US" sz="2000" b="1" kern="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 sz="2000" b="1" kern="0" dirty="0">
                <a:solidFill>
                  <a:srgbClr val="000000"/>
                </a:solidFill>
                <a:latin typeface="Times New Roman" pitchFamily="18" charset="0"/>
              </a:rPr>
              <a:t>　　　</a:t>
            </a:r>
            <a:r>
              <a:rPr kumimoji="1" lang="en-US" altLang="zh-CN" sz="2000" b="1" kern="0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kern="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Times New Roman" pitchFamily="18" charset="0"/>
              </a:rPr>
              <a:t>, j; </a:t>
            </a:r>
            <a:r>
              <a:rPr kumimoji="1" lang="en-US" altLang="zh-CN" sz="2000" b="1" kern="0" dirty="0" smtClean="0">
                <a:solidFill>
                  <a:srgbClr val="80808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kern="0" dirty="0">
                <a:solidFill>
                  <a:srgbClr val="808080"/>
                </a:solidFill>
                <a:latin typeface="Times New Roman" pitchFamily="18" charset="0"/>
              </a:rPr>
              <a:t>该非零元的行和列下标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kumimoji="1" lang="zh-CN" altLang="en-US" sz="2000" b="1" kern="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 sz="2000" b="1" kern="0" dirty="0">
                <a:solidFill>
                  <a:srgbClr val="000000"/>
                </a:solidFill>
                <a:latin typeface="Times New Roman" pitchFamily="18" charset="0"/>
              </a:rPr>
              <a:t>　　　</a:t>
            </a:r>
            <a:r>
              <a:rPr kumimoji="1" lang="en-US" altLang="zh-CN" sz="2000" b="1" kern="0" dirty="0" err="1">
                <a:solidFill>
                  <a:srgbClr val="000000"/>
                </a:solidFill>
                <a:latin typeface="Times New Roman" pitchFamily="18" charset="0"/>
              </a:rPr>
              <a:t>ElemType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Times New Roman" pitchFamily="18" charset="0"/>
              </a:rPr>
              <a:t> e;</a:t>
            </a:r>
            <a:br>
              <a:rPr kumimoji="1" lang="en-US" altLang="zh-CN" sz="2000" b="1" kern="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 sz="2000" b="1" kern="0" dirty="0">
                <a:solidFill>
                  <a:srgbClr val="000000"/>
                </a:solidFill>
                <a:latin typeface="Times New Roman" pitchFamily="18" charset="0"/>
              </a:rPr>
              <a:t>　　　</a:t>
            </a:r>
            <a:r>
              <a:rPr kumimoji="1" lang="en-US" altLang="zh-CN" sz="2000" b="1" kern="0" dirty="0" err="1">
                <a:solidFill>
                  <a:srgbClr val="000000"/>
                </a:solidFill>
                <a:latin typeface="Times New Roman" pitchFamily="18" charset="0"/>
              </a:rPr>
              <a:t>struct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kern="0" dirty="0" err="1">
                <a:solidFill>
                  <a:srgbClr val="000000"/>
                </a:solidFill>
                <a:latin typeface="Times New Roman" pitchFamily="18" charset="0"/>
              </a:rPr>
              <a:t>OLNode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Times New Roman" pitchFamily="18" charset="0"/>
              </a:rPr>
              <a:t> *right, *down; </a:t>
            </a:r>
          </a:p>
          <a:p>
            <a:pPr marL="0" lvl="2" fontAlgn="base">
              <a:lnSpc>
                <a:spcPct val="120000"/>
              </a:lnSpc>
              <a:spcAft>
                <a:spcPct val="0"/>
              </a:spcAft>
              <a:buClr>
                <a:srgbClr val="3333CC"/>
              </a:buClr>
              <a:buSzPct val="50000"/>
            </a:pPr>
            <a:r>
              <a:rPr kumimoji="1" lang="en-US" altLang="zh-CN" sz="2000" b="1" kern="0" dirty="0" smtClean="0">
                <a:solidFill>
                  <a:srgbClr val="808080"/>
                </a:solidFill>
                <a:latin typeface="Times New Roman" pitchFamily="18" charset="0"/>
              </a:rPr>
              <a:t>             // </a:t>
            </a:r>
            <a:r>
              <a:rPr kumimoji="1" lang="zh-CN" altLang="en-US" sz="2000" b="1" kern="0" dirty="0">
                <a:solidFill>
                  <a:srgbClr val="808080"/>
                </a:solidFill>
                <a:latin typeface="Times New Roman" pitchFamily="18" charset="0"/>
              </a:rPr>
              <a:t>该非零元所在行表和列表的后继链域</a:t>
            </a:r>
            <a:br>
              <a:rPr kumimoji="1" lang="zh-CN" altLang="en-US" sz="2000" b="1" kern="0" dirty="0">
                <a:solidFill>
                  <a:srgbClr val="808080"/>
                </a:solidFill>
                <a:latin typeface="Times New Roman" pitchFamily="18" charset="0"/>
              </a:rPr>
            </a:br>
            <a:r>
              <a:rPr kumimoji="1" lang="en-US" altLang="zh-CN" sz="2000" b="1" kern="0" dirty="0" smtClean="0">
                <a:solidFill>
                  <a:srgbClr val="0000CC"/>
                </a:solidFill>
                <a:latin typeface="Times New Roman" pitchFamily="18" charset="0"/>
              </a:rPr>
              <a:t>} </a:t>
            </a:r>
            <a:r>
              <a:rPr kumimoji="1" lang="en-US" altLang="zh-CN" sz="2000" b="1" kern="0" dirty="0" err="1">
                <a:solidFill>
                  <a:srgbClr val="0000CC"/>
                </a:solidFill>
                <a:latin typeface="Times New Roman" pitchFamily="18" charset="0"/>
              </a:rPr>
              <a:t>OLNode</a:t>
            </a:r>
            <a:r>
              <a:rPr kumimoji="1" lang="en-US" altLang="zh-CN" sz="2000" b="1" kern="0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kern="0" dirty="0" smtClean="0">
                <a:solidFill>
                  <a:srgbClr val="0000CC"/>
                </a:solidFill>
                <a:latin typeface="Times New Roman" pitchFamily="18" charset="0"/>
              </a:rPr>
              <a:t>，*</a:t>
            </a:r>
            <a:r>
              <a:rPr kumimoji="1" lang="en-US" altLang="zh-CN" sz="2000" b="1" kern="0" dirty="0" err="1">
                <a:solidFill>
                  <a:srgbClr val="0000CC"/>
                </a:solidFill>
                <a:latin typeface="Times New Roman" pitchFamily="18" charset="0"/>
              </a:rPr>
              <a:t>OLink</a:t>
            </a:r>
            <a:r>
              <a:rPr kumimoji="1" lang="en-US" altLang="zh-CN" sz="2000" b="1" kern="0" dirty="0" smtClean="0">
                <a:solidFill>
                  <a:srgbClr val="0000CC"/>
                </a:solidFill>
                <a:latin typeface="Times New Roman" pitchFamily="18" charset="0"/>
              </a:rPr>
              <a:t>;</a:t>
            </a:r>
          </a:p>
          <a:p>
            <a:pPr marL="0" lvl="2" fontAlgn="base">
              <a:lnSpc>
                <a:spcPct val="120000"/>
              </a:lnSpc>
              <a:spcAft>
                <a:spcPct val="0"/>
              </a:spcAft>
              <a:buClr>
                <a:srgbClr val="3333CC"/>
              </a:buClr>
              <a:buSzPct val="50000"/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kumimoji="1" lang="en-US" altLang="zh-CN" sz="2000" b="1" kern="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altLang="zh-CN" sz="2000" b="1" kern="0" dirty="0" err="1" smtClean="0">
                <a:solidFill>
                  <a:srgbClr val="0000CC"/>
                </a:solidFill>
                <a:latin typeface="Times New Roman" pitchFamily="18" charset="0"/>
              </a:rPr>
              <a:t>typedef</a:t>
            </a:r>
            <a:r>
              <a:rPr kumimoji="1" lang="en-US" altLang="zh-CN" sz="2000" b="1" kern="0" dirty="0" smtClean="0">
                <a:solidFill>
                  <a:srgbClr val="0000CC"/>
                </a:solidFill>
                <a:latin typeface="Times New Roman" pitchFamily="18" charset="0"/>
              </a:rPr>
              <a:t>  </a:t>
            </a:r>
            <a:r>
              <a:rPr kumimoji="1" lang="en-US" altLang="zh-CN" sz="2000" b="1" kern="0" dirty="0" err="1" smtClean="0">
                <a:solidFill>
                  <a:srgbClr val="0000CC"/>
                </a:solidFill>
                <a:latin typeface="Times New Roman" pitchFamily="18" charset="0"/>
              </a:rPr>
              <a:t>struct</a:t>
            </a:r>
            <a:r>
              <a:rPr kumimoji="1" lang="en-US" altLang="zh-CN" sz="2000" b="1" kern="0" dirty="0" smtClean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kern="0" dirty="0">
                <a:solidFill>
                  <a:srgbClr val="0000CC"/>
                </a:solidFill>
                <a:latin typeface="Times New Roman" pitchFamily="18" charset="0"/>
              </a:rPr>
              <a:t>{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itchFamily="18" charset="0"/>
              </a:rPr>
              <a:t>　</a:t>
            </a:r>
            <a:r>
              <a:rPr kumimoji="1" lang="zh-CN" altLang="en-US" sz="2000" b="1" kern="0" dirty="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sz="2000" b="1" kern="0" dirty="0">
                <a:solidFill>
                  <a:srgbClr val="80808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kern="0" dirty="0">
                <a:solidFill>
                  <a:srgbClr val="808080"/>
                </a:solidFill>
                <a:latin typeface="Times New Roman" pitchFamily="18" charset="0"/>
              </a:rPr>
              <a:t>链表结构定义</a:t>
            </a:r>
            <a:br>
              <a:rPr kumimoji="1" lang="zh-CN" altLang="en-US" sz="2000" b="1" kern="0" dirty="0">
                <a:solidFill>
                  <a:srgbClr val="808080"/>
                </a:solidFill>
                <a:latin typeface="Times New Roman" pitchFamily="18" charset="0"/>
              </a:rPr>
            </a:br>
            <a:r>
              <a:rPr kumimoji="1" lang="zh-CN" altLang="en-US" sz="2000" b="1" kern="0" dirty="0">
                <a:solidFill>
                  <a:srgbClr val="000000"/>
                </a:solidFill>
                <a:latin typeface="Times New Roman" pitchFamily="18" charset="0"/>
              </a:rPr>
              <a:t>　　　</a:t>
            </a:r>
            <a:r>
              <a:rPr kumimoji="1" lang="en-US" altLang="zh-CN" sz="2000" b="1" kern="0" dirty="0" err="1">
                <a:solidFill>
                  <a:srgbClr val="000000"/>
                </a:solidFill>
                <a:latin typeface="Times New Roman" pitchFamily="18" charset="0"/>
              </a:rPr>
              <a:t>OLink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Times New Roman" pitchFamily="18" charset="0"/>
              </a:rPr>
              <a:t> *</a:t>
            </a:r>
            <a:r>
              <a:rPr kumimoji="1" lang="en-US" altLang="zh-CN" sz="2000" b="1" kern="0" dirty="0" err="1">
                <a:solidFill>
                  <a:srgbClr val="000000"/>
                </a:solidFill>
                <a:latin typeface="Times New Roman" pitchFamily="18" charset="0"/>
              </a:rPr>
              <a:t>rhead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Times New Roman" pitchFamily="18" charset="0"/>
              </a:rPr>
              <a:t>, *</a:t>
            </a:r>
            <a:r>
              <a:rPr kumimoji="1" lang="en-US" altLang="zh-CN" sz="2000" b="1" kern="0" dirty="0" err="1">
                <a:solidFill>
                  <a:srgbClr val="000000"/>
                </a:solidFill>
                <a:latin typeface="Times New Roman" pitchFamily="18" charset="0"/>
              </a:rPr>
              <a:t>chead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</a:p>
          <a:p>
            <a:pPr marL="0" lvl="2" fontAlgn="base">
              <a:lnSpc>
                <a:spcPct val="120000"/>
              </a:lnSpc>
              <a:spcAft>
                <a:spcPct val="0"/>
              </a:spcAft>
              <a:buClr>
                <a:srgbClr val="3333CC"/>
              </a:buClr>
              <a:buSzPct val="50000"/>
            </a:pPr>
            <a:r>
              <a:rPr kumimoji="1" lang="en-US" altLang="zh-CN" sz="2000" b="1" kern="0" dirty="0" smtClean="0">
                <a:solidFill>
                  <a:srgbClr val="808080"/>
                </a:solidFill>
                <a:latin typeface="Times New Roman" pitchFamily="18" charset="0"/>
              </a:rPr>
              <a:t>           // </a:t>
            </a:r>
            <a:r>
              <a:rPr kumimoji="1" lang="zh-CN" altLang="en-US" sz="2000" b="1" kern="0" dirty="0">
                <a:solidFill>
                  <a:srgbClr val="808080"/>
                </a:solidFill>
                <a:latin typeface="Times New Roman" pitchFamily="18" charset="0"/>
              </a:rPr>
              <a:t>行和列链表头指针向量基址由</a:t>
            </a:r>
            <a:r>
              <a:rPr kumimoji="1" lang="en-US" altLang="zh-CN" sz="2000" b="1" kern="0" dirty="0" err="1">
                <a:solidFill>
                  <a:srgbClr val="808080"/>
                </a:solidFill>
                <a:latin typeface="Times New Roman" pitchFamily="18" charset="0"/>
              </a:rPr>
              <a:t>CreateSMatrix</a:t>
            </a:r>
            <a:r>
              <a:rPr kumimoji="1" lang="zh-CN" altLang="en-US" sz="2000" b="1" kern="0" dirty="0">
                <a:solidFill>
                  <a:srgbClr val="808080"/>
                </a:solidFill>
                <a:latin typeface="Times New Roman" pitchFamily="18" charset="0"/>
              </a:rPr>
              <a:t>分配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kumimoji="1" lang="zh-CN" altLang="en-US" sz="2000" b="1" kern="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 sz="2000" b="1" kern="0" dirty="0">
                <a:solidFill>
                  <a:srgbClr val="000000"/>
                </a:solidFill>
                <a:latin typeface="Times New Roman" pitchFamily="18" charset="0"/>
              </a:rPr>
              <a:t>　　　</a:t>
            </a:r>
            <a:r>
              <a:rPr kumimoji="1" lang="en-US" altLang="zh-CN" sz="2000" b="1" kern="0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Times New Roman" pitchFamily="18" charset="0"/>
              </a:rPr>
              <a:t> mu, nu, </a:t>
            </a:r>
            <a:r>
              <a:rPr kumimoji="1" lang="en-US" altLang="zh-CN" sz="2000" b="1" kern="0" dirty="0" err="1">
                <a:solidFill>
                  <a:srgbClr val="000000"/>
                </a:solidFill>
                <a:latin typeface="Times New Roman" pitchFamily="18" charset="0"/>
              </a:rPr>
              <a:t>tu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itchFamily="18" charset="0"/>
              </a:rPr>
              <a:t>　　</a:t>
            </a:r>
          </a:p>
          <a:p>
            <a:pPr marL="0" lvl="2" fontAlgn="base">
              <a:lnSpc>
                <a:spcPct val="120000"/>
              </a:lnSpc>
              <a:spcAft>
                <a:spcPct val="0"/>
              </a:spcAft>
              <a:buClr>
                <a:srgbClr val="3333CC"/>
              </a:buClr>
              <a:buSzPct val="50000"/>
            </a:pPr>
            <a:r>
              <a:rPr kumimoji="1" lang="zh-CN" altLang="en-US" sz="2000" b="1" kern="0" dirty="0">
                <a:solidFill>
                  <a:srgbClr val="000000"/>
                </a:solidFill>
                <a:latin typeface="Times New Roman" pitchFamily="18" charset="0"/>
              </a:rPr>
              <a:t> 　         </a:t>
            </a:r>
            <a:r>
              <a:rPr kumimoji="1" lang="zh-CN" altLang="en-US" sz="2000" b="1" kern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kern="0" dirty="0">
                <a:solidFill>
                  <a:srgbClr val="808080"/>
                </a:solidFill>
                <a:latin typeface="Times New Roman" pitchFamily="18" charset="0"/>
              </a:rPr>
              <a:t>// </a:t>
            </a:r>
            <a:r>
              <a:rPr kumimoji="1" lang="zh-CN" altLang="en-US" sz="2000" b="1" kern="0" dirty="0">
                <a:solidFill>
                  <a:srgbClr val="808080"/>
                </a:solidFill>
                <a:latin typeface="Times New Roman" pitchFamily="18" charset="0"/>
              </a:rPr>
              <a:t>稀疏矩阵的行数、列数和非零元个数</a:t>
            </a:r>
            <a:br>
              <a:rPr kumimoji="1" lang="zh-CN" altLang="en-US" sz="2000" b="1" kern="0" dirty="0">
                <a:solidFill>
                  <a:srgbClr val="808080"/>
                </a:solidFill>
                <a:latin typeface="Times New Roman" pitchFamily="18" charset="0"/>
              </a:rPr>
            </a:br>
            <a:r>
              <a:rPr kumimoji="1" lang="en-US" altLang="zh-CN" sz="2000" b="1" kern="0" dirty="0" smtClean="0">
                <a:solidFill>
                  <a:srgbClr val="0000CC"/>
                </a:solidFill>
                <a:latin typeface="Times New Roman" pitchFamily="18" charset="0"/>
              </a:rPr>
              <a:t>} </a:t>
            </a:r>
            <a:r>
              <a:rPr kumimoji="1" lang="en-US" altLang="zh-CN" sz="2000" b="1" kern="0" dirty="0" err="1">
                <a:solidFill>
                  <a:srgbClr val="0000CC"/>
                </a:solidFill>
                <a:latin typeface="Times New Roman" pitchFamily="18" charset="0"/>
              </a:rPr>
              <a:t>CrossList</a:t>
            </a:r>
            <a:r>
              <a:rPr kumimoji="1" lang="en-US" altLang="zh-CN" sz="2000" b="1" kern="0" dirty="0">
                <a:solidFill>
                  <a:srgbClr val="0000CC"/>
                </a:solidFill>
                <a:latin typeface="Times New Roman" pitchFamily="18" charset="0"/>
              </a:rPr>
              <a:t>;</a:t>
            </a:r>
            <a:r>
              <a:rPr kumimoji="1" lang="en-US" altLang="zh-CN" sz="2000" b="1" kern="0" dirty="0">
                <a:solidFill>
                  <a:srgbClr val="0000CC"/>
                </a:solidFill>
                <a:latin typeface="Tahoma"/>
              </a:rPr>
              <a:t> </a:t>
            </a:r>
            <a:endParaRPr lang="en-US" altLang="zh-CN" sz="2000" b="1" kern="0" dirty="0">
              <a:solidFill>
                <a:srgbClr val="0000CC"/>
              </a:solidFill>
              <a:latin typeface="宋体" charset="-122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398963" y="2123229"/>
            <a:ext cx="3565525" cy="797718"/>
            <a:chOff x="912" y="1824"/>
            <a:chExt cx="2544" cy="67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84" y="1827"/>
              <a:ext cx="624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919" y="1827"/>
              <a:ext cx="911" cy="3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959" y="1827"/>
              <a:ext cx="504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j</a:t>
              </a: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830" y="1827"/>
              <a:ext cx="708" cy="33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712" y="1827"/>
              <a:ext cx="607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e</a:t>
              </a:r>
            </a:p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538" y="1827"/>
              <a:ext cx="911" cy="33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210" y="2160"/>
              <a:ext cx="1061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down</a:t>
              </a:r>
            </a:p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919" y="2160"/>
              <a:ext cx="1265" cy="33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475" y="2160"/>
              <a:ext cx="796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right</a:t>
              </a:r>
            </a:p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184" y="2160"/>
              <a:ext cx="1265" cy="33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912" y="1824"/>
              <a:ext cx="2544" cy="672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2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矩阵的压缩存储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528" y="1080343"/>
            <a:ext cx="3708400" cy="3152775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3333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typedef struct OLNode {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　　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　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int i, j; 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　　　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int e;</a:t>
            </a:r>
            <a:b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</a:b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　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struct OLNode *right, *down;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} OLNode 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，*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OLink;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/>
            </a:r>
            <a:b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</a:b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typedef struct {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　　　　　　    　　　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OLink   *rhead, *chead; 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　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int mu, nu, tu;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　　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7001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} CrossList; </a:t>
            </a:r>
            <a:endParaRPr kumimoji="1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rgbClr val="070016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220965" y="3025031"/>
            <a:ext cx="360363" cy="3168650"/>
            <a:chOff x="2608" y="1207"/>
            <a:chExt cx="227" cy="1996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608" y="1207"/>
              <a:ext cx="227" cy="1996"/>
            </a:xfrm>
            <a:prstGeom prst="rect">
              <a:avLst/>
            </a:prstGeom>
            <a:gradFill rotWithShape="1">
              <a:gsLst>
                <a:gs pos="0">
                  <a:srgbClr val="477647"/>
                </a:gs>
                <a:gs pos="50000">
                  <a:srgbClr val="99FF99"/>
                </a:gs>
                <a:gs pos="100000">
                  <a:srgbClr val="477647"/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608" y="1706"/>
              <a:ext cx="22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608" y="2205"/>
              <a:ext cx="22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608" y="2704"/>
              <a:ext cx="22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187128" y="6284168"/>
            <a:ext cx="208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070016"/>
                </a:solidFill>
                <a:latin typeface="Times New Roman" pitchFamily="18" charset="0"/>
              </a:rPr>
              <a:t>CrossList   M;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068440" y="2520206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070016"/>
                </a:solidFill>
                <a:latin typeface="Times New Roman" pitchFamily="18" charset="0"/>
              </a:rPr>
              <a:t>M. rhead</a:t>
            </a:r>
          </a:p>
        </p:txBody>
      </p: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6013128" y="2159843"/>
            <a:ext cx="2808287" cy="360363"/>
            <a:chOff x="2925" y="1071"/>
            <a:chExt cx="1769" cy="227"/>
          </a:xfrm>
        </p:grpSpPr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2925" y="1071"/>
              <a:ext cx="1769" cy="227"/>
            </a:xfrm>
            <a:prstGeom prst="rect">
              <a:avLst/>
            </a:prstGeom>
            <a:gradFill rotWithShape="1">
              <a:gsLst>
                <a:gs pos="0">
                  <a:srgbClr val="00E4A8">
                    <a:gamma/>
                    <a:shade val="46275"/>
                    <a:invGamma/>
                  </a:srgbClr>
                </a:gs>
                <a:gs pos="50000">
                  <a:srgbClr val="00E4A8"/>
                </a:gs>
                <a:gs pos="100000">
                  <a:srgbClr val="00E4A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3515" y="1071"/>
              <a:ext cx="0" cy="227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4105" y="1071"/>
              <a:ext cx="0" cy="227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5795640" y="1656606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070016"/>
                </a:solidFill>
                <a:latin typeface="Times New Roman" pitchFamily="18" charset="0"/>
              </a:rPr>
              <a:t>M. chead</a:t>
            </a:r>
          </a:p>
        </p:txBody>
      </p: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6948165" y="3096468"/>
            <a:ext cx="1009650" cy="576263"/>
            <a:chOff x="3560" y="2251"/>
            <a:chExt cx="636" cy="363"/>
          </a:xfrm>
        </p:grpSpPr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3923" y="2251"/>
              <a:ext cx="273" cy="182"/>
            </a:xfrm>
            <a:prstGeom prst="rect">
              <a:avLst/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70016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3560" y="2432"/>
              <a:ext cx="318" cy="182"/>
            </a:xfrm>
            <a:prstGeom prst="rect">
              <a:avLst/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70016"/>
                  </a:solidFill>
                  <a:effectLst/>
                  <a:uLnTx/>
                  <a:uFillTx/>
                  <a:latin typeface="Times New Roman" pitchFamily="18" charset="0"/>
                </a:rPr>
                <a:t>/\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3878" y="2432"/>
              <a:ext cx="318" cy="182"/>
            </a:xfrm>
            <a:prstGeom prst="rect">
              <a:avLst/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70016"/>
                  </a:solidFill>
                  <a:effectLst/>
                  <a:uLnTx/>
                  <a:uFillTx/>
                  <a:latin typeface="Times New Roman" pitchFamily="18" charset="0"/>
                </a:rPr>
                <a:t>/\</a:t>
              </a: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3742" y="2251"/>
              <a:ext cx="181" cy="182"/>
            </a:xfrm>
            <a:prstGeom prst="rect">
              <a:avLst/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70016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3560" y="2251"/>
              <a:ext cx="182" cy="182"/>
            </a:xfrm>
            <a:prstGeom prst="rect">
              <a:avLst/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70016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5436865" y="3528268"/>
            <a:ext cx="15113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>
            <a:off x="7164065" y="2304306"/>
            <a:ext cx="0" cy="792162"/>
          </a:xfrm>
          <a:prstGeom prst="line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5" name="Group 32"/>
          <p:cNvGrpSpPr>
            <a:grpSpLocks/>
          </p:cNvGrpSpPr>
          <p:nvPr/>
        </p:nvGrpSpPr>
        <p:grpSpPr bwMode="auto">
          <a:xfrm>
            <a:off x="6013128" y="3960068"/>
            <a:ext cx="1009650" cy="576263"/>
            <a:chOff x="3560" y="2251"/>
            <a:chExt cx="636" cy="363"/>
          </a:xfrm>
        </p:grpSpPr>
        <p:sp>
          <p:nvSpPr>
            <p:cNvPr id="26" name="Rectangle 33"/>
            <p:cNvSpPr>
              <a:spLocks noChangeArrowheads="1"/>
            </p:cNvSpPr>
            <p:nvPr/>
          </p:nvSpPr>
          <p:spPr bwMode="auto">
            <a:xfrm>
              <a:off x="3923" y="2251"/>
              <a:ext cx="273" cy="182"/>
            </a:xfrm>
            <a:prstGeom prst="rect">
              <a:avLst/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70016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3560" y="2432"/>
              <a:ext cx="318" cy="182"/>
            </a:xfrm>
            <a:prstGeom prst="rect">
              <a:avLst/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70016"/>
                  </a:solidFill>
                  <a:effectLst/>
                  <a:uLnTx/>
                  <a:uFillTx/>
                  <a:latin typeface="Times New Roman" pitchFamily="18" charset="0"/>
                </a:rPr>
                <a:t>/\</a:t>
              </a:r>
            </a:p>
          </p:txBody>
        </p:sp>
        <p:sp>
          <p:nvSpPr>
            <p:cNvPr id="28" name="Rectangle 35"/>
            <p:cNvSpPr>
              <a:spLocks noChangeArrowheads="1"/>
            </p:cNvSpPr>
            <p:nvPr/>
          </p:nvSpPr>
          <p:spPr bwMode="auto">
            <a:xfrm>
              <a:off x="3878" y="2432"/>
              <a:ext cx="318" cy="182"/>
            </a:xfrm>
            <a:prstGeom prst="rect">
              <a:avLst/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70016"/>
                  </a:solidFill>
                  <a:effectLst/>
                  <a:uLnTx/>
                  <a:uFillTx/>
                  <a:latin typeface="Times New Roman" pitchFamily="18" charset="0"/>
                </a:rPr>
                <a:t>/\</a:t>
              </a:r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3742" y="2251"/>
              <a:ext cx="181" cy="182"/>
            </a:xfrm>
            <a:prstGeom prst="rect">
              <a:avLst/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70016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3560" y="2251"/>
              <a:ext cx="182" cy="182"/>
            </a:xfrm>
            <a:prstGeom prst="rect">
              <a:avLst/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70016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31" name="Line 38"/>
          <p:cNvSpPr>
            <a:spLocks noChangeShapeType="1"/>
          </p:cNvSpPr>
          <p:nvPr/>
        </p:nvSpPr>
        <p:spPr bwMode="auto">
          <a:xfrm>
            <a:off x="5508303" y="4320431"/>
            <a:ext cx="504825" cy="0"/>
          </a:xfrm>
          <a:prstGeom prst="line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Line 39"/>
          <p:cNvSpPr>
            <a:spLocks noChangeShapeType="1"/>
          </p:cNvSpPr>
          <p:nvPr/>
        </p:nvSpPr>
        <p:spPr bwMode="auto">
          <a:xfrm>
            <a:off x="6229028" y="2304306"/>
            <a:ext cx="0" cy="1655762"/>
          </a:xfrm>
          <a:prstGeom prst="line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40"/>
          <p:cNvSpPr>
            <a:spLocks noChangeArrowheads="1"/>
          </p:cNvSpPr>
          <p:nvPr/>
        </p:nvSpPr>
        <p:spPr bwMode="auto">
          <a:xfrm>
            <a:off x="5220965" y="4752231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070016"/>
                </a:solidFill>
                <a:latin typeface="Times New Roman" pitchFamily="18" charset="0"/>
              </a:rPr>
              <a:t>/\</a:t>
            </a:r>
          </a:p>
        </p:txBody>
      </p:sp>
      <p:grpSp>
        <p:nvGrpSpPr>
          <p:cNvPr id="34" name="Group 41"/>
          <p:cNvGrpSpPr>
            <a:grpSpLocks/>
          </p:cNvGrpSpPr>
          <p:nvPr/>
        </p:nvGrpSpPr>
        <p:grpSpPr bwMode="auto">
          <a:xfrm>
            <a:off x="6013128" y="5544393"/>
            <a:ext cx="1009650" cy="576263"/>
            <a:chOff x="3560" y="2251"/>
            <a:chExt cx="636" cy="363"/>
          </a:xfrm>
        </p:grpSpPr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3923" y="2251"/>
              <a:ext cx="273" cy="182"/>
            </a:xfrm>
            <a:prstGeom prst="rect">
              <a:avLst/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70016"/>
                  </a:solidFill>
                  <a:effectLst/>
                  <a:uLnTx/>
                  <a:uFillTx/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" name="Rectangle 43"/>
            <p:cNvSpPr>
              <a:spLocks noChangeArrowheads="1"/>
            </p:cNvSpPr>
            <p:nvPr/>
          </p:nvSpPr>
          <p:spPr bwMode="auto">
            <a:xfrm>
              <a:off x="3560" y="2432"/>
              <a:ext cx="318" cy="182"/>
            </a:xfrm>
            <a:prstGeom prst="rect">
              <a:avLst/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70016"/>
                  </a:solidFill>
                  <a:effectLst/>
                  <a:uLnTx/>
                  <a:uFillTx/>
                  <a:latin typeface="Times New Roman" pitchFamily="18" charset="0"/>
                </a:rPr>
                <a:t>/\</a:t>
              </a:r>
            </a:p>
          </p:txBody>
        </p:sp>
        <p:sp>
          <p:nvSpPr>
            <p:cNvPr id="37" name="Rectangle 44"/>
            <p:cNvSpPr>
              <a:spLocks noChangeArrowheads="1"/>
            </p:cNvSpPr>
            <p:nvPr/>
          </p:nvSpPr>
          <p:spPr bwMode="auto">
            <a:xfrm>
              <a:off x="3878" y="2432"/>
              <a:ext cx="318" cy="182"/>
            </a:xfrm>
            <a:prstGeom prst="rect">
              <a:avLst/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70016"/>
                  </a:solidFill>
                  <a:effectLst/>
                  <a:uLnTx/>
                  <a:uFillTx/>
                  <a:latin typeface="Times New Roman" pitchFamily="18" charset="0"/>
                </a:rPr>
                <a:t>/\</a:t>
              </a:r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3742" y="2251"/>
              <a:ext cx="181" cy="182"/>
            </a:xfrm>
            <a:prstGeom prst="rect">
              <a:avLst/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70016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9" name="Rectangle 46"/>
            <p:cNvSpPr>
              <a:spLocks noChangeArrowheads="1"/>
            </p:cNvSpPr>
            <p:nvPr/>
          </p:nvSpPr>
          <p:spPr bwMode="auto">
            <a:xfrm>
              <a:off x="3560" y="2251"/>
              <a:ext cx="182" cy="182"/>
            </a:xfrm>
            <a:prstGeom prst="rect">
              <a:avLst/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70016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40" name="Line 47"/>
          <p:cNvSpPr>
            <a:spLocks noChangeShapeType="1"/>
          </p:cNvSpPr>
          <p:nvPr/>
        </p:nvSpPr>
        <p:spPr bwMode="auto">
          <a:xfrm>
            <a:off x="5363840" y="5904756"/>
            <a:ext cx="649288" cy="0"/>
          </a:xfrm>
          <a:prstGeom prst="line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48"/>
          <p:cNvSpPr>
            <a:spLocks noChangeArrowheads="1"/>
          </p:cNvSpPr>
          <p:nvPr/>
        </p:nvSpPr>
        <p:spPr bwMode="auto">
          <a:xfrm>
            <a:off x="6013128" y="4248993"/>
            <a:ext cx="503237" cy="287338"/>
          </a:xfrm>
          <a:prstGeom prst="rect">
            <a:avLst/>
          </a:prstGeom>
          <a:gradFill rotWithShape="1">
            <a:gsLst>
              <a:gs pos="0">
                <a:srgbClr val="765E76"/>
              </a:gs>
              <a:gs pos="50000">
                <a:srgbClr val="FFCCFF"/>
              </a:gs>
              <a:gs pos="100000">
                <a:srgbClr val="765E76"/>
              </a:gs>
            </a:gsLst>
            <a:lin ang="5400000" scaled="1"/>
          </a:gra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Line 49"/>
          <p:cNvSpPr>
            <a:spLocks noChangeShapeType="1"/>
          </p:cNvSpPr>
          <p:nvPr/>
        </p:nvSpPr>
        <p:spPr bwMode="auto">
          <a:xfrm>
            <a:off x="6229028" y="4393456"/>
            <a:ext cx="0" cy="1150937"/>
          </a:xfrm>
          <a:prstGeom prst="line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" name="Group 50"/>
          <p:cNvGrpSpPr>
            <a:grpSpLocks/>
          </p:cNvGrpSpPr>
          <p:nvPr/>
        </p:nvGrpSpPr>
        <p:grpSpPr bwMode="auto">
          <a:xfrm>
            <a:off x="7956228" y="5544393"/>
            <a:ext cx="1009650" cy="576263"/>
            <a:chOff x="3560" y="2251"/>
            <a:chExt cx="636" cy="363"/>
          </a:xfrm>
        </p:grpSpPr>
        <p:sp>
          <p:nvSpPr>
            <p:cNvPr id="44" name="Rectangle 51"/>
            <p:cNvSpPr>
              <a:spLocks noChangeArrowheads="1"/>
            </p:cNvSpPr>
            <p:nvPr/>
          </p:nvSpPr>
          <p:spPr bwMode="auto">
            <a:xfrm>
              <a:off x="3923" y="2251"/>
              <a:ext cx="273" cy="182"/>
            </a:xfrm>
            <a:prstGeom prst="rect">
              <a:avLst/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70016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" name="Rectangle 52"/>
            <p:cNvSpPr>
              <a:spLocks noChangeArrowheads="1"/>
            </p:cNvSpPr>
            <p:nvPr/>
          </p:nvSpPr>
          <p:spPr bwMode="auto">
            <a:xfrm>
              <a:off x="3560" y="2432"/>
              <a:ext cx="318" cy="182"/>
            </a:xfrm>
            <a:prstGeom prst="rect">
              <a:avLst/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70016"/>
                  </a:solidFill>
                  <a:effectLst/>
                  <a:uLnTx/>
                  <a:uFillTx/>
                  <a:latin typeface="Times New Roman" pitchFamily="18" charset="0"/>
                </a:rPr>
                <a:t>/\</a:t>
              </a:r>
            </a:p>
          </p:txBody>
        </p:sp>
        <p:sp>
          <p:nvSpPr>
            <p:cNvPr id="46" name="Rectangle 53"/>
            <p:cNvSpPr>
              <a:spLocks noChangeArrowheads="1"/>
            </p:cNvSpPr>
            <p:nvPr/>
          </p:nvSpPr>
          <p:spPr bwMode="auto">
            <a:xfrm>
              <a:off x="3878" y="2432"/>
              <a:ext cx="318" cy="182"/>
            </a:xfrm>
            <a:prstGeom prst="rect">
              <a:avLst/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70016"/>
                  </a:solidFill>
                  <a:effectLst/>
                  <a:uLnTx/>
                  <a:uFillTx/>
                  <a:latin typeface="Times New Roman" pitchFamily="18" charset="0"/>
                </a:rPr>
                <a:t>/\</a:t>
              </a:r>
            </a:p>
          </p:txBody>
        </p:sp>
        <p:sp>
          <p:nvSpPr>
            <p:cNvPr id="47" name="Rectangle 54"/>
            <p:cNvSpPr>
              <a:spLocks noChangeArrowheads="1"/>
            </p:cNvSpPr>
            <p:nvPr/>
          </p:nvSpPr>
          <p:spPr bwMode="auto">
            <a:xfrm>
              <a:off x="3742" y="2251"/>
              <a:ext cx="181" cy="182"/>
            </a:xfrm>
            <a:prstGeom prst="rect">
              <a:avLst/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70016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8" name="Rectangle 55"/>
            <p:cNvSpPr>
              <a:spLocks noChangeArrowheads="1"/>
            </p:cNvSpPr>
            <p:nvPr/>
          </p:nvSpPr>
          <p:spPr bwMode="auto">
            <a:xfrm>
              <a:off x="3560" y="2251"/>
              <a:ext cx="182" cy="182"/>
            </a:xfrm>
            <a:prstGeom prst="rect">
              <a:avLst/>
            </a:prstGeom>
            <a:gradFill rotWithShape="1">
              <a:gsLst>
                <a:gs pos="0">
                  <a:srgbClr val="765E76"/>
                </a:gs>
                <a:gs pos="50000">
                  <a:srgbClr val="FFCCFF"/>
                </a:gs>
                <a:gs pos="100000">
                  <a:srgbClr val="765E76"/>
                </a:gs>
              </a:gsLst>
              <a:lin ang="5400000" scaled="1"/>
            </a:gra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70016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49" name="Rectangle 56"/>
          <p:cNvSpPr>
            <a:spLocks noChangeArrowheads="1"/>
          </p:cNvSpPr>
          <p:nvPr/>
        </p:nvSpPr>
        <p:spPr bwMode="auto">
          <a:xfrm>
            <a:off x="6516365" y="5833318"/>
            <a:ext cx="504825" cy="287338"/>
          </a:xfrm>
          <a:prstGeom prst="rect">
            <a:avLst/>
          </a:prstGeom>
          <a:gradFill rotWithShape="1">
            <a:gsLst>
              <a:gs pos="0">
                <a:srgbClr val="765E76"/>
              </a:gs>
              <a:gs pos="50000">
                <a:srgbClr val="FFCCFF"/>
              </a:gs>
              <a:gs pos="100000">
                <a:srgbClr val="765E76"/>
              </a:gs>
            </a:gsLst>
            <a:lin ang="5400000" scaled="1"/>
          </a:gra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Line 58"/>
          <p:cNvSpPr>
            <a:spLocks noChangeShapeType="1"/>
          </p:cNvSpPr>
          <p:nvPr/>
        </p:nvSpPr>
        <p:spPr bwMode="auto">
          <a:xfrm>
            <a:off x="6803703" y="5977781"/>
            <a:ext cx="1152525" cy="0"/>
          </a:xfrm>
          <a:prstGeom prst="line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Line 59"/>
          <p:cNvSpPr>
            <a:spLocks noChangeShapeType="1"/>
          </p:cNvSpPr>
          <p:nvPr/>
        </p:nvSpPr>
        <p:spPr bwMode="auto">
          <a:xfrm>
            <a:off x="8172128" y="2304306"/>
            <a:ext cx="0" cy="3240087"/>
          </a:xfrm>
          <a:prstGeom prst="line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Text Box 122"/>
          <p:cNvSpPr txBox="1">
            <a:spLocks noChangeArrowheads="1"/>
          </p:cNvSpPr>
          <p:nvPr/>
        </p:nvSpPr>
        <p:spPr bwMode="auto">
          <a:xfrm>
            <a:off x="323528" y="4320431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例如</a:t>
            </a:r>
            <a:r>
              <a:rPr kumimoji="1" lang="zh-CN" altLang="en-US" sz="2400" b="1"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53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16303"/>
              </p:ext>
            </p:extLst>
          </p:nvPr>
        </p:nvGraphicFramePr>
        <p:xfrm>
          <a:off x="1260153" y="4391868"/>
          <a:ext cx="1871662" cy="1828800"/>
        </p:xfrm>
        <a:graphic>
          <a:graphicData uri="http://schemas.openxmlformats.org/drawingml/2006/table">
            <a:tbl>
              <a:tblPr/>
              <a:tblGrid>
                <a:gridCol w="374650"/>
                <a:gridCol w="374650"/>
                <a:gridCol w="373062"/>
                <a:gridCol w="374650"/>
                <a:gridCol w="374650"/>
              </a:tblGrid>
              <a:tr h="414338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楷体_GB231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4" name="Group 153"/>
          <p:cNvGrpSpPr>
            <a:grpSpLocks/>
          </p:cNvGrpSpPr>
          <p:nvPr/>
        </p:nvGrpSpPr>
        <p:grpSpPr bwMode="auto">
          <a:xfrm>
            <a:off x="1980878" y="4536331"/>
            <a:ext cx="1150937" cy="1584325"/>
            <a:chOff x="1202" y="1253"/>
            <a:chExt cx="725" cy="998"/>
          </a:xfrm>
        </p:grpSpPr>
        <p:sp>
          <p:nvSpPr>
            <p:cNvPr id="55" name="AutoShape 154"/>
            <p:cNvSpPr>
              <a:spLocks/>
            </p:cNvSpPr>
            <p:nvPr/>
          </p:nvSpPr>
          <p:spPr bwMode="auto">
            <a:xfrm>
              <a:off x="1202" y="1253"/>
              <a:ext cx="45" cy="998"/>
            </a:xfrm>
            <a:prstGeom prst="leftBracket">
              <a:avLst>
                <a:gd name="adj" fmla="val 184815"/>
              </a:avLst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AutoShape 155"/>
            <p:cNvSpPr>
              <a:spLocks/>
            </p:cNvSpPr>
            <p:nvPr/>
          </p:nvSpPr>
          <p:spPr bwMode="auto">
            <a:xfrm>
              <a:off x="1882" y="1253"/>
              <a:ext cx="45" cy="998"/>
            </a:xfrm>
            <a:prstGeom prst="rightBracket">
              <a:avLst>
                <a:gd name="adj" fmla="val 184815"/>
              </a:avLst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835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23" grpId="0" animBg="1"/>
      <p:bldP spid="24" grpId="0" animBg="1"/>
      <p:bldP spid="31" grpId="0" animBg="1"/>
      <p:bldP spid="32" grpId="0" animBg="1"/>
      <p:bldP spid="33" grpId="0"/>
      <p:bldP spid="40" grpId="0" animBg="1"/>
      <p:bldP spid="41" grpId="0" animBg="1"/>
      <p:bldP spid="42" grpId="0" animBg="1"/>
      <p:bldP spid="49" grpId="0" animBg="1"/>
      <p:bldP spid="50" grpId="0" animBg="1"/>
      <p:bldP spid="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 </a:t>
            </a:r>
            <a:r>
              <a:rPr lang="zh-CN" altLang="en-US" dirty="0"/>
              <a:t>广义表的定义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广义</a:t>
            </a:r>
            <a:r>
              <a:rPr lang="zh-CN" altLang="en-US" dirty="0"/>
              <a:t>表是线性表的推广，也称为列表（</a:t>
            </a:r>
            <a:r>
              <a:rPr lang="en-US" altLang="zh-CN" dirty="0"/>
              <a:t>lists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记为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LS   </a:t>
            </a:r>
            <a:r>
              <a:rPr lang="en-US" altLang="zh-CN" dirty="0"/>
              <a:t>=  </a:t>
            </a:r>
            <a:r>
              <a:rPr lang="en-US" altLang="zh-CN" dirty="0" smtClean="0"/>
              <a:t>(a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…,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,…,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 </a:t>
            </a:r>
            <a:r>
              <a:rPr lang="en-US" altLang="zh-CN" dirty="0" smtClean="0"/>
              <a:t>)</a:t>
            </a:r>
          </a:p>
          <a:p>
            <a:pPr lvl="3"/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可以是单个数据元素，也可以是广义表</a:t>
            </a:r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rgbClr val="FF0000"/>
                </a:solidFill>
              </a:rPr>
              <a:t>例子：</a:t>
            </a:r>
            <a:r>
              <a:rPr lang="en-US" altLang="zh-CN" dirty="0" smtClean="0"/>
              <a:t>A=(a</a:t>
            </a:r>
            <a:r>
              <a:rPr lang="en-US" altLang="zh-CN" dirty="0"/>
              <a:t>, (b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d))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广义</a:t>
            </a:r>
            <a:r>
              <a:rPr lang="zh-CN" altLang="en-US" dirty="0"/>
              <a:t>表与线性表的区别和联系？</a:t>
            </a:r>
          </a:p>
          <a:p>
            <a:pPr lvl="2"/>
            <a:r>
              <a:rPr lang="zh-CN" altLang="en-US" dirty="0"/>
              <a:t>广义表中元素既可以是原子类型，也可以是列表；</a:t>
            </a:r>
          </a:p>
          <a:p>
            <a:pPr lvl="2"/>
            <a:r>
              <a:rPr lang="zh-CN" altLang="en-US" dirty="0" smtClean="0"/>
              <a:t>当</a:t>
            </a:r>
            <a:r>
              <a:rPr lang="zh-CN" altLang="en-US" dirty="0"/>
              <a:t>每个元素都为原子且类型相同时，就是线性表。</a:t>
            </a:r>
          </a:p>
          <a:p>
            <a:pPr lvl="1"/>
            <a:r>
              <a:rPr lang="zh-CN" altLang="en-US" dirty="0"/>
              <a:t>常用</a:t>
            </a:r>
            <a:r>
              <a:rPr lang="zh-CN" altLang="en-US" dirty="0" smtClean="0"/>
              <a:t>约定</a:t>
            </a:r>
            <a:endParaRPr lang="en-US" altLang="zh-CN" dirty="0"/>
          </a:p>
          <a:p>
            <a:pPr lvl="2"/>
            <a:r>
              <a:rPr lang="zh-CN" altLang="en-US" dirty="0"/>
              <a:t>用</a:t>
            </a:r>
            <a:r>
              <a:rPr lang="zh-CN" altLang="en-US" dirty="0" smtClean="0"/>
              <a:t>小写字母</a:t>
            </a:r>
            <a:r>
              <a:rPr lang="zh-CN" altLang="en-US" dirty="0"/>
              <a:t>表示原子类型，用大写字母表示列表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B=(</a:t>
            </a:r>
            <a:r>
              <a:rPr lang="en-US" altLang="zh-CN" dirty="0" err="1" smtClean="0"/>
              <a:t>b,c,d</a:t>
            </a:r>
            <a:r>
              <a:rPr lang="en-US" altLang="zh-CN" dirty="0" smtClean="0"/>
              <a:t>)</a:t>
            </a:r>
          </a:p>
          <a:p>
            <a:pPr lvl="3"/>
            <a:r>
              <a:rPr lang="en-US" altLang="zh-CN" dirty="0" smtClean="0"/>
              <a:t>A=(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 </a:t>
            </a:r>
            <a:r>
              <a:rPr lang="zh-CN" altLang="en-US" dirty="0"/>
              <a:t>广义表的定义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9325" cy="5399087"/>
          </a:xfrm>
        </p:spPr>
        <p:txBody>
          <a:bodyPr/>
          <a:lstStyle/>
          <a:p>
            <a:r>
              <a:rPr lang="zh-CN" altLang="en-US" dirty="0"/>
              <a:t>广义表常用</a:t>
            </a:r>
            <a:r>
              <a:rPr lang="zh-CN" altLang="en-US" dirty="0" smtClean="0"/>
              <a:t>术语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长度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广义</a:t>
            </a:r>
            <a:r>
              <a:rPr lang="zh-CN" altLang="en-US" dirty="0"/>
              <a:t>表中元素的个数</a:t>
            </a:r>
            <a:r>
              <a:rPr lang="en-US" altLang="zh-CN" dirty="0"/>
              <a:t>n </a:t>
            </a:r>
            <a:r>
              <a:rPr lang="zh-CN" altLang="en-US" dirty="0"/>
              <a:t>。</a:t>
            </a:r>
            <a:r>
              <a:rPr lang="en-US" altLang="zh-CN" dirty="0"/>
              <a:t>n=0 </a:t>
            </a:r>
            <a:r>
              <a:rPr lang="zh-CN" altLang="en-US" dirty="0" smtClean="0"/>
              <a:t>时称为</a:t>
            </a:r>
            <a:r>
              <a:rPr lang="zh-CN" altLang="en-US" dirty="0"/>
              <a:t>空表。</a:t>
            </a:r>
          </a:p>
          <a:p>
            <a:pPr lvl="1"/>
            <a:r>
              <a:rPr lang="zh-CN" altLang="en-US" dirty="0" smtClean="0"/>
              <a:t>表头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</a:t>
            </a:r>
            <a:r>
              <a:rPr lang="zh-CN" altLang="en-US" dirty="0"/>
              <a:t>任意一个</a:t>
            </a:r>
            <a:r>
              <a:rPr lang="zh-CN" altLang="en-US" dirty="0">
                <a:solidFill>
                  <a:srgbClr val="0000CC"/>
                </a:solidFill>
              </a:rPr>
              <a:t>非空广义表</a:t>
            </a:r>
            <a:r>
              <a:rPr lang="en-US" altLang="zh-CN" dirty="0"/>
              <a:t>LS=(a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,…</a:t>
            </a:r>
            <a:r>
              <a:rPr lang="en-US" altLang="zh-CN" dirty="0"/>
              <a:t>,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n</a:t>
            </a:r>
            <a:r>
              <a:rPr lang="en-US" altLang="zh-CN" dirty="0"/>
              <a:t>)</a:t>
            </a:r>
            <a:r>
              <a:rPr lang="zh-CN" altLang="en-US" dirty="0"/>
              <a:t>，它的</a:t>
            </a:r>
            <a:r>
              <a:rPr lang="zh-CN" altLang="en-US" dirty="0">
                <a:solidFill>
                  <a:srgbClr val="FF0000"/>
                </a:solidFill>
              </a:rPr>
              <a:t>第一个数据元素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 smtClean="0"/>
              <a:t>被称为广义</a:t>
            </a:r>
            <a:r>
              <a:rPr lang="zh-CN" altLang="en-US" dirty="0"/>
              <a:t>表的表头。</a:t>
            </a:r>
          </a:p>
          <a:p>
            <a:pPr lvl="1"/>
            <a:r>
              <a:rPr lang="zh-CN" altLang="en-US" dirty="0" smtClean="0"/>
              <a:t>表尾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</a:t>
            </a:r>
            <a:r>
              <a:rPr lang="zh-CN" altLang="en-US" dirty="0"/>
              <a:t>任意一个</a:t>
            </a:r>
            <a:r>
              <a:rPr lang="zh-CN" altLang="en-US" dirty="0">
                <a:solidFill>
                  <a:srgbClr val="0000CC"/>
                </a:solidFill>
              </a:rPr>
              <a:t>非空广义表</a:t>
            </a:r>
            <a:r>
              <a:rPr lang="zh-CN" altLang="en-US" dirty="0"/>
              <a:t>，除表头外，</a:t>
            </a:r>
            <a:r>
              <a:rPr lang="zh-CN" altLang="en-US" dirty="0" smtClean="0">
                <a:solidFill>
                  <a:srgbClr val="FF0000"/>
                </a:solidFill>
              </a:rPr>
              <a:t>由剩余数据元素</a:t>
            </a:r>
            <a:r>
              <a:rPr lang="zh-CN" altLang="en-US" dirty="0">
                <a:solidFill>
                  <a:srgbClr val="FF0000"/>
                </a:solidFill>
              </a:rPr>
              <a:t>构成的广义表</a:t>
            </a:r>
            <a:r>
              <a:rPr lang="en-US" altLang="zh-CN" dirty="0"/>
              <a:t>(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,a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,...</a:t>
            </a:r>
            <a:r>
              <a:rPr lang="en-US" altLang="zh-CN" dirty="0"/>
              <a:t>,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n</a:t>
            </a:r>
            <a:r>
              <a:rPr lang="en-US" altLang="zh-CN" dirty="0"/>
              <a:t>)</a:t>
            </a:r>
            <a:r>
              <a:rPr lang="zh-CN" altLang="en-US" dirty="0" smtClean="0"/>
              <a:t>被称为广义</a:t>
            </a:r>
            <a:r>
              <a:rPr lang="zh-CN" altLang="en-US" dirty="0"/>
              <a:t>表的表尾。 </a:t>
            </a:r>
          </a:p>
          <a:p>
            <a:pPr lvl="1"/>
            <a:r>
              <a:rPr lang="zh-CN" altLang="en-US" dirty="0" smtClean="0"/>
              <a:t>深度</a:t>
            </a:r>
            <a:endParaRPr lang="en-US" altLang="zh-CN" dirty="0"/>
          </a:p>
          <a:p>
            <a:pPr lvl="2"/>
            <a:r>
              <a:rPr lang="zh-CN" altLang="en-US" dirty="0"/>
              <a:t>定义为</a:t>
            </a:r>
            <a:r>
              <a:rPr lang="zh-CN" altLang="en-US" dirty="0" smtClean="0"/>
              <a:t>括号嵌套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最深层次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en-US" altLang="zh-CN" dirty="0"/>
              <a:t>(a, (b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en-US" altLang="zh-CN" dirty="0" smtClean="0"/>
              <a:t>))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1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 </a:t>
            </a:r>
            <a:r>
              <a:rPr lang="zh-CN" altLang="en-US" dirty="0"/>
              <a:t>广义表的定义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广义表示例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0850" y="2017713"/>
            <a:ext cx="3549650" cy="356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A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＝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 )</a:t>
            </a:r>
            <a:endParaRPr kumimoji="0" lang="zh-CN" altLang="en-US" sz="3200" b="1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＝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(e)</a:t>
            </a:r>
            <a:endParaRPr kumimoji="0" lang="zh-CN" altLang="en-US" sz="3200" b="1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＝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a,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，</a:t>
            </a: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，</a:t>
            </a: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))</a:t>
            </a:r>
            <a:endParaRPr kumimoji="0" lang="zh-CN" altLang="en-US" sz="3200" b="1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＝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A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, </a:t>
            </a: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, </a:t>
            </a: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E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＝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a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, </a:t>
            </a: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E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</a:t>
            </a:r>
            <a:endParaRPr kumimoji="0" lang="zh-CN" altLang="en-US" sz="3200" b="1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F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＝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(( ))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4258184" y="1914525"/>
            <a:ext cx="490390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n=0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因为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是空表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n=1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，表中元素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是原子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n=2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为原子，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b,c,d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为子表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n=3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个元素都是子表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n=2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为原子，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为子表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n=1,  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表中元素为空表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 )</a:t>
            </a: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1763688" y="6021288"/>
            <a:ext cx="6934200" cy="609600"/>
          </a:xfrm>
          <a:prstGeom prst="wedgeRectCallout">
            <a:avLst>
              <a:gd name="adj1" fmla="val -42849"/>
              <a:gd name="adj2" fmla="val -247322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</a:rPr>
              <a:t>E=(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</a:rPr>
              <a:t>a,E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</a:rPr>
              <a:t>)=(a,(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</a:rPr>
              <a:t>a,E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charset="-122"/>
              </a:rPr>
              <a:t>))=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itchFamily="2" charset="-122"/>
              </a:rPr>
              <a:t>(a,(a,(a,…….)))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黑体" pitchFamily="2" charset="-122"/>
              </a:rPr>
              <a:t>，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为递归表</a:t>
            </a:r>
          </a:p>
        </p:txBody>
      </p:sp>
    </p:spTree>
    <p:extLst>
      <p:ext uri="{BB962C8B-B14F-4D97-AF65-F5344CB8AC3E}">
        <p14:creationId xmlns:p14="http://schemas.microsoft.com/office/powerpoint/2010/main" val="274264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 </a:t>
            </a:r>
            <a:r>
              <a:rPr lang="zh-CN" altLang="en-US" dirty="0"/>
              <a:t>广义表的定义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广义表的图形表示</a:t>
            </a:r>
          </a:p>
          <a:p>
            <a:endParaRPr lang="zh-CN" altLang="en-US" dirty="0"/>
          </a:p>
        </p:txBody>
      </p:sp>
      <p:sp>
        <p:nvSpPr>
          <p:cNvPr id="4" name="Rectangle 28"/>
          <p:cNvSpPr txBox="1">
            <a:spLocks noChangeArrowheads="1"/>
          </p:cNvSpPr>
          <p:nvPr/>
        </p:nvSpPr>
        <p:spPr bwMode="auto">
          <a:xfrm>
            <a:off x="634751" y="1772816"/>
            <a:ext cx="3549650" cy="356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A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＝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 )</a:t>
            </a:r>
            <a:endParaRPr kumimoji="0" lang="zh-CN" altLang="en-US" sz="3200" b="1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＝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(e)</a:t>
            </a:r>
            <a:endParaRPr kumimoji="0" lang="zh-CN" altLang="en-US" sz="3200" b="1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＝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a,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，</a:t>
            </a: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，</a:t>
            </a: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))</a:t>
            </a:r>
            <a:endParaRPr kumimoji="0" lang="zh-CN" altLang="en-US" sz="3200" b="1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＝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A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, </a:t>
            </a: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, </a:t>
            </a:r>
            <a:r>
              <a:rPr kumimoji="0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 </a:t>
            </a: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4562226" y="3139653"/>
            <a:ext cx="503238" cy="503238"/>
            <a:chOff x="2758" y="2132"/>
            <a:chExt cx="317" cy="317"/>
          </a:xfrm>
        </p:grpSpPr>
        <p:sp>
          <p:nvSpPr>
            <p:cNvPr id="6" name="Oval 32"/>
            <p:cNvSpPr>
              <a:spLocks noChangeArrowheads="1"/>
            </p:cNvSpPr>
            <p:nvPr/>
          </p:nvSpPr>
          <p:spPr bwMode="auto">
            <a:xfrm>
              <a:off x="2758" y="2132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BBE0E3"/>
                </a:gs>
                <a:gs pos="100000">
                  <a:srgbClr val="BBE0E3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7" name="Text Box 33"/>
            <p:cNvSpPr txBox="1">
              <a:spLocks noChangeArrowheads="1"/>
            </p:cNvSpPr>
            <p:nvPr/>
          </p:nvSpPr>
          <p:spPr bwMode="auto">
            <a:xfrm>
              <a:off x="2836" y="2137"/>
              <a:ext cx="21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A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5706814" y="3139653"/>
            <a:ext cx="581025" cy="1649413"/>
            <a:chOff x="3479" y="2132"/>
            <a:chExt cx="366" cy="1039"/>
          </a:xfrm>
        </p:grpSpPr>
        <p:sp>
          <p:nvSpPr>
            <p:cNvPr id="9" name="Oval 37"/>
            <p:cNvSpPr>
              <a:spLocks noChangeArrowheads="1"/>
            </p:cNvSpPr>
            <p:nvPr/>
          </p:nvSpPr>
          <p:spPr bwMode="auto">
            <a:xfrm>
              <a:off x="3507" y="2132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BBE0E3"/>
                </a:gs>
                <a:gs pos="100000">
                  <a:srgbClr val="BBE0E3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3585" y="2137"/>
              <a:ext cx="21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B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1" name="Line 39"/>
            <p:cNvSpPr>
              <a:spLocks noChangeShapeType="1"/>
            </p:cNvSpPr>
            <p:nvPr/>
          </p:nvSpPr>
          <p:spPr bwMode="auto">
            <a:xfrm>
              <a:off x="3672" y="2446"/>
              <a:ext cx="0" cy="467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40"/>
            <p:cNvSpPr txBox="1">
              <a:spLocks noChangeArrowheads="1"/>
            </p:cNvSpPr>
            <p:nvPr/>
          </p:nvSpPr>
          <p:spPr bwMode="auto">
            <a:xfrm>
              <a:off x="3479" y="2903"/>
              <a:ext cx="366" cy="250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rgbClr val="FF66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13" name="Text Box 41"/>
            <p:cNvSpPr txBox="1">
              <a:spLocks noChangeArrowheads="1"/>
            </p:cNvSpPr>
            <p:nvPr/>
          </p:nvSpPr>
          <p:spPr bwMode="auto">
            <a:xfrm>
              <a:off x="3603" y="2869"/>
              <a:ext cx="21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e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14" name="Group 66"/>
          <p:cNvGrpSpPr>
            <a:grpSpLocks/>
          </p:cNvGrpSpPr>
          <p:nvPr/>
        </p:nvGrpSpPr>
        <p:grpSpPr bwMode="auto">
          <a:xfrm>
            <a:off x="6421189" y="3184103"/>
            <a:ext cx="2327275" cy="2722563"/>
            <a:chOff x="3929" y="2160"/>
            <a:chExt cx="1466" cy="1715"/>
          </a:xfrm>
        </p:grpSpPr>
        <p:sp>
          <p:nvSpPr>
            <p:cNvPr id="15" name="Oval 42"/>
            <p:cNvSpPr>
              <a:spLocks noChangeArrowheads="1"/>
            </p:cNvSpPr>
            <p:nvPr/>
          </p:nvSpPr>
          <p:spPr bwMode="auto">
            <a:xfrm>
              <a:off x="4313" y="2160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BBE0E3"/>
                </a:gs>
                <a:gs pos="100000">
                  <a:srgbClr val="BBE0E3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4391" y="2165"/>
              <a:ext cx="21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C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H="1">
              <a:off x="4122" y="2438"/>
              <a:ext cx="247" cy="475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3929" y="2903"/>
              <a:ext cx="366" cy="250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rgbClr val="FF66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19" name="Text Box 46"/>
            <p:cNvSpPr txBox="1">
              <a:spLocks noChangeArrowheads="1"/>
            </p:cNvSpPr>
            <p:nvPr/>
          </p:nvSpPr>
          <p:spPr bwMode="auto">
            <a:xfrm>
              <a:off x="4053" y="2869"/>
              <a:ext cx="21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a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0" name="Oval 47"/>
            <p:cNvSpPr>
              <a:spLocks noChangeArrowheads="1"/>
            </p:cNvSpPr>
            <p:nvPr/>
          </p:nvSpPr>
          <p:spPr bwMode="auto">
            <a:xfrm>
              <a:off x="4605" y="2855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BBE0E3"/>
                </a:gs>
                <a:gs pos="100000">
                  <a:srgbClr val="BBE0E3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21" name="Text Box 49"/>
            <p:cNvSpPr txBox="1">
              <a:spLocks noChangeArrowheads="1"/>
            </p:cNvSpPr>
            <p:nvPr/>
          </p:nvSpPr>
          <p:spPr bwMode="auto">
            <a:xfrm>
              <a:off x="4113" y="3607"/>
              <a:ext cx="366" cy="250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rgbClr val="FF66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22" name="Text Box 50"/>
            <p:cNvSpPr txBox="1">
              <a:spLocks noChangeArrowheads="1"/>
            </p:cNvSpPr>
            <p:nvPr/>
          </p:nvSpPr>
          <p:spPr bwMode="auto">
            <a:xfrm>
              <a:off x="4237" y="3573"/>
              <a:ext cx="21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b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3" name="Text Box 51"/>
            <p:cNvSpPr txBox="1">
              <a:spLocks noChangeArrowheads="1"/>
            </p:cNvSpPr>
            <p:nvPr/>
          </p:nvSpPr>
          <p:spPr bwMode="auto">
            <a:xfrm>
              <a:off x="4572" y="3607"/>
              <a:ext cx="366" cy="250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rgbClr val="FF66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24" name="Text Box 52"/>
            <p:cNvSpPr txBox="1">
              <a:spLocks noChangeArrowheads="1"/>
            </p:cNvSpPr>
            <p:nvPr/>
          </p:nvSpPr>
          <p:spPr bwMode="auto">
            <a:xfrm>
              <a:off x="4696" y="3573"/>
              <a:ext cx="21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c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5" name="Text Box 53"/>
            <p:cNvSpPr txBox="1">
              <a:spLocks noChangeArrowheads="1"/>
            </p:cNvSpPr>
            <p:nvPr/>
          </p:nvSpPr>
          <p:spPr bwMode="auto">
            <a:xfrm>
              <a:off x="5029" y="3607"/>
              <a:ext cx="366" cy="250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rgbClr val="FF66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26" name="Text Box 54"/>
            <p:cNvSpPr txBox="1">
              <a:spLocks noChangeArrowheads="1"/>
            </p:cNvSpPr>
            <p:nvPr/>
          </p:nvSpPr>
          <p:spPr bwMode="auto">
            <a:xfrm>
              <a:off x="5153" y="3573"/>
              <a:ext cx="21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d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7" name="Line 55"/>
            <p:cNvSpPr>
              <a:spLocks noChangeShapeType="1"/>
            </p:cNvSpPr>
            <p:nvPr/>
          </p:nvSpPr>
          <p:spPr bwMode="auto">
            <a:xfrm flipH="1">
              <a:off x="4360" y="3133"/>
              <a:ext cx="293" cy="475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56"/>
            <p:cNvSpPr>
              <a:spLocks noChangeShapeType="1"/>
            </p:cNvSpPr>
            <p:nvPr/>
          </p:nvSpPr>
          <p:spPr bwMode="auto">
            <a:xfrm>
              <a:off x="4761" y="3159"/>
              <a:ext cx="0" cy="467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57"/>
            <p:cNvSpPr>
              <a:spLocks noChangeShapeType="1"/>
            </p:cNvSpPr>
            <p:nvPr/>
          </p:nvSpPr>
          <p:spPr bwMode="auto">
            <a:xfrm>
              <a:off x="4863" y="3124"/>
              <a:ext cx="283" cy="494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58"/>
            <p:cNvSpPr>
              <a:spLocks noChangeShapeType="1"/>
            </p:cNvSpPr>
            <p:nvPr/>
          </p:nvSpPr>
          <p:spPr bwMode="auto">
            <a:xfrm>
              <a:off x="4552" y="2448"/>
              <a:ext cx="182" cy="412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" name="Group 67"/>
          <p:cNvGrpSpPr>
            <a:grpSpLocks/>
          </p:cNvGrpSpPr>
          <p:nvPr/>
        </p:nvGrpSpPr>
        <p:grpSpPr bwMode="auto">
          <a:xfrm>
            <a:off x="4941639" y="1906166"/>
            <a:ext cx="2174875" cy="1314450"/>
            <a:chOff x="2997" y="1355"/>
            <a:chExt cx="1370" cy="828"/>
          </a:xfrm>
        </p:grpSpPr>
        <p:sp>
          <p:nvSpPr>
            <p:cNvPr id="32" name="Oval 59"/>
            <p:cNvSpPr>
              <a:spLocks noChangeArrowheads="1"/>
            </p:cNvSpPr>
            <p:nvPr/>
          </p:nvSpPr>
          <p:spPr bwMode="auto">
            <a:xfrm>
              <a:off x="3499" y="1355"/>
              <a:ext cx="317" cy="317"/>
            </a:xfrm>
            <a:prstGeom prst="ellipse">
              <a:avLst/>
            </a:prstGeom>
            <a:gradFill rotWithShape="1">
              <a:gsLst>
                <a:gs pos="0">
                  <a:srgbClr val="BBE0E3"/>
                </a:gs>
                <a:gs pos="100000">
                  <a:srgbClr val="BBE0E3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33" name="Text Box 60"/>
            <p:cNvSpPr txBox="1">
              <a:spLocks noChangeArrowheads="1"/>
            </p:cNvSpPr>
            <p:nvPr/>
          </p:nvSpPr>
          <p:spPr bwMode="auto">
            <a:xfrm>
              <a:off x="3577" y="1360"/>
              <a:ext cx="210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D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4" name="Line 61"/>
            <p:cNvSpPr>
              <a:spLocks noChangeShapeType="1"/>
            </p:cNvSpPr>
            <p:nvPr/>
          </p:nvSpPr>
          <p:spPr bwMode="auto">
            <a:xfrm flipH="1">
              <a:off x="2997" y="1634"/>
              <a:ext cx="558" cy="521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62"/>
            <p:cNvSpPr>
              <a:spLocks noChangeShapeType="1"/>
            </p:cNvSpPr>
            <p:nvPr/>
          </p:nvSpPr>
          <p:spPr bwMode="auto">
            <a:xfrm>
              <a:off x="3663" y="1660"/>
              <a:ext cx="0" cy="467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63"/>
            <p:cNvSpPr>
              <a:spLocks noChangeShapeType="1"/>
            </p:cNvSpPr>
            <p:nvPr/>
          </p:nvSpPr>
          <p:spPr bwMode="auto">
            <a:xfrm>
              <a:off x="3765" y="1625"/>
              <a:ext cx="602" cy="558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5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073924"/>
            <a:ext cx="8579296" cy="55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880"/>
              </a:spcBef>
            </a:pPr>
            <a:r>
              <a:rPr kumimoji="1"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广义表具有如下重要的特性：</a:t>
            </a:r>
          </a:p>
          <a:p>
            <a:pPr algn="just" eaLnBrk="1" hangingPunct="1">
              <a:spcBef>
                <a:spcPts val="88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广义表中的数据元素有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相对次序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algn="just" eaLnBrk="1" hangingPunct="1">
              <a:spcBef>
                <a:spcPts val="88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广义表的长度定义为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最外层包含元素个数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algn="just" eaLnBrk="1" hangingPunct="1">
              <a:spcBef>
                <a:spcPts val="88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广义表的深度定义为所含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括弧的重数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。其中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原子的深度为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空表的深度为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algn="just" eaLnBrk="1" hangingPunct="1">
              <a:spcBef>
                <a:spcPts val="88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kumimoji="1"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广义表可以</a:t>
            </a:r>
            <a:r>
              <a:rPr kumimoji="1"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共享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一</a:t>
            </a:r>
            <a:r>
              <a:rPr kumimoji="1"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个广义表可以为其他广义表共享</a:t>
            </a:r>
            <a:r>
              <a:rPr kumimoji="1"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kumimoji="1"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2" indent="0" algn="just" eaLnBrk="1" hangingPunct="1">
              <a:spcBef>
                <a:spcPts val="88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5)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广义表可以是一个递归的表。一个广义表可以是自已的子表。这种广义表称为递归表。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递归表的深度是无穷值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长度是有限值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sz="2800" b="1" i="1" dirty="0">
                <a:solidFill>
                  <a:srgbClr val="0000CC"/>
                </a:solidFill>
                <a:ea typeface="宋体"/>
              </a:rPr>
              <a:t>E </a:t>
            </a:r>
            <a:r>
              <a:rPr lang="zh-CN" altLang="en-US" sz="2800" b="1" dirty="0">
                <a:solidFill>
                  <a:srgbClr val="0000CC"/>
                </a:solidFill>
                <a:ea typeface="宋体"/>
              </a:rPr>
              <a:t>＝</a:t>
            </a:r>
            <a:r>
              <a:rPr lang="en-US" altLang="zh-CN" sz="2800" b="1" dirty="0">
                <a:solidFill>
                  <a:srgbClr val="0000CC"/>
                </a:solidFill>
                <a:ea typeface="宋体"/>
              </a:rPr>
              <a:t>(</a:t>
            </a:r>
            <a:r>
              <a:rPr lang="en-US" altLang="zh-CN" sz="2800" b="1" i="1" dirty="0">
                <a:solidFill>
                  <a:srgbClr val="0000CC"/>
                </a:solidFill>
                <a:ea typeface="宋体"/>
              </a:rPr>
              <a:t>a</a:t>
            </a:r>
            <a:r>
              <a:rPr lang="en-US" altLang="zh-CN" sz="2800" b="1" dirty="0">
                <a:solidFill>
                  <a:srgbClr val="0000CC"/>
                </a:solidFill>
                <a:ea typeface="宋体"/>
              </a:rPr>
              <a:t>, </a:t>
            </a:r>
            <a:r>
              <a:rPr lang="en-US" altLang="zh-CN" sz="2800" b="1" i="1" dirty="0">
                <a:solidFill>
                  <a:srgbClr val="0000CC"/>
                </a:solidFill>
                <a:ea typeface="宋体"/>
              </a:rPr>
              <a:t>E</a:t>
            </a:r>
            <a:r>
              <a:rPr lang="en-US" altLang="zh-CN" sz="2800" b="1" dirty="0">
                <a:solidFill>
                  <a:srgbClr val="0000CC"/>
                </a:solidFill>
                <a:ea typeface="宋体"/>
              </a:rPr>
              <a:t>)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eaLnBrk="1" hangingPunct="1">
              <a:spcBef>
                <a:spcPts val="880"/>
              </a:spcBef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6)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任何一个非空广义表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GL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均可分解为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表头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head(GL) = a</a:t>
            </a:r>
            <a:r>
              <a:rPr kumimoji="1"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表尾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tail(GL) =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,…,a</a:t>
            </a:r>
            <a:r>
              <a:rPr kumimoji="1"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两部分。 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5.4  </a:t>
            </a:r>
            <a:r>
              <a:rPr lang="zh-CN" altLang="en-US" kern="0" smtClean="0"/>
              <a:t>广义表的定义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0781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 </a:t>
            </a:r>
            <a:r>
              <a:rPr lang="zh-CN" altLang="en-US" dirty="0"/>
              <a:t>广义表的定义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广义表的抽象数据类型定义见</a:t>
            </a:r>
            <a:r>
              <a:rPr kumimoji="1"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教材</a:t>
            </a: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P107-108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广义</a:t>
            </a:r>
            <a:r>
              <a:rPr lang="zh-CN" altLang="en-US" dirty="0"/>
              <a:t>表的基本运算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求表头</a:t>
            </a:r>
            <a:r>
              <a:rPr lang="en-US" altLang="zh-CN" dirty="0" err="1"/>
              <a:t>GetHead</a:t>
            </a:r>
            <a:r>
              <a:rPr lang="en-US" altLang="zh-CN" dirty="0"/>
              <a:t>(L</a:t>
            </a:r>
            <a:r>
              <a:rPr lang="en-US" altLang="zh-CN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非</a:t>
            </a:r>
            <a:r>
              <a:rPr lang="zh-CN" altLang="en-US" dirty="0"/>
              <a:t>空广义表的第一个元素，可以是单个元素，也可以是一个子</a:t>
            </a:r>
            <a:r>
              <a:rPr lang="zh-CN" altLang="en-US" dirty="0" smtClean="0"/>
              <a:t>表。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求</a:t>
            </a:r>
            <a:r>
              <a:rPr lang="zh-CN" altLang="en-US" dirty="0"/>
              <a:t>表尾</a:t>
            </a:r>
            <a:r>
              <a:rPr lang="en-US" altLang="zh-CN" dirty="0" err="1"/>
              <a:t>GetTail</a:t>
            </a:r>
            <a:r>
              <a:rPr lang="en-US" altLang="zh-CN" dirty="0"/>
              <a:t>(L</a:t>
            </a:r>
            <a:r>
              <a:rPr lang="en-US" altLang="zh-CN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非</a:t>
            </a:r>
            <a:r>
              <a:rPr lang="zh-CN" altLang="en-US" dirty="0"/>
              <a:t>空广义表</a:t>
            </a:r>
            <a:r>
              <a:rPr lang="zh-CN" altLang="en-US" dirty="0">
                <a:solidFill>
                  <a:srgbClr val="FF0000"/>
                </a:solidFill>
              </a:rPr>
              <a:t>除去表头元素</a:t>
            </a:r>
            <a:r>
              <a:rPr lang="zh-CN" altLang="en-US" dirty="0"/>
              <a:t>以外其它元素所构成的</a:t>
            </a:r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表尾一定是一个</a:t>
            </a:r>
            <a:r>
              <a:rPr lang="zh-CN" altLang="en-US" dirty="0" smtClean="0">
                <a:solidFill>
                  <a:srgbClr val="FF0000"/>
                </a:solidFill>
              </a:rPr>
              <a:t>表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00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二维数组</a:t>
            </a:r>
            <a:r>
              <a:rPr lang="en-US" altLang="zh-CN" dirty="0" smtClean="0"/>
              <a:t>: 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数据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元素为线性表的线性表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 smtClean="0"/>
          </a:p>
        </p:txBody>
      </p:sp>
      <p:graphicFrame>
        <p:nvGraphicFramePr>
          <p:cNvPr id="4" name="Object 997"/>
          <p:cNvGraphicFramePr>
            <a:graphicFrameLocks noChangeAspect="1"/>
          </p:cNvGraphicFramePr>
          <p:nvPr/>
        </p:nvGraphicFramePr>
        <p:xfrm>
          <a:off x="4894263" y="1700213"/>
          <a:ext cx="4192587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公式" r:id="rId4" imgW="1778000" imgH="939800" progId="Equation.3">
                  <p:embed/>
                </p:oleObj>
              </mc:Choice>
              <mc:Fallback>
                <p:oleObj name="公式" r:id="rId4" imgW="17780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1700213"/>
                        <a:ext cx="4192587" cy="2219325"/>
                      </a:xfrm>
                      <a:prstGeom prst="rect">
                        <a:avLst/>
                      </a:prstGeom>
                      <a:solidFill>
                        <a:srgbClr val="FFFFE7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98"/>
          <p:cNvGraphicFramePr>
            <a:graphicFrameLocks noChangeAspect="1"/>
          </p:cNvGraphicFramePr>
          <p:nvPr/>
        </p:nvGraphicFramePr>
        <p:xfrm>
          <a:off x="5003800" y="4221163"/>
          <a:ext cx="396240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6" imgW="1752600" imgH="939800" progId="Equation.3">
                  <p:embed/>
                </p:oleObj>
              </mc:Choice>
              <mc:Fallback>
                <p:oleObj name="Equation" r:id="rId6" imgW="17526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221163"/>
                        <a:ext cx="3962400" cy="2273300"/>
                      </a:xfrm>
                      <a:prstGeom prst="rect">
                        <a:avLst/>
                      </a:prstGeom>
                      <a:solidFill>
                        <a:srgbClr val="FFFFE7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3625" y="4508500"/>
            <a:ext cx="2667000" cy="1828800"/>
            <a:chOff x="1968" y="2448"/>
            <a:chExt cx="2256" cy="1632"/>
          </a:xfrm>
        </p:grpSpPr>
        <p:grpSp>
          <p:nvGrpSpPr>
            <p:cNvPr id="1061" name="Group 5"/>
            <p:cNvGrpSpPr>
              <a:grpSpLocks/>
            </p:cNvGrpSpPr>
            <p:nvPr/>
          </p:nvGrpSpPr>
          <p:grpSpPr bwMode="auto">
            <a:xfrm>
              <a:off x="1968" y="2448"/>
              <a:ext cx="96" cy="1632"/>
              <a:chOff x="1248" y="2544"/>
              <a:chExt cx="96" cy="1632"/>
            </a:xfrm>
          </p:grpSpPr>
          <p:sp>
            <p:nvSpPr>
              <p:cNvPr id="28" name="Line 6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62" name="Group 9"/>
            <p:cNvGrpSpPr>
              <a:grpSpLocks/>
            </p:cNvGrpSpPr>
            <p:nvPr/>
          </p:nvGrpSpPr>
          <p:grpSpPr bwMode="auto">
            <a:xfrm>
              <a:off x="2592" y="2448"/>
              <a:ext cx="96" cy="1632"/>
              <a:chOff x="1248" y="2544"/>
              <a:chExt cx="96" cy="1632"/>
            </a:xfrm>
          </p:grpSpPr>
          <p:sp>
            <p:nvSpPr>
              <p:cNvPr id="25" name="Line 10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63" name="Group 13"/>
            <p:cNvGrpSpPr>
              <a:grpSpLocks/>
            </p:cNvGrpSpPr>
            <p:nvPr/>
          </p:nvGrpSpPr>
          <p:grpSpPr bwMode="auto">
            <a:xfrm>
              <a:off x="3792" y="2448"/>
              <a:ext cx="96" cy="1632"/>
              <a:chOff x="1248" y="2544"/>
              <a:chExt cx="96" cy="1632"/>
            </a:xfrm>
          </p:grpSpPr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9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9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64" name="Group 17"/>
            <p:cNvGrpSpPr>
              <a:grpSpLocks/>
            </p:cNvGrpSpPr>
            <p:nvPr/>
          </p:nvGrpSpPr>
          <p:grpSpPr bwMode="auto">
            <a:xfrm flipH="1">
              <a:off x="2304" y="2448"/>
              <a:ext cx="96" cy="1632"/>
              <a:chOff x="1248" y="2544"/>
              <a:chExt cx="96" cy="1632"/>
            </a:xfrm>
          </p:grpSpPr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9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9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65" name="Group 21"/>
            <p:cNvGrpSpPr>
              <a:grpSpLocks/>
            </p:cNvGrpSpPr>
            <p:nvPr/>
          </p:nvGrpSpPr>
          <p:grpSpPr bwMode="auto">
            <a:xfrm flipH="1">
              <a:off x="2928" y="2448"/>
              <a:ext cx="96" cy="1632"/>
              <a:chOff x="1248" y="2544"/>
              <a:chExt cx="96" cy="1632"/>
            </a:xfrm>
          </p:grpSpPr>
          <p:sp>
            <p:nvSpPr>
              <p:cNvPr id="16" name="Line 22"/>
              <p:cNvSpPr>
                <a:spLocks noChangeShapeType="1"/>
              </p:cNvSpPr>
              <p:nvPr/>
            </p:nvSpPr>
            <p:spPr bwMode="auto">
              <a:xfrm>
                <a:off x="1250" y="2544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Line 23"/>
              <p:cNvSpPr>
                <a:spLocks noChangeShapeType="1"/>
              </p:cNvSpPr>
              <p:nvPr/>
            </p:nvSpPr>
            <p:spPr bwMode="auto">
              <a:xfrm>
                <a:off x="1250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Line 24"/>
              <p:cNvSpPr>
                <a:spLocks noChangeShapeType="1"/>
              </p:cNvSpPr>
              <p:nvPr/>
            </p:nvSpPr>
            <p:spPr bwMode="auto">
              <a:xfrm>
                <a:off x="1250" y="4176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66" name="Group 25"/>
            <p:cNvGrpSpPr>
              <a:grpSpLocks/>
            </p:cNvGrpSpPr>
            <p:nvPr/>
          </p:nvGrpSpPr>
          <p:grpSpPr bwMode="auto">
            <a:xfrm flipH="1">
              <a:off x="4128" y="2448"/>
              <a:ext cx="96" cy="1632"/>
              <a:chOff x="1248" y="2544"/>
              <a:chExt cx="96" cy="1632"/>
            </a:xfrm>
          </p:grpSpPr>
          <p:sp>
            <p:nvSpPr>
              <p:cNvPr id="13" name="Line 26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Line 27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Line 28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4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6067425" y="1873250"/>
            <a:ext cx="2798763" cy="1887538"/>
            <a:chOff x="1920" y="288"/>
            <a:chExt cx="2352" cy="1536"/>
          </a:xfrm>
        </p:grpSpPr>
        <p:grpSp>
          <p:nvGrpSpPr>
            <p:cNvPr id="1037" name="Group 30"/>
            <p:cNvGrpSpPr>
              <a:grpSpLocks/>
            </p:cNvGrpSpPr>
            <p:nvPr/>
          </p:nvGrpSpPr>
          <p:grpSpPr bwMode="auto">
            <a:xfrm>
              <a:off x="1920" y="288"/>
              <a:ext cx="96" cy="288"/>
              <a:chOff x="1248" y="2544"/>
              <a:chExt cx="96" cy="1632"/>
            </a:xfrm>
          </p:grpSpPr>
          <p:sp>
            <p:nvSpPr>
              <p:cNvPr id="53" name="Line 31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Line 32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Line 33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38" name="Group 34"/>
            <p:cNvGrpSpPr>
              <a:grpSpLocks/>
            </p:cNvGrpSpPr>
            <p:nvPr/>
          </p:nvGrpSpPr>
          <p:grpSpPr bwMode="auto">
            <a:xfrm>
              <a:off x="1920" y="720"/>
              <a:ext cx="96" cy="288"/>
              <a:chOff x="1248" y="2544"/>
              <a:chExt cx="96" cy="1632"/>
            </a:xfrm>
          </p:grpSpPr>
          <p:sp>
            <p:nvSpPr>
              <p:cNvPr id="50" name="Line 35"/>
              <p:cNvSpPr>
                <a:spLocks noChangeShapeType="1"/>
              </p:cNvSpPr>
              <p:nvPr/>
            </p:nvSpPr>
            <p:spPr bwMode="auto">
              <a:xfrm>
                <a:off x="1248" y="2541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Line 36"/>
              <p:cNvSpPr>
                <a:spLocks noChangeShapeType="1"/>
              </p:cNvSpPr>
              <p:nvPr/>
            </p:nvSpPr>
            <p:spPr bwMode="auto">
              <a:xfrm>
                <a:off x="1248" y="2541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Line 37"/>
              <p:cNvSpPr>
                <a:spLocks noChangeShapeType="1"/>
              </p:cNvSpPr>
              <p:nvPr/>
            </p:nvSpPr>
            <p:spPr bwMode="auto">
              <a:xfrm>
                <a:off x="1248" y="4173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39" name="Group 38"/>
            <p:cNvGrpSpPr>
              <a:grpSpLocks/>
            </p:cNvGrpSpPr>
            <p:nvPr/>
          </p:nvGrpSpPr>
          <p:grpSpPr bwMode="auto">
            <a:xfrm flipH="1">
              <a:off x="4176" y="288"/>
              <a:ext cx="96" cy="288"/>
              <a:chOff x="1248" y="2544"/>
              <a:chExt cx="96" cy="1632"/>
            </a:xfrm>
          </p:grpSpPr>
          <p:sp>
            <p:nvSpPr>
              <p:cNvPr id="47" name="Line 39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Line 40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Line 41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40" name="Group 42"/>
            <p:cNvGrpSpPr>
              <a:grpSpLocks/>
            </p:cNvGrpSpPr>
            <p:nvPr/>
          </p:nvGrpSpPr>
          <p:grpSpPr bwMode="auto">
            <a:xfrm flipH="1">
              <a:off x="4176" y="720"/>
              <a:ext cx="96" cy="288"/>
              <a:chOff x="1248" y="2544"/>
              <a:chExt cx="96" cy="1632"/>
            </a:xfrm>
          </p:grpSpPr>
          <p:sp>
            <p:nvSpPr>
              <p:cNvPr id="44" name="Line 43"/>
              <p:cNvSpPr>
                <a:spLocks noChangeShapeType="1"/>
              </p:cNvSpPr>
              <p:nvPr/>
            </p:nvSpPr>
            <p:spPr bwMode="auto">
              <a:xfrm>
                <a:off x="1248" y="2541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Line 44"/>
              <p:cNvSpPr>
                <a:spLocks noChangeShapeType="1"/>
              </p:cNvSpPr>
              <p:nvPr/>
            </p:nvSpPr>
            <p:spPr bwMode="auto">
              <a:xfrm>
                <a:off x="1248" y="2541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Line 45"/>
              <p:cNvSpPr>
                <a:spLocks noChangeShapeType="1"/>
              </p:cNvSpPr>
              <p:nvPr/>
            </p:nvSpPr>
            <p:spPr bwMode="auto">
              <a:xfrm>
                <a:off x="1248" y="4173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41" name="Group 46"/>
            <p:cNvGrpSpPr>
              <a:grpSpLocks/>
            </p:cNvGrpSpPr>
            <p:nvPr/>
          </p:nvGrpSpPr>
          <p:grpSpPr bwMode="auto">
            <a:xfrm>
              <a:off x="1920" y="1584"/>
              <a:ext cx="96" cy="240"/>
              <a:chOff x="1248" y="2544"/>
              <a:chExt cx="96" cy="1632"/>
            </a:xfrm>
          </p:grpSpPr>
          <p:sp>
            <p:nvSpPr>
              <p:cNvPr id="41" name="Line 47"/>
              <p:cNvSpPr>
                <a:spLocks noChangeShapeType="1"/>
              </p:cNvSpPr>
              <p:nvPr/>
            </p:nvSpPr>
            <p:spPr bwMode="auto">
              <a:xfrm>
                <a:off x="1248" y="2542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Line 48"/>
              <p:cNvSpPr>
                <a:spLocks noChangeShapeType="1"/>
              </p:cNvSpPr>
              <p:nvPr/>
            </p:nvSpPr>
            <p:spPr bwMode="auto">
              <a:xfrm>
                <a:off x="1248" y="2542"/>
                <a:ext cx="0" cy="1634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Line 49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42" name="Group 50"/>
            <p:cNvGrpSpPr>
              <a:grpSpLocks/>
            </p:cNvGrpSpPr>
            <p:nvPr/>
          </p:nvGrpSpPr>
          <p:grpSpPr bwMode="auto">
            <a:xfrm flipH="1">
              <a:off x="4176" y="1536"/>
              <a:ext cx="96" cy="288"/>
              <a:chOff x="1248" y="2544"/>
              <a:chExt cx="96" cy="1632"/>
            </a:xfrm>
          </p:grpSpPr>
          <p:sp>
            <p:nvSpPr>
              <p:cNvPr id="38" name="Line 51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Line 52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163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Line 53"/>
              <p:cNvSpPr>
                <a:spLocks noChangeShapeType="1"/>
              </p:cNvSpPr>
              <p:nvPr/>
            </p:nvSpPr>
            <p:spPr bwMode="auto">
              <a:xfrm>
                <a:off x="1248" y="41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aphicFrame>
        <p:nvGraphicFramePr>
          <p:cNvPr id="56" name="Object 999"/>
          <p:cNvGraphicFramePr>
            <a:graphicFrameLocks noChangeAspect="1"/>
          </p:cNvGraphicFramePr>
          <p:nvPr/>
        </p:nvGraphicFramePr>
        <p:xfrm>
          <a:off x="522288" y="5373688"/>
          <a:ext cx="41211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公式" r:id="rId8" imgW="1879600" imgH="241300" progId="Equation.3">
                  <p:embed/>
                </p:oleObj>
              </mc:Choice>
              <mc:Fallback>
                <p:oleObj name="公式" r:id="rId8" imgW="1879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5373688"/>
                        <a:ext cx="4121150" cy="52705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000"/>
          <p:cNvGraphicFramePr>
            <a:graphicFrameLocks noChangeAspect="1"/>
          </p:cNvGraphicFramePr>
          <p:nvPr/>
        </p:nvGraphicFramePr>
        <p:xfrm>
          <a:off x="538163" y="3575050"/>
          <a:ext cx="3962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公式" r:id="rId10" imgW="1816100" imgH="228600" progId="Equation.3">
                  <p:embed/>
                </p:oleObj>
              </mc:Choice>
              <mc:Fallback>
                <p:oleObj name="公式" r:id="rId10" imgW="1816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3575050"/>
                        <a:ext cx="3962400" cy="50165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001"/>
          <p:cNvGraphicFramePr>
            <a:graphicFrameLocks noChangeAspect="1"/>
          </p:cNvGraphicFramePr>
          <p:nvPr/>
        </p:nvGraphicFramePr>
        <p:xfrm>
          <a:off x="474663" y="1844675"/>
          <a:ext cx="4241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公式" r:id="rId12" imgW="2120900" imgH="241300" progId="Equation.3">
                  <p:embed/>
                </p:oleObj>
              </mc:Choice>
              <mc:Fallback>
                <p:oleObj name="公式" r:id="rId12" imgW="2120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844675"/>
                        <a:ext cx="4241800" cy="47942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椭圆形标注 58"/>
          <p:cNvSpPr/>
          <p:nvPr/>
        </p:nvSpPr>
        <p:spPr bwMode="auto">
          <a:xfrm>
            <a:off x="827088" y="2565400"/>
            <a:ext cx="1728787" cy="612775"/>
          </a:xfrm>
          <a:prstGeom prst="wedgeEllipseCallout">
            <a:avLst>
              <a:gd name="adj1" fmla="val -52422"/>
              <a:gd name="adj2" fmla="val 12264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r>
              <a:rPr lang="zh-CN" altLang="en-US" sz="2400" b="1" dirty="0">
                <a:solidFill>
                  <a:srgbClr val="17347D"/>
                </a:solidFill>
              </a:rPr>
              <a:t>行向量</a:t>
            </a:r>
          </a:p>
        </p:txBody>
      </p:sp>
      <p:sp>
        <p:nvSpPr>
          <p:cNvPr id="60" name="椭圆形标注 59"/>
          <p:cNvSpPr/>
          <p:nvPr/>
        </p:nvSpPr>
        <p:spPr bwMode="auto">
          <a:xfrm>
            <a:off x="900113" y="4329113"/>
            <a:ext cx="1727200" cy="612775"/>
          </a:xfrm>
          <a:prstGeom prst="wedgeEllipseCallout">
            <a:avLst>
              <a:gd name="adj1" fmla="val -52422"/>
              <a:gd name="adj2" fmla="val 12264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r>
              <a:rPr lang="zh-CN" altLang="en-US" sz="2400" b="1" dirty="0">
                <a:solidFill>
                  <a:srgbClr val="17347D"/>
                </a:solidFill>
              </a:rPr>
              <a:t>列向量</a:t>
            </a:r>
          </a:p>
        </p:txBody>
      </p:sp>
      <p:sp>
        <p:nvSpPr>
          <p:cNvPr id="62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388611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493713" y="1738313"/>
            <a:ext cx="6967537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1. 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GetTail</a:t>
            </a:r>
            <a:r>
              <a:rPr kumimoji="1" lang="en-US" altLang="zh-CN" dirty="0">
                <a:latin typeface="Times New Roman" panose="02020603050405020304" pitchFamily="18" charset="0"/>
              </a:rPr>
              <a:t>(b, k, p, h)</a:t>
            </a:r>
            <a:r>
              <a:rPr kumimoji="1" lang="zh-CN" altLang="en-US" dirty="0">
                <a:latin typeface="Times New Roman" panose="02020603050405020304" pitchFamily="18" charset="0"/>
              </a:rPr>
              <a:t>＝</a:t>
            </a:r>
            <a:r>
              <a:rPr kumimoji="1" lang="zh-CN" altLang="en-US" u="sng" dirty="0">
                <a:latin typeface="Times New Roman" panose="02020603050405020304" pitchFamily="18" charset="0"/>
              </a:rPr>
              <a:t>                         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; 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2.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GetHead</a:t>
            </a:r>
            <a:r>
              <a:rPr kumimoji="1" lang="en-US" altLang="zh-CN" dirty="0">
                <a:latin typeface="Times New Roman" panose="02020603050405020304" pitchFamily="18" charset="0"/>
              </a:rPr>
              <a:t>( 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a,b</a:t>
            </a:r>
            <a:r>
              <a:rPr kumimoji="1" lang="en-US" altLang="zh-CN" dirty="0">
                <a:latin typeface="Times New Roman" panose="02020603050405020304" pitchFamily="18" charset="0"/>
              </a:rPr>
              <a:t>), 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c,d</a:t>
            </a:r>
            <a:r>
              <a:rPr kumimoji="1" lang="en-US" altLang="zh-CN" dirty="0">
                <a:latin typeface="Times New Roman" panose="02020603050405020304" pitchFamily="18" charset="0"/>
              </a:rPr>
              <a:t>) )</a:t>
            </a:r>
            <a:r>
              <a:rPr kumimoji="1" lang="zh-CN" altLang="en-US" dirty="0">
                <a:latin typeface="Times New Roman" panose="02020603050405020304" pitchFamily="18" charset="0"/>
              </a:rPr>
              <a:t>＝</a:t>
            </a:r>
            <a:r>
              <a:rPr kumimoji="1" lang="zh-CN" altLang="en-US" u="sng" dirty="0">
                <a:latin typeface="Times New Roman" panose="02020603050405020304" pitchFamily="18" charset="0"/>
              </a:rPr>
              <a:t>                        </a:t>
            </a:r>
            <a:r>
              <a:rPr kumimoji="1" lang="zh-CN" altLang="en-US" dirty="0">
                <a:latin typeface="Times New Roman" panose="02020603050405020304" pitchFamily="18" charset="0"/>
              </a:rPr>
              <a:t>  </a:t>
            </a:r>
            <a:r>
              <a:rPr kumimoji="1" lang="en-US" altLang="zh-CN" dirty="0">
                <a:latin typeface="Times New Roman" panose="02020603050405020304" pitchFamily="18" charset="0"/>
              </a:rPr>
              <a:t>;   </a:t>
            </a:r>
          </a:p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3.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GetTail</a:t>
            </a:r>
            <a:r>
              <a:rPr kumimoji="1" lang="en-US" altLang="zh-CN" dirty="0">
                <a:latin typeface="Times New Roman" panose="02020603050405020304" pitchFamily="18" charset="0"/>
              </a:rPr>
              <a:t>( 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a,b</a:t>
            </a:r>
            <a:r>
              <a:rPr kumimoji="1" lang="en-US" altLang="zh-CN" dirty="0">
                <a:latin typeface="Times New Roman" panose="02020603050405020304" pitchFamily="18" charset="0"/>
              </a:rPr>
              <a:t>), 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c,d</a:t>
            </a:r>
            <a:r>
              <a:rPr kumimoji="1" lang="en-US" altLang="zh-CN" dirty="0">
                <a:latin typeface="Times New Roman" panose="02020603050405020304" pitchFamily="18" charset="0"/>
              </a:rPr>
              <a:t>) )</a:t>
            </a:r>
            <a:r>
              <a:rPr kumimoji="1" lang="zh-CN" altLang="en-US" dirty="0">
                <a:latin typeface="Times New Roman" panose="02020603050405020304" pitchFamily="18" charset="0"/>
              </a:rPr>
              <a:t>＝</a:t>
            </a:r>
            <a:r>
              <a:rPr kumimoji="1" lang="zh-CN" altLang="en-US" u="sng" dirty="0">
                <a:latin typeface="Times New Roman" panose="02020603050405020304" pitchFamily="18" charset="0"/>
              </a:rPr>
              <a:t>                         </a:t>
            </a:r>
            <a:r>
              <a:rPr kumimoji="1" lang="en-US" altLang="zh-CN" dirty="0">
                <a:latin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4.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GetTail</a:t>
            </a:r>
            <a:r>
              <a:rPr kumimoji="1" lang="en-US" altLang="zh-CN" dirty="0">
                <a:latin typeface="Times New Roman" panose="02020603050405020304" pitchFamily="18" charset="0"/>
              </a:rPr>
              <a:t> (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GetHead</a:t>
            </a:r>
            <a:r>
              <a:rPr kumimoji="1" lang="en-US" altLang="zh-CN" dirty="0">
                <a:latin typeface="Times New Roman" panose="02020603050405020304" pitchFamily="18" charset="0"/>
              </a:rPr>
              <a:t> ((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a,b</a:t>
            </a:r>
            <a:r>
              <a:rPr kumimoji="1" lang="en-US" altLang="zh-CN" dirty="0">
                <a:latin typeface="Times New Roman" panose="02020603050405020304" pitchFamily="18" charset="0"/>
              </a:rPr>
              <a:t>),(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c,d</a:t>
            </a:r>
            <a:r>
              <a:rPr kumimoji="1" lang="en-US" altLang="zh-CN" dirty="0">
                <a:latin typeface="Times New Roman" panose="02020603050405020304" pitchFamily="18" charset="0"/>
              </a:rPr>
              <a:t>)) )</a:t>
            </a:r>
            <a:r>
              <a:rPr kumimoji="1" lang="zh-CN" altLang="en-US" dirty="0">
                <a:latin typeface="Times New Roman" panose="02020603050405020304" pitchFamily="18" charset="0"/>
              </a:rPr>
              <a:t>＝</a:t>
            </a:r>
            <a:r>
              <a:rPr kumimoji="1" lang="zh-CN" altLang="en-US" u="sng" dirty="0">
                <a:latin typeface="Times New Roman" panose="02020603050405020304" pitchFamily="18" charset="0"/>
              </a:rPr>
              <a:t>         </a:t>
            </a:r>
            <a:r>
              <a:rPr kumimoji="1" lang="en-US" altLang="zh-CN" dirty="0"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474663" y="1168400"/>
            <a:ext cx="5014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kumimoji="1" lang="zh-CN" altLang="en-US">
                <a:latin typeface="Times New Roman" panose="02020603050405020304" pitchFamily="18" charset="0"/>
              </a:rPr>
              <a:t>求下列广义表操作的结果 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4710980" y="1671638"/>
            <a:ext cx="1373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(k, p, h)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6007100" y="369093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56678" name="AutoShape 6"/>
          <p:cNvSpPr>
            <a:spLocks noChangeArrowheads="1"/>
          </p:cNvSpPr>
          <p:nvPr/>
        </p:nvSpPr>
        <p:spPr bwMode="auto">
          <a:xfrm>
            <a:off x="6146800" y="4630737"/>
            <a:ext cx="990600" cy="504825"/>
          </a:xfrm>
          <a:prstGeom prst="wedgeRoundRectCallout">
            <a:avLst>
              <a:gd name="adj1" fmla="val -308014"/>
              <a:gd name="adj2" fmla="val -14513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a,b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522288" y="4476750"/>
            <a:ext cx="5791200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5.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GetTail</a:t>
            </a:r>
            <a:r>
              <a:rPr kumimoji="1" lang="zh-CN" altLang="en-US" dirty="0">
                <a:latin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</a:rPr>
              <a:t>）＝</a:t>
            </a:r>
            <a:r>
              <a:rPr kumimoji="1" lang="zh-CN" altLang="en-US" u="sng" dirty="0">
                <a:latin typeface="Times New Roman" panose="02020603050405020304" pitchFamily="18" charset="0"/>
              </a:rPr>
              <a:t>                       </a:t>
            </a:r>
            <a:r>
              <a:rPr kumimoji="1" lang="en-US" altLang="zh-CN" dirty="0">
                <a:latin typeface="Times New Roman" panose="02020603050405020304" pitchFamily="18" charset="0"/>
              </a:rPr>
              <a:t>;        </a:t>
            </a:r>
          </a:p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6.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GetHead</a:t>
            </a:r>
            <a:r>
              <a:rPr kumimoji="1" lang="en-US" altLang="zh-CN" dirty="0">
                <a:latin typeface="Times New Roman" panose="02020603050405020304" pitchFamily="18" charset="0"/>
              </a:rPr>
              <a:t> ( ( ) )</a:t>
            </a:r>
            <a:r>
              <a:rPr kumimoji="1" lang="zh-CN" altLang="en-US" dirty="0">
                <a:latin typeface="Times New Roman" panose="02020603050405020304" pitchFamily="18" charset="0"/>
              </a:rPr>
              <a:t>＝</a:t>
            </a:r>
            <a:r>
              <a:rPr kumimoji="1" lang="zh-CN" altLang="en-US" u="sng" dirty="0">
                <a:latin typeface="Times New Roman" panose="02020603050405020304" pitchFamily="18" charset="0"/>
              </a:rPr>
              <a:t>              </a:t>
            </a:r>
            <a:r>
              <a:rPr kumimoji="1" lang="zh-CN" altLang="en-US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;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7.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GetTail</a:t>
            </a:r>
            <a:r>
              <a:rPr kumimoji="1" lang="en-US" altLang="zh-CN" dirty="0">
                <a:latin typeface="Times New Roman" panose="02020603050405020304" pitchFamily="18" charset="0"/>
              </a:rPr>
              <a:t> ( ( ) ) </a:t>
            </a:r>
            <a:r>
              <a:rPr kumimoji="1" lang="zh-CN" altLang="en-US" dirty="0">
                <a:latin typeface="Times New Roman" panose="02020603050405020304" pitchFamily="18" charset="0"/>
              </a:rPr>
              <a:t>＝</a:t>
            </a:r>
            <a:r>
              <a:rPr kumimoji="1" lang="zh-CN" altLang="en-US" u="sng" dirty="0">
                <a:latin typeface="Times New Roman" panose="02020603050405020304" pitchFamily="18" charset="0"/>
              </a:rPr>
              <a:t>                </a:t>
            </a:r>
            <a:r>
              <a:rPr kumimoji="1" lang="zh-CN" altLang="en-US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3851920" y="4414838"/>
            <a:ext cx="511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( )</a:t>
            </a: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4932040" y="24050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a,b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3854450" y="5057775"/>
            <a:ext cx="511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( )</a:t>
            </a:r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3848100" y="5730875"/>
            <a:ext cx="511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( )</a:t>
            </a:r>
          </a:p>
        </p:txBody>
      </p:sp>
      <p:sp>
        <p:nvSpPr>
          <p:cNvPr id="156685" name="Rectangle 13"/>
          <p:cNvSpPr>
            <a:spLocks noChangeArrowheads="1"/>
          </p:cNvSpPr>
          <p:nvPr/>
        </p:nvSpPr>
        <p:spPr bwMode="auto">
          <a:xfrm>
            <a:off x="4949825" y="3017838"/>
            <a:ext cx="1109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((c,d))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5.4  </a:t>
            </a:r>
            <a:r>
              <a:rPr lang="zh-CN" altLang="en-US" kern="0" smtClean="0"/>
              <a:t>广义表的定义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42170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6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6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6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6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build="p" autoUpdateAnimBg="0" advAuto="0"/>
      <p:bldP spid="156676" grpId="0" autoUpdateAnimBg="0"/>
      <p:bldP spid="156677" grpId="0" autoUpdateAnimBg="0"/>
      <p:bldP spid="156678" grpId="0" animBg="1" autoUpdateAnimBg="0"/>
      <p:bldP spid="156679" grpId="0" autoUpdateAnimBg="0"/>
      <p:bldP spid="156680" grpId="0" autoUpdateAnimBg="0"/>
      <p:bldP spid="156681" grpId="0" autoUpdateAnimBg="0"/>
      <p:bldP spid="156682" grpId="0" autoUpdateAnimBg="0"/>
      <p:bldP spid="156684" grpId="0" autoUpdateAnimBg="0"/>
      <p:bldP spid="15668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84188" y="980728"/>
            <a:ext cx="8534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zh-CN" b="1" dirty="0" smtClean="0"/>
              <a:t>例</a:t>
            </a:r>
            <a:r>
              <a:rPr lang="en-US" altLang="zh-CN" b="1" dirty="0" smtClean="0"/>
              <a:t>  </a:t>
            </a:r>
            <a:r>
              <a:rPr lang="zh-CN" altLang="en-US" b="1" dirty="0"/>
              <a:t>已知广义表</a:t>
            </a:r>
            <a:r>
              <a:rPr lang="en-US" altLang="zh-CN" b="1" dirty="0"/>
              <a:t>L=((x, y, z), a, (u, t, w))</a:t>
            </a:r>
            <a:r>
              <a:rPr lang="zh-CN" altLang="en-US" b="1" dirty="0"/>
              <a:t>，从</a:t>
            </a:r>
            <a:r>
              <a:rPr lang="en-US" altLang="zh-CN" b="1" dirty="0"/>
              <a:t>L</a:t>
            </a:r>
            <a:r>
              <a:rPr lang="zh-CN" altLang="en-US" b="1" dirty="0"/>
              <a:t>表中取出原子</a:t>
            </a:r>
            <a:r>
              <a:rPr lang="en-US" altLang="zh-CN" b="1" dirty="0"/>
              <a:t>u</a:t>
            </a:r>
            <a:r>
              <a:rPr lang="zh-CN" altLang="en-US" b="1" dirty="0"/>
              <a:t>的运算是：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b="1" dirty="0"/>
              <a:t>A)  head(tail(tail(L)))                B)  tail(head(head(tail(L))))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b="1" dirty="0"/>
              <a:t>C)  head(tail(head(tail(L))))     D)  head(head(tail(tail(L))))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解：取出原子</a:t>
            </a:r>
            <a:r>
              <a:rPr lang="en-US" altLang="zh-CN" b="1" dirty="0">
                <a:solidFill>
                  <a:srgbClr val="FF0000"/>
                </a:solidFill>
              </a:rPr>
              <a:t>u</a:t>
            </a:r>
            <a:r>
              <a:rPr lang="zh-CN" altLang="en-US" b="1" dirty="0">
                <a:solidFill>
                  <a:srgbClr val="FF0000"/>
                </a:solidFill>
              </a:rPr>
              <a:t>的过程如下：</a:t>
            </a:r>
          </a:p>
          <a:p>
            <a:pPr algn="l" eaLnBrk="1" hangingPunct="1">
              <a:lnSpc>
                <a:spcPct val="150000"/>
              </a:lnSpc>
            </a:pPr>
            <a:r>
              <a:rPr kumimoji="0" lang="en-US" altLang="zh-CN" b="1" dirty="0">
                <a:solidFill>
                  <a:srgbClr val="FF0000"/>
                </a:solidFill>
              </a:rPr>
              <a:t>1</a:t>
            </a:r>
            <a:r>
              <a:rPr kumimoji="0" lang="zh-CN" altLang="en-US" b="1" dirty="0">
                <a:solidFill>
                  <a:srgbClr val="FF0000"/>
                </a:solidFill>
              </a:rPr>
              <a:t>）用</a:t>
            </a:r>
            <a:r>
              <a:rPr lang="en-US" altLang="zh-CN" b="1" dirty="0">
                <a:solidFill>
                  <a:srgbClr val="FF0000"/>
                </a:solidFill>
              </a:rPr>
              <a:t>tail</a:t>
            </a:r>
            <a:r>
              <a:rPr lang="zh-CN" altLang="en-US" b="1" dirty="0">
                <a:solidFill>
                  <a:srgbClr val="FF0000"/>
                </a:solidFill>
              </a:rPr>
              <a:t>运算去掉表头 </a:t>
            </a:r>
            <a:r>
              <a:rPr lang="en-US" altLang="zh-CN" b="1" dirty="0">
                <a:solidFill>
                  <a:srgbClr val="FF0000"/>
                </a:solidFill>
              </a:rPr>
              <a:t>(x, y, z)</a:t>
            </a:r>
            <a:r>
              <a:rPr lang="zh-CN" altLang="en-US" b="1" dirty="0">
                <a:solidFill>
                  <a:srgbClr val="FF0000"/>
                </a:solidFill>
              </a:rPr>
              <a:t>，即：</a:t>
            </a:r>
            <a:r>
              <a:rPr lang="en-US" altLang="zh-CN" b="1" dirty="0">
                <a:solidFill>
                  <a:srgbClr val="FF0000"/>
                </a:solidFill>
              </a:rPr>
              <a:t>tail(L) = (a, (u, t, w))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）再用</a:t>
            </a:r>
            <a:r>
              <a:rPr lang="en-US" altLang="zh-CN" b="1" dirty="0">
                <a:solidFill>
                  <a:srgbClr val="FF0000"/>
                </a:solidFill>
              </a:rPr>
              <a:t>tail</a:t>
            </a:r>
            <a:r>
              <a:rPr lang="zh-CN" altLang="en-US" b="1" dirty="0">
                <a:solidFill>
                  <a:srgbClr val="FF0000"/>
                </a:solidFill>
              </a:rPr>
              <a:t>运算去掉表头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，即：</a:t>
            </a:r>
            <a:r>
              <a:rPr lang="en-US" altLang="zh-CN" b="1" dirty="0">
                <a:solidFill>
                  <a:srgbClr val="FF0000"/>
                </a:solidFill>
              </a:rPr>
              <a:t>tail(tail(L)) = ((u, t, w))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）用</a:t>
            </a:r>
            <a:r>
              <a:rPr lang="en-US" altLang="zh-CN" b="1" dirty="0">
                <a:solidFill>
                  <a:srgbClr val="FF0000"/>
                </a:solidFill>
              </a:rPr>
              <a:t>head</a:t>
            </a:r>
            <a:r>
              <a:rPr lang="zh-CN" altLang="en-US" b="1" dirty="0">
                <a:solidFill>
                  <a:srgbClr val="FF0000"/>
                </a:solidFill>
              </a:rPr>
              <a:t>运算取出表头 </a:t>
            </a:r>
            <a:r>
              <a:rPr lang="en-US" altLang="zh-CN" b="1" dirty="0">
                <a:solidFill>
                  <a:srgbClr val="FF0000"/>
                </a:solidFill>
              </a:rPr>
              <a:t>(u, t, w)</a:t>
            </a:r>
            <a:r>
              <a:rPr lang="zh-CN" altLang="en-US" b="1" dirty="0">
                <a:solidFill>
                  <a:srgbClr val="FF0000"/>
                </a:solidFill>
              </a:rPr>
              <a:t>，即：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head(tail(tail(L))) = (u, t, w)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）再用</a:t>
            </a:r>
            <a:r>
              <a:rPr lang="en-US" altLang="zh-CN" b="1" dirty="0">
                <a:solidFill>
                  <a:srgbClr val="FF0000"/>
                </a:solidFill>
              </a:rPr>
              <a:t>head</a:t>
            </a:r>
            <a:r>
              <a:rPr lang="zh-CN" altLang="en-US" b="1" dirty="0">
                <a:solidFill>
                  <a:srgbClr val="FF0000"/>
                </a:solidFill>
              </a:rPr>
              <a:t>运算取出表头</a:t>
            </a:r>
            <a:r>
              <a:rPr lang="en-US" altLang="zh-CN" b="1" dirty="0">
                <a:solidFill>
                  <a:srgbClr val="FF0000"/>
                </a:solidFill>
              </a:rPr>
              <a:t>u</a:t>
            </a:r>
            <a:r>
              <a:rPr lang="zh-CN" altLang="en-US" b="1" dirty="0">
                <a:solidFill>
                  <a:srgbClr val="FF0000"/>
                </a:solidFill>
              </a:rPr>
              <a:t>，即：</a:t>
            </a:r>
            <a:r>
              <a:rPr lang="en-US" altLang="zh-CN" b="1" dirty="0">
                <a:solidFill>
                  <a:srgbClr val="FF0000"/>
                </a:solidFill>
              </a:rPr>
              <a:t>head(head(tail(tail(L)))) = u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5.4  </a:t>
            </a:r>
            <a:r>
              <a:rPr lang="zh-CN" altLang="en-US" kern="0" smtClean="0"/>
              <a:t>广义表的定义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3768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11510" y="1124744"/>
            <a:ext cx="6316662" cy="533400"/>
            <a:chOff x="441" y="3256"/>
            <a:chExt cx="3979" cy="336"/>
          </a:xfrm>
        </p:grpSpPr>
        <p:sp>
          <p:nvSpPr>
            <p:cNvPr id="38924" name="Text Box 29"/>
            <p:cNvSpPr txBox="1">
              <a:spLocks noChangeArrowheads="1"/>
            </p:cNvSpPr>
            <p:nvPr/>
          </p:nvSpPr>
          <p:spPr bwMode="auto">
            <a:xfrm>
              <a:off x="820" y="3256"/>
              <a:ext cx="36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宋体" panose="02010600030101010101" pitchFamily="2" charset="-122"/>
                </a:rPr>
                <a:t>广义表可以采用顺序存储结构吗？</a:t>
              </a:r>
            </a:p>
          </p:txBody>
        </p:sp>
        <p:graphicFrame>
          <p:nvGraphicFramePr>
            <p:cNvPr id="38925" name="Object 30"/>
            <p:cNvGraphicFramePr>
              <a:graphicFrameLocks noChangeAspect="1"/>
            </p:cNvGraphicFramePr>
            <p:nvPr/>
          </p:nvGraphicFramePr>
          <p:xfrm>
            <a:off x="441" y="3286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6" name="Clip" r:id="rId3" imgW="861365" imgH="844906" progId="">
                    <p:embed/>
                  </p:oleObj>
                </mc:Choice>
                <mc:Fallback>
                  <p:oleObj name="Clip" r:id="rId3" imgW="861365" imgH="844906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" y="3286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55947" y="1759744"/>
            <a:ext cx="82645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由于广义表中的数据元素的类型不统一，因此难以采用顺序存储结构来存储。 </a:t>
            </a: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616272" y="3791744"/>
            <a:ext cx="8118475" cy="974725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若广义表不空，则可分解为表头和表尾；反之，一对确定的表头和表尾可唯一地确定一个广义表。 </a:t>
            </a:r>
          </a:p>
        </p:txBody>
      </p:sp>
      <p:sp>
        <p:nvSpPr>
          <p:cNvPr id="35876" name="AutoShape 36"/>
          <p:cNvSpPr>
            <a:spLocks noChangeArrowheads="1"/>
          </p:cNvSpPr>
          <p:nvPr/>
        </p:nvSpPr>
        <p:spPr bwMode="auto">
          <a:xfrm>
            <a:off x="4030985" y="4853782"/>
            <a:ext cx="390525" cy="581025"/>
          </a:xfrm>
          <a:prstGeom prst="downArrow">
            <a:avLst>
              <a:gd name="adj1" fmla="val 50000"/>
              <a:gd name="adj2" fmla="val 3719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2067247" y="5587207"/>
            <a:ext cx="4649788" cy="547687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采用</a:t>
            </a:r>
            <a:r>
              <a:rPr lang="zh-CN" altLang="en-US" sz="2800">
                <a:solidFill>
                  <a:srgbClr val="FF3300"/>
                </a:solidFill>
                <a:latin typeface="宋体" panose="02010600030101010101" pitchFamily="2" charset="-122"/>
              </a:rPr>
              <a:t>头尾表示法</a:t>
            </a:r>
            <a:r>
              <a:rPr lang="zh-CN" altLang="en-US" sz="2800">
                <a:latin typeface="宋体" panose="02010600030101010101" pitchFamily="2" charset="-122"/>
              </a:rPr>
              <a:t>存储广义表 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25797" y="2967832"/>
            <a:ext cx="7418388" cy="533400"/>
            <a:chOff x="360" y="2095"/>
            <a:chExt cx="4673" cy="336"/>
          </a:xfrm>
        </p:grpSpPr>
        <p:sp>
          <p:nvSpPr>
            <p:cNvPr id="38922" name="Text Box 39"/>
            <p:cNvSpPr txBox="1">
              <a:spLocks noChangeArrowheads="1"/>
            </p:cNvSpPr>
            <p:nvPr/>
          </p:nvSpPr>
          <p:spPr bwMode="auto">
            <a:xfrm>
              <a:off x="739" y="2095"/>
              <a:ext cx="42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latin typeface="宋体" panose="02010600030101010101" pitchFamily="2" charset="-122"/>
                </a:rPr>
                <a:t>如何采用链接存储结构存储广义表？</a:t>
              </a:r>
            </a:p>
          </p:txBody>
        </p:sp>
        <p:graphicFrame>
          <p:nvGraphicFramePr>
            <p:cNvPr id="38923" name="Object 40"/>
            <p:cNvGraphicFramePr>
              <a:graphicFrameLocks noChangeAspect="1"/>
            </p:cNvGraphicFramePr>
            <p:nvPr/>
          </p:nvGraphicFramePr>
          <p:xfrm>
            <a:off x="360" y="2125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7" name="Clip" r:id="rId5" imgW="861365" imgH="844906" progId="">
                    <p:embed/>
                  </p:oleObj>
                </mc:Choice>
                <mc:Fallback>
                  <p:oleObj name="Clip" r:id="rId5" imgW="861365" imgH="844906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" y="2125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广义表的存储结构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2832745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1" grpId="0"/>
      <p:bldP spid="35875" grpId="0" animBg="1"/>
      <p:bldP spid="35876" grpId="0" animBg="1"/>
      <p:bldP spid="3587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458663" y="1133475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广义表的存储结构</a:t>
            </a:r>
            <a:r>
              <a:rPr lang="zh-CN" altLang="en-US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——头尾表示法</a:t>
            </a:r>
          </a:p>
        </p:txBody>
      </p:sp>
      <p:sp>
        <p:nvSpPr>
          <p:cNvPr id="39940" name="Rectangle 18"/>
          <p:cNvSpPr>
            <a:spLocks noChangeArrowheads="1"/>
          </p:cNvSpPr>
          <p:nvPr/>
        </p:nvSpPr>
        <p:spPr bwMode="auto">
          <a:xfrm>
            <a:off x="503113" y="2801938"/>
            <a:ext cx="8461375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r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广义表中的数据元素既可以是广义表也可以是单元素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80900" y="1917700"/>
            <a:ext cx="7418388" cy="533400"/>
            <a:chOff x="360" y="2095"/>
            <a:chExt cx="4673" cy="336"/>
          </a:xfrm>
        </p:grpSpPr>
        <p:sp>
          <p:nvSpPr>
            <p:cNvPr id="39945" name="Text Box 20"/>
            <p:cNvSpPr txBox="1">
              <a:spLocks noChangeArrowheads="1"/>
            </p:cNvSpPr>
            <p:nvPr/>
          </p:nvSpPr>
          <p:spPr bwMode="auto">
            <a:xfrm>
              <a:off x="739" y="2095"/>
              <a:ext cx="42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/>
                <a:t>头尾表示法中的结点结构？</a:t>
              </a:r>
              <a:endParaRPr lang="zh-CN" altLang="en-US" sz="2800">
                <a:latin typeface="宋体" panose="02010600030101010101" pitchFamily="2" charset="-122"/>
              </a:endParaRPr>
            </a:p>
          </p:txBody>
        </p:sp>
        <p:graphicFrame>
          <p:nvGraphicFramePr>
            <p:cNvPr id="39946" name="Object 21"/>
            <p:cNvGraphicFramePr>
              <a:graphicFrameLocks noChangeAspect="1"/>
            </p:cNvGraphicFramePr>
            <p:nvPr/>
          </p:nvGraphicFramePr>
          <p:xfrm>
            <a:off x="360" y="2125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2" name="Clip" r:id="rId3" imgW="861365" imgH="844906" progId="">
                    <p:embed/>
                  </p:oleObj>
                </mc:Choice>
                <mc:Fallback>
                  <p:oleObj name="Clip" r:id="rId3" imgW="861365" imgH="844906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" y="2125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2" name="Rectangle 22"/>
          <p:cNvSpPr>
            <a:spLocks noChangeArrowheads="1"/>
          </p:cNvSpPr>
          <p:nvPr/>
        </p:nvSpPr>
        <p:spPr bwMode="auto">
          <a:xfrm>
            <a:off x="549150" y="4057650"/>
            <a:ext cx="8407400" cy="5476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  </a:t>
            </a:r>
            <a:r>
              <a:rPr lang="zh-CN" altLang="en-US" sz="2800">
                <a:solidFill>
                  <a:srgbClr val="FF3300"/>
                </a:solidFill>
              </a:rPr>
              <a:t>表结点</a:t>
            </a:r>
            <a:r>
              <a:rPr lang="en-US" altLang="zh-CN" sz="2800">
                <a:latin typeface="宋体" panose="02010600030101010101" pitchFamily="2" charset="-122"/>
              </a:rPr>
              <a:t>——</a:t>
            </a:r>
            <a:r>
              <a:rPr lang="zh-CN" altLang="en-US" sz="2800"/>
              <a:t>存储广义表；</a:t>
            </a:r>
            <a:r>
              <a:rPr lang="zh-CN" altLang="en-US" sz="2800">
                <a:solidFill>
                  <a:srgbClr val="FF3300"/>
                </a:solidFill>
              </a:rPr>
              <a:t>原子结点</a:t>
            </a:r>
            <a:r>
              <a:rPr lang="en-US" altLang="zh-CN" sz="2800">
                <a:latin typeface="宋体" panose="02010600030101010101" pitchFamily="2" charset="-122"/>
              </a:rPr>
              <a:t>——</a:t>
            </a:r>
            <a:r>
              <a:rPr lang="zh-CN" altLang="en-US" sz="2800"/>
              <a:t>存储单元素</a:t>
            </a:r>
          </a:p>
        </p:txBody>
      </p:sp>
      <p:sp>
        <p:nvSpPr>
          <p:cNvPr id="93207" name="AutoShape 23"/>
          <p:cNvSpPr>
            <a:spLocks noChangeArrowheads="1"/>
          </p:cNvSpPr>
          <p:nvPr/>
        </p:nvSpPr>
        <p:spPr bwMode="auto">
          <a:xfrm>
            <a:off x="4435350" y="3427413"/>
            <a:ext cx="390525" cy="581025"/>
          </a:xfrm>
          <a:prstGeom prst="downArrow">
            <a:avLst>
              <a:gd name="adj1" fmla="val 50000"/>
              <a:gd name="adj2" fmla="val 3719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广义表的存储结构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2620735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3" name="Group 4"/>
          <p:cNvGrpSpPr>
            <a:grpSpLocks/>
          </p:cNvGrpSpPr>
          <p:nvPr/>
        </p:nvGrpSpPr>
        <p:grpSpPr bwMode="auto">
          <a:xfrm>
            <a:off x="1081608" y="2765425"/>
            <a:ext cx="7162800" cy="990600"/>
            <a:chOff x="672" y="2016"/>
            <a:chExt cx="4512" cy="765"/>
          </a:xfrm>
        </p:grpSpPr>
        <p:grpSp>
          <p:nvGrpSpPr>
            <p:cNvPr id="40968" name="Group 5"/>
            <p:cNvGrpSpPr>
              <a:grpSpLocks/>
            </p:cNvGrpSpPr>
            <p:nvPr/>
          </p:nvGrpSpPr>
          <p:grpSpPr bwMode="auto">
            <a:xfrm>
              <a:off x="672" y="2016"/>
              <a:ext cx="2038" cy="396"/>
              <a:chOff x="2520" y="6900"/>
              <a:chExt cx="2880" cy="468"/>
            </a:xfrm>
          </p:grpSpPr>
          <p:sp>
            <p:nvSpPr>
              <p:cNvPr id="40973" name="Rectangle 6"/>
              <p:cNvSpPr>
                <a:spLocks noChangeArrowheads="1"/>
              </p:cNvSpPr>
              <p:nvPr/>
            </p:nvSpPr>
            <p:spPr bwMode="auto">
              <a:xfrm>
                <a:off x="2520" y="6900"/>
                <a:ext cx="2880" cy="4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" bIns="1080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Times New Roman" panose="02020603050405020304" pitchFamily="18" charset="0"/>
                  </a:rPr>
                  <a:t>  </a:t>
                </a:r>
                <a:r>
                  <a:rPr lang="en-US" altLang="zh-CN">
                    <a:latin typeface="Times New Roman" panose="02020603050405020304" pitchFamily="18" charset="0"/>
                  </a:rPr>
                  <a:t>tag=1      hp    tp</a:t>
                </a:r>
              </a:p>
            </p:txBody>
          </p:sp>
          <p:sp>
            <p:nvSpPr>
              <p:cNvPr id="40974" name="Line 7"/>
              <p:cNvSpPr>
                <a:spLocks noChangeShapeType="1"/>
              </p:cNvSpPr>
              <p:nvPr/>
            </p:nvSpPr>
            <p:spPr bwMode="auto">
              <a:xfrm>
                <a:off x="3960" y="690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zh-CN" altLang="en-US"/>
              </a:p>
            </p:txBody>
          </p:sp>
          <p:sp>
            <p:nvSpPr>
              <p:cNvPr id="40975" name="Line 8"/>
              <p:cNvSpPr>
                <a:spLocks noChangeShapeType="1"/>
              </p:cNvSpPr>
              <p:nvPr/>
            </p:nvSpPr>
            <p:spPr bwMode="auto">
              <a:xfrm>
                <a:off x="4680" y="690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zh-CN" altLang="en-US"/>
              </a:p>
            </p:txBody>
          </p:sp>
        </p:grpSp>
        <p:grpSp>
          <p:nvGrpSpPr>
            <p:cNvPr id="40969" name="Group 9"/>
            <p:cNvGrpSpPr>
              <a:grpSpLocks/>
            </p:cNvGrpSpPr>
            <p:nvPr/>
          </p:nvGrpSpPr>
          <p:grpSpPr bwMode="auto">
            <a:xfrm>
              <a:off x="3292" y="2016"/>
              <a:ext cx="1892" cy="396"/>
              <a:chOff x="6120" y="6900"/>
              <a:chExt cx="2340" cy="468"/>
            </a:xfrm>
          </p:grpSpPr>
          <p:sp>
            <p:nvSpPr>
              <p:cNvPr id="40971" name="Rectangle 10"/>
              <p:cNvSpPr>
                <a:spLocks noChangeArrowheads="1"/>
              </p:cNvSpPr>
              <p:nvPr/>
            </p:nvSpPr>
            <p:spPr bwMode="auto">
              <a:xfrm>
                <a:off x="6120" y="6900"/>
                <a:ext cx="2340" cy="46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" bIns="1080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Times New Roman" panose="02020603050405020304" pitchFamily="18" charset="0"/>
                  </a:rPr>
                  <a:t>  </a:t>
                </a:r>
                <a:r>
                  <a:rPr lang="en-US" altLang="zh-CN">
                    <a:latin typeface="Times New Roman" panose="02020603050405020304" pitchFamily="18" charset="0"/>
                  </a:rPr>
                  <a:t>tag=0       data</a:t>
                </a:r>
              </a:p>
            </p:txBody>
          </p:sp>
          <p:sp>
            <p:nvSpPr>
              <p:cNvPr id="40972" name="Line 11"/>
              <p:cNvSpPr>
                <a:spLocks noChangeShapeType="1"/>
              </p:cNvSpPr>
              <p:nvPr/>
            </p:nvSpPr>
            <p:spPr bwMode="auto">
              <a:xfrm>
                <a:off x="7380" y="690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0800" bIns="10800"/>
              <a:lstStyle/>
              <a:p>
                <a:endParaRPr lang="zh-CN" altLang="en-US"/>
              </a:p>
            </p:txBody>
          </p:sp>
        </p:grpSp>
        <p:sp>
          <p:nvSpPr>
            <p:cNvPr id="40970" name="Text Box 12"/>
            <p:cNvSpPr txBox="1">
              <a:spLocks noChangeArrowheads="1"/>
            </p:cNvSpPr>
            <p:nvPr/>
          </p:nvSpPr>
          <p:spPr bwMode="auto">
            <a:xfrm>
              <a:off x="682" y="2481"/>
              <a:ext cx="442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          表结点                               原子结点</a:t>
              </a:r>
            </a:p>
          </p:txBody>
        </p:sp>
      </p:grpSp>
      <p:sp>
        <p:nvSpPr>
          <p:cNvPr id="40964" name="Text Box 13"/>
          <p:cNvSpPr txBox="1">
            <a:spLocks noChangeArrowheads="1"/>
          </p:cNvSpPr>
          <p:nvPr/>
        </p:nvSpPr>
        <p:spPr bwMode="auto">
          <a:xfrm>
            <a:off x="872058" y="4124325"/>
            <a:ext cx="7024688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tag：</a:t>
            </a:r>
            <a:r>
              <a:rPr lang="zh-CN" altLang="en-US" sz="2800">
                <a:latin typeface="Times New Roman" panose="02020603050405020304" pitchFamily="18" charset="0"/>
              </a:rPr>
              <a:t>区分表结点和元素结点的标志；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hp：</a:t>
            </a:r>
            <a:r>
              <a:rPr lang="zh-CN" altLang="en-US" sz="2800">
                <a:latin typeface="Times New Roman" panose="02020603050405020304" pitchFamily="18" charset="0"/>
              </a:rPr>
              <a:t>指向表头结点的指针；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tp：</a:t>
            </a:r>
            <a:r>
              <a:rPr lang="zh-CN" altLang="en-US" sz="2800">
                <a:latin typeface="Times New Roman" panose="02020603050405020304" pitchFamily="18" charset="0"/>
              </a:rPr>
              <a:t>指向表尾结点的指针；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data：</a:t>
            </a:r>
            <a:r>
              <a:rPr lang="zh-CN" altLang="en-US" sz="2800">
                <a:latin typeface="Times New Roman" panose="02020603050405020304" pitchFamily="18" charset="0"/>
              </a:rPr>
              <a:t>数据域，存放单元素。</a:t>
            </a:r>
          </a:p>
        </p:txBody>
      </p:sp>
      <p:sp>
        <p:nvSpPr>
          <p:cNvPr id="40965" name="Text Box 14"/>
          <p:cNvSpPr txBox="1">
            <a:spLocks noChangeArrowheads="1"/>
          </p:cNvSpPr>
          <p:nvPr/>
        </p:nvSpPr>
        <p:spPr bwMode="auto">
          <a:xfrm>
            <a:off x="552971" y="1133475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广义表的存储结构</a:t>
            </a:r>
            <a:r>
              <a:rPr lang="zh-CN" altLang="en-US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——头尾表示法</a:t>
            </a:r>
          </a:p>
        </p:txBody>
      </p:sp>
      <p:sp>
        <p:nvSpPr>
          <p:cNvPr id="40966" name="Text Box 16"/>
          <p:cNvSpPr txBox="1">
            <a:spLocks noChangeArrowheads="1"/>
          </p:cNvSpPr>
          <p:nvPr/>
        </p:nvSpPr>
        <p:spPr bwMode="auto">
          <a:xfrm>
            <a:off x="537096" y="1887538"/>
            <a:ext cx="1741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结点结构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广义表的存储结构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559807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552400" y="1052736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广义表的存储结构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——头尾表示法</a:t>
            </a:r>
          </a:p>
        </p:txBody>
      </p:sp>
      <p:sp>
        <p:nvSpPr>
          <p:cNvPr id="41988" name="Rectangle 106"/>
          <p:cNvSpPr>
            <a:spLocks noGrp="1" noChangeArrowheads="1"/>
          </p:cNvSpPr>
          <p:nvPr>
            <p:ph type="body" idx="1"/>
          </p:nvPr>
        </p:nvSpPr>
        <p:spPr>
          <a:xfrm>
            <a:off x="5459288" y="1772816"/>
            <a:ext cx="3505200" cy="1836738"/>
          </a:xfr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i="1" dirty="0" smtClean="0"/>
              <a:t>A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( )</a:t>
            </a:r>
            <a:endParaRPr lang="zh-CN" altLang="en-US" b="1" i="1" dirty="0" smtClean="0"/>
          </a:p>
          <a:p>
            <a:pPr eaLnBrk="1" hangingPunct="1">
              <a:buFontTx/>
              <a:buNone/>
            </a:pPr>
            <a:r>
              <a:rPr lang="en-US" altLang="zh-CN" b="1" i="1" dirty="0" smtClean="0"/>
              <a:t>B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(e)</a:t>
            </a:r>
            <a:endParaRPr lang="zh-CN" altLang="en-US" b="1" i="1" dirty="0" smtClean="0"/>
          </a:p>
          <a:p>
            <a:pPr eaLnBrk="1" hangingPunct="1">
              <a:buFontTx/>
              <a:buNone/>
            </a:pPr>
            <a:r>
              <a:rPr lang="en-US" altLang="zh-CN" b="1" i="1" dirty="0" smtClean="0"/>
              <a:t>C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a, 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b</a:t>
            </a:r>
            <a:r>
              <a:rPr lang="zh-CN" altLang="en-US" b="1" dirty="0" smtClean="0"/>
              <a:t>，</a:t>
            </a:r>
            <a:r>
              <a:rPr lang="en-US" altLang="zh-CN" b="1" i="1" dirty="0" smtClean="0"/>
              <a:t>c</a:t>
            </a:r>
            <a:r>
              <a:rPr lang="zh-CN" altLang="en-US" b="1" dirty="0" smtClean="0"/>
              <a:t>，</a:t>
            </a:r>
            <a:r>
              <a:rPr lang="en-US" altLang="zh-CN" b="1" i="1" dirty="0" smtClean="0"/>
              <a:t>d</a:t>
            </a:r>
            <a:r>
              <a:rPr lang="en-US" altLang="zh-CN" b="1" dirty="0" smtClean="0"/>
              <a:t>))</a:t>
            </a:r>
            <a:endParaRPr lang="zh-CN" altLang="en-US" b="1" i="1" dirty="0" smtClean="0"/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1416348" y="1666776"/>
            <a:ext cx="1773237" cy="688975"/>
            <a:chOff x="2889" y="1409"/>
            <a:chExt cx="1117" cy="434"/>
          </a:xfrm>
        </p:grpSpPr>
        <p:sp>
          <p:nvSpPr>
            <p:cNvPr id="42040" name="Line 112"/>
            <p:cNvSpPr>
              <a:spLocks noChangeShapeType="1"/>
            </p:cNvSpPr>
            <p:nvPr/>
          </p:nvSpPr>
          <p:spPr bwMode="auto">
            <a:xfrm>
              <a:off x="2944" y="1682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41" name="Text Box 113"/>
            <p:cNvSpPr txBox="1">
              <a:spLocks noChangeArrowheads="1"/>
            </p:cNvSpPr>
            <p:nvPr/>
          </p:nvSpPr>
          <p:spPr bwMode="auto">
            <a:xfrm>
              <a:off x="3310" y="1555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NULL</a:t>
              </a:r>
            </a:p>
          </p:txBody>
        </p:sp>
        <p:sp>
          <p:nvSpPr>
            <p:cNvPr id="42042" name="Text Box 114"/>
            <p:cNvSpPr txBox="1">
              <a:spLocks noChangeArrowheads="1"/>
            </p:cNvSpPr>
            <p:nvPr/>
          </p:nvSpPr>
          <p:spPr bwMode="auto">
            <a:xfrm>
              <a:off x="2889" y="1409"/>
              <a:ext cx="2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</a:p>
          </p:txBody>
        </p:sp>
      </p:grpSp>
      <p:grpSp>
        <p:nvGrpSpPr>
          <p:cNvPr id="3" name="Group 157"/>
          <p:cNvGrpSpPr>
            <a:grpSpLocks/>
          </p:cNvGrpSpPr>
          <p:nvPr/>
        </p:nvGrpSpPr>
        <p:grpSpPr bwMode="auto">
          <a:xfrm>
            <a:off x="1403648" y="2524026"/>
            <a:ext cx="1744662" cy="1308100"/>
            <a:chOff x="559" y="1867"/>
            <a:chExt cx="1099" cy="824"/>
          </a:xfrm>
        </p:grpSpPr>
        <p:sp>
          <p:nvSpPr>
            <p:cNvPr id="42031" name="Line 107"/>
            <p:cNvSpPr>
              <a:spLocks noChangeShapeType="1"/>
            </p:cNvSpPr>
            <p:nvPr/>
          </p:nvSpPr>
          <p:spPr bwMode="auto">
            <a:xfrm>
              <a:off x="614" y="2140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32" name="Text Box 108"/>
            <p:cNvSpPr txBox="1">
              <a:spLocks noChangeArrowheads="1"/>
            </p:cNvSpPr>
            <p:nvPr/>
          </p:nvSpPr>
          <p:spPr bwMode="auto">
            <a:xfrm>
              <a:off x="962" y="2013"/>
              <a:ext cx="69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42033" name="Text Box 109"/>
            <p:cNvSpPr txBox="1">
              <a:spLocks noChangeArrowheads="1"/>
            </p:cNvSpPr>
            <p:nvPr/>
          </p:nvSpPr>
          <p:spPr bwMode="auto">
            <a:xfrm>
              <a:off x="559" y="1867"/>
              <a:ext cx="2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B</a:t>
              </a:r>
            </a:p>
          </p:txBody>
        </p:sp>
        <p:sp>
          <p:nvSpPr>
            <p:cNvPr id="42034" name="Line 115"/>
            <p:cNvSpPr>
              <a:spLocks noChangeShapeType="1"/>
            </p:cNvSpPr>
            <p:nvPr/>
          </p:nvSpPr>
          <p:spPr bwMode="auto">
            <a:xfrm>
              <a:off x="1207" y="202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35" name="Line 116"/>
            <p:cNvSpPr>
              <a:spLocks noChangeShapeType="1"/>
            </p:cNvSpPr>
            <p:nvPr/>
          </p:nvSpPr>
          <p:spPr bwMode="auto">
            <a:xfrm>
              <a:off x="1445" y="202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36" name="Line 117"/>
            <p:cNvSpPr>
              <a:spLocks noChangeShapeType="1"/>
            </p:cNvSpPr>
            <p:nvPr/>
          </p:nvSpPr>
          <p:spPr bwMode="auto">
            <a:xfrm>
              <a:off x="1327" y="2195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37" name="Text Box 118"/>
            <p:cNvSpPr txBox="1">
              <a:spLocks noChangeArrowheads="1"/>
            </p:cNvSpPr>
            <p:nvPr/>
          </p:nvSpPr>
          <p:spPr bwMode="auto">
            <a:xfrm>
              <a:off x="1080" y="2443"/>
              <a:ext cx="47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0   e</a:t>
              </a:r>
            </a:p>
          </p:txBody>
        </p:sp>
        <p:sp>
          <p:nvSpPr>
            <p:cNvPr id="42038" name="Line 119"/>
            <p:cNvSpPr>
              <a:spLocks noChangeShapeType="1"/>
            </p:cNvSpPr>
            <p:nvPr/>
          </p:nvSpPr>
          <p:spPr bwMode="auto">
            <a:xfrm>
              <a:off x="1325" y="245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39" name="Text Box 121"/>
            <p:cNvSpPr txBox="1">
              <a:spLocks noChangeArrowheads="1"/>
            </p:cNvSpPr>
            <p:nvPr/>
          </p:nvSpPr>
          <p:spPr bwMode="auto">
            <a:xfrm>
              <a:off x="1464" y="2050"/>
              <a:ext cx="1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</p:grpSp>
      <p:grpSp>
        <p:nvGrpSpPr>
          <p:cNvPr id="4" name="Group 158"/>
          <p:cNvGrpSpPr>
            <a:grpSpLocks/>
          </p:cNvGrpSpPr>
          <p:nvPr/>
        </p:nvGrpSpPr>
        <p:grpSpPr bwMode="auto">
          <a:xfrm>
            <a:off x="1436960" y="4017863"/>
            <a:ext cx="6375400" cy="2003425"/>
            <a:chOff x="531" y="2808"/>
            <a:chExt cx="4016" cy="1262"/>
          </a:xfrm>
        </p:grpSpPr>
        <p:sp>
          <p:nvSpPr>
            <p:cNvPr id="41996" name="Line 122"/>
            <p:cNvSpPr>
              <a:spLocks noChangeShapeType="1"/>
            </p:cNvSpPr>
            <p:nvPr/>
          </p:nvSpPr>
          <p:spPr bwMode="auto">
            <a:xfrm>
              <a:off x="586" y="3081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7" name="Text Box 123"/>
            <p:cNvSpPr txBox="1">
              <a:spLocks noChangeArrowheads="1"/>
            </p:cNvSpPr>
            <p:nvPr/>
          </p:nvSpPr>
          <p:spPr bwMode="auto">
            <a:xfrm>
              <a:off x="934" y="2954"/>
              <a:ext cx="69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41998" name="Text Box 124"/>
            <p:cNvSpPr txBox="1">
              <a:spLocks noChangeArrowheads="1"/>
            </p:cNvSpPr>
            <p:nvPr/>
          </p:nvSpPr>
          <p:spPr bwMode="auto">
            <a:xfrm>
              <a:off x="531" y="2808"/>
              <a:ext cx="2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C</a:t>
              </a:r>
            </a:p>
          </p:txBody>
        </p:sp>
        <p:sp>
          <p:nvSpPr>
            <p:cNvPr id="41999" name="Line 125"/>
            <p:cNvSpPr>
              <a:spLocks noChangeShapeType="1"/>
            </p:cNvSpPr>
            <p:nvPr/>
          </p:nvSpPr>
          <p:spPr bwMode="auto">
            <a:xfrm>
              <a:off x="1179" y="2962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0" name="Line 126"/>
            <p:cNvSpPr>
              <a:spLocks noChangeShapeType="1"/>
            </p:cNvSpPr>
            <p:nvPr/>
          </p:nvSpPr>
          <p:spPr bwMode="auto">
            <a:xfrm>
              <a:off x="1417" y="2962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1" name="Line 127"/>
            <p:cNvSpPr>
              <a:spLocks noChangeShapeType="1"/>
            </p:cNvSpPr>
            <p:nvPr/>
          </p:nvSpPr>
          <p:spPr bwMode="auto">
            <a:xfrm>
              <a:off x="1299" y="3136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2" name="Text Box 128"/>
            <p:cNvSpPr txBox="1">
              <a:spLocks noChangeArrowheads="1"/>
            </p:cNvSpPr>
            <p:nvPr/>
          </p:nvSpPr>
          <p:spPr bwMode="auto">
            <a:xfrm>
              <a:off x="1052" y="3384"/>
              <a:ext cx="47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0   a</a:t>
              </a:r>
            </a:p>
          </p:txBody>
        </p:sp>
        <p:sp>
          <p:nvSpPr>
            <p:cNvPr id="42003" name="Line 129"/>
            <p:cNvSpPr>
              <a:spLocks noChangeShapeType="1"/>
            </p:cNvSpPr>
            <p:nvPr/>
          </p:nvSpPr>
          <p:spPr bwMode="auto">
            <a:xfrm>
              <a:off x="1297" y="3392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4" name="Text Box 130"/>
            <p:cNvSpPr txBox="1">
              <a:spLocks noChangeArrowheads="1"/>
            </p:cNvSpPr>
            <p:nvPr/>
          </p:nvSpPr>
          <p:spPr bwMode="auto">
            <a:xfrm>
              <a:off x="2413" y="2991"/>
              <a:ext cx="1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  <p:sp>
          <p:nvSpPr>
            <p:cNvPr id="42005" name="Line 131"/>
            <p:cNvSpPr>
              <a:spLocks noChangeShapeType="1"/>
            </p:cNvSpPr>
            <p:nvPr/>
          </p:nvSpPr>
          <p:spPr bwMode="auto">
            <a:xfrm>
              <a:off x="1564" y="3099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6" name="Text Box 132"/>
            <p:cNvSpPr txBox="1">
              <a:spLocks noChangeArrowheads="1"/>
            </p:cNvSpPr>
            <p:nvPr/>
          </p:nvSpPr>
          <p:spPr bwMode="auto">
            <a:xfrm>
              <a:off x="1903" y="2954"/>
              <a:ext cx="69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42007" name="Line 133"/>
            <p:cNvSpPr>
              <a:spLocks noChangeShapeType="1"/>
            </p:cNvSpPr>
            <p:nvPr/>
          </p:nvSpPr>
          <p:spPr bwMode="auto">
            <a:xfrm>
              <a:off x="2148" y="2962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8" name="Line 134"/>
            <p:cNvSpPr>
              <a:spLocks noChangeShapeType="1"/>
            </p:cNvSpPr>
            <p:nvPr/>
          </p:nvSpPr>
          <p:spPr bwMode="auto">
            <a:xfrm>
              <a:off x="2386" y="2962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9" name="Line 135"/>
            <p:cNvSpPr>
              <a:spLocks noChangeShapeType="1"/>
            </p:cNvSpPr>
            <p:nvPr/>
          </p:nvSpPr>
          <p:spPr bwMode="auto">
            <a:xfrm>
              <a:off x="2259" y="3109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0" name="Text Box 136"/>
            <p:cNvSpPr txBox="1">
              <a:spLocks noChangeArrowheads="1"/>
            </p:cNvSpPr>
            <p:nvPr/>
          </p:nvSpPr>
          <p:spPr bwMode="auto">
            <a:xfrm>
              <a:off x="1913" y="3393"/>
              <a:ext cx="69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42011" name="Line 137"/>
            <p:cNvSpPr>
              <a:spLocks noChangeShapeType="1"/>
            </p:cNvSpPr>
            <p:nvPr/>
          </p:nvSpPr>
          <p:spPr bwMode="auto">
            <a:xfrm>
              <a:off x="2158" y="340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2" name="Line 138"/>
            <p:cNvSpPr>
              <a:spLocks noChangeShapeType="1"/>
            </p:cNvSpPr>
            <p:nvPr/>
          </p:nvSpPr>
          <p:spPr bwMode="auto">
            <a:xfrm>
              <a:off x="2396" y="340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3" name="Line 139"/>
            <p:cNvSpPr>
              <a:spLocks noChangeShapeType="1"/>
            </p:cNvSpPr>
            <p:nvPr/>
          </p:nvSpPr>
          <p:spPr bwMode="auto">
            <a:xfrm>
              <a:off x="2250" y="3556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4" name="Text Box 140"/>
            <p:cNvSpPr txBox="1">
              <a:spLocks noChangeArrowheads="1"/>
            </p:cNvSpPr>
            <p:nvPr/>
          </p:nvSpPr>
          <p:spPr bwMode="auto">
            <a:xfrm>
              <a:off x="2003" y="3804"/>
              <a:ext cx="47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0   b</a:t>
              </a:r>
            </a:p>
          </p:txBody>
        </p:sp>
        <p:sp>
          <p:nvSpPr>
            <p:cNvPr id="42015" name="Line 141"/>
            <p:cNvSpPr>
              <a:spLocks noChangeShapeType="1"/>
            </p:cNvSpPr>
            <p:nvPr/>
          </p:nvSpPr>
          <p:spPr bwMode="auto">
            <a:xfrm>
              <a:off x="2248" y="3812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6" name="Line 142"/>
            <p:cNvSpPr>
              <a:spLocks noChangeShapeType="1"/>
            </p:cNvSpPr>
            <p:nvPr/>
          </p:nvSpPr>
          <p:spPr bwMode="auto">
            <a:xfrm>
              <a:off x="2534" y="3520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7" name="Text Box 143"/>
            <p:cNvSpPr txBox="1">
              <a:spLocks noChangeArrowheads="1"/>
            </p:cNvSpPr>
            <p:nvPr/>
          </p:nvSpPr>
          <p:spPr bwMode="auto">
            <a:xfrm>
              <a:off x="2882" y="3393"/>
              <a:ext cx="69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42018" name="Line 144"/>
            <p:cNvSpPr>
              <a:spLocks noChangeShapeType="1"/>
            </p:cNvSpPr>
            <p:nvPr/>
          </p:nvSpPr>
          <p:spPr bwMode="auto">
            <a:xfrm>
              <a:off x="3127" y="340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9" name="Line 145"/>
            <p:cNvSpPr>
              <a:spLocks noChangeShapeType="1"/>
            </p:cNvSpPr>
            <p:nvPr/>
          </p:nvSpPr>
          <p:spPr bwMode="auto">
            <a:xfrm>
              <a:off x="3365" y="340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0" name="Line 146"/>
            <p:cNvSpPr>
              <a:spLocks noChangeShapeType="1"/>
            </p:cNvSpPr>
            <p:nvPr/>
          </p:nvSpPr>
          <p:spPr bwMode="auto">
            <a:xfrm>
              <a:off x="3237" y="3565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1" name="Text Box 147"/>
            <p:cNvSpPr txBox="1">
              <a:spLocks noChangeArrowheads="1"/>
            </p:cNvSpPr>
            <p:nvPr/>
          </p:nvSpPr>
          <p:spPr bwMode="auto">
            <a:xfrm>
              <a:off x="2990" y="3813"/>
              <a:ext cx="47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0   c</a:t>
              </a:r>
            </a:p>
          </p:txBody>
        </p:sp>
        <p:sp>
          <p:nvSpPr>
            <p:cNvPr id="42022" name="Line 148"/>
            <p:cNvSpPr>
              <a:spLocks noChangeShapeType="1"/>
            </p:cNvSpPr>
            <p:nvPr/>
          </p:nvSpPr>
          <p:spPr bwMode="auto">
            <a:xfrm>
              <a:off x="3235" y="382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3" name="Text Box 149"/>
            <p:cNvSpPr txBox="1">
              <a:spLocks noChangeArrowheads="1"/>
            </p:cNvSpPr>
            <p:nvPr/>
          </p:nvSpPr>
          <p:spPr bwMode="auto">
            <a:xfrm>
              <a:off x="4361" y="3430"/>
              <a:ext cx="1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  <p:sp>
          <p:nvSpPr>
            <p:cNvPr id="42024" name="Line 150"/>
            <p:cNvSpPr>
              <a:spLocks noChangeShapeType="1"/>
            </p:cNvSpPr>
            <p:nvPr/>
          </p:nvSpPr>
          <p:spPr bwMode="auto">
            <a:xfrm>
              <a:off x="3512" y="3538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5" name="Text Box 151"/>
            <p:cNvSpPr txBox="1">
              <a:spLocks noChangeArrowheads="1"/>
            </p:cNvSpPr>
            <p:nvPr/>
          </p:nvSpPr>
          <p:spPr bwMode="auto">
            <a:xfrm>
              <a:off x="3851" y="3393"/>
              <a:ext cx="69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42026" name="Line 152"/>
            <p:cNvSpPr>
              <a:spLocks noChangeShapeType="1"/>
            </p:cNvSpPr>
            <p:nvPr/>
          </p:nvSpPr>
          <p:spPr bwMode="auto">
            <a:xfrm>
              <a:off x="4096" y="340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7" name="Line 153"/>
            <p:cNvSpPr>
              <a:spLocks noChangeShapeType="1"/>
            </p:cNvSpPr>
            <p:nvPr/>
          </p:nvSpPr>
          <p:spPr bwMode="auto">
            <a:xfrm>
              <a:off x="4334" y="340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8" name="Line 154"/>
            <p:cNvSpPr>
              <a:spLocks noChangeShapeType="1"/>
            </p:cNvSpPr>
            <p:nvPr/>
          </p:nvSpPr>
          <p:spPr bwMode="auto">
            <a:xfrm>
              <a:off x="4206" y="3574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9" name="Text Box 155"/>
            <p:cNvSpPr txBox="1">
              <a:spLocks noChangeArrowheads="1"/>
            </p:cNvSpPr>
            <p:nvPr/>
          </p:nvSpPr>
          <p:spPr bwMode="auto">
            <a:xfrm>
              <a:off x="3959" y="3822"/>
              <a:ext cx="47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0   d</a:t>
              </a:r>
            </a:p>
          </p:txBody>
        </p:sp>
        <p:sp>
          <p:nvSpPr>
            <p:cNvPr id="42030" name="Line 156"/>
            <p:cNvSpPr>
              <a:spLocks noChangeShapeType="1"/>
            </p:cNvSpPr>
            <p:nvPr/>
          </p:nvSpPr>
          <p:spPr bwMode="auto">
            <a:xfrm>
              <a:off x="4204" y="3830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" name="椭圆形标注 55"/>
          <p:cNvSpPr>
            <a:spLocks noChangeArrowheads="1"/>
          </p:cNvSpPr>
          <p:nvPr/>
        </p:nvSpPr>
        <p:spPr bwMode="auto">
          <a:xfrm>
            <a:off x="3599135" y="2966938"/>
            <a:ext cx="1336675" cy="693738"/>
          </a:xfrm>
          <a:prstGeom prst="wedgeEllipseCallout">
            <a:avLst>
              <a:gd name="adj1" fmla="val -8782"/>
              <a:gd name="adj2" fmla="val 135102"/>
            </a:avLst>
          </a:prstGeom>
          <a:solidFill>
            <a:srgbClr val="79DB7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((</a:t>
            </a:r>
            <a:r>
              <a:rPr kumimoji="1"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b,c,d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))</a:t>
            </a:r>
            <a:endParaRPr lang="zh-CN" altLang="en-US" sz="2400" b="0" dirty="0">
              <a:solidFill>
                <a:srgbClr val="003366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7" name="椭圆形标注 56"/>
          <p:cNvSpPr>
            <a:spLocks noChangeArrowheads="1"/>
          </p:cNvSpPr>
          <p:nvPr/>
        </p:nvSpPr>
        <p:spPr bwMode="auto">
          <a:xfrm>
            <a:off x="5340622" y="3719413"/>
            <a:ext cx="915988" cy="693738"/>
          </a:xfrm>
          <a:prstGeom prst="wedgeEllipseCallout">
            <a:avLst>
              <a:gd name="adj1" fmla="val -8782"/>
              <a:gd name="adj2" fmla="val 135102"/>
            </a:avLst>
          </a:prstGeom>
          <a:solidFill>
            <a:srgbClr val="79DB7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(c,d)</a:t>
            </a:r>
            <a:endParaRPr lang="zh-CN" altLang="en-US" sz="2400" b="0">
              <a:solidFill>
                <a:srgbClr val="003366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8" name="椭圆形标注 57"/>
          <p:cNvSpPr>
            <a:spLocks noChangeArrowheads="1"/>
          </p:cNvSpPr>
          <p:nvPr/>
        </p:nvSpPr>
        <p:spPr bwMode="auto">
          <a:xfrm>
            <a:off x="6986860" y="3700363"/>
            <a:ext cx="730250" cy="695325"/>
          </a:xfrm>
          <a:prstGeom prst="wedgeEllipseCallout">
            <a:avLst>
              <a:gd name="adj1" fmla="val -8782"/>
              <a:gd name="adj2" fmla="val 135102"/>
            </a:avLst>
          </a:prstGeom>
          <a:solidFill>
            <a:srgbClr val="79DB7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(d)</a:t>
            </a:r>
            <a:endParaRPr lang="zh-CN" altLang="en-US" sz="2400" b="0">
              <a:solidFill>
                <a:srgbClr val="003366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9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广义表的存储结构</a:t>
            </a:r>
          </a:p>
        </p:txBody>
      </p:sp>
      <p:grpSp>
        <p:nvGrpSpPr>
          <p:cNvPr id="60" name="Group 11"/>
          <p:cNvGrpSpPr>
            <a:grpSpLocks/>
          </p:cNvGrpSpPr>
          <p:nvPr/>
        </p:nvGrpSpPr>
        <p:grpSpPr bwMode="auto">
          <a:xfrm>
            <a:off x="323528" y="5492452"/>
            <a:ext cx="3176588" cy="468312"/>
            <a:chOff x="975" y="912"/>
            <a:chExt cx="2001" cy="295"/>
          </a:xfrm>
        </p:grpSpPr>
        <p:sp>
          <p:nvSpPr>
            <p:cNvPr id="61" name="Text Box 6"/>
            <p:cNvSpPr txBox="1">
              <a:spLocks noChangeArrowheads="1"/>
            </p:cNvSpPr>
            <p:nvPr/>
          </p:nvSpPr>
          <p:spPr bwMode="auto">
            <a:xfrm>
              <a:off x="975" y="935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表结点</a:t>
              </a:r>
            </a:p>
          </p:txBody>
        </p:sp>
        <p:grpSp>
          <p:nvGrpSpPr>
            <p:cNvPr id="62" name="Group 7"/>
            <p:cNvGrpSpPr>
              <a:grpSpLocks/>
            </p:cNvGrpSpPr>
            <p:nvPr/>
          </p:nvGrpSpPr>
          <p:grpSpPr bwMode="auto">
            <a:xfrm>
              <a:off x="1584" y="912"/>
              <a:ext cx="1392" cy="295"/>
              <a:chOff x="1680" y="1488"/>
              <a:chExt cx="1392" cy="432"/>
            </a:xfrm>
          </p:grpSpPr>
          <p:sp>
            <p:nvSpPr>
              <p:cNvPr id="63" name="Rectangle 8" descr="花束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392" cy="432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 tag=1    </a:t>
                </a:r>
                <a:r>
                  <a:rPr kumimoji="1" lang="en-US" altLang="zh-CN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hp</a:t>
                </a:r>
                <a:r>
                  <a:rPr kumimoji="1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    </a:t>
                </a:r>
                <a:r>
                  <a:rPr kumimoji="1" lang="en-US" altLang="zh-CN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tp</a:t>
                </a:r>
                <a:endPara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64" name="Line 9" descr="花束"/>
              <p:cNvSpPr>
                <a:spLocks noChangeShapeType="1"/>
              </p:cNvSpPr>
              <p:nvPr/>
            </p:nvSpPr>
            <p:spPr bwMode="auto">
              <a:xfrm>
                <a:off x="2304" y="1488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Line 10" descr="花束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6" name="Group 12"/>
          <p:cNvGrpSpPr>
            <a:grpSpLocks/>
          </p:cNvGrpSpPr>
          <p:nvPr/>
        </p:nvGrpSpPr>
        <p:grpSpPr bwMode="auto">
          <a:xfrm>
            <a:off x="323528" y="6141739"/>
            <a:ext cx="3011488" cy="455613"/>
            <a:chOff x="839" y="240"/>
            <a:chExt cx="1897" cy="287"/>
          </a:xfrm>
        </p:grpSpPr>
        <p:sp>
          <p:nvSpPr>
            <p:cNvPr id="67" name="Text Box 13"/>
            <p:cNvSpPr txBox="1">
              <a:spLocks noChangeArrowheads="1"/>
            </p:cNvSpPr>
            <p:nvPr/>
          </p:nvSpPr>
          <p:spPr bwMode="auto">
            <a:xfrm>
              <a:off x="839" y="255"/>
              <a:ext cx="8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原子结点</a:t>
              </a:r>
            </a:p>
          </p:txBody>
        </p:sp>
        <p:grpSp>
          <p:nvGrpSpPr>
            <p:cNvPr id="68" name="Group 14"/>
            <p:cNvGrpSpPr>
              <a:grpSpLocks/>
            </p:cNvGrpSpPr>
            <p:nvPr/>
          </p:nvGrpSpPr>
          <p:grpSpPr bwMode="auto">
            <a:xfrm>
              <a:off x="1584" y="240"/>
              <a:ext cx="1152" cy="287"/>
              <a:chOff x="1680" y="528"/>
              <a:chExt cx="1152" cy="432"/>
            </a:xfrm>
          </p:grpSpPr>
          <p:sp>
            <p:nvSpPr>
              <p:cNvPr id="69" name="Rectangle 15" descr="花束"/>
              <p:cNvSpPr>
                <a:spLocks noChangeArrowheads="1"/>
              </p:cNvSpPr>
              <p:nvPr/>
            </p:nvSpPr>
            <p:spPr bwMode="auto">
              <a:xfrm>
                <a:off x="1680" y="528"/>
                <a:ext cx="1152" cy="432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 tag=0    atom</a:t>
                </a:r>
              </a:p>
            </p:txBody>
          </p:sp>
          <p:sp>
            <p:nvSpPr>
              <p:cNvPr id="70" name="Line 16" descr="花束"/>
              <p:cNvSpPr>
                <a:spLocks noChangeShapeType="1"/>
              </p:cNvSpPr>
              <p:nvPr/>
            </p:nvSpPr>
            <p:spPr bwMode="auto">
              <a:xfrm>
                <a:off x="2304" y="528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4934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105"/>
          <p:cNvSpPr txBox="1">
            <a:spLocks noChangeArrowheads="1"/>
          </p:cNvSpPr>
          <p:nvPr/>
        </p:nvSpPr>
        <p:spPr bwMode="auto">
          <a:xfrm>
            <a:off x="480392" y="1133475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广义表的存储结构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——头尾表示法</a:t>
            </a:r>
          </a:p>
        </p:txBody>
      </p:sp>
      <p:grpSp>
        <p:nvGrpSpPr>
          <p:cNvPr id="43012" name="Group 110"/>
          <p:cNvGrpSpPr>
            <a:grpSpLocks/>
          </p:cNvGrpSpPr>
          <p:nvPr/>
        </p:nvGrpSpPr>
        <p:grpSpPr bwMode="auto">
          <a:xfrm>
            <a:off x="372938" y="3943350"/>
            <a:ext cx="1744663" cy="1308100"/>
            <a:chOff x="559" y="1867"/>
            <a:chExt cx="1099" cy="824"/>
          </a:xfrm>
        </p:grpSpPr>
        <p:sp>
          <p:nvSpPr>
            <p:cNvPr id="43075" name="Line 111"/>
            <p:cNvSpPr>
              <a:spLocks noChangeShapeType="1"/>
            </p:cNvSpPr>
            <p:nvPr/>
          </p:nvSpPr>
          <p:spPr bwMode="auto">
            <a:xfrm>
              <a:off x="614" y="2140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76" name="Text Box 112"/>
            <p:cNvSpPr txBox="1">
              <a:spLocks noChangeArrowheads="1"/>
            </p:cNvSpPr>
            <p:nvPr/>
          </p:nvSpPr>
          <p:spPr bwMode="auto">
            <a:xfrm>
              <a:off x="962" y="2013"/>
              <a:ext cx="69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43077" name="Text Box 113"/>
            <p:cNvSpPr txBox="1">
              <a:spLocks noChangeArrowheads="1"/>
            </p:cNvSpPr>
            <p:nvPr/>
          </p:nvSpPr>
          <p:spPr bwMode="auto">
            <a:xfrm>
              <a:off x="559" y="1867"/>
              <a:ext cx="2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B</a:t>
              </a:r>
            </a:p>
          </p:txBody>
        </p:sp>
        <p:sp>
          <p:nvSpPr>
            <p:cNvPr id="43078" name="Line 114"/>
            <p:cNvSpPr>
              <a:spLocks noChangeShapeType="1"/>
            </p:cNvSpPr>
            <p:nvPr/>
          </p:nvSpPr>
          <p:spPr bwMode="auto">
            <a:xfrm>
              <a:off x="1207" y="202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79" name="Line 115"/>
            <p:cNvSpPr>
              <a:spLocks noChangeShapeType="1"/>
            </p:cNvSpPr>
            <p:nvPr/>
          </p:nvSpPr>
          <p:spPr bwMode="auto">
            <a:xfrm>
              <a:off x="1445" y="202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80" name="Line 116"/>
            <p:cNvSpPr>
              <a:spLocks noChangeShapeType="1"/>
            </p:cNvSpPr>
            <p:nvPr/>
          </p:nvSpPr>
          <p:spPr bwMode="auto">
            <a:xfrm>
              <a:off x="1327" y="2195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81" name="Text Box 117"/>
            <p:cNvSpPr txBox="1">
              <a:spLocks noChangeArrowheads="1"/>
            </p:cNvSpPr>
            <p:nvPr/>
          </p:nvSpPr>
          <p:spPr bwMode="auto">
            <a:xfrm>
              <a:off x="1080" y="2443"/>
              <a:ext cx="47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0   e</a:t>
              </a:r>
            </a:p>
          </p:txBody>
        </p:sp>
        <p:sp>
          <p:nvSpPr>
            <p:cNvPr id="43082" name="Line 118"/>
            <p:cNvSpPr>
              <a:spLocks noChangeShapeType="1"/>
            </p:cNvSpPr>
            <p:nvPr/>
          </p:nvSpPr>
          <p:spPr bwMode="auto">
            <a:xfrm>
              <a:off x="1325" y="245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83" name="Text Box 119"/>
            <p:cNvSpPr txBox="1">
              <a:spLocks noChangeArrowheads="1"/>
            </p:cNvSpPr>
            <p:nvPr/>
          </p:nvSpPr>
          <p:spPr bwMode="auto">
            <a:xfrm>
              <a:off x="1464" y="2050"/>
              <a:ext cx="1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</p:grpSp>
      <p:grpSp>
        <p:nvGrpSpPr>
          <p:cNvPr id="43013" name="Group 120"/>
          <p:cNvGrpSpPr>
            <a:grpSpLocks/>
          </p:cNvGrpSpPr>
          <p:nvPr/>
        </p:nvGrpSpPr>
        <p:grpSpPr bwMode="auto">
          <a:xfrm>
            <a:off x="2589088" y="3941763"/>
            <a:ext cx="6375400" cy="2003425"/>
            <a:chOff x="531" y="2808"/>
            <a:chExt cx="4016" cy="1262"/>
          </a:xfrm>
        </p:grpSpPr>
        <p:sp>
          <p:nvSpPr>
            <p:cNvPr id="43040" name="Line 121"/>
            <p:cNvSpPr>
              <a:spLocks noChangeShapeType="1"/>
            </p:cNvSpPr>
            <p:nvPr/>
          </p:nvSpPr>
          <p:spPr bwMode="auto">
            <a:xfrm>
              <a:off x="586" y="3081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41" name="Text Box 122"/>
            <p:cNvSpPr txBox="1">
              <a:spLocks noChangeArrowheads="1"/>
            </p:cNvSpPr>
            <p:nvPr/>
          </p:nvSpPr>
          <p:spPr bwMode="auto">
            <a:xfrm>
              <a:off x="934" y="2954"/>
              <a:ext cx="69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43042" name="Text Box 123"/>
            <p:cNvSpPr txBox="1">
              <a:spLocks noChangeArrowheads="1"/>
            </p:cNvSpPr>
            <p:nvPr/>
          </p:nvSpPr>
          <p:spPr bwMode="auto">
            <a:xfrm>
              <a:off x="531" y="2808"/>
              <a:ext cx="2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C</a:t>
              </a:r>
            </a:p>
          </p:txBody>
        </p:sp>
        <p:sp>
          <p:nvSpPr>
            <p:cNvPr id="43043" name="Line 124"/>
            <p:cNvSpPr>
              <a:spLocks noChangeShapeType="1"/>
            </p:cNvSpPr>
            <p:nvPr/>
          </p:nvSpPr>
          <p:spPr bwMode="auto">
            <a:xfrm>
              <a:off x="1179" y="2962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44" name="Line 125"/>
            <p:cNvSpPr>
              <a:spLocks noChangeShapeType="1"/>
            </p:cNvSpPr>
            <p:nvPr/>
          </p:nvSpPr>
          <p:spPr bwMode="auto">
            <a:xfrm>
              <a:off x="1417" y="2962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45" name="Line 126"/>
            <p:cNvSpPr>
              <a:spLocks noChangeShapeType="1"/>
            </p:cNvSpPr>
            <p:nvPr/>
          </p:nvSpPr>
          <p:spPr bwMode="auto">
            <a:xfrm>
              <a:off x="1299" y="3136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46" name="Text Box 127"/>
            <p:cNvSpPr txBox="1">
              <a:spLocks noChangeArrowheads="1"/>
            </p:cNvSpPr>
            <p:nvPr/>
          </p:nvSpPr>
          <p:spPr bwMode="auto">
            <a:xfrm>
              <a:off x="1052" y="3384"/>
              <a:ext cx="47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0   a</a:t>
              </a:r>
            </a:p>
          </p:txBody>
        </p:sp>
        <p:sp>
          <p:nvSpPr>
            <p:cNvPr id="43047" name="Line 128"/>
            <p:cNvSpPr>
              <a:spLocks noChangeShapeType="1"/>
            </p:cNvSpPr>
            <p:nvPr/>
          </p:nvSpPr>
          <p:spPr bwMode="auto">
            <a:xfrm>
              <a:off x="1297" y="3392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48" name="Text Box 129"/>
            <p:cNvSpPr txBox="1">
              <a:spLocks noChangeArrowheads="1"/>
            </p:cNvSpPr>
            <p:nvPr/>
          </p:nvSpPr>
          <p:spPr bwMode="auto">
            <a:xfrm>
              <a:off x="2413" y="2991"/>
              <a:ext cx="1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  <p:sp>
          <p:nvSpPr>
            <p:cNvPr id="43049" name="Line 130"/>
            <p:cNvSpPr>
              <a:spLocks noChangeShapeType="1"/>
            </p:cNvSpPr>
            <p:nvPr/>
          </p:nvSpPr>
          <p:spPr bwMode="auto">
            <a:xfrm>
              <a:off x="1564" y="3099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50" name="Text Box 131"/>
            <p:cNvSpPr txBox="1">
              <a:spLocks noChangeArrowheads="1"/>
            </p:cNvSpPr>
            <p:nvPr/>
          </p:nvSpPr>
          <p:spPr bwMode="auto">
            <a:xfrm>
              <a:off x="1903" y="2954"/>
              <a:ext cx="69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43051" name="Line 132"/>
            <p:cNvSpPr>
              <a:spLocks noChangeShapeType="1"/>
            </p:cNvSpPr>
            <p:nvPr/>
          </p:nvSpPr>
          <p:spPr bwMode="auto">
            <a:xfrm>
              <a:off x="2148" y="2962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52" name="Line 133"/>
            <p:cNvSpPr>
              <a:spLocks noChangeShapeType="1"/>
            </p:cNvSpPr>
            <p:nvPr/>
          </p:nvSpPr>
          <p:spPr bwMode="auto">
            <a:xfrm>
              <a:off x="2386" y="2962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53" name="Line 134"/>
            <p:cNvSpPr>
              <a:spLocks noChangeShapeType="1"/>
            </p:cNvSpPr>
            <p:nvPr/>
          </p:nvSpPr>
          <p:spPr bwMode="auto">
            <a:xfrm>
              <a:off x="2259" y="3109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54" name="Text Box 135"/>
            <p:cNvSpPr txBox="1">
              <a:spLocks noChangeArrowheads="1"/>
            </p:cNvSpPr>
            <p:nvPr/>
          </p:nvSpPr>
          <p:spPr bwMode="auto">
            <a:xfrm>
              <a:off x="1913" y="3393"/>
              <a:ext cx="69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43055" name="Line 136"/>
            <p:cNvSpPr>
              <a:spLocks noChangeShapeType="1"/>
            </p:cNvSpPr>
            <p:nvPr/>
          </p:nvSpPr>
          <p:spPr bwMode="auto">
            <a:xfrm>
              <a:off x="2158" y="340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56" name="Line 137"/>
            <p:cNvSpPr>
              <a:spLocks noChangeShapeType="1"/>
            </p:cNvSpPr>
            <p:nvPr/>
          </p:nvSpPr>
          <p:spPr bwMode="auto">
            <a:xfrm>
              <a:off x="2396" y="340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57" name="Line 138"/>
            <p:cNvSpPr>
              <a:spLocks noChangeShapeType="1"/>
            </p:cNvSpPr>
            <p:nvPr/>
          </p:nvSpPr>
          <p:spPr bwMode="auto">
            <a:xfrm>
              <a:off x="2250" y="3556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58" name="Text Box 139"/>
            <p:cNvSpPr txBox="1">
              <a:spLocks noChangeArrowheads="1"/>
            </p:cNvSpPr>
            <p:nvPr/>
          </p:nvSpPr>
          <p:spPr bwMode="auto">
            <a:xfrm>
              <a:off x="2003" y="3804"/>
              <a:ext cx="47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0   b</a:t>
              </a:r>
            </a:p>
          </p:txBody>
        </p:sp>
        <p:sp>
          <p:nvSpPr>
            <p:cNvPr id="43059" name="Line 140"/>
            <p:cNvSpPr>
              <a:spLocks noChangeShapeType="1"/>
            </p:cNvSpPr>
            <p:nvPr/>
          </p:nvSpPr>
          <p:spPr bwMode="auto">
            <a:xfrm>
              <a:off x="2248" y="3812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0" name="Line 141"/>
            <p:cNvSpPr>
              <a:spLocks noChangeShapeType="1"/>
            </p:cNvSpPr>
            <p:nvPr/>
          </p:nvSpPr>
          <p:spPr bwMode="auto">
            <a:xfrm>
              <a:off x="2534" y="3520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1" name="Text Box 142"/>
            <p:cNvSpPr txBox="1">
              <a:spLocks noChangeArrowheads="1"/>
            </p:cNvSpPr>
            <p:nvPr/>
          </p:nvSpPr>
          <p:spPr bwMode="auto">
            <a:xfrm>
              <a:off x="2882" y="3393"/>
              <a:ext cx="69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43062" name="Line 143"/>
            <p:cNvSpPr>
              <a:spLocks noChangeShapeType="1"/>
            </p:cNvSpPr>
            <p:nvPr/>
          </p:nvSpPr>
          <p:spPr bwMode="auto">
            <a:xfrm>
              <a:off x="3127" y="340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3" name="Line 144"/>
            <p:cNvSpPr>
              <a:spLocks noChangeShapeType="1"/>
            </p:cNvSpPr>
            <p:nvPr/>
          </p:nvSpPr>
          <p:spPr bwMode="auto">
            <a:xfrm>
              <a:off x="3365" y="340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4" name="Line 145"/>
            <p:cNvSpPr>
              <a:spLocks noChangeShapeType="1"/>
            </p:cNvSpPr>
            <p:nvPr/>
          </p:nvSpPr>
          <p:spPr bwMode="auto">
            <a:xfrm>
              <a:off x="3237" y="3565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5" name="Text Box 146"/>
            <p:cNvSpPr txBox="1">
              <a:spLocks noChangeArrowheads="1"/>
            </p:cNvSpPr>
            <p:nvPr/>
          </p:nvSpPr>
          <p:spPr bwMode="auto">
            <a:xfrm>
              <a:off x="2990" y="3813"/>
              <a:ext cx="47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0   c</a:t>
              </a:r>
            </a:p>
          </p:txBody>
        </p:sp>
        <p:sp>
          <p:nvSpPr>
            <p:cNvPr id="43066" name="Line 147"/>
            <p:cNvSpPr>
              <a:spLocks noChangeShapeType="1"/>
            </p:cNvSpPr>
            <p:nvPr/>
          </p:nvSpPr>
          <p:spPr bwMode="auto">
            <a:xfrm>
              <a:off x="3235" y="382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7" name="Text Box 148"/>
            <p:cNvSpPr txBox="1">
              <a:spLocks noChangeArrowheads="1"/>
            </p:cNvSpPr>
            <p:nvPr/>
          </p:nvSpPr>
          <p:spPr bwMode="auto">
            <a:xfrm>
              <a:off x="4361" y="3430"/>
              <a:ext cx="1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  <p:sp>
          <p:nvSpPr>
            <p:cNvPr id="43068" name="Line 149"/>
            <p:cNvSpPr>
              <a:spLocks noChangeShapeType="1"/>
            </p:cNvSpPr>
            <p:nvPr/>
          </p:nvSpPr>
          <p:spPr bwMode="auto">
            <a:xfrm>
              <a:off x="3512" y="3538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9" name="Text Box 150"/>
            <p:cNvSpPr txBox="1">
              <a:spLocks noChangeArrowheads="1"/>
            </p:cNvSpPr>
            <p:nvPr/>
          </p:nvSpPr>
          <p:spPr bwMode="auto">
            <a:xfrm>
              <a:off x="3851" y="3393"/>
              <a:ext cx="69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43070" name="Line 151"/>
            <p:cNvSpPr>
              <a:spLocks noChangeShapeType="1"/>
            </p:cNvSpPr>
            <p:nvPr/>
          </p:nvSpPr>
          <p:spPr bwMode="auto">
            <a:xfrm>
              <a:off x="4096" y="340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71" name="Line 152"/>
            <p:cNvSpPr>
              <a:spLocks noChangeShapeType="1"/>
            </p:cNvSpPr>
            <p:nvPr/>
          </p:nvSpPr>
          <p:spPr bwMode="auto">
            <a:xfrm>
              <a:off x="4334" y="340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72" name="Line 153"/>
            <p:cNvSpPr>
              <a:spLocks noChangeShapeType="1"/>
            </p:cNvSpPr>
            <p:nvPr/>
          </p:nvSpPr>
          <p:spPr bwMode="auto">
            <a:xfrm>
              <a:off x="4206" y="3574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73" name="Text Box 154"/>
            <p:cNvSpPr txBox="1">
              <a:spLocks noChangeArrowheads="1"/>
            </p:cNvSpPr>
            <p:nvPr/>
          </p:nvSpPr>
          <p:spPr bwMode="auto">
            <a:xfrm>
              <a:off x="3959" y="3822"/>
              <a:ext cx="47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0   d</a:t>
              </a:r>
            </a:p>
          </p:txBody>
        </p:sp>
        <p:sp>
          <p:nvSpPr>
            <p:cNvPr id="43074" name="Line 155"/>
            <p:cNvSpPr>
              <a:spLocks noChangeShapeType="1"/>
            </p:cNvSpPr>
            <p:nvPr/>
          </p:nvSpPr>
          <p:spPr bwMode="auto">
            <a:xfrm>
              <a:off x="4204" y="3830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014" name="Rectangle 156"/>
          <p:cNvSpPr>
            <a:spLocks noGrp="1" noChangeArrowheads="1"/>
          </p:cNvSpPr>
          <p:nvPr>
            <p:ph type="body" idx="1"/>
          </p:nvPr>
        </p:nvSpPr>
        <p:spPr>
          <a:xfrm>
            <a:off x="5868144" y="1911350"/>
            <a:ext cx="3157537" cy="1982788"/>
          </a:xfr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 dirty="0" smtClean="0"/>
              <a:t>A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＝</a:t>
            </a:r>
            <a:r>
              <a:rPr lang="en-US" altLang="zh-CN" sz="2800" b="1" dirty="0" smtClean="0"/>
              <a:t>( )</a:t>
            </a:r>
            <a:endParaRPr lang="zh-CN" altLang="en-US" sz="2800" b="1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 dirty="0" smtClean="0"/>
              <a:t>B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＝</a:t>
            </a:r>
            <a:r>
              <a:rPr lang="en-US" altLang="zh-CN" sz="2800" b="1" dirty="0" smtClean="0"/>
              <a:t>(e)</a:t>
            </a:r>
            <a:endParaRPr lang="zh-CN" altLang="en-US" sz="2800" b="1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 dirty="0" smtClean="0"/>
              <a:t>C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＝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a, 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b</a:t>
            </a:r>
            <a:r>
              <a:rPr lang="zh-CN" altLang="en-US" sz="2800" b="1" dirty="0" smtClean="0"/>
              <a:t>，</a:t>
            </a:r>
            <a:r>
              <a:rPr lang="en-US" altLang="zh-CN" sz="2800" b="1" i="1" dirty="0" smtClean="0"/>
              <a:t>c</a:t>
            </a:r>
            <a:r>
              <a:rPr lang="zh-CN" altLang="en-US" sz="2800" b="1" dirty="0" smtClean="0"/>
              <a:t>，</a:t>
            </a:r>
            <a:r>
              <a:rPr lang="en-US" altLang="zh-CN" sz="2800" b="1" i="1" dirty="0" smtClean="0"/>
              <a:t>d</a:t>
            </a:r>
            <a:r>
              <a:rPr lang="en-US" altLang="zh-CN" sz="2800" b="1" dirty="0" smtClean="0"/>
              <a:t>))</a:t>
            </a:r>
            <a:endParaRPr lang="zh-CN" altLang="en-US" sz="2800" b="1" i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 dirty="0" smtClean="0"/>
              <a:t>D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＝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A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smtClean="0"/>
              <a:t>B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smtClean="0"/>
              <a:t>C</a:t>
            </a:r>
            <a:r>
              <a:rPr lang="en-US" altLang="zh-CN" sz="2800" b="1" dirty="0" smtClean="0"/>
              <a:t>) </a:t>
            </a:r>
          </a:p>
        </p:txBody>
      </p:sp>
      <p:grpSp>
        <p:nvGrpSpPr>
          <p:cNvPr id="4" name="Group 186"/>
          <p:cNvGrpSpPr>
            <a:grpSpLocks/>
          </p:cNvGrpSpPr>
          <p:nvPr/>
        </p:nvGrpSpPr>
        <p:grpSpPr bwMode="auto">
          <a:xfrm>
            <a:off x="388813" y="2374900"/>
            <a:ext cx="4851400" cy="639763"/>
            <a:chOff x="241" y="1496"/>
            <a:chExt cx="3056" cy="403"/>
          </a:xfrm>
        </p:grpSpPr>
        <p:sp>
          <p:nvSpPr>
            <p:cNvPr id="43025" name="Line 158"/>
            <p:cNvSpPr>
              <a:spLocks noChangeShapeType="1"/>
            </p:cNvSpPr>
            <p:nvPr/>
          </p:nvSpPr>
          <p:spPr bwMode="auto">
            <a:xfrm>
              <a:off x="296" y="1769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26" name="Text Box 159"/>
            <p:cNvSpPr txBox="1">
              <a:spLocks noChangeArrowheads="1"/>
            </p:cNvSpPr>
            <p:nvPr/>
          </p:nvSpPr>
          <p:spPr bwMode="auto">
            <a:xfrm>
              <a:off x="644" y="1642"/>
              <a:ext cx="69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43027" name="Text Box 160"/>
            <p:cNvSpPr txBox="1">
              <a:spLocks noChangeArrowheads="1"/>
            </p:cNvSpPr>
            <p:nvPr/>
          </p:nvSpPr>
          <p:spPr bwMode="auto">
            <a:xfrm>
              <a:off x="241" y="1496"/>
              <a:ext cx="2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D</a:t>
              </a:r>
            </a:p>
          </p:txBody>
        </p:sp>
        <p:sp>
          <p:nvSpPr>
            <p:cNvPr id="43028" name="Line 161"/>
            <p:cNvSpPr>
              <a:spLocks noChangeShapeType="1"/>
            </p:cNvSpPr>
            <p:nvPr/>
          </p:nvSpPr>
          <p:spPr bwMode="auto">
            <a:xfrm>
              <a:off x="889" y="1650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29" name="Line 162"/>
            <p:cNvSpPr>
              <a:spLocks noChangeShapeType="1"/>
            </p:cNvSpPr>
            <p:nvPr/>
          </p:nvSpPr>
          <p:spPr bwMode="auto">
            <a:xfrm>
              <a:off x="1127" y="1650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30" name="Text Box 166"/>
            <p:cNvSpPr txBox="1">
              <a:spLocks noChangeArrowheads="1"/>
            </p:cNvSpPr>
            <p:nvPr/>
          </p:nvSpPr>
          <p:spPr bwMode="auto">
            <a:xfrm>
              <a:off x="3112" y="1697"/>
              <a:ext cx="1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  <p:sp>
          <p:nvSpPr>
            <p:cNvPr id="43031" name="Line 168"/>
            <p:cNvSpPr>
              <a:spLocks noChangeShapeType="1"/>
            </p:cNvSpPr>
            <p:nvPr/>
          </p:nvSpPr>
          <p:spPr bwMode="auto">
            <a:xfrm>
              <a:off x="1274" y="1769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32" name="Text Box 169"/>
            <p:cNvSpPr txBox="1">
              <a:spLocks noChangeArrowheads="1"/>
            </p:cNvSpPr>
            <p:nvPr/>
          </p:nvSpPr>
          <p:spPr bwMode="auto">
            <a:xfrm>
              <a:off x="1622" y="1642"/>
              <a:ext cx="69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43033" name="Line 170"/>
            <p:cNvSpPr>
              <a:spLocks noChangeShapeType="1"/>
            </p:cNvSpPr>
            <p:nvPr/>
          </p:nvSpPr>
          <p:spPr bwMode="auto">
            <a:xfrm>
              <a:off x="1867" y="1650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34" name="Line 171"/>
            <p:cNvSpPr>
              <a:spLocks noChangeShapeType="1"/>
            </p:cNvSpPr>
            <p:nvPr/>
          </p:nvSpPr>
          <p:spPr bwMode="auto">
            <a:xfrm>
              <a:off x="2105" y="1650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35" name="Line 172"/>
            <p:cNvSpPr>
              <a:spLocks noChangeShapeType="1"/>
            </p:cNvSpPr>
            <p:nvPr/>
          </p:nvSpPr>
          <p:spPr bwMode="auto">
            <a:xfrm>
              <a:off x="2253" y="1778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36" name="Text Box 173"/>
            <p:cNvSpPr txBox="1">
              <a:spLocks noChangeArrowheads="1"/>
            </p:cNvSpPr>
            <p:nvPr/>
          </p:nvSpPr>
          <p:spPr bwMode="auto">
            <a:xfrm>
              <a:off x="2601" y="1651"/>
              <a:ext cx="69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43037" name="Line 174"/>
            <p:cNvSpPr>
              <a:spLocks noChangeShapeType="1"/>
            </p:cNvSpPr>
            <p:nvPr/>
          </p:nvSpPr>
          <p:spPr bwMode="auto">
            <a:xfrm>
              <a:off x="2846" y="1659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38" name="Line 175"/>
            <p:cNvSpPr>
              <a:spLocks noChangeShapeType="1"/>
            </p:cNvSpPr>
            <p:nvPr/>
          </p:nvSpPr>
          <p:spPr bwMode="auto">
            <a:xfrm>
              <a:off x="3084" y="1659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39" name="Text Box 176"/>
            <p:cNvSpPr txBox="1">
              <a:spLocks noChangeArrowheads="1"/>
            </p:cNvSpPr>
            <p:nvPr/>
          </p:nvSpPr>
          <p:spPr bwMode="auto">
            <a:xfrm>
              <a:off x="918" y="1688"/>
              <a:ext cx="1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</p:grpSp>
      <p:grpSp>
        <p:nvGrpSpPr>
          <p:cNvPr id="5" name="Group 187"/>
          <p:cNvGrpSpPr>
            <a:grpSpLocks/>
          </p:cNvGrpSpPr>
          <p:nvPr/>
        </p:nvGrpSpPr>
        <p:grpSpPr bwMode="auto">
          <a:xfrm>
            <a:off x="772988" y="2895600"/>
            <a:ext cx="2368550" cy="1436688"/>
            <a:chOff x="402" y="1824"/>
            <a:chExt cx="1492" cy="905"/>
          </a:xfrm>
        </p:grpSpPr>
        <p:sp>
          <p:nvSpPr>
            <p:cNvPr id="43022" name="Line 177"/>
            <p:cNvSpPr>
              <a:spLocks noChangeShapeType="1"/>
            </p:cNvSpPr>
            <p:nvPr/>
          </p:nvSpPr>
          <p:spPr bwMode="auto">
            <a:xfrm>
              <a:off x="1894" y="1824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23" name="Line 178"/>
            <p:cNvSpPr>
              <a:spLocks noChangeShapeType="1"/>
            </p:cNvSpPr>
            <p:nvPr/>
          </p:nvSpPr>
          <p:spPr bwMode="auto">
            <a:xfrm flipH="1">
              <a:off x="402" y="2071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24" name="Line 179"/>
            <p:cNvSpPr>
              <a:spLocks noChangeShapeType="1"/>
            </p:cNvSpPr>
            <p:nvPr/>
          </p:nvSpPr>
          <p:spPr bwMode="auto">
            <a:xfrm>
              <a:off x="403" y="2071"/>
              <a:ext cx="0" cy="6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188"/>
          <p:cNvGrpSpPr>
            <a:grpSpLocks/>
          </p:cNvGrpSpPr>
          <p:nvPr/>
        </p:nvGrpSpPr>
        <p:grpSpPr bwMode="auto">
          <a:xfrm>
            <a:off x="2993901" y="2911475"/>
            <a:ext cx="1743075" cy="1420813"/>
            <a:chOff x="1801" y="1834"/>
            <a:chExt cx="1098" cy="895"/>
          </a:xfrm>
        </p:grpSpPr>
        <p:sp>
          <p:nvSpPr>
            <p:cNvPr id="43019" name="Line 180"/>
            <p:cNvSpPr>
              <a:spLocks noChangeShapeType="1"/>
            </p:cNvSpPr>
            <p:nvPr/>
          </p:nvSpPr>
          <p:spPr bwMode="auto">
            <a:xfrm>
              <a:off x="2890" y="1834"/>
              <a:ext cx="0" cy="3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20" name="Line 182"/>
            <p:cNvSpPr>
              <a:spLocks noChangeShapeType="1"/>
            </p:cNvSpPr>
            <p:nvPr/>
          </p:nvSpPr>
          <p:spPr bwMode="auto">
            <a:xfrm>
              <a:off x="1813" y="2172"/>
              <a:ext cx="0" cy="5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21" name="Line 183"/>
            <p:cNvSpPr>
              <a:spLocks noChangeShapeType="1"/>
            </p:cNvSpPr>
            <p:nvPr/>
          </p:nvSpPr>
          <p:spPr bwMode="auto">
            <a:xfrm flipH="1">
              <a:off x="1801" y="2163"/>
              <a:ext cx="10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6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广义表的存储结构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241028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480392" y="1133475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广义表的存储结构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——头尾表示法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654675" y="3117850"/>
            <a:ext cx="2452688" cy="1463675"/>
          </a:xfr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i="1" smtClean="0"/>
              <a:t>E </a:t>
            </a:r>
            <a:r>
              <a:rPr lang="zh-CN" altLang="en-US" b="1" smtClean="0"/>
              <a:t>＝</a:t>
            </a:r>
            <a:r>
              <a:rPr lang="en-US" altLang="zh-CN" b="1" smtClean="0"/>
              <a:t>(</a:t>
            </a:r>
            <a:r>
              <a:rPr lang="en-US" altLang="zh-CN" b="1" i="1" smtClean="0"/>
              <a:t>a</a:t>
            </a:r>
            <a:r>
              <a:rPr lang="en-US" altLang="zh-CN" b="1" smtClean="0"/>
              <a:t>, </a:t>
            </a:r>
            <a:r>
              <a:rPr lang="en-US" altLang="zh-CN" b="1" i="1" smtClean="0"/>
              <a:t>E</a:t>
            </a:r>
            <a:r>
              <a:rPr lang="en-US" altLang="zh-CN" b="1" smtClean="0"/>
              <a:t>)</a:t>
            </a:r>
            <a:endParaRPr lang="zh-CN" altLang="en-US" b="1" i="1" smtClean="0"/>
          </a:p>
          <a:p>
            <a:pPr eaLnBrk="1" hangingPunct="1">
              <a:buFontTx/>
              <a:buNone/>
            </a:pPr>
            <a:r>
              <a:rPr lang="en-US" altLang="zh-CN" b="1" i="1" smtClean="0"/>
              <a:t>F </a:t>
            </a:r>
            <a:r>
              <a:rPr lang="zh-CN" altLang="en-US" b="1" smtClean="0"/>
              <a:t>＝</a:t>
            </a:r>
            <a:r>
              <a:rPr lang="en-US" altLang="zh-CN" b="1" smtClean="0"/>
              <a:t>(( ))</a:t>
            </a:r>
            <a:endParaRPr lang="en-US" altLang="zh-CN" smtClean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904875" y="2511425"/>
            <a:ext cx="3357563" cy="1331913"/>
            <a:chOff x="570" y="1582"/>
            <a:chExt cx="2115" cy="839"/>
          </a:xfrm>
        </p:grpSpPr>
        <p:sp>
          <p:nvSpPr>
            <p:cNvPr id="44047" name="Line 8"/>
            <p:cNvSpPr>
              <a:spLocks noChangeShapeType="1"/>
            </p:cNvSpPr>
            <p:nvPr/>
          </p:nvSpPr>
          <p:spPr bwMode="auto">
            <a:xfrm>
              <a:off x="625" y="1870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8" name="Text Box 9"/>
            <p:cNvSpPr txBox="1">
              <a:spLocks noChangeArrowheads="1"/>
            </p:cNvSpPr>
            <p:nvPr/>
          </p:nvSpPr>
          <p:spPr bwMode="auto">
            <a:xfrm>
              <a:off x="973" y="1743"/>
              <a:ext cx="69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44049" name="Text Box 10"/>
            <p:cNvSpPr txBox="1">
              <a:spLocks noChangeArrowheads="1"/>
            </p:cNvSpPr>
            <p:nvPr/>
          </p:nvSpPr>
          <p:spPr bwMode="auto">
            <a:xfrm>
              <a:off x="570" y="1597"/>
              <a:ext cx="2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E</a:t>
              </a:r>
            </a:p>
          </p:txBody>
        </p:sp>
        <p:sp>
          <p:nvSpPr>
            <p:cNvPr id="44050" name="Line 11"/>
            <p:cNvSpPr>
              <a:spLocks noChangeShapeType="1"/>
            </p:cNvSpPr>
            <p:nvPr/>
          </p:nvSpPr>
          <p:spPr bwMode="auto">
            <a:xfrm>
              <a:off x="1218" y="175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51" name="Line 12"/>
            <p:cNvSpPr>
              <a:spLocks noChangeShapeType="1"/>
            </p:cNvSpPr>
            <p:nvPr/>
          </p:nvSpPr>
          <p:spPr bwMode="auto">
            <a:xfrm>
              <a:off x="1456" y="175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52" name="Line 13"/>
            <p:cNvSpPr>
              <a:spLocks noChangeShapeType="1"/>
            </p:cNvSpPr>
            <p:nvPr/>
          </p:nvSpPr>
          <p:spPr bwMode="auto">
            <a:xfrm>
              <a:off x="1338" y="1925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53" name="Text Box 14"/>
            <p:cNvSpPr txBox="1">
              <a:spLocks noChangeArrowheads="1"/>
            </p:cNvSpPr>
            <p:nvPr/>
          </p:nvSpPr>
          <p:spPr bwMode="auto">
            <a:xfrm>
              <a:off x="1091" y="2173"/>
              <a:ext cx="47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0   a</a:t>
              </a:r>
            </a:p>
          </p:txBody>
        </p:sp>
        <p:sp>
          <p:nvSpPr>
            <p:cNvPr id="44054" name="Line 15"/>
            <p:cNvSpPr>
              <a:spLocks noChangeShapeType="1"/>
            </p:cNvSpPr>
            <p:nvPr/>
          </p:nvSpPr>
          <p:spPr bwMode="auto">
            <a:xfrm>
              <a:off x="1336" y="218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55" name="Text Box 17"/>
            <p:cNvSpPr txBox="1">
              <a:spLocks noChangeArrowheads="1"/>
            </p:cNvSpPr>
            <p:nvPr/>
          </p:nvSpPr>
          <p:spPr bwMode="auto">
            <a:xfrm>
              <a:off x="1989" y="1743"/>
              <a:ext cx="69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44056" name="Line 18"/>
            <p:cNvSpPr>
              <a:spLocks noChangeShapeType="1"/>
            </p:cNvSpPr>
            <p:nvPr/>
          </p:nvSpPr>
          <p:spPr bwMode="auto">
            <a:xfrm>
              <a:off x="2234" y="175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57" name="Line 19"/>
            <p:cNvSpPr>
              <a:spLocks noChangeShapeType="1"/>
            </p:cNvSpPr>
            <p:nvPr/>
          </p:nvSpPr>
          <p:spPr bwMode="auto">
            <a:xfrm>
              <a:off x="2472" y="175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58" name="Text Box 20"/>
            <p:cNvSpPr txBox="1">
              <a:spLocks noChangeArrowheads="1"/>
            </p:cNvSpPr>
            <p:nvPr/>
          </p:nvSpPr>
          <p:spPr bwMode="auto">
            <a:xfrm>
              <a:off x="2491" y="1780"/>
              <a:ext cx="1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  <p:sp>
          <p:nvSpPr>
            <p:cNvPr id="44059" name="Line 21"/>
            <p:cNvSpPr>
              <a:spLocks noChangeShapeType="1"/>
            </p:cNvSpPr>
            <p:nvPr/>
          </p:nvSpPr>
          <p:spPr bwMode="auto">
            <a:xfrm>
              <a:off x="1622" y="1879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60" name="Line 22"/>
            <p:cNvSpPr>
              <a:spLocks noChangeShapeType="1"/>
            </p:cNvSpPr>
            <p:nvPr/>
          </p:nvSpPr>
          <p:spPr bwMode="auto">
            <a:xfrm flipH="1" flipV="1">
              <a:off x="2341" y="1582"/>
              <a:ext cx="0" cy="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61" name="Line 23"/>
            <p:cNvSpPr>
              <a:spLocks noChangeShapeType="1"/>
            </p:cNvSpPr>
            <p:nvPr/>
          </p:nvSpPr>
          <p:spPr bwMode="auto">
            <a:xfrm flipH="1">
              <a:off x="823" y="1582"/>
              <a:ext cx="15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62" name="Line 24"/>
            <p:cNvSpPr>
              <a:spLocks noChangeShapeType="1"/>
            </p:cNvSpPr>
            <p:nvPr/>
          </p:nvSpPr>
          <p:spPr bwMode="auto">
            <a:xfrm>
              <a:off x="827" y="1587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893763" y="4392613"/>
            <a:ext cx="1744662" cy="625475"/>
            <a:chOff x="563" y="2767"/>
            <a:chExt cx="1099" cy="394"/>
          </a:xfrm>
        </p:grpSpPr>
        <p:sp>
          <p:nvSpPr>
            <p:cNvPr id="44040" name="Line 27"/>
            <p:cNvSpPr>
              <a:spLocks noChangeShapeType="1"/>
            </p:cNvSpPr>
            <p:nvPr/>
          </p:nvSpPr>
          <p:spPr bwMode="auto">
            <a:xfrm>
              <a:off x="618" y="3040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1" name="Text Box 28"/>
            <p:cNvSpPr txBox="1">
              <a:spLocks noChangeArrowheads="1"/>
            </p:cNvSpPr>
            <p:nvPr/>
          </p:nvSpPr>
          <p:spPr bwMode="auto">
            <a:xfrm>
              <a:off x="966" y="2913"/>
              <a:ext cx="696" cy="24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44042" name="Text Box 29"/>
            <p:cNvSpPr txBox="1">
              <a:spLocks noChangeArrowheads="1"/>
            </p:cNvSpPr>
            <p:nvPr/>
          </p:nvSpPr>
          <p:spPr bwMode="auto">
            <a:xfrm>
              <a:off x="563" y="2767"/>
              <a:ext cx="2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华文行楷" panose="02010800040101010101" pitchFamily="2" charset="-122"/>
                </a:rPr>
                <a:t>F</a:t>
              </a:r>
            </a:p>
          </p:txBody>
        </p:sp>
        <p:sp>
          <p:nvSpPr>
            <p:cNvPr id="44043" name="Line 30"/>
            <p:cNvSpPr>
              <a:spLocks noChangeShapeType="1"/>
            </p:cNvSpPr>
            <p:nvPr/>
          </p:nvSpPr>
          <p:spPr bwMode="auto">
            <a:xfrm>
              <a:off x="1211" y="292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4" name="Line 31"/>
            <p:cNvSpPr>
              <a:spLocks noChangeShapeType="1"/>
            </p:cNvSpPr>
            <p:nvPr/>
          </p:nvSpPr>
          <p:spPr bwMode="auto">
            <a:xfrm>
              <a:off x="1449" y="2921"/>
              <a:ext cx="0" cy="22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5" name="Text Box 35"/>
            <p:cNvSpPr txBox="1">
              <a:spLocks noChangeArrowheads="1"/>
            </p:cNvSpPr>
            <p:nvPr/>
          </p:nvSpPr>
          <p:spPr bwMode="auto">
            <a:xfrm>
              <a:off x="1468" y="2950"/>
              <a:ext cx="1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  <p:sp>
          <p:nvSpPr>
            <p:cNvPr id="44046" name="Text Box 36"/>
            <p:cNvSpPr txBox="1">
              <a:spLocks noChangeArrowheads="1"/>
            </p:cNvSpPr>
            <p:nvPr/>
          </p:nvSpPr>
          <p:spPr bwMode="auto">
            <a:xfrm>
              <a:off x="1230" y="2950"/>
              <a:ext cx="1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华文行楷" panose="02010800040101010101" pitchFamily="2" charset="-122"/>
                </a:rPr>
                <a:t>∧</a:t>
              </a:r>
            </a:p>
          </p:txBody>
        </p:sp>
      </p:grp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广义表的存储结构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3287591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zh-CN" altLang="en-US" dirty="0"/>
              <a:t>广义表的存储结构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广义表的存储表示 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628800"/>
            <a:ext cx="8208912" cy="4921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itchFamily="18" charset="0"/>
              </a:rPr>
              <a:t>typedef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</a:rPr>
              <a:t>enum</a:t>
            </a:r>
            <a:r>
              <a:rPr lang="en-US" altLang="zh-CN" sz="2800" dirty="0">
                <a:latin typeface="Times New Roman" pitchFamily="18" charset="0"/>
              </a:rPr>
              <a:t> {ATOM, LIST} </a:t>
            </a:r>
            <a:r>
              <a:rPr lang="en-US" altLang="zh-CN" sz="2800" dirty="0" err="1">
                <a:latin typeface="Times New Roman" pitchFamily="18" charset="0"/>
              </a:rPr>
              <a:t>ElemTag</a:t>
            </a:r>
            <a:r>
              <a:rPr lang="en-US" altLang="zh-CN" sz="2800" b="1" dirty="0">
                <a:latin typeface="Times New Roman" pitchFamily="18" charset="0"/>
              </a:rPr>
              <a:t>; </a:t>
            </a:r>
            <a:br>
              <a:rPr lang="en-US" altLang="zh-CN" sz="2800" b="1" dirty="0">
                <a:latin typeface="Times New Roman" pitchFamily="18" charset="0"/>
              </a:rPr>
            </a:br>
            <a:r>
              <a:rPr lang="zh-CN" altLang="en-US" sz="1400" b="1" dirty="0">
                <a:latin typeface="Times New Roman" pitchFamily="18" charset="0"/>
              </a:rPr>
              <a:t>　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ATOM==0: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原子，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LIST==1: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子表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itchFamily="18" charset="0"/>
              </a:rPr>
              <a:t>typedef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latin typeface="Times New Roman" pitchFamily="18" charset="0"/>
              </a:rPr>
              <a:t>struct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</a:rPr>
              <a:t>GLNode</a:t>
            </a:r>
            <a:r>
              <a:rPr lang="en-US" altLang="zh-CN" sz="2800" b="1" dirty="0">
                <a:latin typeface="Times New Roman" pitchFamily="18" charset="0"/>
              </a:rPr>
              <a:t> {</a:t>
            </a:r>
            <a:br>
              <a:rPr lang="en-US" altLang="zh-CN" sz="2800" b="1" dirty="0">
                <a:latin typeface="Times New Roman" pitchFamily="18" charset="0"/>
              </a:rPr>
            </a:br>
            <a:r>
              <a:rPr lang="en-US" altLang="zh-CN" sz="2800" dirty="0" err="1">
                <a:solidFill>
                  <a:srgbClr val="0000CC"/>
                </a:solidFill>
                <a:latin typeface="Times New Roman" pitchFamily="18" charset="0"/>
              </a:rPr>
              <a:t>ElemTag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tag</a:t>
            </a:r>
            <a:r>
              <a:rPr lang="en-US" altLang="zh-CN" sz="2800" b="1" dirty="0">
                <a:latin typeface="Times New Roman" pitchFamily="18" charset="0"/>
              </a:rPr>
              <a:t>;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公共部分，用于区分原子结点和表结点</a:t>
            </a:r>
            <a:r>
              <a:rPr lang="zh-CN" altLang="en-US" sz="2000" b="1" dirty="0">
                <a:solidFill>
                  <a:srgbClr val="808080"/>
                </a:solidFill>
                <a:latin typeface="Times New Roman" pitchFamily="18" charset="0"/>
              </a:rPr>
              <a:t/>
            </a:r>
            <a:br>
              <a:rPr lang="zh-CN" altLang="en-US" sz="2000" b="1" dirty="0">
                <a:solidFill>
                  <a:srgbClr val="808080"/>
                </a:solidFill>
                <a:latin typeface="Times New Roman" pitchFamily="18" charset="0"/>
              </a:rPr>
            </a:br>
            <a:r>
              <a:rPr lang="en-US" altLang="zh-CN" sz="2800" b="1" dirty="0">
                <a:latin typeface="Times New Roman" pitchFamily="18" charset="0"/>
              </a:rPr>
              <a:t>union </a:t>
            </a:r>
            <a:r>
              <a:rPr lang="en-US" altLang="zh-CN" sz="2800" b="1" dirty="0" smtClean="0">
                <a:latin typeface="Times New Roman" pitchFamily="18" charset="0"/>
              </a:rPr>
              <a:t>{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原子结点和表结点的联合部分</a:t>
            </a:r>
            <a:b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zh-CN" altLang="en-US" sz="2800" b="1" dirty="0">
                <a:latin typeface="Times New Roman" pitchFamily="18" charset="0"/>
              </a:rPr>
              <a:t>　</a:t>
            </a:r>
            <a:r>
              <a:rPr lang="en-US" altLang="zh-CN" sz="2800" b="1" dirty="0" err="1">
                <a:solidFill>
                  <a:srgbClr val="0000CC"/>
                </a:solidFill>
                <a:latin typeface="Times New Roman" pitchFamily="18" charset="0"/>
              </a:rPr>
              <a:t>AtomType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atom</a:t>
            </a:r>
            <a:r>
              <a:rPr lang="en-US" altLang="zh-CN" sz="2800" b="1" dirty="0" smtClean="0">
                <a:latin typeface="Times New Roman" pitchFamily="18" charset="0"/>
              </a:rPr>
              <a:t>;  </a:t>
            </a:r>
            <a:r>
              <a:rPr lang="en-US" altLang="zh-CN" sz="1700" b="1" dirty="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lang="en-US" altLang="zh-CN" sz="1700" b="1" dirty="0" smtClean="0">
                <a:solidFill>
                  <a:srgbClr val="000000"/>
                </a:solidFill>
                <a:latin typeface="Times New Roman" pitchFamily="18" charset="0"/>
              </a:rPr>
              <a:t>atom</a:t>
            </a:r>
            <a:r>
              <a:rPr lang="zh-CN" altLang="en-US" sz="1700" b="1" dirty="0" smtClean="0">
                <a:solidFill>
                  <a:srgbClr val="000000"/>
                </a:solidFill>
                <a:latin typeface="Times New Roman" pitchFamily="18" charset="0"/>
              </a:rPr>
              <a:t>是</a:t>
            </a:r>
            <a:r>
              <a:rPr lang="zh-CN" altLang="en-US" sz="1700" b="1" dirty="0">
                <a:solidFill>
                  <a:srgbClr val="000000"/>
                </a:solidFill>
                <a:latin typeface="Times New Roman" pitchFamily="18" charset="0"/>
              </a:rPr>
              <a:t>原子结点的值域，</a:t>
            </a:r>
            <a:r>
              <a:rPr lang="en-US" altLang="zh-CN" sz="1700" b="1" dirty="0" err="1">
                <a:solidFill>
                  <a:srgbClr val="000000"/>
                </a:solidFill>
                <a:latin typeface="Times New Roman" pitchFamily="18" charset="0"/>
              </a:rPr>
              <a:t>AtomType</a:t>
            </a:r>
            <a:r>
              <a:rPr lang="zh-CN" altLang="en-US" sz="1700" b="1" dirty="0">
                <a:solidFill>
                  <a:srgbClr val="000000"/>
                </a:solidFill>
                <a:latin typeface="Times New Roman" pitchFamily="18" charset="0"/>
              </a:rPr>
              <a:t>由用户定义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Times New Roman" pitchFamily="18" charset="0"/>
              </a:rPr>
              <a:t>    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Times New Roman" pitchFamily="18" charset="0"/>
              </a:rPr>
              <a:t>struct</a:t>
            </a:r>
            <a:r>
              <a:rPr lang="en-US" altLang="zh-CN" sz="2800" b="1" dirty="0" smtClean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{</a:t>
            </a:r>
            <a:r>
              <a:rPr lang="en-US" altLang="zh-CN" sz="2800" b="1" dirty="0" err="1">
                <a:solidFill>
                  <a:srgbClr val="0000CC"/>
                </a:solidFill>
                <a:latin typeface="Times New Roman" pitchFamily="18" charset="0"/>
              </a:rPr>
              <a:t>struct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</a:rPr>
              <a:t>GLNode</a:t>
            </a:r>
            <a:r>
              <a:rPr lang="en-US" altLang="zh-CN" sz="2800" dirty="0">
                <a:latin typeface="Times New Roman" pitchFamily="18" charset="0"/>
              </a:rPr>
              <a:t> *</a:t>
            </a:r>
            <a:r>
              <a:rPr lang="en-US" altLang="zh-CN" sz="2800" dirty="0" err="1">
                <a:latin typeface="Times New Roman" pitchFamily="18" charset="0"/>
              </a:rPr>
              <a:t>hp</a:t>
            </a:r>
            <a:r>
              <a:rPr lang="en-US" altLang="zh-CN" sz="2800" dirty="0">
                <a:latin typeface="Times New Roman" pitchFamily="18" charset="0"/>
              </a:rPr>
              <a:t>, *</a:t>
            </a:r>
            <a:r>
              <a:rPr lang="en-US" altLang="zh-CN" sz="2800" dirty="0" err="1">
                <a:latin typeface="Times New Roman" pitchFamily="18" charset="0"/>
              </a:rPr>
              <a:t>tp</a:t>
            </a:r>
            <a:r>
              <a:rPr lang="en-US" altLang="zh-CN" sz="2800" dirty="0">
                <a:latin typeface="Times New Roman" pitchFamily="18" charset="0"/>
              </a:rPr>
              <a:t>;</a:t>
            </a:r>
            <a:r>
              <a:rPr lang="en-US" altLang="zh-CN" sz="2800" b="1" dirty="0">
                <a:latin typeface="Times New Roman" pitchFamily="18" charset="0"/>
              </a:rPr>
              <a:t>} 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</a:rPr>
              <a:t>ptr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  <a:br>
              <a:rPr lang="en-US" altLang="zh-CN" sz="2800" b="1" dirty="0">
                <a:latin typeface="Times New Roman" pitchFamily="18" charset="0"/>
              </a:rPr>
            </a:b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</a:rPr>
              <a:t>                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//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ptr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是表结点的指针域，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ptr.hp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ptr.tp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分别指向表头和表尾</a:t>
            </a:r>
            <a:b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zh-CN" altLang="en-US" sz="2800" b="1" dirty="0" smtClean="0"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</a:rPr>
              <a:t>};</a:t>
            </a:r>
            <a:endParaRPr lang="en-US" altLang="zh-CN" sz="2800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itchFamily="18" charset="0"/>
              </a:rPr>
              <a:t>}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*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</a:rPr>
              <a:t>GList</a:t>
            </a:r>
            <a:r>
              <a:rPr lang="en-US" altLang="zh-CN" sz="2800" b="1" dirty="0">
                <a:latin typeface="Times New Roman" pitchFamily="18" charset="0"/>
              </a:rPr>
              <a:t>;</a:t>
            </a:r>
            <a:endParaRPr lang="zh-CN" altLang="en-US" sz="2800" b="1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851796" y="5564460"/>
            <a:ext cx="3176588" cy="468312"/>
            <a:chOff x="975" y="912"/>
            <a:chExt cx="2001" cy="295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975" y="935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表结点</a:t>
              </a:r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584" y="912"/>
              <a:ext cx="1392" cy="295"/>
              <a:chOff x="1680" y="1488"/>
              <a:chExt cx="1392" cy="432"/>
            </a:xfrm>
          </p:grpSpPr>
          <p:sp>
            <p:nvSpPr>
              <p:cNvPr id="8" name="Rectangle 8" descr="花束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392" cy="432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 tag=1    </a:t>
                </a:r>
                <a:r>
                  <a:rPr kumimoji="1" lang="en-US" altLang="zh-CN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hp</a:t>
                </a:r>
                <a:r>
                  <a:rPr kumimoji="1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    </a:t>
                </a:r>
                <a:r>
                  <a:rPr kumimoji="1" lang="en-US" altLang="zh-CN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tp</a:t>
                </a:r>
                <a:endPara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9" name="Line 9" descr="花束"/>
              <p:cNvSpPr>
                <a:spLocks noChangeShapeType="1"/>
              </p:cNvSpPr>
              <p:nvPr/>
            </p:nvSpPr>
            <p:spPr bwMode="auto">
              <a:xfrm>
                <a:off x="2304" y="1488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Line 10" descr="花束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4851796" y="6213747"/>
            <a:ext cx="3011488" cy="455613"/>
            <a:chOff x="839" y="240"/>
            <a:chExt cx="1897" cy="287"/>
          </a:xfrm>
        </p:grpSpPr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839" y="255"/>
              <a:ext cx="8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原子结点</a:t>
              </a:r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1584" y="240"/>
              <a:ext cx="1152" cy="287"/>
              <a:chOff x="1680" y="528"/>
              <a:chExt cx="1152" cy="432"/>
            </a:xfrm>
          </p:grpSpPr>
          <p:sp>
            <p:nvSpPr>
              <p:cNvPr id="14" name="Rectangle 15" descr="花束"/>
              <p:cNvSpPr>
                <a:spLocks noChangeArrowheads="1"/>
              </p:cNvSpPr>
              <p:nvPr/>
            </p:nvSpPr>
            <p:spPr bwMode="auto">
              <a:xfrm>
                <a:off x="1680" y="528"/>
                <a:ext cx="1152" cy="432"/>
              </a:xfrm>
              <a:prstGeom prst="rect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 tag=0    atom</a:t>
                </a:r>
              </a:p>
            </p:txBody>
          </p:sp>
          <p:sp>
            <p:nvSpPr>
              <p:cNvPr id="15" name="Line 16" descr="花束"/>
              <p:cNvSpPr>
                <a:spLocks noChangeShapeType="1"/>
              </p:cNvSpPr>
              <p:nvPr/>
            </p:nvSpPr>
            <p:spPr bwMode="auto">
              <a:xfrm>
                <a:off x="2304" y="528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121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85" name="Group 53"/>
          <p:cNvGrpSpPr>
            <a:grpSpLocks/>
          </p:cNvGrpSpPr>
          <p:nvPr/>
        </p:nvGrpSpPr>
        <p:grpSpPr bwMode="auto">
          <a:xfrm>
            <a:off x="280988" y="1114425"/>
            <a:ext cx="8763000" cy="5715000"/>
            <a:chOff x="144" y="624"/>
            <a:chExt cx="5520" cy="3600"/>
          </a:xfrm>
        </p:grpSpPr>
        <p:sp>
          <p:nvSpPr>
            <p:cNvPr id="44042" name="Oval 10"/>
            <p:cNvSpPr>
              <a:spLocks noChangeArrowheads="1"/>
            </p:cNvSpPr>
            <p:nvPr/>
          </p:nvSpPr>
          <p:spPr bwMode="auto">
            <a:xfrm>
              <a:off x="2187" y="624"/>
              <a:ext cx="1391" cy="3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8100" dir="5400000" algn="ctr" rotWithShape="0">
                <a:srgbClr val="808080"/>
              </a:outerShdw>
            </a:effectLst>
          </p:spPr>
          <p:txBody>
            <a:bodyPr lIns="54000" tIns="0" rIns="54000" bIns="0"/>
            <a:lstStyle/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广义线性表</a:t>
              </a:r>
            </a:p>
          </p:txBody>
        </p:sp>
        <p:sp>
          <p:nvSpPr>
            <p:cNvPr id="44043" name="Oval 11"/>
            <p:cNvSpPr>
              <a:spLocks noChangeArrowheads="1"/>
            </p:cNvSpPr>
            <p:nvPr/>
          </p:nvSpPr>
          <p:spPr bwMode="auto">
            <a:xfrm>
              <a:off x="845" y="1172"/>
              <a:ext cx="1103" cy="2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8100" dir="5400000" algn="ctr" rotWithShape="0">
                <a:srgbClr val="808080"/>
              </a:outerShdw>
            </a:effectLst>
          </p:spPr>
          <p:txBody>
            <a:bodyPr lIns="54000" tIns="0" rIns="54000" bIns="0"/>
            <a:lstStyle/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多维数组</a:t>
              </a:r>
            </a:p>
          </p:txBody>
        </p:sp>
        <p:sp>
          <p:nvSpPr>
            <p:cNvPr id="44044" name="Oval 12"/>
            <p:cNvSpPr>
              <a:spLocks noChangeArrowheads="1"/>
            </p:cNvSpPr>
            <p:nvPr/>
          </p:nvSpPr>
          <p:spPr bwMode="auto">
            <a:xfrm>
              <a:off x="3742" y="1172"/>
              <a:ext cx="1104" cy="2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8100" dir="5400000" algn="ctr" rotWithShape="0">
                <a:srgbClr val="808080"/>
              </a:outerShdw>
            </a:effectLst>
          </p:spPr>
          <p:txBody>
            <a:bodyPr lIns="54000" tIns="0" rIns="54000" bIns="0"/>
            <a:lstStyle/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广义表</a:t>
              </a:r>
            </a:p>
          </p:txBody>
        </p:sp>
        <p:sp>
          <p:nvSpPr>
            <p:cNvPr id="44045" name="Oval 13"/>
            <p:cNvSpPr>
              <a:spLocks noChangeArrowheads="1"/>
            </p:cNvSpPr>
            <p:nvPr/>
          </p:nvSpPr>
          <p:spPr bwMode="auto">
            <a:xfrm>
              <a:off x="144" y="1693"/>
              <a:ext cx="1103" cy="2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8100" dir="5400000" algn="ctr" rotWithShape="0">
                <a:srgbClr val="808080"/>
              </a:outerShdw>
            </a:effectLst>
          </p:spPr>
          <p:txBody>
            <a:bodyPr lIns="54000" tIns="0" rIns="54000" bIns="0"/>
            <a:lstStyle/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逻辑结构</a:t>
              </a:r>
            </a:p>
          </p:txBody>
        </p:sp>
        <p:sp>
          <p:nvSpPr>
            <p:cNvPr id="44046" name="Oval 14"/>
            <p:cNvSpPr>
              <a:spLocks noChangeArrowheads="1"/>
            </p:cNvSpPr>
            <p:nvPr/>
          </p:nvSpPr>
          <p:spPr bwMode="auto">
            <a:xfrm>
              <a:off x="1535" y="1693"/>
              <a:ext cx="1103" cy="2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8100" dir="5400000" algn="ctr" rotWithShape="0">
                <a:srgbClr val="808080"/>
              </a:outerShdw>
            </a:effectLst>
          </p:spPr>
          <p:txBody>
            <a:bodyPr lIns="54000" tIns="0" rIns="54000" bIns="0"/>
            <a:lstStyle/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存储结构</a:t>
              </a:r>
            </a:p>
          </p:txBody>
        </p:sp>
        <p:sp>
          <p:nvSpPr>
            <p:cNvPr id="44047" name="Oval 15"/>
            <p:cNvSpPr>
              <a:spLocks noChangeArrowheads="1"/>
            </p:cNvSpPr>
            <p:nvPr/>
          </p:nvSpPr>
          <p:spPr bwMode="auto">
            <a:xfrm>
              <a:off x="3123" y="1714"/>
              <a:ext cx="1104" cy="2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8100" dir="5400000" algn="ctr" rotWithShape="0">
                <a:srgbClr val="808080"/>
              </a:outerShdw>
            </a:effectLst>
          </p:spPr>
          <p:txBody>
            <a:bodyPr lIns="54000" tIns="0" rIns="54000" bIns="0"/>
            <a:lstStyle/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逻辑结构</a:t>
              </a:r>
            </a:p>
          </p:txBody>
        </p:sp>
        <p:sp>
          <p:nvSpPr>
            <p:cNvPr id="44048" name="Oval 16"/>
            <p:cNvSpPr>
              <a:spLocks noChangeArrowheads="1"/>
            </p:cNvSpPr>
            <p:nvPr/>
          </p:nvSpPr>
          <p:spPr bwMode="auto">
            <a:xfrm>
              <a:off x="4561" y="1714"/>
              <a:ext cx="1103" cy="2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8100" dir="5400000" algn="ctr" rotWithShape="0">
                <a:srgbClr val="808080"/>
              </a:outerShdw>
            </a:effectLst>
          </p:spPr>
          <p:txBody>
            <a:bodyPr lIns="54000" tIns="0" rIns="54000" bIns="0"/>
            <a:lstStyle/>
            <a:p>
              <a:pPr eaLnBrk="0" hangingPunct="0"/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存储结构</a:t>
              </a:r>
            </a:p>
          </p:txBody>
        </p:sp>
        <p:sp>
          <p:nvSpPr>
            <p:cNvPr id="44049" name="Text Box 17"/>
            <p:cNvSpPr txBox="1">
              <a:spLocks noChangeArrowheads="1"/>
            </p:cNvSpPr>
            <p:nvPr/>
          </p:nvSpPr>
          <p:spPr bwMode="auto">
            <a:xfrm>
              <a:off x="189" y="2298"/>
              <a:ext cx="923" cy="4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0800" rIns="0" bIns="10800"/>
            <a:lstStyle/>
            <a:p>
              <a:pPr algn="l" eaLnBrk="0" hangingPunct="0">
                <a:lnSpc>
                  <a:spcPct val="104000"/>
                </a:lnSpc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⑴数组的定义</a:t>
              </a:r>
            </a:p>
            <a:p>
              <a:pPr algn="l" eaLnBrk="0" hangingPunct="0">
                <a:lnSpc>
                  <a:spcPct val="104000"/>
                </a:lnSpc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⑵基本操作</a:t>
              </a:r>
            </a:p>
            <a:p>
              <a:pPr algn="l" eaLnBrk="0" hangingPunct="0">
                <a:lnSpc>
                  <a:spcPct val="104000"/>
                </a:lnSpc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⑶</a:t>
              </a: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ADT</a:t>
              </a: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定义</a:t>
              </a:r>
            </a:p>
          </p:txBody>
        </p:sp>
        <p:sp>
          <p:nvSpPr>
            <p:cNvPr id="44050" name="Text Box 18"/>
            <p:cNvSpPr txBox="1">
              <a:spLocks noChangeArrowheads="1"/>
            </p:cNvSpPr>
            <p:nvPr/>
          </p:nvSpPr>
          <p:spPr bwMode="auto">
            <a:xfrm>
              <a:off x="1393" y="2298"/>
              <a:ext cx="235" cy="6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eaLnBrk="0" hangingPunct="0"/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顺序存储</a:t>
              </a:r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2559" y="2305"/>
              <a:ext cx="236" cy="6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eaLnBrk="0" hangingPunct="0"/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压缩存储</a:t>
              </a:r>
            </a:p>
          </p:txBody>
        </p:sp>
        <p:sp>
          <p:nvSpPr>
            <p:cNvPr id="44052" name="Text Box 20"/>
            <p:cNvSpPr txBox="1">
              <a:spLocks noChangeArrowheads="1"/>
            </p:cNvSpPr>
            <p:nvPr/>
          </p:nvSpPr>
          <p:spPr bwMode="auto">
            <a:xfrm>
              <a:off x="1930" y="3153"/>
              <a:ext cx="715" cy="6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l" eaLnBrk="0" hangingPunct="0">
                <a:lnSpc>
                  <a:spcPct val="104000"/>
                </a:lnSpc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特殊矩阵</a:t>
              </a:r>
            </a:p>
            <a:p>
              <a:pPr algn="l" eaLnBrk="0" hangingPunct="0">
                <a:lnSpc>
                  <a:spcPct val="104000"/>
                </a:lnSpc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·对称矩阵</a:t>
              </a:r>
            </a:p>
            <a:p>
              <a:pPr algn="l" eaLnBrk="0" hangingPunct="0">
                <a:lnSpc>
                  <a:spcPct val="104000"/>
                </a:lnSpc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·三角矩阵</a:t>
              </a:r>
            </a:p>
            <a:p>
              <a:pPr algn="l" eaLnBrk="0" hangingPunct="0">
                <a:lnSpc>
                  <a:spcPct val="104000"/>
                </a:lnSpc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·对角矩阵</a:t>
              </a:r>
            </a:p>
          </p:txBody>
        </p:sp>
        <p:sp>
          <p:nvSpPr>
            <p:cNvPr id="44053" name="Text Box 21"/>
            <p:cNvSpPr txBox="1">
              <a:spLocks noChangeArrowheads="1"/>
            </p:cNvSpPr>
            <p:nvPr/>
          </p:nvSpPr>
          <p:spPr bwMode="auto">
            <a:xfrm>
              <a:off x="2714" y="3153"/>
              <a:ext cx="715" cy="1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eaLnBrk="0" hangingPunct="0">
                <a:lnSpc>
                  <a:spcPct val="104000"/>
                </a:lnSpc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稀疏矩阵</a:t>
              </a:r>
            </a:p>
          </p:txBody>
        </p:sp>
        <p:sp>
          <p:nvSpPr>
            <p:cNvPr id="44054" name="Text Box 22"/>
            <p:cNvSpPr txBox="1">
              <a:spLocks noChangeArrowheads="1"/>
            </p:cNvSpPr>
            <p:nvPr/>
          </p:nvSpPr>
          <p:spPr bwMode="auto">
            <a:xfrm>
              <a:off x="1193" y="3146"/>
              <a:ext cx="248" cy="5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10800" rIns="18000" bIns="10800"/>
            <a:lstStyle/>
            <a:p>
              <a:pPr eaLnBrk="0" hangingPunct="0">
                <a:lnSpc>
                  <a:spcPct val="104000"/>
                </a:lnSpc>
              </a:pPr>
              <a:r>
                <a:rPr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按行优先</a:t>
              </a:r>
            </a:p>
          </p:txBody>
        </p:sp>
        <p:sp>
          <p:nvSpPr>
            <p:cNvPr id="44055" name="Text Box 23"/>
            <p:cNvSpPr txBox="1">
              <a:spLocks noChangeArrowheads="1"/>
            </p:cNvSpPr>
            <p:nvPr/>
          </p:nvSpPr>
          <p:spPr bwMode="auto">
            <a:xfrm>
              <a:off x="1544" y="3146"/>
              <a:ext cx="246" cy="5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10800" rIns="18000" bIns="10800"/>
            <a:lstStyle/>
            <a:p>
              <a:pPr eaLnBrk="0" hangingPunct="0">
                <a:lnSpc>
                  <a:spcPct val="104000"/>
                </a:lnSpc>
              </a:pPr>
              <a:r>
                <a:rPr lang="zh-CN" altLang="en-US"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按列优先</a:t>
              </a:r>
            </a:p>
          </p:txBody>
        </p:sp>
        <p:sp>
          <p:nvSpPr>
            <p:cNvPr id="44056" name="Text Box 24"/>
            <p:cNvSpPr txBox="1">
              <a:spLocks noChangeArrowheads="1"/>
            </p:cNvSpPr>
            <p:nvPr/>
          </p:nvSpPr>
          <p:spPr bwMode="auto">
            <a:xfrm>
              <a:off x="1321" y="4060"/>
              <a:ext cx="1123" cy="1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eaLnBrk="0" hangingPunct="0">
                <a:lnSpc>
                  <a:spcPct val="104000"/>
                </a:lnSpc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寻址的计算方法</a:t>
              </a:r>
            </a:p>
          </p:txBody>
        </p:sp>
        <p:sp>
          <p:nvSpPr>
            <p:cNvPr id="44057" name="Text Box 25"/>
            <p:cNvSpPr txBox="1">
              <a:spLocks noChangeArrowheads="1"/>
            </p:cNvSpPr>
            <p:nvPr/>
          </p:nvSpPr>
          <p:spPr bwMode="auto">
            <a:xfrm>
              <a:off x="3237" y="2305"/>
              <a:ext cx="924" cy="8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eaLnBrk="0" hangingPunct="0">
                <a:lnSpc>
                  <a:spcPct val="104000"/>
                </a:lnSpc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⑴基本概念</a:t>
              </a:r>
            </a:p>
            <a:p>
              <a:pPr eaLnBrk="0" hangingPunct="0">
                <a:lnSpc>
                  <a:spcPct val="104000"/>
                </a:lnSpc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·广义表定义</a:t>
              </a:r>
            </a:p>
            <a:p>
              <a:pPr eaLnBrk="0" hangingPunct="0">
                <a:lnSpc>
                  <a:spcPct val="104000"/>
                </a:lnSpc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·表头、表尾</a:t>
              </a:r>
            </a:p>
            <a:p>
              <a:pPr eaLnBrk="0" hangingPunct="0">
                <a:lnSpc>
                  <a:spcPct val="104000"/>
                </a:lnSpc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·长度、深度</a:t>
              </a:r>
            </a:p>
            <a:p>
              <a:pPr eaLnBrk="0" hangingPunct="0">
                <a:lnSpc>
                  <a:spcPct val="104000"/>
                </a:lnSpc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⑵</a:t>
              </a: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ADT</a:t>
              </a: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定义</a:t>
              </a:r>
            </a:p>
          </p:txBody>
        </p:sp>
        <p:sp>
          <p:nvSpPr>
            <p:cNvPr id="44058" name="Text Box 26"/>
            <p:cNvSpPr txBox="1">
              <a:spLocks noChangeArrowheads="1"/>
            </p:cNvSpPr>
            <p:nvPr/>
          </p:nvSpPr>
          <p:spPr bwMode="auto">
            <a:xfrm>
              <a:off x="5015" y="2319"/>
              <a:ext cx="235" cy="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eaLnBrk="0" hangingPunct="0"/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链接存储</a:t>
              </a:r>
            </a:p>
          </p:txBody>
        </p:sp>
        <p:sp>
          <p:nvSpPr>
            <p:cNvPr id="44059" name="Text Box 27"/>
            <p:cNvSpPr txBox="1">
              <a:spLocks noChangeArrowheads="1"/>
            </p:cNvSpPr>
            <p:nvPr/>
          </p:nvSpPr>
          <p:spPr bwMode="auto">
            <a:xfrm>
              <a:off x="4746" y="3167"/>
              <a:ext cx="785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eaLnBrk="0" hangingPunct="0">
                <a:lnSpc>
                  <a:spcPct val="104000"/>
                </a:lnSpc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头尾表示法</a:t>
              </a:r>
            </a:p>
          </p:txBody>
        </p:sp>
        <p:sp>
          <p:nvSpPr>
            <p:cNvPr id="44060" name="Line 28"/>
            <p:cNvSpPr>
              <a:spLocks noChangeShapeType="1"/>
            </p:cNvSpPr>
            <p:nvPr/>
          </p:nvSpPr>
          <p:spPr bwMode="auto">
            <a:xfrm flipH="1">
              <a:off x="1639" y="888"/>
              <a:ext cx="712" cy="2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1" name="Freeform 29"/>
            <p:cNvSpPr>
              <a:spLocks/>
            </p:cNvSpPr>
            <p:nvPr/>
          </p:nvSpPr>
          <p:spPr bwMode="auto">
            <a:xfrm>
              <a:off x="892" y="1444"/>
              <a:ext cx="256" cy="264"/>
            </a:xfrm>
            <a:custGeom>
              <a:avLst/>
              <a:gdLst>
                <a:gd name="T0" fmla="*/ 330 w 330"/>
                <a:gd name="T1" fmla="*/ 0 h 555"/>
                <a:gd name="T2" fmla="*/ 0 w 330"/>
                <a:gd name="T3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0" h="555">
                  <a:moveTo>
                    <a:pt x="330" y="0"/>
                  </a:moveTo>
                  <a:lnTo>
                    <a:pt x="0" y="5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Freeform 30"/>
            <p:cNvSpPr>
              <a:spLocks/>
            </p:cNvSpPr>
            <p:nvPr/>
          </p:nvSpPr>
          <p:spPr bwMode="auto">
            <a:xfrm>
              <a:off x="3391" y="895"/>
              <a:ext cx="677" cy="278"/>
            </a:xfrm>
            <a:custGeom>
              <a:avLst/>
              <a:gdLst>
                <a:gd name="T0" fmla="*/ 0 w 870"/>
                <a:gd name="T1" fmla="*/ 0 h 585"/>
                <a:gd name="T2" fmla="*/ 870 w 870"/>
                <a:gd name="T3" fmla="*/ 585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70" h="585">
                  <a:moveTo>
                    <a:pt x="0" y="0"/>
                  </a:moveTo>
                  <a:lnTo>
                    <a:pt x="870" y="58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Freeform 31"/>
            <p:cNvSpPr>
              <a:spLocks/>
            </p:cNvSpPr>
            <p:nvPr/>
          </p:nvSpPr>
          <p:spPr bwMode="auto">
            <a:xfrm>
              <a:off x="1644" y="1435"/>
              <a:ext cx="229" cy="279"/>
            </a:xfrm>
            <a:custGeom>
              <a:avLst/>
              <a:gdLst>
                <a:gd name="T0" fmla="*/ 0 w 294"/>
                <a:gd name="T1" fmla="*/ 0 h 587"/>
                <a:gd name="T2" fmla="*/ 294 w 294"/>
                <a:gd name="T3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4" h="587">
                  <a:moveTo>
                    <a:pt x="0" y="0"/>
                  </a:moveTo>
                  <a:lnTo>
                    <a:pt x="294" y="5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Freeform 32"/>
            <p:cNvSpPr>
              <a:spLocks/>
            </p:cNvSpPr>
            <p:nvPr/>
          </p:nvSpPr>
          <p:spPr bwMode="auto">
            <a:xfrm>
              <a:off x="3730" y="1444"/>
              <a:ext cx="397" cy="264"/>
            </a:xfrm>
            <a:custGeom>
              <a:avLst/>
              <a:gdLst>
                <a:gd name="T0" fmla="*/ 510 w 510"/>
                <a:gd name="T1" fmla="*/ 0 h 555"/>
                <a:gd name="T2" fmla="*/ 0 w 510"/>
                <a:gd name="T3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55">
                  <a:moveTo>
                    <a:pt x="510" y="0"/>
                  </a:moveTo>
                  <a:lnTo>
                    <a:pt x="0" y="5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Freeform 33"/>
            <p:cNvSpPr>
              <a:spLocks/>
            </p:cNvSpPr>
            <p:nvPr/>
          </p:nvSpPr>
          <p:spPr bwMode="auto">
            <a:xfrm>
              <a:off x="4594" y="1435"/>
              <a:ext cx="421" cy="286"/>
            </a:xfrm>
            <a:custGeom>
              <a:avLst/>
              <a:gdLst>
                <a:gd name="T0" fmla="*/ 0 w 585"/>
                <a:gd name="T1" fmla="*/ 0 h 570"/>
                <a:gd name="T2" fmla="*/ 585 w 585"/>
                <a:gd name="T3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5" h="570">
                  <a:moveTo>
                    <a:pt x="0" y="0"/>
                  </a:moveTo>
                  <a:lnTo>
                    <a:pt x="585" y="57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Line 34"/>
            <p:cNvSpPr>
              <a:spLocks noChangeShapeType="1"/>
            </p:cNvSpPr>
            <p:nvPr/>
          </p:nvSpPr>
          <p:spPr bwMode="auto">
            <a:xfrm flipH="1">
              <a:off x="654" y="1961"/>
              <a:ext cx="0" cy="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Line 35"/>
            <p:cNvSpPr>
              <a:spLocks noChangeShapeType="1"/>
            </p:cNvSpPr>
            <p:nvPr/>
          </p:nvSpPr>
          <p:spPr bwMode="auto">
            <a:xfrm flipH="1">
              <a:off x="3690" y="1992"/>
              <a:ext cx="1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Line 36"/>
            <p:cNvSpPr>
              <a:spLocks noChangeShapeType="1"/>
            </p:cNvSpPr>
            <p:nvPr/>
          </p:nvSpPr>
          <p:spPr bwMode="auto">
            <a:xfrm flipH="1">
              <a:off x="5115" y="2006"/>
              <a:ext cx="2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9" name="Freeform 37"/>
            <p:cNvSpPr>
              <a:spLocks/>
            </p:cNvSpPr>
            <p:nvPr/>
          </p:nvSpPr>
          <p:spPr bwMode="auto">
            <a:xfrm>
              <a:off x="1335" y="2919"/>
              <a:ext cx="122" cy="228"/>
            </a:xfrm>
            <a:custGeom>
              <a:avLst/>
              <a:gdLst>
                <a:gd name="T0" fmla="*/ 186 w 186"/>
                <a:gd name="T1" fmla="*/ 0 h 513"/>
                <a:gd name="T2" fmla="*/ 0 w 186"/>
                <a:gd name="T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6" h="513">
                  <a:moveTo>
                    <a:pt x="186" y="0"/>
                  </a:moveTo>
                  <a:lnTo>
                    <a:pt x="0" y="51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0" name="Freeform 38"/>
            <p:cNvSpPr>
              <a:spLocks/>
            </p:cNvSpPr>
            <p:nvPr/>
          </p:nvSpPr>
          <p:spPr bwMode="auto">
            <a:xfrm>
              <a:off x="2433" y="2942"/>
              <a:ext cx="160" cy="198"/>
            </a:xfrm>
            <a:custGeom>
              <a:avLst/>
              <a:gdLst>
                <a:gd name="T0" fmla="*/ 216 w 216"/>
                <a:gd name="T1" fmla="*/ 0 h 485"/>
                <a:gd name="T2" fmla="*/ 0 w 216"/>
                <a:gd name="T3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" h="485">
                  <a:moveTo>
                    <a:pt x="216" y="0"/>
                  </a:moveTo>
                  <a:lnTo>
                    <a:pt x="0" y="48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1" name="Freeform 39"/>
            <p:cNvSpPr>
              <a:spLocks/>
            </p:cNvSpPr>
            <p:nvPr/>
          </p:nvSpPr>
          <p:spPr bwMode="auto">
            <a:xfrm>
              <a:off x="2758" y="2933"/>
              <a:ext cx="131" cy="199"/>
            </a:xfrm>
            <a:custGeom>
              <a:avLst/>
              <a:gdLst>
                <a:gd name="T0" fmla="*/ 0 w 159"/>
                <a:gd name="T1" fmla="*/ 0 h 453"/>
                <a:gd name="T2" fmla="*/ 159 w 159"/>
                <a:gd name="T3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" h="453">
                  <a:moveTo>
                    <a:pt x="0" y="0"/>
                  </a:moveTo>
                  <a:lnTo>
                    <a:pt x="159" y="45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2" name="Freeform 40"/>
            <p:cNvSpPr>
              <a:spLocks/>
            </p:cNvSpPr>
            <p:nvPr/>
          </p:nvSpPr>
          <p:spPr bwMode="auto">
            <a:xfrm flipH="1">
              <a:off x="5106" y="2943"/>
              <a:ext cx="27" cy="217"/>
            </a:xfrm>
            <a:custGeom>
              <a:avLst/>
              <a:gdLst>
                <a:gd name="T0" fmla="*/ 0 w 1"/>
                <a:gd name="T1" fmla="*/ 0 h 465"/>
                <a:gd name="T2" fmla="*/ 0 w 1"/>
                <a:gd name="T3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65">
                  <a:moveTo>
                    <a:pt x="0" y="0"/>
                  </a:moveTo>
                  <a:lnTo>
                    <a:pt x="0" y="4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3" name="Freeform 41"/>
            <p:cNvSpPr>
              <a:spLocks/>
            </p:cNvSpPr>
            <p:nvPr/>
          </p:nvSpPr>
          <p:spPr bwMode="auto">
            <a:xfrm>
              <a:off x="1573" y="2927"/>
              <a:ext cx="113" cy="220"/>
            </a:xfrm>
            <a:custGeom>
              <a:avLst/>
              <a:gdLst>
                <a:gd name="T0" fmla="*/ 0 w 144"/>
                <a:gd name="T1" fmla="*/ 0 h 513"/>
                <a:gd name="T2" fmla="*/ 144 w 144"/>
                <a:gd name="T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4" h="513">
                  <a:moveTo>
                    <a:pt x="0" y="0"/>
                  </a:moveTo>
                  <a:lnTo>
                    <a:pt x="144" y="51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4" name="Text Box 42"/>
            <p:cNvSpPr txBox="1">
              <a:spLocks noChangeArrowheads="1"/>
            </p:cNvSpPr>
            <p:nvPr/>
          </p:nvSpPr>
          <p:spPr bwMode="auto">
            <a:xfrm>
              <a:off x="2734" y="3519"/>
              <a:ext cx="679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eaLnBrk="0" hangingPunct="0">
                <a:lnSpc>
                  <a:spcPct val="104000"/>
                </a:lnSpc>
              </a:pP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转置算法</a:t>
              </a:r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355" y="3734"/>
              <a:ext cx="331" cy="3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6" name="Freeform 44"/>
            <p:cNvSpPr>
              <a:spLocks/>
            </p:cNvSpPr>
            <p:nvPr/>
          </p:nvSpPr>
          <p:spPr bwMode="auto">
            <a:xfrm>
              <a:off x="1674" y="3735"/>
              <a:ext cx="258" cy="330"/>
            </a:xfrm>
            <a:custGeom>
              <a:avLst/>
              <a:gdLst>
                <a:gd name="T0" fmla="*/ 0 w 331"/>
                <a:gd name="T1" fmla="*/ 0 h 779"/>
                <a:gd name="T2" fmla="*/ 331 w 331"/>
                <a:gd name="T3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1" h="779">
                  <a:moveTo>
                    <a:pt x="0" y="0"/>
                  </a:moveTo>
                  <a:lnTo>
                    <a:pt x="331" y="7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7" name="Freeform 45"/>
            <p:cNvSpPr>
              <a:spLocks/>
            </p:cNvSpPr>
            <p:nvPr/>
          </p:nvSpPr>
          <p:spPr bwMode="auto">
            <a:xfrm>
              <a:off x="2141" y="3808"/>
              <a:ext cx="134" cy="250"/>
            </a:xfrm>
            <a:custGeom>
              <a:avLst/>
              <a:gdLst>
                <a:gd name="T0" fmla="*/ 150 w 150"/>
                <a:gd name="T1" fmla="*/ 0 h 795"/>
                <a:gd name="T2" fmla="*/ 0 w 150"/>
                <a:gd name="T3" fmla="*/ 79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0" h="795">
                  <a:moveTo>
                    <a:pt x="150" y="0"/>
                  </a:moveTo>
                  <a:lnTo>
                    <a:pt x="0" y="79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8" name="Freeform 46"/>
            <p:cNvSpPr>
              <a:spLocks/>
            </p:cNvSpPr>
            <p:nvPr/>
          </p:nvSpPr>
          <p:spPr bwMode="auto">
            <a:xfrm>
              <a:off x="3053" y="3326"/>
              <a:ext cx="1" cy="184"/>
            </a:xfrm>
            <a:custGeom>
              <a:avLst/>
              <a:gdLst>
                <a:gd name="T0" fmla="*/ 0 w 1"/>
                <a:gd name="T1" fmla="*/ 0 h 465"/>
                <a:gd name="T2" fmla="*/ 0 w 1"/>
                <a:gd name="T3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65">
                  <a:moveTo>
                    <a:pt x="0" y="0"/>
                  </a:moveTo>
                  <a:lnTo>
                    <a:pt x="0" y="4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9" name="Freeform 47"/>
            <p:cNvSpPr>
              <a:spLocks/>
            </p:cNvSpPr>
            <p:nvPr/>
          </p:nvSpPr>
          <p:spPr bwMode="auto">
            <a:xfrm>
              <a:off x="1545" y="1957"/>
              <a:ext cx="281" cy="321"/>
            </a:xfrm>
            <a:custGeom>
              <a:avLst/>
              <a:gdLst>
                <a:gd name="T0" fmla="*/ 360 w 360"/>
                <a:gd name="T1" fmla="*/ 0 h 675"/>
                <a:gd name="T2" fmla="*/ 0 w 360"/>
                <a:gd name="T3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0" h="675">
                  <a:moveTo>
                    <a:pt x="360" y="0"/>
                  </a:moveTo>
                  <a:lnTo>
                    <a:pt x="0" y="67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0" name="Freeform 48"/>
            <p:cNvSpPr>
              <a:spLocks/>
            </p:cNvSpPr>
            <p:nvPr/>
          </p:nvSpPr>
          <p:spPr bwMode="auto">
            <a:xfrm>
              <a:off x="2363" y="1958"/>
              <a:ext cx="304" cy="326"/>
            </a:xfrm>
            <a:custGeom>
              <a:avLst/>
              <a:gdLst>
                <a:gd name="T0" fmla="*/ 0 w 390"/>
                <a:gd name="T1" fmla="*/ 0 h 688"/>
                <a:gd name="T2" fmla="*/ 390 w 390"/>
                <a:gd name="T3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688">
                  <a:moveTo>
                    <a:pt x="0" y="0"/>
                  </a:moveTo>
                  <a:lnTo>
                    <a:pt x="390" y="68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77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2"/>
          <p:cNvSpPr>
            <a:spLocks noChangeArrowheads="1"/>
          </p:cNvSpPr>
          <p:nvPr/>
        </p:nvSpPr>
        <p:spPr bwMode="auto">
          <a:xfrm>
            <a:off x="107950" y="3105150"/>
            <a:ext cx="4535488" cy="3708400"/>
          </a:xfrm>
          <a:prstGeom prst="rect">
            <a:avLst/>
          </a:prstGeom>
          <a:solidFill>
            <a:srgbClr val="FFFFE7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096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二维数组的顺序存储</a:t>
            </a:r>
          </a:p>
          <a:p>
            <a:pPr lvl="1"/>
            <a:r>
              <a:rPr lang="zh-CN" altLang="en-US" dirty="0" smtClean="0"/>
              <a:t>以行序为主序</a:t>
            </a:r>
          </a:p>
          <a:p>
            <a:pPr lvl="1"/>
            <a:r>
              <a:rPr lang="zh-CN" altLang="en-US" dirty="0" smtClean="0"/>
              <a:t>以列序为主序</a:t>
            </a:r>
          </a:p>
          <a:p>
            <a:pPr lvl="1"/>
            <a:endParaRPr lang="zh-CN" alt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84688" y="1628775"/>
            <a:ext cx="4576762" cy="3136900"/>
          </a:xfrm>
          <a:prstGeom prst="rect">
            <a:avLst/>
          </a:prstGeom>
          <a:solidFill>
            <a:srgbClr val="FFFFE7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0" y="2676525"/>
            <a:ext cx="1430338" cy="1112838"/>
            <a:chOff x="442" y="1991"/>
            <a:chExt cx="901" cy="701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043" y="2090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043" y="1991"/>
              <a:ext cx="299" cy="99"/>
            </a:xfrm>
            <a:custGeom>
              <a:avLst/>
              <a:gdLst>
                <a:gd name="T0" fmla="*/ 0 w 299"/>
                <a:gd name="T1" fmla="*/ 99 h 99"/>
                <a:gd name="T2" fmla="*/ 100 w 299"/>
                <a:gd name="T3" fmla="*/ 0 h 99"/>
                <a:gd name="T4" fmla="*/ 299 w 299"/>
                <a:gd name="T5" fmla="*/ 0 h 99"/>
                <a:gd name="T6" fmla="*/ 199 w 299"/>
                <a:gd name="T7" fmla="*/ 99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9"/>
                <a:gd name="T13" fmla="*/ 0 h 99"/>
                <a:gd name="T14" fmla="*/ 299 w 299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9" h="99">
                  <a:moveTo>
                    <a:pt x="0" y="99"/>
                  </a:moveTo>
                  <a:lnTo>
                    <a:pt x="100" y="0"/>
                  </a:lnTo>
                  <a:lnTo>
                    <a:pt x="299" y="0"/>
                  </a:lnTo>
                  <a:lnTo>
                    <a:pt x="199" y="9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342" y="1991"/>
              <a:ext cx="1" cy="2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242" y="2191"/>
              <a:ext cx="100" cy="9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843" y="2090"/>
              <a:ext cx="200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843" y="1991"/>
              <a:ext cx="300" cy="99"/>
            </a:xfrm>
            <a:custGeom>
              <a:avLst/>
              <a:gdLst>
                <a:gd name="T0" fmla="*/ 0 w 300"/>
                <a:gd name="T1" fmla="*/ 99 h 99"/>
                <a:gd name="T2" fmla="*/ 100 w 300"/>
                <a:gd name="T3" fmla="*/ 0 h 99"/>
                <a:gd name="T4" fmla="*/ 300 w 300"/>
                <a:gd name="T5" fmla="*/ 0 h 99"/>
                <a:gd name="T6" fmla="*/ 0 60000 65536"/>
                <a:gd name="T7" fmla="*/ 0 60000 65536"/>
                <a:gd name="T8" fmla="*/ 0 60000 65536"/>
                <a:gd name="T9" fmla="*/ 0 w 300"/>
                <a:gd name="T10" fmla="*/ 0 h 99"/>
                <a:gd name="T11" fmla="*/ 300 w 300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0" h="99">
                  <a:moveTo>
                    <a:pt x="0" y="99"/>
                  </a:moveTo>
                  <a:lnTo>
                    <a:pt x="100" y="0"/>
                  </a:lnTo>
                  <a:lnTo>
                    <a:pt x="3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1" y="2090"/>
              <a:ext cx="202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41" y="1991"/>
              <a:ext cx="302" cy="99"/>
            </a:xfrm>
            <a:custGeom>
              <a:avLst/>
              <a:gdLst>
                <a:gd name="T0" fmla="*/ 0 w 302"/>
                <a:gd name="T1" fmla="*/ 99 h 99"/>
                <a:gd name="T2" fmla="*/ 103 w 302"/>
                <a:gd name="T3" fmla="*/ 0 h 99"/>
                <a:gd name="T4" fmla="*/ 302 w 302"/>
                <a:gd name="T5" fmla="*/ 0 h 99"/>
                <a:gd name="T6" fmla="*/ 0 60000 65536"/>
                <a:gd name="T7" fmla="*/ 0 60000 65536"/>
                <a:gd name="T8" fmla="*/ 0 60000 65536"/>
                <a:gd name="T9" fmla="*/ 0 w 302"/>
                <a:gd name="T10" fmla="*/ 0 h 99"/>
                <a:gd name="T11" fmla="*/ 302 w 302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" h="99">
                  <a:moveTo>
                    <a:pt x="0" y="99"/>
                  </a:moveTo>
                  <a:lnTo>
                    <a:pt x="103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2" y="2090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42" y="1991"/>
              <a:ext cx="302" cy="99"/>
            </a:xfrm>
            <a:custGeom>
              <a:avLst/>
              <a:gdLst>
                <a:gd name="T0" fmla="*/ 0 w 302"/>
                <a:gd name="T1" fmla="*/ 99 h 99"/>
                <a:gd name="T2" fmla="*/ 100 w 302"/>
                <a:gd name="T3" fmla="*/ 0 h 99"/>
                <a:gd name="T4" fmla="*/ 302 w 302"/>
                <a:gd name="T5" fmla="*/ 0 h 99"/>
                <a:gd name="T6" fmla="*/ 0 60000 65536"/>
                <a:gd name="T7" fmla="*/ 0 60000 65536"/>
                <a:gd name="T8" fmla="*/ 0 60000 65536"/>
                <a:gd name="T9" fmla="*/ 0 w 302"/>
                <a:gd name="T10" fmla="*/ 0 h 99"/>
                <a:gd name="T11" fmla="*/ 302 w 302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" h="99">
                  <a:moveTo>
                    <a:pt x="0" y="99"/>
                  </a:moveTo>
                  <a:lnTo>
                    <a:pt x="100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043" y="2290"/>
              <a:ext cx="199" cy="2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43" y="2290"/>
              <a:ext cx="200" cy="2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41" y="2290"/>
              <a:ext cx="202" cy="2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42" y="2290"/>
              <a:ext cx="199" cy="2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043" y="2492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843" y="2492"/>
              <a:ext cx="200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641" y="2492"/>
              <a:ext cx="202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442" y="2492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242" y="2191"/>
              <a:ext cx="100" cy="301"/>
            </a:xfrm>
            <a:custGeom>
              <a:avLst/>
              <a:gdLst>
                <a:gd name="T0" fmla="*/ 0 w 100"/>
                <a:gd name="T1" fmla="*/ 301 h 301"/>
                <a:gd name="T2" fmla="*/ 100 w 100"/>
                <a:gd name="T3" fmla="*/ 200 h 301"/>
                <a:gd name="T4" fmla="*/ 100 w 100"/>
                <a:gd name="T5" fmla="*/ 0 h 301"/>
                <a:gd name="T6" fmla="*/ 0 60000 65536"/>
                <a:gd name="T7" fmla="*/ 0 60000 65536"/>
                <a:gd name="T8" fmla="*/ 0 60000 65536"/>
                <a:gd name="T9" fmla="*/ 0 w 100"/>
                <a:gd name="T10" fmla="*/ 0 h 301"/>
                <a:gd name="T11" fmla="*/ 100 w 100"/>
                <a:gd name="T12" fmla="*/ 301 h 3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301">
                  <a:moveTo>
                    <a:pt x="0" y="301"/>
                  </a:moveTo>
                  <a:lnTo>
                    <a:pt x="100" y="200"/>
                  </a:lnTo>
                  <a:lnTo>
                    <a:pt x="1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1242" y="2391"/>
              <a:ext cx="100" cy="301"/>
            </a:xfrm>
            <a:custGeom>
              <a:avLst/>
              <a:gdLst>
                <a:gd name="T0" fmla="*/ 0 w 100"/>
                <a:gd name="T1" fmla="*/ 301 h 301"/>
                <a:gd name="T2" fmla="*/ 100 w 100"/>
                <a:gd name="T3" fmla="*/ 200 h 301"/>
                <a:gd name="T4" fmla="*/ 100 w 100"/>
                <a:gd name="T5" fmla="*/ 0 h 301"/>
                <a:gd name="T6" fmla="*/ 0 60000 65536"/>
                <a:gd name="T7" fmla="*/ 0 60000 65536"/>
                <a:gd name="T8" fmla="*/ 0 60000 65536"/>
                <a:gd name="T9" fmla="*/ 0 w 100"/>
                <a:gd name="T10" fmla="*/ 0 h 301"/>
                <a:gd name="T11" fmla="*/ 100 w 100"/>
                <a:gd name="T12" fmla="*/ 301 h 3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301">
                  <a:moveTo>
                    <a:pt x="0" y="301"/>
                  </a:moveTo>
                  <a:lnTo>
                    <a:pt x="100" y="200"/>
                  </a:lnTo>
                  <a:lnTo>
                    <a:pt x="1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7343775" y="2093913"/>
            <a:ext cx="1430338" cy="477837"/>
            <a:chOff x="2295" y="1690"/>
            <a:chExt cx="901" cy="301"/>
          </a:xfrm>
        </p:grpSpPr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896" y="1792"/>
              <a:ext cx="199" cy="19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2896" y="1690"/>
              <a:ext cx="299" cy="102"/>
            </a:xfrm>
            <a:custGeom>
              <a:avLst/>
              <a:gdLst>
                <a:gd name="T0" fmla="*/ 0 w 299"/>
                <a:gd name="T1" fmla="*/ 102 h 102"/>
                <a:gd name="T2" fmla="*/ 99 w 299"/>
                <a:gd name="T3" fmla="*/ 0 h 102"/>
                <a:gd name="T4" fmla="*/ 299 w 299"/>
                <a:gd name="T5" fmla="*/ 0 h 102"/>
                <a:gd name="T6" fmla="*/ 199 w 299"/>
                <a:gd name="T7" fmla="*/ 102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9"/>
                <a:gd name="T13" fmla="*/ 0 h 102"/>
                <a:gd name="T14" fmla="*/ 299 w 299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9" h="102">
                  <a:moveTo>
                    <a:pt x="0" y="102"/>
                  </a:moveTo>
                  <a:lnTo>
                    <a:pt x="99" y="0"/>
                  </a:lnTo>
                  <a:lnTo>
                    <a:pt x="299" y="0"/>
                  </a:lnTo>
                  <a:lnTo>
                    <a:pt x="199" y="10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195" y="1690"/>
              <a:ext cx="1" cy="20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3095" y="1890"/>
              <a:ext cx="100" cy="10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2696" y="1792"/>
              <a:ext cx="200" cy="19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2696" y="1690"/>
              <a:ext cx="299" cy="102"/>
            </a:xfrm>
            <a:custGeom>
              <a:avLst/>
              <a:gdLst>
                <a:gd name="T0" fmla="*/ 0 w 299"/>
                <a:gd name="T1" fmla="*/ 102 h 102"/>
                <a:gd name="T2" fmla="*/ 100 w 299"/>
                <a:gd name="T3" fmla="*/ 0 h 102"/>
                <a:gd name="T4" fmla="*/ 299 w 299"/>
                <a:gd name="T5" fmla="*/ 0 h 102"/>
                <a:gd name="T6" fmla="*/ 0 60000 65536"/>
                <a:gd name="T7" fmla="*/ 0 60000 65536"/>
                <a:gd name="T8" fmla="*/ 0 60000 65536"/>
                <a:gd name="T9" fmla="*/ 0 w 299"/>
                <a:gd name="T10" fmla="*/ 0 h 102"/>
                <a:gd name="T11" fmla="*/ 299 w 299"/>
                <a:gd name="T12" fmla="*/ 102 h 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" h="102">
                  <a:moveTo>
                    <a:pt x="0" y="102"/>
                  </a:moveTo>
                  <a:lnTo>
                    <a:pt x="100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494" y="1792"/>
              <a:ext cx="202" cy="19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2494" y="1690"/>
              <a:ext cx="302" cy="102"/>
            </a:xfrm>
            <a:custGeom>
              <a:avLst/>
              <a:gdLst>
                <a:gd name="T0" fmla="*/ 0 w 302"/>
                <a:gd name="T1" fmla="*/ 102 h 102"/>
                <a:gd name="T2" fmla="*/ 100 w 302"/>
                <a:gd name="T3" fmla="*/ 0 h 102"/>
                <a:gd name="T4" fmla="*/ 302 w 302"/>
                <a:gd name="T5" fmla="*/ 0 h 102"/>
                <a:gd name="T6" fmla="*/ 0 60000 65536"/>
                <a:gd name="T7" fmla="*/ 0 60000 65536"/>
                <a:gd name="T8" fmla="*/ 0 60000 65536"/>
                <a:gd name="T9" fmla="*/ 0 w 302"/>
                <a:gd name="T10" fmla="*/ 0 h 102"/>
                <a:gd name="T11" fmla="*/ 302 w 302"/>
                <a:gd name="T12" fmla="*/ 102 h 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" h="102">
                  <a:moveTo>
                    <a:pt x="0" y="102"/>
                  </a:moveTo>
                  <a:lnTo>
                    <a:pt x="100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2295" y="1792"/>
              <a:ext cx="199" cy="199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2295" y="1690"/>
              <a:ext cx="299" cy="102"/>
            </a:xfrm>
            <a:custGeom>
              <a:avLst/>
              <a:gdLst>
                <a:gd name="T0" fmla="*/ 0 w 299"/>
                <a:gd name="T1" fmla="*/ 102 h 102"/>
                <a:gd name="T2" fmla="*/ 99 w 299"/>
                <a:gd name="T3" fmla="*/ 0 h 102"/>
                <a:gd name="T4" fmla="*/ 299 w 299"/>
                <a:gd name="T5" fmla="*/ 0 h 102"/>
                <a:gd name="T6" fmla="*/ 0 60000 65536"/>
                <a:gd name="T7" fmla="*/ 0 60000 65536"/>
                <a:gd name="T8" fmla="*/ 0 60000 65536"/>
                <a:gd name="T9" fmla="*/ 0 w 299"/>
                <a:gd name="T10" fmla="*/ 0 h 102"/>
                <a:gd name="T11" fmla="*/ 299 w 299"/>
                <a:gd name="T12" fmla="*/ 102 h 1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" h="102">
                  <a:moveTo>
                    <a:pt x="0" y="102"/>
                  </a:moveTo>
                  <a:lnTo>
                    <a:pt x="99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7343775" y="3046413"/>
            <a:ext cx="1430338" cy="477837"/>
            <a:chOff x="2295" y="2290"/>
            <a:chExt cx="901" cy="301"/>
          </a:xfrm>
        </p:grpSpPr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2896" y="2391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2896" y="2290"/>
              <a:ext cx="299" cy="101"/>
            </a:xfrm>
            <a:custGeom>
              <a:avLst/>
              <a:gdLst>
                <a:gd name="T0" fmla="*/ 0 w 299"/>
                <a:gd name="T1" fmla="*/ 101 h 101"/>
                <a:gd name="T2" fmla="*/ 99 w 299"/>
                <a:gd name="T3" fmla="*/ 0 h 101"/>
                <a:gd name="T4" fmla="*/ 299 w 299"/>
                <a:gd name="T5" fmla="*/ 0 h 101"/>
                <a:gd name="T6" fmla="*/ 199 w 299"/>
                <a:gd name="T7" fmla="*/ 101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9"/>
                <a:gd name="T13" fmla="*/ 0 h 101"/>
                <a:gd name="T14" fmla="*/ 299 w 299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9" h="101">
                  <a:moveTo>
                    <a:pt x="0" y="101"/>
                  </a:moveTo>
                  <a:lnTo>
                    <a:pt x="99" y="0"/>
                  </a:lnTo>
                  <a:lnTo>
                    <a:pt x="299" y="0"/>
                  </a:lnTo>
                  <a:lnTo>
                    <a:pt x="199" y="10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3195" y="2290"/>
              <a:ext cx="1" cy="20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V="1">
              <a:off x="3095" y="2492"/>
              <a:ext cx="100" cy="9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2696" y="2391"/>
              <a:ext cx="200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96" y="2290"/>
              <a:ext cx="299" cy="101"/>
            </a:xfrm>
            <a:custGeom>
              <a:avLst/>
              <a:gdLst>
                <a:gd name="T0" fmla="*/ 0 w 299"/>
                <a:gd name="T1" fmla="*/ 101 h 101"/>
                <a:gd name="T2" fmla="*/ 100 w 299"/>
                <a:gd name="T3" fmla="*/ 0 h 101"/>
                <a:gd name="T4" fmla="*/ 299 w 299"/>
                <a:gd name="T5" fmla="*/ 0 h 101"/>
                <a:gd name="T6" fmla="*/ 0 60000 65536"/>
                <a:gd name="T7" fmla="*/ 0 60000 65536"/>
                <a:gd name="T8" fmla="*/ 0 60000 65536"/>
                <a:gd name="T9" fmla="*/ 0 w 299"/>
                <a:gd name="T10" fmla="*/ 0 h 101"/>
                <a:gd name="T11" fmla="*/ 299 w 299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" h="101">
                  <a:moveTo>
                    <a:pt x="0" y="101"/>
                  </a:moveTo>
                  <a:lnTo>
                    <a:pt x="100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2494" y="2391"/>
              <a:ext cx="202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2494" y="2290"/>
              <a:ext cx="302" cy="101"/>
            </a:xfrm>
            <a:custGeom>
              <a:avLst/>
              <a:gdLst>
                <a:gd name="T0" fmla="*/ 0 w 302"/>
                <a:gd name="T1" fmla="*/ 101 h 101"/>
                <a:gd name="T2" fmla="*/ 100 w 302"/>
                <a:gd name="T3" fmla="*/ 0 h 101"/>
                <a:gd name="T4" fmla="*/ 302 w 302"/>
                <a:gd name="T5" fmla="*/ 0 h 101"/>
                <a:gd name="T6" fmla="*/ 0 60000 65536"/>
                <a:gd name="T7" fmla="*/ 0 60000 65536"/>
                <a:gd name="T8" fmla="*/ 0 60000 65536"/>
                <a:gd name="T9" fmla="*/ 0 w 302"/>
                <a:gd name="T10" fmla="*/ 0 h 101"/>
                <a:gd name="T11" fmla="*/ 302 w 302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" h="101">
                  <a:moveTo>
                    <a:pt x="0" y="101"/>
                  </a:moveTo>
                  <a:lnTo>
                    <a:pt x="100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2295" y="2391"/>
              <a:ext cx="199" cy="200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2295" y="2290"/>
              <a:ext cx="299" cy="101"/>
            </a:xfrm>
            <a:custGeom>
              <a:avLst/>
              <a:gdLst>
                <a:gd name="T0" fmla="*/ 0 w 299"/>
                <a:gd name="T1" fmla="*/ 101 h 101"/>
                <a:gd name="T2" fmla="*/ 99 w 299"/>
                <a:gd name="T3" fmla="*/ 0 h 101"/>
                <a:gd name="T4" fmla="*/ 299 w 299"/>
                <a:gd name="T5" fmla="*/ 0 h 101"/>
                <a:gd name="T6" fmla="*/ 0 60000 65536"/>
                <a:gd name="T7" fmla="*/ 0 60000 65536"/>
                <a:gd name="T8" fmla="*/ 0 60000 65536"/>
                <a:gd name="T9" fmla="*/ 0 w 299"/>
                <a:gd name="T10" fmla="*/ 0 h 101"/>
                <a:gd name="T11" fmla="*/ 299 w 299"/>
                <a:gd name="T12" fmla="*/ 101 h 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" h="101">
                  <a:moveTo>
                    <a:pt x="0" y="101"/>
                  </a:moveTo>
                  <a:lnTo>
                    <a:pt x="99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Group 48"/>
          <p:cNvGrpSpPr>
            <a:grpSpLocks/>
          </p:cNvGrpSpPr>
          <p:nvPr/>
        </p:nvGrpSpPr>
        <p:grpSpPr bwMode="auto">
          <a:xfrm>
            <a:off x="7343775" y="4002088"/>
            <a:ext cx="1430338" cy="477837"/>
            <a:chOff x="2295" y="2892"/>
            <a:chExt cx="901" cy="301"/>
          </a:xfrm>
        </p:grpSpPr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2896" y="2990"/>
              <a:ext cx="199" cy="20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2896" y="2892"/>
              <a:ext cx="299" cy="98"/>
            </a:xfrm>
            <a:custGeom>
              <a:avLst/>
              <a:gdLst>
                <a:gd name="T0" fmla="*/ 0 w 299"/>
                <a:gd name="T1" fmla="*/ 98 h 98"/>
                <a:gd name="T2" fmla="*/ 99 w 299"/>
                <a:gd name="T3" fmla="*/ 0 h 98"/>
                <a:gd name="T4" fmla="*/ 299 w 299"/>
                <a:gd name="T5" fmla="*/ 0 h 98"/>
                <a:gd name="T6" fmla="*/ 199 w 299"/>
                <a:gd name="T7" fmla="*/ 98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9"/>
                <a:gd name="T13" fmla="*/ 0 h 98"/>
                <a:gd name="T14" fmla="*/ 299 w 299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9" h="98">
                  <a:moveTo>
                    <a:pt x="0" y="98"/>
                  </a:moveTo>
                  <a:lnTo>
                    <a:pt x="99" y="0"/>
                  </a:lnTo>
                  <a:lnTo>
                    <a:pt x="299" y="0"/>
                  </a:lnTo>
                  <a:lnTo>
                    <a:pt x="199" y="9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3195" y="2892"/>
              <a:ext cx="1" cy="19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 flipV="1">
              <a:off x="3095" y="3091"/>
              <a:ext cx="100" cy="10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2696" y="2990"/>
              <a:ext cx="200" cy="20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2696" y="2892"/>
              <a:ext cx="299" cy="98"/>
            </a:xfrm>
            <a:custGeom>
              <a:avLst/>
              <a:gdLst>
                <a:gd name="T0" fmla="*/ 0 w 299"/>
                <a:gd name="T1" fmla="*/ 98 h 98"/>
                <a:gd name="T2" fmla="*/ 100 w 299"/>
                <a:gd name="T3" fmla="*/ 0 h 98"/>
                <a:gd name="T4" fmla="*/ 299 w 299"/>
                <a:gd name="T5" fmla="*/ 0 h 98"/>
                <a:gd name="T6" fmla="*/ 0 60000 65536"/>
                <a:gd name="T7" fmla="*/ 0 60000 65536"/>
                <a:gd name="T8" fmla="*/ 0 60000 65536"/>
                <a:gd name="T9" fmla="*/ 0 w 299"/>
                <a:gd name="T10" fmla="*/ 0 h 98"/>
                <a:gd name="T11" fmla="*/ 299 w 299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" h="98">
                  <a:moveTo>
                    <a:pt x="0" y="98"/>
                  </a:moveTo>
                  <a:lnTo>
                    <a:pt x="100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494" y="2990"/>
              <a:ext cx="202" cy="20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2494" y="2892"/>
              <a:ext cx="302" cy="98"/>
            </a:xfrm>
            <a:custGeom>
              <a:avLst/>
              <a:gdLst>
                <a:gd name="T0" fmla="*/ 0 w 302"/>
                <a:gd name="T1" fmla="*/ 98 h 98"/>
                <a:gd name="T2" fmla="*/ 100 w 302"/>
                <a:gd name="T3" fmla="*/ 0 h 98"/>
                <a:gd name="T4" fmla="*/ 302 w 302"/>
                <a:gd name="T5" fmla="*/ 0 h 98"/>
                <a:gd name="T6" fmla="*/ 0 60000 65536"/>
                <a:gd name="T7" fmla="*/ 0 60000 65536"/>
                <a:gd name="T8" fmla="*/ 0 60000 65536"/>
                <a:gd name="T9" fmla="*/ 0 w 302"/>
                <a:gd name="T10" fmla="*/ 0 h 98"/>
                <a:gd name="T11" fmla="*/ 302 w 302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" h="98">
                  <a:moveTo>
                    <a:pt x="0" y="98"/>
                  </a:moveTo>
                  <a:lnTo>
                    <a:pt x="100" y="0"/>
                  </a:lnTo>
                  <a:lnTo>
                    <a:pt x="30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2295" y="2990"/>
              <a:ext cx="199" cy="20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2295" y="2892"/>
              <a:ext cx="299" cy="98"/>
            </a:xfrm>
            <a:custGeom>
              <a:avLst/>
              <a:gdLst>
                <a:gd name="T0" fmla="*/ 0 w 299"/>
                <a:gd name="T1" fmla="*/ 98 h 98"/>
                <a:gd name="T2" fmla="*/ 99 w 299"/>
                <a:gd name="T3" fmla="*/ 0 h 98"/>
                <a:gd name="T4" fmla="*/ 299 w 299"/>
                <a:gd name="T5" fmla="*/ 0 h 98"/>
                <a:gd name="T6" fmla="*/ 0 60000 65536"/>
                <a:gd name="T7" fmla="*/ 0 60000 65536"/>
                <a:gd name="T8" fmla="*/ 0 60000 65536"/>
                <a:gd name="T9" fmla="*/ 0 w 299"/>
                <a:gd name="T10" fmla="*/ 0 h 98"/>
                <a:gd name="T11" fmla="*/ 299 w 299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" h="98">
                  <a:moveTo>
                    <a:pt x="0" y="98"/>
                  </a:moveTo>
                  <a:lnTo>
                    <a:pt x="99" y="0"/>
                  </a:lnTo>
                  <a:lnTo>
                    <a:pt x="299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9" name="Freeform 59"/>
          <p:cNvSpPr>
            <a:spLocks/>
          </p:cNvSpPr>
          <p:nvPr/>
        </p:nvSpPr>
        <p:spPr bwMode="auto">
          <a:xfrm>
            <a:off x="6156325" y="2951163"/>
            <a:ext cx="569913" cy="511175"/>
          </a:xfrm>
          <a:custGeom>
            <a:avLst/>
            <a:gdLst>
              <a:gd name="T0" fmla="*/ 359 w 359"/>
              <a:gd name="T1" fmla="*/ 161 h 322"/>
              <a:gd name="T2" fmla="*/ 200 w 359"/>
              <a:gd name="T3" fmla="*/ 322 h 322"/>
              <a:gd name="T4" fmla="*/ 200 w 359"/>
              <a:gd name="T5" fmla="*/ 215 h 322"/>
              <a:gd name="T6" fmla="*/ 0 w 359"/>
              <a:gd name="T7" fmla="*/ 215 h 322"/>
              <a:gd name="T8" fmla="*/ 0 w 359"/>
              <a:gd name="T9" fmla="*/ 106 h 322"/>
              <a:gd name="T10" fmla="*/ 200 w 359"/>
              <a:gd name="T11" fmla="*/ 106 h 322"/>
              <a:gd name="T12" fmla="*/ 200 w 359"/>
              <a:gd name="T13" fmla="*/ 0 h 322"/>
              <a:gd name="T14" fmla="*/ 359 w 359"/>
              <a:gd name="T15" fmla="*/ 161 h 3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9"/>
              <a:gd name="T25" fmla="*/ 0 h 322"/>
              <a:gd name="T26" fmla="*/ 359 w 359"/>
              <a:gd name="T27" fmla="*/ 322 h 32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9" h="322">
                <a:moveTo>
                  <a:pt x="359" y="161"/>
                </a:moveTo>
                <a:lnTo>
                  <a:pt x="200" y="322"/>
                </a:lnTo>
                <a:lnTo>
                  <a:pt x="200" y="215"/>
                </a:lnTo>
                <a:lnTo>
                  <a:pt x="0" y="215"/>
                </a:lnTo>
                <a:lnTo>
                  <a:pt x="0" y="106"/>
                </a:lnTo>
                <a:lnTo>
                  <a:pt x="200" y="106"/>
                </a:lnTo>
                <a:lnTo>
                  <a:pt x="200" y="0"/>
                </a:lnTo>
                <a:lnTo>
                  <a:pt x="359" y="16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37" name="Group 60"/>
          <p:cNvGrpSpPr>
            <a:grpSpLocks/>
          </p:cNvGrpSpPr>
          <p:nvPr/>
        </p:nvGrpSpPr>
        <p:grpSpPr bwMode="auto">
          <a:xfrm>
            <a:off x="6821488" y="2316163"/>
            <a:ext cx="2066925" cy="1084262"/>
            <a:chOff x="1995" y="1830"/>
            <a:chExt cx="1302" cy="683"/>
          </a:xfrm>
        </p:grpSpPr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2195" y="1830"/>
              <a:ext cx="1102" cy="361"/>
            </a:xfrm>
            <a:custGeom>
              <a:avLst/>
              <a:gdLst>
                <a:gd name="T0" fmla="*/ 940 w 1102"/>
                <a:gd name="T1" fmla="*/ 0 h 361"/>
                <a:gd name="T2" fmla="*/ 977 w 1102"/>
                <a:gd name="T3" fmla="*/ 3 h 361"/>
                <a:gd name="T4" fmla="*/ 1010 w 1102"/>
                <a:gd name="T5" fmla="*/ 16 h 361"/>
                <a:gd name="T6" fmla="*/ 1040 w 1102"/>
                <a:gd name="T7" fmla="*/ 34 h 361"/>
                <a:gd name="T8" fmla="*/ 1067 w 1102"/>
                <a:gd name="T9" fmla="*/ 60 h 361"/>
                <a:gd name="T10" fmla="*/ 1085 w 1102"/>
                <a:gd name="T11" fmla="*/ 91 h 361"/>
                <a:gd name="T12" fmla="*/ 1097 w 1102"/>
                <a:gd name="T13" fmla="*/ 125 h 361"/>
                <a:gd name="T14" fmla="*/ 1102 w 1102"/>
                <a:gd name="T15" fmla="*/ 161 h 361"/>
                <a:gd name="T16" fmla="*/ 1097 w 1102"/>
                <a:gd name="T17" fmla="*/ 180 h 361"/>
                <a:gd name="T18" fmla="*/ 1082 w 1102"/>
                <a:gd name="T19" fmla="*/ 198 h 361"/>
                <a:gd name="T20" fmla="*/ 1060 w 1102"/>
                <a:gd name="T21" fmla="*/ 216 h 361"/>
                <a:gd name="T22" fmla="*/ 1027 w 1102"/>
                <a:gd name="T23" fmla="*/ 234 h 361"/>
                <a:gd name="T24" fmla="*/ 985 w 1102"/>
                <a:gd name="T25" fmla="*/ 250 h 361"/>
                <a:gd name="T26" fmla="*/ 935 w 1102"/>
                <a:gd name="T27" fmla="*/ 265 h 361"/>
                <a:gd name="T28" fmla="*/ 878 w 1102"/>
                <a:gd name="T29" fmla="*/ 281 h 361"/>
                <a:gd name="T30" fmla="*/ 813 w 1102"/>
                <a:gd name="T31" fmla="*/ 296 h 361"/>
                <a:gd name="T32" fmla="*/ 740 w 1102"/>
                <a:gd name="T33" fmla="*/ 309 h 361"/>
                <a:gd name="T34" fmla="*/ 663 w 1102"/>
                <a:gd name="T35" fmla="*/ 320 h 361"/>
                <a:gd name="T36" fmla="*/ 578 w 1102"/>
                <a:gd name="T37" fmla="*/ 330 h 361"/>
                <a:gd name="T38" fmla="*/ 491 w 1102"/>
                <a:gd name="T39" fmla="*/ 340 h 361"/>
                <a:gd name="T40" fmla="*/ 396 w 1102"/>
                <a:gd name="T41" fmla="*/ 348 h 361"/>
                <a:gd name="T42" fmla="*/ 302 w 1102"/>
                <a:gd name="T43" fmla="*/ 353 h 361"/>
                <a:gd name="T44" fmla="*/ 202 w 1102"/>
                <a:gd name="T45" fmla="*/ 359 h 361"/>
                <a:gd name="T46" fmla="*/ 102 w 1102"/>
                <a:gd name="T47" fmla="*/ 361 h 361"/>
                <a:gd name="T48" fmla="*/ 0 w 1102"/>
                <a:gd name="T49" fmla="*/ 361 h 36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102"/>
                <a:gd name="T76" fmla="*/ 0 h 361"/>
                <a:gd name="T77" fmla="*/ 1102 w 1102"/>
                <a:gd name="T78" fmla="*/ 361 h 36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102" h="361">
                  <a:moveTo>
                    <a:pt x="940" y="0"/>
                  </a:moveTo>
                  <a:lnTo>
                    <a:pt x="977" y="3"/>
                  </a:lnTo>
                  <a:lnTo>
                    <a:pt x="1010" y="16"/>
                  </a:lnTo>
                  <a:lnTo>
                    <a:pt x="1040" y="34"/>
                  </a:lnTo>
                  <a:lnTo>
                    <a:pt x="1067" y="60"/>
                  </a:lnTo>
                  <a:lnTo>
                    <a:pt x="1085" y="91"/>
                  </a:lnTo>
                  <a:lnTo>
                    <a:pt x="1097" y="125"/>
                  </a:lnTo>
                  <a:lnTo>
                    <a:pt x="1102" y="161"/>
                  </a:lnTo>
                  <a:lnTo>
                    <a:pt x="1097" y="180"/>
                  </a:lnTo>
                  <a:lnTo>
                    <a:pt x="1082" y="198"/>
                  </a:lnTo>
                  <a:lnTo>
                    <a:pt x="1060" y="216"/>
                  </a:lnTo>
                  <a:lnTo>
                    <a:pt x="1027" y="234"/>
                  </a:lnTo>
                  <a:lnTo>
                    <a:pt x="985" y="250"/>
                  </a:lnTo>
                  <a:lnTo>
                    <a:pt x="935" y="265"/>
                  </a:lnTo>
                  <a:lnTo>
                    <a:pt x="878" y="281"/>
                  </a:lnTo>
                  <a:lnTo>
                    <a:pt x="813" y="296"/>
                  </a:lnTo>
                  <a:lnTo>
                    <a:pt x="740" y="309"/>
                  </a:lnTo>
                  <a:lnTo>
                    <a:pt x="663" y="320"/>
                  </a:lnTo>
                  <a:lnTo>
                    <a:pt x="578" y="330"/>
                  </a:lnTo>
                  <a:lnTo>
                    <a:pt x="491" y="340"/>
                  </a:lnTo>
                  <a:lnTo>
                    <a:pt x="396" y="348"/>
                  </a:lnTo>
                  <a:lnTo>
                    <a:pt x="302" y="353"/>
                  </a:lnTo>
                  <a:lnTo>
                    <a:pt x="202" y="359"/>
                  </a:lnTo>
                  <a:lnTo>
                    <a:pt x="102" y="361"/>
                  </a:lnTo>
                  <a:lnTo>
                    <a:pt x="0" y="36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995" y="2191"/>
              <a:ext cx="265" cy="298"/>
            </a:xfrm>
            <a:custGeom>
              <a:avLst/>
              <a:gdLst>
                <a:gd name="T0" fmla="*/ 200 w 265"/>
                <a:gd name="T1" fmla="*/ 0 h 298"/>
                <a:gd name="T2" fmla="*/ 160 w 265"/>
                <a:gd name="T3" fmla="*/ 3 h 298"/>
                <a:gd name="T4" fmla="*/ 123 w 265"/>
                <a:gd name="T5" fmla="*/ 16 h 298"/>
                <a:gd name="T6" fmla="*/ 88 w 265"/>
                <a:gd name="T7" fmla="*/ 34 h 298"/>
                <a:gd name="T8" fmla="*/ 58 w 265"/>
                <a:gd name="T9" fmla="*/ 57 h 298"/>
                <a:gd name="T10" fmla="*/ 33 w 265"/>
                <a:gd name="T11" fmla="*/ 88 h 298"/>
                <a:gd name="T12" fmla="*/ 15 w 265"/>
                <a:gd name="T13" fmla="*/ 122 h 298"/>
                <a:gd name="T14" fmla="*/ 3 w 265"/>
                <a:gd name="T15" fmla="*/ 161 h 298"/>
                <a:gd name="T16" fmla="*/ 0 w 265"/>
                <a:gd name="T17" fmla="*/ 200 h 298"/>
                <a:gd name="T18" fmla="*/ 5 w 265"/>
                <a:gd name="T19" fmla="*/ 218 h 298"/>
                <a:gd name="T20" fmla="*/ 18 w 265"/>
                <a:gd name="T21" fmla="*/ 236 h 298"/>
                <a:gd name="T22" fmla="*/ 43 w 265"/>
                <a:gd name="T23" fmla="*/ 252 h 298"/>
                <a:gd name="T24" fmla="*/ 75 w 265"/>
                <a:gd name="T25" fmla="*/ 267 h 298"/>
                <a:gd name="T26" fmla="*/ 115 w 265"/>
                <a:gd name="T27" fmla="*/ 278 h 298"/>
                <a:gd name="T28" fmla="*/ 160 w 265"/>
                <a:gd name="T29" fmla="*/ 288 h 298"/>
                <a:gd name="T30" fmla="*/ 212 w 265"/>
                <a:gd name="T31" fmla="*/ 296 h 298"/>
                <a:gd name="T32" fmla="*/ 265 w 265"/>
                <a:gd name="T33" fmla="*/ 298 h 29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5"/>
                <a:gd name="T52" fmla="*/ 0 h 298"/>
                <a:gd name="T53" fmla="*/ 265 w 265"/>
                <a:gd name="T54" fmla="*/ 298 h 29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5" h="298">
                  <a:moveTo>
                    <a:pt x="200" y="0"/>
                  </a:moveTo>
                  <a:lnTo>
                    <a:pt x="160" y="3"/>
                  </a:lnTo>
                  <a:lnTo>
                    <a:pt x="123" y="16"/>
                  </a:lnTo>
                  <a:lnTo>
                    <a:pt x="88" y="34"/>
                  </a:lnTo>
                  <a:lnTo>
                    <a:pt x="58" y="57"/>
                  </a:lnTo>
                  <a:lnTo>
                    <a:pt x="33" y="88"/>
                  </a:lnTo>
                  <a:lnTo>
                    <a:pt x="15" y="122"/>
                  </a:lnTo>
                  <a:lnTo>
                    <a:pt x="3" y="161"/>
                  </a:lnTo>
                  <a:lnTo>
                    <a:pt x="0" y="200"/>
                  </a:lnTo>
                  <a:lnTo>
                    <a:pt x="5" y="218"/>
                  </a:lnTo>
                  <a:lnTo>
                    <a:pt x="18" y="236"/>
                  </a:lnTo>
                  <a:lnTo>
                    <a:pt x="43" y="252"/>
                  </a:lnTo>
                  <a:lnTo>
                    <a:pt x="75" y="267"/>
                  </a:lnTo>
                  <a:lnTo>
                    <a:pt x="115" y="278"/>
                  </a:lnTo>
                  <a:lnTo>
                    <a:pt x="160" y="288"/>
                  </a:lnTo>
                  <a:lnTo>
                    <a:pt x="212" y="296"/>
                  </a:lnTo>
                  <a:lnTo>
                    <a:pt x="265" y="29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2247" y="2466"/>
              <a:ext cx="48" cy="47"/>
            </a:xfrm>
            <a:custGeom>
              <a:avLst/>
              <a:gdLst>
                <a:gd name="T0" fmla="*/ 48 w 48"/>
                <a:gd name="T1" fmla="*/ 26 h 47"/>
                <a:gd name="T2" fmla="*/ 0 w 48"/>
                <a:gd name="T3" fmla="*/ 47 h 47"/>
                <a:gd name="T4" fmla="*/ 5 w 48"/>
                <a:gd name="T5" fmla="*/ 31 h 47"/>
                <a:gd name="T6" fmla="*/ 8 w 48"/>
                <a:gd name="T7" fmla="*/ 16 h 47"/>
                <a:gd name="T8" fmla="*/ 3 w 48"/>
                <a:gd name="T9" fmla="*/ 0 h 47"/>
                <a:gd name="T10" fmla="*/ 48 w 48"/>
                <a:gd name="T11" fmla="*/ 26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47"/>
                <a:gd name="T20" fmla="*/ 48 w 48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47">
                  <a:moveTo>
                    <a:pt x="48" y="26"/>
                  </a:moveTo>
                  <a:lnTo>
                    <a:pt x="0" y="47"/>
                  </a:lnTo>
                  <a:lnTo>
                    <a:pt x="5" y="31"/>
                  </a:lnTo>
                  <a:lnTo>
                    <a:pt x="8" y="16"/>
                  </a:lnTo>
                  <a:lnTo>
                    <a:pt x="3" y="0"/>
                  </a:lnTo>
                  <a:lnTo>
                    <a:pt x="48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8" name="Group 64"/>
          <p:cNvGrpSpPr>
            <a:grpSpLocks/>
          </p:cNvGrpSpPr>
          <p:nvPr/>
        </p:nvGrpSpPr>
        <p:grpSpPr bwMode="auto">
          <a:xfrm>
            <a:off x="6821488" y="3268663"/>
            <a:ext cx="2066925" cy="1087437"/>
            <a:chOff x="1995" y="2430"/>
            <a:chExt cx="1302" cy="685"/>
          </a:xfrm>
        </p:grpSpPr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2195" y="2430"/>
              <a:ext cx="1102" cy="360"/>
            </a:xfrm>
            <a:custGeom>
              <a:avLst/>
              <a:gdLst>
                <a:gd name="T0" fmla="*/ 940 w 1102"/>
                <a:gd name="T1" fmla="*/ 0 h 360"/>
                <a:gd name="T2" fmla="*/ 977 w 1102"/>
                <a:gd name="T3" fmla="*/ 5 h 360"/>
                <a:gd name="T4" fmla="*/ 1010 w 1102"/>
                <a:gd name="T5" fmla="*/ 18 h 360"/>
                <a:gd name="T6" fmla="*/ 1040 w 1102"/>
                <a:gd name="T7" fmla="*/ 36 h 360"/>
                <a:gd name="T8" fmla="*/ 1067 w 1102"/>
                <a:gd name="T9" fmla="*/ 62 h 360"/>
                <a:gd name="T10" fmla="*/ 1085 w 1102"/>
                <a:gd name="T11" fmla="*/ 91 h 360"/>
                <a:gd name="T12" fmla="*/ 1097 w 1102"/>
                <a:gd name="T13" fmla="*/ 124 h 360"/>
                <a:gd name="T14" fmla="*/ 1102 w 1102"/>
                <a:gd name="T15" fmla="*/ 161 h 360"/>
                <a:gd name="T16" fmla="*/ 1097 w 1102"/>
                <a:gd name="T17" fmla="*/ 179 h 360"/>
                <a:gd name="T18" fmla="*/ 1082 w 1102"/>
                <a:gd name="T19" fmla="*/ 197 h 360"/>
                <a:gd name="T20" fmla="*/ 1060 w 1102"/>
                <a:gd name="T21" fmla="*/ 215 h 360"/>
                <a:gd name="T22" fmla="*/ 1027 w 1102"/>
                <a:gd name="T23" fmla="*/ 233 h 360"/>
                <a:gd name="T24" fmla="*/ 985 w 1102"/>
                <a:gd name="T25" fmla="*/ 251 h 360"/>
                <a:gd name="T26" fmla="*/ 935 w 1102"/>
                <a:gd name="T27" fmla="*/ 267 h 360"/>
                <a:gd name="T28" fmla="*/ 878 w 1102"/>
                <a:gd name="T29" fmla="*/ 283 h 360"/>
                <a:gd name="T30" fmla="*/ 813 w 1102"/>
                <a:gd name="T31" fmla="*/ 296 h 360"/>
                <a:gd name="T32" fmla="*/ 740 w 1102"/>
                <a:gd name="T33" fmla="*/ 309 h 360"/>
                <a:gd name="T34" fmla="*/ 663 w 1102"/>
                <a:gd name="T35" fmla="*/ 322 h 360"/>
                <a:gd name="T36" fmla="*/ 578 w 1102"/>
                <a:gd name="T37" fmla="*/ 332 h 360"/>
                <a:gd name="T38" fmla="*/ 491 w 1102"/>
                <a:gd name="T39" fmla="*/ 340 h 360"/>
                <a:gd name="T40" fmla="*/ 396 w 1102"/>
                <a:gd name="T41" fmla="*/ 347 h 360"/>
                <a:gd name="T42" fmla="*/ 302 w 1102"/>
                <a:gd name="T43" fmla="*/ 353 h 360"/>
                <a:gd name="T44" fmla="*/ 202 w 1102"/>
                <a:gd name="T45" fmla="*/ 358 h 360"/>
                <a:gd name="T46" fmla="*/ 102 w 1102"/>
                <a:gd name="T47" fmla="*/ 360 h 360"/>
                <a:gd name="T48" fmla="*/ 0 w 1102"/>
                <a:gd name="T49" fmla="*/ 360 h 3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102"/>
                <a:gd name="T76" fmla="*/ 0 h 360"/>
                <a:gd name="T77" fmla="*/ 1102 w 1102"/>
                <a:gd name="T78" fmla="*/ 360 h 36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102" h="360">
                  <a:moveTo>
                    <a:pt x="940" y="0"/>
                  </a:moveTo>
                  <a:lnTo>
                    <a:pt x="977" y="5"/>
                  </a:lnTo>
                  <a:lnTo>
                    <a:pt x="1010" y="18"/>
                  </a:lnTo>
                  <a:lnTo>
                    <a:pt x="1040" y="36"/>
                  </a:lnTo>
                  <a:lnTo>
                    <a:pt x="1067" y="62"/>
                  </a:lnTo>
                  <a:lnTo>
                    <a:pt x="1085" y="91"/>
                  </a:lnTo>
                  <a:lnTo>
                    <a:pt x="1097" y="124"/>
                  </a:lnTo>
                  <a:lnTo>
                    <a:pt x="1102" y="161"/>
                  </a:lnTo>
                  <a:lnTo>
                    <a:pt x="1097" y="179"/>
                  </a:lnTo>
                  <a:lnTo>
                    <a:pt x="1082" y="197"/>
                  </a:lnTo>
                  <a:lnTo>
                    <a:pt x="1060" y="215"/>
                  </a:lnTo>
                  <a:lnTo>
                    <a:pt x="1027" y="233"/>
                  </a:lnTo>
                  <a:lnTo>
                    <a:pt x="985" y="251"/>
                  </a:lnTo>
                  <a:lnTo>
                    <a:pt x="935" y="267"/>
                  </a:lnTo>
                  <a:lnTo>
                    <a:pt x="878" y="283"/>
                  </a:lnTo>
                  <a:lnTo>
                    <a:pt x="813" y="296"/>
                  </a:lnTo>
                  <a:lnTo>
                    <a:pt x="740" y="309"/>
                  </a:lnTo>
                  <a:lnTo>
                    <a:pt x="663" y="322"/>
                  </a:lnTo>
                  <a:lnTo>
                    <a:pt x="578" y="332"/>
                  </a:lnTo>
                  <a:lnTo>
                    <a:pt x="491" y="340"/>
                  </a:lnTo>
                  <a:lnTo>
                    <a:pt x="396" y="347"/>
                  </a:lnTo>
                  <a:lnTo>
                    <a:pt x="302" y="353"/>
                  </a:lnTo>
                  <a:lnTo>
                    <a:pt x="202" y="358"/>
                  </a:lnTo>
                  <a:lnTo>
                    <a:pt x="102" y="360"/>
                  </a:lnTo>
                  <a:lnTo>
                    <a:pt x="0" y="36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1995" y="2790"/>
              <a:ext cx="265" cy="301"/>
            </a:xfrm>
            <a:custGeom>
              <a:avLst/>
              <a:gdLst>
                <a:gd name="T0" fmla="*/ 200 w 265"/>
                <a:gd name="T1" fmla="*/ 0 h 301"/>
                <a:gd name="T2" fmla="*/ 160 w 265"/>
                <a:gd name="T3" fmla="*/ 6 h 301"/>
                <a:gd name="T4" fmla="*/ 123 w 265"/>
                <a:gd name="T5" fmla="*/ 16 h 301"/>
                <a:gd name="T6" fmla="*/ 88 w 265"/>
                <a:gd name="T7" fmla="*/ 34 h 301"/>
                <a:gd name="T8" fmla="*/ 58 w 265"/>
                <a:gd name="T9" fmla="*/ 60 h 301"/>
                <a:gd name="T10" fmla="*/ 33 w 265"/>
                <a:gd name="T11" fmla="*/ 91 h 301"/>
                <a:gd name="T12" fmla="*/ 15 w 265"/>
                <a:gd name="T13" fmla="*/ 125 h 301"/>
                <a:gd name="T14" fmla="*/ 3 w 265"/>
                <a:gd name="T15" fmla="*/ 161 h 301"/>
                <a:gd name="T16" fmla="*/ 0 w 265"/>
                <a:gd name="T17" fmla="*/ 200 h 301"/>
                <a:gd name="T18" fmla="*/ 5 w 265"/>
                <a:gd name="T19" fmla="*/ 218 h 301"/>
                <a:gd name="T20" fmla="*/ 18 w 265"/>
                <a:gd name="T21" fmla="*/ 237 h 301"/>
                <a:gd name="T22" fmla="*/ 43 w 265"/>
                <a:gd name="T23" fmla="*/ 255 h 301"/>
                <a:gd name="T24" fmla="*/ 75 w 265"/>
                <a:gd name="T25" fmla="*/ 268 h 301"/>
                <a:gd name="T26" fmla="*/ 115 w 265"/>
                <a:gd name="T27" fmla="*/ 281 h 301"/>
                <a:gd name="T28" fmla="*/ 160 w 265"/>
                <a:gd name="T29" fmla="*/ 291 h 301"/>
                <a:gd name="T30" fmla="*/ 212 w 265"/>
                <a:gd name="T31" fmla="*/ 296 h 301"/>
                <a:gd name="T32" fmla="*/ 265 w 265"/>
                <a:gd name="T33" fmla="*/ 301 h 30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5"/>
                <a:gd name="T52" fmla="*/ 0 h 301"/>
                <a:gd name="T53" fmla="*/ 265 w 265"/>
                <a:gd name="T54" fmla="*/ 301 h 30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5" h="301">
                  <a:moveTo>
                    <a:pt x="200" y="0"/>
                  </a:moveTo>
                  <a:lnTo>
                    <a:pt x="160" y="6"/>
                  </a:lnTo>
                  <a:lnTo>
                    <a:pt x="123" y="16"/>
                  </a:lnTo>
                  <a:lnTo>
                    <a:pt x="88" y="34"/>
                  </a:lnTo>
                  <a:lnTo>
                    <a:pt x="58" y="60"/>
                  </a:lnTo>
                  <a:lnTo>
                    <a:pt x="33" y="91"/>
                  </a:lnTo>
                  <a:lnTo>
                    <a:pt x="15" y="125"/>
                  </a:lnTo>
                  <a:lnTo>
                    <a:pt x="3" y="161"/>
                  </a:lnTo>
                  <a:lnTo>
                    <a:pt x="0" y="200"/>
                  </a:lnTo>
                  <a:lnTo>
                    <a:pt x="5" y="218"/>
                  </a:lnTo>
                  <a:lnTo>
                    <a:pt x="18" y="237"/>
                  </a:lnTo>
                  <a:lnTo>
                    <a:pt x="43" y="255"/>
                  </a:lnTo>
                  <a:lnTo>
                    <a:pt x="75" y="268"/>
                  </a:lnTo>
                  <a:lnTo>
                    <a:pt x="115" y="281"/>
                  </a:lnTo>
                  <a:lnTo>
                    <a:pt x="160" y="291"/>
                  </a:lnTo>
                  <a:lnTo>
                    <a:pt x="212" y="296"/>
                  </a:lnTo>
                  <a:lnTo>
                    <a:pt x="265" y="30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2247" y="3068"/>
              <a:ext cx="48" cy="47"/>
            </a:xfrm>
            <a:custGeom>
              <a:avLst/>
              <a:gdLst>
                <a:gd name="T0" fmla="*/ 48 w 48"/>
                <a:gd name="T1" fmla="*/ 23 h 47"/>
                <a:gd name="T2" fmla="*/ 0 w 48"/>
                <a:gd name="T3" fmla="*/ 47 h 47"/>
                <a:gd name="T4" fmla="*/ 5 w 48"/>
                <a:gd name="T5" fmla="*/ 31 h 47"/>
                <a:gd name="T6" fmla="*/ 8 w 48"/>
                <a:gd name="T7" fmla="*/ 16 h 47"/>
                <a:gd name="T8" fmla="*/ 3 w 48"/>
                <a:gd name="T9" fmla="*/ 0 h 47"/>
                <a:gd name="T10" fmla="*/ 48 w 48"/>
                <a:gd name="T11" fmla="*/ 23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47"/>
                <a:gd name="T20" fmla="*/ 48 w 48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47">
                  <a:moveTo>
                    <a:pt x="48" y="23"/>
                  </a:moveTo>
                  <a:lnTo>
                    <a:pt x="0" y="47"/>
                  </a:lnTo>
                  <a:lnTo>
                    <a:pt x="5" y="31"/>
                  </a:lnTo>
                  <a:lnTo>
                    <a:pt x="8" y="16"/>
                  </a:lnTo>
                  <a:lnTo>
                    <a:pt x="3" y="0"/>
                  </a:lnTo>
                  <a:lnTo>
                    <a:pt x="48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0" name="Group 3"/>
          <p:cNvGrpSpPr>
            <a:grpSpLocks/>
          </p:cNvGrpSpPr>
          <p:nvPr/>
        </p:nvGrpSpPr>
        <p:grpSpPr bwMode="auto">
          <a:xfrm>
            <a:off x="1244600" y="3194050"/>
            <a:ext cx="2109788" cy="1169988"/>
            <a:chOff x="1160" y="1259"/>
            <a:chExt cx="1329" cy="737"/>
          </a:xfrm>
        </p:grpSpPr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>
              <a:off x="2047" y="1365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5"/>
            <p:cNvSpPr>
              <a:spLocks/>
            </p:cNvSpPr>
            <p:nvPr/>
          </p:nvSpPr>
          <p:spPr bwMode="auto">
            <a:xfrm>
              <a:off x="2047" y="1259"/>
              <a:ext cx="441" cy="106"/>
            </a:xfrm>
            <a:custGeom>
              <a:avLst/>
              <a:gdLst>
                <a:gd name="T0" fmla="*/ 0 w 441"/>
                <a:gd name="T1" fmla="*/ 106 h 106"/>
                <a:gd name="T2" fmla="*/ 147 w 441"/>
                <a:gd name="T3" fmla="*/ 0 h 106"/>
                <a:gd name="T4" fmla="*/ 441 w 441"/>
                <a:gd name="T5" fmla="*/ 0 h 106"/>
                <a:gd name="T6" fmla="*/ 294 w 441"/>
                <a:gd name="T7" fmla="*/ 106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1"/>
                <a:gd name="T13" fmla="*/ 0 h 106"/>
                <a:gd name="T14" fmla="*/ 441 w 441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1" h="106">
                  <a:moveTo>
                    <a:pt x="0" y="106"/>
                  </a:moveTo>
                  <a:lnTo>
                    <a:pt x="147" y="0"/>
                  </a:lnTo>
                  <a:lnTo>
                    <a:pt x="441" y="0"/>
                  </a:lnTo>
                  <a:lnTo>
                    <a:pt x="294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Line 6"/>
            <p:cNvSpPr>
              <a:spLocks noChangeShapeType="1"/>
            </p:cNvSpPr>
            <p:nvPr/>
          </p:nvSpPr>
          <p:spPr bwMode="auto">
            <a:xfrm>
              <a:off x="2488" y="1259"/>
              <a:ext cx="1" cy="21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 flipV="1">
              <a:off x="2341" y="1469"/>
              <a:ext cx="147" cy="10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>
              <a:off x="1752" y="1365"/>
              <a:ext cx="295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9"/>
            <p:cNvSpPr>
              <a:spLocks/>
            </p:cNvSpPr>
            <p:nvPr/>
          </p:nvSpPr>
          <p:spPr bwMode="auto">
            <a:xfrm>
              <a:off x="1752" y="1259"/>
              <a:ext cx="442" cy="106"/>
            </a:xfrm>
            <a:custGeom>
              <a:avLst/>
              <a:gdLst>
                <a:gd name="T0" fmla="*/ 0 w 442"/>
                <a:gd name="T1" fmla="*/ 106 h 106"/>
                <a:gd name="T2" fmla="*/ 148 w 442"/>
                <a:gd name="T3" fmla="*/ 0 h 106"/>
                <a:gd name="T4" fmla="*/ 442 w 442"/>
                <a:gd name="T5" fmla="*/ 0 h 106"/>
                <a:gd name="T6" fmla="*/ 0 60000 65536"/>
                <a:gd name="T7" fmla="*/ 0 60000 65536"/>
                <a:gd name="T8" fmla="*/ 0 60000 65536"/>
                <a:gd name="T9" fmla="*/ 0 w 442"/>
                <a:gd name="T10" fmla="*/ 0 h 106"/>
                <a:gd name="T11" fmla="*/ 442 w 442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2" h="106">
                  <a:moveTo>
                    <a:pt x="0" y="106"/>
                  </a:moveTo>
                  <a:lnTo>
                    <a:pt x="148" y="0"/>
                  </a:lnTo>
                  <a:lnTo>
                    <a:pt x="44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Rectangle 10"/>
            <p:cNvSpPr>
              <a:spLocks noChangeArrowheads="1"/>
            </p:cNvSpPr>
            <p:nvPr/>
          </p:nvSpPr>
          <p:spPr bwMode="auto">
            <a:xfrm>
              <a:off x="1455" y="1365"/>
              <a:ext cx="297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Freeform 11"/>
            <p:cNvSpPr>
              <a:spLocks/>
            </p:cNvSpPr>
            <p:nvPr/>
          </p:nvSpPr>
          <p:spPr bwMode="auto">
            <a:xfrm>
              <a:off x="1455" y="1259"/>
              <a:ext cx="445" cy="106"/>
            </a:xfrm>
            <a:custGeom>
              <a:avLst/>
              <a:gdLst>
                <a:gd name="T0" fmla="*/ 0 w 445"/>
                <a:gd name="T1" fmla="*/ 106 h 106"/>
                <a:gd name="T2" fmla="*/ 150 w 445"/>
                <a:gd name="T3" fmla="*/ 0 h 106"/>
                <a:gd name="T4" fmla="*/ 445 w 445"/>
                <a:gd name="T5" fmla="*/ 0 h 106"/>
                <a:gd name="T6" fmla="*/ 0 60000 65536"/>
                <a:gd name="T7" fmla="*/ 0 60000 65536"/>
                <a:gd name="T8" fmla="*/ 0 60000 65536"/>
                <a:gd name="T9" fmla="*/ 0 w 445"/>
                <a:gd name="T10" fmla="*/ 0 h 106"/>
                <a:gd name="T11" fmla="*/ 445 w 445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5" h="106">
                  <a:moveTo>
                    <a:pt x="0" y="106"/>
                  </a:moveTo>
                  <a:lnTo>
                    <a:pt x="150" y="0"/>
                  </a:lnTo>
                  <a:lnTo>
                    <a:pt x="4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Rectangle 12"/>
            <p:cNvSpPr>
              <a:spLocks noChangeArrowheads="1"/>
            </p:cNvSpPr>
            <p:nvPr/>
          </p:nvSpPr>
          <p:spPr bwMode="auto">
            <a:xfrm>
              <a:off x="1160" y="1365"/>
              <a:ext cx="295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13"/>
            <p:cNvSpPr>
              <a:spLocks/>
            </p:cNvSpPr>
            <p:nvPr/>
          </p:nvSpPr>
          <p:spPr bwMode="auto">
            <a:xfrm>
              <a:off x="1160" y="1259"/>
              <a:ext cx="445" cy="106"/>
            </a:xfrm>
            <a:custGeom>
              <a:avLst/>
              <a:gdLst>
                <a:gd name="T0" fmla="*/ 0 w 445"/>
                <a:gd name="T1" fmla="*/ 106 h 106"/>
                <a:gd name="T2" fmla="*/ 148 w 445"/>
                <a:gd name="T3" fmla="*/ 0 h 106"/>
                <a:gd name="T4" fmla="*/ 445 w 445"/>
                <a:gd name="T5" fmla="*/ 0 h 106"/>
                <a:gd name="T6" fmla="*/ 0 60000 65536"/>
                <a:gd name="T7" fmla="*/ 0 60000 65536"/>
                <a:gd name="T8" fmla="*/ 0 60000 65536"/>
                <a:gd name="T9" fmla="*/ 0 w 445"/>
                <a:gd name="T10" fmla="*/ 0 h 106"/>
                <a:gd name="T11" fmla="*/ 445 w 445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5" h="106">
                  <a:moveTo>
                    <a:pt x="0" y="106"/>
                  </a:moveTo>
                  <a:lnTo>
                    <a:pt x="148" y="0"/>
                  </a:lnTo>
                  <a:lnTo>
                    <a:pt x="4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Rectangle 14"/>
            <p:cNvSpPr>
              <a:spLocks noChangeArrowheads="1"/>
            </p:cNvSpPr>
            <p:nvPr/>
          </p:nvSpPr>
          <p:spPr bwMode="auto">
            <a:xfrm>
              <a:off x="2047" y="1575"/>
              <a:ext cx="294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Rectangle 15"/>
            <p:cNvSpPr>
              <a:spLocks noChangeArrowheads="1"/>
            </p:cNvSpPr>
            <p:nvPr/>
          </p:nvSpPr>
          <p:spPr bwMode="auto">
            <a:xfrm>
              <a:off x="1752" y="1575"/>
              <a:ext cx="295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Rectangle 16"/>
            <p:cNvSpPr>
              <a:spLocks noChangeArrowheads="1"/>
            </p:cNvSpPr>
            <p:nvPr/>
          </p:nvSpPr>
          <p:spPr bwMode="auto">
            <a:xfrm>
              <a:off x="1455" y="1575"/>
              <a:ext cx="297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1160" y="1575"/>
              <a:ext cx="295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Rectangle 18"/>
            <p:cNvSpPr>
              <a:spLocks noChangeArrowheads="1"/>
            </p:cNvSpPr>
            <p:nvPr/>
          </p:nvSpPr>
          <p:spPr bwMode="auto">
            <a:xfrm>
              <a:off x="2047" y="1786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1752" y="1786"/>
              <a:ext cx="295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Rectangle 20"/>
            <p:cNvSpPr>
              <a:spLocks noChangeArrowheads="1"/>
            </p:cNvSpPr>
            <p:nvPr/>
          </p:nvSpPr>
          <p:spPr bwMode="auto">
            <a:xfrm>
              <a:off x="1455" y="1786"/>
              <a:ext cx="297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1160" y="1786"/>
              <a:ext cx="295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Freeform 22"/>
            <p:cNvSpPr>
              <a:spLocks/>
            </p:cNvSpPr>
            <p:nvPr/>
          </p:nvSpPr>
          <p:spPr bwMode="auto">
            <a:xfrm>
              <a:off x="2341" y="1469"/>
              <a:ext cx="147" cy="317"/>
            </a:xfrm>
            <a:custGeom>
              <a:avLst/>
              <a:gdLst>
                <a:gd name="T0" fmla="*/ 0 w 147"/>
                <a:gd name="T1" fmla="*/ 317 h 317"/>
                <a:gd name="T2" fmla="*/ 147 w 147"/>
                <a:gd name="T3" fmla="*/ 210 h 317"/>
                <a:gd name="T4" fmla="*/ 147 w 147"/>
                <a:gd name="T5" fmla="*/ 0 h 317"/>
                <a:gd name="T6" fmla="*/ 0 60000 65536"/>
                <a:gd name="T7" fmla="*/ 0 60000 65536"/>
                <a:gd name="T8" fmla="*/ 0 60000 65536"/>
                <a:gd name="T9" fmla="*/ 0 w 147"/>
                <a:gd name="T10" fmla="*/ 0 h 317"/>
                <a:gd name="T11" fmla="*/ 147 w 147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317">
                  <a:moveTo>
                    <a:pt x="0" y="317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Freeform 23"/>
            <p:cNvSpPr>
              <a:spLocks/>
            </p:cNvSpPr>
            <p:nvPr/>
          </p:nvSpPr>
          <p:spPr bwMode="auto">
            <a:xfrm>
              <a:off x="2341" y="1679"/>
              <a:ext cx="147" cy="317"/>
            </a:xfrm>
            <a:custGeom>
              <a:avLst/>
              <a:gdLst>
                <a:gd name="T0" fmla="*/ 0 w 147"/>
                <a:gd name="T1" fmla="*/ 317 h 317"/>
                <a:gd name="T2" fmla="*/ 147 w 147"/>
                <a:gd name="T3" fmla="*/ 210 h 317"/>
                <a:gd name="T4" fmla="*/ 147 w 147"/>
                <a:gd name="T5" fmla="*/ 0 h 317"/>
                <a:gd name="T6" fmla="*/ 0 60000 65536"/>
                <a:gd name="T7" fmla="*/ 0 60000 65536"/>
                <a:gd name="T8" fmla="*/ 0 60000 65536"/>
                <a:gd name="T9" fmla="*/ 0 w 147"/>
                <a:gd name="T10" fmla="*/ 0 h 317"/>
                <a:gd name="T11" fmla="*/ 147 w 147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317">
                  <a:moveTo>
                    <a:pt x="0" y="317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0" name="Freeform 24"/>
          <p:cNvSpPr>
            <a:spLocks/>
          </p:cNvSpPr>
          <p:nvPr/>
        </p:nvSpPr>
        <p:spPr bwMode="auto">
          <a:xfrm>
            <a:off x="1765300" y="4572000"/>
            <a:ext cx="752475" cy="596900"/>
          </a:xfrm>
          <a:custGeom>
            <a:avLst/>
            <a:gdLst>
              <a:gd name="T0" fmla="*/ 235 w 474"/>
              <a:gd name="T1" fmla="*/ 376 h 376"/>
              <a:gd name="T2" fmla="*/ 0 w 474"/>
              <a:gd name="T3" fmla="*/ 210 h 376"/>
              <a:gd name="T4" fmla="*/ 154 w 474"/>
              <a:gd name="T5" fmla="*/ 210 h 376"/>
              <a:gd name="T6" fmla="*/ 154 w 474"/>
              <a:gd name="T7" fmla="*/ 0 h 376"/>
              <a:gd name="T8" fmla="*/ 316 w 474"/>
              <a:gd name="T9" fmla="*/ 0 h 376"/>
              <a:gd name="T10" fmla="*/ 316 w 474"/>
              <a:gd name="T11" fmla="*/ 210 h 376"/>
              <a:gd name="T12" fmla="*/ 474 w 474"/>
              <a:gd name="T13" fmla="*/ 210 h 376"/>
              <a:gd name="T14" fmla="*/ 235 w 474"/>
              <a:gd name="T15" fmla="*/ 376 h 3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4"/>
              <a:gd name="T25" fmla="*/ 0 h 376"/>
              <a:gd name="T26" fmla="*/ 474 w 474"/>
              <a:gd name="T27" fmla="*/ 376 h 3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4" h="376">
                <a:moveTo>
                  <a:pt x="235" y="376"/>
                </a:moveTo>
                <a:lnTo>
                  <a:pt x="0" y="210"/>
                </a:lnTo>
                <a:lnTo>
                  <a:pt x="154" y="210"/>
                </a:lnTo>
                <a:lnTo>
                  <a:pt x="154" y="0"/>
                </a:lnTo>
                <a:lnTo>
                  <a:pt x="316" y="0"/>
                </a:lnTo>
                <a:lnTo>
                  <a:pt x="316" y="210"/>
                </a:lnTo>
                <a:lnTo>
                  <a:pt x="474" y="210"/>
                </a:lnTo>
                <a:lnTo>
                  <a:pt x="235" y="376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64" name="Group 25"/>
          <p:cNvGrpSpPr>
            <a:grpSpLocks/>
          </p:cNvGrpSpPr>
          <p:nvPr/>
        </p:nvGrpSpPr>
        <p:grpSpPr bwMode="auto">
          <a:xfrm>
            <a:off x="265113" y="5403850"/>
            <a:ext cx="708025" cy="1173163"/>
            <a:chOff x="543" y="2651"/>
            <a:chExt cx="446" cy="739"/>
          </a:xfrm>
        </p:grpSpPr>
        <p:sp>
          <p:nvSpPr>
            <p:cNvPr id="92" name="Rectangle 26"/>
            <p:cNvSpPr>
              <a:spLocks noChangeArrowheads="1"/>
            </p:cNvSpPr>
            <p:nvPr/>
          </p:nvSpPr>
          <p:spPr bwMode="auto">
            <a:xfrm>
              <a:off x="543" y="2757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Freeform 27"/>
            <p:cNvSpPr>
              <a:spLocks/>
            </p:cNvSpPr>
            <p:nvPr/>
          </p:nvSpPr>
          <p:spPr bwMode="auto">
            <a:xfrm>
              <a:off x="543" y="2651"/>
              <a:ext cx="445" cy="106"/>
            </a:xfrm>
            <a:custGeom>
              <a:avLst/>
              <a:gdLst>
                <a:gd name="T0" fmla="*/ 0 w 445"/>
                <a:gd name="T1" fmla="*/ 106 h 106"/>
                <a:gd name="T2" fmla="*/ 147 w 445"/>
                <a:gd name="T3" fmla="*/ 0 h 106"/>
                <a:gd name="T4" fmla="*/ 445 w 445"/>
                <a:gd name="T5" fmla="*/ 0 h 106"/>
                <a:gd name="T6" fmla="*/ 294 w 445"/>
                <a:gd name="T7" fmla="*/ 106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5"/>
                <a:gd name="T13" fmla="*/ 0 h 106"/>
                <a:gd name="T14" fmla="*/ 445 w 445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5" h="106">
                  <a:moveTo>
                    <a:pt x="0" y="106"/>
                  </a:moveTo>
                  <a:lnTo>
                    <a:pt x="147" y="0"/>
                  </a:lnTo>
                  <a:lnTo>
                    <a:pt x="445" y="0"/>
                  </a:lnTo>
                  <a:lnTo>
                    <a:pt x="294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Line 28"/>
            <p:cNvSpPr>
              <a:spLocks noChangeShapeType="1"/>
            </p:cNvSpPr>
            <p:nvPr/>
          </p:nvSpPr>
          <p:spPr bwMode="auto">
            <a:xfrm>
              <a:off x="988" y="2651"/>
              <a:ext cx="1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Line 29"/>
            <p:cNvSpPr>
              <a:spLocks noChangeShapeType="1"/>
            </p:cNvSpPr>
            <p:nvPr/>
          </p:nvSpPr>
          <p:spPr bwMode="auto">
            <a:xfrm flipV="1">
              <a:off x="837" y="2864"/>
              <a:ext cx="151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Rectangle 30"/>
            <p:cNvSpPr>
              <a:spLocks noChangeArrowheads="1"/>
            </p:cNvSpPr>
            <p:nvPr/>
          </p:nvSpPr>
          <p:spPr bwMode="auto">
            <a:xfrm>
              <a:off x="543" y="2967"/>
              <a:ext cx="294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31"/>
            <p:cNvSpPr>
              <a:spLocks noChangeArrowheads="1"/>
            </p:cNvSpPr>
            <p:nvPr/>
          </p:nvSpPr>
          <p:spPr bwMode="auto">
            <a:xfrm>
              <a:off x="543" y="3178"/>
              <a:ext cx="294" cy="21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32"/>
            <p:cNvSpPr>
              <a:spLocks/>
            </p:cNvSpPr>
            <p:nvPr/>
          </p:nvSpPr>
          <p:spPr bwMode="auto">
            <a:xfrm>
              <a:off x="837" y="2864"/>
              <a:ext cx="151" cy="314"/>
            </a:xfrm>
            <a:custGeom>
              <a:avLst/>
              <a:gdLst>
                <a:gd name="T0" fmla="*/ 0 w 151"/>
                <a:gd name="T1" fmla="*/ 314 h 314"/>
                <a:gd name="T2" fmla="*/ 151 w 151"/>
                <a:gd name="T3" fmla="*/ 210 h 314"/>
                <a:gd name="T4" fmla="*/ 151 w 151"/>
                <a:gd name="T5" fmla="*/ 0 h 314"/>
                <a:gd name="T6" fmla="*/ 0 60000 65536"/>
                <a:gd name="T7" fmla="*/ 0 60000 65536"/>
                <a:gd name="T8" fmla="*/ 0 60000 65536"/>
                <a:gd name="T9" fmla="*/ 0 w 151"/>
                <a:gd name="T10" fmla="*/ 0 h 314"/>
                <a:gd name="T11" fmla="*/ 151 w 151"/>
                <a:gd name="T12" fmla="*/ 314 h 3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" h="314">
                  <a:moveTo>
                    <a:pt x="0" y="314"/>
                  </a:moveTo>
                  <a:lnTo>
                    <a:pt x="151" y="210"/>
                  </a:lnTo>
                  <a:lnTo>
                    <a:pt x="15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33"/>
            <p:cNvSpPr>
              <a:spLocks/>
            </p:cNvSpPr>
            <p:nvPr/>
          </p:nvSpPr>
          <p:spPr bwMode="auto">
            <a:xfrm>
              <a:off x="837" y="3074"/>
              <a:ext cx="151" cy="316"/>
            </a:xfrm>
            <a:custGeom>
              <a:avLst/>
              <a:gdLst>
                <a:gd name="T0" fmla="*/ 0 w 151"/>
                <a:gd name="T1" fmla="*/ 316 h 316"/>
                <a:gd name="T2" fmla="*/ 151 w 151"/>
                <a:gd name="T3" fmla="*/ 210 h 316"/>
                <a:gd name="T4" fmla="*/ 151 w 151"/>
                <a:gd name="T5" fmla="*/ 0 h 316"/>
                <a:gd name="T6" fmla="*/ 0 60000 65536"/>
                <a:gd name="T7" fmla="*/ 0 60000 65536"/>
                <a:gd name="T8" fmla="*/ 0 60000 65536"/>
                <a:gd name="T9" fmla="*/ 0 w 151"/>
                <a:gd name="T10" fmla="*/ 0 h 316"/>
                <a:gd name="T11" fmla="*/ 151 w 151"/>
                <a:gd name="T12" fmla="*/ 316 h 3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" h="316">
                  <a:moveTo>
                    <a:pt x="0" y="316"/>
                  </a:moveTo>
                  <a:lnTo>
                    <a:pt x="151" y="210"/>
                  </a:lnTo>
                  <a:lnTo>
                    <a:pt x="15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9" name="Group 34"/>
          <p:cNvGrpSpPr>
            <a:grpSpLocks/>
          </p:cNvGrpSpPr>
          <p:nvPr/>
        </p:nvGrpSpPr>
        <p:grpSpPr bwMode="auto">
          <a:xfrm>
            <a:off x="1438275" y="5403850"/>
            <a:ext cx="701675" cy="1173163"/>
            <a:chOff x="1282" y="2651"/>
            <a:chExt cx="442" cy="739"/>
          </a:xfrm>
        </p:grpSpPr>
        <p:sp>
          <p:nvSpPr>
            <p:cNvPr id="101" name="Rectangle 35"/>
            <p:cNvSpPr>
              <a:spLocks noChangeArrowheads="1"/>
            </p:cNvSpPr>
            <p:nvPr/>
          </p:nvSpPr>
          <p:spPr bwMode="auto">
            <a:xfrm>
              <a:off x="1282" y="2757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36"/>
            <p:cNvSpPr>
              <a:spLocks/>
            </p:cNvSpPr>
            <p:nvPr/>
          </p:nvSpPr>
          <p:spPr bwMode="auto">
            <a:xfrm>
              <a:off x="1282" y="2651"/>
              <a:ext cx="441" cy="106"/>
            </a:xfrm>
            <a:custGeom>
              <a:avLst/>
              <a:gdLst>
                <a:gd name="T0" fmla="*/ 0 w 441"/>
                <a:gd name="T1" fmla="*/ 106 h 106"/>
                <a:gd name="T2" fmla="*/ 147 w 441"/>
                <a:gd name="T3" fmla="*/ 0 h 106"/>
                <a:gd name="T4" fmla="*/ 441 w 441"/>
                <a:gd name="T5" fmla="*/ 0 h 106"/>
                <a:gd name="T6" fmla="*/ 294 w 441"/>
                <a:gd name="T7" fmla="*/ 106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1"/>
                <a:gd name="T13" fmla="*/ 0 h 106"/>
                <a:gd name="T14" fmla="*/ 441 w 441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1" h="106">
                  <a:moveTo>
                    <a:pt x="0" y="106"/>
                  </a:moveTo>
                  <a:lnTo>
                    <a:pt x="147" y="0"/>
                  </a:lnTo>
                  <a:lnTo>
                    <a:pt x="441" y="0"/>
                  </a:lnTo>
                  <a:lnTo>
                    <a:pt x="294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Line 37"/>
            <p:cNvSpPr>
              <a:spLocks noChangeShapeType="1"/>
            </p:cNvSpPr>
            <p:nvPr/>
          </p:nvSpPr>
          <p:spPr bwMode="auto">
            <a:xfrm>
              <a:off x="1723" y="2651"/>
              <a:ext cx="1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Line 38"/>
            <p:cNvSpPr>
              <a:spLocks noChangeShapeType="1"/>
            </p:cNvSpPr>
            <p:nvPr/>
          </p:nvSpPr>
          <p:spPr bwMode="auto">
            <a:xfrm flipV="1">
              <a:off x="1576" y="2864"/>
              <a:ext cx="147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Rectangle 39"/>
            <p:cNvSpPr>
              <a:spLocks noChangeArrowheads="1"/>
            </p:cNvSpPr>
            <p:nvPr/>
          </p:nvSpPr>
          <p:spPr bwMode="auto">
            <a:xfrm>
              <a:off x="1282" y="2967"/>
              <a:ext cx="294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Rectangle 40"/>
            <p:cNvSpPr>
              <a:spLocks noChangeArrowheads="1"/>
            </p:cNvSpPr>
            <p:nvPr/>
          </p:nvSpPr>
          <p:spPr bwMode="auto">
            <a:xfrm>
              <a:off x="1282" y="3178"/>
              <a:ext cx="294" cy="21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Freeform 41"/>
            <p:cNvSpPr>
              <a:spLocks/>
            </p:cNvSpPr>
            <p:nvPr/>
          </p:nvSpPr>
          <p:spPr bwMode="auto">
            <a:xfrm>
              <a:off x="1576" y="2864"/>
              <a:ext cx="147" cy="314"/>
            </a:xfrm>
            <a:custGeom>
              <a:avLst/>
              <a:gdLst>
                <a:gd name="T0" fmla="*/ 0 w 147"/>
                <a:gd name="T1" fmla="*/ 314 h 314"/>
                <a:gd name="T2" fmla="*/ 147 w 147"/>
                <a:gd name="T3" fmla="*/ 210 h 314"/>
                <a:gd name="T4" fmla="*/ 147 w 147"/>
                <a:gd name="T5" fmla="*/ 0 h 314"/>
                <a:gd name="T6" fmla="*/ 0 60000 65536"/>
                <a:gd name="T7" fmla="*/ 0 60000 65536"/>
                <a:gd name="T8" fmla="*/ 0 60000 65536"/>
                <a:gd name="T9" fmla="*/ 0 w 147"/>
                <a:gd name="T10" fmla="*/ 0 h 314"/>
                <a:gd name="T11" fmla="*/ 147 w 147"/>
                <a:gd name="T12" fmla="*/ 314 h 3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314">
                  <a:moveTo>
                    <a:pt x="0" y="314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Freeform 42"/>
            <p:cNvSpPr>
              <a:spLocks/>
            </p:cNvSpPr>
            <p:nvPr/>
          </p:nvSpPr>
          <p:spPr bwMode="auto">
            <a:xfrm>
              <a:off x="1576" y="3074"/>
              <a:ext cx="147" cy="316"/>
            </a:xfrm>
            <a:custGeom>
              <a:avLst/>
              <a:gdLst>
                <a:gd name="T0" fmla="*/ 0 w 147"/>
                <a:gd name="T1" fmla="*/ 316 h 316"/>
                <a:gd name="T2" fmla="*/ 147 w 147"/>
                <a:gd name="T3" fmla="*/ 210 h 316"/>
                <a:gd name="T4" fmla="*/ 147 w 147"/>
                <a:gd name="T5" fmla="*/ 0 h 316"/>
                <a:gd name="T6" fmla="*/ 0 60000 65536"/>
                <a:gd name="T7" fmla="*/ 0 60000 65536"/>
                <a:gd name="T8" fmla="*/ 0 60000 65536"/>
                <a:gd name="T9" fmla="*/ 0 w 147"/>
                <a:gd name="T10" fmla="*/ 0 h 316"/>
                <a:gd name="T11" fmla="*/ 147 w 147"/>
                <a:gd name="T12" fmla="*/ 316 h 3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316">
                  <a:moveTo>
                    <a:pt x="0" y="316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1" name="Group 43"/>
          <p:cNvGrpSpPr>
            <a:grpSpLocks/>
          </p:cNvGrpSpPr>
          <p:nvPr/>
        </p:nvGrpSpPr>
        <p:grpSpPr bwMode="auto">
          <a:xfrm>
            <a:off x="3778250" y="5403850"/>
            <a:ext cx="708025" cy="1173163"/>
            <a:chOff x="2756" y="2651"/>
            <a:chExt cx="446" cy="739"/>
          </a:xfrm>
        </p:grpSpPr>
        <p:sp>
          <p:nvSpPr>
            <p:cNvPr id="110" name="Rectangle 44"/>
            <p:cNvSpPr>
              <a:spLocks noChangeArrowheads="1"/>
            </p:cNvSpPr>
            <p:nvPr/>
          </p:nvSpPr>
          <p:spPr bwMode="auto">
            <a:xfrm>
              <a:off x="2756" y="2757"/>
              <a:ext cx="298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Freeform 45"/>
            <p:cNvSpPr>
              <a:spLocks/>
            </p:cNvSpPr>
            <p:nvPr/>
          </p:nvSpPr>
          <p:spPr bwMode="auto">
            <a:xfrm>
              <a:off x="2756" y="2651"/>
              <a:ext cx="445" cy="106"/>
            </a:xfrm>
            <a:custGeom>
              <a:avLst/>
              <a:gdLst>
                <a:gd name="T0" fmla="*/ 0 w 445"/>
                <a:gd name="T1" fmla="*/ 106 h 106"/>
                <a:gd name="T2" fmla="*/ 151 w 445"/>
                <a:gd name="T3" fmla="*/ 0 h 106"/>
                <a:gd name="T4" fmla="*/ 445 w 445"/>
                <a:gd name="T5" fmla="*/ 0 h 106"/>
                <a:gd name="T6" fmla="*/ 298 w 445"/>
                <a:gd name="T7" fmla="*/ 106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5"/>
                <a:gd name="T13" fmla="*/ 0 h 106"/>
                <a:gd name="T14" fmla="*/ 445 w 445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5" h="106">
                  <a:moveTo>
                    <a:pt x="0" y="106"/>
                  </a:moveTo>
                  <a:lnTo>
                    <a:pt x="151" y="0"/>
                  </a:lnTo>
                  <a:lnTo>
                    <a:pt x="445" y="0"/>
                  </a:lnTo>
                  <a:lnTo>
                    <a:pt x="298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Line 46"/>
            <p:cNvSpPr>
              <a:spLocks noChangeShapeType="1"/>
            </p:cNvSpPr>
            <p:nvPr/>
          </p:nvSpPr>
          <p:spPr bwMode="auto">
            <a:xfrm>
              <a:off x="3201" y="2651"/>
              <a:ext cx="1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Line 47"/>
            <p:cNvSpPr>
              <a:spLocks noChangeShapeType="1"/>
            </p:cNvSpPr>
            <p:nvPr/>
          </p:nvSpPr>
          <p:spPr bwMode="auto">
            <a:xfrm flipV="1">
              <a:off x="3054" y="2864"/>
              <a:ext cx="147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Rectangle 48"/>
            <p:cNvSpPr>
              <a:spLocks noChangeArrowheads="1"/>
            </p:cNvSpPr>
            <p:nvPr/>
          </p:nvSpPr>
          <p:spPr bwMode="auto">
            <a:xfrm>
              <a:off x="2756" y="2967"/>
              <a:ext cx="298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Rectangle 49"/>
            <p:cNvSpPr>
              <a:spLocks noChangeArrowheads="1"/>
            </p:cNvSpPr>
            <p:nvPr/>
          </p:nvSpPr>
          <p:spPr bwMode="auto">
            <a:xfrm>
              <a:off x="2756" y="3178"/>
              <a:ext cx="298" cy="21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auto">
            <a:xfrm>
              <a:off x="3054" y="2864"/>
              <a:ext cx="147" cy="314"/>
            </a:xfrm>
            <a:custGeom>
              <a:avLst/>
              <a:gdLst>
                <a:gd name="T0" fmla="*/ 0 w 147"/>
                <a:gd name="T1" fmla="*/ 314 h 314"/>
                <a:gd name="T2" fmla="*/ 147 w 147"/>
                <a:gd name="T3" fmla="*/ 210 h 314"/>
                <a:gd name="T4" fmla="*/ 147 w 147"/>
                <a:gd name="T5" fmla="*/ 0 h 314"/>
                <a:gd name="T6" fmla="*/ 0 60000 65536"/>
                <a:gd name="T7" fmla="*/ 0 60000 65536"/>
                <a:gd name="T8" fmla="*/ 0 60000 65536"/>
                <a:gd name="T9" fmla="*/ 0 w 147"/>
                <a:gd name="T10" fmla="*/ 0 h 314"/>
                <a:gd name="T11" fmla="*/ 147 w 147"/>
                <a:gd name="T12" fmla="*/ 314 h 3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314">
                  <a:moveTo>
                    <a:pt x="0" y="314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Freeform 51"/>
            <p:cNvSpPr>
              <a:spLocks/>
            </p:cNvSpPr>
            <p:nvPr/>
          </p:nvSpPr>
          <p:spPr bwMode="auto">
            <a:xfrm>
              <a:off x="3054" y="3074"/>
              <a:ext cx="147" cy="316"/>
            </a:xfrm>
            <a:custGeom>
              <a:avLst/>
              <a:gdLst>
                <a:gd name="T0" fmla="*/ 0 w 147"/>
                <a:gd name="T1" fmla="*/ 316 h 316"/>
                <a:gd name="T2" fmla="*/ 147 w 147"/>
                <a:gd name="T3" fmla="*/ 210 h 316"/>
                <a:gd name="T4" fmla="*/ 147 w 147"/>
                <a:gd name="T5" fmla="*/ 0 h 316"/>
                <a:gd name="T6" fmla="*/ 0 60000 65536"/>
                <a:gd name="T7" fmla="*/ 0 60000 65536"/>
                <a:gd name="T8" fmla="*/ 0 60000 65536"/>
                <a:gd name="T9" fmla="*/ 0 w 147"/>
                <a:gd name="T10" fmla="*/ 0 h 316"/>
                <a:gd name="T11" fmla="*/ 147 w 147"/>
                <a:gd name="T12" fmla="*/ 316 h 3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316">
                  <a:moveTo>
                    <a:pt x="0" y="316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" name="Group 52"/>
          <p:cNvGrpSpPr>
            <a:grpSpLocks/>
          </p:cNvGrpSpPr>
          <p:nvPr/>
        </p:nvGrpSpPr>
        <p:grpSpPr bwMode="auto">
          <a:xfrm>
            <a:off x="539750" y="5168900"/>
            <a:ext cx="1323975" cy="1573213"/>
            <a:chOff x="716" y="2503"/>
            <a:chExt cx="834" cy="991"/>
          </a:xfrm>
        </p:grpSpPr>
        <p:sp>
          <p:nvSpPr>
            <p:cNvPr id="119" name="Freeform 53"/>
            <p:cNvSpPr>
              <a:spLocks/>
            </p:cNvSpPr>
            <p:nvPr/>
          </p:nvSpPr>
          <p:spPr bwMode="auto">
            <a:xfrm>
              <a:off x="716" y="2656"/>
              <a:ext cx="437" cy="838"/>
            </a:xfrm>
            <a:custGeom>
              <a:avLst/>
              <a:gdLst>
                <a:gd name="T0" fmla="*/ 0 w 437"/>
                <a:gd name="T1" fmla="*/ 718 h 838"/>
                <a:gd name="T2" fmla="*/ 3 w 437"/>
                <a:gd name="T3" fmla="*/ 748 h 838"/>
                <a:gd name="T4" fmla="*/ 25 w 437"/>
                <a:gd name="T5" fmla="*/ 778 h 838"/>
                <a:gd name="T6" fmla="*/ 55 w 437"/>
                <a:gd name="T7" fmla="*/ 803 h 838"/>
                <a:gd name="T8" fmla="*/ 95 w 437"/>
                <a:gd name="T9" fmla="*/ 822 h 838"/>
                <a:gd name="T10" fmla="*/ 143 w 437"/>
                <a:gd name="T11" fmla="*/ 835 h 838"/>
                <a:gd name="T12" fmla="*/ 194 w 437"/>
                <a:gd name="T13" fmla="*/ 838 h 838"/>
                <a:gd name="T14" fmla="*/ 220 w 437"/>
                <a:gd name="T15" fmla="*/ 833 h 838"/>
                <a:gd name="T16" fmla="*/ 242 w 437"/>
                <a:gd name="T17" fmla="*/ 819 h 838"/>
                <a:gd name="T18" fmla="*/ 268 w 437"/>
                <a:gd name="T19" fmla="*/ 797 h 838"/>
                <a:gd name="T20" fmla="*/ 294 w 437"/>
                <a:gd name="T21" fmla="*/ 767 h 838"/>
                <a:gd name="T22" fmla="*/ 316 w 437"/>
                <a:gd name="T23" fmla="*/ 726 h 838"/>
                <a:gd name="T24" fmla="*/ 338 w 437"/>
                <a:gd name="T25" fmla="*/ 680 h 838"/>
                <a:gd name="T26" fmla="*/ 356 w 437"/>
                <a:gd name="T27" fmla="*/ 622 h 838"/>
                <a:gd name="T28" fmla="*/ 375 w 437"/>
                <a:gd name="T29" fmla="*/ 562 h 838"/>
                <a:gd name="T30" fmla="*/ 389 w 437"/>
                <a:gd name="T31" fmla="*/ 494 h 838"/>
                <a:gd name="T32" fmla="*/ 404 w 437"/>
                <a:gd name="T33" fmla="*/ 421 h 838"/>
                <a:gd name="T34" fmla="*/ 415 w 437"/>
                <a:gd name="T35" fmla="*/ 341 h 838"/>
                <a:gd name="T36" fmla="*/ 426 w 437"/>
                <a:gd name="T37" fmla="*/ 260 h 838"/>
                <a:gd name="T38" fmla="*/ 430 w 437"/>
                <a:gd name="T39" fmla="*/ 175 h 838"/>
                <a:gd name="T40" fmla="*/ 433 w 437"/>
                <a:gd name="T41" fmla="*/ 88 h 838"/>
                <a:gd name="T42" fmla="*/ 437 w 437"/>
                <a:gd name="T43" fmla="*/ 0 h 83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7"/>
                <a:gd name="T67" fmla="*/ 0 h 838"/>
                <a:gd name="T68" fmla="*/ 437 w 437"/>
                <a:gd name="T69" fmla="*/ 838 h 83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7" h="838">
                  <a:moveTo>
                    <a:pt x="0" y="718"/>
                  </a:moveTo>
                  <a:lnTo>
                    <a:pt x="3" y="748"/>
                  </a:lnTo>
                  <a:lnTo>
                    <a:pt x="25" y="778"/>
                  </a:lnTo>
                  <a:lnTo>
                    <a:pt x="55" y="803"/>
                  </a:lnTo>
                  <a:lnTo>
                    <a:pt x="95" y="822"/>
                  </a:lnTo>
                  <a:lnTo>
                    <a:pt x="143" y="835"/>
                  </a:lnTo>
                  <a:lnTo>
                    <a:pt x="194" y="838"/>
                  </a:lnTo>
                  <a:lnTo>
                    <a:pt x="220" y="833"/>
                  </a:lnTo>
                  <a:lnTo>
                    <a:pt x="242" y="819"/>
                  </a:lnTo>
                  <a:lnTo>
                    <a:pt x="268" y="797"/>
                  </a:lnTo>
                  <a:lnTo>
                    <a:pt x="294" y="767"/>
                  </a:lnTo>
                  <a:lnTo>
                    <a:pt x="316" y="726"/>
                  </a:lnTo>
                  <a:lnTo>
                    <a:pt x="338" y="680"/>
                  </a:lnTo>
                  <a:lnTo>
                    <a:pt x="356" y="622"/>
                  </a:lnTo>
                  <a:lnTo>
                    <a:pt x="375" y="562"/>
                  </a:lnTo>
                  <a:lnTo>
                    <a:pt x="389" y="494"/>
                  </a:lnTo>
                  <a:lnTo>
                    <a:pt x="404" y="421"/>
                  </a:lnTo>
                  <a:lnTo>
                    <a:pt x="415" y="341"/>
                  </a:lnTo>
                  <a:lnTo>
                    <a:pt x="426" y="260"/>
                  </a:lnTo>
                  <a:lnTo>
                    <a:pt x="430" y="175"/>
                  </a:lnTo>
                  <a:lnTo>
                    <a:pt x="433" y="88"/>
                  </a:lnTo>
                  <a:lnTo>
                    <a:pt x="43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Freeform 54"/>
            <p:cNvSpPr>
              <a:spLocks/>
            </p:cNvSpPr>
            <p:nvPr/>
          </p:nvSpPr>
          <p:spPr bwMode="auto">
            <a:xfrm>
              <a:off x="1153" y="2503"/>
              <a:ext cx="364" cy="194"/>
            </a:xfrm>
            <a:custGeom>
              <a:avLst/>
              <a:gdLst>
                <a:gd name="T0" fmla="*/ 0 w 364"/>
                <a:gd name="T1" fmla="*/ 153 h 194"/>
                <a:gd name="T2" fmla="*/ 4 w 364"/>
                <a:gd name="T3" fmla="*/ 120 h 194"/>
                <a:gd name="T4" fmla="*/ 22 w 364"/>
                <a:gd name="T5" fmla="*/ 88 h 194"/>
                <a:gd name="T6" fmla="*/ 52 w 364"/>
                <a:gd name="T7" fmla="*/ 58 h 194"/>
                <a:gd name="T8" fmla="*/ 92 w 364"/>
                <a:gd name="T9" fmla="*/ 36 h 194"/>
                <a:gd name="T10" fmla="*/ 136 w 364"/>
                <a:gd name="T11" fmla="*/ 17 h 194"/>
                <a:gd name="T12" fmla="*/ 188 w 364"/>
                <a:gd name="T13" fmla="*/ 6 h 194"/>
                <a:gd name="T14" fmla="*/ 243 w 364"/>
                <a:gd name="T15" fmla="*/ 0 h 194"/>
                <a:gd name="T16" fmla="*/ 269 w 364"/>
                <a:gd name="T17" fmla="*/ 6 h 194"/>
                <a:gd name="T18" fmla="*/ 291 w 364"/>
                <a:gd name="T19" fmla="*/ 20 h 194"/>
                <a:gd name="T20" fmla="*/ 313 w 364"/>
                <a:gd name="T21" fmla="*/ 41 h 194"/>
                <a:gd name="T22" fmla="*/ 331 w 364"/>
                <a:gd name="T23" fmla="*/ 71 h 194"/>
                <a:gd name="T24" fmla="*/ 346 w 364"/>
                <a:gd name="T25" fmla="*/ 107 h 194"/>
                <a:gd name="T26" fmla="*/ 357 w 364"/>
                <a:gd name="T27" fmla="*/ 151 h 194"/>
                <a:gd name="T28" fmla="*/ 364 w 364"/>
                <a:gd name="T29" fmla="*/ 194 h 19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64"/>
                <a:gd name="T46" fmla="*/ 0 h 194"/>
                <a:gd name="T47" fmla="*/ 364 w 364"/>
                <a:gd name="T48" fmla="*/ 194 h 19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64" h="194">
                  <a:moveTo>
                    <a:pt x="0" y="153"/>
                  </a:moveTo>
                  <a:lnTo>
                    <a:pt x="4" y="120"/>
                  </a:lnTo>
                  <a:lnTo>
                    <a:pt x="22" y="88"/>
                  </a:lnTo>
                  <a:lnTo>
                    <a:pt x="52" y="58"/>
                  </a:lnTo>
                  <a:lnTo>
                    <a:pt x="92" y="36"/>
                  </a:lnTo>
                  <a:lnTo>
                    <a:pt x="136" y="17"/>
                  </a:lnTo>
                  <a:lnTo>
                    <a:pt x="188" y="6"/>
                  </a:lnTo>
                  <a:lnTo>
                    <a:pt x="243" y="0"/>
                  </a:lnTo>
                  <a:lnTo>
                    <a:pt x="269" y="6"/>
                  </a:lnTo>
                  <a:lnTo>
                    <a:pt x="291" y="20"/>
                  </a:lnTo>
                  <a:lnTo>
                    <a:pt x="313" y="41"/>
                  </a:lnTo>
                  <a:lnTo>
                    <a:pt x="331" y="71"/>
                  </a:lnTo>
                  <a:lnTo>
                    <a:pt x="346" y="107"/>
                  </a:lnTo>
                  <a:lnTo>
                    <a:pt x="357" y="151"/>
                  </a:lnTo>
                  <a:lnTo>
                    <a:pt x="364" y="19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Freeform 55"/>
            <p:cNvSpPr>
              <a:spLocks/>
            </p:cNvSpPr>
            <p:nvPr/>
          </p:nvSpPr>
          <p:spPr bwMode="auto">
            <a:xfrm>
              <a:off x="1480" y="2684"/>
              <a:ext cx="70" cy="49"/>
            </a:xfrm>
            <a:custGeom>
              <a:avLst/>
              <a:gdLst>
                <a:gd name="T0" fmla="*/ 37 w 70"/>
                <a:gd name="T1" fmla="*/ 49 h 49"/>
                <a:gd name="T2" fmla="*/ 70 w 70"/>
                <a:gd name="T3" fmla="*/ 0 h 49"/>
                <a:gd name="T4" fmla="*/ 48 w 70"/>
                <a:gd name="T5" fmla="*/ 5 h 49"/>
                <a:gd name="T6" fmla="*/ 22 w 70"/>
                <a:gd name="T7" fmla="*/ 5 h 49"/>
                <a:gd name="T8" fmla="*/ 0 w 70"/>
                <a:gd name="T9" fmla="*/ 2 h 49"/>
                <a:gd name="T10" fmla="*/ 37 w 70"/>
                <a:gd name="T11" fmla="*/ 49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9"/>
                <a:gd name="T20" fmla="*/ 70 w 70"/>
                <a:gd name="T21" fmla="*/ 49 h 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9">
                  <a:moveTo>
                    <a:pt x="37" y="49"/>
                  </a:moveTo>
                  <a:lnTo>
                    <a:pt x="70" y="0"/>
                  </a:lnTo>
                  <a:lnTo>
                    <a:pt x="48" y="5"/>
                  </a:lnTo>
                  <a:lnTo>
                    <a:pt x="22" y="5"/>
                  </a:lnTo>
                  <a:lnTo>
                    <a:pt x="0" y="2"/>
                  </a:lnTo>
                  <a:lnTo>
                    <a:pt x="37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9" name="Group 56"/>
          <p:cNvGrpSpPr>
            <a:grpSpLocks/>
          </p:cNvGrpSpPr>
          <p:nvPr/>
        </p:nvGrpSpPr>
        <p:grpSpPr bwMode="auto">
          <a:xfrm>
            <a:off x="1706563" y="5168900"/>
            <a:ext cx="1330325" cy="1573213"/>
            <a:chOff x="1451" y="2503"/>
            <a:chExt cx="838" cy="991"/>
          </a:xfrm>
        </p:grpSpPr>
        <p:sp>
          <p:nvSpPr>
            <p:cNvPr id="123" name="Freeform 57"/>
            <p:cNvSpPr>
              <a:spLocks/>
            </p:cNvSpPr>
            <p:nvPr/>
          </p:nvSpPr>
          <p:spPr bwMode="auto">
            <a:xfrm>
              <a:off x="1451" y="2656"/>
              <a:ext cx="441" cy="838"/>
            </a:xfrm>
            <a:custGeom>
              <a:avLst/>
              <a:gdLst>
                <a:gd name="T0" fmla="*/ 0 w 441"/>
                <a:gd name="T1" fmla="*/ 718 h 838"/>
                <a:gd name="T2" fmla="*/ 7 w 441"/>
                <a:gd name="T3" fmla="*/ 748 h 838"/>
                <a:gd name="T4" fmla="*/ 29 w 441"/>
                <a:gd name="T5" fmla="*/ 778 h 838"/>
                <a:gd name="T6" fmla="*/ 59 w 441"/>
                <a:gd name="T7" fmla="*/ 803 h 838"/>
                <a:gd name="T8" fmla="*/ 99 w 441"/>
                <a:gd name="T9" fmla="*/ 822 h 838"/>
                <a:gd name="T10" fmla="*/ 147 w 441"/>
                <a:gd name="T11" fmla="*/ 835 h 838"/>
                <a:gd name="T12" fmla="*/ 195 w 441"/>
                <a:gd name="T13" fmla="*/ 838 h 838"/>
                <a:gd name="T14" fmla="*/ 221 w 441"/>
                <a:gd name="T15" fmla="*/ 833 h 838"/>
                <a:gd name="T16" fmla="*/ 246 w 441"/>
                <a:gd name="T17" fmla="*/ 819 h 838"/>
                <a:gd name="T18" fmla="*/ 272 w 441"/>
                <a:gd name="T19" fmla="*/ 797 h 838"/>
                <a:gd name="T20" fmla="*/ 294 w 441"/>
                <a:gd name="T21" fmla="*/ 767 h 838"/>
                <a:gd name="T22" fmla="*/ 320 w 441"/>
                <a:gd name="T23" fmla="*/ 726 h 838"/>
                <a:gd name="T24" fmla="*/ 338 w 441"/>
                <a:gd name="T25" fmla="*/ 680 h 838"/>
                <a:gd name="T26" fmla="*/ 360 w 441"/>
                <a:gd name="T27" fmla="*/ 622 h 838"/>
                <a:gd name="T28" fmla="*/ 379 w 441"/>
                <a:gd name="T29" fmla="*/ 562 h 838"/>
                <a:gd name="T30" fmla="*/ 393 w 441"/>
                <a:gd name="T31" fmla="*/ 494 h 838"/>
                <a:gd name="T32" fmla="*/ 408 w 441"/>
                <a:gd name="T33" fmla="*/ 421 h 838"/>
                <a:gd name="T34" fmla="*/ 419 w 441"/>
                <a:gd name="T35" fmla="*/ 341 h 838"/>
                <a:gd name="T36" fmla="*/ 427 w 441"/>
                <a:gd name="T37" fmla="*/ 260 h 838"/>
                <a:gd name="T38" fmla="*/ 434 w 441"/>
                <a:gd name="T39" fmla="*/ 175 h 838"/>
                <a:gd name="T40" fmla="*/ 438 w 441"/>
                <a:gd name="T41" fmla="*/ 88 h 838"/>
                <a:gd name="T42" fmla="*/ 441 w 441"/>
                <a:gd name="T43" fmla="*/ 0 h 83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41"/>
                <a:gd name="T67" fmla="*/ 0 h 838"/>
                <a:gd name="T68" fmla="*/ 441 w 441"/>
                <a:gd name="T69" fmla="*/ 838 h 83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41" h="838">
                  <a:moveTo>
                    <a:pt x="0" y="718"/>
                  </a:moveTo>
                  <a:lnTo>
                    <a:pt x="7" y="748"/>
                  </a:lnTo>
                  <a:lnTo>
                    <a:pt x="29" y="778"/>
                  </a:lnTo>
                  <a:lnTo>
                    <a:pt x="59" y="803"/>
                  </a:lnTo>
                  <a:lnTo>
                    <a:pt x="99" y="822"/>
                  </a:lnTo>
                  <a:lnTo>
                    <a:pt x="147" y="835"/>
                  </a:lnTo>
                  <a:lnTo>
                    <a:pt x="195" y="838"/>
                  </a:lnTo>
                  <a:lnTo>
                    <a:pt x="221" y="833"/>
                  </a:lnTo>
                  <a:lnTo>
                    <a:pt x="246" y="819"/>
                  </a:lnTo>
                  <a:lnTo>
                    <a:pt x="272" y="797"/>
                  </a:lnTo>
                  <a:lnTo>
                    <a:pt x="294" y="767"/>
                  </a:lnTo>
                  <a:lnTo>
                    <a:pt x="320" y="726"/>
                  </a:lnTo>
                  <a:lnTo>
                    <a:pt x="338" y="680"/>
                  </a:lnTo>
                  <a:lnTo>
                    <a:pt x="360" y="622"/>
                  </a:lnTo>
                  <a:lnTo>
                    <a:pt x="379" y="562"/>
                  </a:lnTo>
                  <a:lnTo>
                    <a:pt x="393" y="494"/>
                  </a:lnTo>
                  <a:lnTo>
                    <a:pt x="408" y="421"/>
                  </a:lnTo>
                  <a:lnTo>
                    <a:pt x="419" y="341"/>
                  </a:lnTo>
                  <a:lnTo>
                    <a:pt x="427" y="260"/>
                  </a:lnTo>
                  <a:lnTo>
                    <a:pt x="434" y="175"/>
                  </a:lnTo>
                  <a:lnTo>
                    <a:pt x="438" y="88"/>
                  </a:lnTo>
                  <a:lnTo>
                    <a:pt x="4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Freeform 58"/>
            <p:cNvSpPr>
              <a:spLocks/>
            </p:cNvSpPr>
            <p:nvPr/>
          </p:nvSpPr>
          <p:spPr bwMode="auto">
            <a:xfrm>
              <a:off x="1892" y="2503"/>
              <a:ext cx="361" cy="194"/>
            </a:xfrm>
            <a:custGeom>
              <a:avLst/>
              <a:gdLst>
                <a:gd name="T0" fmla="*/ 0 w 361"/>
                <a:gd name="T1" fmla="*/ 153 h 194"/>
                <a:gd name="T2" fmla="*/ 4 w 361"/>
                <a:gd name="T3" fmla="*/ 120 h 194"/>
                <a:gd name="T4" fmla="*/ 22 w 361"/>
                <a:gd name="T5" fmla="*/ 88 h 194"/>
                <a:gd name="T6" fmla="*/ 52 w 361"/>
                <a:gd name="T7" fmla="*/ 58 h 194"/>
                <a:gd name="T8" fmla="*/ 92 w 361"/>
                <a:gd name="T9" fmla="*/ 36 h 194"/>
                <a:gd name="T10" fmla="*/ 136 w 361"/>
                <a:gd name="T11" fmla="*/ 17 h 194"/>
                <a:gd name="T12" fmla="*/ 188 w 361"/>
                <a:gd name="T13" fmla="*/ 6 h 194"/>
                <a:gd name="T14" fmla="*/ 243 w 361"/>
                <a:gd name="T15" fmla="*/ 0 h 194"/>
                <a:gd name="T16" fmla="*/ 265 w 361"/>
                <a:gd name="T17" fmla="*/ 6 h 194"/>
                <a:gd name="T18" fmla="*/ 291 w 361"/>
                <a:gd name="T19" fmla="*/ 20 h 194"/>
                <a:gd name="T20" fmla="*/ 313 w 361"/>
                <a:gd name="T21" fmla="*/ 41 h 194"/>
                <a:gd name="T22" fmla="*/ 331 w 361"/>
                <a:gd name="T23" fmla="*/ 71 h 194"/>
                <a:gd name="T24" fmla="*/ 346 w 361"/>
                <a:gd name="T25" fmla="*/ 107 h 194"/>
                <a:gd name="T26" fmla="*/ 357 w 361"/>
                <a:gd name="T27" fmla="*/ 151 h 194"/>
                <a:gd name="T28" fmla="*/ 361 w 361"/>
                <a:gd name="T29" fmla="*/ 194 h 19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61"/>
                <a:gd name="T46" fmla="*/ 0 h 194"/>
                <a:gd name="T47" fmla="*/ 361 w 361"/>
                <a:gd name="T48" fmla="*/ 194 h 19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61" h="194">
                  <a:moveTo>
                    <a:pt x="0" y="153"/>
                  </a:moveTo>
                  <a:lnTo>
                    <a:pt x="4" y="120"/>
                  </a:lnTo>
                  <a:lnTo>
                    <a:pt x="22" y="88"/>
                  </a:lnTo>
                  <a:lnTo>
                    <a:pt x="52" y="58"/>
                  </a:lnTo>
                  <a:lnTo>
                    <a:pt x="92" y="36"/>
                  </a:lnTo>
                  <a:lnTo>
                    <a:pt x="136" y="17"/>
                  </a:lnTo>
                  <a:lnTo>
                    <a:pt x="188" y="6"/>
                  </a:lnTo>
                  <a:lnTo>
                    <a:pt x="243" y="0"/>
                  </a:lnTo>
                  <a:lnTo>
                    <a:pt x="265" y="6"/>
                  </a:lnTo>
                  <a:lnTo>
                    <a:pt x="291" y="20"/>
                  </a:lnTo>
                  <a:lnTo>
                    <a:pt x="313" y="41"/>
                  </a:lnTo>
                  <a:lnTo>
                    <a:pt x="331" y="71"/>
                  </a:lnTo>
                  <a:lnTo>
                    <a:pt x="346" y="107"/>
                  </a:lnTo>
                  <a:lnTo>
                    <a:pt x="357" y="151"/>
                  </a:lnTo>
                  <a:lnTo>
                    <a:pt x="361" y="19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Freeform 59"/>
            <p:cNvSpPr>
              <a:spLocks/>
            </p:cNvSpPr>
            <p:nvPr/>
          </p:nvSpPr>
          <p:spPr bwMode="auto">
            <a:xfrm>
              <a:off x="2219" y="2684"/>
              <a:ext cx="70" cy="49"/>
            </a:xfrm>
            <a:custGeom>
              <a:avLst/>
              <a:gdLst>
                <a:gd name="T0" fmla="*/ 37 w 70"/>
                <a:gd name="T1" fmla="*/ 49 h 49"/>
                <a:gd name="T2" fmla="*/ 70 w 70"/>
                <a:gd name="T3" fmla="*/ 0 h 49"/>
                <a:gd name="T4" fmla="*/ 48 w 70"/>
                <a:gd name="T5" fmla="*/ 5 h 49"/>
                <a:gd name="T6" fmla="*/ 23 w 70"/>
                <a:gd name="T7" fmla="*/ 5 h 49"/>
                <a:gd name="T8" fmla="*/ 0 w 70"/>
                <a:gd name="T9" fmla="*/ 2 h 49"/>
                <a:gd name="T10" fmla="*/ 37 w 70"/>
                <a:gd name="T11" fmla="*/ 49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9"/>
                <a:gd name="T20" fmla="*/ 70 w 70"/>
                <a:gd name="T21" fmla="*/ 49 h 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9">
                  <a:moveTo>
                    <a:pt x="37" y="49"/>
                  </a:moveTo>
                  <a:lnTo>
                    <a:pt x="70" y="0"/>
                  </a:lnTo>
                  <a:lnTo>
                    <a:pt x="48" y="5"/>
                  </a:lnTo>
                  <a:lnTo>
                    <a:pt x="23" y="5"/>
                  </a:lnTo>
                  <a:lnTo>
                    <a:pt x="0" y="2"/>
                  </a:lnTo>
                  <a:lnTo>
                    <a:pt x="37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8" name="Group 60"/>
          <p:cNvGrpSpPr>
            <a:grpSpLocks/>
          </p:cNvGrpSpPr>
          <p:nvPr/>
        </p:nvGrpSpPr>
        <p:grpSpPr bwMode="auto">
          <a:xfrm>
            <a:off x="2611438" y="5403850"/>
            <a:ext cx="701675" cy="1173163"/>
            <a:chOff x="2021" y="2651"/>
            <a:chExt cx="442" cy="739"/>
          </a:xfrm>
        </p:grpSpPr>
        <p:sp>
          <p:nvSpPr>
            <p:cNvPr id="127" name="Rectangle 61"/>
            <p:cNvSpPr>
              <a:spLocks noChangeArrowheads="1"/>
            </p:cNvSpPr>
            <p:nvPr/>
          </p:nvSpPr>
          <p:spPr bwMode="auto">
            <a:xfrm>
              <a:off x="2021" y="2757"/>
              <a:ext cx="294" cy="210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Freeform 62"/>
            <p:cNvSpPr>
              <a:spLocks/>
            </p:cNvSpPr>
            <p:nvPr/>
          </p:nvSpPr>
          <p:spPr bwMode="auto">
            <a:xfrm>
              <a:off x="2021" y="2651"/>
              <a:ext cx="441" cy="106"/>
            </a:xfrm>
            <a:custGeom>
              <a:avLst/>
              <a:gdLst>
                <a:gd name="T0" fmla="*/ 0 w 441"/>
                <a:gd name="T1" fmla="*/ 106 h 106"/>
                <a:gd name="T2" fmla="*/ 147 w 441"/>
                <a:gd name="T3" fmla="*/ 0 h 106"/>
                <a:gd name="T4" fmla="*/ 441 w 441"/>
                <a:gd name="T5" fmla="*/ 0 h 106"/>
                <a:gd name="T6" fmla="*/ 294 w 441"/>
                <a:gd name="T7" fmla="*/ 106 h 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1"/>
                <a:gd name="T13" fmla="*/ 0 h 106"/>
                <a:gd name="T14" fmla="*/ 441 w 441"/>
                <a:gd name="T15" fmla="*/ 106 h 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1" h="106">
                  <a:moveTo>
                    <a:pt x="0" y="106"/>
                  </a:moveTo>
                  <a:lnTo>
                    <a:pt x="147" y="0"/>
                  </a:lnTo>
                  <a:lnTo>
                    <a:pt x="441" y="0"/>
                  </a:lnTo>
                  <a:lnTo>
                    <a:pt x="294" y="10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Line 63"/>
            <p:cNvSpPr>
              <a:spLocks noChangeShapeType="1"/>
            </p:cNvSpPr>
            <p:nvPr/>
          </p:nvSpPr>
          <p:spPr bwMode="auto">
            <a:xfrm>
              <a:off x="2462" y="2651"/>
              <a:ext cx="1" cy="2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Line 64"/>
            <p:cNvSpPr>
              <a:spLocks noChangeShapeType="1"/>
            </p:cNvSpPr>
            <p:nvPr/>
          </p:nvSpPr>
          <p:spPr bwMode="auto">
            <a:xfrm flipV="1">
              <a:off x="2315" y="2864"/>
              <a:ext cx="147" cy="1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Rectangle 65"/>
            <p:cNvSpPr>
              <a:spLocks noChangeArrowheads="1"/>
            </p:cNvSpPr>
            <p:nvPr/>
          </p:nvSpPr>
          <p:spPr bwMode="auto">
            <a:xfrm>
              <a:off x="2021" y="2967"/>
              <a:ext cx="294" cy="21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Rectangle 66"/>
            <p:cNvSpPr>
              <a:spLocks noChangeArrowheads="1"/>
            </p:cNvSpPr>
            <p:nvPr/>
          </p:nvSpPr>
          <p:spPr bwMode="auto">
            <a:xfrm>
              <a:off x="2021" y="3178"/>
              <a:ext cx="294" cy="21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Freeform 67"/>
            <p:cNvSpPr>
              <a:spLocks/>
            </p:cNvSpPr>
            <p:nvPr/>
          </p:nvSpPr>
          <p:spPr bwMode="auto">
            <a:xfrm>
              <a:off x="2315" y="2864"/>
              <a:ext cx="147" cy="314"/>
            </a:xfrm>
            <a:custGeom>
              <a:avLst/>
              <a:gdLst>
                <a:gd name="T0" fmla="*/ 0 w 147"/>
                <a:gd name="T1" fmla="*/ 314 h 314"/>
                <a:gd name="T2" fmla="*/ 147 w 147"/>
                <a:gd name="T3" fmla="*/ 210 h 314"/>
                <a:gd name="T4" fmla="*/ 147 w 147"/>
                <a:gd name="T5" fmla="*/ 0 h 314"/>
                <a:gd name="T6" fmla="*/ 0 60000 65536"/>
                <a:gd name="T7" fmla="*/ 0 60000 65536"/>
                <a:gd name="T8" fmla="*/ 0 60000 65536"/>
                <a:gd name="T9" fmla="*/ 0 w 147"/>
                <a:gd name="T10" fmla="*/ 0 h 314"/>
                <a:gd name="T11" fmla="*/ 147 w 147"/>
                <a:gd name="T12" fmla="*/ 314 h 3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314">
                  <a:moveTo>
                    <a:pt x="0" y="314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Freeform 68"/>
            <p:cNvSpPr>
              <a:spLocks/>
            </p:cNvSpPr>
            <p:nvPr/>
          </p:nvSpPr>
          <p:spPr bwMode="auto">
            <a:xfrm>
              <a:off x="2315" y="3074"/>
              <a:ext cx="147" cy="316"/>
            </a:xfrm>
            <a:custGeom>
              <a:avLst/>
              <a:gdLst>
                <a:gd name="T0" fmla="*/ 0 w 147"/>
                <a:gd name="T1" fmla="*/ 316 h 316"/>
                <a:gd name="T2" fmla="*/ 147 w 147"/>
                <a:gd name="T3" fmla="*/ 210 h 316"/>
                <a:gd name="T4" fmla="*/ 147 w 147"/>
                <a:gd name="T5" fmla="*/ 0 h 316"/>
                <a:gd name="T6" fmla="*/ 0 60000 65536"/>
                <a:gd name="T7" fmla="*/ 0 60000 65536"/>
                <a:gd name="T8" fmla="*/ 0 60000 65536"/>
                <a:gd name="T9" fmla="*/ 0 w 147"/>
                <a:gd name="T10" fmla="*/ 0 h 316"/>
                <a:gd name="T11" fmla="*/ 147 w 147"/>
                <a:gd name="T12" fmla="*/ 316 h 3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316">
                  <a:moveTo>
                    <a:pt x="0" y="316"/>
                  </a:moveTo>
                  <a:lnTo>
                    <a:pt x="147" y="210"/>
                  </a:lnTo>
                  <a:lnTo>
                    <a:pt x="1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2" name="Group 69"/>
          <p:cNvGrpSpPr>
            <a:grpSpLocks/>
          </p:cNvGrpSpPr>
          <p:nvPr/>
        </p:nvGrpSpPr>
        <p:grpSpPr bwMode="auto">
          <a:xfrm>
            <a:off x="2879725" y="5168900"/>
            <a:ext cx="1325563" cy="1573213"/>
            <a:chOff x="2190" y="2503"/>
            <a:chExt cx="835" cy="991"/>
          </a:xfrm>
        </p:grpSpPr>
        <p:sp>
          <p:nvSpPr>
            <p:cNvPr id="136" name="Freeform 70"/>
            <p:cNvSpPr>
              <a:spLocks/>
            </p:cNvSpPr>
            <p:nvPr/>
          </p:nvSpPr>
          <p:spPr bwMode="auto">
            <a:xfrm>
              <a:off x="2190" y="2656"/>
              <a:ext cx="438" cy="838"/>
            </a:xfrm>
            <a:custGeom>
              <a:avLst/>
              <a:gdLst>
                <a:gd name="T0" fmla="*/ 0 w 438"/>
                <a:gd name="T1" fmla="*/ 718 h 838"/>
                <a:gd name="T2" fmla="*/ 7 w 438"/>
                <a:gd name="T3" fmla="*/ 748 h 838"/>
                <a:gd name="T4" fmla="*/ 26 w 438"/>
                <a:gd name="T5" fmla="*/ 778 h 838"/>
                <a:gd name="T6" fmla="*/ 59 w 438"/>
                <a:gd name="T7" fmla="*/ 803 h 838"/>
                <a:gd name="T8" fmla="*/ 99 w 438"/>
                <a:gd name="T9" fmla="*/ 822 h 838"/>
                <a:gd name="T10" fmla="*/ 143 w 438"/>
                <a:gd name="T11" fmla="*/ 835 h 838"/>
                <a:gd name="T12" fmla="*/ 195 w 438"/>
                <a:gd name="T13" fmla="*/ 838 h 838"/>
                <a:gd name="T14" fmla="*/ 221 w 438"/>
                <a:gd name="T15" fmla="*/ 833 h 838"/>
                <a:gd name="T16" fmla="*/ 246 w 438"/>
                <a:gd name="T17" fmla="*/ 819 h 838"/>
                <a:gd name="T18" fmla="*/ 272 w 438"/>
                <a:gd name="T19" fmla="*/ 797 h 838"/>
                <a:gd name="T20" fmla="*/ 294 w 438"/>
                <a:gd name="T21" fmla="*/ 767 h 838"/>
                <a:gd name="T22" fmla="*/ 316 w 438"/>
                <a:gd name="T23" fmla="*/ 726 h 838"/>
                <a:gd name="T24" fmla="*/ 338 w 438"/>
                <a:gd name="T25" fmla="*/ 680 h 838"/>
                <a:gd name="T26" fmla="*/ 357 w 438"/>
                <a:gd name="T27" fmla="*/ 622 h 838"/>
                <a:gd name="T28" fmla="*/ 375 w 438"/>
                <a:gd name="T29" fmla="*/ 562 h 838"/>
                <a:gd name="T30" fmla="*/ 394 w 438"/>
                <a:gd name="T31" fmla="*/ 494 h 838"/>
                <a:gd name="T32" fmla="*/ 408 w 438"/>
                <a:gd name="T33" fmla="*/ 421 h 838"/>
                <a:gd name="T34" fmla="*/ 419 w 438"/>
                <a:gd name="T35" fmla="*/ 341 h 838"/>
                <a:gd name="T36" fmla="*/ 427 w 438"/>
                <a:gd name="T37" fmla="*/ 260 h 838"/>
                <a:gd name="T38" fmla="*/ 434 w 438"/>
                <a:gd name="T39" fmla="*/ 175 h 838"/>
                <a:gd name="T40" fmla="*/ 438 w 438"/>
                <a:gd name="T41" fmla="*/ 88 h 838"/>
                <a:gd name="T42" fmla="*/ 438 w 438"/>
                <a:gd name="T43" fmla="*/ 0 h 83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8"/>
                <a:gd name="T67" fmla="*/ 0 h 838"/>
                <a:gd name="T68" fmla="*/ 438 w 438"/>
                <a:gd name="T69" fmla="*/ 838 h 83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8" h="838">
                  <a:moveTo>
                    <a:pt x="0" y="718"/>
                  </a:moveTo>
                  <a:lnTo>
                    <a:pt x="7" y="748"/>
                  </a:lnTo>
                  <a:lnTo>
                    <a:pt x="26" y="778"/>
                  </a:lnTo>
                  <a:lnTo>
                    <a:pt x="59" y="803"/>
                  </a:lnTo>
                  <a:lnTo>
                    <a:pt x="99" y="822"/>
                  </a:lnTo>
                  <a:lnTo>
                    <a:pt x="143" y="835"/>
                  </a:lnTo>
                  <a:lnTo>
                    <a:pt x="195" y="838"/>
                  </a:lnTo>
                  <a:lnTo>
                    <a:pt x="221" y="833"/>
                  </a:lnTo>
                  <a:lnTo>
                    <a:pt x="246" y="819"/>
                  </a:lnTo>
                  <a:lnTo>
                    <a:pt x="272" y="797"/>
                  </a:lnTo>
                  <a:lnTo>
                    <a:pt x="294" y="767"/>
                  </a:lnTo>
                  <a:lnTo>
                    <a:pt x="316" y="726"/>
                  </a:lnTo>
                  <a:lnTo>
                    <a:pt x="338" y="680"/>
                  </a:lnTo>
                  <a:lnTo>
                    <a:pt x="357" y="622"/>
                  </a:lnTo>
                  <a:lnTo>
                    <a:pt x="375" y="562"/>
                  </a:lnTo>
                  <a:lnTo>
                    <a:pt x="394" y="494"/>
                  </a:lnTo>
                  <a:lnTo>
                    <a:pt x="408" y="421"/>
                  </a:lnTo>
                  <a:lnTo>
                    <a:pt x="419" y="341"/>
                  </a:lnTo>
                  <a:lnTo>
                    <a:pt x="427" y="260"/>
                  </a:lnTo>
                  <a:lnTo>
                    <a:pt x="434" y="175"/>
                  </a:lnTo>
                  <a:lnTo>
                    <a:pt x="438" y="88"/>
                  </a:lnTo>
                  <a:lnTo>
                    <a:pt x="438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Freeform 71"/>
            <p:cNvSpPr>
              <a:spLocks/>
            </p:cNvSpPr>
            <p:nvPr/>
          </p:nvSpPr>
          <p:spPr bwMode="auto">
            <a:xfrm>
              <a:off x="2628" y="2503"/>
              <a:ext cx="364" cy="194"/>
            </a:xfrm>
            <a:custGeom>
              <a:avLst/>
              <a:gdLst>
                <a:gd name="T0" fmla="*/ 0 w 364"/>
                <a:gd name="T1" fmla="*/ 153 h 194"/>
                <a:gd name="T2" fmla="*/ 7 w 364"/>
                <a:gd name="T3" fmla="*/ 120 h 194"/>
                <a:gd name="T4" fmla="*/ 25 w 364"/>
                <a:gd name="T5" fmla="*/ 88 h 194"/>
                <a:gd name="T6" fmla="*/ 55 w 364"/>
                <a:gd name="T7" fmla="*/ 58 h 194"/>
                <a:gd name="T8" fmla="*/ 92 w 364"/>
                <a:gd name="T9" fmla="*/ 36 h 194"/>
                <a:gd name="T10" fmla="*/ 139 w 364"/>
                <a:gd name="T11" fmla="*/ 17 h 194"/>
                <a:gd name="T12" fmla="*/ 191 w 364"/>
                <a:gd name="T13" fmla="*/ 6 h 194"/>
                <a:gd name="T14" fmla="*/ 246 w 364"/>
                <a:gd name="T15" fmla="*/ 0 h 194"/>
                <a:gd name="T16" fmla="*/ 268 w 364"/>
                <a:gd name="T17" fmla="*/ 6 h 194"/>
                <a:gd name="T18" fmla="*/ 294 w 364"/>
                <a:gd name="T19" fmla="*/ 20 h 194"/>
                <a:gd name="T20" fmla="*/ 312 w 364"/>
                <a:gd name="T21" fmla="*/ 41 h 194"/>
                <a:gd name="T22" fmla="*/ 331 w 364"/>
                <a:gd name="T23" fmla="*/ 71 h 194"/>
                <a:gd name="T24" fmla="*/ 349 w 364"/>
                <a:gd name="T25" fmla="*/ 107 h 194"/>
                <a:gd name="T26" fmla="*/ 360 w 364"/>
                <a:gd name="T27" fmla="*/ 151 h 194"/>
                <a:gd name="T28" fmla="*/ 364 w 364"/>
                <a:gd name="T29" fmla="*/ 194 h 19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64"/>
                <a:gd name="T46" fmla="*/ 0 h 194"/>
                <a:gd name="T47" fmla="*/ 364 w 364"/>
                <a:gd name="T48" fmla="*/ 194 h 19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64" h="194">
                  <a:moveTo>
                    <a:pt x="0" y="153"/>
                  </a:moveTo>
                  <a:lnTo>
                    <a:pt x="7" y="120"/>
                  </a:lnTo>
                  <a:lnTo>
                    <a:pt x="25" y="88"/>
                  </a:lnTo>
                  <a:lnTo>
                    <a:pt x="55" y="58"/>
                  </a:lnTo>
                  <a:lnTo>
                    <a:pt x="92" y="36"/>
                  </a:lnTo>
                  <a:lnTo>
                    <a:pt x="139" y="17"/>
                  </a:lnTo>
                  <a:lnTo>
                    <a:pt x="191" y="6"/>
                  </a:lnTo>
                  <a:lnTo>
                    <a:pt x="246" y="0"/>
                  </a:lnTo>
                  <a:lnTo>
                    <a:pt x="268" y="6"/>
                  </a:lnTo>
                  <a:lnTo>
                    <a:pt x="294" y="20"/>
                  </a:lnTo>
                  <a:lnTo>
                    <a:pt x="312" y="41"/>
                  </a:lnTo>
                  <a:lnTo>
                    <a:pt x="331" y="71"/>
                  </a:lnTo>
                  <a:lnTo>
                    <a:pt x="349" y="107"/>
                  </a:lnTo>
                  <a:lnTo>
                    <a:pt x="360" y="151"/>
                  </a:lnTo>
                  <a:lnTo>
                    <a:pt x="364" y="19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Freeform 72"/>
            <p:cNvSpPr>
              <a:spLocks/>
            </p:cNvSpPr>
            <p:nvPr/>
          </p:nvSpPr>
          <p:spPr bwMode="auto">
            <a:xfrm>
              <a:off x="2959" y="2684"/>
              <a:ext cx="66" cy="49"/>
            </a:xfrm>
            <a:custGeom>
              <a:avLst/>
              <a:gdLst>
                <a:gd name="T0" fmla="*/ 36 w 66"/>
                <a:gd name="T1" fmla="*/ 49 h 49"/>
                <a:gd name="T2" fmla="*/ 66 w 66"/>
                <a:gd name="T3" fmla="*/ 0 h 49"/>
                <a:gd name="T4" fmla="*/ 44 w 66"/>
                <a:gd name="T5" fmla="*/ 5 h 49"/>
                <a:gd name="T6" fmla="*/ 22 w 66"/>
                <a:gd name="T7" fmla="*/ 5 h 49"/>
                <a:gd name="T8" fmla="*/ 0 w 66"/>
                <a:gd name="T9" fmla="*/ 2 h 49"/>
                <a:gd name="T10" fmla="*/ 36 w 66"/>
                <a:gd name="T11" fmla="*/ 49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49"/>
                <a:gd name="T20" fmla="*/ 66 w 66"/>
                <a:gd name="T21" fmla="*/ 49 h 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49">
                  <a:moveTo>
                    <a:pt x="36" y="49"/>
                  </a:moveTo>
                  <a:lnTo>
                    <a:pt x="66" y="0"/>
                  </a:lnTo>
                  <a:lnTo>
                    <a:pt x="44" y="5"/>
                  </a:lnTo>
                  <a:lnTo>
                    <a:pt x="22" y="5"/>
                  </a:lnTo>
                  <a:lnTo>
                    <a:pt x="0" y="2"/>
                  </a:lnTo>
                  <a:lnTo>
                    <a:pt x="36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0" name="Text Box 8"/>
          <p:cNvSpPr txBox="1">
            <a:spLocks noChangeArrowheads="1"/>
          </p:cNvSpPr>
          <p:nvPr/>
        </p:nvSpPr>
        <p:spPr bwMode="auto">
          <a:xfrm>
            <a:off x="4794126" y="4797152"/>
            <a:ext cx="4170362" cy="20313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zh-CN" altLang="en-US" sz="2800" kern="0" dirty="0">
                <a:solidFill>
                  <a:srgbClr val="333399"/>
                </a:solidFill>
                <a:ea typeface="仿宋_GB2312" pitchFamily="49" charset="-122"/>
              </a:rPr>
              <a:t>以</a:t>
            </a:r>
            <a:r>
              <a:rPr lang="zh-CN" altLang="en-US" sz="2800" kern="0" dirty="0">
                <a:solidFill>
                  <a:srgbClr val="FF0000"/>
                </a:solidFill>
                <a:ea typeface="仿宋_GB2312" pitchFamily="49" charset="-122"/>
              </a:rPr>
              <a:t>行序为</a:t>
            </a:r>
            <a:r>
              <a:rPr lang="zh-CN" altLang="en-US" sz="2800" kern="0" dirty="0" smtClean="0">
                <a:solidFill>
                  <a:srgbClr val="FF0000"/>
                </a:solidFill>
                <a:ea typeface="仿宋_GB2312" pitchFamily="49" charset="-122"/>
              </a:rPr>
              <a:t>主序</a:t>
            </a:r>
            <a:r>
              <a:rPr lang="en-US" altLang="zh-CN" sz="2800" kern="0" dirty="0" smtClean="0">
                <a:solidFill>
                  <a:srgbClr val="333399"/>
                </a:solidFill>
                <a:ea typeface="仿宋_GB2312" pitchFamily="49" charset="-122"/>
              </a:rPr>
              <a:t>,</a:t>
            </a:r>
            <a:r>
              <a:rPr lang="zh-CN" altLang="en-US" sz="2800" kern="0" dirty="0" smtClean="0">
                <a:solidFill>
                  <a:srgbClr val="333399"/>
                </a:solidFill>
                <a:ea typeface="仿宋_GB2312" pitchFamily="49" charset="-122"/>
              </a:rPr>
              <a:t>则行列索引下标为</a:t>
            </a:r>
            <a:r>
              <a:rPr lang="en-US" altLang="zh-CN" sz="2800" kern="0" dirty="0" err="1" smtClean="0">
                <a:solidFill>
                  <a:srgbClr val="333399"/>
                </a:solidFill>
                <a:ea typeface="仿宋_GB2312" pitchFamily="49" charset="-122"/>
              </a:rPr>
              <a:t>i</a:t>
            </a:r>
            <a:r>
              <a:rPr lang="zh-CN" altLang="en-US" sz="2800" kern="0" dirty="0" smtClean="0">
                <a:solidFill>
                  <a:srgbClr val="333399"/>
                </a:solidFill>
                <a:ea typeface="仿宋_GB2312" pitchFamily="49" charset="-122"/>
              </a:rPr>
              <a:t>和</a:t>
            </a:r>
            <a:r>
              <a:rPr lang="en-US" altLang="zh-CN" sz="2800" kern="0" dirty="0" smtClean="0">
                <a:solidFill>
                  <a:srgbClr val="333399"/>
                </a:solidFill>
                <a:ea typeface="仿宋_GB2312" pitchFamily="49" charset="-122"/>
              </a:rPr>
              <a:t>j</a:t>
            </a:r>
            <a:r>
              <a:rPr lang="zh-CN" altLang="en-US" sz="2800" kern="0" dirty="0" smtClean="0">
                <a:solidFill>
                  <a:srgbClr val="333399"/>
                </a:solidFill>
                <a:ea typeface="仿宋_GB2312" pitchFamily="49" charset="-122"/>
              </a:rPr>
              <a:t>对应的元素首地址为</a:t>
            </a:r>
            <a:r>
              <a:rPr lang="zh-CN" altLang="en-US" sz="3200" kern="0" dirty="0" smtClean="0">
                <a:solidFill>
                  <a:srgbClr val="333399"/>
                </a:solidFill>
                <a:ea typeface="仿宋_GB2312" pitchFamily="49" charset="-122"/>
              </a:rPr>
              <a:t>：</a:t>
            </a:r>
            <a:r>
              <a:rPr lang="en-US" altLang="zh-CN" sz="3200" kern="0" dirty="0" smtClean="0">
                <a:solidFill>
                  <a:srgbClr val="CC0000"/>
                </a:solidFill>
                <a:ea typeface="仿宋_GB2312" pitchFamily="49" charset="-122"/>
              </a:rPr>
              <a:t> </a:t>
            </a:r>
          </a:p>
          <a:p>
            <a:pPr marL="0" lvl="1">
              <a:lnSpc>
                <a:spcPct val="105000"/>
              </a:lnSpc>
              <a:defRPr/>
            </a:pPr>
            <a:r>
              <a:rPr lang="en-US" altLang="zh-CN" sz="3200" kern="0" dirty="0" smtClean="0">
                <a:solidFill>
                  <a:srgbClr val="CC0000"/>
                </a:solidFill>
                <a:ea typeface="仿宋_GB2312" pitchFamily="49" charset="-122"/>
              </a:rPr>
              <a:t> </a:t>
            </a:r>
            <a:r>
              <a:rPr lang="en-US" altLang="zh-CN" sz="2800" kern="0" dirty="0" smtClean="0">
                <a:solidFill>
                  <a:srgbClr val="0000CC"/>
                </a:solidFill>
              </a:rPr>
              <a:t>LOC( </a:t>
            </a:r>
            <a:r>
              <a:rPr lang="en-US" altLang="zh-CN" sz="2800" i="1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2800" i="1" kern="0" dirty="0" smtClean="0">
                <a:solidFill>
                  <a:srgbClr val="0000CC"/>
                </a:solidFill>
              </a:rPr>
              <a:t> </a:t>
            </a:r>
            <a:r>
              <a:rPr lang="en-US" altLang="zh-CN" sz="2800" kern="0" dirty="0" smtClean="0">
                <a:solidFill>
                  <a:srgbClr val="0000CC"/>
                </a:solidFill>
              </a:rPr>
              <a:t>, </a:t>
            </a:r>
            <a:r>
              <a:rPr lang="en-US" altLang="zh-CN" sz="2800" i="1" kern="0" dirty="0" smtClean="0">
                <a:solidFill>
                  <a:srgbClr val="0000CC"/>
                </a:solidFill>
              </a:rPr>
              <a:t>j</a:t>
            </a:r>
            <a:r>
              <a:rPr lang="en-US" altLang="zh-CN" sz="2800" kern="0" dirty="0" smtClean="0">
                <a:solidFill>
                  <a:srgbClr val="0000CC"/>
                </a:solidFill>
              </a:rPr>
              <a:t>) = </a:t>
            </a:r>
            <a:r>
              <a:rPr lang="en-US" altLang="zh-CN" sz="2800" i="1" kern="0" dirty="0" smtClean="0">
                <a:solidFill>
                  <a:srgbClr val="0000CC"/>
                </a:solidFill>
              </a:rPr>
              <a:t>a</a:t>
            </a:r>
            <a:r>
              <a:rPr lang="en-US" altLang="zh-CN" sz="2800" kern="0" dirty="0" smtClean="0">
                <a:solidFill>
                  <a:srgbClr val="0000CC"/>
                </a:solidFill>
              </a:rPr>
              <a:t> +  </a:t>
            </a:r>
            <a:r>
              <a:rPr lang="en-US" altLang="zh-CN" sz="2800" i="1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2800" kern="0" dirty="0" smtClean="0">
                <a:solidFill>
                  <a:srgbClr val="0000CC"/>
                </a:solidFill>
              </a:rPr>
              <a:t> * </a:t>
            </a:r>
            <a:r>
              <a:rPr lang="en-US" altLang="zh-CN" sz="2800" i="1" kern="0" dirty="0" smtClean="0">
                <a:solidFill>
                  <a:srgbClr val="0000CC"/>
                </a:solidFill>
              </a:rPr>
              <a:t>n</a:t>
            </a:r>
            <a:r>
              <a:rPr lang="en-US" altLang="zh-CN" sz="2800" kern="0" dirty="0" smtClean="0">
                <a:solidFill>
                  <a:srgbClr val="0000CC"/>
                </a:solidFill>
              </a:rPr>
              <a:t> + </a:t>
            </a:r>
            <a:r>
              <a:rPr lang="en-US" altLang="zh-CN" sz="2800" i="1" kern="0" dirty="0" smtClean="0">
                <a:solidFill>
                  <a:srgbClr val="0000CC"/>
                </a:solidFill>
              </a:rPr>
              <a:t>j</a:t>
            </a:r>
            <a:endParaRPr lang="en-US" altLang="zh-CN" sz="2800" b="0" kern="0" dirty="0" smtClean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141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20832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" grpId="0" animBg="1"/>
      <p:bldP spid="14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明确</a:t>
            </a:r>
            <a:r>
              <a:rPr lang="zh-CN" altLang="en-US" dirty="0"/>
              <a:t>数组和广义表这两种数据结构的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掌握</a:t>
            </a:r>
            <a:r>
              <a:rPr lang="zh-CN" altLang="en-US" dirty="0"/>
              <a:t>数组地址计算方法，了解几种特殊矩阵的压缩存储方法。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掌握</a:t>
            </a:r>
            <a:r>
              <a:rPr lang="zh-CN" altLang="en-US" dirty="0"/>
              <a:t>广义表的定义、性质及其</a:t>
            </a:r>
            <a:r>
              <a:rPr lang="en-US" altLang="zh-CN" dirty="0" err="1"/>
              <a:t>GetHead</a:t>
            </a:r>
            <a:r>
              <a:rPr lang="zh-CN" altLang="en-US" dirty="0"/>
              <a:t>和</a:t>
            </a:r>
            <a:r>
              <a:rPr lang="en-US" altLang="zh-CN" dirty="0" err="1"/>
              <a:t>GetTail</a:t>
            </a:r>
            <a:r>
              <a:rPr lang="zh-CN" altLang="en-US" dirty="0"/>
              <a:t>的操作。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邮箱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6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假设</a:t>
            </a:r>
            <a:r>
              <a:rPr lang="zh-CN" altLang="en-US" sz="2400" dirty="0"/>
              <a:t>以行序为主序存储二维数组</a:t>
            </a:r>
            <a:r>
              <a:rPr lang="en-US" altLang="zh-CN" sz="2400" dirty="0"/>
              <a:t>A=array[1..100,1..100]</a:t>
            </a:r>
            <a:r>
              <a:rPr lang="zh-CN" altLang="en-US" sz="2400" dirty="0"/>
              <a:t>，设每个数据元素占</a:t>
            </a:r>
            <a:r>
              <a:rPr lang="en-US" altLang="zh-CN" sz="2400" dirty="0"/>
              <a:t>2</a:t>
            </a:r>
            <a:r>
              <a:rPr lang="zh-CN" altLang="en-US" sz="2400" dirty="0"/>
              <a:t>个存储单元，基地址为</a:t>
            </a:r>
            <a:r>
              <a:rPr lang="en-US" altLang="zh-CN" sz="2400" dirty="0"/>
              <a:t>10</a:t>
            </a:r>
            <a:r>
              <a:rPr lang="zh-CN" altLang="en-US" sz="2400" dirty="0"/>
              <a:t>，则</a:t>
            </a:r>
            <a:r>
              <a:rPr lang="en-US" altLang="zh-CN" sz="2400" dirty="0"/>
              <a:t>LOC[5,5]=</a:t>
            </a:r>
            <a:r>
              <a:rPr lang="zh-CN" altLang="en-US" sz="2400" dirty="0"/>
              <a:t>（  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smtClean="0">
                <a:solidFill>
                  <a:srgbClr val="000000"/>
                </a:solidFill>
              </a:rPr>
              <a:t>A</a:t>
            </a:r>
            <a:r>
              <a:rPr lang="zh-CN" altLang="en-US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808            B</a:t>
            </a:r>
            <a:r>
              <a:rPr lang="zh-CN" altLang="en-US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818             C</a:t>
            </a:r>
            <a:r>
              <a:rPr lang="zh-CN" altLang="en-US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1010             D</a:t>
            </a:r>
            <a:r>
              <a:rPr lang="zh-CN" altLang="en-US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1020</a:t>
            </a:r>
          </a:p>
          <a:p>
            <a:r>
              <a:rPr lang="zh-CN" altLang="en-US" sz="2400" dirty="0" smtClean="0"/>
              <a:t>设有</a:t>
            </a:r>
            <a:r>
              <a:rPr lang="zh-CN" altLang="en-US" sz="2400" dirty="0"/>
              <a:t>一个</a:t>
            </a:r>
            <a:r>
              <a:rPr lang="en-US" altLang="zh-CN" sz="2400" dirty="0"/>
              <a:t>10</a:t>
            </a:r>
            <a:r>
              <a:rPr lang="zh-CN" altLang="en-US" sz="2400" dirty="0"/>
              <a:t>阶的对称矩阵</a:t>
            </a:r>
            <a:r>
              <a:rPr lang="en-US" altLang="zh-CN" sz="2400" dirty="0"/>
              <a:t>A</a:t>
            </a:r>
            <a:r>
              <a:rPr lang="zh-CN" altLang="en-US" sz="2400" dirty="0"/>
              <a:t>，采用压缩存储方式，以行序为主存储，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11</a:t>
            </a:r>
            <a:r>
              <a:rPr lang="zh-CN" altLang="en-US" sz="2400" dirty="0"/>
              <a:t>为第一元素，其存储地址为</a:t>
            </a:r>
            <a:r>
              <a:rPr lang="en-US" altLang="zh-CN" sz="2400" dirty="0"/>
              <a:t>1</a:t>
            </a:r>
            <a:r>
              <a:rPr lang="zh-CN" altLang="en-US" sz="2400" dirty="0"/>
              <a:t>，每个元素占一个地址空间，则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85</a:t>
            </a:r>
            <a:r>
              <a:rPr lang="zh-CN" altLang="en-US" sz="2400" dirty="0"/>
              <a:t>的地址为（ 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A</a:t>
            </a:r>
            <a:r>
              <a:rPr lang="zh-CN" altLang="en-US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13             B</a:t>
            </a:r>
            <a:r>
              <a:rPr lang="zh-CN" altLang="en-US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33              C</a:t>
            </a:r>
            <a:r>
              <a:rPr lang="zh-CN" altLang="en-US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18               D</a:t>
            </a:r>
            <a:r>
              <a:rPr lang="zh-CN" altLang="en-US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40</a:t>
            </a:r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38052" y="194819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04261" y="342029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715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若对</a:t>
            </a:r>
            <a:r>
              <a:rPr lang="en-US" altLang="zh-CN" sz="2400" dirty="0"/>
              <a:t>n</a:t>
            </a:r>
            <a:r>
              <a:rPr lang="zh-CN" altLang="zh-CN" sz="2400" dirty="0"/>
              <a:t>阶对称矩阵</a:t>
            </a:r>
            <a:r>
              <a:rPr lang="en-US" altLang="zh-CN" sz="2400" dirty="0"/>
              <a:t>A</a:t>
            </a:r>
            <a:r>
              <a:rPr lang="zh-CN" altLang="zh-CN" sz="2400" dirty="0"/>
              <a:t>以行序为主序方式将其下三角形的元素</a:t>
            </a:r>
            <a:r>
              <a:rPr lang="en-US" altLang="zh-CN" sz="2400" dirty="0"/>
              <a:t>(</a:t>
            </a:r>
            <a:r>
              <a:rPr lang="zh-CN" altLang="zh-CN" sz="2400" dirty="0"/>
              <a:t>包括主对角线上所有元素</a:t>
            </a:r>
            <a:r>
              <a:rPr lang="en-US" altLang="zh-CN" sz="2400" dirty="0"/>
              <a:t>)</a:t>
            </a:r>
            <a:r>
              <a:rPr lang="zh-CN" altLang="zh-CN" sz="2400" dirty="0"/>
              <a:t>依次存放于一维数组</a:t>
            </a:r>
            <a:r>
              <a:rPr lang="en-US" altLang="zh-CN" sz="2400" dirty="0"/>
              <a:t>B[1..(n(n+1))/2]</a:t>
            </a:r>
            <a:r>
              <a:rPr lang="zh-CN" altLang="zh-CN" sz="2400" dirty="0"/>
              <a:t>中，则在</a:t>
            </a:r>
            <a:r>
              <a:rPr lang="en-US" altLang="zh-CN" sz="2400" dirty="0"/>
              <a:t>B</a:t>
            </a:r>
            <a:r>
              <a:rPr lang="zh-CN" altLang="zh-CN" sz="2400" dirty="0"/>
              <a:t>中确定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ij</a:t>
            </a:r>
            <a:r>
              <a:rPr lang="zh-CN" altLang="zh-CN" sz="2400" dirty="0"/>
              <a:t>（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&lt;j</a:t>
            </a:r>
            <a:r>
              <a:rPr lang="zh-CN" altLang="zh-CN" sz="2400" dirty="0"/>
              <a:t>）的位置</a:t>
            </a:r>
            <a:r>
              <a:rPr lang="en-US" altLang="zh-CN" sz="2400" dirty="0"/>
              <a:t>k</a:t>
            </a:r>
            <a:r>
              <a:rPr lang="zh-CN" altLang="zh-CN" sz="2400" dirty="0"/>
              <a:t>的关系为（</a:t>
            </a:r>
            <a:r>
              <a:rPr lang="en-US" altLang="zh-CN" sz="2400" dirty="0"/>
              <a:t>  </a:t>
            </a:r>
            <a:r>
              <a:rPr lang="zh-CN" altLang="zh-CN" sz="2400" dirty="0"/>
              <a:t>）。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A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*(i-1)/2+j      B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j*(j-1)/2+i      C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*(i+1)/2+j      D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j*(j+1)/2+i</a:t>
            </a:r>
            <a:endParaRPr lang="zh-CN" altLang="zh-CN" sz="2000" dirty="0">
              <a:solidFill>
                <a:srgbClr val="000000"/>
              </a:solidFill>
            </a:endParaRPr>
          </a:p>
          <a:p>
            <a:r>
              <a:rPr lang="en-US" altLang="zh-CN" sz="2400" dirty="0"/>
              <a:t>A[N</a:t>
            </a:r>
            <a:r>
              <a:rPr lang="zh-CN" altLang="zh-CN" sz="2400" dirty="0"/>
              <a:t>，</a:t>
            </a:r>
            <a:r>
              <a:rPr lang="en-US" altLang="zh-CN" sz="2400" dirty="0"/>
              <a:t>N]</a:t>
            </a:r>
            <a:r>
              <a:rPr lang="zh-CN" altLang="zh-CN" sz="2400" dirty="0"/>
              <a:t>是对称矩阵，将下面三角（包括对角线）以行序存储到一维数组</a:t>
            </a:r>
            <a:r>
              <a:rPr lang="en-US" altLang="zh-CN" sz="2400" dirty="0" smtClean="0"/>
              <a:t>T[1..N(N+1</a:t>
            </a:r>
            <a:r>
              <a:rPr lang="en-US" altLang="zh-CN" sz="2400" dirty="0"/>
              <a:t>)/2]</a:t>
            </a:r>
            <a:r>
              <a:rPr lang="zh-CN" altLang="zh-CN" sz="2400" dirty="0"/>
              <a:t>中，则对任一上三角元素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zh-CN" sz="2400" dirty="0"/>
              <a:t>对应</a:t>
            </a:r>
            <a:r>
              <a:rPr lang="en-US" altLang="zh-CN" sz="2400" dirty="0"/>
              <a:t>T[k]</a:t>
            </a:r>
            <a:r>
              <a:rPr lang="zh-CN" altLang="zh-CN" sz="2400" dirty="0"/>
              <a:t>的下标</a:t>
            </a:r>
            <a:r>
              <a:rPr lang="en-US" altLang="zh-CN" sz="2400" dirty="0"/>
              <a:t>k</a:t>
            </a:r>
            <a:r>
              <a:rPr lang="zh-CN" altLang="zh-CN" sz="2400" dirty="0"/>
              <a:t>是（</a:t>
            </a:r>
            <a:r>
              <a:rPr lang="en-US" altLang="zh-CN" sz="2400" dirty="0"/>
              <a:t>  </a:t>
            </a:r>
            <a:r>
              <a:rPr lang="zh-CN" altLang="zh-CN" sz="2400" dirty="0"/>
              <a:t>）。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A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(i-1)/2+j       B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j(j-1)/2+i       C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(j-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)/2+1       D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j(i-1)/</a:t>
            </a:r>
            <a:r>
              <a:rPr lang="en-US" altLang="zh-CN" sz="2000" dirty="0" smtClean="0">
                <a:solidFill>
                  <a:srgbClr val="000000"/>
                </a:solidFill>
              </a:rPr>
              <a:t>2+1</a:t>
            </a:r>
          </a:p>
          <a:p>
            <a:r>
              <a:rPr lang="zh-CN" altLang="en-US" sz="2400" dirty="0"/>
              <a:t>设二维数组</a:t>
            </a:r>
            <a:r>
              <a:rPr lang="en-US" altLang="zh-CN" sz="2400" dirty="0"/>
              <a:t>A[1.. m</a:t>
            </a:r>
            <a:r>
              <a:rPr lang="zh-CN" altLang="en-US" sz="2400" dirty="0"/>
              <a:t>，</a:t>
            </a:r>
            <a:r>
              <a:rPr lang="en-US" altLang="zh-CN" sz="2400" dirty="0"/>
              <a:t>1.. n]</a:t>
            </a:r>
            <a:r>
              <a:rPr lang="zh-CN" altLang="en-US" sz="2400" dirty="0"/>
              <a:t>（即</a:t>
            </a:r>
            <a:r>
              <a:rPr lang="en-US" altLang="zh-CN" sz="2400" dirty="0"/>
              <a:t>m</a:t>
            </a:r>
            <a:r>
              <a:rPr lang="zh-CN" altLang="en-US" sz="2400" dirty="0"/>
              <a:t>行</a:t>
            </a:r>
            <a:r>
              <a:rPr lang="en-US" altLang="zh-CN" sz="2400" dirty="0"/>
              <a:t>n</a:t>
            </a:r>
            <a:r>
              <a:rPr lang="zh-CN" altLang="en-US" sz="2400" dirty="0"/>
              <a:t>列）按行存储在数组</a:t>
            </a:r>
            <a:r>
              <a:rPr lang="en-US" altLang="zh-CN" sz="2400" dirty="0"/>
              <a:t>B[1.. m*n]</a:t>
            </a:r>
            <a:r>
              <a:rPr lang="zh-CN" altLang="en-US" sz="2400" dirty="0"/>
              <a:t>中，则二维数组元素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</a:t>
            </a:r>
            <a:r>
              <a:rPr lang="zh-CN" altLang="en-US" sz="2400" dirty="0"/>
              <a:t>在一维数组</a:t>
            </a:r>
            <a:r>
              <a:rPr lang="en-US" altLang="zh-CN" sz="2400" dirty="0"/>
              <a:t>B</a:t>
            </a:r>
            <a:r>
              <a:rPr lang="zh-CN" altLang="en-US" sz="2400" dirty="0"/>
              <a:t>中的下标为（  ）。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A</a:t>
            </a:r>
            <a:r>
              <a:rPr lang="zh-CN" altLang="en-US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(i-1)*</a:t>
            </a:r>
            <a:r>
              <a:rPr lang="en-US" altLang="zh-CN" sz="2000" dirty="0" err="1">
                <a:solidFill>
                  <a:srgbClr val="000000"/>
                </a:solidFill>
              </a:rPr>
              <a:t>n+j</a:t>
            </a:r>
            <a:r>
              <a:rPr lang="en-US" altLang="zh-CN" sz="2000" dirty="0">
                <a:solidFill>
                  <a:srgbClr val="000000"/>
                </a:solidFill>
              </a:rPr>
              <a:t>       B</a:t>
            </a:r>
            <a:r>
              <a:rPr lang="zh-CN" altLang="en-US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(i-1)*n+j-1      C</a:t>
            </a:r>
            <a:r>
              <a:rPr lang="zh-CN" altLang="en-US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*(j-1)         D</a:t>
            </a:r>
            <a:r>
              <a:rPr lang="zh-CN" altLang="en-US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j*m+i-1</a:t>
            </a:r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40302" y="22768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37890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12310" y="53639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2671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 smtClean="0"/>
              <a:t>数组</a:t>
            </a:r>
            <a:r>
              <a:rPr lang="en-US" altLang="zh-CN" sz="2400" dirty="0"/>
              <a:t>A[0..4,-1..-3,5..7]</a:t>
            </a:r>
            <a:r>
              <a:rPr lang="zh-CN" altLang="zh-CN" sz="2400" dirty="0"/>
              <a:t>中含有元素的个数（</a:t>
            </a:r>
            <a:r>
              <a:rPr lang="en-US" altLang="zh-CN" sz="2400" dirty="0"/>
              <a:t>  </a:t>
            </a:r>
            <a:r>
              <a:rPr lang="zh-CN" altLang="zh-CN" sz="2400" dirty="0"/>
              <a:t>）。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000" dirty="0" smtClean="0">
                <a:solidFill>
                  <a:srgbClr val="000000"/>
                </a:solidFill>
              </a:rPr>
              <a:t>A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55            B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45             C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36            D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16</a:t>
            </a:r>
            <a:endParaRPr lang="zh-CN" altLang="zh-CN" sz="2000" dirty="0">
              <a:solidFill>
                <a:srgbClr val="000000"/>
              </a:solidFill>
            </a:endParaRPr>
          </a:p>
          <a:p>
            <a:r>
              <a:rPr lang="zh-CN" altLang="zh-CN" sz="2400" dirty="0" smtClean="0"/>
              <a:t>广义</a:t>
            </a:r>
            <a:r>
              <a:rPr lang="zh-CN" altLang="zh-CN" sz="2400" dirty="0"/>
              <a:t>表</a:t>
            </a:r>
            <a:r>
              <a:rPr lang="en-US" altLang="zh-CN" sz="2400" dirty="0"/>
              <a:t>A=(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,(</a:t>
            </a:r>
            <a:r>
              <a:rPr lang="en-US" altLang="zh-CN" sz="2400" dirty="0" err="1"/>
              <a:t>c,d</a:t>
            </a:r>
            <a:r>
              <a:rPr lang="en-US" altLang="zh-CN" sz="2400" dirty="0"/>
              <a:t>),(e,(</a:t>
            </a:r>
            <a:r>
              <a:rPr lang="en-US" altLang="zh-CN" sz="2400" dirty="0" err="1"/>
              <a:t>f,g</a:t>
            </a:r>
            <a:r>
              <a:rPr lang="en-US" altLang="zh-CN" sz="2400" dirty="0"/>
              <a:t>)))</a:t>
            </a:r>
            <a:r>
              <a:rPr lang="zh-CN" altLang="zh-CN" sz="2400" dirty="0"/>
              <a:t>，则</a:t>
            </a:r>
            <a:r>
              <a:rPr lang="en-US" altLang="zh-CN" sz="2400" dirty="0"/>
              <a:t>Head(Tail(Head(Tail(Tail(A)))))</a:t>
            </a:r>
            <a:r>
              <a:rPr lang="zh-CN" altLang="zh-CN" sz="2400" dirty="0"/>
              <a:t>的值为（</a:t>
            </a:r>
            <a:r>
              <a:rPr lang="en-US" altLang="zh-CN" sz="2400" dirty="0"/>
              <a:t>  </a:t>
            </a:r>
            <a:r>
              <a:rPr lang="zh-CN" altLang="zh-CN" sz="2400" dirty="0"/>
              <a:t>）。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000" dirty="0" smtClean="0">
                <a:solidFill>
                  <a:srgbClr val="000000"/>
                </a:solidFill>
              </a:rPr>
              <a:t>A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(g)            B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(d)             C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c            D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d</a:t>
            </a:r>
            <a:endParaRPr lang="zh-CN" altLang="zh-CN" sz="2000" dirty="0">
              <a:solidFill>
                <a:srgbClr val="000000"/>
              </a:solidFill>
            </a:endParaRPr>
          </a:p>
          <a:p>
            <a:r>
              <a:rPr lang="zh-CN" altLang="zh-CN" sz="2400" dirty="0" smtClean="0"/>
              <a:t>广义</a:t>
            </a:r>
            <a:r>
              <a:rPr lang="zh-CN" altLang="zh-CN" sz="2400" dirty="0"/>
              <a:t>表</a:t>
            </a:r>
            <a:r>
              <a:rPr lang="en-US" altLang="zh-CN" sz="2400" dirty="0"/>
              <a:t>((</a:t>
            </a:r>
            <a:r>
              <a:rPr lang="en-US" altLang="zh-CN" sz="2400" dirty="0" err="1"/>
              <a:t>a,b,c,d</a:t>
            </a:r>
            <a:r>
              <a:rPr lang="en-US" altLang="zh-CN" sz="2400" dirty="0"/>
              <a:t>))</a:t>
            </a:r>
            <a:r>
              <a:rPr lang="zh-CN" altLang="zh-CN" sz="2400" dirty="0"/>
              <a:t>的表头是（</a:t>
            </a:r>
            <a:r>
              <a:rPr lang="en-US" altLang="zh-CN" sz="2400" dirty="0"/>
              <a:t>  </a:t>
            </a:r>
            <a:r>
              <a:rPr lang="zh-CN" altLang="zh-CN" sz="2400" dirty="0"/>
              <a:t>），表尾是（</a:t>
            </a:r>
            <a:r>
              <a:rPr lang="en-US" altLang="zh-CN" sz="2400" dirty="0"/>
              <a:t>  </a:t>
            </a:r>
            <a:r>
              <a:rPr lang="zh-CN" altLang="zh-CN" sz="2400" dirty="0"/>
              <a:t>）。</a:t>
            </a:r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en-US" altLang="zh-CN" sz="2000" dirty="0" smtClean="0">
                <a:solidFill>
                  <a:srgbClr val="000000"/>
                </a:solidFill>
              </a:rPr>
              <a:t>A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a              B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( )             C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</a:rPr>
              <a:t>a,b,c,d</a:t>
            </a:r>
            <a:r>
              <a:rPr lang="en-US" altLang="zh-CN" sz="2000" dirty="0">
                <a:solidFill>
                  <a:srgbClr val="000000"/>
                </a:solidFill>
              </a:rPr>
              <a:t>)      D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</a:rPr>
              <a:t>b,c,d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endParaRPr lang="zh-CN" altLang="zh-CN" sz="2000" dirty="0">
              <a:solidFill>
                <a:srgbClr val="000000"/>
              </a:solidFill>
            </a:endParaRPr>
          </a:p>
          <a:p>
            <a:r>
              <a:rPr lang="zh-CN" altLang="zh-CN" sz="2400" dirty="0" smtClean="0"/>
              <a:t>设</a:t>
            </a:r>
            <a:r>
              <a:rPr lang="zh-CN" altLang="zh-CN" sz="2400" dirty="0"/>
              <a:t>广义表</a:t>
            </a:r>
            <a:r>
              <a:rPr lang="en-US" altLang="zh-CN" sz="2400" dirty="0"/>
              <a:t>L=((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))</a:t>
            </a:r>
            <a:r>
              <a:rPr lang="zh-CN" altLang="zh-CN" sz="2400" dirty="0"/>
              <a:t>，则</a:t>
            </a:r>
            <a:r>
              <a:rPr lang="en-US" altLang="zh-CN" sz="2400" dirty="0"/>
              <a:t>L</a:t>
            </a:r>
            <a:r>
              <a:rPr lang="zh-CN" altLang="zh-CN" sz="2400" dirty="0"/>
              <a:t>的长度和深度分别为（</a:t>
            </a:r>
            <a:r>
              <a:rPr lang="en-US" altLang="zh-CN" sz="2400" dirty="0"/>
              <a:t>  </a:t>
            </a:r>
            <a:r>
              <a:rPr lang="zh-CN" altLang="zh-CN" sz="2400" dirty="0"/>
              <a:t>）。</a:t>
            </a:r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en-US" altLang="zh-CN" sz="2000" dirty="0" smtClean="0">
                <a:solidFill>
                  <a:srgbClr val="000000"/>
                </a:solidFill>
              </a:rPr>
              <a:t>A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zh-CN" sz="2000" dirty="0">
                <a:solidFill>
                  <a:srgbClr val="000000"/>
                </a:solidFill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</a:rPr>
              <a:t>1          B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zh-CN" sz="2000" dirty="0">
                <a:solidFill>
                  <a:srgbClr val="000000"/>
                </a:solidFill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</a:rPr>
              <a:t>3          C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zh-CN" sz="2000" dirty="0">
                <a:solidFill>
                  <a:srgbClr val="000000"/>
                </a:solidFill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</a:rPr>
              <a:t>2          D</a:t>
            </a:r>
            <a:r>
              <a:rPr lang="zh-CN" altLang="zh-CN" sz="2000" dirty="0">
                <a:solidFill>
                  <a:srgbClr val="000000"/>
                </a:solidFill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</a:rPr>
              <a:t>2</a:t>
            </a:r>
            <a:r>
              <a:rPr lang="zh-CN" altLang="zh-CN" sz="2000" dirty="0" smtClean="0">
                <a:solidFill>
                  <a:srgbClr val="000000"/>
                </a:solidFill>
              </a:rPr>
              <a:t>和</a:t>
            </a:r>
            <a:r>
              <a:rPr lang="en-US" altLang="zh-CN" sz="2000" dirty="0" smtClean="0">
                <a:solidFill>
                  <a:srgbClr val="000000"/>
                </a:solidFill>
              </a:rPr>
              <a:t>2 </a:t>
            </a:r>
            <a:endParaRPr lang="zh-CN" altLang="zh-CN" sz="2000" dirty="0">
              <a:solidFill>
                <a:srgbClr val="000000"/>
              </a:solidFill>
            </a:endParaRPr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119675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68519" y="24208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2849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96608" y="32849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08304" y="41490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7166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设任意</a:t>
            </a:r>
            <a:r>
              <a:rPr lang="en-US" altLang="zh-CN" dirty="0"/>
              <a:t>n</a:t>
            </a:r>
            <a:r>
              <a:rPr lang="zh-CN" altLang="en-US" dirty="0"/>
              <a:t>个整数存放于数组</a:t>
            </a:r>
            <a:r>
              <a:rPr lang="en-US" altLang="zh-CN" dirty="0"/>
              <a:t>A(1:n)</a:t>
            </a:r>
            <a:r>
              <a:rPr lang="zh-CN" altLang="en-US" dirty="0"/>
              <a:t>中，试编写算法，将所有正数排在所有负数前面（</a:t>
            </a:r>
            <a:r>
              <a:rPr lang="zh-CN" altLang="en-US" dirty="0">
                <a:solidFill>
                  <a:srgbClr val="000000"/>
                </a:solidFill>
              </a:rPr>
              <a:t>要求算法复杂性</a:t>
            </a:r>
            <a:r>
              <a:rPr lang="zh-CN" altLang="en-US" dirty="0" smtClean="0">
                <a:solidFill>
                  <a:srgbClr val="000000"/>
                </a:solidFill>
              </a:rPr>
              <a:t>为</a:t>
            </a:r>
            <a:r>
              <a:rPr lang="en-US" altLang="zh-CN" dirty="0" smtClean="0">
                <a:solidFill>
                  <a:srgbClr val="000000"/>
                </a:solidFill>
              </a:rPr>
              <a:t>O(n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/>
              <a:t>）。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2636912"/>
            <a:ext cx="864095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7970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0000"/>
                </a:solidFill>
                <a:latin typeface="宋体"/>
                <a:ea typeface="宋体"/>
              </a:rPr>
              <a:t>void</a:t>
            </a:r>
            <a:r>
              <a:rPr lang="en-US" altLang="zh-CN" sz="2000" kern="100" dirty="0">
                <a:solidFill>
                  <a:srgbClr val="000000"/>
                </a:solidFill>
                <a:latin typeface="宋体"/>
                <a:ea typeface="宋体"/>
              </a:rPr>
              <a:t> Arrange(</a:t>
            </a:r>
            <a:r>
              <a:rPr lang="en-US" altLang="zh-CN" sz="2000" b="1" kern="100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lang="en-US" altLang="zh-CN" sz="2000" kern="100" dirty="0">
                <a:solidFill>
                  <a:srgbClr val="000000"/>
                </a:solidFill>
                <a:latin typeface="宋体"/>
                <a:ea typeface="宋体"/>
              </a:rPr>
              <a:t> A[],</a:t>
            </a:r>
            <a:r>
              <a:rPr lang="en-US" altLang="zh-CN" sz="2000" b="1" kern="100" dirty="0" err="1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lang="en-US" altLang="zh-CN" sz="2000" kern="100" dirty="0">
                <a:solidFill>
                  <a:srgbClr val="000000"/>
                </a:solidFill>
                <a:latin typeface="宋体"/>
                <a:ea typeface="宋体"/>
              </a:rPr>
              <a:t> n) </a:t>
            </a:r>
            <a:endParaRPr lang="zh-CN" altLang="zh-CN" sz="2000" kern="1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indent="465455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宋体"/>
                <a:ea typeface="宋体"/>
              </a:rPr>
              <a:t>//n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/>
                <a:ea typeface="宋体"/>
              </a:rPr>
              <a:t>个整数存于数组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/>
                <a:ea typeface="宋体"/>
              </a:rPr>
              <a:t>A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/>
                <a:ea typeface="宋体"/>
              </a:rPr>
              <a:t>中，本算法将数组中所有正数排在所有负数的前面</a:t>
            </a: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lang="en-US" altLang="zh-CN" sz="2000" kern="100" dirty="0" smtClean="0">
                <a:solidFill>
                  <a:srgbClr val="000000"/>
                </a:solidFill>
                <a:latin typeface="宋体"/>
                <a:ea typeface="宋体"/>
              </a:rPr>
              <a:t>{</a:t>
            </a:r>
          </a:p>
          <a:p>
            <a:pPr indent="266700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lang="en-US" altLang="zh-CN" sz="2000" b="1" kern="100" dirty="0" smtClean="0">
                <a:solidFill>
                  <a:srgbClr val="000000"/>
                </a:solidFill>
                <a:latin typeface="宋体"/>
                <a:ea typeface="宋体"/>
              </a:rPr>
              <a:t>  </a:t>
            </a:r>
            <a:r>
              <a:rPr lang="en-US" altLang="zh-CN" sz="2000" b="1" kern="100" dirty="0" err="1" smtClean="0">
                <a:solidFill>
                  <a:srgbClr val="000000"/>
                </a:solidFill>
                <a:latin typeface="宋体"/>
                <a:ea typeface="宋体"/>
              </a:rPr>
              <a:t>int</a:t>
            </a:r>
            <a:r>
              <a:rPr lang="en-US" altLang="zh-CN" sz="2000" kern="100" dirty="0" smtClean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lang="en-US" altLang="zh-CN" sz="2000" kern="100" dirty="0" err="1">
                <a:solidFill>
                  <a:srgbClr val="000000"/>
                </a:solidFill>
                <a:latin typeface="宋体"/>
                <a:ea typeface="宋体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宋体"/>
                <a:ea typeface="宋体"/>
              </a:rPr>
              <a:t>=0,j=n-1,x; </a:t>
            </a:r>
            <a:r>
              <a:rPr lang="en-US" altLang="zh-CN" sz="2000" kern="100" dirty="0" smtClean="0">
                <a:solidFill>
                  <a:srgbClr val="000000"/>
                </a:solidFill>
                <a:latin typeface="宋体"/>
                <a:ea typeface="宋体"/>
              </a:rPr>
              <a:t>//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/>
                <a:ea typeface="宋体"/>
              </a:rPr>
              <a:t>用类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/>
                <a:ea typeface="宋体"/>
              </a:rPr>
              <a:t>C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/>
                <a:ea typeface="宋体"/>
              </a:rPr>
              <a:t>编写，数组下标从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/>
                <a:ea typeface="宋体"/>
              </a:rPr>
              <a:t>0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/>
                <a:ea typeface="宋体"/>
              </a:rPr>
              <a:t>开始</a:t>
            </a:r>
          </a:p>
          <a:p>
            <a:pPr indent="266700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宋体"/>
                <a:ea typeface="宋体"/>
              </a:rPr>
              <a:t>  </a:t>
            </a:r>
            <a:r>
              <a:rPr lang="en-US" altLang="zh-CN" sz="2000" kern="100" dirty="0" smtClean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lang="en-US" altLang="zh-CN" sz="2000" b="1" kern="100" dirty="0" smtClean="0">
                <a:solidFill>
                  <a:srgbClr val="000000"/>
                </a:solidFill>
                <a:latin typeface="宋体"/>
                <a:ea typeface="宋体"/>
              </a:rPr>
              <a:t>while</a:t>
            </a:r>
            <a:r>
              <a:rPr lang="en-US" altLang="zh-CN" sz="2000" kern="100" dirty="0" smtClean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lang="en-US" altLang="zh-CN" sz="2000" kern="100" dirty="0" err="1" smtClean="0">
                <a:solidFill>
                  <a:srgbClr val="000000"/>
                </a:solidFill>
                <a:latin typeface="宋体"/>
                <a:ea typeface="宋体"/>
              </a:rPr>
              <a:t>i</a:t>
            </a:r>
            <a:r>
              <a:rPr lang="en-US" altLang="zh-CN" sz="2000" kern="100" dirty="0" smtClean="0">
                <a:solidFill>
                  <a:srgbClr val="000000"/>
                </a:solidFill>
                <a:latin typeface="宋体"/>
                <a:ea typeface="宋体"/>
              </a:rPr>
              <a:t>&lt;j</a:t>
            </a:r>
            <a:r>
              <a:rPr lang="en-US" altLang="zh-CN" sz="2000" kern="100" dirty="0">
                <a:solidFill>
                  <a:srgbClr val="000000"/>
                </a:solidFill>
                <a:latin typeface="宋体"/>
                <a:ea typeface="宋体"/>
              </a:rPr>
              <a:t>)</a:t>
            </a:r>
            <a:endParaRPr lang="zh-CN" altLang="zh-CN" sz="2000" kern="1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indent="474980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000000"/>
                </a:solidFill>
                <a:latin typeface="宋体"/>
                <a:ea typeface="宋体"/>
              </a:rPr>
              <a:t>  {</a:t>
            </a:r>
          </a:p>
          <a:p>
            <a:pPr indent="474980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lang="en-US" altLang="zh-CN" sz="2000" b="1" kern="100" dirty="0" smtClean="0">
                <a:solidFill>
                  <a:srgbClr val="000000"/>
                </a:solidFill>
                <a:latin typeface="宋体"/>
                <a:ea typeface="宋体"/>
              </a:rPr>
              <a:t>    while</a:t>
            </a:r>
            <a:r>
              <a:rPr lang="en-US" altLang="zh-CN" sz="2000" kern="100" dirty="0" smtClean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lang="en-US" altLang="zh-CN" sz="2000" kern="100" dirty="0" err="1" smtClean="0">
                <a:solidFill>
                  <a:srgbClr val="000000"/>
                </a:solidFill>
                <a:latin typeface="宋体"/>
                <a:ea typeface="宋体"/>
              </a:rPr>
              <a:t>i</a:t>
            </a:r>
            <a:r>
              <a:rPr lang="en-US" altLang="zh-CN" sz="2000" kern="100" dirty="0" smtClean="0">
                <a:solidFill>
                  <a:srgbClr val="000000"/>
                </a:solidFill>
                <a:latin typeface="宋体"/>
                <a:ea typeface="宋体"/>
              </a:rPr>
              <a:t>&lt;j </a:t>
            </a:r>
            <a:r>
              <a:rPr lang="en-US" altLang="zh-CN" sz="2000" kern="100" dirty="0">
                <a:solidFill>
                  <a:srgbClr val="000000"/>
                </a:solidFill>
                <a:latin typeface="宋体"/>
                <a:ea typeface="宋体"/>
              </a:rPr>
              <a:t>&amp;&amp; A[</a:t>
            </a:r>
            <a:r>
              <a:rPr lang="en-US" altLang="zh-CN" sz="2000" kern="100" dirty="0" err="1">
                <a:solidFill>
                  <a:srgbClr val="000000"/>
                </a:solidFill>
                <a:latin typeface="宋体"/>
                <a:ea typeface="宋体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宋体"/>
                <a:ea typeface="宋体"/>
              </a:rPr>
              <a:t>]&gt;0)  </a:t>
            </a:r>
            <a:r>
              <a:rPr lang="en-US" altLang="zh-CN" sz="2000" kern="100" dirty="0" err="1">
                <a:solidFill>
                  <a:srgbClr val="000000"/>
                </a:solidFill>
                <a:latin typeface="宋体"/>
                <a:ea typeface="宋体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宋体"/>
                <a:ea typeface="宋体"/>
              </a:rPr>
              <a:t>++;</a:t>
            </a:r>
            <a:endParaRPr lang="zh-CN" altLang="zh-CN" sz="2000" kern="1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indent="542290"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rgbClr val="000000"/>
                </a:solidFill>
                <a:latin typeface="宋体"/>
                <a:ea typeface="宋体"/>
              </a:rPr>
              <a:t>    while</a:t>
            </a:r>
            <a:r>
              <a:rPr lang="en-US" altLang="zh-CN" sz="2000" kern="100" dirty="0" smtClean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lang="en-US" altLang="zh-CN" sz="2000" kern="100" dirty="0" err="1" smtClean="0">
                <a:solidFill>
                  <a:srgbClr val="000000"/>
                </a:solidFill>
                <a:latin typeface="宋体"/>
                <a:ea typeface="宋体"/>
              </a:rPr>
              <a:t>i</a:t>
            </a:r>
            <a:r>
              <a:rPr lang="en-US" altLang="zh-CN" sz="2000" kern="100" dirty="0" smtClean="0">
                <a:solidFill>
                  <a:srgbClr val="000000"/>
                </a:solidFill>
                <a:latin typeface="宋体"/>
                <a:ea typeface="宋体"/>
              </a:rPr>
              <a:t>&lt;j </a:t>
            </a:r>
            <a:r>
              <a:rPr lang="en-US" altLang="zh-CN" sz="2000" kern="100" dirty="0">
                <a:solidFill>
                  <a:srgbClr val="000000"/>
                </a:solidFill>
                <a:latin typeface="宋体"/>
                <a:ea typeface="宋体"/>
              </a:rPr>
              <a:t>&amp;&amp; A[j]&lt;0)  j--;</a:t>
            </a:r>
            <a:endParaRPr lang="zh-CN" altLang="zh-CN" sz="2000" kern="1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indent="409575">
              <a:spcAft>
                <a:spcPts val="0"/>
              </a:spcAft>
            </a:pPr>
            <a:r>
              <a:rPr lang="en-US" altLang="zh-CN" sz="2000" kern="100" dirty="0">
                <a:solidFill>
                  <a:srgbClr val="000000"/>
                </a:solidFill>
                <a:latin typeface="宋体"/>
                <a:ea typeface="宋体"/>
              </a:rPr>
              <a:t>  </a:t>
            </a:r>
            <a:r>
              <a:rPr lang="en-US" altLang="zh-CN" sz="2000" kern="100" dirty="0" smtClean="0">
                <a:solidFill>
                  <a:srgbClr val="000000"/>
                </a:solidFill>
                <a:latin typeface="宋体"/>
                <a:ea typeface="宋体"/>
              </a:rPr>
              <a:t>    </a:t>
            </a:r>
            <a:r>
              <a:rPr lang="en-US" altLang="zh-CN" sz="2000" b="1" kern="100" dirty="0" smtClean="0">
                <a:solidFill>
                  <a:srgbClr val="000000"/>
                </a:solidFill>
                <a:latin typeface="宋体"/>
                <a:ea typeface="宋体"/>
              </a:rPr>
              <a:t>if</a:t>
            </a:r>
            <a:r>
              <a:rPr lang="en-US" altLang="zh-CN" sz="2000" kern="100" dirty="0" smtClean="0">
                <a:solidFill>
                  <a:srgbClr val="000000"/>
                </a:solidFill>
                <a:latin typeface="宋体"/>
                <a:ea typeface="宋体"/>
              </a:rPr>
              <a:t>(</a:t>
            </a:r>
            <a:r>
              <a:rPr lang="en-US" altLang="zh-CN" sz="2000" kern="100" dirty="0" err="1" smtClean="0">
                <a:solidFill>
                  <a:srgbClr val="000000"/>
                </a:solidFill>
                <a:latin typeface="宋体"/>
                <a:ea typeface="宋体"/>
              </a:rPr>
              <a:t>i</a:t>
            </a:r>
            <a:r>
              <a:rPr lang="en-US" altLang="zh-CN" sz="2000" kern="100" dirty="0" smtClean="0">
                <a:solidFill>
                  <a:srgbClr val="000000"/>
                </a:solidFill>
                <a:latin typeface="宋体"/>
                <a:ea typeface="宋体"/>
              </a:rPr>
              <a:t>&lt;j</a:t>
            </a:r>
            <a:r>
              <a:rPr lang="en-US" altLang="zh-CN" sz="2000" kern="100" dirty="0">
                <a:solidFill>
                  <a:srgbClr val="000000"/>
                </a:solidFill>
                <a:latin typeface="宋体"/>
                <a:ea typeface="宋体"/>
              </a:rPr>
              <a:t>) {x=A[</a:t>
            </a:r>
            <a:r>
              <a:rPr lang="en-US" altLang="zh-CN" sz="2000" kern="100" dirty="0" err="1">
                <a:solidFill>
                  <a:srgbClr val="000000"/>
                </a:solidFill>
                <a:latin typeface="宋体"/>
                <a:ea typeface="宋体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宋体"/>
                <a:ea typeface="宋体"/>
              </a:rPr>
              <a:t>]; A[</a:t>
            </a:r>
            <a:r>
              <a:rPr lang="en-US" altLang="zh-CN" sz="2000" kern="100" dirty="0" err="1">
                <a:solidFill>
                  <a:srgbClr val="000000"/>
                </a:solidFill>
                <a:latin typeface="宋体"/>
                <a:ea typeface="宋体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宋体"/>
                <a:ea typeface="宋体"/>
              </a:rPr>
              <a:t>++]=A[j]; A[j--]=x; }//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/>
                <a:ea typeface="宋体"/>
              </a:rPr>
              <a:t>交换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/>
                <a:ea typeface="宋体"/>
              </a:rPr>
              <a:t>A[</a:t>
            </a:r>
            <a:r>
              <a:rPr lang="en-US" altLang="zh-CN" sz="2000" kern="100" dirty="0" err="1">
                <a:solidFill>
                  <a:srgbClr val="000000"/>
                </a:solidFill>
                <a:latin typeface="Times New Roman"/>
                <a:ea typeface="宋体"/>
              </a:rPr>
              <a:t>i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/>
                <a:ea typeface="宋体"/>
              </a:rPr>
              <a:t>]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/>
                <a:ea typeface="宋体"/>
              </a:rPr>
              <a:t>与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/>
                <a:ea typeface="宋体"/>
              </a:rPr>
              <a:t>A[j]</a:t>
            </a:r>
            <a:endParaRPr lang="zh-CN" altLang="zh-CN" sz="2000" kern="1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indent="474980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000000"/>
                </a:solidFill>
                <a:latin typeface="宋体"/>
                <a:ea typeface="宋体"/>
              </a:rPr>
              <a:t>   }</a:t>
            </a:r>
            <a:endParaRPr lang="zh-CN" altLang="zh-CN" sz="2000" kern="1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000000"/>
                </a:solidFill>
                <a:latin typeface="宋体"/>
                <a:ea typeface="宋体"/>
              </a:rPr>
              <a:t>  }//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/>
                <a:ea typeface="宋体"/>
              </a:rPr>
              <a:t>算法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/>
                <a:ea typeface="宋体"/>
              </a:rPr>
              <a:t>Arrange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/>
                <a:ea typeface="宋体"/>
              </a:rPr>
              <a:t>结束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/>
                <a:ea typeface="宋体"/>
              </a:rPr>
              <a:t>.</a:t>
            </a:r>
            <a:endParaRPr lang="zh-CN" altLang="zh-CN" sz="2000" kern="100" dirty="0">
              <a:solidFill>
                <a:srgbClr val="000000"/>
              </a:solidFill>
              <a:effectLst/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9656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417512" y="1741088"/>
            <a:ext cx="8474968" cy="492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ADT Array 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数据对象：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zh-CN" altLang="en-US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{a</a:t>
            </a:r>
            <a:r>
              <a:rPr kumimoji="1" lang="en-US" altLang="zh-CN" baseline="-25000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j1,j2, ...,</a:t>
            </a:r>
            <a:r>
              <a:rPr kumimoji="1" lang="en-US" altLang="zh-CN" baseline="-25000" dirty="0" err="1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ji,j</a:t>
            </a:r>
            <a:r>
              <a:rPr kumimoji="1" lang="en-US" altLang="zh-CN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kumimoji="1" lang="en-US" altLang="zh-CN" dirty="0" err="1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1" lang="en-US" altLang="zh-CN" baseline="-25000" dirty="0" err="1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=0,...,b</a:t>
            </a:r>
            <a:r>
              <a:rPr kumimoji="1" lang="en-US" altLang="zh-CN" baseline="-25000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-1,  </a:t>
            </a:r>
            <a:r>
              <a:rPr kumimoji="1" lang="en-US" altLang="zh-CN" dirty="0" err="1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=1,2,..,n 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数据关系：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dirty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dirty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kumimoji="1" lang="en-US" altLang="zh-CN" dirty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{R1, R2, ..., Rn}</a:t>
            </a:r>
            <a:endParaRPr kumimoji="1" lang="en-US" altLang="zh-CN" dirty="0">
              <a:solidFill>
                <a:srgbClr val="17347D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dirty="0" err="1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Ri</a:t>
            </a:r>
            <a:r>
              <a:rPr kumimoji="1" lang="zh-CN" altLang="en-US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{&lt;a</a:t>
            </a:r>
            <a:r>
              <a:rPr kumimoji="1" lang="en-US" altLang="zh-CN" baseline="-25000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j1,... </a:t>
            </a:r>
            <a:r>
              <a:rPr kumimoji="1" lang="en-US" altLang="zh-CN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ji</a:t>
            </a:r>
            <a:r>
              <a:rPr kumimoji="1"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,...</a:t>
            </a:r>
            <a:r>
              <a:rPr kumimoji="1" lang="en-US" altLang="zh-CN" baseline="-25000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aseline="-25000" dirty="0" err="1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jn</a:t>
            </a:r>
            <a:r>
              <a:rPr kumimoji="1" lang="en-US" altLang="zh-CN" baseline="-25000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, a</a:t>
            </a:r>
            <a:r>
              <a:rPr kumimoji="1" lang="en-US" altLang="zh-CN" baseline="-25000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j1, ...</a:t>
            </a:r>
            <a:r>
              <a:rPr kumimoji="1" lang="en-US" altLang="zh-CN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ji</a:t>
            </a:r>
            <a:r>
              <a:rPr kumimoji="1"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+1</a:t>
            </a:r>
            <a:r>
              <a:rPr kumimoji="1" lang="en-US" altLang="zh-CN" baseline="-25000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, ...</a:t>
            </a:r>
            <a:r>
              <a:rPr kumimoji="1" lang="en-US" altLang="zh-CN" baseline="-25000" dirty="0" err="1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jn</a:t>
            </a:r>
            <a:r>
              <a:rPr kumimoji="1" lang="en-US" altLang="zh-CN" baseline="-25000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&gt; |  0 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 err="1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1" lang="en-US" altLang="zh-CN" baseline="-25000" dirty="0" err="1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baseline="-25000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 err="1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baseline="-25000" dirty="0" err="1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-1,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    1 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k 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n  </a:t>
            </a:r>
            <a:r>
              <a:rPr kumimoji="1" lang="zh-CN" altLang="en-US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 err="1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,  0 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 err="1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1" lang="en-US" altLang="zh-CN" baseline="-25000" dirty="0" err="1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b</a:t>
            </a:r>
            <a:r>
              <a:rPr kumimoji="1" lang="en-US" altLang="zh-CN" baseline="-25000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-2, </a:t>
            </a:r>
            <a:r>
              <a:rPr kumimoji="1" lang="en-US" altLang="zh-CN" dirty="0" err="1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=2,...,n 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kumimoji="1" lang="en-US" altLang="zh-CN" dirty="0">
              <a:solidFill>
                <a:srgbClr val="17347D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} ADT Array</a:t>
            </a:r>
            <a:r>
              <a:rPr kumimoji="1" lang="en-US" altLang="zh-CN" dirty="0">
                <a:solidFill>
                  <a:srgbClr val="17347D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99332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83568" y="5517232"/>
            <a:ext cx="68643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基本操作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初始化、销毁、取值、赋值</a:t>
            </a:r>
            <a:endParaRPr kumimoji="1" lang="en-US" altLang="zh-CN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512" y="1116033"/>
            <a:ext cx="8114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3600" b="1" kern="0" dirty="0">
                <a:solidFill>
                  <a:srgbClr val="0000FF"/>
                </a:solidFill>
              </a:rPr>
              <a:t>数组的抽象数据类型定义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75799" y="152599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1250357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autoUpdateAnimBg="0"/>
      <p:bldP spid="9933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0"/>
          <p:cNvSpPr txBox="1">
            <a:spLocks noChangeArrowheads="1"/>
          </p:cNvSpPr>
          <p:nvPr/>
        </p:nvSpPr>
        <p:spPr bwMode="auto">
          <a:xfrm>
            <a:off x="323850" y="1828800"/>
            <a:ext cx="864076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3300"/>
                </a:solidFill>
                <a:latin typeface="宋体" panose="02010600030101010101" pitchFamily="2" charset="-122"/>
              </a:rPr>
              <a:t>特殊矩阵：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矩阵中存在很多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值相同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的元素并且它们的分布有一定的规律。</a:t>
            </a:r>
            <a:endParaRPr lang="zh-CN" altLang="en-US" sz="2800" b="1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3300"/>
                </a:solidFill>
                <a:latin typeface="宋体" panose="02010600030101010101" pitchFamily="2" charset="-122"/>
              </a:rPr>
              <a:t>稀疏矩阵</a:t>
            </a:r>
            <a:r>
              <a:rPr lang="en-US" altLang="zh-CN" sz="2800" b="1" smtClean="0">
                <a:solidFill>
                  <a:srgbClr val="FF3300"/>
                </a:solidFill>
                <a:latin typeface="宋体" panose="02010600030101010101" pitchFamily="2" charset="-122"/>
              </a:rPr>
              <a:t>: 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矩阵中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非零元素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的个数较少（一般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小于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5%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Text Box 11"/>
          <p:cNvSpPr txBox="1">
            <a:spLocks noChangeArrowheads="1"/>
          </p:cNvSpPr>
          <p:nvPr/>
        </p:nvSpPr>
        <p:spPr bwMode="auto">
          <a:xfrm>
            <a:off x="385763" y="3644900"/>
            <a:ext cx="8153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000CC"/>
                </a:solidFill>
                <a:latin typeface="Times New Roman" panose="02020603050405020304" pitchFamily="18" charset="0"/>
              </a:rPr>
              <a:t>压缩存储的基本思想是：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⑴ 为多个值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相同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的元素只分配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一个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存储空间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⑵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对</a:t>
            </a:r>
            <a:r>
              <a:rPr lang="zh-CN" altLang="en-US" sz="2800" b="1" smtClean="0">
                <a:solidFill>
                  <a:srgbClr val="FF3300"/>
                </a:solidFill>
                <a:latin typeface="宋体" panose="02010600030101010101" pitchFamily="2" charset="-122"/>
              </a:rPr>
              <a:t>零</a:t>
            </a:r>
            <a:r>
              <a:rPr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元素</a:t>
            </a:r>
            <a:r>
              <a:rPr lang="zh-CN" altLang="en-US" sz="2800" b="1" smtClean="0">
                <a:solidFill>
                  <a:srgbClr val="FF3300"/>
                </a:solidFill>
                <a:latin typeface="宋体" panose="02010600030101010101" pitchFamily="2" charset="-122"/>
              </a:rPr>
              <a:t>不分配</a:t>
            </a:r>
            <a:r>
              <a:rPr lang="zh-CN" altLang="en-US" sz="2800" b="1" smtClean="0">
                <a:solidFill>
                  <a:srgbClr val="000000"/>
                </a:solidFill>
                <a:latin typeface="宋体" panose="02010600030101010101" pitchFamily="2" charset="-122"/>
              </a:rPr>
              <a:t>存储空间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9396" name="Text Box 35"/>
          <p:cNvSpPr txBox="1">
            <a:spLocks noChangeArrowheads="1"/>
          </p:cNvSpPr>
          <p:nvPr/>
        </p:nvSpPr>
        <p:spPr bwMode="auto">
          <a:xfrm>
            <a:off x="260350" y="1120775"/>
            <a:ext cx="8070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</a:rPr>
              <a:t>特殊矩阵和稀疏矩阵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75799" y="152599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3959211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对称矩阵的压缩存储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797050" y="1666801"/>
            <a:ext cx="377348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FF3300"/>
                </a:solidFill>
                <a:latin typeface="Times New Roman" pitchFamily="18" charset="0"/>
              </a:rPr>
              <a:t>3</a:t>
            </a:r>
            <a:r>
              <a:rPr lang="zh-CN" altLang="en-US" sz="3200" dirty="0">
                <a:solidFill>
                  <a:srgbClr val="17347D"/>
                </a:solidFill>
                <a:latin typeface="Times New Roman" pitchFamily="18" charset="0"/>
              </a:rPr>
              <a:t>　6　4　7　8</a:t>
            </a:r>
          </a:p>
          <a:p>
            <a:pPr algn="just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17347D"/>
                </a:solidFill>
                <a:latin typeface="Times New Roman" pitchFamily="18" charset="0"/>
              </a:rPr>
              <a:t>6　</a:t>
            </a:r>
            <a:r>
              <a:rPr lang="zh-CN" altLang="en-US" sz="3200" dirty="0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lang="zh-CN" altLang="en-US" sz="3200" dirty="0">
                <a:solidFill>
                  <a:srgbClr val="17347D"/>
                </a:solidFill>
                <a:latin typeface="Times New Roman" pitchFamily="18" charset="0"/>
              </a:rPr>
              <a:t>　8　4　2</a:t>
            </a:r>
          </a:p>
          <a:p>
            <a:pPr algn="just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17347D"/>
                </a:solidFill>
                <a:latin typeface="Times New Roman" pitchFamily="18" charset="0"/>
              </a:rPr>
              <a:t>4　8　</a:t>
            </a:r>
            <a:r>
              <a:rPr lang="zh-CN" altLang="en-US" sz="3200" dirty="0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lang="zh-CN" altLang="en-US" sz="3200" dirty="0">
                <a:solidFill>
                  <a:srgbClr val="17347D"/>
                </a:solidFill>
                <a:latin typeface="Times New Roman" pitchFamily="18" charset="0"/>
              </a:rPr>
              <a:t>　6　9</a:t>
            </a:r>
          </a:p>
          <a:p>
            <a:pPr algn="just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17347D"/>
                </a:solidFill>
                <a:latin typeface="Times New Roman" pitchFamily="18" charset="0"/>
              </a:rPr>
              <a:t>7　4　6　</a:t>
            </a:r>
            <a:r>
              <a:rPr lang="zh-CN" altLang="en-US" sz="3200" dirty="0">
                <a:solidFill>
                  <a:srgbClr val="FF3300"/>
                </a:solidFill>
                <a:latin typeface="Times New Roman" pitchFamily="18" charset="0"/>
              </a:rPr>
              <a:t>0</a:t>
            </a:r>
            <a:r>
              <a:rPr lang="zh-CN" altLang="en-US" sz="3200" dirty="0">
                <a:solidFill>
                  <a:srgbClr val="17347D"/>
                </a:solidFill>
                <a:latin typeface="Times New Roman" pitchFamily="18" charset="0"/>
              </a:rPr>
              <a:t>　5</a:t>
            </a:r>
          </a:p>
          <a:p>
            <a:pPr algn="just" eaLnBrk="0" hangingPunct="0">
              <a:spcBef>
                <a:spcPct val="0"/>
              </a:spcBef>
            </a:pPr>
            <a:r>
              <a:rPr lang="zh-CN" altLang="en-US" sz="3200" dirty="0">
                <a:solidFill>
                  <a:srgbClr val="17347D"/>
                </a:solidFill>
                <a:latin typeface="Times New Roman" pitchFamily="18" charset="0"/>
              </a:rPr>
              <a:t>8　2　9　5　</a:t>
            </a:r>
            <a:r>
              <a:rPr lang="zh-CN" altLang="en-US" sz="3200" dirty="0">
                <a:solidFill>
                  <a:srgbClr val="FF33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" name="AutoShape 12"/>
          <p:cNvSpPr>
            <a:spLocks/>
          </p:cNvSpPr>
          <p:nvPr/>
        </p:nvSpPr>
        <p:spPr bwMode="auto">
          <a:xfrm>
            <a:off x="1466850" y="1620763"/>
            <a:ext cx="106363" cy="2300288"/>
          </a:xfrm>
          <a:prstGeom prst="leftBracket">
            <a:avLst>
              <a:gd name="adj" fmla="val 180223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AutoShape 13"/>
          <p:cNvSpPr>
            <a:spLocks/>
          </p:cNvSpPr>
          <p:nvPr/>
        </p:nvSpPr>
        <p:spPr bwMode="auto">
          <a:xfrm>
            <a:off x="4564063" y="1647751"/>
            <a:ext cx="119062" cy="2378075"/>
          </a:xfrm>
          <a:prstGeom prst="rightBracket">
            <a:avLst>
              <a:gd name="adj" fmla="val 166445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49275" y="2431976"/>
            <a:ext cx="73342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/>
          <a:lstStyle/>
          <a:p>
            <a:pPr algn="just" eaLnBrk="0" hangingPunct="0">
              <a:spcBef>
                <a:spcPct val="0"/>
              </a:spcBef>
            </a:pPr>
            <a:r>
              <a:rPr lang="en-US" altLang="zh-CN" sz="3200" i="1" dirty="0">
                <a:solidFill>
                  <a:srgbClr val="17347D"/>
                </a:solidFill>
                <a:latin typeface="Times New Roman" pitchFamily="18" charset="0"/>
              </a:rPr>
              <a:t>A</a:t>
            </a:r>
            <a:r>
              <a:rPr lang="en-US" altLang="zh-CN" sz="3200" dirty="0">
                <a:solidFill>
                  <a:srgbClr val="17347D"/>
                </a:solidFill>
                <a:latin typeface="Times New Roman" pitchFamily="18" charset="0"/>
              </a:rPr>
              <a:t>＝</a:t>
            </a:r>
          </a:p>
          <a:p>
            <a:pPr algn="just" eaLnBrk="0" hangingPunct="0">
              <a:spcBef>
                <a:spcPct val="0"/>
              </a:spcBef>
            </a:pPr>
            <a:endParaRPr lang="en-US" altLang="zh-CN" sz="3200" dirty="0">
              <a:solidFill>
                <a:srgbClr val="17347D"/>
              </a:solidFill>
              <a:latin typeface="Times New Roman" pitchFamily="18" charset="0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1784350" y="2054151"/>
            <a:ext cx="2565400" cy="2011362"/>
            <a:chOff x="1066" y="1233"/>
            <a:chExt cx="1616" cy="1267"/>
          </a:xfrm>
        </p:grpSpPr>
        <p:sp>
          <p:nvSpPr>
            <p:cNvPr id="9" name="Line 15"/>
            <p:cNvSpPr>
              <a:spLocks noChangeShapeType="1"/>
            </p:cNvSpPr>
            <p:nvPr/>
          </p:nvSpPr>
          <p:spPr bwMode="auto">
            <a:xfrm flipH="1">
              <a:off x="1066" y="1233"/>
              <a:ext cx="0" cy="1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V="1">
              <a:off x="1066" y="2500"/>
              <a:ext cx="15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1081" y="1233"/>
              <a:ext cx="1601" cy="1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1908175" y="1725538"/>
            <a:ext cx="2565400" cy="1944688"/>
            <a:chOff x="1171" y="1011"/>
            <a:chExt cx="1484" cy="1268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1171" y="1011"/>
              <a:ext cx="1478" cy="1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1185" y="1011"/>
              <a:ext cx="14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H="1">
              <a:off x="2655" y="1025"/>
              <a:ext cx="0" cy="1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590646" y="4224628"/>
            <a:ext cx="37338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17347D"/>
                </a:solidFill>
                <a:latin typeface="Times New Roman" pitchFamily="18" charset="0"/>
              </a:rPr>
              <a:t>对称矩阵特点：</a:t>
            </a:r>
            <a:r>
              <a:rPr lang="en-US" altLang="zh-CN" sz="2800" b="1" i="1" dirty="0" err="1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30000" dirty="0" err="1">
                <a:solidFill>
                  <a:srgbClr val="0000CC"/>
                </a:solidFill>
                <a:latin typeface="Times New Roman" pitchFamily="18" charset="0"/>
              </a:rPr>
              <a:t>ij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</a:rPr>
              <a:t>=</a:t>
            </a:r>
            <a:r>
              <a:rPr lang="en-US" altLang="zh-CN" sz="2800" b="1" i="1" dirty="0" err="1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30000" dirty="0" err="1">
                <a:solidFill>
                  <a:srgbClr val="0000CC"/>
                </a:solidFill>
                <a:latin typeface="Times New Roman" pitchFamily="18" charset="0"/>
              </a:rPr>
              <a:t>ji</a:t>
            </a:r>
            <a:endParaRPr lang="zh-CN" altLang="en-US" sz="2800" b="1" i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grpSp>
        <p:nvGrpSpPr>
          <p:cNvPr id="17" name="Group 5"/>
          <p:cNvGrpSpPr>
            <a:grpSpLocks/>
          </p:cNvGrpSpPr>
          <p:nvPr/>
        </p:nvGrpSpPr>
        <p:grpSpPr bwMode="auto">
          <a:xfrm>
            <a:off x="4067944" y="2276872"/>
            <a:ext cx="5638800" cy="2438400"/>
            <a:chOff x="648" y="996"/>
            <a:chExt cx="3552" cy="1536"/>
          </a:xfrm>
        </p:grpSpPr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648" y="996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2800" b="1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   </a:t>
              </a:r>
              <a:r>
                <a:rPr kumimoji="1" lang="en-US" altLang="zh-CN" sz="2800" b="1" kern="0" baseline="-2500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  </a:t>
              </a:r>
              <a:r>
                <a:rPr kumimoji="1" lang="en-US" altLang="zh-CN" sz="2800" b="1" kern="0" dirty="0" smtClean="0">
                  <a:solidFill>
                    <a:srgbClr val="0000CC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0000CC"/>
                  </a:solidFill>
                  <a:latin typeface="Times New Roman" pitchFamily="18" charset="0"/>
                </a:rPr>
                <a:t>11 </a:t>
              </a:r>
              <a:r>
                <a:rPr kumimoji="1" lang="en-US" altLang="zh-CN" sz="2800" b="1" kern="0" baseline="-25000" dirty="0" smtClean="0">
                  <a:solidFill>
                    <a:srgbClr val="FF0000"/>
                  </a:solidFill>
                  <a:latin typeface="Times New Roman" pitchFamily="18" charset="0"/>
                </a:rPr>
                <a:t>    </a:t>
              </a:r>
              <a:r>
                <a:rPr kumimoji="1" lang="en-US" altLang="zh-CN" sz="2800" b="1" kern="0" dirty="0" smtClean="0">
                  <a:solidFill>
                    <a:srgbClr val="14035D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14035D"/>
                  </a:solidFill>
                  <a:latin typeface="Times New Roman" pitchFamily="18" charset="0"/>
                </a:rPr>
                <a:t>12</a:t>
              </a:r>
              <a:r>
                <a:rPr kumimoji="1" lang="en-US" altLang="zh-CN" sz="2800" b="1" kern="0" dirty="0" smtClean="0">
                  <a:solidFill>
                    <a:srgbClr val="14035D"/>
                  </a:solidFill>
                  <a:latin typeface="Times New Roman" pitchFamily="18" charset="0"/>
                </a:rPr>
                <a:t>  ….   </a:t>
              </a:r>
              <a:r>
                <a:rPr kumimoji="1" lang="en-US" altLang="zh-CN" sz="2800" b="1" kern="0" baseline="-25000" dirty="0" smtClean="0">
                  <a:solidFill>
                    <a:srgbClr val="14035D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 kern="0" dirty="0" smtClean="0">
                  <a:solidFill>
                    <a:srgbClr val="14035D"/>
                  </a:solidFill>
                  <a:latin typeface="Times New Roman" pitchFamily="18" charset="0"/>
                </a:rPr>
                <a:t>… ….. a</a:t>
              </a:r>
              <a:r>
                <a:rPr kumimoji="1" lang="en-US" altLang="zh-CN" sz="2800" b="1" kern="0" baseline="-25000" dirty="0" smtClean="0">
                  <a:solidFill>
                    <a:srgbClr val="14035D"/>
                  </a:solidFill>
                  <a:latin typeface="Times New Roman" pitchFamily="18" charset="0"/>
                </a:rPr>
                <a:t>1n</a:t>
              </a: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648" y="1332"/>
              <a:ext cx="30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2800" b="1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  </a:t>
              </a:r>
              <a:r>
                <a:rPr kumimoji="1" lang="en-US" altLang="zh-CN" sz="2800" b="1" kern="0" baseline="-2500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   </a:t>
              </a:r>
              <a:r>
                <a:rPr kumimoji="1" lang="en-US" altLang="zh-CN" sz="2800" b="1" kern="0" dirty="0" smtClean="0">
                  <a:solidFill>
                    <a:srgbClr val="0000CC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0000CC"/>
                  </a:solidFill>
                  <a:latin typeface="Times New Roman" pitchFamily="18" charset="0"/>
                </a:rPr>
                <a:t>21      </a:t>
              </a:r>
              <a:r>
                <a:rPr kumimoji="1" lang="en-US" altLang="zh-CN" sz="2800" b="1" kern="0" dirty="0" smtClean="0">
                  <a:solidFill>
                    <a:srgbClr val="0000CC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0000CC"/>
                  </a:solidFill>
                  <a:latin typeface="Times New Roman" pitchFamily="18" charset="0"/>
                </a:rPr>
                <a:t>22 </a:t>
              </a:r>
              <a:r>
                <a:rPr kumimoji="1" lang="en-US" altLang="zh-CN" sz="2800" b="1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……..  ……. </a:t>
              </a:r>
              <a:r>
                <a:rPr kumimoji="1" lang="en-US" altLang="zh-CN" sz="2800" b="1" kern="0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2n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648" y="2148"/>
              <a:ext cx="3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2800" b="1" kern="0" baseline="-2500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 </a:t>
              </a:r>
              <a:r>
                <a:rPr kumimoji="1" lang="en-US" altLang="zh-CN" sz="2800" b="1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</a:t>
              </a:r>
              <a:r>
                <a:rPr kumimoji="1" lang="en-US" altLang="zh-CN" sz="2800" b="1" kern="0" baseline="-2500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 </a:t>
              </a:r>
              <a:r>
                <a:rPr kumimoji="1" lang="en-US" altLang="zh-CN" sz="2800" b="1" kern="0" dirty="0" smtClean="0">
                  <a:solidFill>
                    <a:srgbClr val="0000CC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0000CC"/>
                  </a:solidFill>
                  <a:latin typeface="Times New Roman" pitchFamily="18" charset="0"/>
                </a:rPr>
                <a:t>n1     </a:t>
              </a:r>
              <a:r>
                <a:rPr kumimoji="1" lang="en-US" altLang="zh-CN" sz="2800" b="1" kern="0" dirty="0" smtClean="0">
                  <a:solidFill>
                    <a:srgbClr val="0000CC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0000CC"/>
                  </a:solidFill>
                  <a:latin typeface="Times New Roman" pitchFamily="18" charset="0"/>
                </a:rPr>
                <a:t>n2     </a:t>
              </a:r>
              <a:r>
                <a:rPr kumimoji="1" lang="en-US" altLang="zh-CN" sz="2800" b="1" kern="0" dirty="0" smtClean="0">
                  <a:solidFill>
                    <a:srgbClr val="0000CC"/>
                  </a:solidFill>
                  <a:latin typeface="Times New Roman" pitchFamily="18" charset="0"/>
                </a:rPr>
                <a:t>……..        </a:t>
              </a:r>
              <a:r>
                <a:rPr kumimoji="1" lang="en-US" altLang="zh-CN" sz="2800" b="1" kern="0" dirty="0" err="1" smtClean="0">
                  <a:solidFill>
                    <a:srgbClr val="0000CC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dirty="0" err="1" smtClean="0">
                  <a:solidFill>
                    <a:srgbClr val="0000CC"/>
                  </a:solidFill>
                  <a:latin typeface="Times New Roman" pitchFamily="18" charset="0"/>
                </a:rPr>
                <a:t>nn</a:t>
              </a:r>
              <a:r>
                <a:rPr kumimoji="1" lang="en-US" altLang="zh-CN" sz="2000" b="1" kern="0" baseline="-25000" dirty="0" smtClean="0">
                  <a:solidFill>
                    <a:srgbClr val="0000CC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840" y="1788"/>
              <a:ext cx="3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2800" b="1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            ……………….     </a:t>
              </a:r>
              <a:endParaRPr kumimoji="1" lang="en-US" altLang="zh-CN" sz="2800" b="1" kern="0" dirty="0" smtClean="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1176" y="996"/>
              <a:ext cx="0" cy="15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1176" y="996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1176" y="2532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768" y="996"/>
              <a:ext cx="0" cy="15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3624" y="996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3624" y="2532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696" y="16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kumimoji="1" lang="zh-CN" altLang="zh-CN" sz="2400" b="1" kern="0" smtClean="0">
                <a:solidFill>
                  <a:sysClr val="windowText" lastClr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9" name="Group 17"/>
          <p:cNvGrpSpPr>
            <a:grpSpLocks/>
          </p:cNvGrpSpPr>
          <p:nvPr/>
        </p:nvGrpSpPr>
        <p:grpSpPr bwMode="auto">
          <a:xfrm>
            <a:off x="532705" y="5085184"/>
            <a:ext cx="8359775" cy="749300"/>
            <a:chOff x="206" y="2753"/>
            <a:chExt cx="5266" cy="472"/>
          </a:xfrm>
        </p:grpSpPr>
        <p:grpSp>
          <p:nvGrpSpPr>
            <p:cNvPr id="30" name="Group 18"/>
            <p:cNvGrpSpPr>
              <a:grpSpLocks/>
            </p:cNvGrpSpPr>
            <p:nvPr/>
          </p:nvGrpSpPr>
          <p:grpSpPr bwMode="auto">
            <a:xfrm>
              <a:off x="1770" y="2753"/>
              <a:ext cx="3702" cy="472"/>
              <a:chOff x="2058" y="3197"/>
              <a:chExt cx="3702" cy="472"/>
            </a:xfrm>
          </p:grpSpPr>
          <p:grpSp>
            <p:nvGrpSpPr>
              <p:cNvPr id="32" name="Group 19"/>
              <p:cNvGrpSpPr>
                <a:grpSpLocks/>
              </p:cNvGrpSpPr>
              <p:nvPr/>
            </p:nvGrpSpPr>
            <p:grpSpPr bwMode="auto">
              <a:xfrm>
                <a:off x="2238" y="3197"/>
                <a:ext cx="3123" cy="259"/>
                <a:chOff x="1872" y="3230"/>
                <a:chExt cx="3123" cy="259"/>
              </a:xfrm>
            </p:grpSpPr>
            <p:sp>
              <p:nvSpPr>
                <p:cNvPr id="34" name="Rectangle 20"/>
                <p:cNvSpPr>
                  <a:spLocks noChangeArrowheads="1"/>
                </p:cNvSpPr>
                <p:nvPr/>
              </p:nvSpPr>
              <p:spPr bwMode="auto">
                <a:xfrm>
                  <a:off x="1872" y="3232"/>
                  <a:ext cx="3123" cy="25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kern="0" dirty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a</a:t>
                  </a:r>
                  <a:r>
                    <a:rPr kumimoji="1" lang="en-US" altLang="zh-CN" sz="1400" kern="0" dirty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11</a:t>
                  </a:r>
                  <a:r>
                    <a:rPr kumimoji="1" lang="en-US" altLang="zh-CN" sz="2000" kern="0" dirty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   a</a:t>
                  </a:r>
                  <a:r>
                    <a:rPr kumimoji="1" lang="en-US" altLang="zh-CN" sz="1400" kern="0" dirty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21</a:t>
                  </a:r>
                  <a:r>
                    <a:rPr kumimoji="1" lang="en-US" altLang="zh-CN" sz="2000" kern="0" dirty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  a</a:t>
                  </a:r>
                  <a:r>
                    <a:rPr kumimoji="1" lang="en-US" altLang="zh-CN" sz="1400" kern="0" dirty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22</a:t>
                  </a:r>
                  <a:r>
                    <a:rPr kumimoji="1" lang="en-US" altLang="zh-CN" sz="2000" kern="0" dirty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  a</a:t>
                  </a:r>
                  <a:r>
                    <a:rPr kumimoji="1" lang="en-US" altLang="zh-CN" sz="1400" kern="0" dirty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31</a:t>
                  </a:r>
                  <a:r>
                    <a:rPr kumimoji="1" lang="en-US" altLang="zh-CN" sz="2000" kern="0" dirty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  a</a:t>
                  </a:r>
                  <a:r>
                    <a:rPr kumimoji="1" lang="en-US" altLang="zh-CN" sz="1400" kern="0" dirty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32</a:t>
                  </a:r>
                  <a:r>
                    <a:rPr kumimoji="1" lang="en-US" altLang="zh-CN" sz="2000" kern="0" dirty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                 a</a:t>
                  </a:r>
                  <a:r>
                    <a:rPr kumimoji="1" lang="en-US" altLang="zh-CN" sz="1400" kern="0" dirty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n1</a:t>
                  </a:r>
                  <a:r>
                    <a:rPr kumimoji="1" lang="en-US" altLang="zh-CN" sz="2000" kern="0" dirty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                </a:t>
                  </a:r>
                  <a:r>
                    <a:rPr kumimoji="1" lang="en-US" altLang="zh-CN" sz="2000" kern="0" dirty="0" err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a</a:t>
                  </a:r>
                  <a:r>
                    <a:rPr kumimoji="1" lang="en-US" altLang="zh-CN" sz="1400" kern="0" dirty="0" err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nn</a:t>
                  </a:r>
                  <a:r>
                    <a:rPr kumimoji="1" lang="en-US" altLang="zh-CN" sz="2000" kern="0" dirty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5" name="Line 21"/>
                <p:cNvSpPr>
                  <a:spLocks noChangeShapeType="1"/>
                </p:cNvSpPr>
                <p:nvPr/>
              </p:nvSpPr>
              <p:spPr bwMode="auto">
                <a:xfrm>
                  <a:off x="2145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kern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Line 22"/>
                <p:cNvSpPr>
                  <a:spLocks noChangeShapeType="1"/>
                </p:cNvSpPr>
                <p:nvPr/>
              </p:nvSpPr>
              <p:spPr bwMode="auto">
                <a:xfrm>
                  <a:off x="2434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kern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Line 23"/>
                <p:cNvSpPr>
                  <a:spLocks noChangeShapeType="1"/>
                </p:cNvSpPr>
                <p:nvPr/>
              </p:nvSpPr>
              <p:spPr bwMode="auto">
                <a:xfrm>
                  <a:off x="2700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kern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Line 24"/>
                <p:cNvSpPr>
                  <a:spLocks noChangeShapeType="1"/>
                </p:cNvSpPr>
                <p:nvPr/>
              </p:nvSpPr>
              <p:spPr bwMode="auto">
                <a:xfrm>
                  <a:off x="2967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kern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Line 25"/>
                <p:cNvSpPr>
                  <a:spLocks noChangeShapeType="1"/>
                </p:cNvSpPr>
                <p:nvPr/>
              </p:nvSpPr>
              <p:spPr bwMode="auto">
                <a:xfrm>
                  <a:off x="3223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kern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Line 26"/>
                <p:cNvSpPr>
                  <a:spLocks noChangeShapeType="1"/>
                </p:cNvSpPr>
                <p:nvPr/>
              </p:nvSpPr>
              <p:spPr bwMode="auto">
                <a:xfrm>
                  <a:off x="3856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kern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Line 27"/>
                <p:cNvSpPr>
                  <a:spLocks noChangeShapeType="1"/>
                </p:cNvSpPr>
                <p:nvPr/>
              </p:nvSpPr>
              <p:spPr bwMode="auto">
                <a:xfrm>
                  <a:off x="4112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kern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689" y="3255"/>
                  <a:ext cx="1" cy="23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 kern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291" y="3230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zh-CN" sz="2000" kern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…...</a:t>
                  </a:r>
                </a:p>
              </p:txBody>
            </p:sp>
            <p:sp>
              <p:nvSpPr>
                <p:cNvPr id="4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198" y="3237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zh-CN" sz="2000" kern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…...</a:t>
                  </a:r>
                </a:p>
              </p:txBody>
            </p:sp>
          </p:grpSp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2058" y="3419"/>
                <a:ext cx="37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kern="0" dirty="0" smtClean="0">
                    <a:solidFill>
                      <a:srgbClr val="333399"/>
                    </a:solidFill>
                    <a:latin typeface="Times New Roman" pitchFamily="18" charset="0"/>
                  </a:rPr>
                  <a:t>k=0      1     2     3    4                n(n-1)/2        n(n+1)/2-1 </a:t>
                </a:r>
              </a:p>
            </p:txBody>
          </p:sp>
        </p:grp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06" y="2772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400" kern="0" dirty="0" smtClean="0">
                  <a:solidFill>
                    <a:srgbClr val="333399"/>
                  </a:solidFill>
                  <a:latin typeface="Times New Roman" pitchFamily="18" charset="0"/>
                  <a:ea typeface="隶书" pitchFamily="49" charset="-122"/>
                </a:rPr>
                <a:t>按行序为主序：</a:t>
              </a:r>
            </a:p>
          </p:txBody>
        </p:sp>
      </p:grpSp>
      <p:graphicFrame>
        <p:nvGraphicFramePr>
          <p:cNvPr id="45" name="对象 44"/>
          <p:cNvGraphicFramePr>
            <a:graphicFrameLocks noChangeAspect="1"/>
          </p:cNvGraphicFramePr>
          <p:nvPr>
            <p:extLst/>
          </p:nvPr>
        </p:nvGraphicFramePr>
        <p:xfrm>
          <a:off x="3038475" y="5805488"/>
          <a:ext cx="304482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3" imgW="1714320" imgH="457200" progId="Equation.DSMT4">
                  <p:embed/>
                </p:oleObj>
              </mc:Choice>
              <mc:Fallback>
                <p:oleObj name="Equation" r:id="rId3" imgW="1714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5805488"/>
                        <a:ext cx="3044825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标题 1"/>
          <p:cNvSpPr txBox="1">
            <a:spLocks/>
          </p:cNvSpPr>
          <p:nvPr/>
        </p:nvSpPr>
        <p:spPr>
          <a:xfrm>
            <a:off x="475799" y="152599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375471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三角矩阵的压缩存储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908175" y="1844675"/>
            <a:ext cx="5334000" cy="2438400"/>
            <a:chOff x="1248" y="864"/>
            <a:chExt cx="3360" cy="1536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48" y="864"/>
              <a:ext cx="3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2800" b="1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   </a:t>
              </a:r>
              <a:r>
                <a:rPr kumimoji="1" lang="en-US" altLang="zh-CN" sz="2800" b="1" kern="0" baseline="-2500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  </a:t>
              </a:r>
              <a:r>
                <a:rPr kumimoji="1" lang="en-US" altLang="zh-CN" sz="2800" b="1" kern="0" dirty="0" smtClean="0">
                  <a:solidFill>
                    <a:srgbClr val="0000CC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0000CC"/>
                  </a:solidFill>
                  <a:latin typeface="Times New Roman" pitchFamily="18" charset="0"/>
                </a:rPr>
                <a:t>11  </a:t>
              </a:r>
              <a:r>
                <a:rPr kumimoji="1" lang="en-US" altLang="zh-CN" sz="2800" b="1" kern="0" baseline="-2500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</a:t>
              </a:r>
              <a:r>
                <a:rPr kumimoji="1" lang="en-US" altLang="zh-CN" sz="2800" b="1" kern="0" dirty="0" smtClean="0">
                  <a:solidFill>
                    <a:srgbClr val="008000"/>
                  </a:solidFill>
                  <a:latin typeface="Times New Roman" pitchFamily="18" charset="0"/>
                </a:rPr>
                <a:t>0       0</a:t>
              </a:r>
              <a:r>
                <a:rPr kumimoji="1" lang="en-US" altLang="zh-CN" sz="2800" b="1" kern="0" baseline="-2500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……..   </a:t>
              </a:r>
              <a:r>
                <a:rPr kumimoji="1" lang="en-US" altLang="zh-CN" sz="2800" b="1" kern="0" dirty="0" smtClean="0">
                  <a:solidFill>
                    <a:srgbClr val="008000"/>
                  </a:solidFill>
                  <a:latin typeface="Times New Roman" pitchFamily="18" charset="0"/>
                </a:rPr>
                <a:t>   0</a:t>
              </a:r>
              <a:r>
                <a:rPr kumimoji="1" lang="en-US" altLang="zh-CN" sz="2000" b="1" kern="0" baseline="-25000" dirty="0" smtClean="0">
                  <a:solidFill>
                    <a:srgbClr val="008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248" y="1200"/>
              <a:ext cx="28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2800" b="1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  </a:t>
              </a:r>
              <a:r>
                <a:rPr kumimoji="1" lang="en-US" altLang="zh-CN" sz="2800" b="1" kern="0" baseline="-2500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   </a:t>
              </a:r>
              <a:r>
                <a:rPr kumimoji="1" lang="en-US" altLang="zh-CN" sz="2800" b="1" kern="0" dirty="0" smtClean="0">
                  <a:solidFill>
                    <a:srgbClr val="0000CC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0000CC"/>
                  </a:solidFill>
                  <a:latin typeface="Times New Roman" pitchFamily="18" charset="0"/>
                </a:rPr>
                <a:t>21     </a:t>
              </a:r>
              <a:r>
                <a:rPr kumimoji="1" lang="en-US" altLang="zh-CN" sz="2800" b="1" kern="0" dirty="0" smtClean="0">
                  <a:solidFill>
                    <a:srgbClr val="0000CC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0000CC"/>
                  </a:solidFill>
                  <a:latin typeface="Times New Roman" pitchFamily="18" charset="0"/>
                </a:rPr>
                <a:t>22       </a:t>
              </a:r>
              <a:r>
                <a:rPr kumimoji="1" lang="en-US" altLang="zh-CN" sz="2800" b="1" kern="0" dirty="0" smtClean="0">
                  <a:solidFill>
                    <a:srgbClr val="008000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800" b="1" kern="0" baseline="-2500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……..      </a:t>
              </a:r>
              <a:r>
                <a:rPr kumimoji="1" lang="en-US" altLang="zh-CN" sz="2800" b="1" kern="0" dirty="0" smtClean="0">
                  <a:solidFill>
                    <a:srgbClr val="008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248" y="2016"/>
              <a:ext cx="3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2800" b="1" kern="0" baseline="-2500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 </a:t>
              </a:r>
              <a:r>
                <a:rPr kumimoji="1" lang="en-US" altLang="zh-CN" sz="2800" b="1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</a:t>
              </a:r>
              <a:r>
                <a:rPr kumimoji="1" lang="en-US" altLang="zh-CN" sz="2800" b="1" kern="0" baseline="-2500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 </a:t>
              </a:r>
              <a:r>
                <a:rPr kumimoji="1" lang="en-US" altLang="zh-CN" sz="2800" b="1" kern="0" dirty="0" smtClean="0">
                  <a:solidFill>
                    <a:srgbClr val="0000CC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0000CC"/>
                  </a:solidFill>
                  <a:latin typeface="Times New Roman" pitchFamily="18" charset="0"/>
                </a:rPr>
                <a:t>n1     </a:t>
              </a:r>
              <a:r>
                <a:rPr kumimoji="1" lang="en-US" altLang="zh-CN" sz="2800" b="1" kern="0" dirty="0" smtClean="0">
                  <a:solidFill>
                    <a:srgbClr val="0000CC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0000CC"/>
                  </a:solidFill>
                  <a:latin typeface="Times New Roman" pitchFamily="18" charset="0"/>
                </a:rPr>
                <a:t>n2     </a:t>
              </a:r>
              <a:r>
                <a:rPr kumimoji="1" lang="en-US" altLang="zh-CN" sz="2800" b="1" kern="0" dirty="0" smtClean="0">
                  <a:solidFill>
                    <a:srgbClr val="0000CC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0000CC"/>
                  </a:solidFill>
                  <a:latin typeface="Times New Roman" pitchFamily="18" charset="0"/>
                </a:rPr>
                <a:t>n3</a:t>
              </a:r>
              <a:r>
                <a:rPr kumimoji="1" lang="en-US" altLang="zh-CN" sz="2800" b="1" kern="0" dirty="0" smtClean="0">
                  <a:solidFill>
                    <a:srgbClr val="0000CC"/>
                  </a:solidFill>
                  <a:latin typeface="Times New Roman" pitchFamily="18" charset="0"/>
                </a:rPr>
                <a:t>……..    </a:t>
              </a:r>
              <a:r>
                <a:rPr kumimoji="1" lang="en-US" altLang="zh-CN" sz="2800" b="1" kern="0" dirty="0" err="1" smtClean="0">
                  <a:solidFill>
                    <a:srgbClr val="0000CC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dirty="0" err="1" smtClean="0">
                  <a:solidFill>
                    <a:srgbClr val="0000CC"/>
                  </a:solidFill>
                  <a:latin typeface="Times New Roman" pitchFamily="18" charset="0"/>
                </a:rPr>
                <a:t>nn</a:t>
              </a:r>
              <a:r>
                <a:rPr kumimoji="1" lang="en-US" altLang="zh-CN" sz="2000" b="1" kern="0" baseline="-25000" dirty="0" smtClean="0">
                  <a:solidFill>
                    <a:srgbClr val="0000CC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248" y="1680"/>
              <a:ext cx="3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2800" b="1" kern="0" dirty="0" smtClean="0">
                  <a:solidFill>
                    <a:sysClr val="windowText" lastClr="000000"/>
                  </a:solidFill>
                  <a:latin typeface="Times New Roman" pitchFamily="18" charset="0"/>
                </a:rPr>
                <a:t>             ………………….     </a:t>
              </a:r>
              <a:r>
                <a:rPr kumimoji="1" lang="en-US" altLang="zh-CN" sz="2800" b="1" kern="0" dirty="0" smtClean="0">
                  <a:solidFill>
                    <a:srgbClr val="008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776" y="864"/>
              <a:ext cx="0" cy="15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776" y="864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776" y="2400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368" y="864"/>
              <a:ext cx="0" cy="15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224" y="864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224" y="2400"/>
              <a:ext cx="144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296" y="148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kumimoji="1" lang="zh-CN" altLang="zh-CN" sz="2400" b="1" kern="0" smtClean="0">
                <a:solidFill>
                  <a:sysClr val="windowText" lastClr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368300" y="4462463"/>
            <a:ext cx="8359775" cy="749300"/>
            <a:chOff x="206" y="2753"/>
            <a:chExt cx="5266" cy="472"/>
          </a:xfrm>
        </p:grpSpPr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1770" y="2753"/>
              <a:ext cx="3702" cy="472"/>
              <a:chOff x="2058" y="3197"/>
              <a:chExt cx="3702" cy="472"/>
            </a:xfrm>
          </p:grpSpPr>
          <p:grpSp>
            <p:nvGrpSpPr>
              <p:cNvPr id="19" name="Group 23"/>
              <p:cNvGrpSpPr>
                <a:grpSpLocks/>
              </p:cNvGrpSpPr>
              <p:nvPr/>
            </p:nvGrpSpPr>
            <p:grpSpPr bwMode="auto">
              <a:xfrm>
                <a:off x="2238" y="3197"/>
                <a:ext cx="3123" cy="259"/>
                <a:chOff x="1872" y="3230"/>
                <a:chExt cx="3123" cy="259"/>
              </a:xfrm>
            </p:grpSpPr>
            <p:sp>
              <p:nvSpPr>
                <p:cNvPr id="21" name="Rectangle 24"/>
                <p:cNvSpPr>
                  <a:spLocks noChangeArrowheads="1"/>
                </p:cNvSpPr>
                <p:nvPr/>
              </p:nvSpPr>
              <p:spPr bwMode="auto">
                <a:xfrm>
                  <a:off x="1872" y="3232"/>
                  <a:ext cx="3123" cy="256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kern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a</a:t>
                  </a:r>
                  <a:r>
                    <a:rPr kumimoji="1" lang="en-US" altLang="zh-CN" sz="1400" kern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11</a:t>
                  </a:r>
                  <a:r>
                    <a:rPr kumimoji="1" lang="en-US" altLang="zh-CN" sz="2000" kern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   a</a:t>
                  </a:r>
                  <a:r>
                    <a:rPr kumimoji="1" lang="en-US" altLang="zh-CN" sz="1400" kern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21</a:t>
                  </a:r>
                  <a:r>
                    <a:rPr kumimoji="1" lang="en-US" altLang="zh-CN" sz="2000" kern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  a</a:t>
                  </a:r>
                  <a:r>
                    <a:rPr kumimoji="1" lang="en-US" altLang="zh-CN" sz="1400" kern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22</a:t>
                  </a:r>
                  <a:r>
                    <a:rPr kumimoji="1" lang="en-US" altLang="zh-CN" sz="2000" kern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  a</a:t>
                  </a:r>
                  <a:r>
                    <a:rPr kumimoji="1" lang="en-US" altLang="zh-CN" sz="1400" kern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31</a:t>
                  </a:r>
                  <a:r>
                    <a:rPr kumimoji="1" lang="en-US" altLang="zh-CN" sz="2000" kern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  a</a:t>
                  </a:r>
                  <a:r>
                    <a:rPr kumimoji="1" lang="en-US" altLang="zh-CN" sz="1400" kern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32</a:t>
                  </a:r>
                  <a:r>
                    <a:rPr kumimoji="1" lang="en-US" altLang="zh-CN" sz="2000" kern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                 a</a:t>
                  </a:r>
                  <a:r>
                    <a:rPr kumimoji="1" lang="en-US" altLang="zh-CN" sz="1400" kern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n1</a:t>
                  </a:r>
                  <a:r>
                    <a:rPr kumimoji="1" lang="en-US" altLang="zh-CN" sz="2000" kern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                a</a:t>
                  </a:r>
                  <a:r>
                    <a:rPr kumimoji="1" lang="en-US" altLang="zh-CN" sz="1400" kern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nn</a:t>
                  </a:r>
                  <a:r>
                    <a:rPr kumimoji="1" lang="en-US" altLang="zh-CN" sz="2000" kern="0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22" name="Line 25"/>
                <p:cNvSpPr>
                  <a:spLocks noChangeShapeType="1"/>
                </p:cNvSpPr>
                <p:nvPr/>
              </p:nvSpPr>
              <p:spPr bwMode="auto">
                <a:xfrm>
                  <a:off x="2145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kern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Line 26"/>
                <p:cNvSpPr>
                  <a:spLocks noChangeShapeType="1"/>
                </p:cNvSpPr>
                <p:nvPr/>
              </p:nvSpPr>
              <p:spPr bwMode="auto">
                <a:xfrm>
                  <a:off x="2434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kern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" name="Line 27"/>
                <p:cNvSpPr>
                  <a:spLocks noChangeShapeType="1"/>
                </p:cNvSpPr>
                <p:nvPr/>
              </p:nvSpPr>
              <p:spPr bwMode="auto">
                <a:xfrm>
                  <a:off x="2700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kern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" name="Line 28"/>
                <p:cNvSpPr>
                  <a:spLocks noChangeShapeType="1"/>
                </p:cNvSpPr>
                <p:nvPr/>
              </p:nvSpPr>
              <p:spPr bwMode="auto">
                <a:xfrm>
                  <a:off x="2967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kern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" name="Line 29"/>
                <p:cNvSpPr>
                  <a:spLocks noChangeShapeType="1"/>
                </p:cNvSpPr>
                <p:nvPr/>
              </p:nvSpPr>
              <p:spPr bwMode="auto">
                <a:xfrm>
                  <a:off x="3223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kern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Line 30"/>
                <p:cNvSpPr>
                  <a:spLocks noChangeShapeType="1"/>
                </p:cNvSpPr>
                <p:nvPr/>
              </p:nvSpPr>
              <p:spPr bwMode="auto">
                <a:xfrm>
                  <a:off x="3856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kern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Line 31"/>
                <p:cNvSpPr>
                  <a:spLocks noChangeShapeType="1"/>
                </p:cNvSpPr>
                <p:nvPr/>
              </p:nvSpPr>
              <p:spPr bwMode="auto">
                <a:xfrm>
                  <a:off x="4112" y="3233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 kern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689" y="3255"/>
                  <a:ext cx="1" cy="23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 kern="0" smtClea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291" y="3230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zh-CN" sz="2000" kern="0" smtClean="0">
                      <a:solidFill>
                        <a:sysClr val="windowText" lastClr="000000"/>
                      </a:solidFill>
                      <a:latin typeface="Times New Roman" pitchFamily="18" charset="0"/>
                    </a:rPr>
                    <a:t>…...</a:t>
                  </a:r>
                </a:p>
              </p:txBody>
            </p:sp>
            <p:sp>
              <p:nvSpPr>
                <p:cNvPr id="3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198" y="3237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zh-CN" sz="2000" kern="0" smtClean="0">
                      <a:solidFill>
                        <a:sysClr val="windowText" lastClr="000000"/>
                      </a:solidFill>
                      <a:latin typeface="Times New Roman" pitchFamily="18" charset="0"/>
                    </a:rPr>
                    <a:t>…...</a:t>
                  </a:r>
                </a:p>
              </p:txBody>
            </p:sp>
          </p:grpSp>
          <p:sp>
            <p:nvSpPr>
              <p:cNvPr id="20" name="Text Box 35"/>
              <p:cNvSpPr txBox="1">
                <a:spLocks noChangeArrowheads="1"/>
              </p:cNvSpPr>
              <p:nvPr/>
            </p:nvSpPr>
            <p:spPr bwMode="auto">
              <a:xfrm>
                <a:off x="2058" y="3419"/>
                <a:ext cx="37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kern="0" smtClean="0">
                    <a:solidFill>
                      <a:srgbClr val="333399"/>
                    </a:solidFill>
                    <a:latin typeface="Times New Roman" pitchFamily="18" charset="0"/>
                  </a:rPr>
                  <a:t>k=0      1     2     3    4                n(n-1)/2        n(n+1)/2-1 </a:t>
                </a:r>
              </a:p>
            </p:txBody>
          </p:sp>
        </p:grpSp>
        <p:sp>
          <p:nvSpPr>
            <p:cNvPr id="18" name="Text Box 36"/>
            <p:cNvSpPr txBox="1">
              <a:spLocks noChangeArrowheads="1"/>
            </p:cNvSpPr>
            <p:nvPr/>
          </p:nvSpPr>
          <p:spPr bwMode="auto">
            <a:xfrm>
              <a:off x="206" y="2772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400" kern="0" dirty="0" smtClean="0">
                  <a:solidFill>
                    <a:srgbClr val="333399"/>
                  </a:solidFill>
                  <a:latin typeface="Times New Roman" pitchFamily="18" charset="0"/>
                  <a:ea typeface="隶书" pitchFamily="49" charset="-122"/>
                </a:rPr>
                <a:t>按行序为主序：</a:t>
              </a:r>
            </a:p>
          </p:txBody>
        </p:sp>
      </p:grpSp>
      <p:grpSp>
        <p:nvGrpSpPr>
          <p:cNvPr id="32" name="Group 16"/>
          <p:cNvGrpSpPr>
            <a:grpSpLocks/>
          </p:cNvGrpSpPr>
          <p:nvPr/>
        </p:nvGrpSpPr>
        <p:grpSpPr bwMode="auto">
          <a:xfrm>
            <a:off x="1835150" y="5589588"/>
            <a:ext cx="4999038" cy="838200"/>
            <a:chOff x="1008" y="3648"/>
            <a:chExt cx="3149" cy="528"/>
          </a:xfrm>
        </p:grpSpPr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1008" y="3744"/>
              <a:ext cx="31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2400" b="1" kern="0" dirty="0" smtClean="0">
                  <a:solidFill>
                    <a:srgbClr val="0000FF"/>
                  </a:solidFill>
                  <a:latin typeface="Times New Roman" pitchFamily="18" charset="0"/>
                </a:rPr>
                <a:t>Loc(</a:t>
              </a:r>
              <a:r>
                <a:rPr kumimoji="1" lang="en-US" altLang="zh-CN" sz="2400" b="1" kern="0" dirty="0" err="1" smtClean="0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 kern="0" baseline="-25000" dirty="0" err="1" smtClean="0">
                  <a:solidFill>
                    <a:srgbClr val="0000FF"/>
                  </a:solidFill>
                  <a:latin typeface="Times New Roman" pitchFamily="18" charset="0"/>
                </a:rPr>
                <a:t>ij</a:t>
              </a:r>
              <a:r>
                <a:rPr kumimoji="1" lang="en-US" altLang="zh-CN" sz="2400" b="1" kern="0" dirty="0" smtClean="0">
                  <a:solidFill>
                    <a:srgbClr val="0000FF"/>
                  </a:solidFill>
                  <a:latin typeface="Times New Roman" pitchFamily="18" charset="0"/>
                </a:rPr>
                <a:t>)=Loc(</a:t>
              </a:r>
              <a:r>
                <a:rPr kumimoji="1" lang="en-US" altLang="zh-CN" sz="2800" b="1" kern="0" dirty="0" smtClean="0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0000FF"/>
                  </a:solidFill>
                  <a:latin typeface="Times New Roman" pitchFamily="18" charset="0"/>
                </a:rPr>
                <a:t>11</a:t>
              </a:r>
              <a:r>
                <a:rPr kumimoji="1" lang="en-US" altLang="zh-CN" sz="2400" b="1" kern="0" dirty="0" smtClean="0">
                  <a:solidFill>
                    <a:srgbClr val="0000FF"/>
                  </a:solidFill>
                  <a:latin typeface="Times New Roman" pitchFamily="18" charset="0"/>
                </a:rPr>
                <a:t>)+[             +(j-1)]*L</a:t>
              </a:r>
              <a:r>
                <a:rPr kumimoji="1" lang="en-US" altLang="zh-CN" sz="2800" b="1" kern="0" baseline="-25000" dirty="0" smtClean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2688" y="3936"/>
              <a:ext cx="58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2736" y="364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b="1" kern="0" smtClean="0">
                  <a:solidFill>
                    <a:srgbClr val="0000FF"/>
                  </a:solidFill>
                  <a:latin typeface="Times New Roman" pitchFamily="18" charset="0"/>
                </a:rPr>
                <a:t>i(i-1)</a:t>
              </a:r>
            </a:p>
          </p:txBody>
        </p:sp>
        <p:sp>
          <p:nvSpPr>
            <p:cNvPr id="36" name="Text Box 20"/>
            <p:cNvSpPr txBox="1">
              <a:spLocks noChangeArrowheads="1"/>
            </p:cNvSpPr>
            <p:nvPr/>
          </p:nvSpPr>
          <p:spPr bwMode="auto">
            <a:xfrm>
              <a:off x="2880" y="3888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b="1" kern="0" smtClean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38" name="标题 1"/>
          <p:cNvSpPr txBox="1">
            <a:spLocks/>
          </p:cNvSpPr>
          <p:nvPr/>
        </p:nvSpPr>
        <p:spPr>
          <a:xfrm>
            <a:off x="475799" y="152599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392468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2857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2857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4748</Words>
  <Application>Microsoft Office PowerPoint</Application>
  <PresentationFormat>全屏显示(4:3)</PresentationFormat>
  <Paragraphs>751</Paragraphs>
  <Slides>55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55</vt:i4>
      </vt:variant>
    </vt:vector>
  </HeadingPairs>
  <TitlesOfParts>
    <vt:vector size="76" baseType="lpstr">
      <vt:lpstr>仿宋_GB2312</vt:lpstr>
      <vt:lpstr>黑体</vt:lpstr>
      <vt:lpstr>华文行楷</vt:lpstr>
      <vt:lpstr>华文楷体</vt:lpstr>
      <vt:lpstr>楷体_GB2312</vt:lpstr>
      <vt:lpstr>隶书</vt:lpstr>
      <vt:lpstr>宋体</vt:lpstr>
      <vt:lpstr>Arial</vt:lpstr>
      <vt:lpstr>Arial Narrow</vt:lpstr>
      <vt:lpstr>Calibri</vt:lpstr>
      <vt:lpstr>Symbol</vt:lpstr>
      <vt:lpstr>Tahoma</vt:lpstr>
      <vt:lpstr>Times New Roman</vt:lpstr>
      <vt:lpstr>Verdana</vt:lpstr>
      <vt:lpstr>Wingdings</vt:lpstr>
      <vt:lpstr>商务型PPT模板</vt:lpstr>
      <vt:lpstr>8_默认设计模板</vt:lpstr>
      <vt:lpstr>公式</vt:lpstr>
      <vt:lpstr>Equation</vt:lpstr>
      <vt:lpstr>Clip</vt:lpstr>
      <vt:lpstr>Picture</vt:lpstr>
      <vt:lpstr>PowerPoint 演示文稿</vt:lpstr>
      <vt:lpstr>PowerPoint 演示文稿</vt:lpstr>
      <vt:lpstr>课前回顾</vt:lpstr>
      <vt:lpstr>课前回顾</vt:lpstr>
      <vt:lpstr>课前回顾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教学内容</vt:lpstr>
      <vt:lpstr>5.3  矩阵的压缩存储</vt:lpstr>
      <vt:lpstr>5.3  矩阵的压缩存储</vt:lpstr>
      <vt:lpstr>5.3  矩阵的压缩存储</vt:lpstr>
      <vt:lpstr>5.3  矩阵的压缩存储</vt:lpstr>
      <vt:lpstr>PowerPoint 演示文稿</vt:lpstr>
      <vt:lpstr>5.3  矩阵的压缩存储</vt:lpstr>
      <vt:lpstr>5.3  矩阵的压缩存储</vt:lpstr>
      <vt:lpstr>5.3  矩阵的压缩存储</vt:lpstr>
      <vt:lpstr>5.3  矩阵的压缩存储</vt:lpstr>
      <vt:lpstr>5.3  矩阵的压缩存储</vt:lpstr>
      <vt:lpstr>5.3  矩阵的压缩存储</vt:lpstr>
      <vt:lpstr>PowerPoint 演示文稿</vt:lpstr>
      <vt:lpstr>PowerPoint 演示文稿</vt:lpstr>
      <vt:lpstr>PowerPoint 演示文稿</vt:lpstr>
      <vt:lpstr>5.3  矩阵的压缩存储</vt:lpstr>
      <vt:lpstr>5.3  矩阵的压缩存储</vt:lpstr>
      <vt:lpstr>5.3  矩阵的压缩存储</vt:lpstr>
      <vt:lpstr>PowerPoint 演示文稿</vt:lpstr>
      <vt:lpstr>5.3  矩阵的压缩存储</vt:lpstr>
      <vt:lpstr>PowerPoint 演示文稿</vt:lpstr>
      <vt:lpstr>5.3  矩阵的压缩存储</vt:lpstr>
      <vt:lpstr>5.3  矩阵的压缩存储</vt:lpstr>
      <vt:lpstr>5.4  广义表的定义</vt:lpstr>
      <vt:lpstr>5.4  广义表的定义</vt:lpstr>
      <vt:lpstr>5.4  广义表的定义</vt:lpstr>
      <vt:lpstr>5.4  广义表的定义</vt:lpstr>
      <vt:lpstr>PowerPoint 演示文稿</vt:lpstr>
      <vt:lpstr>5.4  广义表的定义</vt:lpstr>
      <vt:lpstr>PowerPoint 演示文稿</vt:lpstr>
      <vt:lpstr>PowerPoint 演示文稿</vt:lpstr>
      <vt:lpstr>5.5  广义表的存储结构</vt:lpstr>
      <vt:lpstr>5.5  广义表的存储结构</vt:lpstr>
      <vt:lpstr>5.5  广义表的存储结构</vt:lpstr>
      <vt:lpstr>5.5  广义表的存储结构</vt:lpstr>
      <vt:lpstr>5.5  广义表的存储结构</vt:lpstr>
      <vt:lpstr>5.5  广义表的存储结构</vt:lpstr>
      <vt:lpstr>5.5  广义表的存储结构</vt:lpstr>
      <vt:lpstr>本章小结</vt:lpstr>
      <vt:lpstr>本章小结</vt:lpstr>
      <vt:lpstr>作业</vt:lpstr>
      <vt:lpstr>练习</vt:lpstr>
      <vt:lpstr>练习</vt:lpstr>
      <vt:lpstr>练习</vt:lpstr>
      <vt:lpstr>练习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happy&amp;hope</dc:creator>
  <cp:lastModifiedBy>happy&amp;hope</cp:lastModifiedBy>
  <cp:revision>220</cp:revision>
  <dcterms:modified xsi:type="dcterms:W3CDTF">2016-10-19T10:08:03Z</dcterms:modified>
</cp:coreProperties>
</file>