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8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9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2" r:id="rId2"/>
    <p:sldMasterId id="2147483720" r:id="rId3"/>
    <p:sldMasterId id="2147484204" r:id="rId4"/>
    <p:sldMasterId id="2147484218" r:id="rId5"/>
    <p:sldMasterId id="2147484234" r:id="rId6"/>
    <p:sldMasterId id="2147484248" r:id="rId7"/>
    <p:sldMasterId id="2147484261" r:id="rId8"/>
    <p:sldMasterId id="2147484274" r:id="rId9"/>
    <p:sldMasterId id="2147484287" r:id="rId10"/>
  </p:sldMasterIdLst>
  <p:notesMasterIdLst>
    <p:notesMasterId r:id="rId63"/>
  </p:notesMasterIdLst>
  <p:sldIdLst>
    <p:sldId id="257" r:id="rId11"/>
    <p:sldId id="476" r:id="rId12"/>
    <p:sldId id="477" r:id="rId13"/>
    <p:sldId id="478" r:id="rId14"/>
    <p:sldId id="479" r:id="rId15"/>
    <p:sldId id="480" r:id="rId16"/>
    <p:sldId id="481" r:id="rId17"/>
    <p:sldId id="482" r:id="rId18"/>
    <p:sldId id="486" r:id="rId19"/>
    <p:sldId id="484" r:id="rId20"/>
    <p:sldId id="487" r:id="rId21"/>
    <p:sldId id="485" r:id="rId22"/>
    <p:sldId id="258" r:id="rId23"/>
    <p:sldId id="488" r:id="rId24"/>
    <p:sldId id="490" r:id="rId25"/>
    <p:sldId id="348" r:id="rId26"/>
    <p:sldId id="349" r:id="rId27"/>
    <p:sldId id="351" r:id="rId28"/>
    <p:sldId id="491" r:id="rId29"/>
    <p:sldId id="334" r:id="rId30"/>
    <p:sldId id="335" r:id="rId31"/>
    <p:sldId id="336" r:id="rId32"/>
    <p:sldId id="340" r:id="rId33"/>
    <p:sldId id="338" r:id="rId34"/>
    <p:sldId id="339" r:id="rId35"/>
    <p:sldId id="350" r:id="rId36"/>
    <p:sldId id="513" r:id="rId37"/>
    <p:sldId id="514" r:id="rId38"/>
    <p:sldId id="515" r:id="rId39"/>
    <p:sldId id="516" r:id="rId40"/>
    <p:sldId id="517" r:id="rId41"/>
    <p:sldId id="518" r:id="rId42"/>
    <p:sldId id="519" r:id="rId43"/>
    <p:sldId id="520" r:id="rId44"/>
    <p:sldId id="521" r:id="rId45"/>
    <p:sldId id="358" r:id="rId46"/>
    <p:sldId id="360" r:id="rId47"/>
    <p:sldId id="359" r:id="rId48"/>
    <p:sldId id="384" r:id="rId49"/>
    <p:sldId id="492" r:id="rId50"/>
    <p:sldId id="386" r:id="rId51"/>
    <p:sldId id="494" r:id="rId52"/>
    <p:sldId id="395" r:id="rId53"/>
    <p:sldId id="387" r:id="rId54"/>
    <p:sldId id="388" r:id="rId55"/>
    <p:sldId id="496" r:id="rId56"/>
    <p:sldId id="404" r:id="rId57"/>
    <p:sldId id="405" r:id="rId58"/>
    <p:sldId id="406" r:id="rId59"/>
    <p:sldId id="498" r:id="rId60"/>
    <p:sldId id="408" r:id="rId61"/>
    <p:sldId id="407" r:id="rId6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1" autoAdjust="0"/>
    <p:restoredTop sz="94424" autoAdjust="0"/>
  </p:normalViewPr>
  <p:slideViewPr>
    <p:cSldViewPr>
      <p:cViewPr varScale="1">
        <p:scale>
          <a:sx n="87" d="100"/>
          <a:sy n="87" d="100"/>
        </p:scale>
        <p:origin x="1694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6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63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1.xml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slide" Target="slides/slide46.xml"/><Relationship Id="rId64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slide" Target="slides/slide49.xml"/><Relationship Id="rId67" Type="http://schemas.openxmlformats.org/officeDocument/2006/relationships/tableStyles" Target="tableStyles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9" Type="http://schemas.openxmlformats.org/officeDocument/2006/relationships/slide" Target="slides/slide2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4DB43-496E-41E6-9EAA-E02FFECEC6C0}" type="datetimeFigureOut">
              <a:rPr lang="zh-CN" altLang="en-US" smtClean="0"/>
              <a:pPr/>
              <a:t>2018/11/17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8B19D-5537-4AEA-BD50-66099A3F4E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025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13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CA5C7E6B-68D6-45DA-AEFB-61C0475A262F}" type="slidenum">
              <a:rPr lang="zh-CN" altLang="en-US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718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7CDE5F-3B31-4756-8CB2-4DDE13B3FD4F}" type="slidenum">
              <a:rPr lang="zh-CN" altLang="en-US"/>
              <a:pPr eaLnBrk="1" hangingPunct="1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471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forward</a:t>
            </a:r>
            <a:r>
              <a:rPr lang="zh-CN" altLang="en-US" smtClean="0"/>
              <a:t>；</a:t>
            </a:r>
            <a:r>
              <a:rPr lang="en-US" altLang="zh-CN" smtClean="0"/>
              <a:t>backward</a:t>
            </a: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1C154A8-FEC4-48E8-8066-B2F0C5AA5079}" type="slidenum">
              <a:rPr lang="en-US" altLang="zh-CN" b="0" smtClean="0">
                <a:solidFill>
                  <a:srgbClr val="000000"/>
                </a:solidFill>
              </a:rPr>
              <a:pPr/>
              <a:t>14</a:t>
            </a:fld>
            <a:endParaRPr lang="en-US" altLang="zh-CN" b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36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LTag,RTag</a:t>
            </a:r>
            <a:r>
              <a:rPr lang="zh-CN" altLang="en-US" dirty="0" smtClean="0"/>
              <a:t>只占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个字节，省空间 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指针的话：一个指针在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位系统中占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8B19D-5537-4AEA-BD50-66099A3F4EC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5847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8B19D-5537-4AEA-BD50-66099A3F4EC6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90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8B19D-5537-4AEA-BD50-66099A3F4EC6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780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gray">
          <a:xfrm>
            <a:off x="0" y="71438"/>
            <a:ext cx="2209800" cy="2205037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b="1" smtClean="0">
              <a:solidFill>
                <a:srgbClr val="17347D"/>
              </a:solidFill>
              <a:ea typeface="宋体" panose="02010600030101010101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gray">
          <a:xfrm>
            <a:off x="0" y="2420938"/>
            <a:ext cx="9144000" cy="108108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6600" b="1" smtClean="0">
                <a:solidFill>
                  <a:srgbClr val="EAEAE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sz="6600" b="1" smtClean="0">
                <a:solidFill>
                  <a:srgbClr val="EAEAE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6600" b="1" smtClean="0">
                <a:solidFill>
                  <a:srgbClr val="EAEAE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章  树和二叉树</a:t>
            </a:r>
          </a:p>
        </p:txBody>
      </p:sp>
      <p:pic>
        <p:nvPicPr>
          <p:cNvPr id="4" name="Picture 9" descr="fen_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5" t="6494" r="27020" b="74020"/>
          <a:stretch>
            <a:fillRect/>
          </a:stretch>
        </p:blipFill>
        <p:spPr bwMode="auto">
          <a:xfrm>
            <a:off x="6931025" y="44450"/>
            <a:ext cx="221297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无标题-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" r="2983"/>
          <a:stretch>
            <a:fillRect/>
          </a:stretch>
        </p:blipFill>
        <p:spPr bwMode="auto">
          <a:xfrm>
            <a:off x="2195513" y="22225"/>
            <a:ext cx="244792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无标题-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0"/>
            <a:ext cx="2303462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2"/>
          <p:cNvSpPr>
            <a:spLocks noChangeArrowheads="1"/>
          </p:cNvSpPr>
          <p:nvPr/>
        </p:nvSpPr>
        <p:spPr bwMode="gray">
          <a:xfrm>
            <a:off x="0" y="2205038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b="1" smtClean="0">
              <a:solidFill>
                <a:srgbClr val="17347D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78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Aft>
                <a:spcPts val="0"/>
              </a:spcAft>
              <a:defRPr kumimoji="0"/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6229E6BE-0AD7-4C17-ACF5-ABD975BE4BAF}" type="datetime2">
              <a:rPr lang="zh-CN" altLang="en-US"/>
              <a:pPr>
                <a:defRPr/>
              </a:pPr>
              <a:t>2018年11月17日</a:t>
            </a:fld>
            <a:r>
              <a:rPr lang="en-US" altLang="zh-CN"/>
              <a:t>        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Aft>
                <a:spcPts val="0"/>
              </a:spcAft>
              <a:defRPr kumimoji="0" b="0"/>
            </a:lvl1pPr>
          </a:lstStyle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05321970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0D9F3-77C9-4361-B6C4-C59E24CBDA9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E9C1D-2499-4602-9312-A56A833BD30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45417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4C213-6ED0-4E3E-B4FB-484CAF8F8270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6D403-DFBB-4E5F-B087-4EDFA8ADC93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63874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55B70-DDB4-43F8-8B6C-D8613D54904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E5F44-CCE3-406D-964B-7247C24D34D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00390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A258F-1601-4D9F-BF3E-1CD634ECA02F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B3010-E236-43C4-BEA6-1B2F1C5B9F8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52426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41B74-3906-4837-A8F7-C2D63867D608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C7C5A-93C6-448A-9E10-FF0B4936724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34275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749D8-C24B-4EDB-A7CE-7B33112DA5C2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F2713-6392-4111-9DFB-AD5196A55EC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52044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5FFCC-3905-4ECA-976E-87F06423A507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8AFED-559E-40D0-A620-A3E65D76018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53334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FBB7B-DD85-4C9F-9163-E253D244B7A2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79962-2A09-44C9-AA98-1FFBFFEDC32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94427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0A9EC-4E7F-44A8-BEF1-BF7DD89F1689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FF342-0386-4E82-B72C-BC0506AA583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52887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C2AA8-3AED-4DC8-A734-3F29A29F7034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FCE35-F7C5-4E2D-948C-B4EA82077E9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98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61211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83E47-4CC6-4ACA-B3E8-0D2663A29E6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30BC1-C941-44B9-9CFF-93090B1FDFA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73025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6F012-EED3-4AE5-AAFE-8718F9F38E79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1D2B2-1CD3-41C2-B7B1-D005D3A1598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53333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0D9F3-77C9-4361-B6C4-C59E24CBDA9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E9C1D-2499-4602-9312-A56A833BD30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02785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4C213-6ED0-4E3E-B4FB-484CAF8F8270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6D403-DFBB-4E5F-B087-4EDFA8ADC93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48588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55B70-DDB4-43F8-8B6C-D8613D54904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E5F44-CCE3-406D-964B-7247C24D34D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06167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A258F-1601-4D9F-BF3E-1CD634ECA02F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B3010-E236-43C4-BEA6-1B2F1C5B9F8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82982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41B74-3906-4837-A8F7-C2D63867D608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C7C5A-93C6-448A-9E10-FF0B4936724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70047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749D8-C24B-4EDB-A7CE-7B33112DA5C2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F2713-6392-4111-9DFB-AD5196A55EC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747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Aft>
                <a:spcPts val="0"/>
              </a:spcAft>
              <a:defRPr kumimoji="0"/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F4473B12-6996-4837-8C3C-9A68B4133C24}" type="datetime2">
              <a:rPr lang="zh-CN" altLang="en-US"/>
              <a:pPr>
                <a:defRPr/>
              </a:pPr>
              <a:t>2018年11月17日</a:t>
            </a:fld>
            <a:r>
              <a:rPr lang="en-US" altLang="zh-CN"/>
              <a:t>      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Aft>
                <a:spcPts val="0"/>
              </a:spcAft>
              <a:defRPr kumimoji="0" b="0"/>
            </a:lvl1pPr>
          </a:lstStyle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936932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Aft>
                <a:spcPts val="0"/>
              </a:spcAft>
              <a:defRPr kumimoji="0"/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5342A70C-FBEC-45C2-BECB-26D834957F62}" type="datetime2">
              <a:rPr lang="zh-CN" altLang="en-US"/>
              <a:pPr>
                <a:defRPr/>
              </a:pPr>
              <a:t>2018年11月17日</a:t>
            </a:fld>
            <a:r>
              <a:rPr lang="en-US" altLang="zh-CN"/>
              <a:t>      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Aft>
                <a:spcPts val="0"/>
              </a:spcAft>
              <a:defRPr kumimoji="0" b="0"/>
            </a:lvl1pPr>
          </a:lstStyle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4313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Aft>
                <a:spcPts val="0"/>
              </a:spcAft>
              <a:defRPr kumimoji="0"/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80BF7B84-4D64-49AB-BA9F-96E166C65ECA}" type="datetime2">
              <a:rPr lang="zh-CN" altLang="en-US"/>
              <a:pPr>
                <a:defRPr/>
              </a:pPr>
              <a:t>2018年11月17日</a:t>
            </a:fld>
            <a:r>
              <a:rPr lang="en-US" altLang="zh-CN"/>
              <a:t>      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Aft>
                <a:spcPts val="0"/>
              </a:spcAft>
              <a:defRPr kumimoji="0" b="0"/>
            </a:lvl1pPr>
          </a:lstStyle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487014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09600"/>
            <a:ext cx="1995487" cy="5565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9288" y="609600"/>
            <a:ext cx="5835650" cy="55657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Aft>
                <a:spcPts val="0"/>
              </a:spcAft>
              <a:defRPr kumimoji="0"/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445F4EB5-FF60-4EC9-AD87-D61D23145431}" type="datetime2">
              <a:rPr lang="zh-CN" altLang="en-US"/>
              <a:pPr>
                <a:defRPr/>
              </a:pPr>
              <a:t>2018年11月17日</a:t>
            </a:fld>
            <a:r>
              <a:rPr lang="en-US" altLang="zh-CN"/>
              <a:t>      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Aft>
                <a:spcPts val="0"/>
              </a:spcAft>
              <a:defRPr kumimoji="0" b="0"/>
            </a:lvl1pPr>
          </a:lstStyle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270207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49288" y="1449388"/>
            <a:ext cx="3914775" cy="472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3" y="1449388"/>
            <a:ext cx="3916362" cy="472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Aft>
                <a:spcPts val="0"/>
              </a:spcAft>
              <a:defRPr kumimoji="0"/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0AFF32C3-0BA4-4351-B6DB-96162364152A}" type="datetime2">
              <a:rPr lang="zh-CN" altLang="en-US"/>
              <a:pPr>
                <a:defRPr/>
              </a:pPr>
              <a:t>2018年11月17日</a:t>
            </a:fld>
            <a:r>
              <a:rPr lang="en-US" altLang="zh-CN"/>
              <a:t>      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Aft>
                <a:spcPts val="0"/>
              </a:spcAft>
              <a:defRPr kumimoji="0" b="0"/>
            </a:lvl1pPr>
          </a:lstStyle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027963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49288" y="609600"/>
            <a:ext cx="7983537" cy="5565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Aft>
                <a:spcPts val="0"/>
              </a:spcAft>
              <a:defRPr kumimoji="0"/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49D50689-DFC7-49F6-9714-EB6FE1DED6E0}" type="datetime2">
              <a:rPr lang="zh-CN" altLang="en-US"/>
              <a:pPr>
                <a:defRPr/>
              </a:pPr>
              <a:t>2018年11月17日</a:t>
            </a:fld>
            <a:r>
              <a:rPr lang="en-US" altLang="zh-CN"/>
              <a:t>        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Aft>
                <a:spcPts val="0"/>
              </a:spcAft>
              <a:defRPr kumimoji="0" b="0"/>
            </a:lvl1pPr>
          </a:lstStyle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3335106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92A6798-CF64-4C69-8265-040D1953DA40}" type="datetime1">
              <a:rPr lang="zh-CN" altLang="en-US"/>
              <a:pPr>
                <a:defRPr/>
              </a:pPr>
              <a:t>2018/11/17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C2A78-B46C-4206-8E93-F988BF513A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23311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5EDB65D-C9FA-4DE8-8694-CF06CEFD3B0F}" type="datetime1">
              <a:rPr lang="zh-CN" altLang="en-US"/>
              <a:pPr>
                <a:defRPr/>
              </a:pPr>
              <a:t>2018/11/17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D58597-7E72-4451-AF9F-8CD3F3092B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91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>
                <a:solidFill>
                  <a:srgbClr val="002060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fld id="{99111B65-B344-430F-A129-20A829AF95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82516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70F2884-7254-4157-9BCF-9403F3BAB56B}" type="datetime1">
              <a:rPr lang="zh-CN" altLang="en-US"/>
              <a:pPr>
                <a:defRPr/>
              </a:pPr>
              <a:t>2018/11/17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0618C3-8B05-4B66-921A-277F0E6A04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73140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3DFB1EC-DDDB-45CC-868B-08B65959783E}" type="datetime1">
              <a:rPr lang="zh-CN" altLang="en-US"/>
              <a:pPr>
                <a:defRPr/>
              </a:pPr>
              <a:t>2018/11/17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C3B295-03B3-44B9-968E-4DA9BEFB44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43514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4F2D48B-C1AD-460B-A2D4-50D99973E87E}" type="datetime1">
              <a:rPr lang="zh-CN" altLang="en-US"/>
              <a:pPr>
                <a:defRPr/>
              </a:pPr>
              <a:t>2018/11/17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1EB0FE-CCFD-487F-8A1F-F48085EAA7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47884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3FEA89E-2706-44F3-8858-9FC53214FB3C}" type="datetime1">
              <a:rPr lang="zh-CN" altLang="en-US"/>
              <a:pPr>
                <a:defRPr/>
              </a:pPr>
              <a:t>2018/11/17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B4A090-D95D-4E75-81E2-1C63C91AA7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56060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DB340B7-5923-4504-904C-AE82F4BCDDDB}" type="datetime1">
              <a:rPr lang="zh-CN" altLang="en-US"/>
              <a:pPr>
                <a:defRPr/>
              </a:pPr>
              <a:t>2018/11/17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ADFCEF-652D-4D93-9914-0AE3556FC2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5659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AE33FDE-3497-47DE-9C4C-403A65292E78}" type="datetime1">
              <a:rPr lang="zh-CN" altLang="en-US"/>
              <a:pPr>
                <a:defRPr/>
              </a:pPr>
              <a:t>2018/11/17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1E6B88-47E8-4873-9E2C-C6CB325024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1794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F3BE8C0-213B-4858-A46F-687009353479}" type="datetime1">
              <a:rPr lang="zh-CN" altLang="en-US"/>
              <a:pPr>
                <a:defRPr/>
              </a:pPr>
              <a:t>2018/11/17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5327E-0A8E-4A50-841F-D286327DAA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82587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B87C626-AF17-4B65-B764-9BAB63F45B27}" type="datetime1">
              <a:rPr lang="zh-CN" altLang="en-US"/>
              <a:pPr>
                <a:defRPr/>
              </a:pPr>
              <a:t>2018/11/17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AAF900-E9E9-42A2-91A3-A12134EE1B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3276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FEADA0B-F96C-4696-B978-6382E5B914C6}" type="datetime1">
              <a:rPr lang="zh-CN" altLang="en-US"/>
              <a:pPr>
                <a:defRPr/>
              </a:pPr>
              <a:t>2018/11/17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76FF7D-3D67-4102-A116-621DDE9723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3545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594C6F7-C421-48BA-BEDC-EBCA845AE966}" type="datetime1">
              <a:rPr lang="zh-CN" altLang="en-US"/>
              <a:pPr>
                <a:defRPr/>
              </a:pPr>
              <a:t>2018/11/17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B593E1-9446-4049-85CC-145950AE32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930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fld id="{05BBB1C1-1D38-449C-A93C-BDAF32D7F98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49255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3584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0DAC26A3-3938-492F-85F2-32D044421E86}" type="datetime2">
              <a:rPr lang="zh-CN" altLang="en-US"/>
              <a:pPr>
                <a:defRPr/>
              </a:pPr>
              <a:t>2018年11月17日</a:t>
            </a:fld>
            <a:r>
              <a:rPr lang="en-US" altLang="zh-CN"/>
              <a:t>      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71488" y="6240463"/>
            <a:ext cx="3781425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7304907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6AAD0057-F514-43BF-A3C8-40B12F9A018A}" type="datetime2">
              <a:rPr lang="zh-CN" altLang="en-US"/>
              <a:pPr>
                <a:defRPr/>
              </a:pPr>
              <a:t>2018年11月17日</a:t>
            </a:fld>
            <a:r>
              <a:rPr lang="en-US" altLang="zh-CN"/>
              <a:t>      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71488" y="6240463"/>
            <a:ext cx="3781425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4063159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9288" y="1449388"/>
            <a:ext cx="3914775" cy="4725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3" y="1449388"/>
            <a:ext cx="3916362" cy="4725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449BC934-D50F-45AA-91B1-9D597AB61271}" type="datetime2">
              <a:rPr lang="zh-CN" altLang="en-US"/>
              <a:pPr>
                <a:defRPr/>
              </a:pPr>
              <a:t>2018年11月17日</a:t>
            </a:fld>
            <a:r>
              <a:rPr lang="en-US" altLang="zh-CN"/>
              <a:t>      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71488" y="6240463"/>
            <a:ext cx="3781425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9387842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2526BDFC-5B4A-49B8-B914-55BEDA982829}" type="datetime2">
              <a:rPr lang="zh-CN" altLang="en-US"/>
              <a:pPr>
                <a:defRPr/>
              </a:pPr>
              <a:t>2018年11月17日</a:t>
            </a:fld>
            <a:r>
              <a:rPr lang="en-US" altLang="zh-CN"/>
              <a:t>        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71488" y="6240463"/>
            <a:ext cx="3781425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5875932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9956886C-DBDE-4161-BAF3-8A84CC67E090}" type="datetime2">
              <a:rPr lang="zh-CN" altLang="en-US"/>
              <a:pPr>
                <a:defRPr/>
              </a:pPr>
              <a:t>2018年11月17日</a:t>
            </a:fld>
            <a:r>
              <a:rPr lang="en-US" altLang="zh-CN"/>
              <a:t>        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71488" y="6240463"/>
            <a:ext cx="3781425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4985766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B6E368F1-0ADC-4741-A03F-F3865E9C1B7B}" type="datetime2">
              <a:rPr lang="zh-CN" altLang="en-US"/>
              <a:pPr>
                <a:defRPr/>
              </a:pPr>
              <a:t>2018年11月17日</a:t>
            </a:fld>
            <a:r>
              <a:rPr lang="en-US" altLang="zh-CN"/>
              <a:t>        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71488" y="6240463"/>
            <a:ext cx="3781425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1631438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6E1FC826-774C-4449-BB4B-95105EE96751}" type="datetime2">
              <a:rPr lang="zh-CN" altLang="en-US"/>
              <a:pPr>
                <a:defRPr/>
              </a:pPr>
              <a:t>2018年11月17日</a:t>
            </a:fld>
            <a:r>
              <a:rPr lang="en-US" altLang="zh-CN"/>
              <a:t>      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71488" y="6240463"/>
            <a:ext cx="3781425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9965734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7BEE4182-0AED-4138-9041-FCF199374F85}" type="datetime2">
              <a:rPr lang="zh-CN" altLang="en-US"/>
              <a:pPr>
                <a:defRPr/>
              </a:pPr>
              <a:t>2018年11月17日</a:t>
            </a:fld>
            <a:r>
              <a:rPr lang="en-US" altLang="zh-CN"/>
              <a:t>      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71488" y="6240463"/>
            <a:ext cx="3781425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5640851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935B9DC4-51BB-4336-808F-4141130AB420}" type="datetime2">
              <a:rPr lang="zh-CN" altLang="en-US"/>
              <a:pPr>
                <a:defRPr/>
              </a:pPr>
              <a:t>2018年11月17日</a:t>
            </a:fld>
            <a:r>
              <a:rPr lang="en-US" altLang="zh-CN"/>
              <a:t>      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71488" y="6240463"/>
            <a:ext cx="3781425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67687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6F012-EED3-4AE5-AAFE-8718F9F38E79}" type="datetime1">
              <a:rPr lang="zh-CN" altLang="en-US"/>
              <a:pPr>
                <a:defRPr/>
              </a:pPr>
              <a:t>2018/11/17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1D2B2-1CD3-41C2-B7B1-D005D3A159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19381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09600"/>
            <a:ext cx="1995487" cy="5565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9288" y="609600"/>
            <a:ext cx="5835650" cy="55657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9C3A9381-B2B4-43C3-A208-B274AC965FAA}" type="datetime2">
              <a:rPr lang="zh-CN" altLang="en-US"/>
              <a:pPr>
                <a:defRPr/>
              </a:pPr>
              <a:t>2018年11月17日</a:t>
            </a:fld>
            <a:r>
              <a:rPr lang="en-US" altLang="zh-CN"/>
              <a:t>      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71488" y="6240463"/>
            <a:ext cx="3781425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4198162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49288" y="1449388"/>
            <a:ext cx="3914775" cy="472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3" y="1449388"/>
            <a:ext cx="3916362" cy="472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4DF06276-DEEE-496F-BA10-4B26B1D1C7AF}" type="datetime2">
              <a:rPr lang="zh-CN" altLang="en-US"/>
              <a:pPr>
                <a:defRPr/>
              </a:pPr>
              <a:t>2018年11月17日</a:t>
            </a:fld>
            <a:r>
              <a:rPr lang="en-US" altLang="zh-CN"/>
              <a:t>      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71488" y="6240463"/>
            <a:ext cx="3781425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297837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49288" y="609600"/>
            <a:ext cx="7983537" cy="5565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2288B561-A49B-4760-81C5-01CF98F6E361}" type="datetime2">
              <a:rPr lang="zh-CN" altLang="en-US"/>
              <a:pPr>
                <a:defRPr/>
              </a:pPr>
              <a:t>2018年11月17日</a:t>
            </a:fld>
            <a:r>
              <a:rPr lang="en-US" altLang="zh-CN"/>
              <a:t>        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71488" y="6240463"/>
            <a:ext cx="3781425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4114341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ltGray">
              <a:xfrm rot="-5400000">
                <a:off x="2558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2918500 h 720"/>
                  <a:gd name="T4" fmla="*/ 152 w 1000"/>
                  <a:gd name="T5" fmla="*/ 2918500 h 720"/>
                  <a:gd name="T6" fmla="*/ 152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ltGray">
              <a:xfrm rot="-5400000">
                <a:off x="1322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45 h 317"/>
                  <a:gd name="T4" fmla="*/ 624 w 624"/>
                  <a:gd name="T5" fmla="*/ 84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55 h 317"/>
                  <a:gd name="T4" fmla="*/ 624 w 624"/>
                  <a:gd name="T5" fmla="*/ 85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ltGray">
              <a:xfrm rot="-5400000">
                <a:off x="-58" y="1752"/>
                <a:ext cx="624" cy="255"/>
              </a:xfrm>
              <a:custGeom>
                <a:avLst/>
                <a:gdLst>
                  <a:gd name="T0" fmla="*/ 0 w 624"/>
                  <a:gd name="T1" fmla="*/ 12 h 370"/>
                  <a:gd name="T2" fmla="*/ 0 w 624"/>
                  <a:gd name="T3" fmla="*/ 73 h 370"/>
                  <a:gd name="T4" fmla="*/ 624 w 624"/>
                  <a:gd name="T5" fmla="*/ 73 h 370"/>
                  <a:gd name="T6" fmla="*/ 624 w 624"/>
                  <a:gd name="T7" fmla="*/ 12 h 370"/>
                  <a:gd name="T8" fmla="*/ 384 w 624"/>
                  <a:gd name="T9" fmla="*/ 2 h 370"/>
                  <a:gd name="T10" fmla="*/ 0 w 624"/>
                  <a:gd name="T11" fmla="*/ 12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01 h 317"/>
                  <a:gd name="T4" fmla="*/ 624 w 624"/>
                  <a:gd name="T5" fmla="*/ 201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853 h 272"/>
                  <a:gd name="T4" fmla="*/ 240 w 624"/>
                  <a:gd name="T5" fmla="*/ 753 h 272"/>
                  <a:gd name="T6" fmla="*/ 624 w 624"/>
                  <a:gd name="T7" fmla="*/ 853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Freeform 10"/>
              <p:cNvSpPr>
                <a:spLocks/>
              </p:cNvSpPr>
              <p:nvPr/>
            </p:nvSpPr>
            <p:spPr bwMode="ltGray">
              <a:xfrm rot="-5400000">
                <a:off x="155" y="1727"/>
                <a:ext cx="632" cy="315"/>
              </a:xfrm>
              <a:custGeom>
                <a:avLst/>
                <a:gdLst>
                  <a:gd name="T0" fmla="*/ 8 w 632"/>
                  <a:gd name="T1" fmla="*/ 26 h 362"/>
                  <a:gd name="T2" fmla="*/ 8 w 632"/>
                  <a:gd name="T3" fmla="*/ 182 h 362"/>
                  <a:gd name="T4" fmla="*/ 248 w 632"/>
                  <a:gd name="T5" fmla="*/ 182 h 362"/>
                  <a:gd name="T6" fmla="*/ 632 w 632"/>
                  <a:gd name="T7" fmla="*/ 182 h 362"/>
                  <a:gd name="T8" fmla="*/ 632 w 632"/>
                  <a:gd name="T9" fmla="*/ 26 h 362"/>
                  <a:gd name="T10" fmla="*/ 104 w 632"/>
                  <a:gd name="T11" fmla="*/ 26 h 362"/>
                  <a:gd name="T12" fmla="*/ 8 w 632"/>
                  <a:gd name="T13" fmla="*/ 26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ltGray">
              <a:xfrm rot="-5400000">
                <a:off x="3210" y="1665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45 h 317"/>
                  <a:gd name="T4" fmla="*/ 624 w 624"/>
                  <a:gd name="T5" fmla="*/ 84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55 h 317"/>
                  <a:gd name="T4" fmla="*/ 624 w 624"/>
                  <a:gd name="T5" fmla="*/ 85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Freeform 13"/>
              <p:cNvSpPr>
                <a:spLocks/>
              </p:cNvSpPr>
              <p:nvPr/>
            </p:nvSpPr>
            <p:spPr bwMode="ltGray">
              <a:xfrm rot="-5400000">
                <a:off x="1829" y="1748"/>
                <a:ext cx="624" cy="255"/>
              </a:xfrm>
              <a:custGeom>
                <a:avLst/>
                <a:gdLst>
                  <a:gd name="T0" fmla="*/ 0 w 624"/>
                  <a:gd name="T1" fmla="*/ 12 h 370"/>
                  <a:gd name="T2" fmla="*/ 0 w 624"/>
                  <a:gd name="T3" fmla="*/ 73 h 370"/>
                  <a:gd name="T4" fmla="*/ 624 w 624"/>
                  <a:gd name="T5" fmla="*/ 73 h 370"/>
                  <a:gd name="T6" fmla="*/ 624 w 624"/>
                  <a:gd name="T7" fmla="*/ 12 h 370"/>
                  <a:gd name="T8" fmla="*/ 384 w 624"/>
                  <a:gd name="T9" fmla="*/ 2 h 370"/>
                  <a:gd name="T10" fmla="*/ 0 w 624"/>
                  <a:gd name="T11" fmla="*/ 12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01 h 317"/>
                  <a:gd name="T4" fmla="*/ 624 w 624"/>
                  <a:gd name="T5" fmla="*/ 201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Freeform 15"/>
              <p:cNvSpPr>
                <a:spLocks/>
              </p:cNvSpPr>
              <p:nvPr/>
            </p:nvSpPr>
            <p:spPr bwMode="ltGray">
              <a:xfrm rot="-5400000">
                <a:off x="2329" y="1695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844 h 272"/>
                  <a:gd name="T4" fmla="*/ 240 w 624"/>
                  <a:gd name="T5" fmla="*/ 745 h 272"/>
                  <a:gd name="T6" fmla="*/ 624 w 624"/>
                  <a:gd name="T7" fmla="*/ 844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26 h 362"/>
                  <a:gd name="T2" fmla="*/ 8 w 632"/>
                  <a:gd name="T3" fmla="*/ 184 h 362"/>
                  <a:gd name="T4" fmla="*/ 248 w 632"/>
                  <a:gd name="T5" fmla="*/ 184 h 362"/>
                  <a:gd name="T6" fmla="*/ 632 w 632"/>
                  <a:gd name="T7" fmla="*/ 184 h 362"/>
                  <a:gd name="T8" fmla="*/ 632 w 632"/>
                  <a:gd name="T9" fmla="*/ 26 h 362"/>
                  <a:gd name="T10" fmla="*/ 104 w 632"/>
                  <a:gd name="T11" fmla="*/ 26 h 362"/>
                  <a:gd name="T12" fmla="*/ 8 w 632"/>
                  <a:gd name="T13" fmla="*/ 26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Freeform 17"/>
              <p:cNvSpPr>
                <a:spLocks/>
              </p:cNvSpPr>
              <p:nvPr/>
            </p:nvSpPr>
            <p:spPr bwMode="ltGray">
              <a:xfrm rot="-5400000">
                <a:off x="4076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45 h 317"/>
                  <a:gd name="T4" fmla="*/ 624 w 624"/>
                  <a:gd name="T5" fmla="*/ 84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55 h 317"/>
                  <a:gd name="T4" fmla="*/ 624 w 624"/>
                  <a:gd name="T5" fmla="*/ 85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Freeform 19"/>
              <p:cNvSpPr>
                <a:spLocks/>
              </p:cNvSpPr>
              <p:nvPr/>
            </p:nvSpPr>
            <p:spPr bwMode="ltGray">
              <a:xfrm rot="-5400000">
                <a:off x="4583" y="1748"/>
                <a:ext cx="624" cy="255"/>
              </a:xfrm>
              <a:custGeom>
                <a:avLst/>
                <a:gdLst>
                  <a:gd name="T0" fmla="*/ 0 w 624"/>
                  <a:gd name="T1" fmla="*/ 12 h 370"/>
                  <a:gd name="T2" fmla="*/ 0 w 624"/>
                  <a:gd name="T3" fmla="*/ 73 h 370"/>
                  <a:gd name="T4" fmla="*/ 624 w 624"/>
                  <a:gd name="T5" fmla="*/ 73 h 370"/>
                  <a:gd name="T6" fmla="*/ 624 w 624"/>
                  <a:gd name="T7" fmla="*/ 12 h 370"/>
                  <a:gd name="T8" fmla="*/ 384 w 624"/>
                  <a:gd name="T9" fmla="*/ 2 h 370"/>
                  <a:gd name="T10" fmla="*/ 0 w 624"/>
                  <a:gd name="T11" fmla="*/ 12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ltGray">
              <a:xfrm rot="-5400000">
                <a:off x="5083" y="1695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844 h 272"/>
                  <a:gd name="T4" fmla="*/ 240 w 624"/>
                  <a:gd name="T5" fmla="*/ 745 h 272"/>
                  <a:gd name="T6" fmla="*/ 624 w 624"/>
                  <a:gd name="T7" fmla="*/ 844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26 h 362"/>
                  <a:gd name="T2" fmla="*/ 8 w 632"/>
                  <a:gd name="T3" fmla="*/ 184 h 362"/>
                  <a:gd name="T4" fmla="*/ 248 w 632"/>
                  <a:gd name="T5" fmla="*/ 184 h 362"/>
                  <a:gd name="T6" fmla="*/ 632 w 632"/>
                  <a:gd name="T7" fmla="*/ 184 h 362"/>
                  <a:gd name="T8" fmla="*/ 632 w 632"/>
                  <a:gd name="T9" fmla="*/ 26 h 362"/>
                  <a:gd name="T10" fmla="*/ 104 w 632"/>
                  <a:gd name="T11" fmla="*/ 26 h 362"/>
                  <a:gd name="T12" fmla="*/ 8 w 632"/>
                  <a:gd name="T13" fmla="*/ 26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" name="Freeform 23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>
                <a:gd name="T0" fmla="*/ 0 w 5762"/>
                <a:gd name="T1" fmla="*/ 258 h 385"/>
                <a:gd name="T2" fmla="*/ 5762 w 5762"/>
                <a:gd name="T3" fmla="*/ 246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258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Freeform 24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7193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98438"/>
            <a:ext cx="7772400" cy="2286000"/>
          </a:xfrm>
        </p:spPr>
        <p:txBody>
          <a:bodyPr anchor="b">
            <a:spAutoFit/>
          </a:bodyPr>
          <a:lstStyle>
            <a:lvl1pPr>
              <a:defRPr sz="72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7194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7" name="Rectangle 27"/>
          <p:cNvSpPr>
            <a:spLocks noGrp="1" noChangeArrowheads="1"/>
          </p:cNvSpPr>
          <p:nvPr>
            <p:ph type="dt" sz="half" idx="10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Aft>
                <a:spcPts val="0"/>
              </a:spcAf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838455-191B-4D3E-BB97-C55D6EC35E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95164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9FA96A1-C78B-4BB3-BB5B-BA392CFF65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733669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2358A45-D05E-4E82-B174-CC1F872D32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03193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B4F2157-2FE3-48FD-B3F2-75AE265540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268853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C0BD2E-2750-43F4-B2DA-143AE42C4A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35076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995C244-CAFE-4ED6-89A8-ACCB991FE6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952932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640363-2A87-4A23-A908-0E9AD8A6DF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916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Aft>
                <a:spcPts val="0"/>
              </a:spcAft>
              <a:defRPr kumimoji="0"/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E98DDA85-CB02-47AE-8538-375102D20942}" type="datetime2">
              <a:rPr lang="zh-CN" altLang="en-US"/>
              <a:pPr>
                <a:defRPr/>
              </a:pPr>
              <a:t>2018年11月17日</a:t>
            </a:fld>
            <a:r>
              <a:rPr lang="en-US" altLang="zh-CN"/>
              <a:t>      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Aft>
                <a:spcPts val="0"/>
              </a:spcAft>
              <a:defRPr kumimoji="0" b="0"/>
            </a:lvl1pPr>
          </a:lstStyle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04625785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80D664-D648-4FDB-9527-7618BE0E65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63577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6EB3A7-2B96-41F2-9F3E-E21ADE23D9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54101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8321AC-7428-421C-BA6C-407A166918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93364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855D1B1-CC04-4012-A363-F79F1027EB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56967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35563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35563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343FA5-DB9C-4553-99CA-7BF7F920A0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00625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B2E48B1-923E-461C-9E78-FCB5B5726C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72050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73163" y="457200"/>
            <a:ext cx="7772400" cy="5638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E53C4A-2E59-4E27-B4A8-53B16CB27C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606832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35563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35563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FDD6C-BDEF-48B6-9907-08686EBEB5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526287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5FFCC-3905-4ECA-976E-87F06423A507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8AFED-559E-40D0-A620-A3E65D76018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84205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FBB7B-DD85-4C9F-9163-E253D244B7A2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79962-2A09-44C9-AA98-1FFBFFEDC32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86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Aft>
                <a:spcPts val="0"/>
              </a:spcAft>
              <a:defRPr kumimoji="0"/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E3DD01A2-AF85-4426-9BB3-901F4B115859}" type="datetime2">
              <a:rPr lang="zh-CN" altLang="en-US"/>
              <a:pPr>
                <a:defRPr/>
              </a:pPr>
              <a:t>2018年11月17日</a:t>
            </a:fld>
            <a:r>
              <a:rPr lang="en-US" altLang="zh-CN"/>
              <a:t>      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Aft>
                <a:spcPts val="0"/>
              </a:spcAft>
              <a:defRPr kumimoji="0" b="0"/>
            </a:lvl1pPr>
          </a:lstStyle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55990327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0A9EC-4E7F-44A8-BEF1-BF7DD89F1689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FF342-0386-4E82-B72C-BC0506AA583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49013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C2AA8-3AED-4DC8-A734-3F29A29F7034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FCE35-F7C5-4E2D-948C-B4EA82077E9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17134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83E47-4CC6-4ACA-B3E8-0D2663A29E6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30BC1-C941-44B9-9CFF-93090B1FDFA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5352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6F012-EED3-4AE5-AAFE-8718F9F38E79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1D2B2-1CD3-41C2-B7B1-D005D3A1598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74527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0D9F3-77C9-4361-B6C4-C59E24CBDA9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E9C1D-2499-4602-9312-A56A833BD30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4105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4C213-6ED0-4E3E-B4FB-484CAF8F8270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6D403-DFBB-4E5F-B087-4EDFA8ADC93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41384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55B70-DDB4-43F8-8B6C-D8613D54904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E5F44-CCE3-406D-964B-7247C24D34D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00064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A258F-1601-4D9F-BF3E-1CD634ECA02F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B3010-E236-43C4-BEA6-1B2F1C5B9F8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19574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41B74-3906-4837-A8F7-C2D63867D608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C7C5A-93C6-448A-9E10-FF0B4936724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15761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749D8-C24B-4EDB-A7CE-7B33112DA5C2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F2713-6392-4111-9DFB-AD5196A55EC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36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Aft>
                <a:spcPts val="0"/>
              </a:spcAft>
              <a:defRPr kumimoji="0"/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B15372D6-FE2A-4FF2-9FC9-9B47514AD2F8}" type="datetime2">
              <a:rPr lang="zh-CN" altLang="en-US"/>
              <a:pPr>
                <a:defRPr/>
              </a:pPr>
              <a:t>2018年11月17日</a:t>
            </a:fld>
            <a:r>
              <a:rPr lang="en-US" altLang="zh-CN"/>
              <a:t>      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Aft>
                <a:spcPts val="0"/>
              </a:spcAft>
              <a:defRPr kumimoji="0" b="0"/>
            </a:lvl1pPr>
          </a:lstStyle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99293463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5FFCC-3905-4ECA-976E-87F06423A507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8AFED-559E-40D0-A620-A3E65D76018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6186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FBB7B-DD85-4C9F-9163-E253D244B7A2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79962-2A09-44C9-AA98-1FFBFFEDC32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47576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0A9EC-4E7F-44A8-BEF1-BF7DD89F1689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FF342-0386-4E82-B72C-BC0506AA583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94268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C2AA8-3AED-4DC8-A734-3F29A29F7034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FCE35-F7C5-4E2D-948C-B4EA82077E9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0223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83E47-4CC6-4ACA-B3E8-0D2663A29E6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30BC1-C941-44B9-9CFF-93090B1FDFA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56544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6F012-EED3-4AE5-AAFE-8718F9F38E79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1D2B2-1CD3-41C2-B7B1-D005D3A1598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14741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0D9F3-77C9-4361-B6C4-C59E24CBDA9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E9C1D-2499-4602-9312-A56A833BD30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10212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4C213-6ED0-4E3E-B4FB-484CAF8F8270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6D403-DFBB-4E5F-B087-4EDFA8ADC93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73571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55B70-DDB4-43F8-8B6C-D8613D54904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E5F44-CCE3-406D-964B-7247C24D34D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55678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A258F-1601-4D9F-BF3E-1CD634ECA02F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B3010-E236-43C4-BEA6-1B2F1C5B9F8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9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9288" y="1449388"/>
            <a:ext cx="3914775" cy="4725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3" y="1449388"/>
            <a:ext cx="3916362" cy="4725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Aft>
                <a:spcPts val="0"/>
              </a:spcAft>
              <a:defRPr kumimoji="0"/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CB8C01FD-B6DA-476D-AABB-F5D36A4260A5}" type="datetime2">
              <a:rPr lang="zh-CN" altLang="en-US"/>
              <a:pPr>
                <a:defRPr/>
              </a:pPr>
              <a:t>2018年11月17日</a:t>
            </a:fld>
            <a:r>
              <a:rPr lang="en-US" altLang="zh-CN"/>
              <a:t>      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Aft>
                <a:spcPts val="0"/>
              </a:spcAft>
              <a:defRPr kumimoji="0" b="0"/>
            </a:lvl1pPr>
          </a:lstStyle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78402931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41B74-3906-4837-A8F7-C2D63867D608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C7C5A-93C6-448A-9E10-FF0B4936724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75426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749D8-C24B-4EDB-A7CE-7B33112DA5C2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F2713-6392-4111-9DFB-AD5196A55EC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18342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5FFCC-3905-4ECA-976E-87F06423A507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8AFED-559E-40D0-A620-A3E65D76018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3787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FBB7B-DD85-4C9F-9163-E253D244B7A2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79962-2A09-44C9-AA98-1FFBFFEDC32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3868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0A9EC-4E7F-44A8-BEF1-BF7DD89F1689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FF342-0386-4E82-B72C-BC0506AA583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56762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C2AA8-3AED-4DC8-A734-3F29A29F7034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FCE35-F7C5-4E2D-948C-B4EA82077E9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25273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83E47-4CC6-4ACA-B3E8-0D2663A29E6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30BC1-C941-44B9-9CFF-93090B1FDFA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41598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6F012-EED3-4AE5-AAFE-8718F9F38E79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1D2B2-1CD3-41C2-B7B1-D005D3A1598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20137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0D9F3-77C9-4361-B6C4-C59E24CBDA9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E9C1D-2499-4602-9312-A56A833BD30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14035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4C213-6ED0-4E3E-B4FB-484CAF8F8270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6D403-DFBB-4E5F-B087-4EDFA8ADC93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3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Aft>
                <a:spcPts val="0"/>
              </a:spcAft>
              <a:defRPr kumimoji="0"/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A74F768F-8060-4622-AE0E-22CE5CAD8F4B}" type="datetime2">
              <a:rPr lang="zh-CN" altLang="en-US"/>
              <a:pPr>
                <a:defRPr/>
              </a:pPr>
              <a:t>2018年11月17日</a:t>
            </a:fld>
            <a:r>
              <a:rPr lang="en-US" altLang="zh-CN"/>
              <a:t>        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Aft>
                <a:spcPts val="0"/>
              </a:spcAft>
              <a:defRPr kumimoji="0" b="0"/>
            </a:lvl1pPr>
          </a:lstStyle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259970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55B70-DDB4-43F8-8B6C-D8613D54904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E5F44-CCE3-406D-964B-7247C24D34D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22749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A258F-1601-4D9F-BF3E-1CD634ECA02F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B3010-E236-43C4-BEA6-1B2F1C5B9F8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23767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41B74-3906-4837-A8F7-C2D63867D608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C7C5A-93C6-448A-9E10-FF0B4936724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43651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749D8-C24B-4EDB-A7CE-7B33112DA5C2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F2713-6392-4111-9DFB-AD5196A55EC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80820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5FFCC-3905-4ECA-976E-87F06423A507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8AFED-559E-40D0-A620-A3E65D76018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2472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FBB7B-DD85-4C9F-9163-E253D244B7A2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79962-2A09-44C9-AA98-1FFBFFEDC32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51966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0A9EC-4E7F-44A8-BEF1-BF7DD89F1689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FF342-0386-4E82-B72C-BC0506AA583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78779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C2AA8-3AED-4DC8-A734-3F29A29F7034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FCE35-F7C5-4E2D-948C-B4EA82077E9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53306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83E47-4CC6-4ACA-B3E8-0D2663A29E6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30BC1-C941-44B9-9CFF-93090B1FDFA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53952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6F012-EED3-4AE5-AAFE-8718F9F38E79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1D2B2-1CD3-41C2-B7B1-D005D3A1598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35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12.xml"/><Relationship Id="rId12" Type="http://schemas.openxmlformats.org/officeDocument/2006/relationships/slideLayout" Target="../slideLayouts/slideLayout117.xml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4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slideLayout" Target="../slideLayouts/slideLayout93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6.xml"/><Relationship Id="rId7" Type="http://schemas.openxmlformats.org/officeDocument/2006/relationships/slideLayout" Target="../slideLayouts/slideLayout100.xml"/><Relationship Id="rId12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DDF2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gray">
          <a:xfrm>
            <a:off x="34925" y="981075"/>
            <a:ext cx="9144000" cy="6985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solidFill>
                <a:srgbClr val="3366CC"/>
              </a:solidFill>
              <a:ea typeface="宋体" panose="02010600030101010101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323850" y="6597650"/>
            <a:ext cx="8820150" cy="260350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b="1" smtClean="0">
              <a:solidFill>
                <a:srgbClr val="17347D"/>
              </a:solidFill>
              <a:ea typeface="宋体" panose="02010600030101010101" pitchFamily="2" charset="-122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gray">
          <a:xfrm>
            <a:off x="0" y="-26988"/>
            <a:ext cx="9144000" cy="215901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solidFill>
                <a:srgbClr val="3366CC"/>
              </a:solidFill>
              <a:ea typeface="宋体" panose="02010600030101010101" pitchFamily="2" charset="-122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395288" y="46038"/>
            <a:ext cx="8748712" cy="93503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b="1" smtClean="0">
              <a:solidFill>
                <a:srgbClr val="17347D"/>
              </a:solidFill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25538"/>
            <a:ext cx="8569325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554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rgbClr val="17347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554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1734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72796A96-D87E-4725-8BCA-1F4899A5E51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3" name="Rectangle 10"/>
          <p:cNvSpPr>
            <a:spLocks noGrp="1" noChangeArrowheads="1"/>
          </p:cNvSpPr>
          <p:nvPr>
            <p:ph type="title"/>
          </p:nvPr>
        </p:nvSpPr>
        <p:spPr bwMode="white">
          <a:xfrm>
            <a:off x="539750" y="115888"/>
            <a:ext cx="84248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gray">
          <a:xfrm>
            <a:off x="0" y="0"/>
            <a:ext cx="3952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solidFill>
                <a:srgbClr val="17347D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9" r:id="rId1"/>
    <p:sldLayoutId id="2147484150" r:id="rId2"/>
    <p:sldLayoutId id="2147484151" r:id="rId3"/>
    <p:sldLayoutId id="2147484247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n"/>
        <a:defRPr sz="32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Ø"/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l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50000"/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80C3C60-1ABC-4EFE-9E16-87C4C2646C2D}" type="datetime1"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297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34B3B74-DC05-493E-BA00-EFD551E35B19}" type="slidenum"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675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8" r:id="rId1"/>
    <p:sldLayoutId id="2147484289" r:id="rId2"/>
    <p:sldLayoutId id="2147484290" r:id="rId3"/>
    <p:sldLayoutId id="2147484291" r:id="rId4"/>
    <p:sldLayoutId id="2147484292" r:id="rId5"/>
    <p:sldLayoutId id="2147484293" r:id="rId6"/>
    <p:sldLayoutId id="2147484294" r:id="rId7"/>
    <p:sldLayoutId id="2147484295" r:id="rId8"/>
    <p:sldLayoutId id="2147484296" r:id="rId9"/>
    <p:sldLayoutId id="2147484297" r:id="rId10"/>
    <p:sldLayoutId id="2147484298" r:id="rId11"/>
    <p:sldLayoutId id="214748429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7588" y="609600"/>
            <a:ext cx="6400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288" y="1449388"/>
            <a:ext cx="7983537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25" y="6240463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kumimoji="1" sz="14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17F69277-24A7-41CF-9E8B-C90A8E05B83C}" type="datetime2">
              <a:rPr lang="zh-CN" altLang="en-US"/>
              <a:pPr>
                <a:defRPr/>
              </a:pPr>
              <a:t>2018年11月17日</a:t>
            </a:fld>
            <a:r>
              <a:rPr lang="en-US" altLang="zh-CN"/>
              <a:t>        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1488" y="6240463"/>
            <a:ext cx="3781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kumimoji="1" sz="1600" b="1">
                <a:solidFill>
                  <a:srgbClr val="000000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/>
          </a:p>
        </p:txBody>
      </p:sp>
      <p:sp>
        <p:nvSpPr>
          <p:cNvPr id="2054" name="Line 9"/>
          <p:cNvSpPr>
            <a:spLocks noChangeShapeType="1"/>
          </p:cNvSpPr>
          <p:nvPr/>
        </p:nvSpPr>
        <p:spPr bwMode="auto">
          <a:xfrm>
            <a:off x="0" y="6281738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055" name="Line 18"/>
          <p:cNvSpPr>
            <a:spLocks noChangeShapeType="1"/>
          </p:cNvSpPr>
          <p:nvPr/>
        </p:nvSpPr>
        <p:spPr bwMode="auto">
          <a:xfrm>
            <a:off x="1588" y="568325"/>
            <a:ext cx="91424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056" name="WordArt 20"/>
          <p:cNvSpPr>
            <a:spLocks noChangeArrowheads="1" noChangeShapeType="1" noTextEdit="1"/>
          </p:cNvSpPr>
          <p:nvPr/>
        </p:nvSpPr>
        <p:spPr bwMode="auto">
          <a:xfrm rot="46488">
            <a:off x="211138" y="-11113"/>
            <a:ext cx="2095500" cy="49530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200" b="1" i="1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2154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Narrow" panose="020B0606020202030204" pitchFamily="34" charset="0"/>
              </a:rPr>
              <a:t>data structure</a:t>
            </a:r>
            <a:endParaRPr lang="zh-CN" altLang="en-US" sz="3200" b="1" i="1" kern="10">
              <a:ln w="12700">
                <a:solidFill>
                  <a:srgbClr val="EAEAEA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2154000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latin typeface="Arial Narrow" panose="020B0606020202030204" pitchFamily="34" charset="0"/>
            </a:endParaRPr>
          </a:p>
        </p:txBody>
      </p:sp>
      <p:pic>
        <p:nvPicPr>
          <p:cNvPr id="2057" name="Picture 23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388" y="5949950"/>
            <a:ext cx="1120775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52" r:id="rId1"/>
    <p:sldLayoutId id="2147484153" r:id="rId2"/>
    <p:sldLayoutId id="2147484154" r:id="rId3"/>
    <p:sldLayoutId id="2147484155" r:id="rId4"/>
    <p:sldLayoutId id="2147484156" r:id="rId5"/>
    <p:sldLayoutId id="2147484157" r:id="rId6"/>
    <p:sldLayoutId id="2147484158" r:id="rId7"/>
    <p:sldLayoutId id="2147484159" r:id="rId8"/>
    <p:sldLayoutId id="2147484160" r:id="rId9"/>
    <p:sldLayoutId id="2147484161" r:id="rId10"/>
    <p:sldLayoutId id="2147484162" r:id="rId11"/>
    <p:sldLayoutId id="2147484163" r:id="rId12"/>
    <p:sldLayoutId id="2147484164" r:id="rId13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solidFill>
                  <a:srgbClr val="000000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6A178D04-59E9-4CD5-8AF7-8571C9DD7901}" type="datetime1">
              <a:rPr lang="zh-CN" altLang="en-US"/>
              <a:pPr>
                <a:defRPr/>
              </a:pPr>
              <a:t>2018/11/17</a:t>
            </a:fld>
            <a:endParaRPr lang="en-US" altLang="zh-CN"/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rgbClr val="000000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97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fld id="{429D2F8A-1974-4564-8827-CAC19438200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  <p:sldLayoutId id="2147484176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7588" y="609600"/>
            <a:ext cx="6400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288" y="1449388"/>
            <a:ext cx="7983537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2" name="Line 18"/>
          <p:cNvSpPr>
            <a:spLocks noChangeShapeType="1"/>
          </p:cNvSpPr>
          <p:nvPr/>
        </p:nvSpPr>
        <p:spPr bwMode="auto">
          <a:xfrm>
            <a:off x="1588" y="568325"/>
            <a:ext cx="91424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125" name="WordArt 20"/>
          <p:cNvSpPr>
            <a:spLocks noChangeArrowheads="1" noChangeShapeType="1" noTextEdit="1"/>
          </p:cNvSpPr>
          <p:nvPr/>
        </p:nvSpPr>
        <p:spPr bwMode="auto">
          <a:xfrm rot="46488">
            <a:off x="211138" y="-11113"/>
            <a:ext cx="2095500" cy="49530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200" b="1" i="1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2154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Narrow" panose="020B0606020202030204" pitchFamily="34" charset="0"/>
              </a:rPr>
              <a:t>data structure</a:t>
            </a:r>
            <a:endParaRPr lang="zh-CN" altLang="en-US" sz="3200" b="1" i="1" kern="10">
              <a:ln w="12700">
                <a:solidFill>
                  <a:srgbClr val="EAEAEA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2154000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latin typeface="Arial Narrow" panose="020B0606020202030204" pitchFamily="34" charset="0"/>
            </a:endParaRPr>
          </a:p>
        </p:txBody>
      </p:sp>
      <p:pic>
        <p:nvPicPr>
          <p:cNvPr id="5126" name="Picture 23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388" y="5949950"/>
            <a:ext cx="1120775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485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5" r:id="rId1"/>
    <p:sldLayoutId id="2147484206" r:id="rId2"/>
    <p:sldLayoutId id="2147484207" r:id="rId3"/>
    <p:sldLayoutId id="2147484208" r:id="rId4"/>
    <p:sldLayoutId id="2147484209" r:id="rId5"/>
    <p:sldLayoutId id="2147484210" r:id="rId6"/>
    <p:sldLayoutId id="2147484211" r:id="rId7"/>
    <p:sldLayoutId id="2147484212" r:id="rId8"/>
    <p:sldLayoutId id="2147484213" r:id="rId9"/>
    <p:sldLayoutId id="2147484214" r:id="rId10"/>
    <p:sldLayoutId id="2147484215" r:id="rId11"/>
    <p:sldLayoutId id="2147484216" r:id="rId12"/>
    <p:sldLayoutId id="2147484217" r:id="rId13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-4763"/>
            <a:ext cx="1063625" cy="6858001"/>
            <a:chOff x="0" y="-3"/>
            <a:chExt cx="670" cy="4320"/>
          </a:xfrm>
        </p:grpSpPr>
        <p:grpSp>
          <p:nvGrpSpPr>
            <p:cNvPr id="3080" name="Group 3"/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3083" name="Freeform 4"/>
              <p:cNvSpPr>
                <a:spLocks/>
              </p:cNvSpPr>
              <p:nvPr/>
            </p:nvSpPr>
            <p:spPr bwMode="ltGray">
              <a:xfrm rot="-5400000">
                <a:off x="2557" y="-992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2918500 h 720"/>
                  <a:gd name="T4" fmla="*/ 152 w 1000"/>
                  <a:gd name="T5" fmla="*/ 2918500 h 720"/>
                  <a:gd name="T6" fmla="*/ 152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84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45 h 317"/>
                  <a:gd name="T4" fmla="*/ 624 w 624"/>
                  <a:gd name="T5" fmla="*/ 84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85" name="Freeform 6"/>
              <p:cNvSpPr>
                <a:spLocks/>
              </p:cNvSpPr>
              <p:nvPr/>
            </p:nvSpPr>
            <p:spPr bwMode="ltGray">
              <a:xfrm rot="-5400000">
                <a:off x="980" y="1669"/>
                <a:ext cx="624" cy="42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57 h 317"/>
                  <a:gd name="T4" fmla="*/ 624 w 624"/>
                  <a:gd name="T5" fmla="*/ 857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86" name="Freeform 7"/>
              <p:cNvSpPr>
                <a:spLocks/>
              </p:cNvSpPr>
              <p:nvPr/>
            </p:nvSpPr>
            <p:spPr bwMode="ltGray">
              <a:xfrm rot="-5400000">
                <a:off x="-59" y="1753"/>
                <a:ext cx="624" cy="255"/>
              </a:xfrm>
              <a:custGeom>
                <a:avLst/>
                <a:gdLst>
                  <a:gd name="T0" fmla="*/ 0 w 624"/>
                  <a:gd name="T1" fmla="*/ 12 h 370"/>
                  <a:gd name="T2" fmla="*/ 0 w 624"/>
                  <a:gd name="T3" fmla="*/ 73 h 370"/>
                  <a:gd name="T4" fmla="*/ 624 w 624"/>
                  <a:gd name="T5" fmla="*/ 73 h 370"/>
                  <a:gd name="T6" fmla="*/ 624 w 624"/>
                  <a:gd name="T7" fmla="*/ 12 h 370"/>
                  <a:gd name="T8" fmla="*/ 384 w 624"/>
                  <a:gd name="T9" fmla="*/ 2 h 370"/>
                  <a:gd name="T10" fmla="*/ 0 w 624"/>
                  <a:gd name="T11" fmla="*/ 12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87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01 h 317"/>
                  <a:gd name="T4" fmla="*/ 624 w 624"/>
                  <a:gd name="T5" fmla="*/ 201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88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3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855 h 272"/>
                  <a:gd name="T4" fmla="*/ 240 w 624"/>
                  <a:gd name="T5" fmla="*/ 755 h 272"/>
                  <a:gd name="T6" fmla="*/ 624 w 624"/>
                  <a:gd name="T7" fmla="*/ 855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89" name="Freeform 10"/>
              <p:cNvSpPr>
                <a:spLocks/>
              </p:cNvSpPr>
              <p:nvPr/>
            </p:nvSpPr>
            <p:spPr bwMode="ltGray">
              <a:xfrm rot="-5400000">
                <a:off x="155" y="1727"/>
                <a:ext cx="632" cy="315"/>
              </a:xfrm>
              <a:custGeom>
                <a:avLst/>
                <a:gdLst>
                  <a:gd name="T0" fmla="*/ 8 w 632"/>
                  <a:gd name="T1" fmla="*/ 26 h 362"/>
                  <a:gd name="T2" fmla="*/ 8 w 632"/>
                  <a:gd name="T3" fmla="*/ 182 h 362"/>
                  <a:gd name="T4" fmla="*/ 248 w 632"/>
                  <a:gd name="T5" fmla="*/ 182 h 362"/>
                  <a:gd name="T6" fmla="*/ 632 w 632"/>
                  <a:gd name="T7" fmla="*/ 182 h 362"/>
                  <a:gd name="T8" fmla="*/ 632 w 632"/>
                  <a:gd name="T9" fmla="*/ 26 h 362"/>
                  <a:gd name="T10" fmla="*/ 104 w 632"/>
                  <a:gd name="T11" fmla="*/ 26 h 362"/>
                  <a:gd name="T12" fmla="*/ 8 w 632"/>
                  <a:gd name="T13" fmla="*/ 26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90" name="Freeform 11"/>
              <p:cNvSpPr>
                <a:spLocks/>
              </p:cNvSpPr>
              <p:nvPr/>
            </p:nvSpPr>
            <p:spPr bwMode="ltGray">
              <a:xfrm rot="-5400000">
                <a:off x="3208" y="1664"/>
                <a:ext cx="624" cy="420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43 h 317"/>
                  <a:gd name="T4" fmla="*/ 624 w 624"/>
                  <a:gd name="T5" fmla="*/ 843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91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53 h 317"/>
                  <a:gd name="T4" fmla="*/ 624 w 624"/>
                  <a:gd name="T5" fmla="*/ 853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92" name="Freeform 13"/>
              <p:cNvSpPr>
                <a:spLocks/>
              </p:cNvSpPr>
              <p:nvPr/>
            </p:nvSpPr>
            <p:spPr bwMode="ltGray">
              <a:xfrm rot="-5400000">
                <a:off x="1829" y="1747"/>
                <a:ext cx="624" cy="256"/>
              </a:xfrm>
              <a:custGeom>
                <a:avLst/>
                <a:gdLst>
                  <a:gd name="T0" fmla="*/ 0 w 624"/>
                  <a:gd name="T1" fmla="*/ 12 h 370"/>
                  <a:gd name="T2" fmla="*/ 0 w 624"/>
                  <a:gd name="T3" fmla="*/ 73 h 370"/>
                  <a:gd name="T4" fmla="*/ 624 w 624"/>
                  <a:gd name="T5" fmla="*/ 73 h 370"/>
                  <a:gd name="T6" fmla="*/ 624 w 624"/>
                  <a:gd name="T7" fmla="*/ 12 h 370"/>
                  <a:gd name="T8" fmla="*/ 384 w 624"/>
                  <a:gd name="T9" fmla="*/ 2 h 370"/>
                  <a:gd name="T10" fmla="*/ 0 w 624"/>
                  <a:gd name="T11" fmla="*/ 12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93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01 h 317"/>
                  <a:gd name="T4" fmla="*/ 624 w 624"/>
                  <a:gd name="T5" fmla="*/ 201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94" name="Freeform 15"/>
              <p:cNvSpPr>
                <a:spLocks/>
              </p:cNvSpPr>
              <p:nvPr/>
            </p:nvSpPr>
            <p:spPr bwMode="ltGray">
              <a:xfrm rot="-5400000">
                <a:off x="2330" y="1695"/>
                <a:ext cx="624" cy="360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842 h 272"/>
                  <a:gd name="T4" fmla="*/ 240 w 624"/>
                  <a:gd name="T5" fmla="*/ 743 h 272"/>
                  <a:gd name="T6" fmla="*/ 624 w 624"/>
                  <a:gd name="T7" fmla="*/ 842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95" name="Freeform 16"/>
              <p:cNvSpPr>
                <a:spLocks/>
              </p:cNvSpPr>
              <p:nvPr/>
            </p:nvSpPr>
            <p:spPr bwMode="ltGray">
              <a:xfrm rot="-5400000">
                <a:off x="2042" y="1721"/>
                <a:ext cx="632" cy="316"/>
              </a:xfrm>
              <a:custGeom>
                <a:avLst/>
                <a:gdLst>
                  <a:gd name="T0" fmla="*/ 8 w 632"/>
                  <a:gd name="T1" fmla="*/ 26 h 362"/>
                  <a:gd name="T2" fmla="*/ 8 w 632"/>
                  <a:gd name="T3" fmla="*/ 184 h 362"/>
                  <a:gd name="T4" fmla="*/ 248 w 632"/>
                  <a:gd name="T5" fmla="*/ 184 h 362"/>
                  <a:gd name="T6" fmla="*/ 632 w 632"/>
                  <a:gd name="T7" fmla="*/ 184 h 362"/>
                  <a:gd name="T8" fmla="*/ 632 w 632"/>
                  <a:gd name="T9" fmla="*/ 26 h 362"/>
                  <a:gd name="T10" fmla="*/ 104 w 632"/>
                  <a:gd name="T11" fmla="*/ 26 h 362"/>
                  <a:gd name="T12" fmla="*/ 8 w 632"/>
                  <a:gd name="T13" fmla="*/ 26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96" name="Freeform 17"/>
              <p:cNvSpPr>
                <a:spLocks/>
              </p:cNvSpPr>
              <p:nvPr/>
            </p:nvSpPr>
            <p:spPr bwMode="ltGray">
              <a:xfrm rot="-5400000">
                <a:off x="4076" y="1668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45 h 317"/>
                  <a:gd name="T4" fmla="*/ 624 w 624"/>
                  <a:gd name="T5" fmla="*/ 84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97" name="Freeform 18"/>
              <p:cNvSpPr>
                <a:spLocks/>
              </p:cNvSpPr>
              <p:nvPr/>
            </p:nvSpPr>
            <p:spPr bwMode="ltGray">
              <a:xfrm rot="-5400000">
                <a:off x="3733" y="1668"/>
                <a:ext cx="624" cy="42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857 h 317"/>
                  <a:gd name="T4" fmla="*/ 624 w 624"/>
                  <a:gd name="T5" fmla="*/ 857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98" name="Freeform 19"/>
              <p:cNvSpPr>
                <a:spLocks/>
              </p:cNvSpPr>
              <p:nvPr/>
            </p:nvSpPr>
            <p:spPr bwMode="ltGray">
              <a:xfrm rot="-5400000">
                <a:off x="4580" y="1747"/>
                <a:ext cx="624" cy="255"/>
              </a:xfrm>
              <a:custGeom>
                <a:avLst/>
                <a:gdLst>
                  <a:gd name="T0" fmla="*/ 0 w 624"/>
                  <a:gd name="T1" fmla="*/ 12 h 370"/>
                  <a:gd name="T2" fmla="*/ 0 w 624"/>
                  <a:gd name="T3" fmla="*/ 73 h 370"/>
                  <a:gd name="T4" fmla="*/ 624 w 624"/>
                  <a:gd name="T5" fmla="*/ 73 h 370"/>
                  <a:gd name="T6" fmla="*/ 624 w 624"/>
                  <a:gd name="T7" fmla="*/ 12 h 370"/>
                  <a:gd name="T8" fmla="*/ 384 w 624"/>
                  <a:gd name="T9" fmla="*/ 2 h 370"/>
                  <a:gd name="T10" fmla="*/ 0 w 624"/>
                  <a:gd name="T11" fmla="*/ 12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99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100" name="Freeform 21"/>
              <p:cNvSpPr>
                <a:spLocks/>
              </p:cNvSpPr>
              <p:nvPr/>
            </p:nvSpPr>
            <p:spPr bwMode="ltGray">
              <a:xfrm rot="-5400000">
                <a:off x="5081" y="1693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844 h 272"/>
                  <a:gd name="T4" fmla="*/ 240 w 624"/>
                  <a:gd name="T5" fmla="*/ 745 h 272"/>
                  <a:gd name="T6" fmla="*/ 624 w 624"/>
                  <a:gd name="T7" fmla="*/ 844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101" name="Freeform 22"/>
              <p:cNvSpPr>
                <a:spLocks/>
              </p:cNvSpPr>
              <p:nvPr/>
            </p:nvSpPr>
            <p:spPr bwMode="ltGray">
              <a:xfrm rot="-5400000">
                <a:off x="4794" y="1720"/>
                <a:ext cx="632" cy="316"/>
              </a:xfrm>
              <a:custGeom>
                <a:avLst/>
                <a:gdLst>
                  <a:gd name="T0" fmla="*/ 8 w 632"/>
                  <a:gd name="T1" fmla="*/ 26 h 362"/>
                  <a:gd name="T2" fmla="*/ 8 w 632"/>
                  <a:gd name="T3" fmla="*/ 184 h 362"/>
                  <a:gd name="T4" fmla="*/ 248 w 632"/>
                  <a:gd name="T5" fmla="*/ 184 h 362"/>
                  <a:gd name="T6" fmla="*/ 632 w 632"/>
                  <a:gd name="T7" fmla="*/ 184 h 362"/>
                  <a:gd name="T8" fmla="*/ 632 w 632"/>
                  <a:gd name="T9" fmla="*/ 26 h 362"/>
                  <a:gd name="T10" fmla="*/ 104 w 632"/>
                  <a:gd name="T11" fmla="*/ 26 h 362"/>
                  <a:gd name="T12" fmla="*/ 8 w 632"/>
                  <a:gd name="T13" fmla="*/ 26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081" name="Freeform 23"/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>
                <a:gd name="T0" fmla="*/ 0 w 5762"/>
                <a:gd name="T1" fmla="*/ 258 h 385"/>
                <a:gd name="T2" fmla="*/ 1820 w 5762"/>
                <a:gd name="T3" fmla="*/ 246 h 385"/>
                <a:gd name="T4" fmla="*/ 1820 w 5762"/>
                <a:gd name="T5" fmla="*/ 4 h 385"/>
                <a:gd name="T6" fmla="*/ 0 w 5762"/>
                <a:gd name="T7" fmla="*/ 0 h 385"/>
                <a:gd name="T8" fmla="*/ 0 w 5762"/>
                <a:gd name="T9" fmla="*/ 258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82" name="Freeform 24"/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>
                <a:gd name="T0" fmla="*/ 0 w 5761"/>
                <a:gd name="T1" fmla="*/ 28 h 189"/>
                <a:gd name="T2" fmla="*/ 1820 w 5761"/>
                <a:gd name="T3" fmla="*/ 0 h 189"/>
                <a:gd name="T4" fmla="*/ 1820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3075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6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71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Tx/>
              <a:buFontTx/>
              <a:buNone/>
              <a:defRPr kumimoji="0" sz="14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72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buClrTx/>
              <a:buFontTx/>
              <a:buNone/>
              <a:defRPr kumimoji="0" sz="14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73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smtClean="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A9DDBED-A41E-42CE-A9D4-0D9F188AF6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672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9" r:id="rId1"/>
    <p:sldLayoutId id="2147484220" r:id="rId2"/>
    <p:sldLayoutId id="2147484221" r:id="rId3"/>
    <p:sldLayoutId id="2147484222" r:id="rId4"/>
    <p:sldLayoutId id="2147484223" r:id="rId5"/>
    <p:sldLayoutId id="2147484224" r:id="rId6"/>
    <p:sldLayoutId id="2147484225" r:id="rId7"/>
    <p:sldLayoutId id="2147484226" r:id="rId8"/>
    <p:sldLayoutId id="2147484227" r:id="rId9"/>
    <p:sldLayoutId id="2147484228" r:id="rId10"/>
    <p:sldLayoutId id="2147484229" r:id="rId11"/>
    <p:sldLayoutId id="2147484230" r:id="rId12"/>
    <p:sldLayoutId id="2147484231" r:id="rId13"/>
    <p:sldLayoutId id="2147484232" r:id="rId14"/>
    <p:sldLayoutId id="2147484233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80C3C60-1ABC-4EFE-9E16-87C4C2646C2D}" type="datetime1"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297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34B3B74-DC05-493E-BA00-EFD551E35B19}" type="slidenum"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788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5" r:id="rId1"/>
    <p:sldLayoutId id="2147484236" r:id="rId2"/>
    <p:sldLayoutId id="2147484237" r:id="rId3"/>
    <p:sldLayoutId id="2147484238" r:id="rId4"/>
    <p:sldLayoutId id="2147484239" r:id="rId5"/>
    <p:sldLayoutId id="2147484240" r:id="rId6"/>
    <p:sldLayoutId id="2147484241" r:id="rId7"/>
    <p:sldLayoutId id="2147484242" r:id="rId8"/>
    <p:sldLayoutId id="2147484243" r:id="rId9"/>
    <p:sldLayoutId id="2147484244" r:id="rId10"/>
    <p:sldLayoutId id="2147484245" r:id="rId11"/>
    <p:sldLayoutId id="2147484246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80C3C60-1ABC-4EFE-9E16-87C4C2646C2D}" type="datetime1"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297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34B3B74-DC05-493E-BA00-EFD551E35B19}" type="slidenum"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044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50" r:id="rId2"/>
    <p:sldLayoutId id="2147484251" r:id="rId3"/>
    <p:sldLayoutId id="2147484252" r:id="rId4"/>
    <p:sldLayoutId id="2147484253" r:id="rId5"/>
    <p:sldLayoutId id="2147484254" r:id="rId6"/>
    <p:sldLayoutId id="2147484255" r:id="rId7"/>
    <p:sldLayoutId id="2147484256" r:id="rId8"/>
    <p:sldLayoutId id="2147484257" r:id="rId9"/>
    <p:sldLayoutId id="2147484258" r:id="rId10"/>
    <p:sldLayoutId id="2147484259" r:id="rId11"/>
    <p:sldLayoutId id="21474842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80C3C60-1ABC-4EFE-9E16-87C4C2646C2D}" type="datetime1"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297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34B3B74-DC05-493E-BA00-EFD551E35B19}" type="slidenum"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88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2" r:id="rId1"/>
    <p:sldLayoutId id="2147484263" r:id="rId2"/>
    <p:sldLayoutId id="2147484264" r:id="rId3"/>
    <p:sldLayoutId id="2147484265" r:id="rId4"/>
    <p:sldLayoutId id="2147484266" r:id="rId5"/>
    <p:sldLayoutId id="2147484267" r:id="rId6"/>
    <p:sldLayoutId id="2147484268" r:id="rId7"/>
    <p:sldLayoutId id="2147484269" r:id="rId8"/>
    <p:sldLayoutId id="2147484270" r:id="rId9"/>
    <p:sldLayoutId id="2147484271" r:id="rId10"/>
    <p:sldLayoutId id="2147484272" r:id="rId11"/>
    <p:sldLayoutId id="214748427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80C3C60-1ABC-4EFE-9E16-87C4C2646C2D}" type="datetime1"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pPr>
                <a:defRPr/>
              </a:pPr>
              <a:t>2018/11/17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297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34B3B74-DC05-493E-BA00-EFD551E35B19}" type="slidenum"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0790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5" r:id="rId1"/>
    <p:sldLayoutId id="2147484276" r:id="rId2"/>
    <p:sldLayoutId id="2147484277" r:id="rId3"/>
    <p:sldLayoutId id="2147484278" r:id="rId4"/>
    <p:sldLayoutId id="2147484279" r:id="rId5"/>
    <p:sldLayoutId id="2147484280" r:id="rId6"/>
    <p:sldLayoutId id="2147484281" r:id="rId7"/>
    <p:sldLayoutId id="2147484282" r:id="rId8"/>
    <p:sldLayoutId id="2147484283" r:id="rId9"/>
    <p:sldLayoutId id="2147484284" r:id="rId10"/>
    <p:sldLayoutId id="2147484285" r:id="rId11"/>
    <p:sldLayoutId id="2147484286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重要结论</a:t>
            </a:r>
          </a:p>
        </p:txBody>
      </p:sp>
      <p:sp>
        <p:nvSpPr>
          <p:cNvPr id="134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若二叉树中各结点的值均不相同，则：</a:t>
            </a:r>
          </a:p>
          <a:p>
            <a:pPr lvl="1">
              <a:lnSpc>
                <a:spcPct val="150000"/>
              </a:lnSpc>
            </a:pPr>
            <a:r>
              <a:rPr lang="zh-CN" altLang="en-US" smtClean="0"/>
              <a:t>由二叉树的前序序列和中序序列，或由其后序序列和中序序列均能唯一地确定一棵二叉树，</a:t>
            </a:r>
          </a:p>
          <a:p>
            <a:pPr lvl="1">
              <a:lnSpc>
                <a:spcPct val="150000"/>
              </a:lnSpc>
            </a:pPr>
            <a:r>
              <a:rPr lang="zh-CN" altLang="en-US" smtClean="0"/>
              <a:t>但由前序序列和后序序列却不一定能唯一地确定一棵二叉树。 </a:t>
            </a:r>
          </a:p>
          <a:p>
            <a:pPr>
              <a:lnSpc>
                <a:spcPct val="150000"/>
              </a:lnSpc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8338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3"/>
          <p:cNvSpPr txBox="1">
            <a:spLocks noChangeArrowheads="1"/>
          </p:cNvSpPr>
          <p:nvPr/>
        </p:nvSpPr>
        <p:spPr bwMode="auto">
          <a:xfrm>
            <a:off x="395536" y="1127790"/>
            <a:ext cx="8596064" cy="2085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680"/>
              </a:spcBef>
            </a:pPr>
            <a:r>
              <a:rPr lang="zh-CN" altLang="en-US" sz="2800" dirty="0" smtClean="0"/>
              <a:t>下</a:t>
            </a:r>
            <a:r>
              <a:rPr lang="zh-CN" altLang="en-US" sz="2800" dirty="0"/>
              <a:t>图的二叉树，其先序、中序、后序遍历的序列为：</a:t>
            </a:r>
          </a:p>
          <a:p>
            <a:pPr algn="l" eaLnBrk="1" hangingPunct="1">
              <a:spcBef>
                <a:spcPts val="680"/>
              </a:spcBef>
            </a:pPr>
            <a:r>
              <a:rPr lang="zh-CN" altLang="en-US" sz="2800" dirty="0">
                <a:solidFill>
                  <a:srgbClr val="FF0000"/>
                </a:solidFill>
              </a:rPr>
              <a:t>先序遍历： </a:t>
            </a:r>
            <a:r>
              <a:rPr lang="en-US" altLang="zh-CN" sz="2800" dirty="0">
                <a:solidFill>
                  <a:srgbClr val="FF0000"/>
                </a:solidFill>
              </a:rPr>
              <a:t>A</a:t>
            </a:r>
            <a:r>
              <a:rPr lang="zh-CN" altLang="en-US" sz="2800" dirty="0">
                <a:solidFill>
                  <a:srgbClr val="FF0000"/>
                </a:solidFill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</a:rPr>
              <a:t>B</a:t>
            </a:r>
            <a:r>
              <a:rPr lang="zh-CN" altLang="en-US" sz="2800" dirty="0">
                <a:solidFill>
                  <a:srgbClr val="FF0000"/>
                </a:solidFill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</a:rPr>
              <a:t>D</a:t>
            </a:r>
            <a:r>
              <a:rPr lang="zh-CN" altLang="en-US" sz="2800" dirty="0">
                <a:solidFill>
                  <a:srgbClr val="FF0000"/>
                </a:solidFill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</a:rPr>
              <a:t>F</a:t>
            </a:r>
            <a:r>
              <a:rPr lang="zh-CN" altLang="en-US" sz="2800" dirty="0">
                <a:solidFill>
                  <a:srgbClr val="FF0000"/>
                </a:solidFill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</a:rPr>
              <a:t>G</a:t>
            </a:r>
            <a:r>
              <a:rPr lang="zh-CN" altLang="en-US" sz="2800" dirty="0">
                <a:solidFill>
                  <a:srgbClr val="FF0000"/>
                </a:solidFill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</a:rPr>
              <a:t>C</a:t>
            </a:r>
            <a:r>
              <a:rPr lang="zh-CN" altLang="en-US" sz="2800" dirty="0">
                <a:solidFill>
                  <a:srgbClr val="FF0000"/>
                </a:solidFill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</a:rPr>
              <a:t>E</a:t>
            </a:r>
            <a:r>
              <a:rPr lang="zh-CN" altLang="en-US" sz="2800" dirty="0">
                <a:solidFill>
                  <a:srgbClr val="FF0000"/>
                </a:solidFill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</a:rPr>
              <a:t>H 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algn="l" eaLnBrk="1" hangingPunct="1">
              <a:spcBef>
                <a:spcPts val="680"/>
              </a:spcBef>
            </a:pPr>
            <a:r>
              <a:rPr lang="zh-CN" altLang="en-US" sz="2800" dirty="0">
                <a:solidFill>
                  <a:srgbClr val="FF0000"/>
                </a:solidFill>
              </a:rPr>
              <a:t>中序遍历： </a:t>
            </a:r>
            <a:r>
              <a:rPr lang="en-US" altLang="zh-CN" sz="2800" dirty="0">
                <a:solidFill>
                  <a:srgbClr val="FF0000"/>
                </a:solidFill>
              </a:rPr>
              <a:t>B</a:t>
            </a:r>
            <a:r>
              <a:rPr lang="zh-CN" altLang="en-US" sz="2800" dirty="0">
                <a:solidFill>
                  <a:srgbClr val="FF0000"/>
                </a:solidFill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</a:rPr>
              <a:t>F</a:t>
            </a:r>
            <a:r>
              <a:rPr lang="zh-CN" altLang="en-US" sz="2800" dirty="0">
                <a:solidFill>
                  <a:srgbClr val="FF0000"/>
                </a:solidFill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</a:rPr>
              <a:t>D</a:t>
            </a:r>
            <a:r>
              <a:rPr lang="zh-CN" altLang="en-US" sz="2800" dirty="0">
                <a:solidFill>
                  <a:srgbClr val="FF0000"/>
                </a:solidFill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</a:rPr>
              <a:t>G</a:t>
            </a:r>
            <a:r>
              <a:rPr lang="zh-CN" altLang="en-US" sz="2800" dirty="0">
                <a:solidFill>
                  <a:srgbClr val="FF0000"/>
                </a:solidFill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</a:rPr>
              <a:t>A</a:t>
            </a:r>
            <a:r>
              <a:rPr lang="zh-CN" altLang="en-US" sz="2800" dirty="0">
                <a:solidFill>
                  <a:srgbClr val="FF0000"/>
                </a:solidFill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</a:rPr>
              <a:t>C</a:t>
            </a:r>
            <a:r>
              <a:rPr lang="zh-CN" altLang="en-US" sz="2800" dirty="0">
                <a:solidFill>
                  <a:srgbClr val="FF0000"/>
                </a:solidFill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</a:rPr>
              <a:t>E</a:t>
            </a:r>
            <a:r>
              <a:rPr lang="zh-CN" altLang="en-US" sz="2800" dirty="0">
                <a:solidFill>
                  <a:srgbClr val="FF0000"/>
                </a:solidFill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</a:rPr>
              <a:t>H 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algn="l" eaLnBrk="1" hangingPunct="1">
              <a:spcBef>
                <a:spcPts val="680"/>
              </a:spcBef>
            </a:pPr>
            <a:r>
              <a:rPr lang="zh-CN" altLang="en-US" sz="2800" dirty="0">
                <a:solidFill>
                  <a:srgbClr val="FF0000"/>
                </a:solidFill>
              </a:rPr>
              <a:t>后序遍历： </a:t>
            </a:r>
            <a:r>
              <a:rPr lang="en-US" altLang="zh-CN" sz="2800" dirty="0">
                <a:solidFill>
                  <a:srgbClr val="FF0000"/>
                </a:solidFill>
              </a:rPr>
              <a:t>F</a:t>
            </a:r>
            <a:r>
              <a:rPr lang="zh-CN" altLang="en-US" sz="2800" dirty="0">
                <a:solidFill>
                  <a:srgbClr val="FF0000"/>
                </a:solidFill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</a:rPr>
              <a:t>G</a:t>
            </a:r>
            <a:r>
              <a:rPr lang="zh-CN" altLang="en-US" sz="2800" dirty="0">
                <a:solidFill>
                  <a:srgbClr val="FF0000"/>
                </a:solidFill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</a:rPr>
              <a:t>D</a:t>
            </a:r>
            <a:r>
              <a:rPr lang="zh-CN" altLang="en-US" sz="2800" dirty="0">
                <a:solidFill>
                  <a:srgbClr val="FF0000"/>
                </a:solidFill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</a:rPr>
              <a:t>B</a:t>
            </a:r>
            <a:r>
              <a:rPr lang="zh-CN" altLang="en-US" sz="2800" dirty="0">
                <a:solidFill>
                  <a:srgbClr val="FF0000"/>
                </a:solidFill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</a:rPr>
              <a:t>H</a:t>
            </a:r>
            <a:r>
              <a:rPr lang="zh-CN" altLang="en-US" sz="2800" dirty="0">
                <a:solidFill>
                  <a:srgbClr val="FF0000"/>
                </a:solidFill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</a:rPr>
              <a:t>E</a:t>
            </a:r>
            <a:r>
              <a:rPr lang="zh-CN" altLang="en-US" sz="2800" dirty="0">
                <a:solidFill>
                  <a:srgbClr val="FF0000"/>
                </a:solidFill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</a:rPr>
              <a:t>C</a:t>
            </a:r>
            <a:r>
              <a:rPr lang="zh-CN" altLang="en-US" sz="2800" dirty="0">
                <a:solidFill>
                  <a:srgbClr val="FF0000"/>
                </a:solidFill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</a:rPr>
              <a:t>A </a:t>
            </a:r>
            <a:r>
              <a:rPr lang="zh-CN" altLang="en-US" sz="2800" dirty="0" smtClean="0">
                <a:solidFill>
                  <a:srgbClr val="FF0000"/>
                </a:solidFill>
              </a:rPr>
              <a:t>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pSp>
        <p:nvGrpSpPr>
          <p:cNvPr id="41987" name="Group 21"/>
          <p:cNvGrpSpPr>
            <a:grpSpLocks/>
          </p:cNvGrpSpPr>
          <p:nvPr/>
        </p:nvGrpSpPr>
        <p:grpSpPr bwMode="auto">
          <a:xfrm>
            <a:off x="3275856" y="3212976"/>
            <a:ext cx="4824536" cy="3384376"/>
            <a:chOff x="1248" y="2544"/>
            <a:chExt cx="2016" cy="1392"/>
          </a:xfrm>
        </p:grpSpPr>
        <p:sp>
          <p:nvSpPr>
            <p:cNvPr id="41988" name="Oval 4"/>
            <p:cNvSpPr>
              <a:spLocks noChangeArrowheads="1"/>
            </p:cNvSpPr>
            <p:nvPr/>
          </p:nvSpPr>
          <p:spPr bwMode="auto">
            <a:xfrm>
              <a:off x="1824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/>
                <a:t>A</a:t>
              </a:r>
            </a:p>
          </p:txBody>
        </p:sp>
        <p:sp>
          <p:nvSpPr>
            <p:cNvPr id="41989" name="Oval 5"/>
            <p:cNvSpPr>
              <a:spLocks noChangeArrowheads="1"/>
            </p:cNvSpPr>
            <p:nvPr/>
          </p:nvSpPr>
          <p:spPr bwMode="auto">
            <a:xfrm>
              <a:off x="1344" y="292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/>
                <a:t>B</a:t>
              </a:r>
            </a:p>
          </p:txBody>
        </p:sp>
        <p:sp>
          <p:nvSpPr>
            <p:cNvPr id="41990" name="Oval 6"/>
            <p:cNvSpPr>
              <a:spLocks noChangeArrowheads="1"/>
            </p:cNvSpPr>
            <p:nvPr/>
          </p:nvSpPr>
          <p:spPr bwMode="auto">
            <a:xfrm>
              <a:off x="2304" y="292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/>
                <a:t>C</a:t>
              </a:r>
            </a:p>
          </p:txBody>
        </p:sp>
        <p:sp>
          <p:nvSpPr>
            <p:cNvPr id="41991" name="Oval 7"/>
            <p:cNvSpPr>
              <a:spLocks noChangeArrowheads="1"/>
            </p:cNvSpPr>
            <p:nvPr/>
          </p:nvSpPr>
          <p:spPr bwMode="auto">
            <a:xfrm>
              <a:off x="1584" y="33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/>
                <a:t>D</a:t>
              </a:r>
            </a:p>
          </p:txBody>
        </p:sp>
        <p:sp>
          <p:nvSpPr>
            <p:cNvPr id="41992" name="Oval 8"/>
            <p:cNvSpPr>
              <a:spLocks noChangeArrowheads="1"/>
            </p:cNvSpPr>
            <p:nvPr/>
          </p:nvSpPr>
          <p:spPr bwMode="auto">
            <a:xfrm>
              <a:off x="1248" y="369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/>
                <a:t>F</a:t>
              </a:r>
            </a:p>
          </p:txBody>
        </p:sp>
        <p:sp>
          <p:nvSpPr>
            <p:cNvPr id="41993" name="Oval 9"/>
            <p:cNvSpPr>
              <a:spLocks noChangeArrowheads="1"/>
            </p:cNvSpPr>
            <p:nvPr/>
          </p:nvSpPr>
          <p:spPr bwMode="auto">
            <a:xfrm>
              <a:off x="1920" y="369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/>
                <a:t>G</a:t>
              </a:r>
            </a:p>
          </p:txBody>
        </p:sp>
        <p:sp>
          <p:nvSpPr>
            <p:cNvPr id="41994" name="Oval 10"/>
            <p:cNvSpPr>
              <a:spLocks noChangeArrowheads="1"/>
            </p:cNvSpPr>
            <p:nvPr/>
          </p:nvSpPr>
          <p:spPr bwMode="auto">
            <a:xfrm>
              <a:off x="2640" y="33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/>
                <a:t>E</a:t>
              </a:r>
            </a:p>
          </p:txBody>
        </p:sp>
        <p:sp>
          <p:nvSpPr>
            <p:cNvPr id="41995" name="Oval 11"/>
            <p:cNvSpPr>
              <a:spLocks noChangeArrowheads="1"/>
            </p:cNvSpPr>
            <p:nvPr/>
          </p:nvSpPr>
          <p:spPr bwMode="auto">
            <a:xfrm>
              <a:off x="3024" y="364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/>
                <a:t>H</a:t>
              </a:r>
            </a:p>
          </p:txBody>
        </p:sp>
        <p:sp>
          <p:nvSpPr>
            <p:cNvPr id="41996" name="Line 12"/>
            <p:cNvSpPr>
              <a:spLocks noChangeShapeType="1"/>
            </p:cNvSpPr>
            <p:nvPr/>
          </p:nvSpPr>
          <p:spPr bwMode="auto">
            <a:xfrm flipH="1">
              <a:off x="1584" y="273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3200" b="1"/>
            </a:p>
          </p:txBody>
        </p:sp>
        <p:sp>
          <p:nvSpPr>
            <p:cNvPr id="41997" name="Line 13"/>
            <p:cNvSpPr>
              <a:spLocks noChangeShapeType="1"/>
            </p:cNvSpPr>
            <p:nvPr/>
          </p:nvSpPr>
          <p:spPr bwMode="auto">
            <a:xfrm>
              <a:off x="2064" y="27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3200" b="1"/>
            </a:p>
          </p:txBody>
        </p:sp>
        <p:sp>
          <p:nvSpPr>
            <p:cNvPr id="41998" name="Line 14"/>
            <p:cNvSpPr>
              <a:spLocks noChangeShapeType="1"/>
            </p:cNvSpPr>
            <p:nvPr/>
          </p:nvSpPr>
          <p:spPr bwMode="auto">
            <a:xfrm>
              <a:off x="1536" y="312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3200" b="1"/>
            </a:p>
          </p:txBody>
        </p:sp>
        <p:sp>
          <p:nvSpPr>
            <p:cNvPr id="41999" name="Line 15"/>
            <p:cNvSpPr>
              <a:spLocks noChangeShapeType="1"/>
            </p:cNvSpPr>
            <p:nvPr/>
          </p:nvSpPr>
          <p:spPr bwMode="auto">
            <a:xfrm flipH="1">
              <a:off x="1440" y="355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3200" b="1"/>
            </a:p>
          </p:txBody>
        </p:sp>
        <p:sp>
          <p:nvSpPr>
            <p:cNvPr id="42000" name="Line 16"/>
            <p:cNvSpPr>
              <a:spLocks noChangeShapeType="1"/>
            </p:cNvSpPr>
            <p:nvPr/>
          </p:nvSpPr>
          <p:spPr bwMode="auto">
            <a:xfrm>
              <a:off x="1776" y="350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3200" b="1"/>
            </a:p>
          </p:txBody>
        </p:sp>
        <p:sp>
          <p:nvSpPr>
            <p:cNvPr id="42001" name="Line 19"/>
            <p:cNvSpPr>
              <a:spLocks noChangeShapeType="1"/>
            </p:cNvSpPr>
            <p:nvPr/>
          </p:nvSpPr>
          <p:spPr bwMode="auto">
            <a:xfrm>
              <a:off x="2880" y="350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3200" b="1"/>
            </a:p>
          </p:txBody>
        </p:sp>
        <p:sp>
          <p:nvSpPr>
            <p:cNvPr id="42002" name="Line 20"/>
            <p:cNvSpPr>
              <a:spLocks noChangeShapeType="1"/>
            </p:cNvSpPr>
            <p:nvPr/>
          </p:nvSpPr>
          <p:spPr bwMode="auto">
            <a:xfrm>
              <a:off x="2496" y="316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3200" b="1"/>
            </a:p>
          </p:txBody>
        </p:sp>
      </p:grpSp>
      <p:sp>
        <p:nvSpPr>
          <p:cNvPr id="19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val="276548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Text Box 2"/>
          <p:cNvSpPr txBox="1">
            <a:spLocks noChangeArrowheads="1"/>
          </p:cNvSpPr>
          <p:nvPr/>
        </p:nvSpPr>
        <p:spPr bwMode="auto">
          <a:xfrm>
            <a:off x="1371600" y="332656"/>
            <a:ext cx="7239000" cy="256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ts val="1260"/>
              </a:spcBef>
              <a:buClr>
                <a:srgbClr val="FFFFFF"/>
              </a:buClr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、设一棵二叉树</a:t>
            </a: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的</a:t>
            </a:r>
            <a:endParaRPr lang="en-US" altLang="zh-CN" sz="280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ts val="1260"/>
              </a:spcBef>
              <a:buClr>
                <a:srgbClr val="FFFFFF"/>
              </a:buClr>
              <a:buSzTx/>
              <a:buFontTx/>
              <a:buNone/>
            </a:pPr>
            <a:r>
              <a:rPr lang="zh-CN" altLang="en-US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先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序遍历序列： </a:t>
            </a:r>
            <a:r>
              <a:rPr lang="en-US" altLang="zh-CN" sz="36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A </a:t>
            </a:r>
            <a:r>
              <a:rPr lang="en-US" altLang="zh-CN" sz="3600" b="1" dirty="0">
                <a:solidFill>
                  <a:srgbClr val="000000"/>
                </a:solidFill>
                <a:latin typeface="宋体" panose="02010600030101010101" pitchFamily="2" charset="-122"/>
              </a:rPr>
              <a:t>B D F C E G H</a:t>
            </a: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endParaRPr lang="en-US" altLang="zh-CN" sz="280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ts val="1260"/>
              </a:spcBef>
              <a:buClr>
                <a:srgbClr val="FFFFFF"/>
              </a:buClr>
              <a:buSzTx/>
              <a:buFontTx/>
              <a:buNone/>
            </a:pPr>
            <a:r>
              <a:rPr lang="zh-CN" altLang="en-US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中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序遍历序列： </a:t>
            </a:r>
            <a:r>
              <a:rPr lang="en-US" altLang="zh-CN" sz="3600" b="1" dirty="0">
                <a:solidFill>
                  <a:srgbClr val="000000"/>
                </a:solidFill>
                <a:latin typeface="宋体" panose="02010600030101010101" pitchFamily="2" charset="-122"/>
              </a:rPr>
              <a:t>B F D A G E H C</a:t>
            </a: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endParaRPr lang="en-US" altLang="zh-CN" sz="280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ts val="1260"/>
              </a:spcBef>
              <a:buClr>
                <a:srgbClr val="FFFFFF"/>
              </a:buClr>
              <a:buSzTx/>
              <a:buFontTx/>
              <a:buNone/>
            </a:pP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画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出这棵二叉树。 </a:t>
            </a:r>
          </a:p>
        </p:txBody>
      </p:sp>
      <p:pic>
        <p:nvPicPr>
          <p:cNvPr id="35430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385" y="2420888"/>
            <a:ext cx="3829967" cy="417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626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6.1 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树的定义和基本术语</a:t>
            </a:r>
          </a:p>
          <a:p>
            <a:pPr>
              <a:defRPr/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6.2 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二叉树</a:t>
            </a:r>
          </a:p>
          <a:p>
            <a:pPr>
              <a:defRPr/>
            </a:pPr>
            <a:r>
              <a:rPr lang="en-US" altLang="zh-CN" dirty="0" smtClean="0"/>
              <a:t>6.3  </a:t>
            </a:r>
            <a:r>
              <a:rPr lang="zh-CN" altLang="en-US" dirty="0" smtClean="0"/>
              <a:t>遍历二叉树与线索二叉树</a:t>
            </a:r>
          </a:p>
          <a:p>
            <a:pPr>
              <a:defRPr/>
            </a:pPr>
            <a:r>
              <a:rPr lang="en-US" altLang="zh-CN" dirty="0" smtClean="0"/>
              <a:t>6.4  </a:t>
            </a:r>
            <a:r>
              <a:rPr lang="zh-CN" altLang="en-US" dirty="0" smtClean="0"/>
              <a:t>树和森林</a:t>
            </a:r>
          </a:p>
          <a:p>
            <a:pPr>
              <a:defRPr/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6.6 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赫夫曼树及其应用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498475" y="5445125"/>
            <a:ext cx="2592388" cy="1092201"/>
          </a:xfrm>
          <a:prstGeom prst="wedgeEllipseCallout">
            <a:avLst>
              <a:gd name="adj1" fmla="val 70134"/>
              <a:gd name="adj2" fmla="val -142148"/>
            </a:avLst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缺点：存储密度更低</a:t>
            </a: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15888"/>
            <a:ext cx="6913563" cy="6096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线索二叉树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（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Threaded Binary Tree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323850" y="836613"/>
            <a:ext cx="8077200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666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CC"/>
                </a:solidFill>
                <a:ea typeface="楷体_GB2312" pitchFamily="49" charset="-122"/>
              </a:rPr>
              <a:t>普通二叉树只能找到结点的左右孩子信息，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而该结点的直接前驱和直接后继只能在遍历过程中获得。</a:t>
            </a:r>
            <a:endParaRPr kumimoji="1"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若将</a:t>
            </a:r>
            <a:r>
              <a:rPr kumimoji="1"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遍历后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对应的有关前驱和后继</a:t>
            </a:r>
            <a:r>
              <a:rPr kumimoji="1"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预存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起来，则从</a:t>
            </a:r>
            <a:r>
              <a:rPr kumimoji="1"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第一个结点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开始就能很快“顺藤摸瓜”而遍历整个树了。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3850" y="4292600"/>
            <a:ext cx="6126163" cy="1579563"/>
            <a:chOff x="240" y="2768"/>
            <a:chExt cx="3859" cy="995"/>
          </a:xfrm>
        </p:grpSpPr>
        <p:sp>
          <p:nvSpPr>
            <p:cNvPr id="10253" name="Rectangle 5"/>
            <p:cNvSpPr>
              <a:spLocks noChangeArrowheads="1"/>
            </p:cNvSpPr>
            <p:nvPr/>
          </p:nvSpPr>
          <p:spPr bwMode="auto">
            <a:xfrm>
              <a:off x="240" y="3105"/>
              <a:ext cx="14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两种解决方法：</a:t>
              </a:r>
            </a:p>
          </p:txBody>
        </p:sp>
        <p:sp>
          <p:nvSpPr>
            <p:cNvPr id="10254" name="Rectangle 6"/>
            <p:cNvSpPr>
              <a:spLocks noChangeArrowheads="1"/>
            </p:cNvSpPr>
            <p:nvPr/>
          </p:nvSpPr>
          <p:spPr bwMode="auto">
            <a:xfrm>
              <a:off x="1776" y="2768"/>
              <a:ext cx="23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增加两个域：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fwd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和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bwd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；</a:t>
              </a:r>
            </a:p>
          </p:txBody>
        </p:sp>
        <p:sp>
          <p:nvSpPr>
            <p:cNvPr id="10255" name="Rectangle 7"/>
            <p:cNvSpPr>
              <a:spLocks noChangeArrowheads="1"/>
            </p:cNvSpPr>
            <p:nvPr/>
          </p:nvSpPr>
          <p:spPr bwMode="auto">
            <a:xfrm>
              <a:off x="1824" y="3475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zh-CN" sz="2400" b="1">
                <a:solidFill>
                  <a:srgbClr val="66FF33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56" name="AutoShape 8"/>
            <p:cNvSpPr>
              <a:spLocks/>
            </p:cNvSpPr>
            <p:nvPr/>
          </p:nvSpPr>
          <p:spPr bwMode="auto">
            <a:xfrm>
              <a:off x="1728" y="2880"/>
              <a:ext cx="48" cy="672"/>
            </a:xfrm>
            <a:prstGeom prst="leftBrace">
              <a:avLst>
                <a:gd name="adj1" fmla="val 11666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75466" name="AutoShape 10"/>
          <p:cNvSpPr>
            <a:spLocks noChangeArrowheads="1"/>
          </p:cNvSpPr>
          <p:nvPr/>
        </p:nvSpPr>
        <p:spPr bwMode="auto">
          <a:xfrm flipH="1">
            <a:off x="6248400" y="3813175"/>
            <a:ext cx="2438400" cy="530225"/>
          </a:xfrm>
          <a:prstGeom prst="wedgeRoundRectCallout">
            <a:avLst>
              <a:gd name="adj1" fmla="val 117569"/>
              <a:gd name="adj2" fmla="val 7707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存放前驱指针</a:t>
            </a:r>
          </a:p>
        </p:txBody>
      </p:sp>
      <p:sp>
        <p:nvSpPr>
          <p:cNvPr id="275467" name="AutoShape 11"/>
          <p:cNvSpPr>
            <a:spLocks noChangeArrowheads="1"/>
          </p:cNvSpPr>
          <p:nvPr/>
        </p:nvSpPr>
        <p:spPr bwMode="auto">
          <a:xfrm>
            <a:off x="6858000" y="4498975"/>
            <a:ext cx="2178496" cy="530225"/>
          </a:xfrm>
          <a:prstGeom prst="wedgeRoundRectCallout">
            <a:avLst>
              <a:gd name="adj1" fmla="val -96963"/>
              <a:gd name="adj2" fmla="val -4541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存放后继指针</a:t>
            </a:r>
          </a:p>
        </p:txBody>
      </p:sp>
      <p:sp>
        <p:nvSpPr>
          <p:cNvPr id="275468" name="Rectangle 12"/>
          <p:cNvSpPr>
            <a:spLocks noChangeArrowheads="1"/>
          </p:cNvSpPr>
          <p:nvPr/>
        </p:nvSpPr>
        <p:spPr bwMode="auto">
          <a:xfrm>
            <a:off x="323850" y="3716338"/>
            <a:ext cx="294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如何预存这类信息？</a:t>
            </a:r>
          </a:p>
        </p:txBody>
      </p:sp>
      <p:sp>
        <p:nvSpPr>
          <p:cNvPr id="275469" name="Rectangle 13"/>
          <p:cNvSpPr>
            <a:spLocks noChangeArrowheads="1"/>
          </p:cNvSpPr>
          <p:nvPr/>
        </p:nvSpPr>
        <p:spPr bwMode="auto">
          <a:xfrm>
            <a:off x="250825" y="2781300"/>
            <a:ext cx="7848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例如中序遍历结果：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 D C E A F H G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，实际上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已将二叉树转为</a:t>
            </a:r>
            <a:r>
              <a:rPr kumimoji="1"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线性排列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，显然具有唯一前驱和唯一后继。</a:t>
            </a:r>
          </a:p>
        </p:txBody>
      </p:sp>
      <p:sp>
        <p:nvSpPr>
          <p:cNvPr id="275471" name="Rectangle 15"/>
          <p:cNvSpPr>
            <a:spLocks noChangeArrowheads="1"/>
          </p:cNvSpPr>
          <p:nvPr/>
        </p:nvSpPr>
        <p:spPr bwMode="auto">
          <a:xfrm>
            <a:off x="2895600" y="5105400"/>
            <a:ext cx="42687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利用空链域（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n+1</a:t>
            </a:r>
            <a:r>
              <a:rPr kumimoji="1"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个空链域）</a:t>
            </a:r>
          </a:p>
        </p:txBody>
      </p:sp>
    </p:spTree>
    <p:extLst>
      <p:ext uri="{BB962C8B-B14F-4D97-AF65-F5344CB8AC3E}">
        <p14:creationId xmlns:p14="http://schemas.microsoft.com/office/powerpoint/2010/main" val="3904975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7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5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5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 autoUpdateAnimBg="0"/>
      <p:bldP spid="275459" grpId="0" build="p" autoUpdateAnimBg="0"/>
      <p:bldP spid="275466" grpId="0" animBg="1" autoUpdateAnimBg="0"/>
      <p:bldP spid="275467" grpId="0" animBg="1" autoUpdateAnimBg="0"/>
      <p:bldP spid="275468" grpId="0" autoUpdateAnimBg="0"/>
      <p:bldP spid="275469" grpId="0" autoUpdateAnimBg="0"/>
      <p:bldP spid="27547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6444" y="1699989"/>
            <a:ext cx="1152525" cy="457200"/>
          </a:xfrm>
        </p:spPr>
        <p:txBody>
          <a:bodyPr/>
          <a:lstStyle/>
          <a:p>
            <a:pPr algn="l" eaLnBrk="1" hangingPunct="1"/>
            <a:r>
              <a:rPr kumimoji="1" lang="zh-CN" altLang="en-US" sz="2800" b="1" dirty="0" smtClean="0">
                <a:solidFill>
                  <a:srgbClr val="111111"/>
                </a:solidFill>
              </a:rPr>
              <a:t>规定：</a:t>
            </a:r>
          </a:p>
        </p:txBody>
      </p:sp>
      <p:sp>
        <p:nvSpPr>
          <p:cNvPr id="276483" name="Rectangle 3"/>
          <p:cNvSpPr>
            <a:spLocks noChangeArrowheads="1"/>
          </p:cNvSpPr>
          <p:nvPr/>
        </p:nvSpPr>
        <p:spPr bwMode="auto">
          <a:xfrm>
            <a:off x="1118244" y="2204814"/>
            <a:ext cx="7353295" cy="107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）若结点有左子树，则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lchild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指向其左孩子；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否则， 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lchild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指向其直接前驱</a:t>
            </a:r>
            <a:r>
              <a:rPr kumimoji="1" lang="en-US" altLang="zh-CN" sz="2800" b="1" dirty="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800" b="1" dirty="0">
                <a:solidFill>
                  <a:srgbClr val="0000CC"/>
                </a:solidFill>
              </a:rPr>
              <a:t>即线索</a:t>
            </a:r>
            <a:r>
              <a:rPr kumimoji="1" lang="en-US" altLang="zh-CN" sz="2800" b="1" dirty="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</a:p>
        </p:txBody>
      </p:sp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1118244" y="3288143"/>
            <a:ext cx="7406130" cy="107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）若结点有右子树，则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rchild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指向其右孩子；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否则， 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rchild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指向其直接后继</a:t>
            </a:r>
            <a:r>
              <a:rPr kumimoji="1" lang="en-US" altLang="zh-CN" sz="2800" b="1" dirty="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800" b="1" dirty="0">
                <a:solidFill>
                  <a:srgbClr val="0000CC"/>
                </a:solidFill>
              </a:rPr>
              <a:t>即线索</a:t>
            </a:r>
            <a:r>
              <a:rPr kumimoji="1" lang="en-US" altLang="zh-CN" sz="2800" b="1" dirty="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53279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060174"/>
              </p:ext>
            </p:extLst>
          </p:nvPr>
        </p:nvGraphicFramePr>
        <p:xfrm>
          <a:off x="1810394" y="4595019"/>
          <a:ext cx="5321300" cy="517766"/>
        </p:xfrm>
        <a:graphic>
          <a:graphicData uri="http://schemas.openxmlformats.org/drawingml/2006/table">
            <a:tbl>
              <a:tblPr/>
              <a:tblGrid>
                <a:gridCol w="1036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lchild</a:t>
                      </a:r>
                    </a:p>
                  </a:txBody>
                  <a:tcPr marT="45523" marB="455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data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rchild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6504" name="AutoShape 24"/>
          <p:cNvSpPr>
            <a:spLocks noChangeArrowheads="1"/>
          </p:cNvSpPr>
          <p:nvPr/>
        </p:nvSpPr>
        <p:spPr bwMode="auto">
          <a:xfrm>
            <a:off x="5724128" y="5553910"/>
            <a:ext cx="2413549" cy="456093"/>
          </a:xfrm>
          <a:prstGeom prst="wedgeRoundRectCallout">
            <a:avLst>
              <a:gd name="adj1" fmla="val -60392"/>
              <a:gd name="adj2" fmla="val -151703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右孩子或后继</a:t>
            </a:r>
          </a:p>
        </p:txBody>
      </p:sp>
      <p:sp>
        <p:nvSpPr>
          <p:cNvPr id="276505" name="AutoShape 25"/>
          <p:cNvSpPr>
            <a:spLocks noChangeArrowheads="1"/>
          </p:cNvSpPr>
          <p:nvPr/>
        </p:nvSpPr>
        <p:spPr bwMode="auto">
          <a:xfrm>
            <a:off x="2840011" y="5553910"/>
            <a:ext cx="2378570" cy="467378"/>
          </a:xfrm>
          <a:prstGeom prst="wedgeRoundRectCallout">
            <a:avLst>
              <a:gd name="adj1" fmla="val -27840"/>
              <a:gd name="adj2" fmla="val -159644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左孩子或前驱</a:t>
            </a:r>
          </a:p>
        </p:txBody>
      </p:sp>
      <p:sp>
        <p:nvSpPr>
          <p:cNvPr id="276506" name="Rectangle 26"/>
          <p:cNvSpPr>
            <a:spLocks noChangeArrowheads="1"/>
          </p:cNvSpPr>
          <p:nvPr/>
        </p:nvSpPr>
        <p:spPr bwMode="auto">
          <a:xfrm>
            <a:off x="2847032" y="4633119"/>
            <a:ext cx="9540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rgbClr val="0000CC"/>
                </a:solidFill>
                <a:latin typeface="Times New Roman" panose="02020603050405020304" pitchFamily="18" charset="0"/>
              </a:rPr>
              <a:t>LTag</a:t>
            </a:r>
          </a:p>
        </p:txBody>
      </p:sp>
      <p:sp>
        <p:nvSpPr>
          <p:cNvPr id="276507" name="Rectangle 27"/>
          <p:cNvSpPr>
            <a:spLocks noChangeArrowheads="1"/>
          </p:cNvSpPr>
          <p:nvPr/>
        </p:nvSpPr>
        <p:spPr bwMode="auto">
          <a:xfrm>
            <a:off x="5006032" y="4633119"/>
            <a:ext cx="9731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rgbClr val="0000CC"/>
                </a:solidFill>
                <a:latin typeface="Times New Roman" panose="02020603050405020304" pitchFamily="18" charset="0"/>
              </a:rPr>
              <a:t>RTag</a:t>
            </a:r>
          </a:p>
        </p:txBody>
      </p:sp>
      <p:sp>
        <p:nvSpPr>
          <p:cNvPr id="12317" name="Rectangle 2"/>
          <p:cNvSpPr>
            <a:spLocks noChangeArrowheads="1"/>
          </p:cNvSpPr>
          <p:nvPr/>
        </p:nvSpPr>
        <p:spPr bwMode="auto">
          <a:xfrm>
            <a:off x="613419" y="1196752"/>
            <a:ext cx="375443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线索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二叉树的定义</a:t>
            </a:r>
            <a:endParaRPr lang="en-US" altLang="zh-CN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 bwMode="white">
          <a:xfrm>
            <a:off x="539750" y="115888"/>
            <a:ext cx="84248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altLang="zh-CN" kern="0" smtClean="0"/>
              <a:t>6.3.2 </a:t>
            </a:r>
            <a:r>
              <a:rPr lang="zh-CN" altLang="en-US" kern="0" smtClean="0"/>
              <a:t>线索二叉树</a:t>
            </a:r>
            <a:endParaRPr lang="zh-CN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656689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6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6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6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6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autoUpdateAnimBg="0"/>
      <p:bldP spid="276484" grpId="0" autoUpdateAnimBg="0"/>
      <p:bldP spid="276504" grpId="0" animBg="1" autoUpdateAnimBg="0"/>
      <p:bldP spid="276505" grpId="0" animBg="1" autoUpdateAnimBg="0"/>
      <p:bldP spid="276506" grpId="0" autoUpdateAnimBg="0"/>
      <p:bldP spid="27650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6.3.2 </a:t>
            </a:r>
            <a:r>
              <a:rPr lang="zh-CN" altLang="en-US" smtClean="0"/>
              <a:t>线索二叉树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052736"/>
            <a:ext cx="8569325" cy="5471889"/>
          </a:xfrm>
        </p:spPr>
        <p:txBody>
          <a:bodyPr/>
          <a:lstStyle/>
          <a:p>
            <a:pPr lvl="1">
              <a:defRPr/>
            </a:pPr>
            <a:r>
              <a:rPr lang="zh-CN" altLang="en-US" dirty="0" smtClean="0"/>
              <a:t>线索二叉树的结点结构如下：</a:t>
            </a: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2">
              <a:spcBef>
                <a:spcPts val="2000"/>
              </a:spcBef>
              <a:defRPr/>
            </a:pPr>
            <a:r>
              <a:rPr lang="en-US" altLang="zh-CN" dirty="0" err="1">
                <a:solidFill>
                  <a:srgbClr val="0000FF"/>
                </a:solidFill>
              </a:rPr>
              <a:t>LTag</a:t>
            </a:r>
            <a:r>
              <a:rPr lang="en-US" altLang="zh-CN" dirty="0"/>
              <a:t>  </a:t>
            </a:r>
            <a:r>
              <a:rPr lang="zh-CN" altLang="en-US" dirty="0" smtClean="0"/>
              <a:t>若 </a:t>
            </a:r>
            <a:r>
              <a:rPr lang="en-US" altLang="zh-CN" dirty="0" err="1"/>
              <a:t>LTag</a:t>
            </a:r>
            <a:r>
              <a:rPr lang="en-US" altLang="zh-CN" dirty="0"/>
              <a:t>=0, </a:t>
            </a:r>
            <a:r>
              <a:rPr lang="en-US" altLang="zh-CN" dirty="0" err="1"/>
              <a:t>lchild</a:t>
            </a:r>
            <a:r>
              <a:rPr lang="zh-CN" altLang="en-US" dirty="0"/>
              <a:t>域指向左孩子；</a:t>
            </a:r>
            <a:br>
              <a:rPr lang="zh-CN" altLang="en-US" dirty="0"/>
            </a:br>
            <a:r>
              <a:rPr lang="zh-CN" altLang="en-US" dirty="0"/>
              <a:t>       </a:t>
            </a:r>
            <a:r>
              <a:rPr lang="zh-CN" altLang="en-US" dirty="0" smtClean="0"/>
              <a:t>    若 </a:t>
            </a:r>
            <a:r>
              <a:rPr lang="en-US" altLang="zh-CN" dirty="0" err="1"/>
              <a:t>LTag</a:t>
            </a:r>
            <a:r>
              <a:rPr lang="en-US" altLang="zh-CN" dirty="0"/>
              <a:t>=1, </a:t>
            </a:r>
            <a:r>
              <a:rPr lang="en-US" altLang="zh-CN" dirty="0" err="1"/>
              <a:t>lchild</a:t>
            </a:r>
            <a:r>
              <a:rPr lang="zh-CN" altLang="en-US" dirty="0"/>
              <a:t>域指向</a:t>
            </a:r>
            <a:r>
              <a:rPr lang="zh-CN" altLang="en-US" dirty="0" smtClean="0"/>
              <a:t>其直接前驱</a:t>
            </a:r>
            <a:r>
              <a:rPr lang="en-US" altLang="zh-CN" dirty="0" smtClean="0"/>
              <a:t>(</a:t>
            </a:r>
            <a:r>
              <a:rPr lang="zh-CN" altLang="en-US" dirty="0" smtClean="0"/>
              <a:t>线索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2">
              <a:defRPr/>
            </a:pPr>
            <a:r>
              <a:rPr lang="en-US" altLang="zh-CN" dirty="0" err="1">
                <a:solidFill>
                  <a:srgbClr val="0000FF"/>
                </a:solidFill>
              </a:rPr>
              <a:t>RTag</a:t>
            </a:r>
            <a:r>
              <a:rPr lang="en-US" altLang="zh-CN" dirty="0"/>
              <a:t>  </a:t>
            </a:r>
            <a:r>
              <a:rPr lang="zh-CN" altLang="en-US" dirty="0" smtClean="0"/>
              <a:t>若 </a:t>
            </a:r>
            <a:r>
              <a:rPr lang="en-US" altLang="zh-CN" dirty="0" err="1"/>
              <a:t>RTag</a:t>
            </a:r>
            <a:r>
              <a:rPr lang="en-US" altLang="zh-CN" dirty="0"/>
              <a:t>=0, </a:t>
            </a:r>
            <a:r>
              <a:rPr lang="en-US" altLang="zh-CN" dirty="0" err="1"/>
              <a:t>rchild</a:t>
            </a:r>
            <a:r>
              <a:rPr lang="zh-CN" altLang="en-US" dirty="0"/>
              <a:t>域指向右孩子；</a:t>
            </a:r>
            <a:br>
              <a:rPr lang="zh-CN" altLang="en-US" dirty="0"/>
            </a:br>
            <a:r>
              <a:rPr lang="zh-CN" altLang="en-US" dirty="0"/>
              <a:t>       </a:t>
            </a:r>
            <a:r>
              <a:rPr lang="zh-CN" altLang="en-US" dirty="0" smtClean="0"/>
              <a:t>    若 </a:t>
            </a:r>
            <a:r>
              <a:rPr lang="en-US" altLang="zh-CN" dirty="0" err="1"/>
              <a:t>RTag</a:t>
            </a:r>
            <a:r>
              <a:rPr lang="en-US" altLang="zh-CN" dirty="0"/>
              <a:t>=1, </a:t>
            </a:r>
            <a:r>
              <a:rPr lang="en-US" altLang="zh-CN" dirty="0" err="1"/>
              <a:t>rchild</a:t>
            </a:r>
            <a:r>
              <a:rPr lang="zh-CN" altLang="en-US" dirty="0"/>
              <a:t>域指向</a:t>
            </a:r>
            <a:r>
              <a:rPr lang="zh-CN" altLang="en-US" dirty="0" smtClean="0"/>
              <a:t>其直接后继</a:t>
            </a:r>
            <a:r>
              <a:rPr lang="en-US" altLang="zh-CN" dirty="0"/>
              <a:t>(</a:t>
            </a:r>
            <a:r>
              <a:rPr lang="zh-CN" altLang="en-US" dirty="0"/>
              <a:t>线索</a:t>
            </a:r>
            <a:r>
              <a:rPr lang="en-US" altLang="zh-CN" dirty="0"/>
              <a:t>) </a:t>
            </a:r>
            <a:r>
              <a:rPr lang="zh-CN" altLang="en-US" dirty="0" smtClean="0"/>
              <a:t>。 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线索二叉树</a:t>
            </a:r>
            <a:r>
              <a:rPr lang="zh-CN" altLang="en-US" dirty="0" smtClean="0"/>
              <a:t>的结点定义</a:t>
            </a:r>
            <a:endParaRPr lang="en-US" altLang="zh-CN" dirty="0" smtClean="0"/>
          </a:p>
          <a:p>
            <a:pPr marL="457200" lvl="1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 </a:t>
            </a:r>
            <a:r>
              <a:rPr lang="en-US" altLang="zh-CN" b="0" dirty="0" err="1" smtClean="0"/>
              <a:t>BiThrNode</a:t>
            </a:r>
            <a:r>
              <a:rPr lang="en-US" altLang="zh-CN" b="0" dirty="0" smtClean="0"/>
              <a:t>{</a:t>
            </a:r>
          </a:p>
          <a:p>
            <a:pPr marL="457200" lvl="1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0" dirty="0"/>
              <a:t> </a:t>
            </a:r>
            <a:r>
              <a:rPr lang="en-US" altLang="zh-CN" b="0" dirty="0" smtClean="0"/>
              <a:t>                   </a:t>
            </a:r>
            <a:r>
              <a:rPr lang="en-US" altLang="zh-CN" b="0" dirty="0" err="1" smtClean="0"/>
              <a:t>TElemType</a:t>
            </a:r>
            <a:r>
              <a:rPr lang="en-US" altLang="zh-CN" b="0" dirty="0" smtClean="0"/>
              <a:t>  data;</a:t>
            </a:r>
          </a:p>
          <a:p>
            <a:pPr marL="457200" lvl="1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0" dirty="0"/>
              <a:t> </a:t>
            </a:r>
            <a:r>
              <a:rPr lang="en-US" altLang="zh-CN" b="0" dirty="0" smtClean="0"/>
              <a:t>                   </a:t>
            </a:r>
            <a:r>
              <a:rPr lang="en-US" altLang="zh-CN" dirty="0" err="1" smtClean="0"/>
              <a:t>struct</a:t>
            </a:r>
            <a:r>
              <a:rPr lang="en-US" altLang="zh-CN" b="0" dirty="0" smtClean="0"/>
              <a:t>  </a:t>
            </a:r>
            <a:r>
              <a:rPr lang="en-US" altLang="zh-CN" b="0" dirty="0" err="1" smtClean="0"/>
              <a:t>BiThrNode</a:t>
            </a:r>
            <a:r>
              <a:rPr lang="en-US" altLang="zh-CN" b="0" dirty="0" smtClean="0"/>
              <a:t>  *</a:t>
            </a:r>
            <a:r>
              <a:rPr lang="en-US" altLang="zh-CN" b="0" dirty="0" err="1" smtClean="0"/>
              <a:t>lchild</a:t>
            </a:r>
            <a:r>
              <a:rPr lang="en-US" altLang="zh-CN" b="0" dirty="0" smtClean="0"/>
              <a:t>,*</a:t>
            </a:r>
            <a:r>
              <a:rPr lang="en-US" altLang="zh-CN" b="0" dirty="0" err="1" smtClean="0"/>
              <a:t>rchild</a:t>
            </a:r>
            <a:r>
              <a:rPr lang="en-US" altLang="zh-CN" b="0" dirty="0" smtClean="0"/>
              <a:t>;</a:t>
            </a:r>
          </a:p>
          <a:p>
            <a:pPr marL="457200" lvl="1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0" dirty="0"/>
              <a:t> </a:t>
            </a:r>
            <a:r>
              <a:rPr lang="en-US" altLang="zh-CN" b="0" dirty="0" smtClean="0"/>
              <a:t>                   </a:t>
            </a:r>
            <a:r>
              <a:rPr lang="en-US" altLang="zh-CN" dirty="0" smtClean="0"/>
              <a:t>unsigned char  </a:t>
            </a:r>
            <a:r>
              <a:rPr lang="en-US" altLang="zh-CN" b="0" dirty="0" err="1" smtClean="0"/>
              <a:t>LTag</a:t>
            </a:r>
            <a:r>
              <a:rPr lang="en-US" altLang="zh-CN" b="0" dirty="0" smtClean="0"/>
              <a:t>, </a:t>
            </a:r>
            <a:r>
              <a:rPr lang="en-US" altLang="zh-CN" b="0" dirty="0" err="1" smtClean="0"/>
              <a:t>Rtag</a:t>
            </a:r>
            <a:r>
              <a:rPr lang="en-US" altLang="zh-CN" b="0" dirty="0" smtClean="0"/>
              <a:t>;</a:t>
            </a:r>
          </a:p>
          <a:p>
            <a:pPr marL="457200" lvl="1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0" dirty="0"/>
              <a:t> </a:t>
            </a:r>
            <a:r>
              <a:rPr lang="en-US" altLang="zh-CN" b="0" dirty="0" smtClean="0"/>
              <a:t>        } </a:t>
            </a:r>
            <a:r>
              <a:rPr lang="en-US" altLang="zh-CN" b="0" dirty="0" err="1" smtClean="0"/>
              <a:t>BiThrNode</a:t>
            </a:r>
            <a:r>
              <a:rPr lang="en-US" altLang="zh-CN" b="0" dirty="0" smtClean="0"/>
              <a:t>,*</a:t>
            </a:r>
            <a:r>
              <a:rPr lang="en-US" altLang="zh-CN" b="0" dirty="0" err="1" smtClean="0"/>
              <a:t>BiThrTree</a:t>
            </a:r>
            <a:r>
              <a:rPr lang="en-US" altLang="zh-CN" b="0" dirty="0" smtClean="0"/>
              <a:t>;</a:t>
            </a:r>
            <a:endParaRPr lang="zh-CN" altLang="en-US" b="0" dirty="0"/>
          </a:p>
        </p:txBody>
      </p:sp>
      <p:graphicFrame>
        <p:nvGraphicFramePr>
          <p:cNvPr id="4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913480"/>
              </p:ext>
            </p:extLst>
          </p:nvPr>
        </p:nvGraphicFramePr>
        <p:xfrm>
          <a:off x="1835150" y="1615038"/>
          <a:ext cx="5321300" cy="517818"/>
        </p:xfrm>
        <a:graphic>
          <a:graphicData uri="http://schemas.openxmlformats.org/drawingml/2006/table">
            <a:tbl>
              <a:tblPr/>
              <a:tblGrid>
                <a:gridCol w="106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lchild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549" marB="4554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LTag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549" marB="455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data</a:t>
                      </a:r>
                    </a:p>
                  </a:txBody>
                  <a:tcPr marT="45549" marB="455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RTag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549" marB="455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rchild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549" marB="455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6.3.2 </a:t>
            </a:r>
            <a:r>
              <a:rPr lang="zh-CN" altLang="en-US" smtClean="0"/>
              <a:t>线索二叉树</a:t>
            </a:r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>
          <a:xfrm>
            <a:off x="395288" y="1052736"/>
            <a:ext cx="8569325" cy="5471889"/>
          </a:xfrm>
        </p:spPr>
        <p:txBody>
          <a:bodyPr/>
          <a:lstStyle/>
          <a:p>
            <a:pPr>
              <a:spcBef>
                <a:spcPts val="368"/>
              </a:spcBef>
            </a:pPr>
            <a:r>
              <a:rPr lang="zh-CN" altLang="en-US" dirty="0" smtClean="0"/>
              <a:t>线索二叉树的相关术语</a:t>
            </a:r>
            <a:endParaRPr lang="en-US" altLang="zh-CN" dirty="0" smtClean="0"/>
          </a:p>
          <a:p>
            <a:pPr lvl="1">
              <a:spcBef>
                <a:spcPts val="368"/>
              </a:spcBef>
            </a:pPr>
            <a:r>
              <a:rPr lang="zh-CN" altLang="en-US" dirty="0" smtClean="0"/>
              <a:t>线索</a:t>
            </a:r>
            <a:endParaRPr lang="en-US" altLang="zh-CN" dirty="0" smtClean="0"/>
          </a:p>
          <a:p>
            <a:pPr lvl="2">
              <a:spcBef>
                <a:spcPts val="368"/>
              </a:spcBef>
            </a:pPr>
            <a:r>
              <a:rPr lang="zh-CN" altLang="en-US" dirty="0" smtClean="0"/>
              <a:t>指向结点前驱和后继的指针</a:t>
            </a:r>
          </a:p>
          <a:p>
            <a:pPr lvl="1">
              <a:spcBef>
                <a:spcPts val="368"/>
              </a:spcBef>
            </a:pPr>
            <a:r>
              <a:rPr lang="zh-CN" altLang="en-US" dirty="0" smtClean="0"/>
              <a:t>线索链表</a:t>
            </a:r>
            <a:endParaRPr lang="en-US" altLang="zh-CN" dirty="0" smtClean="0"/>
          </a:p>
          <a:p>
            <a:pPr lvl="2">
              <a:spcBef>
                <a:spcPts val="368"/>
              </a:spcBef>
            </a:pPr>
            <a:r>
              <a:rPr lang="zh-CN" altLang="en-US" dirty="0" smtClean="0"/>
              <a:t>以五域线索结点构成的二叉链表</a:t>
            </a:r>
          </a:p>
          <a:p>
            <a:pPr lvl="1">
              <a:spcBef>
                <a:spcPts val="368"/>
              </a:spcBef>
            </a:pPr>
            <a:r>
              <a:rPr lang="zh-CN" altLang="en-US" dirty="0" smtClean="0"/>
              <a:t>线索二叉树</a:t>
            </a:r>
            <a:endParaRPr lang="en-US" altLang="zh-CN" dirty="0" smtClean="0"/>
          </a:p>
          <a:p>
            <a:pPr lvl="2">
              <a:spcBef>
                <a:spcPts val="368"/>
              </a:spcBef>
            </a:pPr>
            <a:r>
              <a:rPr lang="zh-CN" altLang="en-US" dirty="0" smtClean="0"/>
              <a:t>加上线索的二叉树</a:t>
            </a:r>
          </a:p>
          <a:p>
            <a:pPr lvl="1">
              <a:spcBef>
                <a:spcPts val="368"/>
              </a:spcBef>
            </a:pPr>
            <a:r>
              <a:rPr lang="zh-CN" altLang="en-US" dirty="0" smtClean="0"/>
              <a:t>线索化</a:t>
            </a:r>
            <a:endParaRPr lang="en-US" altLang="zh-CN" dirty="0" smtClean="0"/>
          </a:p>
          <a:p>
            <a:pPr lvl="2">
              <a:spcBef>
                <a:spcPts val="368"/>
              </a:spcBef>
            </a:pPr>
            <a:r>
              <a:rPr lang="zh-CN" altLang="en-US" dirty="0" smtClean="0"/>
              <a:t>对二叉树</a:t>
            </a:r>
            <a:r>
              <a:rPr lang="zh-CN" altLang="en-US" dirty="0" smtClean="0">
                <a:solidFill>
                  <a:srgbClr val="FF0000"/>
                </a:solidFill>
              </a:rPr>
              <a:t>以某种次序遍历</a:t>
            </a:r>
            <a:r>
              <a:rPr lang="zh-CN" altLang="en-US" dirty="0" smtClean="0"/>
              <a:t>使其变为线索二叉树的过程</a:t>
            </a:r>
          </a:p>
          <a:p>
            <a:pPr lvl="1">
              <a:spcBef>
                <a:spcPts val="368"/>
              </a:spcBef>
            </a:pPr>
            <a:endParaRPr lang="zh-CN" altLang="en-US" dirty="0" smtClean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55576" y="5427221"/>
            <a:ext cx="806489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dirty="0" smtClean="0">
                <a:solidFill>
                  <a:srgbClr val="111111"/>
                </a:solidFill>
                <a:latin typeface="Times New Roman" panose="02020603050405020304" pitchFamily="18" charset="0"/>
                <a:ea typeface="楷体_GB2312" pitchFamily="49" charset="-122"/>
              </a:rPr>
              <a:t>增加</a:t>
            </a:r>
            <a:r>
              <a:rPr kumimoji="1" lang="zh-CN" altLang="en-US" sz="2800" dirty="0">
                <a:solidFill>
                  <a:srgbClr val="111111"/>
                </a:solidFill>
                <a:latin typeface="Times New Roman" panose="02020603050405020304" pitchFamily="18" charset="0"/>
                <a:ea typeface="楷体_GB2312" pitchFamily="49" charset="-122"/>
              </a:rPr>
              <a:t>了前驱和后继等线索有什么好处？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能方便找出当前结点的前驱和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后继</a:t>
            </a:r>
            <a:endParaRPr kumimoji="1"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6.3.2 </a:t>
            </a:r>
            <a:r>
              <a:rPr lang="zh-CN" altLang="en-US" dirty="0" smtClean="0"/>
              <a:t>线索二叉树</a:t>
            </a:r>
          </a:p>
        </p:txBody>
      </p:sp>
      <p:sp>
        <p:nvSpPr>
          <p:cNvPr id="70659" name="内容占位符 2"/>
          <p:cNvSpPr>
            <a:spLocks noGrp="1"/>
          </p:cNvSpPr>
          <p:nvPr>
            <p:ph idx="1"/>
          </p:nvPr>
        </p:nvSpPr>
        <p:spPr>
          <a:xfrm>
            <a:off x="395288" y="1052736"/>
            <a:ext cx="8569325" cy="5471889"/>
          </a:xfrm>
        </p:spPr>
        <p:txBody>
          <a:bodyPr/>
          <a:lstStyle/>
          <a:p>
            <a:r>
              <a:rPr lang="zh-CN" altLang="en-US" dirty="0" smtClean="0"/>
              <a:t>例：某先序遍历结果如下表所示，请画出对应的二叉树。</a:t>
            </a:r>
          </a:p>
        </p:txBody>
      </p:sp>
      <p:graphicFrame>
        <p:nvGraphicFramePr>
          <p:cNvPr id="4" name="Group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958278"/>
              </p:ext>
            </p:extLst>
          </p:nvPr>
        </p:nvGraphicFramePr>
        <p:xfrm>
          <a:off x="1062038" y="2204864"/>
          <a:ext cx="7613650" cy="1554378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7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1752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data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roup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206689"/>
              </p:ext>
            </p:extLst>
          </p:nvPr>
        </p:nvGraphicFramePr>
        <p:xfrm>
          <a:off x="1055688" y="2204864"/>
          <a:ext cx="7620000" cy="517956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7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ltag</a:t>
                      </a:r>
                    </a:p>
                  </a:txBody>
                  <a:tcPr marT="45618" marB="4561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117133"/>
              </p:ext>
            </p:extLst>
          </p:nvPr>
        </p:nvGraphicFramePr>
        <p:xfrm>
          <a:off x="1055688" y="3271664"/>
          <a:ext cx="7620000" cy="517956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7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rtag</a:t>
                      </a:r>
                    </a:p>
                  </a:txBody>
                  <a:tcPr marT="45618" marB="4561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128"/>
          <p:cNvSpPr>
            <a:spLocks noChangeArrowheads="1"/>
          </p:cNvSpPr>
          <p:nvPr/>
        </p:nvSpPr>
        <p:spPr bwMode="auto">
          <a:xfrm>
            <a:off x="4119563" y="371633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8" name="Rectangle 129"/>
          <p:cNvSpPr>
            <a:spLocks noChangeArrowheads="1"/>
          </p:cNvSpPr>
          <p:nvPr/>
        </p:nvSpPr>
        <p:spPr bwMode="auto">
          <a:xfrm>
            <a:off x="3494088" y="4554538"/>
            <a:ext cx="460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rgbClr val="000000"/>
                </a:solidFill>
              </a:rPr>
              <a:t>G</a:t>
            </a:r>
          </a:p>
        </p:txBody>
      </p:sp>
      <p:grpSp>
        <p:nvGrpSpPr>
          <p:cNvPr id="2" name="Group 130"/>
          <p:cNvGrpSpPr>
            <a:grpSpLocks/>
          </p:cNvGrpSpPr>
          <p:nvPr/>
        </p:nvGrpSpPr>
        <p:grpSpPr bwMode="auto">
          <a:xfrm>
            <a:off x="3265488" y="5011738"/>
            <a:ext cx="762000" cy="381000"/>
            <a:chOff x="2304" y="2352"/>
            <a:chExt cx="480" cy="240"/>
          </a:xfrm>
        </p:grpSpPr>
        <p:sp>
          <p:nvSpPr>
            <p:cNvPr id="10" name="Line 131"/>
            <p:cNvSpPr>
              <a:spLocks noChangeShapeType="1"/>
            </p:cNvSpPr>
            <p:nvPr/>
          </p:nvSpPr>
          <p:spPr bwMode="auto">
            <a:xfrm flipH="1">
              <a:off x="2304" y="2352"/>
              <a:ext cx="192" cy="24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Line 132"/>
            <p:cNvSpPr>
              <a:spLocks noChangeShapeType="1"/>
            </p:cNvSpPr>
            <p:nvPr/>
          </p:nvSpPr>
          <p:spPr bwMode="auto">
            <a:xfrm>
              <a:off x="2640" y="2352"/>
              <a:ext cx="144" cy="24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" name="Group 133"/>
          <p:cNvGrpSpPr>
            <a:grpSpLocks/>
          </p:cNvGrpSpPr>
          <p:nvPr/>
        </p:nvGrpSpPr>
        <p:grpSpPr bwMode="auto">
          <a:xfrm>
            <a:off x="3951288" y="4325938"/>
            <a:ext cx="762000" cy="381000"/>
            <a:chOff x="2304" y="2352"/>
            <a:chExt cx="480" cy="240"/>
          </a:xfrm>
        </p:grpSpPr>
        <p:sp>
          <p:nvSpPr>
            <p:cNvPr id="13" name="Line 134"/>
            <p:cNvSpPr>
              <a:spLocks noChangeShapeType="1"/>
            </p:cNvSpPr>
            <p:nvPr/>
          </p:nvSpPr>
          <p:spPr bwMode="auto">
            <a:xfrm flipH="1">
              <a:off x="2304" y="2352"/>
              <a:ext cx="192" cy="24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Line 135"/>
            <p:cNvSpPr>
              <a:spLocks noChangeShapeType="1"/>
            </p:cNvSpPr>
            <p:nvPr/>
          </p:nvSpPr>
          <p:spPr bwMode="auto">
            <a:xfrm>
              <a:off x="2640" y="2352"/>
              <a:ext cx="144" cy="24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5" name="Rectangle 136"/>
          <p:cNvSpPr>
            <a:spLocks noChangeArrowheads="1"/>
          </p:cNvSpPr>
          <p:nvPr/>
        </p:nvSpPr>
        <p:spPr bwMode="auto">
          <a:xfrm>
            <a:off x="3036888" y="5392738"/>
            <a:ext cx="42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6" name="Line 137"/>
          <p:cNvSpPr>
            <a:spLocks noChangeShapeType="1"/>
          </p:cNvSpPr>
          <p:nvPr/>
        </p:nvSpPr>
        <p:spPr bwMode="auto">
          <a:xfrm>
            <a:off x="3265488" y="5926138"/>
            <a:ext cx="228600" cy="381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17" name="Rectangle 138"/>
          <p:cNvSpPr>
            <a:spLocks noChangeArrowheads="1"/>
          </p:cNvSpPr>
          <p:nvPr/>
        </p:nvSpPr>
        <p:spPr bwMode="auto">
          <a:xfrm>
            <a:off x="3417888" y="6307138"/>
            <a:ext cx="322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18" name="Rectangle 139"/>
          <p:cNvSpPr>
            <a:spLocks noChangeArrowheads="1"/>
          </p:cNvSpPr>
          <p:nvPr/>
        </p:nvSpPr>
        <p:spPr bwMode="auto">
          <a:xfrm>
            <a:off x="3890963" y="539273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9" name="Line 140"/>
          <p:cNvSpPr>
            <a:spLocks noChangeShapeType="1"/>
          </p:cNvSpPr>
          <p:nvPr/>
        </p:nvSpPr>
        <p:spPr bwMode="auto">
          <a:xfrm>
            <a:off x="4179888" y="5849938"/>
            <a:ext cx="228600" cy="381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20" name="Rectangle 141"/>
          <p:cNvSpPr>
            <a:spLocks noChangeArrowheads="1"/>
          </p:cNvSpPr>
          <p:nvPr/>
        </p:nvSpPr>
        <p:spPr bwMode="auto">
          <a:xfrm>
            <a:off x="4256088" y="623093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rgbClr val="000000"/>
                </a:solidFill>
              </a:rPr>
              <a:t>J</a:t>
            </a:r>
          </a:p>
        </p:txBody>
      </p:sp>
      <p:sp>
        <p:nvSpPr>
          <p:cNvPr id="21" name="Rectangle 142"/>
          <p:cNvSpPr>
            <a:spLocks noChangeArrowheads="1"/>
          </p:cNvSpPr>
          <p:nvPr/>
        </p:nvSpPr>
        <p:spPr bwMode="auto">
          <a:xfrm>
            <a:off x="4710113" y="4706938"/>
            <a:ext cx="460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rgbClr val="000000"/>
                </a:solidFill>
              </a:rPr>
              <a:t>H</a:t>
            </a:r>
          </a:p>
        </p:txBody>
      </p:sp>
      <p:grpSp>
        <p:nvGrpSpPr>
          <p:cNvPr id="9" name="Group 143"/>
          <p:cNvGrpSpPr>
            <a:grpSpLocks/>
          </p:cNvGrpSpPr>
          <p:nvPr/>
        </p:nvGrpSpPr>
        <p:grpSpPr bwMode="auto">
          <a:xfrm>
            <a:off x="4560888" y="5164138"/>
            <a:ext cx="762000" cy="381000"/>
            <a:chOff x="2304" y="2352"/>
            <a:chExt cx="480" cy="240"/>
          </a:xfrm>
        </p:grpSpPr>
        <p:sp>
          <p:nvSpPr>
            <p:cNvPr id="23" name="Line 144"/>
            <p:cNvSpPr>
              <a:spLocks noChangeShapeType="1"/>
            </p:cNvSpPr>
            <p:nvPr/>
          </p:nvSpPr>
          <p:spPr bwMode="auto">
            <a:xfrm flipH="1">
              <a:off x="2304" y="2352"/>
              <a:ext cx="192" cy="24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Line 145"/>
            <p:cNvSpPr>
              <a:spLocks noChangeShapeType="1"/>
            </p:cNvSpPr>
            <p:nvPr/>
          </p:nvSpPr>
          <p:spPr bwMode="auto">
            <a:xfrm>
              <a:off x="2640" y="2352"/>
              <a:ext cx="144" cy="24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5" name="Rectangle 146"/>
          <p:cNvSpPr>
            <a:spLocks noChangeArrowheads="1"/>
          </p:cNvSpPr>
          <p:nvPr/>
        </p:nvSpPr>
        <p:spPr bwMode="auto">
          <a:xfrm>
            <a:off x="4408488" y="546893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6" name="Rectangle 147"/>
          <p:cNvSpPr>
            <a:spLocks noChangeArrowheads="1"/>
          </p:cNvSpPr>
          <p:nvPr/>
        </p:nvSpPr>
        <p:spPr bwMode="auto">
          <a:xfrm>
            <a:off x="5170488" y="5468938"/>
            <a:ext cx="401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7" name="Line 148"/>
          <p:cNvSpPr>
            <a:spLocks noChangeShapeType="1"/>
          </p:cNvSpPr>
          <p:nvPr/>
        </p:nvSpPr>
        <p:spPr bwMode="auto">
          <a:xfrm flipH="1">
            <a:off x="5170488" y="5926138"/>
            <a:ext cx="152400" cy="381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28" name="Rectangle 149"/>
          <p:cNvSpPr>
            <a:spLocks noChangeArrowheads="1"/>
          </p:cNvSpPr>
          <p:nvPr/>
        </p:nvSpPr>
        <p:spPr bwMode="auto">
          <a:xfrm>
            <a:off x="4941888" y="6307138"/>
            <a:ext cx="42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9" name="Rectangle 152"/>
          <p:cNvSpPr>
            <a:spLocks noChangeArrowheads="1"/>
          </p:cNvSpPr>
          <p:nvPr/>
        </p:nvSpPr>
        <p:spPr bwMode="auto">
          <a:xfrm>
            <a:off x="2887439" y="1556792"/>
            <a:ext cx="4060825" cy="5191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800" kern="0" dirty="0">
                <a:solidFill>
                  <a:srgbClr val="000000"/>
                </a:solidFill>
                <a:latin typeface="+mn-lt"/>
              </a:rPr>
              <a:t>（多带了两个标志！）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15" grpId="0" autoUpdateAnimBg="0"/>
      <p:bldP spid="17" grpId="0" autoUpdateAnimBg="0"/>
      <p:bldP spid="18" grpId="0" autoUpdateAnimBg="0"/>
      <p:bldP spid="20" grpId="0" autoUpdateAnimBg="0"/>
      <p:bldP spid="21" grpId="0" autoUpdateAnimBg="0"/>
      <p:bldP spid="25" grpId="0" autoUpdateAnimBg="0"/>
      <p:bldP spid="26" grpId="0" autoUpdateAnimBg="0"/>
      <p:bldP spid="28" grpId="0" autoUpdateAnimBg="0"/>
      <p:bldP spid="2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268760"/>
            <a:ext cx="3754438" cy="4445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线索二叉树的生成</a:t>
            </a:r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524321" y="2132856"/>
            <a:ext cx="8229600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111111"/>
                </a:solidFill>
                <a:latin typeface="Times New Roman" panose="02020603050405020304" pitchFamily="18" charset="0"/>
                <a:ea typeface="楷体_GB2312" pitchFamily="49" charset="-122"/>
              </a:rPr>
              <a:t>线索化过程就是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在遍历过程中修改空指针</a:t>
            </a:r>
            <a:r>
              <a:rPr kumimoji="1" lang="zh-CN" altLang="en-US" sz="2800" b="1" dirty="0">
                <a:solidFill>
                  <a:srgbClr val="111111"/>
                </a:solidFill>
                <a:latin typeface="Times New Roman" panose="02020603050405020304" pitchFamily="18" charset="0"/>
                <a:ea typeface="楷体_GB2312" pitchFamily="49" charset="-122"/>
              </a:rPr>
              <a:t>的过程：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111111"/>
                </a:solidFill>
                <a:latin typeface="仿宋_GB2312" pitchFamily="49" charset="-122"/>
                <a:ea typeface="仿宋_GB2312" pitchFamily="49" charset="-122"/>
              </a:rPr>
              <a:t>将空的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l</a:t>
            </a:r>
            <a:r>
              <a:rPr kumimoji="1" lang="en-US" altLang="zh-CN" sz="2800" b="1" dirty="0" err="1">
                <a:solidFill>
                  <a:srgbClr val="111111"/>
                </a:solidFill>
                <a:latin typeface="Times New Roman" panose="02020603050405020304" pitchFamily="18" charset="0"/>
                <a:ea typeface="仿宋_GB2312" pitchFamily="49" charset="-122"/>
              </a:rPr>
              <a:t>child</a:t>
            </a:r>
            <a:r>
              <a:rPr kumimoji="1" lang="zh-CN" altLang="en-US" sz="2800" b="1" dirty="0">
                <a:solidFill>
                  <a:srgbClr val="111111"/>
                </a:solidFill>
                <a:latin typeface="仿宋_GB2312" pitchFamily="49" charset="-122"/>
                <a:ea typeface="仿宋_GB2312" pitchFamily="49" charset="-122"/>
              </a:rPr>
              <a:t>改为结点的直接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前驱</a:t>
            </a:r>
            <a:endParaRPr kumimoji="1" lang="zh-CN" altLang="en-US" sz="2800" b="1" dirty="0">
              <a:solidFill>
                <a:srgbClr val="111111"/>
              </a:solidFill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111111"/>
                </a:solidFill>
                <a:latin typeface="仿宋_GB2312" pitchFamily="49" charset="-122"/>
                <a:ea typeface="仿宋_GB2312" pitchFamily="49" charset="-122"/>
              </a:rPr>
              <a:t>将空的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r</a:t>
            </a:r>
            <a:r>
              <a:rPr kumimoji="1" lang="en-US" altLang="zh-CN" sz="2800" b="1" dirty="0" err="1">
                <a:solidFill>
                  <a:srgbClr val="111111"/>
                </a:solidFill>
                <a:latin typeface="Times New Roman" panose="02020603050405020304" pitchFamily="18" charset="0"/>
                <a:ea typeface="仿宋_GB2312" pitchFamily="49" charset="-122"/>
              </a:rPr>
              <a:t>child</a:t>
            </a:r>
            <a:r>
              <a:rPr kumimoji="1" lang="zh-CN" altLang="en-US" sz="2800" b="1" dirty="0">
                <a:solidFill>
                  <a:srgbClr val="111111"/>
                </a:solidFill>
                <a:latin typeface="仿宋_GB2312" pitchFamily="49" charset="-122"/>
                <a:ea typeface="仿宋_GB2312" pitchFamily="49" charset="-122"/>
              </a:rPr>
              <a:t>改为结点的直接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后继</a:t>
            </a:r>
            <a:endParaRPr kumimoji="1" lang="zh-CN" altLang="en-US" sz="2800" b="1" dirty="0">
              <a:solidFill>
                <a:srgbClr val="11111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79556" name="Rectangle 4"/>
          <p:cNvSpPr>
            <a:spLocks noChangeArrowheads="1"/>
          </p:cNvSpPr>
          <p:nvPr/>
        </p:nvSpPr>
        <p:spPr bwMode="auto">
          <a:xfrm>
            <a:off x="524321" y="4365104"/>
            <a:ext cx="845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非空指针呢？仍然指向</a:t>
            </a:r>
            <a:r>
              <a:rPr kumimoji="1" lang="zh-CN" altLang="en-US" sz="28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孩子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结点</a:t>
            </a:r>
            <a:endParaRPr kumimoji="1" lang="zh-CN" altLang="en-US" sz="2800" b="1" dirty="0">
              <a:solidFill>
                <a:srgbClr val="0000FF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 bwMode="white">
          <a:xfrm>
            <a:off x="539750" y="115888"/>
            <a:ext cx="84248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altLang="zh-CN" kern="0" smtClean="0"/>
              <a:t>6.3.2 </a:t>
            </a:r>
            <a:r>
              <a:rPr lang="zh-CN" altLang="en-US" kern="0" smtClean="0"/>
              <a:t>线索二叉树</a:t>
            </a:r>
            <a:endParaRPr lang="zh-CN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3144936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7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p" autoUpdateAnimBg="0"/>
      <p:bldP spid="27955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052513"/>
            <a:ext cx="8569325" cy="539908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二叉树遍历</a:t>
            </a:r>
            <a:r>
              <a:rPr lang="zh-CN" altLang="en-US" dirty="0"/>
              <a:t>规则</a:t>
            </a:r>
          </a:p>
          <a:p>
            <a:pPr lvl="1">
              <a:defRPr/>
            </a:pPr>
            <a:r>
              <a:rPr lang="zh-CN" altLang="en-US" dirty="0"/>
              <a:t>二叉树由根、左子树、右子树</a:t>
            </a:r>
            <a:r>
              <a:rPr lang="zh-CN" altLang="en-US" dirty="0" smtClean="0"/>
              <a:t>构成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D</a:t>
            </a:r>
            <a:r>
              <a:rPr lang="zh-CN" altLang="en-US" dirty="0"/>
              <a:t>、 </a:t>
            </a:r>
            <a:r>
              <a:rPr lang="en-US" altLang="zh-CN" dirty="0"/>
              <a:t>L</a:t>
            </a:r>
            <a:r>
              <a:rPr lang="zh-CN" altLang="en-US" dirty="0"/>
              <a:t>、</a:t>
            </a:r>
            <a:r>
              <a:rPr lang="en-US" altLang="zh-CN" dirty="0"/>
              <a:t>R</a:t>
            </a:r>
            <a:r>
              <a:rPr lang="zh-CN" altLang="en-US" dirty="0"/>
              <a:t>的组合定义了六种可能的遍历方案：</a:t>
            </a:r>
          </a:p>
          <a:p>
            <a:pPr lvl="2">
              <a:defRPr/>
            </a:pPr>
            <a:r>
              <a:rPr lang="zh-CN" altLang="en-US" dirty="0"/>
              <a:t> </a:t>
            </a:r>
            <a:r>
              <a:rPr lang="en-US" altLang="zh-CN" dirty="0"/>
              <a:t>LDR,   LRD,   DLR,   DRL,   RDL,   RLD</a:t>
            </a:r>
          </a:p>
          <a:p>
            <a:pPr lvl="1">
              <a:defRPr/>
            </a:pPr>
            <a:r>
              <a:rPr lang="zh-CN" altLang="en-US" dirty="0"/>
              <a:t>若限定先左后右，则有三种实现方案：</a:t>
            </a:r>
          </a:p>
          <a:p>
            <a:pPr lvl="2">
              <a:spcBef>
                <a:spcPts val="376"/>
              </a:spcBef>
              <a:defRPr/>
            </a:pPr>
            <a:r>
              <a:rPr lang="zh-CN" altLang="en-US" dirty="0"/>
              <a:t>         </a:t>
            </a:r>
            <a:r>
              <a:rPr lang="en-US" altLang="zh-CN" dirty="0">
                <a:solidFill>
                  <a:srgbClr val="FF0000"/>
                </a:solidFill>
              </a:rPr>
              <a:t>DLR                    LDR                     LRD</a:t>
            </a:r>
          </a:p>
          <a:p>
            <a:pPr marL="914400" lvl="2" indent="0">
              <a:spcBef>
                <a:spcPts val="376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        先序</a:t>
            </a:r>
            <a:r>
              <a:rPr lang="zh-CN" altLang="en-US" dirty="0"/>
              <a:t>遍历   </a:t>
            </a:r>
            <a:r>
              <a:rPr lang="zh-CN" altLang="en-US" dirty="0" smtClean="0"/>
              <a:t>          中序</a:t>
            </a:r>
            <a:r>
              <a:rPr lang="zh-CN" altLang="en-US" dirty="0"/>
              <a:t>遍历    </a:t>
            </a:r>
            <a:r>
              <a:rPr lang="zh-CN" altLang="en-US" dirty="0" smtClean="0"/>
              <a:t>          后序</a:t>
            </a:r>
            <a:r>
              <a:rPr lang="zh-CN" altLang="en-US" dirty="0"/>
              <a:t>遍历 </a:t>
            </a:r>
          </a:p>
          <a:p>
            <a:pPr lvl="1">
              <a:defRPr/>
            </a:pPr>
            <a:endParaRPr lang="zh-CN" altLang="en-US" dirty="0"/>
          </a:p>
        </p:txBody>
      </p:sp>
      <p:grpSp>
        <p:nvGrpSpPr>
          <p:cNvPr id="98308" name="Group 34"/>
          <p:cNvGrpSpPr>
            <a:grpSpLocks/>
          </p:cNvGrpSpPr>
          <p:nvPr/>
        </p:nvGrpSpPr>
        <p:grpSpPr bwMode="auto">
          <a:xfrm>
            <a:off x="2124075" y="4508500"/>
            <a:ext cx="4495800" cy="2233613"/>
            <a:chOff x="1248" y="2496"/>
            <a:chExt cx="2832" cy="1392"/>
          </a:xfrm>
        </p:grpSpPr>
        <p:sp>
          <p:nvSpPr>
            <p:cNvPr id="98309" name="Rectangle 8"/>
            <p:cNvSpPr>
              <a:spLocks noChangeArrowheads="1"/>
            </p:cNvSpPr>
            <p:nvPr/>
          </p:nvSpPr>
          <p:spPr bwMode="auto">
            <a:xfrm>
              <a:off x="3136" y="2496"/>
              <a:ext cx="94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n"/>
                <a:defRPr sz="3200" b="1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SzPct val="5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2400" b="0">
                  <a:solidFill>
                    <a:schemeClr val="tx1"/>
                  </a:solidFill>
                </a:rPr>
                <a:t>RChild</a:t>
              </a:r>
            </a:p>
          </p:txBody>
        </p:sp>
        <p:sp>
          <p:nvSpPr>
            <p:cNvPr id="98310" name="Rectangle 7"/>
            <p:cNvSpPr>
              <a:spLocks noChangeArrowheads="1"/>
            </p:cNvSpPr>
            <p:nvPr/>
          </p:nvSpPr>
          <p:spPr bwMode="auto">
            <a:xfrm>
              <a:off x="2192" y="2496"/>
              <a:ext cx="94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n"/>
                <a:defRPr sz="3200" b="1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SzPct val="5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2400" b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98311" name="Rectangle 6"/>
            <p:cNvSpPr>
              <a:spLocks noChangeArrowheads="1"/>
            </p:cNvSpPr>
            <p:nvPr/>
          </p:nvSpPr>
          <p:spPr bwMode="auto">
            <a:xfrm>
              <a:off x="1248" y="2496"/>
              <a:ext cx="94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n"/>
                <a:defRPr sz="3200" b="1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SzPct val="5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2400" b="0">
                  <a:solidFill>
                    <a:schemeClr val="tx1"/>
                  </a:solidFill>
                </a:rPr>
                <a:t>LChild</a:t>
              </a:r>
            </a:p>
          </p:txBody>
        </p:sp>
        <p:sp>
          <p:nvSpPr>
            <p:cNvPr id="98312" name="Line 9"/>
            <p:cNvSpPr>
              <a:spLocks noChangeShapeType="1"/>
            </p:cNvSpPr>
            <p:nvPr/>
          </p:nvSpPr>
          <p:spPr bwMode="auto">
            <a:xfrm>
              <a:off x="1248" y="2496"/>
              <a:ext cx="28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13" name="Line 11"/>
            <p:cNvSpPr>
              <a:spLocks noChangeShapeType="1"/>
            </p:cNvSpPr>
            <p:nvPr/>
          </p:nvSpPr>
          <p:spPr bwMode="auto">
            <a:xfrm>
              <a:off x="1248" y="2496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14" name="Line 12"/>
            <p:cNvSpPr>
              <a:spLocks noChangeShapeType="1"/>
            </p:cNvSpPr>
            <p:nvPr/>
          </p:nvSpPr>
          <p:spPr bwMode="auto">
            <a:xfrm>
              <a:off x="2192" y="2496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15" name="Line 13"/>
            <p:cNvSpPr>
              <a:spLocks noChangeShapeType="1"/>
            </p:cNvSpPr>
            <p:nvPr/>
          </p:nvSpPr>
          <p:spPr bwMode="auto">
            <a:xfrm>
              <a:off x="3136" y="2496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16" name="Line 14"/>
            <p:cNvSpPr>
              <a:spLocks noChangeShapeType="1"/>
            </p:cNvSpPr>
            <p:nvPr/>
          </p:nvSpPr>
          <p:spPr bwMode="auto">
            <a:xfrm>
              <a:off x="4080" y="2496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17" name="Line 16"/>
            <p:cNvSpPr>
              <a:spLocks noChangeShapeType="1"/>
            </p:cNvSpPr>
            <p:nvPr/>
          </p:nvSpPr>
          <p:spPr bwMode="auto">
            <a:xfrm>
              <a:off x="3136" y="2783"/>
              <a:ext cx="9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18" name="Line 10"/>
            <p:cNvSpPr>
              <a:spLocks noChangeShapeType="1"/>
            </p:cNvSpPr>
            <p:nvPr/>
          </p:nvSpPr>
          <p:spPr bwMode="auto">
            <a:xfrm>
              <a:off x="1248" y="2783"/>
              <a:ext cx="18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19" name="Oval 24"/>
            <p:cNvSpPr>
              <a:spLocks noChangeArrowheads="1"/>
            </p:cNvSpPr>
            <p:nvPr/>
          </p:nvSpPr>
          <p:spPr bwMode="auto">
            <a:xfrm>
              <a:off x="2352" y="2928"/>
              <a:ext cx="4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n"/>
                <a:defRPr sz="3200" b="1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SzPct val="5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98320" name="Text Box 25"/>
            <p:cNvSpPr txBox="1">
              <a:spLocks noChangeArrowheads="1"/>
            </p:cNvSpPr>
            <p:nvPr/>
          </p:nvSpPr>
          <p:spPr bwMode="auto">
            <a:xfrm>
              <a:off x="1680" y="3600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n"/>
                <a:defRPr sz="3200" b="1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SzPct val="5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chemeClr val="tx1"/>
                  </a:solidFill>
                </a:rPr>
                <a:t>LChild</a:t>
              </a:r>
            </a:p>
          </p:txBody>
        </p:sp>
        <p:sp>
          <p:nvSpPr>
            <p:cNvPr id="98321" name="Text Box 26"/>
            <p:cNvSpPr txBox="1">
              <a:spLocks noChangeArrowheads="1"/>
            </p:cNvSpPr>
            <p:nvPr/>
          </p:nvSpPr>
          <p:spPr bwMode="auto">
            <a:xfrm>
              <a:off x="1680" y="3600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n"/>
                <a:defRPr sz="3200" b="1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SzPct val="5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chemeClr val="tx1"/>
                  </a:solidFill>
                </a:rPr>
                <a:t>LChild</a:t>
              </a:r>
            </a:p>
          </p:txBody>
        </p:sp>
        <p:sp>
          <p:nvSpPr>
            <p:cNvPr id="98322" name="Text Box 27"/>
            <p:cNvSpPr txBox="1">
              <a:spLocks noChangeArrowheads="1"/>
            </p:cNvSpPr>
            <p:nvPr/>
          </p:nvSpPr>
          <p:spPr bwMode="auto">
            <a:xfrm>
              <a:off x="2736" y="3600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n"/>
                <a:defRPr sz="3200" b="1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SzPct val="5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chemeClr val="tx1"/>
                  </a:solidFill>
                </a:rPr>
                <a:t>RChild</a:t>
              </a:r>
            </a:p>
          </p:txBody>
        </p:sp>
        <p:sp>
          <p:nvSpPr>
            <p:cNvPr id="98323" name="Line 28"/>
            <p:cNvSpPr>
              <a:spLocks noChangeShapeType="1"/>
            </p:cNvSpPr>
            <p:nvPr/>
          </p:nvSpPr>
          <p:spPr bwMode="auto">
            <a:xfrm flipH="1">
              <a:off x="2064" y="3264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24" name="Line 29"/>
            <p:cNvSpPr>
              <a:spLocks noChangeShapeType="1"/>
            </p:cNvSpPr>
            <p:nvPr/>
          </p:nvSpPr>
          <p:spPr bwMode="auto">
            <a:xfrm>
              <a:off x="2688" y="3264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2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val="311292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87624" y="3416721"/>
            <a:ext cx="2359452" cy="2100511"/>
            <a:chOff x="1632" y="768"/>
            <a:chExt cx="1167" cy="1051"/>
          </a:xfrm>
        </p:grpSpPr>
        <p:sp>
          <p:nvSpPr>
            <p:cNvPr id="71744" name="Oval 5"/>
            <p:cNvSpPr>
              <a:spLocks noChangeArrowheads="1"/>
            </p:cNvSpPr>
            <p:nvPr/>
          </p:nvSpPr>
          <p:spPr bwMode="auto">
            <a:xfrm>
              <a:off x="2112" y="768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71745" name="Oval 6"/>
            <p:cNvSpPr>
              <a:spLocks noChangeArrowheads="1"/>
            </p:cNvSpPr>
            <p:nvPr/>
          </p:nvSpPr>
          <p:spPr bwMode="auto">
            <a:xfrm>
              <a:off x="1632" y="1152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71746" name="Oval 7"/>
            <p:cNvSpPr>
              <a:spLocks noChangeArrowheads="1"/>
            </p:cNvSpPr>
            <p:nvPr/>
          </p:nvSpPr>
          <p:spPr bwMode="auto">
            <a:xfrm>
              <a:off x="1920" y="1584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71747" name="Oval 8"/>
            <p:cNvSpPr>
              <a:spLocks noChangeArrowheads="1"/>
            </p:cNvSpPr>
            <p:nvPr/>
          </p:nvSpPr>
          <p:spPr bwMode="auto">
            <a:xfrm>
              <a:off x="2544" y="1152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71748" name="Oval 9"/>
            <p:cNvSpPr>
              <a:spLocks noChangeArrowheads="1"/>
            </p:cNvSpPr>
            <p:nvPr/>
          </p:nvSpPr>
          <p:spPr bwMode="auto">
            <a:xfrm>
              <a:off x="2256" y="1584"/>
              <a:ext cx="255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71749" name="Line 10"/>
            <p:cNvSpPr>
              <a:spLocks noChangeShapeType="1"/>
            </p:cNvSpPr>
            <p:nvPr/>
          </p:nvSpPr>
          <p:spPr bwMode="auto">
            <a:xfrm flipH="1">
              <a:off x="1872" y="96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71750" name="Line 11"/>
            <p:cNvSpPr>
              <a:spLocks noChangeShapeType="1"/>
            </p:cNvSpPr>
            <p:nvPr/>
          </p:nvSpPr>
          <p:spPr bwMode="auto">
            <a:xfrm>
              <a:off x="2304" y="96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71751" name="Line 12"/>
            <p:cNvSpPr>
              <a:spLocks noChangeShapeType="1"/>
            </p:cNvSpPr>
            <p:nvPr/>
          </p:nvSpPr>
          <p:spPr bwMode="auto">
            <a:xfrm>
              <a:off x="1824" y="13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71752" name="Line 13"/>
            <p:cNvSpPr>
              <a:spLocks noChangeShapeType="1"/>
            </p:cNvSpPr>
            <p:nvPr/>
          </p:nvSpPr>
          <p:spPr bwMode="auto">
            <a:xfrm flipH="1">
              <a:off x="2496" y="13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936974" name="Line 14"/>
          <p:cNvSpPr>
            <a:spLocks noChangeShapeType="1"/>
          </p:cNvSpPr>
          <p:nvPr/>
        </p:nvSpPr>
        <p:spPr bwMode="auto">
          <a:xfrm flipH="1">
            <a:off x="5586413" y="2298700"/>
            <a:ext cx="60960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936975" name="Line 15"/>
          <p:cNvSpPr>
            <a:spLocks noChangeShapeType="1"/>
          </p:cNvSpPr>
          <p:nvPr/>
        </p:nvSpPr>
        <p:spPr bwMode="auto">
          <a:xfrm flipV="1">
            <a:off x="4900613" y="2146300"/>
            <a:ext cx="1219200" cy="8382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936976" name="Line 16"/>
          <p:cNvSpPr>
            <a:spLocks noChangeShapeType="1"/>
          </p:cNvSpPr>
          <p:nvPr/>
        </p:nvSpPr>
        <p:spPr bwMode="auto">
          <a:xfrm>
            <a:off x="7415213" y="2298700"/>
            <a:ext cx="83820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936977" name="Line 17"/>
          <p:cNvSpPr>
            <a:spLocks noChangeShapeType="1"/>
          </p:cNvSpPr>
          <p:nvPr/>
        </p:nvSpPr>
        <p:spPr bwMode="auto">
          <a:xfrm>
            <a:off x="6043613" y="3213100"/>
            <a:ext cx="38100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936978" name="Line 18"/>
          <p:cNvSpPr>
            <a:spLocks noChangeShapeType="1"/>
          </p:cNvSpPr>
          <p:nvPr/>
        </p:nvSpPr>
        <p:spPr bwMode="auto">
          <a:xfrm flipH="1" flipV="1">
            <a:off x="4900613" y="3289300"/>
            <a:ext cx="533400" cy="6858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936979" name="Line 19"/>
          <p:cNvSpPr>
            <a:spLocks noChangeShapeType="1"/>
          </p:cNvSpPr>
          <p:nvPr/>
        </p:nvSpPr>
        <p:spPr bwMode="auto">
          <a:xfrm flipH="1">
            <a:off x="7262813" y="3213100"/>
            <a:ext cx="45720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936980" name="Line 20"/>
          <p:cNvSpPr>
            <a:spLocks noChangeShapeType="1"/>
          </p:cNvSpPr>
          <p:nvPr/>
        </p:nvSpPr>
        <p:spPr bwMode="auto">
          <a:xfrm flipV="1">
            <a:off x="6577013" y="3136900"/>
            <a:ext cx="914400" cy="7620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936981" name="Line 21"/>
          <p:cNvSpPr>
            <a:spLocks noChangeShapeType="1"/>
          </p:cNvSpPr>
          <p:nvPr/>
        </p:nvSpPr>
        <p:spPr bwMode="auto">
          <a:xfrm flipH="1">
            <a:off x="8177213" y="3289300"/>
            <a:ext cx="533400" cy="609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936982" name="Line 22"/>
          <p:cNvSpPr>
            <a:spLocks noChangeShapeType="1"/>
          </p:cNvSpPr>
          <p:nvPr/>
        </p:nvSpPr>
        <p:spPr bwMode="auto">
          <a:xfrm flipV="1">
            <a:off x="7034213" y="3289300"/>
            <a:ext cx="533400" cy="6858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4748213" y="1384300"/>
            <a:ext cx="4191000" cy="3844927"/>
            <a:chOff x="2928" y="144"/>
            <a:chExt cx="2640" cy="2422"/>
          </a:xfrm>
        </p:grpSpPr>
        <p:grpSp>
          <p:nvGrpSpPr>
            <p:cNvPr id="71712" name="Group 24"/>
            <p:cNvGrpSpPr>
              <a:grpSpLocks/>
            </p:cNvGrpSpPr>
            <p:nvPr/>
          </p:nvGrpSpPr>
          <p:grpSpPr bwMode="auto">
            <a:xfrm>
              <a:off x="3792" y="520"/>
              <a:ext cx="912" cy="271"/>
              <a:chOff x="3216" y="3304"/>
              <a:chExt cx="1680" cy="271"/>
            </a:xfrm>
          </p:grpSpPr>
          <p:sp>
            <p:nvSpPr>
              <p:cNvPr id="71739" name="Rectangle 25"/>
              <p:cNvSpPr>
                <a:spLocks noChangeArrowheads="1"/>
              </p:cNvSpPr>
              <p:nvPr/>
            </p:nvSpPr>
            <p:spPr bwMode="auto">
              <a:xfrm>
                <a:off x="3216" y="3304"/>
                <a:ext cx="1680" cy="2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</a:t>
                </a:r>
                <a:r>
                  <a:rPr kumimoji="1" lang="en-US" altLang="zh-CN" sz="22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71740" name="Line 26"/>
              <p:cNvSpPr>
                <a:spLocks noChangeShapeType="1"/>
              </p:cNvSpPr>
              <p:nvPr/>
            </p:nvSpPr>
            <p:spPr bwMode="auto">
              <a:xfrm>
                <a:off x="3552" y="3312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741" name="Line 27"/>
              <p:cNvSpPr>
                <a:spLocks noChangeShapeType="1"/>
              </p:cNvSpPr>
              <p:nvPr/>
            </p:nvSpPr>
            <p:spPr bwMode="auto">
              <a:xfrm>
                <a:off x="3923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742" name="Line 28"/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743" name="Line 29"/>
              <p:cNvSpPr>
                <a:spLocks noChangeShapeType="1"/>
              </p:cNvSpPr>
              <p:nvPr/>
            </p:nvSpPr>
            <p:spPr bwMode="auto">
              <a:xfrm>
                <a:off x="4560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1713" name="Rectangle 30"/>
            <p:cNvSpPr>
              <a:spLocks noChangeArrowheads="1"/>
            </p:cNvSpPr>
            <p:nvPr/>
          </p:nvSpPr>
          <p:spPr bwMode="auto">
            <a:xfrm>
              <a:off x="2928" y="1096"/>
              <a:ext cx="912" cy="2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</a:t>
              </a:r>
              <a:r>
                <a:rPr kumimoji="1" lang="en-US" altLang="zh-CN" sz="2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71714" name="Line 31"/>
            <p:cNvSpPr>
              <a:spLocks noChangeShapeType="1"/>
            </p:cNvSpPr>
            <p:nvPr/>
          </p:nvSpPr>
          <p:spPr bwMode="auto">
            <a:xfrm>
              <a:off x="3110" y="1104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715" name="Line 32"/>
            <p:cNvSpPr>
              <a:spLocks noChangeShapeType="1"/>
            </p:cNvSpPr>
            <p:nvPr/>
          </p:nvSpPr>
          <p:spPr bwMode="auto">
            <a:xfrm>
              <a:off x="3293" y="110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716" name="Line 33"/>
            <p:cNvSpPr>
              <a:spLocks noChangeShapeType="1"/>
            </p:cNvSpPr>
            <p:nvPr/>
          </p:nvSpPr>
          <p:spPr bwMode="auto">
            <a:xfrm>
              <a:off x="3475" y="110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717" name="Line 34"/>
            <p:cNvSpPr>
              <a:spLocks noChangeShapeType="1"/>
            </p:cNvSpPr>
            <p:nvPr/>
          </p:nvSpPr>
          <p:spPr bwMode="auto">
            <a:xfrm>
              <a:off x="3658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718" name="Group 35"/>
            <p:cNvGrpSpPr>
              <a:grpSpLocks/>
            </p:cNvGrpSpPr>
            <p:nvPr/>
          </p:nvGrpSpPr>
          <p:grpSpPr bwMode="auto">
            <a:xfrm>
              <a:off x="4656" y="1096"/>
              <a:ext cx="912" cy="271"/>
              <a:chOff x="3216" y="3304"/>
              <a:chExt cx="1680" cy="271"/>
            </a:xfrm>
          </p:grpSpPr>
          <p:sp>
            <p:nvSpPr>
              <p:cNvPr id="71734" name="Rectangle 36"/>
              <p:cNvSpPr>
                <a:spLocks noChangeArrowheads="1"/>
              </p:cNvSpPr>
              <p:nvPr/>
            </p:nvSpPr>
            <p:spPr bwMode="auto">
              <a:xfrm>
                <a:off x="3216" y="3304"/>
                <a:ext cx="1680" cy="2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</a:t>
                </a:r>
                <a:r>
                  <a:rPr kumimoji="1" lang="en-US" altLang="zh-CN" sz="22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71735" name="Line 37"/>
              <p:cNvSpPr>
                <a:spLocks noChangeShapeType="1"/>
              </p:cNvSpPr>
              <p:nvPr/>
            </p:nvSpPr>
            <p:spPr bwMode="auto">
              <a:xfrm>
                <a:off x="3552" y="3312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736" name="Line 38"/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737" name="Line 39"/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738" name="Line 40"/>
              <p:cNvSpPr>
                <a:spLocks noChangeShapeType="1"/>
              </p:cNvSpPr>
              <p:nvPr/>
            </p:nvSpPr>
            <p:spPr bwMode="auto">
              <a:xfrm>
                <a:off x="4560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719" name="Group 41"/>
            <p:cNvGrpSpPr>
              <a:grpSpLocks/>
            </p:cNvGrpSpPr>
            <p:nvPr/>
          </p:nvGrpSpPr>
          <p:grpSpPr bwMode="auto">
            <a:xfrm>
              <a:off x="3264" y="1720"/>
              <a:ext cx="912" cy="271"/>
              <a:chOff x="3216" y="3304"/>
              <a:chExt cx="1680" cy="271"/>
            </a:xfrm>
          </p:grpSpPr>
          <p:sp>
            <p:nvSpPr>
              <p:cNvPr id="71729" name="Rectangle 42"/>
              <p:cNvSpPr>
                <a:spLocks noChangeArrowheads="1"/>
              </p:cNvSpPr>
              <p:nvPr/>
            </p:nvSpPr>
            <p:spPr bwMode="auto">
              <a:xfrm>
                <a:off x="3216" y="3304"/>
                <a:ext cx="1680" cy="2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</a:t>
                </a:r>
                <a:r>
                  <a:rPr kumimoji="1" lang="en-US" altLang="zh-CN" sz="22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C</a:t>
                </a:r>
              </a:p>
            </p:txBody>
          </p:sp>
          <p:sp>
            <p:nvSpPr>
              <p:cNvPr id="71730" name="Line 43"/>
              <p:cNvSpPr>
                <a:spLocks noChangeShapeType="1"/>
              </p:cNvSpPr>
              <p:nvPr/>
            </p:nvSpPr>
            <p:spPr bwMode="auto">
              <a:xfrm>
                <a:off x="3552" y="3312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731" name="Line 44"/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732" name="Line 45"/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733" name="Line 46"/>
              <p:cNvSpPr>
                <a:spLocks noChangeShapeType="1"/>
              </p:cNvSpPr>
              <p:nvPr/>
            </p:nvSpPr>
            <p:spPr bwMode="auto">
              <a:xfrm>
                <a:off x="4560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720" name="Group 47"/>
            <p:cNvGrpSpPr>
              <a:grpSpLocks/>
            </p:cNvGrpSpPr>
            <p:nvPr/>
          </p:nvGrpSpPr>
          <p:grpSpPr bwMode="auto">
            <a:xfrm>
              <a:off x="4272" y="1720"/>
              <a:ext cx="912" cy="271"/>
              <a:chOff x="3216" y="3304"/>
              <a:chExt cx="1680" cy="271"/>
            </a:xfrm>
          </p:grpSpPr>
          <p:sp>
            <p:nvSpPr>
              <p:cNvPr id="71724" name="Rectangle 48"/>
              <p:cNvSpPr>
                <a:spLocks noChangeArrowheads="1"/>
              </p:cNvSpPr>
              <p:nvPr/>
            </p:nvSpPr>
            <p:spPr bwMode="auto">
              <a:xfrm>
                <a:off x="3216" y="3304"/>
                <a:ext cx="1680" cy="2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</a:t>
                </a:r>
                <a:r>
                  <a:rPr kumimoji="1" lang="en-US" altLang="zh-CN" sz="22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71725" name="Line 49"/>
              <p:cNvSpPr>
                <a:spLocks noChangeShapeType="1"/>
              </p:cNvSpPr>
              <p:nvPr/>
            </p:nvSpPr>
            <p:spPr bwMode="auto">
              <a:xfrm>
                <a:off x="3552" y="3312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726" name="Line 50"/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727" name="Line 51"/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728" name="Line 52"/>
              <p:cNvSpPr>
                <a:spLocks noChangeShapeType="1"/>
              </p:cNvSpPr>
              <p:nvPr/>
            </p:nvSpPr>
            <p:spPr bwMode="auto">
              <a:xfrm>
                <a:off x="4560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1721" name="Line 53"/>
            <p:cNvSpPr>
              <a:spLocks noChangeShapeType="1"/>
            </p:cNvSpPr>
            <p:nvPr/>
          </p:nvSpPr>
          <p:spPr bwMode="auto">
            <a:xfrm flipH="1">
              <a:off x="4272" y="288"/>
              <a:ext cx="96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22" name="Text Box 54"/>
            <p:cNvSpPr txBox="1">
              <a:spLocks noChangeArrowheads="1"/>
            </p:cNvSpPr>
            <p:nvPr/>
          </p:nvSpPr>
          <p:spPr bwMode="auto">
            <a:xfrm>
              <a:off x="4342" y="144"/>
              <a:ext cx="26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defPPr>
                <a:defRPr lang="zh-CN"/>
              </a:defPPr>
              <a:lvl1pPr algn="ctr" eaLnBrk="1" hangingPunct="1">
                <a:defRPr kumimoji="1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zh-CN" dirty="0"/>
                <a:t>T</a:t>
              </a:r>
            </a:p>
          </p:txBody>
        </p:sp>
        <p:sp>
          <p:nvSpPr>
            <p:cNvPr id="71723" name="Text Box 55"/>
            <p:cNvSpPr txBox="1">
              <a:spLocks noChangeArrowheads="1"/>
            </p:cNvSpPr>
            <p:nvPr/>
          </p:nvSpPr>
          <p:spPr bwMode="auto">
            <a:xfrm>
              <a:off x="3135" y="2236"/>
              <a:ext cx="20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先序序列：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ABCDE</a:t>
              </a:r>
            </a:p>
          </p:txBody>
        </p:sp>
      </p:grpSp>
      <p:sp>
        <p:nvSpPr>
          <p:cNvPr id="937016" name="Text Box 56"/>
          <p:cNvSpPr txBox="1">
            <a:spLocks noChangeArrowheads="1"/>
          </p:cNvSpPr>
          <p:nvPr/>
        </p:nvSpPr>
        <p:spPr bwMode="auto">
          <a:xfrm>
            <a:off x="6375862" y="1945016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37017" name="Text Box 57"/>
          <p:cNvSpPr txBox="1">
            <a:spLocks noChangeArrowheads="1"/>
          </p:cNvSpPr>
          <p:nvPr/>
        </p:nvSpPr>
        <p:spPr bwMode="auto">
          <a:xfrm>
            <a:off x="6948949" y="1948191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37018" name="Text Box 58"/>
          <p:cNvSpPr txBox="1">
            <a:spLocks noChangeArrowheads="1"/>
          </p:cNvSpPr>
          <p:nvPr/>
        </p:nvSpPr>
        <p:spPr bwMode="auto">
          <a:xfrm>
            <a:off x="5575762" y="2853066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37019" name="Text Box 59"/>
          <p:cNvSpPr txBox="1">
            <a:spLocks noChangeArrowheads="1"/>
          </p:cNvSpPr>
          <p:nvPr/>
        </p:nvSpPr>
        <p:spPr bwMode="auto">
          <a:xfrm>
            <a:off x="7728412" y="2851478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37020" name="Text Box 60"/>
          <p:cNvSpPr txBox="1">
            <a:spLocks noChangeArrowheads="1"/>
          </p:cNvSpPr>
          <p:nvPr/>
        </p:nvSpPr>
        <p:spPr bwMode="auto">
          <a:xfrm>
            <a:off x="4994737" y="2838778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37021" name="Text Box 61"/>
          <p:cNvSpPr txBox="1">
            <a:spLocks noChangeArrowheads="1"/>
          </p:cNvSpPr>
          <p:nvPr/>
        </p:nvSpPr>
        <p:spPr bwMode="auto">
          <a:xfrm>
            <a:off x="8335963" y="2851478"/>
            <a:ext cx="311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37022" name="Text Box 62"/>
          <p:cNvSpPr txBox="1">
            <a:spLocks noChangeArrowheads="1"/>
          </p:cNvSpPr>
          <p:nvPr/>
        </p:nvSpPr>
        <p:spPr bwMode="auto">
          <a:xfrm>
            <a:off x="6132974" y="3854778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37023" name="Text Box 63"/>
          <p:cNvSpPr txBox="1">
            <a:spLocks noChangeArrowheads="1"/>
          </p:cNvSpPr>
          <p:nvPr/>
        </p:nvSpPr>
        <p:spPr bwMode="auto">
          <a:xfrm>
            <a:off x="7715712" y="3829378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37024" name="Text Box 64"/>
          <p:cNvSpPr txBox="1">
            <a:spLocks noChangeArrowheads="1"/>
          </p:cNvSpPr>
          <p:nvPr/>
        </p:nvSpPr>
        <p:spPr bwMode="auto">
          <a:xfrm>
            <a:off x="7987035" y="3829378"/>
            <a:ext cx="3930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7025" name="Text Box 65"/>
          <p:cNvSpPr txBox="1">
            <a:spLocks noChangeArrowheads="1"/>
          </p:cNvSpPr>
          <p:nvPr/>
        </p:nvSpPr>
        <p:spPr bwMode="auto">
          <a:xfrm>
            <a:off x="5513849" y="3853191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37026" name="Text Box 66"/>
          <p:cNvSpPr txBox="1">
            <a:spLocks noChangeArrowheads="1"/>
          </p:cNvSpPr>
          <p:nvPr/>
        </p:nvSpPr>
        <p:spPr bwMode="auto">
          <a:xfrm>
            <a:off x="7161213" y="3853191"/>
            <a:ext cx="311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8" name="Group 67"/>
          <p:cNvGrpSpPr>
            <a:grpSpLocks/>
          </p:cNvGrpSpPr>
          <p:nvPr/>
        </p:nvGrpSpPr>
        <p:grpSpPr bwMode="auto">
          <a:xfrm>
            <a:off x="3851920" y="832197"/>
            <a:ext cx="5105400" cy="436563"/>
            <a:chOff x="3216" y="3303"/>
            <a:chExt cx="1680" cy="275"/>
          </a:xfrm>
        </p:grpSpPr>
        <p:sp>
          <p:nvSpPr>
            <p:cNvPr id="71707" name="Rectangle 68"/>
            <p:cNvSpPr>
              <a:spLocks noChangeArrowheads="1"/>
            </p:cNvSpPr>
            <p:nvPr/>
          </p:nvSpPr>
          <p:spPr bwMode="auto">
            <a:xfrm>
              <a:off x="3216" y="3303"/>
              <a:ext cx="1680" cy="2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kumimoji="1" lang="en-US" altLang="zh-CN" sz="2200" b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lchild</a:t>
              </a:r>
              <a:r>
                <a:rPr kumimoji="1" lang="en-US" altLang="zh-CN" sz="2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kumimoji="1" lang="en-US" altLang="zh-CN" sz="2200" b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LTag</a:t>
              </a:r>
              <a:r>
                <a:rPr kumimoji="1" lang="en-US" altLang="zh-CN" sz="2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data      </a:t>
              </a:r>
              <a:r>
                <a:rPr kumimoji="1" lang="en-US" altLang="zh-CN" sz="2200" b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RTag</a:t>
              </a:r>
              <a:r>
                <a:rPr kumimoji="1" lang="en-US" altLang="zh-CN" sz="2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kumimoji="1" lang="en-US" altLang="zh-CN" sz="2200" b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rchild</a:t>
              </a:r>
              <a:endParaRPr kumimoji="1"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708" name="Line 69"/>
            <p:cNvSpPr>
              <a:spLocks noChangeShapeType="1"/>
            </p:cNvSpPr>
            <p:nvPr/>
          </p:nvSpPr>
          <p:spPr bwMode="auto">
            <a:xfrm>
              <a:off x="3552" y="3312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709" name="Line 70"/>
            <p:cNvSpPr>
              <a:spLocks noChangeShapeType="1"/>
            </p:cNvSpPr>
            <p:nvPr/>
          </p:nvSpPr>
          <p:spPr bwMode="auto">
            <a:xfrm>
              <a:off x="3888" y="3312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710" name="Line 71"/>
            <p:cNvSpPr>
              <a:spLocks noChangeShapeType="1"/>
            </p:cNvSpPr>
            <p:nvPr/>
          </p:nvSpPr>
          <p:spPr bwMode="auto">
            <a:xfrm>
              <a:off x="4224" y="3312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711" name="Line 72"/>
            <p:cNvSpPr>
              <a:spLocks noChangeShapeType="1"/>
            </p:cNvSpPr>
            <p:nvPr/>
          </p:nvSpPr>
          <p:spPr bwMode="auto">
            <a:xfrm>
              <a:off x="4560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705" name="Rectangle 74"/>
          <p:cNvSpPr>
            <a:spLocks noChangeArrowheads="1"/>
          </p:cNvSpPr>
          <p:nvPr/>
        </p:nvSpPr>
        <p:spPr bwMode="auto">
          <a:xfrm>
            <a:off x="0" y="14288"/>
            <a:ext cx="4197350" cy="5159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zh-CN" altLang="en-US" sz="3200" b="1">
                <a:solidFill>
                  <a:srgbClr val="000000"/>
                </a:solidFill>
                <a:latin typeface="楷体_GB2312" pitchFamily="49" charset="-122"/>
              </a:rPr>
              <a:t>先序线索二叉树</a:t>
            </a:r>
          </a:p>
        </p:txBody>
      </p:sp>
      <p:sp>
        <p:nvSpPr>
          <p:cNvPr id="71706" name="Rectangle 75"/>
          <p:cNvSpPr>
            <a:spLocks noChangeArrowheads="1"/>
          </p:cNvSpPr>
          <p:nvPr/>
        </p:nvSpPr>
        <p:spPr bwMode="auto">
          <a:xfrm>
            <a:off x="23812" y="1353425"/>
            <a:ext cx="4404171" cy="1672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kumimoji="1" lang="en-US" altLang="zh-CN" sz="2400" b="1" dirty="0" err="1">
                <a:solidFill>
                  <a:srgbClr val="000000"/>
                </a:solidFill>
                <a:latin typeface="楷体_GB2312" pitchFamily="49" charset="-122"/>
              </a:rPr>
              <a:t>LTag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</a:rPr>
              <a:t>=0,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楷体_GB2312" pitchFamily="49" charset="-122"/>
              </a:rPr>
              <a:t>lchild</a:t>
            </a:r>
            <a:r>
              <a:rPr kumimoji="1" lang="zh-CN" altLang="zh-CN" sz="2400" b="1" dirty="0">
                <a:solidFill>
                  <a:srgbClr val="000000"/>
                </a:solidFill>
                <a:latin typeface="楷体_GB2312" pitchFamily="49" charset="-122"/>
              </a:rPr>
              <a:t>域指向左孩子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</a:rPr>
              <a:t/>
            </a:r>
            <a:b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</a:rPr>
            </a:br>
            <a:r>
              <a:rPr kumimoji="1" lang="en-US" altLang="zh-CN" sz="2400" b="1" dirty="0" err="1">
                <a:solidFill>
                  <a:srgbClr val="000000"/>
                </a:solidFill>
                <a:latin typeface="楷体_GB2312" pitchFamily="49" charset="-122"/>
              </a:rPr>
              <a:t>LTag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</a:rPr>
              <a:t>=1,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楷体_GB2312" pitchFamily="49" charset="-122"/>
              </a:rPr>
              <a:t>lchild</a:t>
            </a:r>
            <a:r>
              <a:rPr kumimoji="1" lang="zh-CN" altLang="zh-CN" sz="2400" b="1" dirty="0">
                <a:solidFill>
                  <a:srgbClr val="000000"/>
                </a:solidFill>
                <a:latin typeface="楷体_GB2312" pitchFamily="49" charset="-122"/>
              </a:rPr>
              <a:t>域指向其前驱</a:t>
            </a:r>
            <a:endParaRPr kumimoji="1" lang="zh-CN" altLang="en-US" sz="2400" b="1" dirty="0">
              <a:solidFill>
                <a:srgbClr val="000000"/>
              </a:solidFill>
              <a:latin typeface="楷体_GB2312" pitchFamily="49" charset="-122"/>
            </a:endParaRPr>
          </a:p>
          <a:p>
            <a:pPr eaLnBrk="1" hangingPunct="1">
              <a:spcBef>
                <a:spcPts val="800"/>
              </a:spcBef>
            </a:pPr>
            <a:r>
              <a:rPr kumimoji="1" lang="en-US" altLang="zh-CN" sz="2400" b="1" dirty="0" err="1">
                <a:solidFill>
                  <a:srgbClr val="000000"/>
                </a:solidFill>
                <a:latin typeface="楷体_GB2312" pitchFamily="49" charset="-122"/>
              </a:rPr>
              <a:t>RTag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</a:rPr>
              <a:t>=0,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楷体_GB2312" pitchFamily="49" charset="-122"/>
              </a:rPr>
              <a:t>rchild</a:t>
            </a:r>
            <a:r>
              <a:rPr kumimoji="1" lang="zh-CN" altLang="zh-CN" sz="2400" b="1" dirty="0">
                <a:solidFill>
                  <a:srgbClr val="000000"/>
                </a:solidFill>
                <a:latin typeface="楷体_GB2312" pitchFamily="49" charset="-122"/>
              </a:rPr>
              <a:t>域指向右孩子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</a:rPr>
              <a:t/>
            </a:r>
            <a:b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</a:rPr>
            </a:br>
            <a:r>
              <a:rPr kumimoji="1" lang="en-US" altLang="zh-CN" sz="2400" b="1" dirty="0" err="1">
                <a:solidFill>
                  <a:srgbClr val="000000"/>
                </a:solidFill>
                <a:latin typeface="楷体_GB2312" pitchFamily="49" charset="-122"/>
              </a:rPr>
              <a:t>RTag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</a:rPr>
              <a:t>=1,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楷体_GB2312" pitchFamily="49" charset="-122"/>
              </a:rPr>
              <a:t>rchild</a:t>
            </a:r>
            <a:r>
              <a:rPr kumimoji="1" lang="zh-CN" altLang="zh-CN" sz="2400" b="1" dirty="0">
                <a:solidFill>
                  <a:srgbClr val="000000"/>
                </a:solidFill>
                <a:latin typeface="楷体_GB2312" pitchFamily="49" charset="-122"/>
              </a:rPr>
              <a:t>域指向其后继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37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36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37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936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937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936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937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936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937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93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937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93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937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93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937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7" dur="500"/>
                                        <p:tgtEl>
                                          <p:spTgt spid="93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937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7" dur="500"/>
                                        <p:tgtEl>
                                          <p:spTgt spid="93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500"/>
                                        <p:tgtEl>
                                          <p:spTgt spid="937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7" dur="500"/>
                                        <p:tgtEl>
                                          <p:spTgt spid="937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6974" grpId="0" animBg="1"/>
      <p:bldP spid="936975" grpId="0" animBg="1"/>
      <p:bldP spid="936976" grpId="0" animBg="1"/>
      <p:bldP spid="936977" grpId="0" animBg="1"/>
      <p:bldP spid="936978" grpId="0" animBg="1"/>
      <p:bldP spid="936979" grpId="0" animBg="1"/>
      <p:bldP spid="936980" grpId="0" animBg="1"/>
      <p:bldP spid="936981" grpId="0" animBg="1"/>
      <p:bldP spid="936982" grpId="0" animBg="1"/>
      <p:bldP spid="937016" grpId="0" build="p" autoUpdateAnimBg="0"/>
      <p:bldP spid="937017" grpId="0" build="p" autoUpdateAnimBg="0"/>
      <p:bldP spid="937018" grpId="0" build="p" autoUpdateAnimBg="0"/>
      <p:bldP spid="937019" grpId="0" build="p" autoUpdateAnimBg="0"/>
      <p:bldP spid="937020" grpId="0" build="p" autoUpdateAnimBg="0"/>
      <p:bldP spid="937021" grpId="0" build="p" autoUpdateAnimBg="0"/>
      <p:bldP spid="937022" grpId="0" build="p" autoUpdateAnimBg="0"/>
      <p:bldP spid="937023" grpId="0" build="p" autoUpdateAnimBg="0"/>
      <p:bldP spid="937024" grpId="0" build="p" autoUpdateAnimBg="0"/>
      <p:bldP spid="937025" grpId="0" build="p" autoUpdateAnimBg="0"/>
      <p:bldP spid="93702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98" name="Line 14"/>
          <p:cNvSpPr>
            <a:spLocks noChangeShapeType="1"/>
          </p:cNvSpPr>
          <p:nvPr/>
        </p:nvSpPr>
        <p:spPr bwMode="auto">
          <a:xfrm flipH="1">
            <a:off x="4421188" y="2381225"/>
            <a:ext cx="60960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937999" name="Line 15"/>
          <p:cNvSpPr>
            <a:spLocks noChangeShapeType="1"/>
          </p:cNvSpPr>
          <p:nvPr/>
        </p:nvSpPr>
        <p:spPr bwMode="auto">
          <a:xfrm>
            <a:off x="6249988" y="2381225"/>
            <a:ext cx="83820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938000" name="Line 16"/>
          <p:cNvSpPr>
            <a:spLocks noChangeShapeType="1"/>
          </p:cNvSpPr>
          <p:nvPr/>
        </p:nvSpPr>
        <p:spPr bwMode="auto">
          <a:xfrm>
            <a:off x="4878388" y="3295625"/>
            <a:ext cx="38100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938001" name="Line 17"/>
          <p:cNvSpPr>
            <a:spLocks noChangeShapeType="1"/>
          </p:cNvSpPr>
          <p:nvPr/>
        </p:nvSpPr>
        <p:spPr bwMode="auto">
          <a:xfrm flipH="1">
            <a:off x="6097588" y="3295625"/>
            <a:ext cx="45720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582990" y="1466825"/>
            <a:ext cx="4191001" cy="4181477"/>
            <a:chOff x="2928" y="144"/>
            <a:chExt cx="2640" cy="2634"/>
          </a:xfrm>
        </p:grpSpPr>
        <p:grpSp>
          <p:nvGrpSpPr>
            <p:cNvPr id="72735" name="Group 19"/>
            <p:cNvGrpSpPr>
              <a:grpSpLocks/>
            </p:cNvGrpSpPr>
            <p:nvPr/>
          </p:nvGrpSpPr>
          <p:grpSpPr bwMode="auto">
            <a:xfrm>
              <a:off x="3792" y="520"/>
              <a:ext cx="912" cy="271"/>
              <a:chOff x="3219" y="3304"/>
              <a:chExt cx="1682" cy="271"/>
            </a:xfrm>
          </p:grpSpPr>
          <p:sp>
            <p:nvSpPr>
              <p:cNvPr id="72762" name="Rectangle 20"/>
              <p:cNvSpPr>
                <a:spLocks noChangeArrowheads="1"/>
              </p:cNvSpPr>
              <p:nvPr/>
            </p:nvSpPr>
            <p:spPr bwMode="auto">
              <a:xfrm>
                <a:off x="3219" y="3304"/>
                <a:ext cx="1682" cy="2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</a:t>
                </a:r>
                <a:r>
                  <a:rPr kumimoji="1" lang="en-US" altLang="zh-CN" sz="22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72763" name="Line 21"/>
              <p:cNvSpPr>
                <a:spLocks noChangeShapeType="1"/>
              </p:cNvSpPr>
              <p:nvPr/>
            </p:nvSpPr>
            <p:spPr bwMode="auto">
              <a:xfrm>
                <a:off x="3552" y="3312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764" name="Line 22"/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765" name="Line 23"/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766" name="Line 24"/>
              <p:cNvSpPr>
                <a:spLocks noChangeShapeType="1"/>
              </p:cNvSpPr>
              <p:nvPr/>
            </p:nvSpPr>
            <p:spPr bwMode="auto">
              <a:xfrm>
                <a:off x="4560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736" name="Rectangle 25"/>
            <p:cNvSpPr>
              <a:spLocks noChangeArrowheads="1"/>
            </p:cNvSpPr>
            <p:nvPr/>
          </p:nvSpPr>
          <p:spPr bwMode="auto">
            <a:xfrm>
              <a:off x="2928" y="1096"/>
              <a:ext cx="912" cy="2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</a:t>
              </a:r>
              <a:r>
                <a:rPr kumimoji="1" lang="en-US" altLang="zh-CN" sz="2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72737" name="Line 26"/>
            <p:cNvSpPr>
              <a:spLocks noChangeShapeType="1"/>
            </p:cNvSpPr>
            <p:nvPr/>
          </p:nvSpPr>
          <p:spPr bwMode="auto">
            <a:xfrm>
              <a:off x="3110" y="1104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38" name="Line 27"/>
            <p:cNvSpPr>
              <a:spLocks noChangeShapeType="1"/>
            </p:cNvSpPr>
            <p:nvPr/>
          </p:nvSpPr>
          <p:spPr bwMode="auto">
            <a:xfrm>
              <a:off x="3293" y="110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39" name="Line 28"/>
            <p:cNvSpPr>
              <a:spLocks noChangeShapeType="1"/>
            </p:cNvSpPr>
            <p:nvPr/>
          </p:nvSpPr>
          <p:spPr bwMode="auto">
            <a:xfrm>
              <a:off x="3475" y="110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40" name="Line 29"/>
            <p:cNvSpPr>
              <a:spLocks noChangeShapeType="1"/>
            </p:cNvSpPr>
            <p:nvPr/>
          </p:nvSpPr>
          <p:spPr bwMode="auto">
            <a:xfrm>
              <a:off x="3658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2741" name="Group 30"/>
            <p:cNvGrpSpPr>
              <a:grpSpLocks/>
            </p:cNvGrpSpPr>
            <p:nvPr/>
          </p:nvGrpSpPr>
          <p:grpSpPr bwMode="auto">
            <a:xfrm>
              <a:off x="4656" y="1096"/>
              <a:ext cx="912" cy="271"/>
              <a:chOff x="3213" y="3304"/>
              <a:chExt cx="1678" cy="271"/>
            </a:xfrm>
          </p:grpSpPr>
          <p:sp>
            <p:nvSpPr>
              <p:cNvPr id="72757" name="Rectangle 31"/>
              <p:cNvSpPr>
                <a:spLocks noChangeArrowheads="1"/>
              </p:cNvSpPr>
              <p:nvPr/>
            </p:nvSpPr>
            <p:spPr bwMode="auto">
              <a:xfrm>
                <a:off x="3213" y="3304"/>
                <a:ext cx="1678" cy="2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</a:t>
                </a:r>
                <a:r>
                  <a:rPr kumimoji="1" lang="en-US" altLang="zh-CN" sz="22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72758" name="Line 32"/>
              <p:cNvSpPr>
                <a:spLocks noChangeShapeType="1"/>
              </p:cNvSpPr>
              <p:nvPr/>
            </p:nvSpPr>
            <p:spPr bwMode="auto">
              <a:xfrm>
                <a:off x="3552" y="3312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759" name="Line 33"/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760" name="Line 34"/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761" name="Line 35"/>
              <p:cNvSpPr>
                <a:spLocks noChangeShapeType="1"/>
              </p:cNvSpPr>
              <p:nvPr/>
            </p:nvSpPr>
            <p:spPr bwMode="auto">
              <a:xfrm>
                <a:off x="4560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2742" name="Group 36"/>
            <p:cNvGrpSpPr>
              <a:grpSpLocks/>
            </p:cNvGrpSpPr>
            <p:nvPr/>
          </p:nvGrpSpPr>
          <p:grpSpPr bwMode="auto">
            <a:xfrm>
              <a:off x="3264" y="1720"/>
              <a:ext cx="912" cy="271"/>
              <a:chOff x="3216" y="3304"/>
              <a:chExt cx="1681" cy="271"/>
            </a:xfrm>
          </p:grpSpPr>
          <p:sp>
            <p:nvSpPr>
              <p:cNvPr id="72752" name="Rectangle 37"/>
              <p:cNvSpPr>
                <a:spLocks noChangeArrowheads="1"/>
              </p:cNvSpPr>
              <p:nvPr/>
            </p:nvSpPr>
            <p:spPr bwMode="auto">
              <a:xfrm>
                <a:off x="3216" y="3304"/>
                <a:ext cx="1681" cy="2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</a:t>
                </a:r>
                <a:r>
                  <a:rPr kumimoji="1" lang="en-US" altLang="zh-CN" sz="22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72753" name="Line 38"/>
              <p:cNvSpPr>
                <a:spLocks noChangeShapeType="1"/>
              </p:cNvSpPr>
              <p:nvPr/>
            </p:nvSpPr>
            <p:spPr bwMode="auto">
              <a:xfrm>
                <a:off x="3552" y="3312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754" name="Line 39"/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755" name="Line 40"/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756" name="Line 41"/>
              <p:cNvSpPr>
                <a:spLocks noChangeShapeType="1"/>
              </p:cNvSpPr>
              <p:nvPr/>
            </p:nvSpPr>
            <p:spPr bwMode="auto">
              <a:xfrm>
                <a:off x="4560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2743" name="Group 42"/>
            <p:cNvGrpSpPr>
              <a:grpSpLocks/>
            </p:cNvGrpSpPr>
            <p:nvPr/>
          </p:nvGrpSpPr>
          <p:grpSpPr bwMode="auto">
            <a:xfrm>
              <a:off x="4272" y="1720"/>
              <a:ext cx="912" cy="271"/>
              <a:chOff x="3217" y="3304"/>
              <a:chExt cx="1680" cy="271"/>
            </a:xfrm>
          </p:grpSpPr>
          <p:sp>
            <p:nvSpPr>
              <p:cNvPr id="72747" name="Rectangle 43"/>
              <p:cNvSpPr>
                <a:spLocks noChangeArrowheads="1"/>
              </p:cNvSpPr>
              <p:nvPr/>
            </p:nvSpPr>
            <p:spPr bwMode="auto">
              <a:xfrm>
                <a:off x="3217" y="3304"/>
                <a:ext cx="1680" cy="2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</a:t>
                </a:r>
                <a:r>
                  <a:rPr kumimoji="1" lang="en-US" altLang="zh-CN" sz="22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72748" name="Line 44"/>
              <p:cNvSpPr>
                <a:spLocks noChangeShapeType="1"/>
              </p:cNvSpPr>
              <p:nvPr/>
            </p:nvSpPr>
            <p:spPr bwMode="auto">
              <a:xfrm>
                <a:off x="3552" y="3312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749" name="Line 45"/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750" name="Line 46"/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751" name="Line 47"/>
              <p:cNvSpPr>
                <a:spLocks noChangeShapeType="1"/>
              </p:cNvSpPr>
              <p:nvPr/>
            </p:nvSpPr>
            <p:spPr bwMode="auto">
              <a:xfrm>
                <a:off x="4560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744" name="Line 48"/>
            <p:cNvSpPr>
              <a:spLocks noChangeShapeType="1"/>
            </p:cNvSpPr>
            <p:nvPr/>
          </p:nvSpPr>
          <p:spPr bwMode="auto">
            <a:xfrm flipH="1">
              <a:off x="4272" y="288"/>
              <a:ext cx="96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45" name="Text Box 49"/>
            <p:cNvSpPr txBox="1">
              <a:spLocks noChangeArrowheads="1"/>
            </p:cNvSpPr>
            <p:nvPr/>
          </p:nvSpPr>
          <p:spPr bwMode="auto">
            <a:xfrm>
              <a:off x="4368" y="144"/>
              <a:ext cx="26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72746" name="Text Box 50"/>
            <p:cNvSpPr txBox="1">
              <a:spLocks noChangeArrowheads="1"/>
            </p:cNvSpPr>
            <p:nvPr/>
          </p:nvSpPr>
          <p:spPr bwMode="auto">
            <a:xfrm>
              <a:off x="3279" y="2177"/>
              <a:ext cx="2044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中序序列：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BCAED</a:t>
              </a:r>
            </a:p>
            <a:p>
              <a:pPr eaLnBrk="1" hangingPunct="1"/>
              <a:endPara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38035" name="Text Box 51"/>
          <p:cNvSpPr txBox="1">
            <a:spLocks noChangeArrowheads="1"/>
          </p:cNvSpPr>
          <p:nvPr/>
        </p:nvSpPr>
        <p:spPr bwMode="auto">
          <a:xfrm>
            <a:off x="5210637" y="2027541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38036" name="Text Box 52"/>
          <p:cNvSpPr txBox="1">
            <a:spLocks noChangeArrowheads="1"/>
          </p:cNvSpPr>
          <p:nvPr/>
        </p:nvSpPr>
        <p:spPr bwMode="auto">
          <a:xfrm>
            <a:off x="5783724" y="2030716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38037" name="Text Box 53"/>
          <p:cNvSpPr txBox="1">
            <a:spLocks noChangeArrowheads="1"/>
          </p:cNvSpPr>
          <p:nvPr/>
        </p:nvSpPr>
        <p:spPr bwMode="auto">
          <a:xfrm>
            <a:off x="4410537" y="2935591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38038" name="Text Box 54"/>
          <p:cNvSpPr txBox="1">
            <a:spLocks noChangeArrowheads="1"/>
          </p:cNvSpPr>
          <p:nvPr/>
        </p:nvSpPr>
        <p:spPr bwMode="auto">
          <a:xfrm>
            <a:off x="6563187" y="293400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38039" name="Text Box 55"/>
          <p:cNvSpPr txBox="1">
            <a:spLocks noChangeArrowheads="1"/>
          </p:cNvSpPr>
          <p:nvPr/>
        </p:nvSpPr>
        <p:spPr bwMode="auto">
          <a:xfrm>
            <a:off x="3829512" y="292130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38040" name="Text Box 56"/>
          <p:cNvSpPr txBox="1">
            <a:spLocks noChangeArrowheads="1"/>
          </p:cNvSpPr>
          <p:nvPr/>
        </p:nvSpPr>
        <p:spPr bwMode="auto">
          <a:xfrm>
            <a:off x="7170738" y="2934003"/>
            <a:ext cx="311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38041" name="Text Box 57"/>
          <p:cNvSpPr txBox="1">
            <a:spLocks noChangeArrowheads="1"/>
          </p:cNvSpPr>
          <p:nvPr/>
        </p:nvSpPr>
        <p:spPr bwMode="auto">
          <a:xfrm>
            <a:off x="4967749" y="393730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38042" name="Text Box 58"/>
          <p:cNvSpPr txBox="1">
            <a:spLocks noChangeArrowheads="1"/>
          </p:cNvSpPr>
          <p:nvPr/>
        </p:nvSpPr>
        <p:spPr bwMode="auto">
          <a:xfrm>
            <a:off x="6550487" y="391190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38043" name="Text Box 59"/>
          <p:cNvSpPr txBox="1">
            <a:spLocks noChangeArrowheads="1"/>
          </p:cNvSpPr>
          <p:nvPr/>
        </p:nvSpPr>
        <p:spPr bwMode="auto">
          <a:xfrm>
            <a:off x="7426647" y="2948291"/>
            <a:ext cx="393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8044" name="Text Box 60"/>
          <p:cNvSpPr txBox="1">
            <a:spLocks noChangeArrowheads="1"/>
          </p:cNvSpPr>
          <p:nvPr/>
        </p:nvSpPr>
        <p:spPr bwMode="auto">
          <a:xfrm>
            <a:off x="4348624" y="3935716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38045" name="Text Box 61"/>
          <p:cNvSpPr txBox="1">
            <a:spLocks noChangeArrowheads="1"/>
          </p:cNvSpPr>
          <p:nvPr/>
        </p:nvSpPr>
        <p:spPr bwMode="auto">
          <a:xfrm>
            <a:off x="5995988" y="3935716"/>
            <a:ext cx="311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38046" name="Line 62"/>
          <p:cNvSpPr>
            <a:spLocks noChangeShapeType="1"/>
          </p:cNvSpPr>
          <p:nvPr/>
        </p:nvSpPr>
        <p:spPr bwMode="auto">
          <a:xfrm flipH="1" flipV="1">
            <a:off x="3900488" y="3386113"/>
            <a:ext cx="381000" cy="7620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938047" name="Line 63"/>
          <p:cNvSpPr>
            <a:spLocks noChangeShapeType="1"/>
          </p:cNvSpPr>
          <p:nvPr/>
        </p:nvSpPr>
        <p:spPr bwMode="auto">
          <a:xfrm flipV="1">
            <a:off x="5424488" y="2471713"/>
            <a:ext cx="0" cy="16002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938048" name="Line 64"/>
          <p:cNvSpPr>
            <a:spLocks noChangeShapeType="1"/>
          </p:cNvSpPr>
          <p:nvPr/>
        </p:nvSpPr>
        <p:spPr bwMode="auto">
          <a:xfrm flipV="1">
            <a:off x="5881688" y="2471713"/>
            <a:ext cx="0" cy="16002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938049" name="Line 65"/>
          <p:cNvSpPr>
            <a:spLocks noChangeShapeType="1"/>
          </p:cNvSpPr>
          <p:nvPr/>
        </p:nvSpPr>
        <p:spPr bwMode="auto">
          <a:xfrm flipV="1">
            <a:off x="7024688" y="3386113"/>
            <a:ext cx="533400" cy="6858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938050" name="Text Box 66"/>
          <p:cNvSpPr txBox="1">
            <a:spLocks noChangeArrowheads="1"/>
          </p:cNvSpPr>
          <p:nvPr/>
        </p:nvSpPr>
        <p:spPr bwMode="auto">
          <a:xfrm>
            <a:off x="3535685" y="2938766"/>
            <a:ext cx="393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" name="Group 67"/>
          <p:cNvGrpSpPr>
            <a:grpSpLocks/>
          </p:cNvGrpSpPr>
          <p:nvPr/>
        </p:nvGrpSpPr>
        <p:grpSpPr bwMode="auto">
          <a:xfrm>
            <a:off x="3165475" y="865188"/>
            <a:ext cx="5105400" cy="436562"/>
            <a:chOff x="3216" y="3303"/>
            <a:chExt cx="1680" cy="275"/>
          </a:xfrm>
        </p:grpSpPr>
        <p:sp>
          <p:nvSpPr>
            <p:cNvPr id="72730" name="Rectangle 68"/>
            <p:cNvSpPr>
              <a:spLocks noChangeArrowheads="1"/>
            </p:cNvSpPr>
            <p:nvPr/>
          </p:nvSpPr>
          <p:spPr bwMode="auto">
            <a:xfrm>
              <a:off x="3216" y="3303"/>
              <a:ext cx="1680" cy="2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kumimoji="1"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lchild     LTag     data      RTag     rchild</a:t>
              </a:r>
            </a:p>
          </p:txBody>
        </p:sp>
        <p:sp>
          <p:nvSpPr>
            <p:cNvPr id="72731" name="Line 69"/>
            <p:cNvSpPr>
              <a:spLocks noChangeShapeType="1"/>
            </p:cNvSpPr>
            <p:nvPr/>
          </p:nvSpPr>
          <p:spPr bwMode="auto">
            <a:xfrm>
              <a:off x="3552" y="3312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32" name="Line 70"/>
            <p:cNvSpPr>
              <a:spLocks noChangeShapeType="1"/>
            </p:cNvSpPr>
            <p:nvPr/>
          </p:nvSpPr>
          <p:spPr bwMode="auto">
            <a:xfrm>
              <a:off x="3888" y="3312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33" name="Line 71"/>
            <p:cNvSpPr>
              <a:spLocks noChangeShapeType="1"/>
            </p:cNvSpPr>
            <p:nvPr/>
          </p:nvSpPr>
          <p:spPr bwMode="auto">
            <a:xfrm>
              <a:off x="4224" y="3312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34" name="Line 72"/>
            <p:cNvSpPr>
              <a:spLocks noChangeShapeType="1"/>
            </p:cNvSpPr>
            <p:nvPr/>
          </p:nvSpPr>
          <p:spPr bwMode="auto">
            <a:xfrm>
              <a:off x="4560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729" name="Rectangle 73"/>
          <p:cNvSpPr>
            <a:spLocks noChangeArrowheads="1"/>
          </p:cNvSpPr>
          <p:nvPr/>
        </p:nvSpPr>
        <p:spPr bwMode="auto">
          <a:xfrm>
            <a:off x="14288" y="0"/>
            <a:ext cx="4197350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zh-CN" altLang="en-US" sz="3200" b="1">
                <a:solidFill>
                  <a:srgbClr val="000000"/>
                </a:solidFill>
                <a:latin typeface="楷体_GB2312" pitchFamily="49" charset="-122"/>
              </a:rPr>
              <a:t>中序线索二叉树</a:t>
            </a:r>
          </a:p>
        </p:txBody>
      </p:sp>
      <p:grpSp>
        <p:nvGrpSpPr>
          <p:cNvPr id="72" name="Group 4"/>
          <p:cNvGrpSpPr>
            <a:grpSpLocks/>
          </p:cNvGrpSpPr>
          <p:nvPr/>
        </p:nvGrpSpPr>
        <p:grpSpPr bwMode="auto">
          <a:xfrm>
            <a:off x="533784" y="1904553"/>
            <a:ext cx="2359452" cy="2100511"/>
            <a:chOff x="1632" y="768"/>
            <a:chExt cx="1167" cy="1051"/>
          </a:xfrm>
        </p:grpSpPr>
        <p:sp>
          <p:nvSpPr>
            <p:cNvPr id="73" name="Oval 5"/>
            <p:cNvSpPr>
              <a:spLocks noChangeArrowheads="1"/>
            </p:cNvSpPr>
            <p:nvPr/>
          </p:nvSpPr>
          <p:spPr bwMode="auto">
            <a:xfrm>
              <a:off x="2112" y="768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74" name="Oval 6"/>
            <p:cNvSpPr>
              <a:spLocks noChangeArrowheads="1"/>
            </p:cNvSpPr>
            <p:nvPr/>
          </p:nvSpPr>
          <p:spPr bwMode="auto">
            <a:xfrm>
              <a:off x="1632" y="1152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75" name="Oval 7"/>
            <p:cNvSpPr>
              <a:spLocks noChangeArrowheads="1"/>
            </p:cNvSpPr>
            <p:nvPr/>
          </p:nvSpPr>
          <p:spPr bwMode="auto">
            <a:xfrm>
              <a:off x="1920" y="1584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76" name="Oval 8"/>
            <p:cNvSpPr>
              <a:spLocks noChangeArrowheads="1"/>
            </p:cNvSpPr>
            <p:nvPr/>
          </p:nvSpPr>
          <p:spPr bwMode="auto">
            <a:xfrm>
              <a:off x="2544" y="1152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77" name="Oval 9"/>
            <p:cNvSpPr>
              <a:spLocks noChangeArrowheads="1"/>
            </p:cNvSpPr>
            <p:nvPr/>
          </p:nvSpPr>
          <p:spPr bwMode="auto">
            <a:xfrm>
              <a:off x="2256" y="1584"/>
              <a:ext cx="255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78" name="Line 10"/>
            <p:cNvSpPr>
              <a:spLocks noChangeShapeType="1"/>
            </p:cNvSpPr>
            <p:nvPr/>
          </p:nvSpPr>
          <p:spPr bwMode="auto">
            <a:xfrm flipH="1">
              <a:off x="1872" y="96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79" name="Line 11"/>
            <p:cNvSpPr>
              <a:spLocks noChangeShapeType="1"/>
            </p:cNvSpPr>
            <p:nvPr/>
          </p:nvSpPr>
          <p:spPr bwMode="auto">
            <a:xfrm>
              <a:off x="2304" y="96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80" name="Line 12"/>
            <p:cNvSpPr>
              <a:spLocks noChangeShapeType="1"/>
            </p:cNvSpPr>
            <p:nvPr/>
          </p:nvSpPr>
          <p:spPr bwMode="auto">
            <a:xfrm>
              <a:off x="1824" y="13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81" name="Line 13"/>
            <p:cNvSpPr>
              <a:spLocks noChangeShapeType="1"/>
            </p:cNvSpPr>
            <p:nvPr/>
          </p:nvSpPr>
          <p:spPr bwMode="auto">
            <a:xfrm flipH="1">
              <a:off x="2496" y="13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3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37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38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37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938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938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938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938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938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938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938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938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938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93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938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938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7" dur="500"/>
                                        <p:tgtEl>
                                          <p:spTgt spid="938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938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7" dur="500"/>
                                        <p:tgtEl>
                                          <p:spTgt spid="938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500"/>
                                        <p:tgtEl>
                                          <p:spTgt spid="938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998" grpId="0" animBg="1"/>
      <p:bldP spid="937999" grpId="0" animBg="1"/>
      <p:bldP spid="938000" grpId="0" animBg="1"/>
      <p:bldP spid="938001" grpId="0" animBg="1"/>
      <p:bldP spid="938035" grpId="0" build="p" autoUpdateAnimBg="0"/>
      <p:bldP spid="938036" grpId="0" build="p" autoUpdateAnimBg="0"/>
      <p:bldP spid="938037" grpId="0" build="p" autoUpdateAnimBg="0"/>
      <p:bldP spid="938038" grpId="0" build="p" autoUpdateAnimBg="0"/>
      <p:bldP spid="938039" grpId="0" build="p" autoUpdateAnimBg="0"/>
      <p:bldP spid="938040" grpId="0" build="p" autoUpdateAnimBg="0"/>
      <p:bldP spid="938041" grpId="0" build="p" autoUpdateAnimBg="0"/>
      <p:bldP spid="938042" grpId="0" build="p" autoUpdateAnimBg="0"/>
      <p:bldP spid="938043" grpId="0" build="p" autoUpdateAnimBg="0"/>
      <p:bldP spid="938044" grpId="0" build="p" autoUpdateAnimBg="0"/>
      <p:bldP spid="938045" grpId="0" build="p" autoUpdateAnimBg="0"/>
      <p:bldP spid="938046" grpId="0" animBg="1"/>
      <p:bldP spid="938047" grpId="0" animBg="1"/>
      <p:bldP spid="938048" grpId="0" animBg="1"/>
      <p:bldP spid="938049" grpId="0" animBg="1"/>
      <p:bldP spid="938050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165475" y="865188"/>
            <a:ext cx="5105400" cy="436562"/>
            <a:chOff x="3216" y="3303"/>
            <a:chExt cx="1680" cy="275"/>
          </a:xfrm>
        </p:grpSpPr>
        <p:sp>
          <p:nvSpPr>
            <p:cNvPr id="73795" name="Rectangle 5"/>
            <p:cNvSpPr>
              <a:spLocks noChangeArrowheads="1"/>
            </p:cNvSpPr>
            <p:nvPr/>
          </p:nvSpPr>
          <p:spPr bwMode="auto">
            <a:xfrm>
              <a:off x="3216" y="3303"/>
              <a:ext cx="1680" cy="2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kumimoji="1"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lchild     LTag     data      RTag     rchild</a:t>
              </a:r>
            </a:p>
          </p:txBody>
        </p:sp>
        <p:sp>
          <p:nvSpPr>
            <p:cNvPr id="73796" name="Line 6"/>
            <p:cNvSpPr>
              <a:spLocks noChangeShapeType="1"/>
            </p:cNvSpPr>
            <p:nvPr/>
          </p:nvSpPr>
          <p:spPr bwMode="auto">
            <a:xfrm>
              <a:off x="3552" y="3312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97" name="Line 7"/>
            <p:cNvSpPr>
              <a:spLocks noChangeShapeType="1"/>
            </p:cNvSpPr>
            <p:nvPr/>
          </p:nvSpPr>
          <p:spPr bwMode="auto">
            <a:xfrm>
              <a:off x="3888" y="3312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98" name="Line 8"/>
            <p:cNvSpPr>
              <a:spLocks noChangeShapeType="1"/>
            </p:cNvSpPr>
            <p:nvPr/>
          </p:nvSpPr>
          <p:spPr bwMode="auto">
            <a:xfrm>
              <a:off x="4224" y="3312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99" name="Line 9"/>
            <p:cNvSpPr>
              <a:spLocks noChangeShapeType="1"/>
            </p:cNvSpPr>
            <p:nvPr/>
          </p:nvSpPr>
          <p:spPr bwMode="auto">
            <a:xfrm>
              <a:off x="4560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39028" name="Line 20"/>
          <p:cNvSpPr>
            <a:spLocks noChangeShapeType="1"/>
          </p:cNvSpPr>
          <p:nvPr/>
        </p:nvSpPr>
        <p:spPr bwMode="auto">
          <a:xfrm flipH="1">
            <a:off x="4787900" y="2458318"/>
            <a:ext cx="60960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939029" name="Line 21"/>
          <p:cNvSpPr>
            <a:spLocks noChangeShapeType="1"/>
          </p:cNvSpPr>
          <p:nvPr/>
        </p:nvSpPr>
        <p:spPr bwMode="auto">
          <a:xfrm>
            <a:off x="6616700" y="2458318"/>
            <a:ext cx="83820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939030" name="Line 22"/>
          <p:cNvSpPr>
            <a:spLocks noChangeShapeType="1"/>
          </p:cNvSpPr>
          <p:nvPr/>
        </p:nvSpPr>
        <p:spPr bwMode="auto">
          <a:xfrm>
            <a:off x="5245100" y="3372718"/>
            <a:ext cx="38100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939031" name="Line 23"/>
          <p:cNvSpPr>
            <a:spLocks noChangeShapeType="1"/>
          </p:cNvSpPr>
          <p:nvPr/>
        </p:nvSpPr>
        <p:spPr bwMode="auto">
          <a:xfrm flipH="1">
            <a:off x="6464300" y="3372718"/>
            <a:ext cx="45720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949700" y="1543918"/>
            <a:ext cx="4191000" cy="3751264"/>
            <a:chOff x="2928" y="144"/>
            <a:chExt cx="2640" cy="2363"/>
          </a:xfrm>
        </p:grpSpPr>
        <p:grpSp>
          <p:nvGrpSpPr>
            <p:cNvPr id="73754" name="Group 25"/>
            <p:cNvGrpSpPr>
              <a:grpSpLocks/>
            </p:cNvGrpSpPr>
            <p:nvPr/>
          </p:nvGrpSpPr>
          <p:grpSpPr bwMode="auto">
            <a:xfrm>
              <a:off x="3792" y="520"/>
              <a:ext cx="912" cy="271"/>
              <a:chOff x="3216" y="3304"/>
              <a:chExt cx="1680" cy="271"/>
            </a:xfrm>
          </p:grpSpPr>
          <p:sp>
            <p:nvSpPr>
              <p:cNvPr id="73781" name="Rectangle 26"/>
              <p:cNvSpPr>
                <a:spLocks noChangeArrowheads="1"/>
              </p:cNvSpPr>
              <p:nvPr/>
            </p:nvSpPr>
            <p:spPr bwMode="auto">
              <a:xfrm>
                <a:off x="3216" y="3304"/>
                <a:ext cx="1680" cy="2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</a:t>
                </a:r>
                <a:r>
                  <a:rPr kumimoji="1" lang="en-US" altLang="zh-CN" sz="22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73782" name="Line 27"/>
              <p:cNvSpPr>
                <a:spLocks noChangeShapeType="1"/>
              </p:cNvSpPr>
              <p:nvPr/>
            </p:nvSpPr>
            <p:spPr bwMode="auto">
              <a:xfrm>
                <a:off x="3552" y="3312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783" name="Line 28"/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784" name="Line 29"/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785" name="Line 30"/>
              <p:cNvSpPr>
                <a:spLocks noChangeShapeType="1"/>
              </p:cNvSpPr>
              <p:nvPr/>
            </p:nvSpPr>
            <p:spPr bwMode="auto">
              <a:xfrm>
                <a:off x="4560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3755" name="Rectangle 31"/>
            <p:cNvSpPr>
              <a:spLocks noChangeArrowheads="1"/>
            </p:cNvSpPr>
            <p:nvPr/>
          </p:nvSpPr>
          <p:spPr bwMode="auto">
            <a:xfrm>
              <a:off x="2928" y="1096"/>
              <a:ext cx="912" cy="2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</a:t>
              </a:r>
              <a:r>
                <a:rPr kumimoji="1" lang="en-US" altLang="zh-CN" sz="2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73756" name="Line 32"/>
            <p:cNvSpPr>
              <a:spLocks noChangeShapeType="1"/>
            </p:cNvSpPr>
            <p:nvPr/>
          </p:nvSpPr>
          <p:spPr bwMode="auto">
            <a:xfrm>
              <a:off x="3110" y="1104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57" name="Line 33"/>
            <p:cNvSpPr>
              <a:spLocks noChangeShapeType="1"/>
            </p:cNvSpPr>
            <p:nvPr/>
          </p:nvSpPr>
          <p:spPr bwMode="auto">
            <a:xfrm>
              <a:off x="3293" y="110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58" name="Line 34"/>
            <p:cNvSpPr>
              <a:spLocks noChangeShapeType="1"/>
            </p:cNvSpPr>
            <p:nvPr/>
          </p:nvSpPr>
          <p:spPr bwMode="auto">
            <a:xfrm>
              <a:off x="3475" y="110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59" name="Line 35"/>
            <p:cNvSpPr>
              <a:spLocks noChangeShapeType="1"/>
            </p:cNvSpPr>
            <p:nvPr/>
          </p:nvSpPr>
          <p:spPr bwMode="auto">
            <a:xfrm>
              <a:off x="3658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3760" name="Group 36"/>
            <p:cNvGrpSpPr>
              <a:grpSpLocks/>
            </p:cNvGrpSpPr>
            <p:nvPr/>
          </p:nvGrpSpPr>
          <p:grpSpPr bwMode="auto">
            <a:xfrm>
              <a:off x="4656" y="1096"/>
              <a:ext cx="912" cy="271"/>
              <a:chOff x="3216" y="3304"/>
              <a:chExt cx="1680" cy="271"/>
            </a:xfrm>
          </p:grpSpPr>
          <p:sp>
            <p:nvSpPr>
              <p:cNvPr id="73776" name="Rectangle 37"/>
              <p:cNvSpPr>
                <a:spLocks noChangeArrowheads="1"/>
              </p:cNvSpPr>
              <p:nvPr/>
            </p:nvSpPr>
            <p:spPr bwMode="auto">
              <a:xfrm>
                <a:off x="3216" y="3304"/>
                <a:ext cx="1680" cy="2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</a:t>
                </a:r>
                <a:r>
                  <a:rPr kumimoji="1" lang="en-US" altLang="zh-CN" sz="22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73777" name="Line 38"/>
              <p:cNvSpPr>
                <a:spLocks noChangeShapeType="1"/>
              </p:cNvSpPr>
              <p:nvPr/>
            </p:nvSpPr>
            <p:spPr bwMode="auto">
              <a:xfrm>
                <a:off x="3552" y="3312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778" name="Line 39"/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779" name="Line 40"/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780" name="Line 41"/>
              <p:cNvSpPr>
                <a:spLocks noChangeShapeType="1"/>
              </p:cNvSpPr>
              <p:nvPr/>
            </p:nvSpPr>
            <p:spPr bwMode="auto">
              <a:xfrm>
                <a:off x="4560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3761" name="Group 42"/>
            <p:cNvGrpSpPr>
              <a:grpSpLocks/>
            </p:cNvGrpSpPr>
            <p:nvPr/>
          </p:nvGrpSpPr>
          <p:grpSpPr bwMode="auto">
            <a:xfrm>
              <a:off x="3264" y="1720"/>
              <a:ext cx="912" cy="271"/>
              <a:chOff x="3216" y="3304"/>
              <a:chExt cx="1680" cy="271"/>
            </a:xfrm>
          </p:grpSpPr>
          <p:sp>
            <p:nvSpPr>
              <p:cNvPr id="73771" name="Rectangle 43"/>
              <p:cNvSpPr>
                <a:spLocks noChangeArrowheads="1"/>
              </p:cNvSpPr>
              <p:nvPr/>
            </p:nvSpPr>
            <p:spPr bwMode="auto">
              <a:xfrm>
                <a:off x="3216" y="3304"/>
                <a:ext cx="1680" cy="2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</a:t>
                </a:r>
                <a:r>
                  <a:rPr kumimoji="1" lang="en-US" altLang="zh-CN" sz="22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73772" name="Line 44"/>
              <p:cNvSpPr>
                <a:spLocks noChangeShapeType="1"/>
              </p:cNvSpPr>
              <p:nvPr/>
            </p:nvSpPr>
            <p:spPr bwMode="auto">
              <a:xfrm>
                <a:off x="3552" y="3312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773" name="Line 45"/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774" name="Line 46"/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775" name="Line 47"/>
              <p:cNvSpPr>
                <a:spLocks noChangeShapeType="1"/>
              </p:cNvSpPr>
              <p:nvPr/>
            </p:nvSpPr>
            <p:spPr bwMode="auto">
              <a:xfrm>
                <a:off x="4560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3762" name="Group 48"/>
            <p:cNvGrpSpPr>
              <a:grpSpLocks/>
            </p:cNvGrpSpPr>
            <p:nvPr/>
          </p:nvGrpSpPr>
          <p:grpSpPr bwMode="auto">
            <a:xfrm>
              <a:off x="4272" y="1720"/>
              <a:ext cx="912" cy="271"/>
              <a:chOff x="3216" y="3304"/>
              <a:chExt cx="1680" cy="271"/>
            </a:xfrm>
          </p:grpSpPr>
          <p:sp>
            <p:nvSpPr>
              <p:cNvPr id="73766" name="Rectangle 49"/>
              <p:cNvSpPr>
                <a:spLocks noChangeArrowheads="1"/>
              </p:cNvSpPr>
              <p:nvPr/>
            </p:nvSpPr>
            <p:spPr bwMode="auto">
              <a:xfrm>
                <a:off x="3216" y="3304"/>
                <a:ext cx="1680" cy="2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</a:t>
                </a:r>
                <a:r>
                  <a:rPr kumimoji="1" lang="en-US" altLang="zh-CN" sz="22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73767" name="Line 50"/>
              <p:cNvSpPr>
                <a:spLocks noChangeShapeType="1"/>
              </p:cNvSpPr>
              <p:nvPr/>
            </p:nvSpPr>
            <p:spPr bwMode="auto">
              <a:xfrm>
                <a:off x="3552" y="3312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768" name="Line 51"/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769" name="Line 52"/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770" name="Line 53"/>
              <p:cNvSpPr>
                <a:spLocks noChangeShapeType="1"/>
              </p:cNvSpPr>
              <p:nvPr/>
            </p:nvSpPr>
            <p:spPr bwMode="auto">
              <a:xfrm>
                <a:off x="4560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3763" name="Line 54"/>
            <p:cNvSpPr>
              <a:spLocks noChangeShapeType="1"/>
            </p:cNvSpPr>
            <p:nvPr/>
          </p:nvSpPr>
          <p:spPr bwMode="auto">
            <a:xfrm flipH="1">
              <a:off x="4272" y="288"/>
              <a:ext cx="96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64" name="Text Box 55"/>
            <p:cNvSpPr txBox="1">
              <a:spLocks noChangeArrowheads="1"/>
            </p:cNvSpPr>
            <p:nvPr/>
          </p:nvSpPr>
          <p:spPr bwMode="auto">
            <a:xfrm>
              <a:off x="4368" y="144"/>
              <a:ext cx="26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73765" name="Text Box 56"/>
            <p:cNvSpPr txBox="1">
              <a:spLocks noChangeArrowheads="1"/>
            </p:cNvSpPr>
            <p:nvPr/>
          </p:nvSpPr>
          <p:spPr bwMode="auto">
            <a:xfrm>
              <a:off x="3244" y="2177"/>
              <a:ext cx="20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后序序列：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CBEDA</a:t>
              </a:r>
            </a:p>
          </p:txBody>
        </p:sp>
      </p:grpSp>
      <p:sp>
        <p:nvSpPr>
          <p:cNvPr id="939065" name="Text Box 57"/>
          <p:cNvSpPr txBox="1">
            <a:spLocks noChangeArrowheads="1"/>
          </p:cNvSpPr>
          <p:nvPr/>
        </p:nvSpPr>
        <p:spPr bwMode="auto">
          <a:xfrm>
            <a:off x="5577349" y="2104634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39066" name="Text Box 58"/>
          <p:cNvSpPr txBox="1">
            <a:spLocks noChangeArrowheads="1"/>
          </p:cNvSpPr>
          <p:nvPr/>
        </p:nvSpPr>
        <p:spPr bwMode="auto">
          <a:xfrm>
            <a:off x="6150437" y="2107809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39067" name="Text Box 59"/>
          <p:cNvSpPr txBox="1">
            <a:spLocks noChangeArrowheads="1"/>
          </p:cNvSpPr>
          <p:nvPr/>
        </p:nvSpPr>
        <p:spPr bwMode="auto">
          <a:xfrm>
            <a:off x="4777249" y="3012684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39068" name="Text Box 60"/>
          <p:cNvSpPr txBox="1">
            <a:spLocks noChangeArrowheads="1"/>
          </p:cNvSpPr>
          <p:nvPr/>
        </p:nvSpPr>
        <p:spPr bwMode="auto">
          <a:xfrm>
            <a:off x="6929899" y="3011096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39069" name="Text Box 61"/>
          <p:cNvSpPr txBox="1">
            <a:spLocks noChangeArrowheads="1"/>
          </p:cNvSpPr>
          <p:nvPr/>
        </p:nvSpPr>
        <p:spPr bwMode="auto">
          <a:xfrm>
            <a:off x="4196224" y="2998396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39070" name="Text Box 62"/>
          <p:cNvSpPr txBox="1">
            <a:spLocks noChangeArrowheads="1"/>
          </p:cNvSpPr>
          <p:nvPr/>
        </p:nvSpPr>
        <p:spPr bwMode="auto">
          <a:xfrm>
            <a:off x="7537450" y="3011096"/>
            <a:ext cx="311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39071" name="Text Box 63"/>
          <p:cNvSpPr txBox="1">
            <a:spLocks noChangeArrowheads="1"/>
          </p:cNvSpPr>
          <p:nvPr/>
        </p:nvSpPr>
        <p:spPr bwMode="auto">
          <a:xfrm>
            <a:off x="5334462" y="4014396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39072" name="Text Box 64"/>
          <p:cNvSpPr txBox="1">
            <a:spLocks noChangeArrowheads="1"/>
          </p:cNvSpPr>
          <p:nvPr/>
        </p:nvSpPr>
        <p:spPr bwMode="auto">
          <a:xfrm>
            <a:off x="6917199" y="3988996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39073" name="Text Box 65"/>
          <p:cNvSpPr txBox="1">
            <a:spLocks noChangeArrowheads="1"/>
          </p:cNvSpPr>
          <p:nvPr/>
        </p:nvSpPr>
        <p:spPr bwMode="auto">
          <a:xfrm>
            <a:off x="4715337" y="4012809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39074" name="Text Box 66"/>
          <p:cNvSpPr txBox="1">
            <a:spLocks noChangeArrowheads="1"/>
          </p:cNvSpPr>
          <p:nvPr/>
        </p:nvSpPr>
        <p:spPr bwMode="auto">
          <a:xfrm>
            <a:off x="6362700" y="4012809"/>
            <a:ext cx="311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39075" name="Text Box 67"/>
          <p:cNvSpPr txBox="1">
            <a:spLocks noChangeArrowheads="1"/>
          </p:cNvSpPr>
          <p:nvPr/>
        </p:nvSpPr>
        <p:spPr bwMode="auto">
          <a:xfrm>
            <a:off x="4408810" y="4004871"/>
            <a:ext cx="3930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9076" name="Line 68"/>
          <p:cNvSpPr>
            <a:spLocks noChangeShapeType="1"/>
          </p:cNvSpPr>
          <p:nvPr/>
        </p:nvSpPr>
        <p:spPr bwMode="auto">
          <a:xfrm flipH="1" flipV="1">
            <a:off x="4071938" y="3369543"/>
            <a:ext cx="457200" cy="6858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939077" name="Line 69"/>
          <p:cNvSpPr>
            <a:spLocks noChangeShapeType="1"/>
          </p:cNvSpPr>
          <p:nvPr/>
        </p:nvSpPr>
        <p:spPr bwMode="auto">
          <a:xfrm flipH="1" flipV="1">
            <a:off x="5367338" y="3293343"/>
            <a:ext cx="381000" cy="822325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939078" name="Line 70"/>
          <p:cNvSpPr>
            <a:spLocks noChangeShapeType="1"/>
          </p:cNvSpPr>
          <p:nvPr/>
        </p:nvSpPr>
        <p:spPr bwMode="auto">
          <a:xfrm flipH="1" flipV="1">
            <a:off x="5367338" y="3140943"/>
            <a:ext cx="838200" cy="974725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939079" name="Line 71"/>
          <p:cNvSpPr>
            <a:spLocks noChangeShapeType="1"/>
          </p:cNvSpPr>
          <p:nvPr/>
        </p:nvSpPr>
        <p:spPr bwMode="auto">
          <a:xfrm flipV="1">
            <a:off x="7348538" y="3429868"/>
            <a:ext cx="533400" cy="6858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939080" name="Line 72"/>
          <p:cNvSpPr>
            <a:spLocks noChangeShapeType="1"/>
          </p:cNvSpPr>
          <p:nvPr/>
        </p:nvSpPr>
        <p:spPr bwMode="auto">
          <a:xfrm flipH="1" flipV="1">
            <a:off x="6738938" y="2302743"/>
            <a:ext cx="1295400" cy="8382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73753" name="Rectangle 73"/>
          <p:cNvSpPr>
            <a:spLocks noChangeArrowheads="1"/>
          </p:cNvSpPr>
          <p:nvPr/>
        </p:nvSpPr>
        <p:spPr bwMode="auto">
          <a:xfrm>
            <a:off x="14288" y="0"/>
            <a:ext cx="4197350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zh-CN" altLang="en-US" sz="3200" b="1">
                <a:solidFill>
                  <a:srgbClr val="000000"/>
                </a:solidFill>
                <a:latin typeface="楷体_GB2312" pitchFamily="49" charset="-122"/>
              </a:rPr>
              <a:t>后序线索二叉树</a:t>
            </a:r>
          </a:p>
        </p:txBody>
      </p:sp>
      <p:grpSp>
        <p:nvGrpSpPr>
          <p:cNvPr id="72" name="Group 4"/>
          <p:cNvGrpSpPr>
            <a:grpSpLocks/>
          </p:cNvGrpSpPr>
          <p:nvPr/>
        </p:nvGrpSpPr>
        <p:grpSpPr bwMode="auto">
          <a:xfrm>
            <a:off x="654007" y="2134269"/>
            <a:ext cx="2359452" cy="2100511"/>
            <a:chOff x="1632" y="768"/>
            <a:chExt cx="1167" cy="1051"/>
          </a:xfrm>
        </p:grpSpPr>
        <p:sp>
          <p:nvSpPr>
            <p:cNvPr id="73" name="Oval 5"/>
            <p:cNvSpPr>
              <a:spLocks noChangeArrowheads="1"/>
            </p:cNvSpPr>
            <p:nvPr/>
          </p:nvSpPr>
          <p:spPr bwMode="auto">
            <a:xfrm>
              <a:off x="2112" y="768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74" name="Oval 6"/>
            <p:cNvSpPr>
              <a:spLocks noChangeArrowheads="1"/>
            </p:cNvSpPr>
            <p:nvPr/>
          </p:nvSpPr>
          <p:spPr bwMode="auto">
            <a:xfrm>
              <a:off x="1632" y="1152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75" name="Oval 7"/>
            <p:cNvSpPr>
              <a:spLocks noChangeArrowheads="1"/>
            </p:cNvSpPr>
            <p:nvPr/>
          </p:nvSpPr>
          <p:spPr bwMode="auto">
            <a:xfrm>
              <a:off x="1920" y="1584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76" name="Oval 8"/>
            <p:cNvSpPr>
              <a:spLocks noChangeArrowheads="1"/>
            </p:cNvSpPr>
            <p:nvPr/>
          </p:nvSpPr>
          <p:spPr bwMode="auto">
            <a:xfrm>
              <a:off x="2544" y="1152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77" name="Oval 9"/>
            <p:cNvSpPr>
              <a:spLocks noChangeArrowheads="1"/>
            </p:cNvSpPr>
            <p:nvPr/>
          </p:nvSpPr>
          <p:spPr bwMode="auto">
            <a:xfrm>
              <a:off x="2256" y="1584"/>
              <a:ext cx="255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78" name="Line 10"/>
            <p:cNvSpPr>
              <a:spLocks noChangeShapeType="1"/>
            </p:cNvSpPr>
            <p:nvPr/>
          </p:nvSpPr>
          <p:spPr bwMode="auto">
            <a:xfrm flipH="1">
              <a:off x="1872" y="96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79" name="Line 11"/>
            <p:cNvSpPr>
              <a:spLocks noChangeShapeType="1"/>
            </p:cNvSpPr>
            <p:nvPr/>
          </p:nvSpPr>
          <p:spPr bwMode="auto">
            <a:xfrm>
              <a:off x="2304" y="96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80" name="Line 12"/>
            <p:cNvSpPr>
              <a:spLocks noChangeShapeType="1"/>
            </p:cNvSpPr>
            <p:nvPr/>
          </p:nvSpPr>
          <p:spPr bwMode="auto">
            <a:xfrm>
              <a:off x="1824" y="13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81" name="Line 13"/>
            <p:cNvSpPr>
              <a:spLocks noChangeShapeType="1"/>
            </p:cNvSpPr>
            <p:nvPr/>
          </p:nvSpPr>
          <p:spPr bwMode="auto">
            <a:xfrm flipH="1">
              <a:off x="2496" y="13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39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3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39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3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939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93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939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93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939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93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939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93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939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93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939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93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7" dur="500"/>
                                        <p:tgtEl>
                                          <p:spTgt spid="939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93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7" dur="500"/>
                                        <p:tgtEl>
                                          <p:spTgt spid="939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500"/>
                                        <p:tgtEl>
                                          <p:spTgt spid="93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28" grpId="0" animBg="1"/>
      <p:bldP spid="939029" grpId="0" animBg="1"/>
      <p:bldP spid="939030" grpId="0" animBg="1"/>
      <p:bldP spid="939031" grpId="0" animBg="1"/>
      <p:bldP spid="939065" grpId="0" build="p" autoUpdateAnimBg="0"/>
      <p:bldP spid="939066" grpId="0" build="p" autoUpdateAnimBg="0"/>
      <p:bldP spid="939067" grpId="0" build="p" autoUpdateAnimBg="0"/>
      <p:bldP spid="939068" grpId="0" build="p" autoUpdateAnimBg="0"/>
      <p:bldP spid="939069" grpId="0" build="p" autoUpdateAnimBg="0"/>
      <p:bldP spid="939070" grpId="0" build="p" autoUpdateAnimBg="0"/>
      <p:bldP spid="939071" grpId="0" build="p" autoUpdateAnimBg="0"/>
      <p:bldP spid="939072" grpId="0" build="p" autoUpdateAnimBg="0"/>
      <p:bldP spid="939073" grpId="0" build="p" autoUpdateAnimBg="0"/>
      <p:bldP spid="939074" grpId="0" build="p" autoUpdateAnimBg="0"/>
      <p:bldP spid="939075" grpId="0" build="p" autoUpdateAnimBg="0"/>
      <p:bldP spid="939076" grpId="0" animBg="1"/>
      <p:bldP spid="939077" grpId="0" animBg="1"/>
      <p:bldP spid="939078" grpId="0" animBg="1"/>
      <p:bldP spid="939079" grpId="0" animBg="1"/>
      <p:bldP spid="93908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>
            <a:spLocks noChangeArrowheads="1"/>
          </p:cNvSpPr>
          <p:nvPr/>
        </p:nvSpPr>
        <p:spPr bwMode="auto">
          <a:xfrm>
            <a:off x="381000" y="685800"/>
            <a:ext cx="6207125" cy="79851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</a:rPr>
              <a:t>画出与二叉树对应的中序线索二叉树</a:t>
            </a:r>
            <a:r>
              <a:rPr kumimoji="1" lang="zh-CN" altLang="en-US" sz="2800" b="1">
                <a:solidFill>
                  <a:srgbClr val="00CC99"/>
                </a:solidFill>
                <a:latin typeface="楷体_GB2312" pitchFamily="49" charset="-122"/>
              </a:rPr>
              <a:t> 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863725" y="1752600"/>
            <a:ext cx="3429000" cy="2881313"/>
            <a:chOff x="1174" y="864"/>
            <a:chExt cx="2160" cy="1815"/>
          </a:xfrm>
        </p:grpSpPr>
        <p:sp>
          <p:nvSpPr>
            <p:cNvPr id="74788" name="Rectangle 8"/>
            <p:cNvSpPr>
              <a:spLocks noChangeArrowheads="1"/>
            </p:cNvSpPr>
            <p:nvPr/>
          </p:nvSpPr>
          <p:spPr bwMode="auto">
            <a:xfrm>
              <a:off x="2192" y="864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28</a:t>
              </a:r>
            </a:p>
          </p:txBody>
        </p:sp>
        <p:sp>
          <p:nvSpPr>
            <p:cNvPr id="74789" name="Rectangle 9"/>
            <p:cNvSpPr>
              <a:spLocks noChangeArrowheads="1"/>
            </p:cNvSpPr>
            <p:nvPr/>
          </p:nvSpPr>
          <p:spPr bwMode="auto">
            <a:xfrm>
              <a:off x="1798" y="139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25</a:t>
              </a:r>
            </a:p>
          </p:txBody>
        </p:sp>
        <p:grpSp>
          <p:nvGrpSpPr>
            <p:cNvPr id="74790" name="Group 10"/>
            <p:cNvGrpSpPr>
              <a:grpSpLocks/>
            </p:cNvGrpSpPr>
            <p:nvPr/>
          </p:nvGrpSpPr>
          <p:grpSpPr bwMode="auto">
            <a:xfrm>
              <a:off x="1680" y="1680"/>
              <a:ext cx="480" cy="240"/>
              <a:chOff x="2304" y="2352"/>
              <a:chExt cx="480" cy="240"/>
            </a:xfrm>
          </p:grpSpPr>
          <p:sp>
            <p:nvSpPr>
              <p:cNvPr id="74804" name="Line 11"/>
              <p:cNvSpPr>
                <a:spLocks noChangeShapeType="1"/>
              </p:cNvSpPr>
              <p:nvPr/>
            </p:nvSpPr>
            <p:spPr bwMode="auto">
              <a:xfrm flipH="1">
                <a:off x="2304" y="2352"/>
                <a:ext cx="192" cy="24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05" name="Line 12"/>
              <p:cNvSpPr>
                <a:spLocks noChangeShapeType="1"/>
              </p:cNvSpPr>
              <p:nvPr/>
            </p:nvSpPr>
            <p:spPr bwMode="auto">
              <a:xfrm>
                <a:off x="2640" y="2352"/>
                <a:ext cx="144" cy="24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4791" name="Group 13"/>
            <p:cNvGrpSpPr>
              <a:grpSpLocks/>
            </p:cNvGrpSpPr>
            <p:nvPr/>
          </p:nvGrpSpPr>
          <p:grpSpPr bwMode="auto">
            <a:xfrm>
              <a:off x="2112" y="1200"/>
              <a:ext cx="480" cy="240"/>
              <a:chOff x="2304" y="2352"/>
              <a:chExt cx="480" cy="240"/>
            </a:xfrm>
          </p:grpSpPr>
          <p:sp>
            <p:nvSpPr>
              <p:cNvPr id="74802" name="Line 14"/>
              <p:cNvSpPr>
                <a:spLocks noChangeShapeType="1"/>
              </p:cNvSpPr>
              <p:nvPr/>
            </p:nvSpPr>
            <p:spPr bwMode="auto">
              <a:xfrm flipH="1">
                <a:off x="2304" y="2352"/>
                <a:ext cx="192" cy="24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03" name="Line 15"/>
              <p:cNvSpPr>
                <a:spLocks noChangeShapeType="1"/>
              </p:cNvSpPr>
              <p:nvPr/>
            </p:nvSpPr>
            <p:spPr bwMode="auto">
              <a:xfrm>
                <a:off x="2640" y="2352"/>
                <a:ext cx="144" cy="24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4792" name="Rectangle 16"/>
            <p:cNvSpPr>
              <a:spLocks noChangeArrowheads="1"/>
            </p:cNvSpPr>
            <p:nvPr/>
          </p:nvSpPr>
          <p:spPr bwMode="auto">
            <a:xfrm>
              <a:off x="1462" y="187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40</a:t>
              </a:r>
            </a:p>
          </p:txBody>
        </p:sp>
        <p:sp>
          <p:nvSpPr>
            <p:cNvPr id="74793" name="Line 17"/>
            <p:cNvSpPr>
              <a:spLocks noChangeShapeType="1"/>
            </p:cNvSpPr>
            <p:nvPr/>
          </p:nvSpPr>
          <p:spPr bwMode="auto">
            <a:xfrm flipH="1">
              <a:off x="1366" y="2160"/>
              <a:ext cx="192" cy="24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94" name="Rectangle 18"/>
            <p:cNvSpPr>
              <a:spLocks noChangeArrowheads="1"/>
            </p:cNvSpPr>
            <p:nvPr/>
          </p:nvSpPr>
          <p:spPr bwMode="auto">
            <a:xfrm>
              <a:off x="1174" y="235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55</a:t>
              </a:r>
            </a:p>
          </p:txBody>
        </p:sp>
        <p:sp>
          <p:nvSpPr>
            <p:cNvPr id="74795" name="Rectangle 19"/>
            <p:cNvSpPr>
              <a:spLocks noChangeArrowheads="1"/>
            </p:cNvSpPr>
            <p:nvPr/>
          </p:nvSpPr>
          <p:spPr bwMode="auto">
            <a:xfrm>
              <a:off x="1990" y="1872"/>
              <a:ext cx="37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60</a:t>
              </a:r>
            </a:p>
          </p:txBody>
        </p:sp>
        <p:sp>
          <p:nvSpPr>
            <p:cNvPr id="74796" name="Rectangle 20"/>
            <p:cNvSpPr>
              <a:spLocks noChangeArrowheads="1"/>
            </p:cNvSpPr>
            <p:nvPr/>
          </p:nvSpPr>
          <p:spPr bwMode="auto">
            <a:xfrm>
              <a:off x="2564" y="139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33</a:t>
              </a:r>
            </a:p>
          </p:txBody>
        </p:sp>
        <p:grpSp>
          <p:nvGrpSpPr>
            <p:cNvPr id="74797" name="Group 21"/>
            <p:cNvGrpSpPr>
              <a:grpSpLocks/>
            </p:cNvGrpSpPr>
            <p:nvPr/>
          </p:nvGrpSpPr>
          <p:grpSpPr bwMode="auto">
            <a:xfrm>
              <a:off x="2470" y="1680"/>
              <a:ext cx="480" cy="240"/>
              <a:chOff x="2304" y="2352"/>
              <a:chExt cx="480" cy="240"/>
            </a:xfrm>
          </p:grpSpPr>
          <p:sp>
            <p:nvSpPr>
              <p:cNvPr id="74800" name="Line 22"/>
              <p:cNvSpPr>
                <a:spLocks noChangeShapeType="1"/>
              </p:cNvSpPr>
              <p:nvPr/>
            </p:nvSpPr>
            <p:spPr bwMode="auto">
              <a:xfrm flipH="1">
                <a:off x="2304" y="2352"/>
                <a:ext cx="192" cy="24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01" name="Line 23"/>
              <p:cNvSpPr>
                <a:spLocks noChangeShapeType="1"/>
              </p:cNvSpPr>
              <p:nvPr/>
            </p:nvSpPr>
            <p:spPr bwMode="auto">
              <a:xfrm>
                <a:off x="2640" y="2352"/>
                <a:ext cx="144" cy="24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4798" name="Rectangle 24"/>
            <p:cNvSpPr>
              <a:spLocks noChangeArrowheads="1"/>
            </p:cNvSpPr>
            <p:nvPr/>
          </p:nvSpPr>
          <p:spPr bwMode="auto">
            <a:xfrm>
              <a:off x="2304" y="187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08</a:t>
              </a:r>
            </a:p>
          </p:txBody>
        </p:sp>
        <p:sp>
          <p:nvSpPr>
            <p:cNvPr id="74799" name="Rectangle 25"/>
            <p:cNvSpPr>
              <a:spLocks noChangeArrowheads="1"/>
            </p:cNvSpPr>
            <p:nvPr/>
          </p:nvSpPr>
          <p:spPr bwMode="auto">
            <a:xfrm>
              <a:off x="2854" y="1872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54</a:t>
              </a:r>
            </a:p>
          </p:txBody>
        </p:sp>
      </p:grpSp>
      <p:sp>
        <p:nvSpPr>
          <p:cNvPr id="780314" name="Rectangle 26"/>
          <p:cNvSpPr>
            <a:spLocks noChangeArrowheads="1"/>
          </p:cNvSpPr>
          <p:nvPr/>
        </p:nvSpPr>
        <p:spPr bwMode="auto">
          <a:xfrm>
            <a:off x="533400" y="4633913"/>
            <a:ext cx="8153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</a:rPr>
              <a:t>因为中序遍历序列是：</a:t>
            </a:r>
            <a:r>
              <a:rPr kumimoji="1" lang="en-US" altLang="zh-CN" sz="2800" b="1">
                <a:solidFill>
                  <a:srgbClr val="FF3300"/>
                </a:solidFill>
                <a:latin typeface="楷体_GB2312" pitchFamily="49" charset="-122"/>
              </a:rPr>
              <a:t>55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</a:rPr>
              <a:t> 40 25 60 </a:t>
            </a:r>
            <a:r>
              <a:rPr kumimoji="1" lang="en-US" altLang="zh-CN" sz="2800" b="1">
                <a:solidFill>
                  <a:srgbClr val="0000FF"/>
                </a:solidFill>
                <a:latin typeface="楷体_GB2312" pitchFamily="49" charset="-122"/>
              </a:rPr>
              <a:t>28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</a:rPr>
              <a:t>  08 33 </a:t>
            </a:r>
            <a:r>
              <a:rPr kumimoji="1" lang="en-US" altLang="zh-CN" sz="2800" b="1">
                <a:solidFill>
                  <a:srgbClr val="FF3300"/>
                </a:solidFill>
                <a:latin typeface="楷体_GB2312" pitchFamily="49" charset="-122"/>
              </a:rPr>
              <a:t>54</a:t>
            </a:r>
          </a:p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</a:rPr>
              <a:t>对应线索树应当按此规律连线，即</a:t>
            </a:r>
            <a:r>
              <a:rPr kumimoji="1" lang="zh-CN" altLang="en-US" sz="2800" b="1">
                <a:solidFill>
                  <a:srgbClr val="3333CC"/>
                </a:solidFill>
                <a:latin typeface="楷体_GB2312" pitchFamily="49" charset="-122"/>
              </a:rPr>
              <a:t>在原二叉树中添加虚线。</a:t>
            </a:r>
            <a:endParaRPr kumimoji="1" lang="zh-CN" altLang="en-US" sz="2800" b="1">
              <a:solidFill>
                <a:srgbClr val="000000"/>
              </a:solidFill>
              <a:latin typeface="楷体_GB2312" pitchFamily="49" charset="-122"/>
            </a:endParaRPr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1143000" y="2209800"/>
            <a:ext cx="4491038" cy="2133600"/>
            <a:chOff x="720" y="1200"/>
            <a:chExt cx="2829" cy="1344"/>
          </a:xfrm>
        </p:grpSpPr>
        <p:grpSp>
          <p:nvGrpSpPr>
            <p:cNvPr id="74759" name="Group 28"/>
            <p:cNvGrpSpPr>
              <a:grpSpLocks/>
            </p:cNvGrpSpPr>
            <p:nvPr/>
          </p:nvGrpSpPr>
          <p:grpSpPr bwMode="auto">
            <a:xfrm>
              <a:off x="912" y="1922"/>
              <a:ext cx="247" cy="622"/>
              <a:chOff x="192" y="2208"/>
              <a:chExt cx="247" cy="622"/>
            </a:xfrm>
          </p:grpSpPr>
          <p:sp>
            <p:nvSpPr>
              <p:cNvPr id="74786" name="Line 29"/>
              <p:cNvSpPr>
                <a:spLocks noChangeShapeType="1"/>
              </p:cNvSpPr>
              <p:nvPr/>
            </p:nvSpPr>
            <p:spPr bwMode="auto">
              <a:xfrm flipH="1">
                <a:off x="200" y="2829"/>
                <a:ext cx="239" cy="1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87" name="Line 30"/>
              <p:cNvSpPr>
                <a:spLocks noChangeShapeType="1"/>
              </p:cNvSpPr>
              <p:nvPr/>
            </p:nvSpPr>
            <p:spPr bwMode="auto">
              <a:xfrm flipH="1" flipV="1">
                <a:off x="192" y="2208"/>
                <a:ext cx="1" cy="621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4760" name="Rectangle 31"/>
            <p:cNvSpPr>
              <a:spLocks noChangeArrowheads="1"/>
            </p:cNvSpPr>
            <p:nvPr/>
          </p:nvSpPr>
          <p:spPr bwMode="auto">
            <a:xfrm>
              <a:off x="720" y="1536"/>
              <a:ext cx="4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CC99"/>
                  </a:solidFill>
                  <a:latin typeface="楷体_GB2312" pitchFamily="49" charset="-122"/>
                </a:rPr>
                <a:t>NIL</a:t>
              </a:r>
            </a:p>
          </p:txBody>
        </p:sp>
        <p:grpSp>
          <p:nvGrpSpPr>
            <p:cNvPr id="74761" name="Group 32"/>
            <p:cNvGrpSpPr>
              <a:grpSpLocks/>
            </p:cNvGrpSpPr>
            <p:nvPr/>
          </p:nvGrpSpPr>
          <p:grpSpPr bwMode="auto">
            <a:xfrm>
              <a:off x="1462" y="2160"/>
              <a:ext cx="199" cy="384"/>
              <a:chOff x="1001" y="3183"/>
              <a:chExt cx="247" cy="526"/>
            </a:xfrm>
          </p:grpSpPr>
          <p:sp>
            <p:nvSpPr>
              <p:cNvPr id="74784" name="Line 33"/>
              <p:cNvSpPr>
                <a:spLocks noChangeShapeType="1"/>
              </p:cNvSpPr>
              <p:nvPr/>
            </p:nvSpPr>
            <p:spPr bwMode="auto">
              <a:xfrm>
                <a:off x="1001" y="3708"/>
                <a:ext cx="239" cy="1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85" name="Line 34"/>
              <p:cNvSpPr>
                <a:spLocks noChangeShapeType="1"/>
              </p:cNvSpPr>
              <p:nvPr/>
            </p:nvSpPr>
            <p:spPr bwMode="auto">
              <a:xfrm flipV="1">
                <a:off x="1247" y="3183"/>
                <a:ext cx="1" cy="525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4762" name="Group 35"/>
            <p:cNvGrpSpPr>
              <a:grpSpLocks/>
            </p:cNvGrpSpPr>
            <p:nvPr/>
          </p:nvGrpSpPr>
          <p:grpSpPr bwMode="auto">
            <a:xfrm>
              <a:off x="1750" y="1680"/>
              <a:ext cx="96" cy="382"/>
              <a:chOff x="1001" y="3183"/>
              <a:chExt cx="247" cy="526"/>
            </a:xfrm>
          </p:grpSpPr>
          <p:sp>
            <p:nvSpPr>
              <p:cNvPr id="74782" name="Line 36"/>
              <p:cNvSpPr>
                <a:spLocks noChangeShapeType="1"/>
              </p:cNvSpPr>
              <p:nvPr/>
            </p:nvSpPr>
            <p:spPr bwMode="auto">
              <a:xfrm>
                <a:off x="1001" y="3708"/>
                <a:ext cx="239" cy="1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83" name="Line 37"/>
              <p:cNvSpPr>
                <a:spLocks noChangeShapeType="1"/>
              </p:cNvSpPr>
              <p:nvPr/>
            </p:nvSpPr>
            <p:spPr bwMode="auto">
              <a:xfrm flipV="1">
                <a:off x="1247" y="3183"/>
                <a:ext cx="1" cy="525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4763" name="Group 38"/>
            <p:cNvGrpSpPr>
              <a:grpSpLocks/>
            </p:cNvGrpSpPr>
            <p:nvPr/>
          </p:nvGrpSpPr>
          <p:grpSpPr bwMode="auto">
            <a:xfrm>
              <a:off x="2230" y="1200"/>
              <a:ext cx="96" cy="864"/>
              <a:chOff x="1001" y="3183"/>
              <a:chExt cx="247" cy="526"/>
            </a:xfrm>
          </p:grpSpPr>
          <p:sp>
            <p:nvSpPr>
              <p:cNvPr id="74780" name="Line 39"/>
              <p:cNvSpPr>
                <a:spLocks noChangeShapeType="1"/>
              </p:cNvSpPr>
              <p:nvPr/>
            </p:nvSpPr>
            <p:spPr bwMode="auto">
              <a:xfrm>
                <a:off x="1001" y="3708"/>
                <a:ext cx="239" cy="1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81" name="Line 40"/>
              <p:cNvSpPr>
                <a:spLocks noChangeShapeType="1"/>
              </p:cNvSpPr>
              <p:nvPr/>
            </p:nvSpPr>
            <p:spPr bwMode="auto">
              <a:xfrm flipV="1">
                <a:off x="1247" y="3183"/>
                <a:ext cx="1" cy="525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4764" name="Group 41"/>
            <p:cNvGrpSpPr>
              <a:grpSpLocks/>
            </p:cNvGrpSpPr>
            <p:nvPr/>
          </p:nvGrpSpPr>
          <p:grpSpPr bwMode="auto">
            <a:xfrm flipH="1">
              <a:off x="1990" y="1680"/>
              <a:ext cx="48" cy="384"/>
              <a:chOff x="1001" y="3183"/>
              <a:chExt cx="247" cy="526"/>
            </a:xfrm>
          </p:grpSpPr>
          <p:sp>
            <p:nvSpPr>
              <p:cNvPr id="74778" name="Line 42"/>
              <p:cNvSpPr>
                <a:spLocks noChangeShapeType="1"/>
              </p:cNvSpPr>
              <p:nvPr/>
            </p:nvSpPr>
            <p:spPr bwMode="auto">
              <a:xfrm>
                <a:off x="1001" y="3708"/>
                <a:ext cx="239" cy="1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79" name="Line 43"/>
              <p:cNvSpPr>
                <a:spLocks noChangeShapeType="1"/>
              </p:cNvSpPr>
              <p:nvPr/>
            </p:nvSpPr>
            <p:spPr bwMode="auto">
              <a:xfrm flipV="1">
                <a:off x="1247" y="3183"/>
                <a:ext cx="1" cy="525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4765" name="Group 44"/>
            <p:cNvGrpSpPr>
              <a:grpSpLocks/>
            </p:cNvGrpSpPr>
            <p:nvPr/>
          </p:nvGrpSpPr>
          <p:grpSpPr bwMode="auto">
            <a:xfrm flipH="1">
              <a:off x="2806" y="1776"/>
              <a:ext cx="48" cy="384"/>
              <a:chOff x="1001" y="3183"/>
              <a:chExt cx="247" cy="526"/>
            </a:xfrm>
          </p:grpSpPr>
          <p:sp>
            <p:nvSpPr>
              <p:cNvPr id="74776" name="Line 45"/>
              <p:cNvSpPr>
                <a:spLocks noChangeShapeType="1"/>
              </p:cNvSpPr>
              <p:nvPr/>
            </p:nvSpPr>
            <p:spPr bwMode="auto">
              <a:xfrm>
                <a:off x="1001" y="3708"/>
                <a:ext cx="239" cy="1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77" name="Line 46"/>
              <p:cNvSpPr>
                <a:spLocks noChangeShapeType="1"/>
              </p:cNvSpPr>
              <p:nvPr/>
            </p:nvSpPr>
            <p:spPr bwMode="auto">
              <a:xfrm flipV="1">
                <a:off x="1247" y="3183"/>
                <a:ext cx="1" cy="525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4766" name="Group 47"/>
            <p:cNvGrpSpPr>
              <a:grpSpLocks/>
            </p:cNvGrpSpPr>
            <p:nvPr/>
          </p:nvGrpSpPr>
          <p:grpSpPr bwMode="auto">
            <a:xfrm flipH="1">
              <a:off x="2374" y="1200"/>
              <a:ext cx="96" cy="960"/>
              <a:chOff x="1001" y="3183"/>
              <a:chExt cx="247" cy="526"/>
            </a:xfrm>
          </p:grpSpPr>
          <p:sp>
            <p:nvSpPr>
              <p:cNvPr id="74774" name="Line 48"/>
              <p:cNvSpPr>
                <a:spLocks noChangeShapeType="1"/>
              </p:cNvSpPr>
              <p:nvPr/>
            </p:nvSpPr>
            <p:spPr bwMode="auto">
              <a:xfrm>
                <a:off x="1001" y="3708"/>
                <a:ext cx="239" cy="1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75" name="Line 49"/>
              <p:cNvSpPr>
                <a:spLocks noChangeShapeType="1"/>
              </p:cNvSpPr>
              <p:nvPr/>
            </p:nvSpPr>
            <p:spPr bwMode="auto">
              <a:xfrm flipV="1">
                <a:off x="1247" y="3183"/>
                <a:ext cx="1" cy="525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4767" name="Group 50"/>
            <p:cNvGrpSpPr>
              <a:grpSpLocks/>
            </p:cNvGrpSpPr>
            <p:nvPr/>
          </p:nvGrpSpPr>
          <p:grpSpPr bwMode="auto">
            <a:xfrm>
              <a:off x="2614" y="1776"/>
              <a:ext cx="96" cy="382"/>
              <a:chOff x="1001" y="3183"/>
              <a:chExt cx="247" cy="526"/>
            </a:xfrm>
          </p:grpSpPr>
          <p:sp>
            <p:nvSpPr>
              <p:cNvPr id="74772" name="Line 51"/>
              <p:cNvSpPr>
                <a:spLocks noChangeShapeType="1"/>
              </p:cNvSpPr>
              <p:nvPr/>
            </p:nvSpPr>
            <p:spPr bwMode="auto">
              <a:xfrm>
                <a:off x="1001" y="3708"/>
                <a:ext cx="239" cy="1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73" name="Line 52"/>
              <p:cNvSpPr>
                <a:spLocks noChangeShapeType="1"/>
              </p:cNvSpPr>
              <p:nvPr/>
            </p:nvSpPr>
            <p:spPr bwMode="auto">
              <a:xfrm flipV="1">
                <a:off x="1247" y="3183"/>
                <a:ext cx="1" cy="525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4768" name="Group 53"/>
            <p:cNvGrpSpPr>
              <a:grpSpLocks/>
            </p:cNvGrpSpPr>
            <p:nvPr/>
          </p:nvGrpSpPr>
          <p:grpSpPr bwMode="auto">
            <a:xfrm>
              <a:off x="3161" y="1728"/>
              <a:ext cx="199" cy="432"/>
              <a:chOff x="1001" y="3183"/>
              <a:chExt cx="247" cy="526"/>
            </a:xfrm>
          </p:grpSpPr>
          <p:sp>
            <p:nvSpPr>
              <p:cNvPr id="74770" name="Line 54"/>
              <p:cNvSpPr>
                <a:spLocks noChangeShapeType="1"/>
              </p:cNvSpPr>
              <p:nvPr/>
            </p:nvSpPr>
            <p:spPr bwMode="auto">
              <a:xfrm>
                <a:off x="1001" y="3708"/>
                <a:ext cx="239" cy="1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71" name="Line 55"/>
              <p:cNvSpPr>
                <a:spLocks noChangeShapeType="1"/>
              </p:cNvSpPr>
              <p:nvPr/>
            </p:nvSpPr>
            <p:spPr bwMode="auto">
              <a:xfrm flipV="1">
                <a:off x="1247" y="3183"/>
                <a:ext cx="1" cy="525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4769" name="Rectangle 56"/>
            <p:cNvSpPr>
              <a:spLocks noChangeArrowheads="1"/>
            </p:cNvSpPr>
            <p:nvPr/>
          </p:nvSpPr>
          <p:spPr bwMode="auto">
            <a:xfrm>
              <a:off x="3142" y="1440"/>
              <a:ext cx="4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66FF33"/>
                  </a:solidFill>
                  <a:latin typeface="楷体_GB2312" pitchFamily="49" charset="-122"/>
                </a:rPr>
                <a:t>NIL</a:t>
              </a:r>
            </a:p>
          </p:txBody>
        </p:sp>
      </p:grpSp>
      <p:sp>
        <p:nvSpPr>
          <p:cNvPr id="74758" name="Rectangle 58"/>
          <p:cNvSpPr>
            <a:spLocks noChangeArrowheads="1"/>
          </p:cNvSpPr>
          <p:nvPr/>
        </p:nvSpPr>
        <p:spPr bwMode="auto">
          <a:xfrm>
            <a:off x="0" y="0"/>
            <a:ext cx="2339975" cy="6858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zh-CN" altLang="en-US" sz="4000" b="1">
                <a:solidFill>
                  <a:srgbClr val="FF33CC"/>
                </a:solidFill>
                <a:latin typeface="楷体_GB2312" pitchFamily="49" charset="-122"/>
              </a:rPr>
              <a:t>练习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80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80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314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963863" y="4067175"/>
            <a:ext cx="485775" cy="2058988"/>
            <a:chOff x="1895" y="2426"/>
            <a:chExt cx="306" cy="1297"/>
          </a:xfrm>
        </p:grpSpPr>
        <p:sp>
          <p:nvSpPr>
            <p:cNvPr id="75850" name="Line 13"/>
            <p:cNvSpPr>
              <a:spLocks noChangeShapeType="1"/>
            </p:cNvSpPr>
            <p:nvPr/>
          </p:nvSpPr>
          <p:spPr bwMode="auto">
            <a:xfrm>
              <a:off x="2078" y="3715"/>
              <a:ext cx="123" cy="1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51" name="Line 14"/>
            <p:cNvSpPr>
              <a:spLocks noChangeShapeType="1"/>
            </p:cNvSpPr>
            <p:nvPr/>
          </p:nvSpPr>
          <p:spPr bwMode="auto">
            <a:xfrm>
              <a:off x="1895" y="2426"/>
              <a:ext cx="305" cy="1297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136900" y="4043363"/>
            <a:ext cx="762000" cy="904875"/>
            <a:chOff x="2004" y="2411"/>
            <a:chExt cx="480" cy="570"/>
          </a:xfrm>
        </p:grpSpPr>
        <p:sp>
          <p:nvSpPr>
            <p:cNvPr id="75848" name="Line 16"/>
            <p:cNvSpPr>
              <a:spLocks noChangeShapeType="1"/>
            </p:cNvSpPr>
            <p:nvPr/>
          </p:nvSpPr>
          <p:spPr bwMode="auto">
            <a:xfrm flipH="1">
              <a:off x="2237" y="2973"/>
              <a:ext cx="247" cy="1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49" name="Line 17"/>
            <p:cNvSpPr>
              <a:spLocks noChangeShapeType="1"/>
            </p:cNvSpPr>
            <p:nvPr/>
          </p:nvSpPr>
          <p:spPr bwMode="auto">
            <a:xfrm>
              <a:off x="2004" y="2411"/>
              <a:ext cx="233" cy="57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184400" y="5245100"/>
            <a:ext cx="438150" cy="811213"/>
            <a:chOff x="1404" y="3168"/>
            <a:chExt cx="276" cy="511"/>
          </a:xfrm>
        </p:grpSpPr>
        <p:sp>
          <p:nvSpPr>
            <p:cNvPr id="75846" name="Line 19"/>
            <p:cNvSpPr>
              <a:spLocks noChangeShapeType="1"/>
            </p:cNvSpPr>
            <p:nvPr/>
          </p:nvSpPr>
          <p:spPr bwMode="auto">
            <a:xfrm flipH="1">
              <a:off x="1410" y="3678"/>
              <a:ext cx="270" cy="1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47" name="Line 20"/>
            <p:cNvSpPr>
              <a:spLocks noChangeShapeType="1"/>
            </p:cNvSpPr>
            <p:nvPr/>
          </p:nvSpPr>
          <p:spPr bwMode="auto">
            <a:xfrm flipV="1">
              <a:off x="1404" y="3168"/>
              <a:ext cx="1" cy="51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544638" y="5268913"/>
            <a:ext cx="392112" cy="835025"/>
            <a:chOff x="1001" y="3183"/>
            <a:chExt cx="247" cy="526"/>
          </a:xfrm>
        </p:grpSpPr>
        <p:sp>
          <p:nvSpPr>
            <p:cNvPr id="75844" name="Line 22"/>
            <p:cNvSpPr>
              <a:spLocks noChangeShapeType="1"/>
            </p:cNvSpPr>
            <p:nvPr/>
          </p:nvSpPr>
          <p:spPr bwMode="auto">
            <a:xfrm>
              <a:off x="1001" y="3708"/>
              <a:ext cx="239" cy="1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45" name="Line 23"/>
            <p:cNvSpPr>
              <a:spLocks noChangeShapeType="1"/>
            </p:cNvSpPr>
            <p:nvPr/>
          </p:nvSpPr>
          <p:spPr bwMode="auto">
            <a:xfrm flipV="1">
              <a:off x="1247" y="3183"/>
              <a:ext cx="1" cy="525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5224463" y="3006725"/>
            <a:ext cx="679450" cy="1893888"/>
            <a:chOff x="3319" y="1758"/>
            <a:chExt cx="428" cy="1193"/>
          </a:xfrm>
        </p:grpSpPr>
        <p:sp>
          <p:nvSpPr>
            <p:cNvPr id="75842" name="Line 25"/>
            <p:cNvSpPr>
              <a:spLocks noChangeShapeType="1"/>
            </p:cNvSpPr>
            <p:nvPr/>
          </p:nvSpPr>
          <p:spPr bwMode="auto">
            <a:xfrm flipH="1" flipV="1">
              <a:off x="3332" y="2950"/>
              <a:ext cx="415" cy="1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43" name="Line 26"/>
            <p:cNvSpPr>
              <a:spLocks noChangeShapeType="1"/>
            </p:cNvSpPr>
            <p:nvPr/>
          </p:nvSpPr>
          <p:spPr bwMode="auto">
            <a:xfrm flipH="1" flipV="1">
              <a:off x="3319" y="1758"/>
              <a:ext cx="6" cy="1192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7297738" y="4019550"/>
            <a:ext cx="557212" cy="892175"/>
            <a:chOff x="4625" y="2396"/>
            <a:chExt cx="351" cy="562"/>
          </a:xfrm>
        </p:grpSpPr>
        <p:sp>
          <p:nvSpPr>
            <p:cNvPr id="75840" name="Line 28"/>
            <p:cNvSpPr>
              <a:spLocks noChangeShapeType="1"/>
            </p:cNvSpPr>
            <p:nvPr/>
          </p:nvSpPr>
          <p:spPr bwMode="auto">
            <a:xfrm flipH="1" flipV="1">
              <a:off x="4632" y="2957"/>
              <a:ext cx="344" cy="1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41" name="Line 29"/>
            <p:cNvSpPr>
              <a:spLocks noChangeShapeType="1"/>
            </p:cNvSpPr>
            <p:nvPr/>
          </p:nvSpPr>
          <p:spPr bwMode="auto">
            <a:xfrm flipV="1">
              <a:off x="4625" y="2396"/>
              <a:ext cx="2" cy="561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676275" y="5314950"/>
            <a:ext cx="292100" cy="811213"/>
            <a:chOff x="454" y="3212"/>
            <a:chExt cx="184" cy="511"/>
          </a:xfrm>
        </p:grpSpPr>
        <p:sp>
          <p:nvSpPr>
            <p:cNvPr id="75838" name="Line 31"/>
            <p:cNvSpPr>
              <a:spLocks noChangeShapeType="1"/>
            </p:cNvSpPr>
            <p:nvPr/>
          </p:nvSpPr>
          <p:spPr bwMode="auto">
            <a:xfrm flipH="1" flipV="1">
              <a:off x="461" y="3722"/>
              <a:ext cx="17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39" name="Line 32"/>
            <p:cNvSpPr>
              <a:spLocks noChangeShapeType="1"/>
            </p:cNvSpPr>
            <p:nvPr/>
          </p:nvSpPr>
          <p:spPr bwMode="auto">
            <a:xfrm flipV="1">
              <a:off x="454" y="3212"/>
              <a:ext cx="1" cy="5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4475163" y="3030538"/>
            <a:ext cx="495300" cy="1881187"/>
            <a:chOff x="2847" y="1773"/>
            <a:chExt cx="312" cy="1185"/>
          </a:xfrm>
        </p:grpSpPr>
        <p:sp>
          <p:nvSpPr>
            <p:cNvPr id="75836" name="Line 34"/>
            <p:cNvSpPr>
              <a:spLocks noChangeShapeType="1"/>
            </p:cNvSpPr>
            <p:nvPr/>
          </p:nvSpPr>
          <p:spPr bwMode="auto">
            <a:xfrm flipV="1">
              <a:off x="2847" y="2949"/>
              <a:ext cx="303" cy="9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37" name="Line 35"/>
            <p:cNvSpPr>
              <a:spLocks noChangeShapeType="1"/>
            </p:cNvSpPr>
            <p:nvPr/>
          </p:nvSpPr>
          <p:spPr bwMode="auto">
            <a:xfrm flipV="1">
              <a:off x="3157" y="1773"/>
              <a:ext cx="2" cy="117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6470650" y="4030663"/>
            <a:ext cx="587375" cy="866775"/>
            <a:chOff x="4104" y="2403"/>
            <a:chExt cx="370" cy="546"/>
          </a:xfrm>
        </p:grpSpPr>
        <p:sp>
          <p:nvSpPr>
            <p:cNvPr id="75834" name="Line 37"/>
            <p:cNvSpPr>
              <a:spLocks noChangeShapeType="1"/>
            </p:cNvSpPr>
            <p:nvPr/>
          </p:nvSpPr>
          <p:spPr bwMode="auto">
            <a:xfrm>
              <a:off x="4104" y="2943"/>
              <a:ext cx="362" cy="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35" name="Line 38"/>
            <p:cNvSpPr>
              <a:spLocks noChangeShapeType="1"/>
            </p:cNvSpPr>
            <p:nvPr/>
          </p:nvSpPr>
          <p:spPr bwMode="auto">
            <a:xfrm flipV="1">
              <a:off x="4472" y="2403"/>
              <a:ext cx="2" cy="54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8431213" y="3578225"/>
            <a:ext cx="393700" cy="1320800"/>
            <a:chOff x="5339" y="2118"/>
            <a:chExt cx="248" cy="832"/>
          </a:xfrm>
        </p:grpSpPr>
        <p:sp>
          <p:nvSpPr>
            <p:cNvPr id="75832" name="Line 40"/>
            <p:cNvSpPr>
              <a:spLocks noChangeShapeType="1"/>
            </p:cNvSpPr>
            <p:nvPr/>
          </p:nvSpPr>
          <p:spPr bwMode="auto">
            <a:xfrm>
              <a:off x="5339" y="2949"/>
              <a:ext cx="239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33" name="Line 41"/>
            <p:cNvSpPr>
              <a:spLocks noChangeShapeType="1"/>
            </p:cNvSpPr>
            <p:nvPr/>
          </p:nvSpPr>
          <p:spPr bwMode="auto">
            <a:xfrm flipV="1">
              <a:off x="5585" y="2118"/>
              <a:ext cx="2" cy="8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42"/>
          <p:cNvGrpSpPr>
            <a:grpSpLocks/>
          </p:cNvGrpSpPr>
          <p:nvPr/>
        </p:nvGrpSpPr>
        <p:grpSpPr bwMode="auto">
          <a:xfrm>
            <a:off x="974725" y="2276475"/>
            <a:ext cx="7434263" cy="4111625"/>
            <a:chOff x="642" y="1298"/>
            <a:chExt cx="4683" cy="2590"/>
          </a:xfrm>
        </p:grpSpPr>
        <p:grpSp>
          <p:nvGrpSpPr>
            <p:cNvPr id="75795" name="Group 43"/>
            <p:cNvGrpSpPr>
              <a:grpSpLocks/>
            </p:cNvGrpSpPr>
            <p:nvPr/>
          </p:nvGrpSpPr>
          <p:grpSpPr bwMode="auto">
            <a:xfrm>
              <a:off x="3056" y="1321"/>
              <a:ext cx="349" cy="359"/>
              <a:chOff x="3089" y="1206"/>
              <a:chExt cx="360" cy="359"/>
            </a:xfrm>
          </p:grpSpPr>
          <p:sp>
            <p:nvSpPr>
              <p:cNvPr id="75830" name="Oval 44"/>
              <p:cNvSpPr>
                <a:spLocks noChangeArrowheads="1"/>
              </p:cNvSpPr>
              <p:nvPr/>
            </p:nvSpPr>
            <p:spPr bwMode="auto">
              <a:xfrm>
                <a:off x="3089" y="1206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31" name="Rectangle 45"/>
              <p:cNvSpPr>
                <a:spLocks noChangeArrowheads="1"/>
              </p:cNvSpPr>
              <p:nvPr/>
            </p:nvSpPr>
            <p:spPr bwMode="auto">
              <a:xfrm>
                <a:off x="3158" y="1259"/>
                <a:ext cx="2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r>
                  <a:rPr kumimoji="1" lang="en-US" altLang="zh-TW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A</a:t>
                </a:r>
              </a:p>
            </p:txBody>
          </p:sp>
        </p:grpSp>
        <p:grpSp>
          <p:nvGrpSpPr>
            <p:cNvPr id="75796" name="Group 46"/>
            <p:cNvGrpSpPr>
              <a:grpSpLocks/>
            </p:cNvGrpSpPr>
            <p:nvPr/>
          </p:nvGrpSpPr>
          <p:grpSpPr bwMode="auto">
            <a:xfrm>
              <a:off x="1774" y="2055"/>
              <a:ext cx="349" cy="359"/>
              <a:chOff x="1766" y="1940"/>
              <a:chExt cx="360" cy="359"/>
            </a:xfrm>
          </p:grpSpPr>
          <p:sp>
            <p:nvSpPr>
              <p:cNvPr id="75828" name="Oval 47"/>
              <p:cNvSpPr>
                <a:spLocks noChangeArrowheads="1"/>
              </p:cNvSpPr>
              <p:nvPr/>
            </p:nvSpPr>
            <p:spPr bwMode="auto">
              <a:xfrm>
                <a:off x="1766" y="1940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29" name="Rectangle 48"/>
              <p:cNvSpPr>
                <a:spLocks noChangeArrowheads="1"/>
              </p:cNvSpPr>
              <p:nvPr/>
            </p:nvSpPr>
            <p:spPr bwMode="auto">
              <a:xfrm>
                <a:off x="1835" y="1993"/>
                <a:ext cx="25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r>
                  <a:rPr kumimoji="1" lang="en-US" altLang="zh-TW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B</a:t>
                </a:r>
              </a:p>
            </p:txBody>
          </p:sp>
        </p:grpSp>
        <p:sp>
          <p:nvSpPr>
            <p:cNvPr id="75797" name="Line 49"/>
            <p:cNvSpPr>
              <a:spLocks noChangeShapeType="1"/>
            </p:cNvSpPr>
            <p:nvPr/>
          </p:nvSpPr>
          <p:spPr bwMode="auto">
            <a:xfrm flipH="1">
              <a:off x="1931" y="1630"/>
              <a:ext cx="1183" cy="4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5798" name="Group 50"/>
            <p:cNvGrpSpPr>
              <a:grpSpLocks/>
            </p:cNvGrpSpPr>
            <p:nvPr/>
          </p:nvGrpSpPr>
          <p:grpSpPr bwMode="auto">
            <a:xfrm>
              <a:off x="4374" y="2031"/>
              <a:ext cx="349" cy="359"/>
              <a:chOff x="4449" y="1916"/>
              <a:chExt cx="360" cy="359"/>
            </a:xfrm>
          </p:grpSpPr>
          <p:sp>
            <p:nvSpPr>
              <p:cNvPr id="75826" name="Oval 51"/>
              <p:cNvSpPr>
                <a:spLocks noChangeArrowheads="1"/>
              </p:cNvSpPr>
              <p:nvPr/>
            </p:nvSpPr>
            <p:spPr bwMode="auto">
              <a:xfrm>
                <a:off x="4449" y="1916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27" name="Rectangle 52"/>
              <p:cNvSpPr>
                <a:spLocks noChangeArrowheads="1"/>
              </p:cNvSpPr>
              <p:nvPr/>
            </p:nvSpPr>
            <p:spPr bwMode="auto">
              <a:xfrm>
                <a:off x="4518" y="1969"/>
                <a:ext cx="25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r>
                  <a:rPr kumimoji="1" lang="en-US" altLang="zh-TW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C</a:t>
                </a:r>
              </a:p>
            </p:txBody>
          </p:sp>
        </p:grpSp>
        <p:grpSp>
          <p:nvGrpSpPr>
            <p:cNvPr id="75799" name="Group 53"/>
            <p:cNvGrpSpPr>
              <a:grpSpLocks/>
            </p:cNvGrpSpPr>
            <p:nvPr/>
          </p:nvGrpSpPr>
          <p:grpSpPr bwMode="auto">
            <a:xfrm>
              <a:off x="4976" y="2729"/>
              <a:ext cx="349" cy="359"/>
              <a:chOff x="5070" y="2614"/>
              <a:chExt cx="360" cy="359"/>
            </a:xfrm>
          </p:grpSpPr>
          <p:sp>
            <p:nvSpPr>
              <p:cNvPr id="75824" name="Oval 54"/>
              <p:cNvSpPr>
                <a:spLocks noChangeArrowheads="1"/>
              </p:cNvSpPr>
              <p:nvPr/>
            </p:nvSpPr>
            <p:spPr bwMode="auto">
              <a:xfrm>
                <a:off x="5070" y="2614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25" name="Rectangle 55"/>
              <p:cNvSpPr>
                <a:spLocks noChangeArrowheads="1"/>
              </p:cNvSpPr>
              <p:nvPr/>
            </p:nvSpPr>
            <p:spPr bwMode="auto">
              <a:xfrm>
                <a:off x="5139" y="2667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r>
                  <a:rPr kumimoji="1" lang="en-US" altLang="zh-TW" sz="2400" b="1">
                    <a:solidFill>
                      <a:srgbClr val="FF33CC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G</a:t>
                </a:r>
              </a:p>
            </p:txBody>
          </p:sp>
        </p:grpSp>
        <p:sp>
          <p:nvSpPr>
            <p:cNvPr id="75800" name="Line 56"/>
            <p:cNvSpPr>
              <a:spLocks noChangeShapeType="1"/>
            </p:cNvSpPr>
            <p:nvPr/>
          </p:nvSpPr>
          <p:spPr bwMode="auto">
            <a:xfrm>
              <a:off x="4693" y="2353"/>
              <a:ext cx="436" cy="3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5801" name="Group 57"/>
            <p:cNvGrpSpPr>
              <a:grpSpLocks/>
            </p:cNvGrpSpPr>
            <p:nvPr/>
          </p:nvGrpSpPr>
          <p:grpSpPr bwMode="auto">
            <a:xfrm>
              <a:off x="2496" y="2768"/>
              <a:ext cx="349" cy="359"/>
              <a:chOff x="2511" y="2653"/>
              <a:chExt cx="360" cy="359"/>
            </a:xfrm>
          </p:grpSpPr>
          <p:sp>
            <p:nvSpPr>
              <p:cNvPr id="75822" name="Oval 58"/>
              <p:cNvSpPr>
                <a:spLocks noChangeArrowheads="1"/>
              </p:cNvSpPr>
              <p:nvPr/>
            </p:nvSpPr>
            <p:spPr bwMode="auto">
              <a:xfrm>
                <a:off x="2511" y="265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23" name="Rectangle 59"/>
              <p:cNvSpPr>
                <a:spLocks noChangeArrowheads="1"/>
              </p:cNvSpPr>
              <p:nvPr/>
            </p:nvSpPr>
            <p:spPr bwMode="auto">
              <a:xfrm>
                <a:off x="2580" y="270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r>
                  <a:rPr kumimoji="1" lang="en-US" altLang="zh-TW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E</a:t>
                </a:r>
              </a:p>
            </p:txBody>
          </p:sp>
        </p:grpSp>
        <p:grpSp>
          <p:nvGrpSpPr>
            <p:cNvPr id="75802" name="Group 60"/>
            <p:cNvGrpSpPr>
              <a:grpSpLocks/>
            </p:cNvGrpSpPr>
            <p:nvPr/>
          </p:nvGrpSpPr>
          <p:grpSpPr bwMode="auto">
            <a:xfrm>
              <a:off x="1708" y="3514"/>
              <a:ext cx="348" cy="359"/>
              <a:chOff x="1697" y="3399"/>
              <a:chExt cx="360" cy="359"/>
            </a:xfrm>
          </p:grpSpPr>
          <p:sp>
            <p:nvSpPr>
              <p:cNvPr id="75820" name="Oval 61"/>
              <p:cNvSpPr>
                <a:spLocks noChangeArrowheads="1"/>
              </p:cNvSpPr>
              <p:nvPr/>
            </p:nvSpPr>
            <p:spPr bwMode="auto">
              <a:xfrm>
                <a:off x="1697" y="3399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21" name="Rectangle 62"/>
              <p:cNvSpPr>
                <a:spLocks noChangeArrowheads="1"/>
              </p:cNvSpPr>
              <p:nvPr/>
            </p:nvSpPr>
            <p:spPr bwMode="auto">
              <a:xfrm>
                <a:off x="1766" y="3452"/>
                <a:ext cx="18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r>
                  <a:rPr kumimoji="1" lang="en-US" altLang="zh-TW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I</a:t>
                </a:r>
              </a:p>
            </p:txBody>
          </p:sp>
        </p:grpSp>
        <p:sp>
          <p:nvSpPr>
            <p:cNvPr id="75803" name="Line 63"/>
            <p:cNvSpPr>
              <a:spLocks noChangeShapeType="1"/>
            </p:cNvSpPr>
            <p:nvPr/>
          </p:nvSpPr>
          <p:spPr bwMode="auto">
            <a:xfrm>
              <a:off x="1474" y="3103"/>
              <a:ext cx="422" cy="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5804" name="Group 64"/>
            <p:cNvGrpSpPr>
              <a:grpSpLocks/>
            </p:cNvGrpSpPr>
            <p:nvPr/>
          </p:nvGrpSpPr>
          <p:grpSpPr bwMode="auto">
            <a:xfrm>
              <a:off x="1180" y="2772"/>
              <a:ext cx="349" cy="359"/>
              <a:chOff x="1153" y="2657"/>
              <a:chExt cx="360" cy="359"/>
            </a:xfrm>
          </p:grpSpPr>
          <p:sp>
            <p:nvSpPr>
              <p:cNvPr id="75818" name="Oval 65"/>
              <p:cNvSpPr>
                <a:spLocks noChangeArrowheads="1"/>
              </p:cNvSpPr>
              <p:nvPr/>
            </p:nvSpPr>
            <p:spPr bwMode="auto">
              <a:xfrm>
                <a:off x="1153" y="2657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19" name="Rectangle 66"/>
              <p:cNvSpPr>
                <a:spLocks noChangeArrowheads="1"/>
              </p:cNvSpPr>
              <p:nvPr/>
            </p:nvSpPr>
            <p:spPr bwMode="auto">
              <a:xfrm>
                <a:off x="1222" y="2710"/>
                <a:ext cx="2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r>
                  <a:rPr kumimoji="1" lang="en-US" altLang="zh-TW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D</a:t>
                </a:r>
              </a:p>
            </p:txBody>
          </p:sp>
        </p:grpSp>
        <p:grpSp>
          <p:nvGrpSpPr>
            <p:cNvPr id="75805" name="Group 67"/>
            <p:cNvGrpSpPr>
              <a:grpSpLocks/>
            </p:cNvGrpSpPr>
            <p:nvPr/>
          </p:nvGrpSpPr>
          <p:grpSpPr bwMode="auto">
            <a:xfrm>
              <a:off x="642" y="3529"/>
              <a:ext cx="349" cy="359"/>
              <a:chOff x="598" y="3414"/>
              <a:chExt cx="360" cy="359"/>
            </a:xfrm>
          </p:grpSpPr>
          <p:sp>
            <p:nvSpPr>
              <p:cNvPr id="75816" name="Oval 68"/>
              <p:cNvSpPr>
                <a:spLocks noChangeArrowheads="1"/>
              </p:cNvSpPr>
              <p:nvPr/>
            </p:nvSpPr>
            <p:spPr bwMode="auto">
              <a:xfrm>
                <a:off x="598" y="3414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17" name="Rectangle 69"/>
              <p:cNvSpPr>
                <a:spLocks noChangeArrowheads="1"/>
              </p:cNvSpPr>
              <p:nvPr/>
            </p:nvSpPr>
            <p:spPr bwMode="auto">
              <a:xfrm>
                <a:off x="667" y="3467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r>
                  <a:rPr kumimoji="1" lang="en-US" altLang="zh-TW" sz="2400" b="1">
                    <a:solidFill>
                      <a:srgbClr val="FF33CC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H</a:t>
                </a:r>
              </a:p>
            </p:txBody>
          </p:sp>
        </p:grpSp>
        <p:grpSp>
          <p:nvGrpSpPr>
            <p:cNvPr id="75806" name="Group 70"/>
            <p:cNvGrpSpPr>
              <a:grpSpLocks/>
            </p:cNvGrpSpPr>
            <p:nvPr/>
          </p:nvGrpSpPr>
          <p:grpSpPr bwMode="auto">
            <a:xfrm>
              <a:off x="3750" y="2736"/>
              <a:ext cx="349" cy="359"/>
              <a:chOff x="3805" y="2621"/>
              <a:chExt cx="360" cy="359"/>
            </a:xfrm>
          </p:grpSpPr>
          <p:sp>
            <p:nvSpPr>
              <p:cNvPr id="75814" name="Oval 71"/>
              <p:cNvSpPr>
                <a:spLocks noChangeArrowheads="1"/>
              </p:cNvSpPr>
              <p:nvPr/>
            </p:nvSpPr>
            <p:spPr bwMode="auto">
              <a:xfrm>
                <a:off x="3805" y="2621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15" name="Rectangle 72"/>
              <p:cNvSpPr>
                <a:spLocks noChangeArrowheads="1"/>
              </p:cNvSpPr>
              <p:nvPr/>
            </p:nvSpPr>
            <p:spPr bwMode="auto">
              <a:xfrm>
                <a:off x="3874" y="2674"/>
                <a:ext cx="23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r>
                  <a:rPr kumimoji="1" lang="en-US" altLang="zh-TW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F</a:t>
                </a:r>
              </a:p>
            </p:txBody>
          </p:sp>
        </p:grpSp>
        <p:sp>
          <p:nvSpPr>
            <p:cNvPr id="75807" name="Line 73"/>
            <p:cNvSpPr>
              <a:spLocks noChangeShapeType="1"/>
            </p:cNvSpPr>
            <p:nvPr/>
          </p:nvSpPr>
          <p:spPr bwMode="auto">
            <a:xfrm flipH="1">
              <a:off x="3908" y="2344"/>
              <a:ext cx="506" cy="3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08" name="Line 74"/>
            <p:cNvSpPr>
              <a:spLocks noChangeShapeType="1"/>
            </p:cNvSpPr>
            <p:nvPr/>
          </p:nvSpPr>
          <p:spPr bwMode="auto">
            <a:xfrm>
              <a:off x="2088" y="2373"/>
              <a:ext cx="578" cy="3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09" name="Line 75"/>
            <p:cNvSpPr>
              <a:spLocks noChangeShapeType="1"/>
            </p:cNvSpPr>
            <p:nvPr/>
          </p:nvSpPr>
          <p:spPr bwMode="auto">
            <a:xfrm flipH="1">
              <a:off x="1343" y="2369"/>
              <a:ext cx="466" cy="4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0" name="Line 76"/>
            <p:cNvSpPr>
              <a:spLocks noChangeShapeType="1"/>
            </p:cNvSpPr>
            <p:nvPr/>
          </p:nvSpPr>
          <p:spPr bwMode="auto">
            <a:xfrm flipH="1">
              <a:off x="827" y="3106"/>
              <a:ext cx="392" cy="4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1" name="Line 77"/>
            <p:cNvSpPr>
              <a:spLocks noChangeShapeType="1"/>
            </p:cNvSpPr>
            <p:nvPr/>
          </p:nvSpPr>
          <p:spPr bwMode="auto">
            <a:xfrm>
              <a:off x="3342" y="1641"/>
              <a:ext cx="1191" cy="3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2" name="Line 78"/>
            <p:cNvSpPr>
              <a:spLocks noChangeShapeType="1"/>
            </p:cNvSpPr>
            <p:nvPr/>
          </p:nvSpPr>
          <p:spPr bwMode="auto">
            <a:xfrm>
              <a:off x="2019" y="1465"/>
              <a:ext cx="102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3" name="Rectangle 79"/>
            <p:cNvSpPr>
              <a:spLocks noChangeArrowheads="1"/>
            </p:cNvSpPr>
            <p:nvPr/>
          </p:nvSpPr>
          <p:spPr bwMode="auto">
            <a:xfrm>
              <a:off x="1570" y="1298"/>
              <a:ext cx="4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TW" sz="2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root</a:t>
              </a:r>
            </a:p>
          </p:txBody>
        </p:sp>
      </p:grpSp>
      <p:sp>
        <p:nvSpPr>
          <p:cNvPr id="778320" name="Text Box 80"/>
          <p:cNvSpPr txBox="1">
            <a:spLocks noChangeArrowheads="1"/>
          </p:cNvSpPr>
          <p:nvPr/>
        </p:nvSpPr>
        <p:spPr bwMode="auto">
          <a:xfrm>
            <a:off x="203200" y="4573588"/>
            <a:ext cx="1298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TW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悬空？</a:t>
            </a:r>
          </a:p>
        </p:txBody>
      </p:sp>
      <p:sp>
        <p:nvSpPr>
          <p:cNvPr id="778321" name="Rectangle 81"/>
          <p:cNvSpPr>
            <a:spLocks noChangeArrowheads="1"/>
          </p:cNvSpPr>
          <p:nvPr/>
        </p:nvSpPr>
        <p:spPr bwMode="auto">
          <a:xfrm>
            <a:off x="7854950" y="3111500"/>
            <a:ext cx="124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TW" altLang="en-US" sz="2400" b="1">
                <a:solidFill>
                  <a:srgbClr val="FF3300"/>
                </a:solidFill>
                <a:latin typeface="Times New Roman" panose="02020603050405020304" pitchFamily="18" charset="0"/>
              </a:rPr>
              <a:t>悬空？</a:t>
            </a:r>
          </a:p>
        </p:txBody>
      </p:sp>
      <p:sp>
        <p:nvSpPr>
          <p:cNvPr id="778322" name="Text Box 82"/>
          <p:cNvSpPr txBox="1">
            <a:spLocks noChangeArrowheads="1"/>
          </p:cNvSpPr>
          <p:nvPr/>
        </p:nvSpPr>
        <p:spPr bwMode="auto">
          <a:xfrm>
            <a:off x="436563" y="15875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</a:rPr>
              <a:t>该二叉树中序遍历结果为</a:t>
            </a:r>
            <a:r>
              <a:rPr kumimoji="1" lang="zh-TW" altLang="en-US" sz="2400" b="1">
                <a:solidFill>
                  <a:srgbClr val="000000"/>
                </a:solidFill>
                <a:latin typeface="楷体_GB2312" pitchFamily="49" charset="-122"/>
              </a:rPr>
              <a:t>:</a:t>
            </a:r>
            <a:r>
              <a:rPr kumimoji="1" lang="zh-TW" altLang="en-US" sz="2400" b="1">
                <a:solidFill>
                  <a:srgbClr val="66FF33"/>
                </a:solidFill>
                <a:latin typeface="楷体_GB2312" pitchFamily="49" charset="-122"/>
              </a:rPr>
              <a:t>  </a:t>
            </a:r>
            <a:r>
              <a:rPr kumimoji="1" lang="en-US" altLang="zh-TW" sz="2400" b="1">
                <a:solidFill>
                  <a:srgbClr val="FF33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H, </a:t>
            </a:r>
            <a:r>
              <a:rPr kumimoji="1" lang="en-US" altLang="zh-TW" sz="2400" b="1">
                <a:solidFill>
                  <a:srgbClr val="0000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D, I, B, E, A, F, C</a:t>
            </a:r>
            <a:r>
              <a:rPr kumimoji="1" lang="en-US" altLang="zh-TW" sz="2400" b="1">
                <a:solidFill>
                  <a:srgbClr val="FF33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G</a:t>
            </a:r>
            <a:endParaRPr kumimoji="1" lang="zh-TW" altLang="en-US" sz="2400" b="1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778323" name="Rectangle 83"/>
          <p:cNvSpPr>
            <a:spLocks noGrp="1" noChangeArrowheads="1"/>
          </p:cNvSpPr>
          <p:nvPr>
            <p:ph type="title"/>
          </p:nvPr>
        </p:nvSpPr>
        <p:spPr>
          <a:xfrm>
            <a:off x="585788" y="685800"/>
            <a:ext cx="7772400" cy="609600"/>
          </a:xfrm>
          <a:ln w="28575">
            <a:solidFill>
              <a:srgbClr val="FF0000"/>
            </a:solidFill>
          </a:ln>
        </p:spPr>
        <p:txBody>
          <a:bodyPr/>
          <a:lstStyle/>
          <a:p>
            <a:pPr algn="l">
              <a:defRPr/>
            </a:pP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画出以下二叉树对应的中序线索二叉树。</a:t>
            </a:r>
          </a:p>
        </p:txBody>
      </p:sp>
      <p:sp>
        <p:nvSpPr>
          <p:cNvPr id="778324" name="AutoShape 84"/>
          <p:cNvSpPr>
            <a:spLocks noChangeArrowheads="1"/>
          </p:cNvSpPr>
          <p:nvPr/>
        </p:nvSpPr>
        <p:spPr bwMode="auto">
          <a:xfrm>
            <a:off x="184150" y="2960688"/>
            <a:ext cx="1969916" cy="1293812"/>
          </a:xfrm>
          <a:prstGeom prst="wedgeRoundRectCallout">
            <a:avLst>
              <a:gd name="adj1" fmla="val -16428"/>
              <a:gd name="adj2" fmla="val 80597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为避免悬空态，应增设一个头结点</a:t>
            </a:r>
          </a:p>
        </p:txBody>
      </p:sp>
      <p:sp>
        <p:nvSpPr>
          <p:cNvPr id="75794" name="Rectangle 86"/>
          <p:cNvSpPr>
            <a:spLocks noChangeArrowheads="1"/>
          </p:cNvSpPr>
          <p:nvPr/>
        </p:nvSpPr>
        <p:spPr bwMode="auto">
          <a:xfrm>
            <a:off x="0" y="0"/>
            <a:ext cx="2339975" cy="6858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zh-CN" altLang="en-US" sz="4000" b="1">
                <a:solidFill>
                  <a:srgbClr val="FF33CC"/>
                </a:solidFill>
                <a:latin typeface="楷体_GB2312" pitchFamily="49" charset="-122"/>
              </a:rPr>
              <a:t>练习</a:t>
            </a: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78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7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20" grpId="0" autoUpdateAnimBg="0"/>
      <p:bldP spid="778321" grpId="0" autoUpdateAnimBg="0"/>
      <p:bldP spid="778322" grpId="0" build="p" autoUpdateAnimBg="0"/>
      <p:bldP spid="778324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7" name="Rectangle 3"/>
          <p:cNvSpPr>
            <a:spLocks noChangeArrowheads="1"/>
          </p:cNvSpPr>
          <p:nvPr/>
        </p:nvSpPr>
        <p:spPr bwMode="auto">
          <a:xfrm>
            <a:off x="517525" y="584200"/>
            <a:ext cx="716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对应的中序线索二叉树存储结构如图所示：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5288" y="2479675"/>
            <a:ext cx="3700462" cy="3667125"/>
            <a:chOff x="115" y="1134"/>
            <a:chExt cx="2331" cy="2310"/>
          </a:xfrm>
        </p:grpSpPr>
        <p:sp>
          <p:nvSpPr>
            <p:cNvPr id="76944" name="Line 5"/>
            <p:cNvSpPr>
              <a:spLocks noChangeShapeType="1"/>
            </p:cNvSpPr>
            <p:nvPr/>
          </p:nvSpPr>
          <p:spPr bwMode="auto">
            <a:xfrm>
              <a:off x="551" y="3200"/>
              <a:ext cx="8" cy="218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945" name="Line 6"/>
            <p:cNvSpPr>
              <a:spLocks noChangeShapeType="1"/>
            </p:cNvSpPr>
            <p:nvPr/>
          </p:nvSpPr>
          <p:spPr bwMode="auto">
            <a:xfrm>
              <a:off x="115" y="3435"/>
              <a:ext cx="447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946" name="Line 7"/>
            <p:cNvSpPr>
              <a:spLocks noChangeShapeType="1"/>
            </p:cNvSpPr>
            <p:nvPr/>
          </p:nvSpPr>
          <p:spPr bwMode="auto">
            <a:xfrm flipH="1">
              <a:off x="115" y="1788"/>
              <a:ext cx="16" cy="1656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947" name="Line 8"/>
            <p:cNvSpPr>
              <a:spLocks noChangeShapeType="1"/>
            </p:cNvSpPr>
            <p:nvPr/>
          </p:nvSpPr>
          <p:spPr bwMode="auto">
            <a:xfrm flipV="1">
              <a:off x="133" y="1134"/>
              <a:ext cx="2313" cy="646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prstDash val="sysDot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156325" y="2184400"/>
            <a:ext cx="2630488" cy="2384425"/>
            <a:chOff x="3744" y="1152"/>
            <a:chExt cx="1657" cy="1502"/>
          </a:xfrm>
        </p:grpSpPr>
        <p:sp>
          <p:nvSpPr>
            <p:cNvPr id="76942" name="Line 10"/>
            <p:cNvSpPr>
              <a:spLocks noChangeShapeType="1"/>
            </p:cNvSpPr>
            <p:nvPr/>
          </p:nvSpPr>
          <p:spPr bwMode="auto">
            <a:xfrm flipV="1">
              <a:off x="3744" y="1152"/>
              <a:ext cx="1632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prstDash val="sysDot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943" name="Line 11"/>
            <p:cNvSpPr>
              <a:spLocks noChangeShapeType="1"/>
            </p:cNvSpPr>
            <p:nvPr/>
          </p:nvSpPr>
          <p:spPr bwMode="auto">
            <a:xfrm flipV="1">
              <a:off x="5401" y="1164"/>
              <a:ext cx="0" cy="149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08013" y="2895600"/>
            <a:ext cx="8566150" cy="3049588"/>
            <a:chOff x="249" y="1600"/>
            <a:chExt cx="5396" cy="1921"/>
          </a:xfrm>
        </p:grpSpPr>
        <p:grpSp>
          <p:nvGrpSpPr>
            <p:cNvPr id="76853" name="Group 13"/>
            <p:cNvGrpSpPr>
              <a:grpSpLocks/>
            </p:cNvGrpSpPr>
            <p:nvPr/>
          </p:nvGrpSpPr>
          <p:grpSpPr bwMode="auto">
            <a:xfrm>
              <a:off x="2493" y="1602"/>
              <a:ext cx="1274" cy="274"/>
              <a:chOff x="2530" y="1805"/>
              <a:chExt cx="1274" cy="274"/>
            </a:xfrm>
          </p:grpSpPr>
          <p:sp>
            <p:nvSpPr>
              <p:cNvPr id="76937" name="Rectangle 14"/>
              <p:cNvSpPr>
                <a:spLocks noChangeArrowheads="1"/>
              </p:cNvSpPr>
              <p:nvPr/>
            </p:nvSpPr>
            <p:spPr bwMode="auto">
              <a:xfrm>
                <a:off x="2530" y="1809"/>
                <a:ext cx="1274" cy="2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6938" name="Line 15"/>
              <p:cNvSpPr>
                <a:spLocks noChangeShapeType="1"/>
              </p:cNvSpPr>
              <p:nvPr/>
            </p:nvSpPr>
            <p:spPr bwMode="auto">
              <a:xfrm>
                <a:off x="2766" y="1813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939" name="Line 16"/>
              <p:cNvSpPr>
                <a:spLocks noChangeShapeType="1"/>
              </p:cNvSpPr>
              <p:nvPr/>
            </p:nvSpPr>
            <p:spPr bwMode="auto">
              <a:xfrm>
                <a:off x="3576" y="1813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940" name="Line 17"/>
              <p:cNvSpPr>
                <a:spLocks noChangeShapeType="1"/>
              </p:cNvSpPr>
              <p:nvPr/>
            </p:nvSpPr>
            <p:spPr bwMode="auto">
              <a:xfrm>
                <a:off x="2991" y="1805"/>
                <a:ext cx="0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941" name="Line 18"/>
              <p:cNvSpPr>
                <a:spLocks noChangeShapeType="1"/>
              </p:cNvSpPr>
              <p:nvPr/>
            </p:nvSpPr>
            <p:spPr bwMode="auto">
              <a:xfrm>
                <a:off x="3358" y="1805"/>
                <a:ext cx="0" cy="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854" name="Rectangle 19"/>
            <p:cNvSpPr>
              <a:spLocks noChangeArrowheads="1"/>
            </p:cNvSpPr>
            <p:nvPr/>
          </p:nvSpPr>
          <p:spPr bwMode="auto">
            <a:xfrm>
              <a:off x="2514" y="162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TW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76855" name="Rectangle 20"/>
            <p:cNvSpPr>
              <a:spLocks noChangeArrowheads="1"/>
            </p:cNvSpPr>
            <p:nvPr/>
          </p:nvSpPr>
          <p:spPr bwMode="auto">
            <a:xfrm>
              <a:off x="3562" y="16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TW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76856" name="Rectangle 21"/>
            <p:cNvSpPr>
              <a:spLocks noChangeArrowheads="1"/>
            </p:cNvSpPr>
            <p:nvPr/>
          </p:nvSpPr>
          <p:spPr bwMode="auto">
            <a:xfrm>
              <a:off x="3009" y="160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TW" sz="2400" b="1">
                  <a:solidFill>
                    <a:srgbClr val="00CC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A</a:t>
              </a:r>
            </a:p>
          </p:txBody>
        </p:sp>
        <p:grpSp>
          <p:nvGrpSpPr>
            <p:cNvPr id="76857" name="Group 22"/>
            <p:cNvGrpSpPr>
              <a:grpSpLocks/>
            </p:cNvGrpSpPr>
            <p:nvPr/>
          </p:nvGrpSpPr>
          <p:grpSpPr bwMode="auto">
            <a:xfrm>
              <a:off x="3917" y="2098"/>
              <a:ext cx="1274" cy="274"/>
              <a:chOff x="3954" y="2301"/>
              <a:chExt cx="1274" cy="274"/>
            </a:xfrm>
          </p:grpSpPr>
          <p:sp>
            <p:nvSpPr>
              <p:cNvPr id="76932" name="Rectangle 23"/>
              <p:cNvSpPr>
                <a:spLocks noChangeArrowheads="1"/>
              </p:cNvSpPr>
              <p:nvPr/>
            </p:nvSpPr>
            <p:spPr bwMode="auto">
              <a:xfrm>
                <a:off x="3954" y="2305"/>
                <a:ext cx="1274" cy="2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6933" name="Line 24"/>
              <p:cNvSpPr>
                <a:spLocks noChangeShapeType="1"/>
              </p:cNvSpPr>
              <p:nvPr/>
            </p:nvSpPr>
            <p:spPr bwMode="auto">
              <a:xfrm>
                <a:off x="4190" y="2309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934" name="Line 25"/>
              <p:cNvSpPr>
                <a:spLocks noChangeShapeType="1"/>
              </p:cNvSpPr>
              <p:nvPr/>
            </p:nvSpPr>
            <p:spPr bwMode="auto">
              <a:xfrm>
                <a:off x="5000" y="2309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935" name="Line 26"/>
              <p:cNvSpPr>
                <a:spLocks noChangeShapeType="1"/>
              </p:cNvSpPr>
              <p:nvPr/>
            </p:nvSpPr>
            <p:spPr bwMode="auto">
              <a:xfrm>
                <a:off x="4415" y="2301"/>
                <a:ext cx="0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936" name="Line 27"/>
              <p:cNvSpPr>
                <a:spLocks noChangeShapeType="1"/>
              </p:cNvSpPr>
              <p:nvPr/>
            </p:nvSpPr>
            <p:spPr bwMode="auto">
              <a:xfrm>
                <a:off x="4782" y="2301"/>
                <a:ext cx="0" cy="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858" name="Rectangle 28"/>
            <p:cNvSpPr>
              <a:spLocks noChangeArrowheads="1"/>
            </p:cNvSpPr>
            <p:nvPr/>
          </p:nvSpPr>
          <p:spPr bwMode="auto">
            <a:xfrm>
              <a:off x="3938" y="211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TW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76859" name="Rectangle 29"/>
            <p:cNvSpPr>
              <a:spLocks noChangeArrowheads="1"/>
            </p:cNvSpPr>
            <p:nvPr/>
          </p:nvSpPr>
          <p:spPr bwMode="auto">
            <a:xfrm>
              <a:off x="4986" y="212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TW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76860" name="Rectangle 30"/>
            <p:cNvSpPr>
              <a:spLocks noChangeArrowheads="1"/>
            </p:cNvSpPr>
            <p:nvPr/>
          </p:nvSpPr>
          <p:spPr bwMode="auto">
            <a:xfrm>
              <a:off x="4433" y="209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TW" sz="2400" b="1">
                  <a:solidFill>
                    <a:srgbClr val="00CC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</a:p>
          </p:txBody>
        </p:sp>
        <p:grpSp>
          <p:nvGrpSpPr>
            <p:cNvPr id="76861" name="Group 31"/>
            <p:cNvGrpSpPr>
              <a:grpSpLocks/>
            </p:cNvGrpSpPr>
            <p:nvPr/>
          </p:nvGrpSpPr>
          <p:grpSpPr bwMode="auto">
            <a:xfrm>
              <a:off x="1015" y="2105"/>
              <a:ext cx="1274" cy="274"/>
              <a:chOff x="1052" y="2308"/>
              <a:chExt cx="1274" cy="274"/>
            </a:xfrm>
          </p:grpSpPr>
          <p:sp>
            <p:nvSpPr>
              <p:cNvPr id="76927" name="Rectangle 32"/>
              <p:cNvSpPr>
                <a:spLocks noChangeArrowheads="1"/>
              </p:cNvSpPr>
              <p:nvPr/>
            </p:nvSpPr>
            <p:spPr bwMode="auto">
              <a:xfrm>
                <a:off x="1052" y="2312"/>
                <a:ext cx="1274" cy="2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6928" name="Line 33"/>
              <p:cNvSpPr>
                <a:spLocks noChangeShapeType="1"/>
              </p:cNvSpPr>
              <p:nvPr/>
            </p:nvSpPr>
            <p:spPr bwMode="auto">
              <a:xfrm>
                <a:off x="1288" y="2316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929" name="Line 34"/>
              <p:cNvSpPr>
                <a:spLocks noChangeShapeType="1"/>
              </p:cNvSpPr>
              <p:nvPr/>
            </p:nvSpPr>
            <p:spPr bwMode="auto">
              <a:xfrm>
                <a:off x="2098" y="2316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930" name="Line 35"/>
              <p:cNvSpPr>
                <a:spLocks noChangeShapeType="1"/>
              </p:cNvSpPr>
              <p:nvPr/>
            </p:nvSpPr>
            <p:spPr bwMode="auto">
              <a:xfrm>
                <a:off x="1513" y="2308"/>
                <a:ext cx="0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931" name="Line 36"/>
              <p:cNvSpPr>
                <a:spLocks noChangeShapeType="1"/>
              </p:cNvSpPr>
              <p:nvPr/>
            </p:nvSpPr>
            <p:spPr bwMode="auto">
              <a:xfrm>
                <a:off x="1880" y="2308"/>
                <a:ext cx="0" cy="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862" name="Rectangle 37"/>
            <p:cNvSpPr>
              <a:spLocks noChangeArrowheads="1"/>
            </p:cNvSpPr>
            <p:nvPr/>
          </p:nvSpPr>
          <p:spPr bwMode="auto">
            <a:xfrm>
              <a:off x="1036" y="212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TW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76863" name="Rectangle 38"/>
            <p:cNvSpPr>
              <a:spLocks noChangeArrowheads="1"/>
            </p:cNvSpPr>
            <p:nvPr/>
          </p:nvSpPr>
          <p:spPr bwMode="auto">
            <a:xfrm>
              <a:off x="2084" y="213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TW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76864" name="Rectangle 39"/>
            <p:cNvSpPr>
              <a:spLocks noChangeArrowheads="1"/>
            </p:cNvSpPr>
            <p:nvPr/>
          </p:nvSpPr>
          <p:spPr bwMode="auto">
            <a:xfrm>
              <a:off x="1531" y="2103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TW" sz="2400" b="1">
                  <a:solidFill>
                    <a:srgbClr val="00CC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B</a:t>
              </a:r>
            </a:p>
          </p:txBody>
        </p:sp>
        <p:grpSp>
          <p:nvGrpSpPr>
            <p:cNvPr id="76865" name="Group 40"/>
            <p:cNvGrpSpPr>
              <a:grpSpLocks/>
            </p:cNvGrpSpPr>
            <p:nvPr/>
          </p:nvGrpSpPr>
          <p:grpSpPr bwMode="auto">
            <a:xfrm>
              <a:off x="1721" y="2630"/>
              <a:ext cx="1274" cy="274"/>
              <a:chOff x="1758" y="2833"/>
              <a:chExt cx="1274" cy="274"/>
            </a:xfrm>
          </p:grpSpPr>
          <p:sp>
            <p:nvSpPr>
              <p:cNvPr id="76922" name="Rectangle 41"/>
              <p:cNvSpPr>
                <a:spLocks noChangeArrowheads="1"/>
              </p:cNvSpPr>
              <p:nvPr/>
            </p:nvSpPr>
            <p:spPr bwMode="auto">
              <a:xfrm>
                <a:off x="1758" y="2837"/>
                <a:ext cx="1274" cy="2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6923" name="Line 42"/>
              <p:cNvSpPr>
                <a:spLocks noChangeShapeType="1"/>
              </p:cNvSpPr>
              <p:nvPr/>
            </p:nvSpPr>
            <p:spPr bwMode="auto">
              <a:xfrm>
                <a:off x="1994" y="2841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924" name="Line 43"/>
              <p:cNvSpPr>
                <a:spLocks noChangeShapeType="1"/>
              </p:cNvSpPr>
              <p:nvPr/>
            </p:nvSpPr>
            <p:spPr bwMode="auto">
              <a:xfrm>
                <a:off x="2804" y="2841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925" name="Line 44"/>
              <p:cNvSpPr>
                <a:spLocks noChangeShapeType="1"/>
              </p:cNvSpPr>
              <p:nvPr/>
            </p:nvSpPr>
            <p:spPr bwMode="auto">
              <a:xfrm>
                <a:off x="2219" y="2833"/>
                <a:ext cx="0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926" name="Line 45"/>
              <p:cNvSpPr>
                <a:spLocks noChangeShapeType="1"/>
              </p:cNvSpPr>
              <p:nvPr/>
            </p:nvSpPr>
            <p:spPr bwMode="auto">
              <a:xfrm>
                <a:off x="2586" y="2833"/>
                <a:ext cx="0" cy="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866" name="Rectangle 46"/>
            <p:cNvSpPr>
              <a:spLocks noChangeArrowheads="1"/>
            </p:cNvSpPr>
            <p:nvPr/>
          </p:nvSpPr>
          <p:spPr bwMode="auto">
            <a:xfrm>
              <a:off x="1742" y="265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TW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76867" name="Rectangle 47"/>
            <p:cNvSpPr>
              <a:spLocks noChangeArrowheads="1"/>
            </p:cNvSpPr>
            <p:nvPr/>
          </p:nvSpPr>
          <p:spPr bwMode="auto">
            <a:xfrm>
              <a:off x="2790" y="26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TW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76868" name="Rectangle 48"/>
            <p:cNvSpPr>
              <a:spLocks noChangeArrowheads="1"/>
            </p:cNvSpPr>
            <p:nvPr/>
          </p:nvSpPr>
          <p:spPr bwMode="auto">
            <a:xfrm>
              <a:off x="2237" y="2628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TW" sz="2400" b="1">
                  <a:solidFill>
                    <a:srgbClr val="00CC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E</a:t>
              </a:r>
            </a:p>
          </p:txBody>
        </p:sp>
        <p:grpSp>
          <p:nvGrpSpPr>
            <p:cNvPr id="76869" name="Group 49"/>
            <p:cNvGrpSpPr>
              <a:grpSpLocks/>
            </p:cNvGrpSpPr>
            <p:nvPr/>
          </p:nvGrpSpPr>
          <p:grpSpPr bwMode="auto">
            <a:xfrm>
              <a:off x="3198" y="2623"/>
              <a:ext cx="1274" cy="274"/>
              <a:chOff x="3235" y="2826"/>
              <a:chExt cx="1274" cy="274"/>
            </a:xfrm>
          </p:grpSpPr>
          <p:sp>
            <p:nvSpPr>
              <p:cNvPr id="76917" name="Rectangle 50"/>
              <p:cNvSpPr>
                <a:spLocks noChangeArrowheads="1"/>
              </p:cNvSpPr>
              <p:nvPr/>
            </p:nvSpPr>
            <p:spPr bwMode="auto">
              <a:xfrm>
                <a:off x="3235" y="2830"/>
                <a:ext cx="1274" cy="2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6918" name="Line 51"/>
              <p:cNvSpPr>
                <a:spLocks noChangeShapeType="1"/>
              </p:cNvSpPr>
              <p:nvPr/>
            </p:nvSpPr>
            <p:spPr bwMode="auto">
              <a:xfrm>
                <a:off x="3471" y="2834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919" name="Line 52"/>
              <p:cNvSpPr>
                <a:spLocks noChangeShapeType="1"/>
              </p:cNvSpPr>
              <p:nvPr/>
            </p:nvSpPr>
            <p:spPr bwMode="auto">
              <a:xfrm>
                <a:off x="4281" y="2834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920" name="Line 53"/>
              <p:cNvSpPr>
                <a:spLocks noChangeShapeType="1"/>
              </p:cNvSpPr>
              <p:nvPr/>
            </p:nvSpPr>
            <p:spPr bwMode="auto">
              <a:xfrm>
                <a:off x="3696" y="2826"/>
                <a:ext cx="0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921" name="Line 54"/>
              <p:cNvSpPr>
                <a:spLocks noChangeShapeType="1"/>
              </p:cNvSpPr>
              <p:nvPr/>
            </p:nvSpPr>
            <p:spPr bwMode="auto">
              <a:xfrm>
                <a:off x="4063" y="2826"/>
                <a:ext cx="0" cy="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870" name="Rectangle 55"/>
            <p:cNvSpPr>
              <a:spLocks noChangeArrowheads="1"/>
            </p:cNvSpPr>
            <p:nvPr/>
          </p:nvSpPr>
          <p:spPr bwMode="auto">
            <a:xfrm>
              <a:off x="3219" y="264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TW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76871" name="Rectangle 56"/>
            <p:cNvSpPr>
              <a:spLocks noChangeArrowheads="1"/>
            </p:cNvSpPr>
            <p:nvPr/>
          </p:nvSpPr>
          <p:spPr bwMode="auto">
            <a:xfrm>
              <a:off x="4267" y="264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TW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76872" name="Rectangle 57"/>
            <p:cNvSpPr>
              <a:spLocks noChangeArrowheads="1"/>
            </p:cNvSpPr>
            <p:nvPr/>
          </p:nvSpPr>
          <p:spPr bwMode="auto">
            <a:xfrm>
              <a:off x="3714" y="2621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TW" sz="2400" b="1">
                  <a:solidFill>
                    <a:srgbClr val="00CC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F</a:t>
              </a:r>
            </a:p>
          </p:txBody>
        </p:sp>
        <p:grpSp>
          <p:nvGrpSpPr>
            <p:cNvPr id="76873" name="Group 58"/>
            <p:cNvGrpSpPr>
              <a:grpSpLocks/>
            </p:cNvGrpSpPr>
            <p:nvPr/>
          </p:nvGrpSpPr>
          <p:grpSpPr bwMode="auto">
            <a:xfrm>
              <a:off x="4653" y="2608"/>
              <a:ext cx="992" cy="274"/>
              <a:chOff x="4690" y="2811"/>
              <a:chExt cx="1274" cy="274"/>
            </a:xfrm>
          </p:grpSpPr>
          <p:sp>
            <p:nvSpPr>
              <p:cNvPr id="76912" name="Rectangle 59"/>
              <p:cNvSpPr>
                <a:spLocks noChangeArrowheads="1"/>
              </p:cNvSpPr>
              <p:nvPr/>
            </p:nvSpPr>
            <p:spPr bwMode="auto">
              <a:xfrm>
                <a:off x="4690" y="2815"/>
                <a:ext cx="1274" cy="2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6913" name="Line 60"/>
              <p:cNvSpPr>
                <a:spLocks noChangeShapeType="1"/>
              </p:cNvSpPr>
              <p:nvPr/>
            </p:nvSpPr>
            <p:spPr bwMode="auto">
              <a:xfrm>
                <a:off x="4926" y="2819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914" name="Line 61"/>
              <p:cNvSpPr>
                <a:spLocks noChangeShapeType="1"/>
              </p:cNvSpPr>
              <p:nvPr/>
            </p:nvSpPr>
            <p:spPr bwMode="auto">
              <a:xfrm>
                <a:off x="5736" y="2819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915" name="Line 62"/>
              <p:cNvSpPr>
                <a:spLocks noChangeShapeType="1"/>
              </p:cNvSpPr>
              <p:nvPr/>
            </p:nvSpPr>
            <p:spPr bwMode="auto">
              <a:xfrm>
                <a:off x="5151" y="2811"/>
                <a:ext cx="0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916" name="Line 63"/>
              <p:cNvSpPr>
                <a:spLocks noChangeShapeType="1"/>
              </p:cNvSpPr>
              <p:nvPr/>
            </p:nvSpPr>
            <p:spPr bwMode="auto">
              <a:xfrm>
                <a:off x="5518" y="2811"/>
                <a:ext cx="0" cy="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874" name="Rectangle 64"/>
            <p:cNvSpPr>
              <a:spLocks noChangeArrowheads="1"/>
            </p:cNvSpPr>
            <p:nvPr/>
          </p:nvSpPr>
          <p:spPr bwMode="auto">
            <a:xfrm>
              <a:off x="4674" y="26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TW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76875" name="Rectangle 65"/>
            <p:cNvSpPr>
              <a:spLocks noChangeArrowheads="1"/>
            </p:cNvSpPr>
            <p:nvPr/>
          </p:nvSpPr>
          <p:spPr bwMode="auto">
            <a:xfrm>
              <a:off x="5472" y="2605"/>
              <a:ext cx="1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TW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76876" name="Rectangle 66"/>
            <p:cNvSpPr>
              <a:spLocks noChangeArrowheads="1"/>
            </p:cNvSpPr>
            <p:nvPr/>
          </p:nvSpPr>
          <p:spPr bwMode="auto">
            <a:xfrm>
              <a:off x="5034" y="2606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TW" sz="2400" b="1">
                  <a:solidFill>
                    <a:srgbClr val="00CC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G</a:t>
              </a:r>
            </a:p>
          </p:txBody>
        </p:sp>
        <p:grpSp>
          <p:nvGrpSpPr>
            <p:cNvPr id="76877" name="Group 67"/>
            <p:cNvGrpSpPr>
              <a:grpSpLocks/>
            </p:cNvGrpSpPr>
            <p:nvPr/>
          </p:nvGrpSpPr>
          <p:grpSpPr bwMode="auto">
            <a:xfrm>
              <a:off x="281" y="2631"/>
              <a:ext cx="1274" cy="274"/>
              <a:chOff x="318" y="2834"/>
              <a:chExt cx="1274" cy="274"/>
            </a:xfrm>
          </p:grpSpPr>
          <p:sp>
            <p:nvSpPr>
              <p:cNvPr id="76907" name="Rectangle 68"/>
              <p:cNvSpPr>
                <a:spLocks noChangeArrowheads="1"/>
              </p:cNvSpPr>
              <p:nvPr/>
            </p:nvSpPr>
            <p:spPr bwMode="auto">
              <a:xfrm>
                <a:off x="318" y="2838"/>
                <a:ext cx="1274" cy="2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6908" name="Line 69"/>
              <p:cNvSpPr>
                <a:spLocks noChangeShapeType="1"/>
              </p:cNvSpPr>
              <p:nvPr/>
            </p:nvSpPr>
            <p:spPr bwMode="auto">
              <a:xfrm>
                <a:off x="554" y="2842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909" name="Line 70"/>
              <p:cNvSpPr>
                <a:spLocks noChangeShapeType="1"/>
              </p:cNvSpPr>
              <p:nvPr/>
            </p:nvSpPr>
            <p:spPr bwMode="auto">
              <a:xfrm>
                <a:off x="1364" y="2842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910" name="Line 71"/>
              <p:cNvSpPr>
                <a:spLocks noChangeShapeType="1"/>
              </p:cNvSpPr>
              <p:nvPr/>
            </p:nvSpPr>
            <p:spPr bwMode="auto">
              <a:xfrm>
                <a:off x="779" y="2834"/>
                <a:ext cx="0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911" name="Line 72"/>
              <p:cNvSpPr>
                <a:spLocks noChangeShapeType="1"/>
              </p:cNvSpPr>
              <p:nvPr/>
            </p:nvSpPr>
            <p:spPr bwMode="auto">
              <a:xfrm>
                <a:off x="1146" y="2834"/>
                <a:ext cx="0" cy="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878" name="Rectangle 73"/>
            <p:cNvSpPr>
              <a:spLocks noChangeArrowheads="1"/>
            </p:cNvSpPr>
            <p:nvPr/>
          </p:nvSpPr>
          <p:spPr bwMode="auto">
            <a:xfrm>
              <a:off x="302" y="265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TW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76879" name="Rectangle 74"/>
            <p:cNvSpPr>
              <a:spLocks noChangeArrowheads="1"/>
            </p:cNvSpPr>
            <p:nvPr/>
          </p:nvSpPr>
          <p:spPr bwMode="auto">
            <a:xfrm>
              <a:off x="1350" y="265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TW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76880" name="Rectangle 75"/>
            <p:cNvSpPr>
              <a:spLocks noChangeArrowheads="1"/>
            </p:cNvSpPr>
            <p:nvPr/>
          </p:nvSpPr>
          <p:spPr bwMode="auto">
            <a:xfrm>
              <a:off x="797" y="2629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TW" sz="2400" b="1">
                  <a:solidFill>
                    <a:srgbClr val="00CC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D</a:t>
              </a:r>
            </a:p>
          </p:txBody>
        </p:sp>
        <p:grpSp>
          <p:nvGrpSpPr>
            <p:cNvPr id="76881" name="Group 76"/>
            <p:cNvGrpSpPr>
              <a:grpSpLocks/>
            </p:cNvGrpSpPr>
            <p:nvPr/>
          </p:nvGrpSpPr>
          <p:grpSpPr bwMode="auto">
            <a:xfrm>
              <a:off x="1579" y="3207"/>
              <a:ext cx="1274" cy="274"/>
              <a:chOff x="1616" y="3410"/>
              <a:chExt cx="1274" cy="274"/>
            </a:xfrm>
          </p:grpSpPr>
          <p:sp>
            <p:nvSpPr>
              <p:cNvPr id="76902" name="Rectangle 77"/>
              <p:cNvSpPr>
                <a:spLocks noChangeArrowheads="1"/>
              </p:cNvSpPr>
              <p:nvPr/>
            </p:nvSpPr>
            <p:spPr bwMode="auto">
              <a:xfrm>
                <a:off x="1616" y="3414"/>
                <a:ext cx="1274" cy="2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6903" name="Line 78"/>
              <p:cNvSpPr>
                <a:spLocks noChangeShapeType="1"/>
              </p:cNvSpPr>
              <p:nvPr/>
            </p:nvSpPr>
            <p:spPr bwMode="auto">
              <a:xfrm>
                <a:off x="1852" y="3418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904" name="Line 79"/>
              <p:cNvSpPr>
                <a:spLocks noChangeShapeType="1"/>
              </p:cNvSpPr>
              <p:nvPr/>
            </p:nvSpPr>
            <p:spPr bwMode="auto">
              <a:xfrm>
                <a:off x="2662" y="3418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905" name="Line 80"/>
              <p:cNvSpPr>
                <a:spLocks noChangeShapeType="1"/>
              </p:cNvSpPr>
              <p:nvPr/>
            </p:nvSpPr>
            <p:spPr bwMode="auto">
              <a:xfrm>
                <a:off x="2077" y="3410"/>
                <a:ext cx="0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906" name="Line 81"/>
              <p:cNvSpPr>
                <a:spLocks noChangeShapeType="1"/>
              </p:cNvSpPr>
              <p:nvPr/>
            </p:nvSpPr>
            <p:spPr bwMode="auto">
              <a:xfrm>
                <a:off x="2444" y="3410"/>
                <a:ext cx="0" cy="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882" name="Rectangle 82"/>
            <p:cNvSpPr>
              <a:spLocks noChangeArrowheads="1"/>
            </p:cNvSpPr>
            <p:nvPr/>
          </p:nvSpPr>
          <p:spPr bwMode="auto">
            <a:xfrm>
              <a:off x="1600" y="322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TW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76883" name="Rectangle 83"/>
            <p:cNvSpPr>
              <a:spLocks noChangeArrowheads="1"/>
            </p:cNvSpPr>
            <p:nvPr/>
          </p:nvSpPr>
          <p:spPr bwMode="auto">
            <a:xfrm>
              <a:off x="2648" y="323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TW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76884" name="Rectangle 84"/>
            <p:cNvSpPr>
              <a:spLocks noChangeArrowheads="1"/>
            </p:cNvSpPr>
            <p:nvPr/>
          </p:nvSpPr>
          <p:spPr bwMode="auto">
            <a:xfrm>
              <a:off x="2148" y="3205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TW" sz="2400" b="1">
                  <a:solidFill>
                    <a:srgbClr val="00CC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I</a:t>
              </a:r>
            </a:p>
          </p:txBody>
        </p:sp>
        <p:grpSp>
          <p:nvGrpSpPr>
            <p:cNvPr id="76885" name="Group 85"/>
            <p:cNvGrpSpPr>
              <a:grpSpLocks/>
            </p:cNvGrpSpPr>
            <p:nvPr/>
          </p:nvGrpSpPr>
          <p:grpSpPr bwMode="auto">
            <a:xfrm>
              <a:off x="249" y="3208"/>
              <a:ext cx="1111" cy="274"/>
              <a:chOff x="78" y="3411"/>
              <a:chExt cx="1274" cy="274"/>
            </a:xfrm>
          </p:grpSpPr>
          <p:sp>
            <p:nvSpPr>
              <p:cNvPr id="76897" name="Rectangle 86"/>
              <p:cNvSpPr>
                <a:spLocks noChangeArrowheads="1"/>
              </p:cNvSpPr>
              <p:nvPr/>
            </p:nvSpPr>
            <p:spPr bwMode="auto">
              <a:xfrm>
                <a:off x="78" y="3415"/>
                <a:ext cx="1274" cy="2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6898" name="Line 87"/>
              <p:cNvSpPr>
                <a:spLocks noChangeShapeType="1"/>
              </p:cNvSpPr>
              <p:nvPr/>
            </p:nvSpPr>
            <p:spPr bwMode="auto">
              <a:xfrm>
                <a:off x="314" y="3419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99" name="Line 88"/>
              <p:cNvSpPr>
                <a:spLocks noChangeShapeType="1"/>
              </p:cNvSpPr>
              <p:nvPr/>
            </p:nvSpPr>
            <p:spPr bwMode="auto">
              <a:xfrm>
                <a:off x="1124" y="3419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900" name="Line 89"/>
              <p:cNvSpPr>
                <a:spLocks noChangeShapeType="1"/>
              </p:cNvSpPr>
              <p:nvPr/>
            </p:nvSpPr>
            <p:spPr bwMode="auto">
              <a:xfrm>
                <a:off x="539" y="3411"/>
                <a:ext cx="0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901" name="Line 90"/>
              <p:cNvSpPr>
                <a:spLocks noChangeShapeType="1"/>
              </p:cNvSpPr>
              <p:nvPr/>
            </p:nvSpPr>
            <p:spPr bwMode="auto">
              <a:xfrm>
                <a:off x="906" y="3411"/>
                <a:ext cx="0" cy="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886" name="Rectangle 91"/>
            <p:cNvSpPr>
              <a:spLocks noChangeArrowheads="1"/>
            </p:cNvSpPr>
            <p:nvPr/>
          </p:nvSpPr>
          <p:spPr bwMode="auto">
            <a:xfrm>
              <a:off x="263" y="319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TW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76887" name="Rectangle 92"/>
            <p:cNvSpPr>
              <a:spLocks noChangeArrowheads="1"/>
            </p:cNvSpPr>
            <p:nvPr/>
          </p:nvSpPr>
          <p:spPr bwMode="auto">
            <a:xfrm>
              <a:off x="1176" y="319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TW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76888" name="Rectangle 93"/>
            <p:cNvSpPr>
              <a:spLocks noChangeArrowheads="1"/>
            </p:cNvSpPr>
            <p:nvPr/>
          </p:nvSpPr>
          <p:spPr bwMode="auto">
            <a:xfrm>
              <a:off x="672" y="3187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TW" sz="2400" b="1">
                  <a:solidFill>
                    <a:srgbClr val="00CC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H</a:t>
              </a:r>
            </a:p>
          </p:txBody>
        </p:sp>
        <p:sp>
          <p:nvSpPr>
            <p:cNvPr id="76889" name="Line 94"/>
            <p:cNvSpPr>
              <a:spLocks noChangeShapeType="1"/>
            </p:cNvSpPr>
            <p:nvPr/>
          </p:nvSpPr>
          <p:spPr bwMode="auto">
            <a:xfrm flipH="1">
              <a:off x="2041" y="1747"/>
              <a:ext cx="787" cy="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90" name="Line 95"/>
            <p:cNvSpPr>
              <a:spLocks noChangeShapeType="1"/>
            </p:cNvSpPr>
            <p:nvPr/>
          </p:nvSpPr>
          <p:spPr bwMode="auto">
            <a:xfrm>
              <a:off x="3435" y="1754"/>
              <a:ext cx="833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91" name="Line 96"/>
            <p:cNvSpPr>
              <a:spLocks noChangeShapeType="1"/>
            </p:cNvSpPr>
            <p:nvPr/>
          </p:nvSpPr>
          <p:spPr bwMode="auto">
            <a:xfrm flipH="1">
              <a:off x="953" y="2272"/>
              <a:ext cx="405" cy="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92" name="Line 97"/>
            <p:cNvSpPr>
              <a:spLocks noChangeShapeType="1"/>
            </p:cNvSpPr>
            <p:nvPr/>
          </p:nvSpPr>
          <p:spPr bwMode="auto">
            <a:xfrm>
              <a:off x="1951" y="2272"/>
              <a:ext cx="390" cy="3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93" name="Line 98"/>
            <p:cNvSpPr>
              <a:spLocks noChangeShapeType="1"/>
            </p:cNvSpPr>
            <p:nvPr/>
          </p:nvSpPr>
          <p:spPr bwMode="auto">
            <a:xfrm flipH="1">
              <a:off x="3870" y="2265"/>
              <a:ext cx="398" cy="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94" name="Line 99"/>
            <p:cNvSpPr>
              <a:spLocks noChangeShapeType="1"/>
            </p:cNvSpPr>
            <p:nvPr/>
          </p:nvSpPr>
          <p:spPr bwMode="auto">
            <a:xfrm>
              <a:off x="4860" y="2280"/>
              <a:ext cx="413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95" name="Line 100"/>
            <p:cNvSpPr>
              <a:spLocks noChangeShapeType="1"/>
            </p:cNvSpPr>
            <p:nvPr/>
          </p:nvSpPr>
          <p:spPr bwMode="auto">
            <a:xfrm flipH="1">
              <a:off x="524" y="2820"/>
              <a:ext cx="114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96" name="Line 101"/>
            <p:cNvSpPr>
              <a:spLocks noChangeShapeType="1"/>
            </p:cNvSpPr>
            <p:nvPr/>
          </p:nvSpPr>
          <p:spPr bwMode="auto">
            <a:xfrm>
              <a:off x="1231" y="2812"/>
              <a:ext cx="652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102"/>
          <p:cNvGrpSpPr>
            <a:grpSpLocks/>
          </p:cNvGrpSpPr>
          <p:nvPr/>
        </p:nvGrpSpPr>
        <p:grpSpPr bwMode="auto">
          <a:xfrm>
            <a:off x="1809750" y="3402013"/>
            <a:ext cx="6242050" cy="2668587"/>
            <a:chOff x="1006" y="1919"/>
            <a:chExt cx="3932" cy="1681"/>
          </a:xfrm>
        </p:grpSpPr>
        <p:sp>
          <p:nvSpPr>
            <p:cNvPr id="76826" name="Line 103"/>
            <p:cNvSpPr>
              <a:spLocks noChangeShapeType="1"/>
            </p:cNvSpPr>
            <p:nvPr/>
          </p:nvSpPr>
          <p:spPr bwMode="auto">
            <a:xfrm>
              <a:off x="1079" y="3356"/>
              <a:ext cx="0" cy="24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7" name="Line 104"/>
            <p:cNvSpPr>
              <a:spLocks noChangeShapeType="1"/>
            </p:cNvSpPr>
            <p:nvPr/>
          </p:nvSpPr>
          <p:spPr bwMode="auto">
            <a:xfrm>
              <a:off x="1089" y="3599"/>
              <a:ext cx="303" cy="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8" name="Line 105"/>
            <p:cNvSpPr>
              <a:spLocks noChangeShapeType="1"/>
            </p:cNvSpPr>
            <p:nvPr/>
          </p:nvSpPr>
          <p:spPr bwMode="auto">
            <a:xfrm flipH="1" flipV="1">
              <a:off x="1388" y="3157"/>
              <a:ext cx="1" cy="42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9" name="Line 106"/>
            <p:cNvSpPr>
              <a:spLocks noChangeShapeType="1"/>
            </p:cNvSpPr>
            <p:nvPr/>
          </p:nvSpPr>
          <p:spPr bwMode="auto">
            <a:xfrm>
              <a:off x="1006" y="2940"/>
              <a:ext cx="382" cy="217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30" name="Line 107"/>
            <p:cNvSpPr>
              <a:spLocks noChangeShapeType="1"/>
            </p:cNvSpPr>
            <p:nvPr/>
          </p:nvSpPr>
          <p:spPr bwMode="auto">
            <a:xfrm>
              <a:off x="1936" y="3375"/>
              <a:ext cx="0" cy="21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31" name="Line 108"/>
            <p:cNvSpPr>
              <a:spLocks noChangeShapeType="1"/>
            </p:cNvSpPr>
            <p:nvPr/>
          </p:nvSpPr>
          <p:spPr bwMode="auto">
            <a:xfrm>
              <a:off x="1463" y="3592"/>
              <a:ext cx="46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32" name="Line 109"/>
            <p:cNvSpPr>
              <a:spLocks noChangeShapeType="1"/>
            </p:cNvSpPr>
            <p:nvPr/>
          </p:nvSpPr>
          <p:spPr bwMode="auto">
            <a:xfrm>
              <a:off x="1463" y="2977"/>
              <a:ext cx="0" cy="615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33" name="Line 110"/>
            <p:cNvSpPr>
              <a:spLocks noChangeShapeType="1"/>
            </p:cNvSpPr>
            <p:nvPr/>
          </p:nvSpPr>
          <p:spPr bwMode="auto">
            <a:xfrm>
              <a:off x="1590" y="2430"/>
              <a:ext cx="1" cy="675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34" name="Line 111"/>
            <p:cNvSpPr>
              <a:spLocks noChangeShapeType="1"/>
            </p:cNvSpPr>
            <p:nvPr/>
          </p:nvSpPr>
          <p:spPr bwMode="auto">
            <a:xfrm>
              <a:off x="1591" y="3097"/>
              <a:ext cx="137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35" name="Line 112"/>
            <p:cNvSpPr>
              <a:spLocks noChangeShapeType="1"/>
            </p:cNvSpPr>
            <p:nvPr/>
          </p:nvSpPr>
          <p:spPr bwMode="auto">
            <a:xfrm>
              <a:off x="2963" y="3105"/>
              <a:ext cx="0" cy="495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36" name="Line 113"/>
            <p:cNvSpPr>
              <a:spLocks noChangeShapeType="1"/>
            </p:cNvSpPr>
            <p:nvPr/>
          </p:nvSpPr>
          <p:spPr bwMode="auto">
            <a:xfrm>
              <a:off x="2513" y="3600"/>
              <a:ext cx="443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37" name="Line 114"/>
            <p:cNvSpPr>
              <a:spLocks noChangeShapeType="1"/>
            </p:cNvSpPr>
            <p:nvPr/>
          </p:nvSpPr>
          <p:spPr bwMode="auto">
            <a:xfrm>
              <a:off x="2513" y="3375"/>
              <a:ext cx="0" cy="21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38" name="Line 115"/>
            <p:cNvSpPr>
              <a:spLocks noChangeShapeType="1"/>
            </p:cNvSpPr>
            <p:nvPr/>
          </p:nvSpPr>
          <p:spPr bwMode="auto">
            <a:xfrm>
              <a:off x="2063" y="2797"/>
              <a:ext cx="8" cy="21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39" name="Line 116"/>
            <p:cNvSpPr>
              <a:spLocks noChangeShapeType="1"/>
            </p:cNvSpPr>
            <p:nvPr/>
          </p:nvSpPr>
          <p:spPr bwMode="auto">
            <a:xfrm>
              <a:off x="1666" y="3022"/>
              <a:ext cx="39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40" name="Line 117"/>
            <p:cNvSpPr>
              <a:spLocks noChangeShapeType="1"/>
            </p:cNvSpPr>
            <p:nvPr/>
          </p:nvSpPr>
          <p:spPr bwMode="auto">
            <a:xfrm>
              <a:off x="1666" y="2430"/>
              <a:ext cx="0" cy="59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41" name="Line 118"/>
            <p:cNvSpPr>
              <a:spLocks noChangeShapeType="1"/>
            </p:cNvSpPr>
            <p:nvPr/>
          </p:nvSpPr>
          <p:spPr bwMode="auto">
            <a:xfrm>
              <a:off x="3523" y="2765"/>
              <a:ext cx="8" cy="21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42" name="Line 119"/>
            <p:cNvSpPr>
              <a:spLocks noChangeShapeType="1"/>
            </p:cNvSpPr>
            <p:nvPr/>
          </p:nvSpPr>
          <p:spPr bwMode="auto">
            <a:xfrm>
              <a:off x="3126" y="2990"/>
              <a:ext cx="39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43" name="Line 120"/>
            <p:cNvSpPr>
              <a:spLocks noChangeShapeType="1"/>
            </p:cNvSpPr>
            <p:nvPr/>
          </p:nvSpPr>
          <p:spPr bwMode="auto">
            <a:xfrm flipH="1">
              <a:off x="3126" y="1919"/>
              <a:ext cx="3" cy="107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44" name="Line 121"/>
            <p:cNvSpPr>
              <a:spLocks noChangeShapeType="1"/>
            </p:cNvSpPr>
            <p:nvPr/>
          </p:nvSpPr>
          <p:spPr bwMode="auto">
            <a:xfrm>
              <a:off x="4929" y="2752"/>
              <a:ext cx="8" cy="21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45" name="Line 122"/>
            <p:cNvSpPr>
              <a:spLocks noChangeShapeType="1"/>
            </p:cNvSpPr>
            <p:nvPr/>
          </p:nvSpPr>
          <p:spPr bwMode="auto">
            <a:xfrm>
              <a:off x="4596" y="2968"/>
              <a:ext cx="34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46" name="Line 123"/>
            <p:cNvSpPr>
              <a:spLocks noChangeShapeType="1"/>
            </p:cNvSpPr>
            <p:nvPr/>
          </p:nvSpPr>
          <p:spPr bwMode="auto">
            <a:xfrm flipH="1">
              <a:off x="4589" y="2407"/>
              <a:ext cx="1" cy="56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47" name="Line 124"/>
            <p:cNvSpPr>
              <a:spLocks noChangeShapeType="1"/>
            </p:cNvSpPr>
            <p:nvPr/>
          </p:nvSpPr>
          <p:spPr bwMode="auto">
            <a:xfrm>
              <a:off x="3054" y="1927"/>
              <a:ext cx="5" cy="105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48" name="Line 125"/>
            <p:cNvSpPr>
              <a:spLocks noChangeShapeType="1"/>
            </p:cNvSpPr>
            <p:nvPr/>
          </p:nvSpPr>
          <p:spPr bwMode="auto">
            <a:xfrm>
              <a:off x="2661" y="2983"/>
              <a:ext cx="385" cy="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49" name="Line 126"/>
            <p:cNvSpPr>
              <a:spLocks noChangeShapeType="1"/>
            </p:cNvSpPr>
            <p:nvPr/>
          </p:nvSpPr>
          <p:spPr bwMode="auto">
            <a:xfrm>
              <a:off x="2661" y="2758"/>
              <a:ext cx="0" cy="21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50" name="Line 127"/>
            <p:cNvSpPr>
              <a:spLocks noChangeShapeType="1"/>
            </p:cNvSpPr>
            <p:nvPr/>
          </p:nvSpPr>
          <p:spPr bwMode="auto">
            <a:xfrm flipH="1">
              <a:off x="4529" y="2407"/>
              <a:ext cx="1" cy="56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51" name="Line 128"/>
            <p:cNvSpPr>
              <a:spLocks noChangeShapeType="1"/>
            </p:cNvSpPr>
            <p:nvPr/>
          </p:nvSpPr>
          <p:spPr bwMode="auto">
            <a:xfrm>
              <a:off x="4139" y="2975"/>
              <a:ext cx="391" cy="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52" name="Line 129"/>
            <p:cNvSpPr>
              <a:spLocks noChangeShapeType="1"/>
            </p:cNvSpPr>
            <p:nvPr/>
          </p:nvSpPr>
          <p:spPr bwMode="auto">
            <a:xfrm>
              <a:off x="4139" y="2750"/>
              <a:ext cx="0" cy="21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9394" name="Text Box 130"/>
          <p:cNvSpPr txBox="1">
            <a:spLocks noChangeArrowheads="1"/>
          </p:cNvSpPr>
          <p:nvPr/>
        </p:nvSpPr>
        <p:spPr bwMode="auto">
          <a:xfrm>
            <a:off x="517525" y="1193800"/>
            <a:ext cx="754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3333CC"/>
                </a:solidFill>
                <a:latin typeface="楷体_GB2312" pitchFamily="49" charset="-122"/>
              </a:rPr>
              <a:t>注：此图中序遍历结果为</a:t>
            </a:r>
            <a:r>
              <a:rPr kumimoji="1" lang="zh-TW" altLang="en-US" sz="2400" b="1">
                <a:solidFill>
                  <a:srgbClr val="3333CC"/>
                </a:solidFill>
                <a:latin typeface="楷体_GB2312" pitchFamily="49" charset="-122"/>
              </a:rPr>
              <a:t>:  </a:t>
            </a:r>
            <a:r>
              <a:rPr kumimoji="1" lang="en-US" altLang="zh-TW" sz="2400" b="1">
                <a:solidFill>
                  <a:srgbClr val="FF33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</a:t>
            </a:r>
            <a:r>
              <a:rPr kumimoji="1" lang="en-US" altLang="zh-TW" sz="2400" b="1">
                <a:solidFill>
                  <a:srgbClr val="3333CC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D, I, B, E, A, F, C, </a:t>
            </a:r>
            <a:r>
              <a:rPr kumimoji="1" lang="en-US" altLang="zh-TW" sz="2400" b="1">
                <a:solidFill>
                  <a:srgbClr val="FF33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G</a:t>
            </a:r>
          </a:p>
        </p:txBody>
      </p:sp>
      <p:grpSp>
        <p:nvGrpSpPr>
          <p:cNvPr id="15" name="Group 132"/>
          <p:cNvGrpSpPr>
            <a:grpSpLocks/>
          </p:cNvGrpSpPr>
          <p:nvPr/>
        </p:nvGrpSpPr>
        <p:grpSpPr bwMode="auto">
          <a:xfrm>
            <a:off x="2609850" y="1885950"/>
            <a:ext cx="4003675" cy="981075"/>
            <a:chOff x="1510" y="964"/>
            <a:chExt cx="2522" cy="618"/>
          </a:xfrm>
        </p:grpSpPr>
        <p:grpSp>
          <p:nvGrpSpPr>
            <p:cNvPr id="76810" name="Group 133"/>
            <p:cNvGrpSpPr>
              <a:grpSpLocks/>
            </p:cNvGrpSpPr>
            <p:nvPr/>
          </p:nvGrpSpPr>
          <p:grpSpPr bwMode="auto">
            <a:xfrm>
              <a:off x="2487" y="1042"/>
              <a:ext cx="1274" cy="274"/>
              <a:chOff x="2524" y="1245"/>
              <a:chExt cx="1274" cy="274"/>
            </a:xfrm>
          </p:grpSpPr>
          <p:sp>
            <p:nvSpPr>
              <p:cNvPr id="76821" name="Rectangle 134"/>
              <p:cNvSpPr>
                <a:spLocks noChangeArrowheads="1"/>
              </p:cNvSpPr>
              <p:nvPr/>
            </p:nvSpPr>
            <p:spPr bwMode="auto">
              <a:xfrm>
                <a:off x="2524" y="1249"/>
                <a:ext cx="1274" cy="270"/>
              </a:xfrm>
              <a:prstGeom prst="rect">
                <a:avLst/>
              </a:prstGeom>
              <a:noFill/>
              <a:ln w="127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6822" name="Line 135"/>
              <p:cNvSpPr>
                <a:spLocks noChangeShapeType="1"/>
              </p:cNvSpPr>
              <p:nvPr/>
            </p:nvSpPr>
            <p:spPr bwMode="auto">
              <a:xfrm>
                <a:off x="2760" y="1253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23" name="Line 136"/>
              <p:cNvSpPr>
                <a:spLocks noChangeShapeType="1"/>
              </p:cNvSpPr>
              <p:nvPr/>
            </p:nvSpPr>
            <p:spPr bwMode="auto">
              <a:xfrm>
                <a:off x="3570" y="1253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24" name="Line 137"/>
              <p:cNvSpPr>
                <a:spLocks noChangeShapeType="1"/>
              </p:cNvSpPr>
              <p:nvPr/>
            </p:nvSpPr>
            <p:spPr bwMode="auto">
              <a:xfrm>
                <a:off x="2985" y="1245"/>
                <a:ext cx="0" cy="27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25" name="Line 138"/>
              <p:cNvSpPr>
                <a:spLocks noChangeShapeType="1"/>
              </p:cNvSpPr>
              <p:nvPr/>
            </p:nvSpPr>
            <p:spPr bwMode="auto">
              <a:xfrm>
                <a:off x="3352" y="1245"/>
                <a:ext cx="0" cy="263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811" name="Rectangle 139"/>
            <p:cNvSpPr>
              <a:spLocks noChangeArrowheads="1"/>
            </p:cNvSpPr>
            <p:nvPr/>
          </p:nvSpPr>
          <p:spPr bwMode="auto">
            <a:xfrm>
              <a:off x="2518" y="1050"/>
              <a:ext cx="1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TW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76812" name="Rectangle 140"/>
            <p:cNvSpPr>
              <a:spLocks noChangeArrowheads="1"/>
            </p:cNvSpPr>
            <p:nvPr/>
          </p:nvSpPr>
          <p:spPr bwMode="auto">
            <a:xfrm>
              <a:off x="2928" y="1040"/>
              <a:ext cx="38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kumimoji="1" lang="zh-TW" altLang="en-US" sz="2400" b="1">
                  <a:solidFill>
                    <a:srgbClr val="66FF33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--</a:t>
              </a:r>
            </a:p>
          </p:txBody>
        </p:sp>
        <p:sp>
          <p:nvSpPr>
            <p:cNvPr id="76813" name="Line 141"/>
            <p:cNvSpPr>
              <a:spLocks noChangeShapeType="1"/>
            </p:cNvSpPr>
            <p:nvPr/>
          </p:nvSpPr>
          <p:spPr bwMode="auto">
            <a:xfrm flipH="1">
              <a:off x="2626" y="1237"/>
              <a:ext cx="240" cy="34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4" name="Line 142"/>
            <p:cNvSpPr>
              <a:spLocks noChangeShapeType="1"/>
            </p:cNvSpPr>
            <p:nvPr/>
          </p:nvSpPr>
          <p:spPr bwMode="auto">
            <a:xfrm>
              <a:off x="3456" y="1215"/>
              <a:ext cx="0" cy="22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5" name="Line 143"/>
            <p:cNvSpPr>
              <a:spLocks noChangeShapeType="1"/>
            </p:cNvSpPr>
            <p:nvPr/>
          </p:nvSpPr>
          <p:spPr bwMode="auto">
            <a:xfrm>
              <a:off x="3469" y="1440"/>
              <a:ext cx="563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6" name="Line 144"/>
            <p:cNvSpPr>
              <a:spLocks noChangeShapeType="1"/>
            </p:cNvSpPr>
            <p:nvPr/>
          </p:nvSpPr>
          <p:spPr bwMode="auto">
            <a:xfrm>
              <a:off x="4032" y="1248"/>
              <a:ext cx="0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7" name="Line 145"/>
            <p:cNvSpPr>
              <a:spLocks noChangeShapeType="1"/>
            </p:cNvSpPr>
            <p:nvPr/>
          </p:nvSpPr>
          <p:spPr bwMode="auto">
            <a:xfrm>
              <a:off x="3744" y="1248"/>
              <a:ext cx="288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8" name="Line 146"/>
            <p:cNvSpPr>
              <a:spLocks noChangeShapeType="1"/>
            </p:cNvSpPr>
            <p:nvPr/>
          </p:nvSpPr>
          <p:spPr bwMode="auto">
            <a:xfrm>
              <a:off x="1906" y="1169"/>
              <a:ext cx="57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9" name="Rectangle 147"/>
            <p:cNvSpPr>
              <a:spLocks noChangeArrowheads="1"/>
            </p:cNvSpPr>
            <p:nvPr/>
          </p:nvSpPr>
          <p:spPr bwMode="auto">
            <a:xfrm>
              <a:off x="1510" y="964"/>
              <a:ext cx="4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TW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root</a:t>
              </a:r>
            </a:p>
          </p:txBody>
        </p:sp>
        <p:sp>
          <p:nvSpPr>
            <p:cNvPr id="76820" name="Rectangle 148"/>
            <p:cNvSpPr>
              <a:spLocks noChangeArrowheads="1"/>
            </p:cNvSpPr>
            <p:nvPr/>
          </p:nvSpPr>
          <p:spPr bwMode="auto">
            <a:xfrm>
              <a:off x="3552" y="1056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</p:grpSp>
      <p:sp>
        <p:nvSpPr>
          <p:cNvPr id="76809" name="Rectangle 86"/>
          <p:cNvSpPr>
            <a:spLocks noChangeArrowheads="1"/>
          </p:cNvSpPr>
          <p:nvPr/>
        </p:nvSpPr>
        <p:spPr bwMode="auto">
          <a:xfrm>
            <a:off x="0" y="0"/>
            <a:ext cx="2339975" cy="6858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zh-CN" altLang="en-US" sz="4000" b="1">
                <a:solidFill>
                  <a:srgbClr val="FF33CC"/>
                </a:solidFill>
                <a:latin typeface="楷体_GB2312" pitchFamily="49" charset="-122"/>
              </a:rPr>
              <a:t>练习</a:t>
            </a:r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77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39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6.3.2 </a:t>
            </a:r>
            <a:r>
              <a:rPr lang="zh-CN" altLang="en-US" dirty="0" smtClean="0"/>
              <a:t>线索二叉树</a:t>
            </a:r>
          </a:p>
        </p:txBody>
      </p:sp>
      <p:sp>
        <p:nvSpPr>
          <p:cNvPr id="778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构造线索二叉树</a:t>
            </a:r>
            <a:r>
              <a:rPr lang="en-US" altLang="zh-CN" dirty="0" smtClean="0"/>
              <a:t>: </a:t>
            </a:r>
            <a:r>
              <a:rPr lang="zh-CN" altLang="en-US" dirty="0" smtClean="0"/>
              <a:t>建立</a:t>
            </a:r>
            <a:r>
              <a:rPr lang="zh-CN" altLang="en-US" dirty="0"/>
              <a:t>线索链表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zh-CN" altLang="en-US" dirty="0" smtClean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467544" y="1988840"/>
            <a:ext cx="8586788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CC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分析：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建立线索链表，实质上就是将二叉链表中的空指针改为指向前驱或后继的线索，而前驱或后继的信息只有在遍历该二叉树时才能得到。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799457" y="4143078"/>
            <a:ext cx="5213350" cy="1838325"/>
            <a:chOff x="968" y="2749"/>
            <a:chExt cx="3284" cy="1158"/>
          </a:xfrm>
        </p:grpSpPr>
        <p:sp>
          <p:nvSpPr>
            <p:cNvPr id="6" name="Rectangle 13"/>
            <p:cNvSpPr>
              <a:spLocks noChangeArrowheads="1"/>
            </p:cNvSpPr>
            <p:nvPr/>
          </p:nvSpPr>
          <p:spPr bwMode="auto">
            <a:xfrm>
              <a:off x="1855" y="2749"/>
              <a:ext cx="1484" cy="34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2800" b="1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建立二叉链表</a:t>
              </a:r>
            </a:p>
          </p:txBody>
        </p:sp>
        <p:sp>
          <p:nvSpPr>
            <p:cNvPr id="7" name="Rectangle 14"/>
            <p:cNvSpPr>
              <a:spLocks noChangeArrowheads="1"/>
            </p:cNvSpPr>
            <p:nvPr/>
          </p:nvSpPr>
          <p:spPr bwMode="auto">
            <a:xfrm>
              <a:off x="968" y="3562"/>
              <a:ext cx="3284" cy="34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遍历二叉树，将</a:t>
              </a:r>
              <a:r>
                <a:rPr lang="zh-CN" altLang="en-US" sz="2800" b="1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空指针改为线索</a:t>
              </a:r>
            </a:p>
          </p:txBody>
        </p:sp>
        <p:sp>
          <p:nvSpPr>
            <p:cNvPr id="8" name="AutoShape 16"/>
            <p:cNvSpPr>
              <a:spLocks noChangeArrowheads="1"/>
            </p:cNvSpPr>
            <p:nvPr/>
          </p:nvSpPr>
          <p:spPr bwMode="auto">
            <a:xfrm>
              <a:off x="2477" y="3168"/>
              <a:ext cx="230" cy="296"/>
            </a:xfrm>
            <a:prstGeom prst="downArrow">
              <a:avLst>
                <a:gd name="adj1" fmla="val 50000"/>
                <a:gd name="adj2" fmla="val 3217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zh-CN" altLang="en-US" smtClean="0">
                <a:solidFill>
                  <a:srgbClr val="3333CC"/>
                </a:solidFill>
                <a:ea typeface="华文行楷" panose="0201080004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3187700" y="2105025"/>
            <a:ext cx="2339975" cy="395288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7576" name="Rectangle 8"/>
          <p:cNvSpPr>
            <a:spLocks noChangeArrowheads="1"/>
          </p:cNvSpPr>
          <p:nvPr/>
        </p:nvSpPr>
        <p:spPr bwMode="auto">
          <a:xfrm>
            <a:off x="4154488" y="2105025"/>
            <a:ext cx="450850" cy="395288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A</a:t>
            </a:r>
          </a:p>
        </p:txBody>
      </p:sp>
      <p:sp>
        <p:nvSpPr>
          <p:cNvPr id="237577" name="Line 9"/>
          <p:cNvSpPr>
            <a:spLocks noChangeShapeType="1"/>
          </p:cNvSpPr>
          <p:nvPr/>
        </p:nvSpPr>
        <p:spPr bwMode="auto">
          <a:xfrm>
            <a:off x="3917950" y="1592263"/>
            <a:ext cx="241300" cy="482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578" name="Text Box 10"/>
          <p:cNvSpPr txBox="1">
            <a:spLocks noChangeArrowheads="1"/>
          </p:cNvSpPr>
          <p:nvPr/>
        </p:nvSpPr>
        <p:spPr bwMode="auto">
          <a:xfrm>
            <a:off x="3248025" y="1168400"/>
            <a:ext cx="10318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0" rIns="18000" bIns="0"/>
          <a:lstStyle/>
          <a:p>
            <a:pPr algn="just"/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头指针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Angsana New" panose="02020603050405020304" pitchFamily="18" charset="-34"/>
            </a:endParaRPr>
          </a:p>
        </p:txBody>
      </p:sp>
      <p:sp>
        <p:nvSpPr>
          <p:cNvPr id="237579" name="Freeform 11"/>
          <p:cNvSpPr>
            <a:spLocks/>
          </p:cNvSpPr>
          <p:nvPr/>
        </p:nvSpPr>
        <p:spPr bwMode="auto">
          <a:xfrm>
            <a:off x="4848225" y="2441575"/>
            <a:ext cx="655638" cy="723900"/>
          </a:xfrm>
          <a:custGeom>
            <a:avLst/>
            <a:gdLst>
              <a:gd name="T0" fmla="*/ 0 w 469"/>
              <a:gd name="T1" fmla="*/ 0 h 544"/>
              <a:gd name="T2" fmla="*/ 469 w 469"/>
              <a:gd name="T3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9" h="544">
                <a:moveTo>
                  <a:pt x="0" y="0"/>
                </a:moveTo>
                <a:lnTo>
                  <a:pt x="469" y="54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580" name="Line 12"/>
          <p:cNvSpPr>
            <a:spLocks noChangeShapeType="1"/>
          </p:cNvSpPr>
          <p:nvPr/>
        </p:nvSpPr>
        <p:spPr bwMode="auto">
          <a:xfrm>
            <a:off x="3679825" y="2111375"/>
            <a:ext cx="0" cy="398463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37617" name="Line 49"/>
          <p:cNvSpPr>
            <a:spLocks noChangeShapeType="1"/>
          </p:cNvSpPr>
          <p:nvPr/>
        </p:nvSpPr>
        <p:spPr bwMode="auto">
          <a:xfrm>
            <a:off x="5078413" y="2098675"/>
            <a:ext cx="0" cy="398463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37618" name="Rectangle 50"/>
          <p:cNvSpPr>
            <a:spLocks noChangeArrowheads="1"/>
          </p:cNvSpPr>
          <p:nvPr/>
        </p:nvSpPr>
        <p:spPr bwMode="auto">
          <a:xfrm>
            <a:off x="768350" y="3270250"/>
            <a:ext cx="2339975" cy="395288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7619" name="Rectangle 51"/>
          <p:cNvSpPr>
            <a:spLocks noChangeArrowheads="1"/>
          </p:cNvSpPr>
          <p:nvPr/>
        </p:nvSpPr>
        <p:spPr bwMode="auto">
          <a:xfrm>
            <a:off x="1735138" y="3270250"/>
            <a:ext cx="450850" cy="395288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B</a:t>
            </a:r>
          </a:p>
        </p:txBody>
      </p:sp>
      <p:sp>
        <p:nvSpPr>
          <p:cNvPr id="237620" name="Line 52"/>
          <p:cNvSpPr>
            <a:spLocks noChangeShapeType="1"/>
          </p:cNvSpPr>
          <p:nvPr/>
        </p:nvSpPr>
        <p:spPr bwMode="auto">
          <a:xfrm>
            <a:off x="1260475" y="3276600"/>
            <a:ext cx="0" cy="398463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37621" name="Line 53"/>
          <p:cNvSpPr>
            <a:spLocks noChangeShapeType="1"/>
          </p:cNvSpPr>
          <p:nvPr/>
        </p:nvSpPr>
        <p:spPr bwMode="auto">
          <a:xfrm>
            <a:off x="2659063" y="3263900"/>
            <a:ext cx="0" cy="398463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37622" name="Rectangle 54"/>
          <p:cNvSpPr>
            <a:spLocks noChangeArrowheads="1"/>
          </p:cNvSpPr>
          <p:nvPr/>
        </p:nvSpPr>
        <p:spPr bwMode="auto">
          <a:xfrm>
            <a:off x="5030788" y="3255963"/>
            <a:ext cx="2339975" cy="395287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7623" name="Rectangle 55"/>
          <p:cNvSpPr>
            <a:spLocks noChangeArrowheads="1"/>
          </p:cNvSpPr>
          <p:nvPr/>
        </p:nvSpPr>
        <p:spPr bwMode="auto">
          <a:xfrm>
            <a:off x="5997575" y="3255963"/>
            <a:ext cx="450850" cy="395287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C</a:t>
            </a:r>
          </a:p>
        </p:txBody>
      </p:sp>
      <p:sp>
        <p:nvSpPr>
          <p:cNvPr id="237624" name="Line 56"/>
          <p:cNvSpPr>
            <a:spLocks noChangeShapeType="1"/>
          </p:cNvSpPr>
          <p:nvPr/>
        </p:nvSpPr>
        <p:spPr bwMode="auto">
          <a:xfrm>
            <a:off x="5522913" y="3262313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37625" name="Line 57"/>
          <p:cNvSpPr>
            <a:spLocks noChangeShapeType="1"/>
          </p:cNvSpPr>
          <p:nvPr/>
        </p:nvSpPr>
        <p:spPr bwMode="auto">
          <a:xfrm>
            <a:off x="6921500" y="3249613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37626" name="Rectangle 58"/>
          <p:cNvSpPr>
            <a:spLocks noChangeArrowheads="1"/>
          </p:cNvSpPr>
          <p:nvPr/>
        </p:nvSpPr>
        <p:spPr bwMode="auto">
          <a:xfrm>
            <a:off x="457200" y="4583113"/>
            <a:ext cx="2339975" cy="395287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7627" name="Rectangle 59"/>
          <p:cNvSpPr>
            <a:spLocks noChangeArrowheads="1"/>
          </p:cNvSpPr>
          <p:nvPr/>
        </p:nvSpPr>
        <p:spPr bwMode="auto">
          <a:xfrm>
            <a:off x="1423988" y="4583113"/>
            <a:ext cx="450850" cy="395287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D</a:t>
            </a:r>
          </a:p>
        </p:txBody>
      </p:sp>
      <p:sp>
        <p:nvSpPr>
          <p:cNvPr id="237628" name="Line 60"/>
          <p:cNvSpPr>
            <a:spLocks noChangeShapeType="1"/>
          </p:cNvSpPr>
          <p:nvPr/>
        </p:nvSpPr>
        <p:spPr bwMode="auto">
          <a:xfrm>
            <a:off x="949325" y="4589463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37629" name="Line 61"/>
          <p:cNvSpPr>
            <a:spLocks noChangeShapeType="1"/>
          </p:cNvSpPr>
          <p:nvPr/>
        </p:nvSpPr>
        <p:spPr bwMode="auto">
          <a:xfrm>
            <a:off x="2347913" y="4576763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37630" name="Rectangle 62"/>
          <p:cNvSpPr>
            <a:spLocks noChangeArrowheads="1"/>
          </p:cNvSpPr>
          <p:nvPr/>
        </p:nvSpPr>
        <p:spPr bwMode="auto">
          <a:xfrm>
            <a:off x="3332163" y="4567238"/>
            <a:ext cx="2339975" cy="395287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7631" name="Rectangle 63"/>
          <p:cNvSpPr>
            <a:spLocks noChangeArrowheads="1"/>
          </p:cNvSpPr>
          <p:nvPr/>
        </p:nvSpPr>
        <p:spPr bwMode="auto">
          <a:xfrm>
            <a:off x="4298950" y="4567238"/>
            <a:ext cx="450850" cy="395287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E</a:t>
            </a:r>
          </a:p>
        </p:txBody>
      </p:sp>
      <p:sp>
        <p:nvSpPr>
          <p:cNvPr id="237632" name="Line 64"/>
          <p:cNvSpPr>
            <a:spLocks noChangeShapeType="1"/>
          </p:cNvSpPr>
          <p:nvPr/>
        </p:nvSpPr>
        <p:spPr bwMode="auto">
          <a:xfrm>
            <a:off x="3824288" y="4573588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37633" name="Line 65"/>
          <p:cNvSpPr>
            <a:spLocks noChangeShapeType="1"/>
          </p:cNvSpPr>
          <p:nvPr/>
        </p:nvSpPr>
        <p:spPr bwMode="auto">
          <a:xfrm>
            <a:off x="5222875" y="4560888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37634" name="Rectangle 66"/>
          <p:cNvSpPr>
            <a:spLocks noChangeArrowheads="1"/>
          </p:cNvSpPr>
          <p:nvPr/>
        </p:nvSpPr>
        <p:spPr bwMode="auto">
          <a:xfrm>
            <a:off x="6461125" y="4567238"/>
            <a:ext cx="2339975" cy="395287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7635" name="Rectangle 67"/>
          <p:cNvSpPr>
            <a:spLocks noChangeArrowheads="1"/>
          </p:cNvSpPr>
          <p:nvPr/>
        </p:nvSpPr>
        <p:spPr bwMode="auto">
          <a:xfrm>
            <a:off x="7427913" y="4567238"/>
            <a:ext cx="450850" cy="395287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F</a:t>
            </a:r>
          </a:p>
        </p:txBody>
      </p:sp>
      <p:sp>
        <p:nvSpPr>
          <p:cNvPr id="237636" name="Line 68"/>
          <p:cNvSpPr>
            <a:spLocks noChangeShapeType="1"/>
          </p:cNvSpPr>
          <p:nvPr/>
        </p:nvSpPr>
        <p:spPr bwMode="auto">
          <a:xfrm>
            <a:off x="6953250" y="4573588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37637" name="Line 69"/>
          <p:cNvSpPr>
            <a:spLocks noChangeShapeType="1"/>
          </p:cNvSpPr>
          <p:nvPr/>
        </p:nvSpPr>
        <p:spPr bwMode="auto">
          <a:xfrm>
            <a:off x="8351838" y="4560888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37638" name="Rectangle 70"/>
          <p:cNvSpPr>
            <a:spLocks noChangeArrowheads="1"/>
          </p:cNvSpPr>
          <p:nvPr/>
        </p:nvSpPr>
        <p:spPr bwMode="auto">
          <a:xfrm>
            <a:off x="2081213" y="5792788"/>
            <a:ext cx="2339975" cy="395287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7639" name="Rectangle 71"/>
          <p:cNvSpPr>
            <a:spLocks noChangeArrowheads="1"/>
          </p:cNvSpPr>
          <p:nvPr/>
        </p:nvSpPr>
        <p:spPr bwMode="auto">
          <a:xfrm>
            <a:off x="3048000" y="5792788"/>
            <a:ext cx="450850" cy="395287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G</a:t>
            </a:r>
          </a:p>
        </p:txBody>
      </p:sp>
      <p:sp>
        <p:nvSpPr>
          <p:cNvPr id="237640" name="Line 72"/>
          <p:cNvSpPr>
            <a:spLocks noChangeShapeType="1"/>
          </p:cNvSpPr>
          <p:nvPr/>
        </p:nvSpPr>
        <p:spPr bwMode="auto">
          <a:xfrm>
            <a:off x="2573338" y="5799138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37641" name="Line 73"/>
          <p:cNvSpPr>
            <a:spLocks noChangeShapeType="1"/>
          </p:cNvSpPr>
          <p:nvPr/>
        </p:nvSpPr>
        <p:spPr bwMode="auto">
          <a:xfrm>
            <a:off x="3971925" y="5786438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37581" name="Rectangle 13"/>
          <p:cNvSpPr>
            <a:spLocks noChangeArrowheads="1"/>
          </p:cNvSpPr>
          <p:nvPr/>
        </p:nvSpPr>
        <p:spPr bwMode="auto">
          <a:xfrm>
            <a:off x="1009650" y="455295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37642" name="Rectangle 74"/>
          <p:cNvSpPr>
            <a:spLocks noChangeArrowheads="1"/>
          </p:cNvSpPr>
          <p:nvPr/>
        </p:nvSpPr>
        <p:spPr bwMode="auto">
          <a:xfrm>
            <a:off x="2235200" y="327025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37643" name="Rectangle 75"/>
          <p:cNvSpPr>
            <a:spLocks noChangeArrowheads="1"/>
          </p:cNvSpPr>
          <p:nvPr/>
        </p:nvSpPr>
        <p:spPr bwMode="auto">
          <a:xfrm>
            <a:off x="3859213" y="456723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37644" name="Rectangle 76"/>
          <p:cNvSpPr>
            <a:spLocks noChangeArrowheads="1"/>
          </p:cNvSpPr>
          <p:nvPr/>
        </p:nvSpPr>
        <p:spPr bwMode="auto">
          <a:xfrm>
            <a:off x="4803775" y="456723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37645" name="Rectangle 77"/>
          <p:cNvSpPr>
            <a:spLocks noChangeArrowheads="1"/>
          </p:cNvSpPr>
          <p:nvPr/>
        </p:nvSpPr>
        <p:spPr bwMode="auto">
          <a:xfrm>
            <a:off x="7000875" y="456723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37646" name="Rectangle 78"/>
          <p:cNvSpPr>
            <a:spLocks noChangeArrowheads="1"/>
          </p:cNvSpPr>
          <p:nvPr/>
        </p:nvSpPr>
        <p:spPr bwMode="auto">
          <a:xfrm>
            <a:off x="7900988" y="456723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37647" name="Rectangle 79"/>
          <p:cNvSpPr>
            <a:spLocks noChangeArrowheads="1"/>
          </p:cNvSpPr>
          <p:nvPr/>
        </p:nvSpPr>
        <p:spPr bwMode="auto">
          <a:xfrm>
            <a:off x="3222625" y="2117725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37648" name="Rectangle 80"/>
          <p:cNvSpPr>
            <a:spLocks noChangeArrowheads="1"/>
          </p:cNvSpPr>
          <p:nvPr/>
        </p:nvSpPr>
        <p:spPr bwMode="auto">
          <a:xfrm>
            <a:off x="5110163" y="210343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37649" name="Rectangle 81"/>
          <p:cNvSpPr>
            <a:spLocks noChangeArrowheads="1"/>
          </p:cNvSpPr>
          <p:nvPr/>
        </p:nvSpPr>
        <p:spPr bwMode="auto">
          <a:xfrm>
            <a:off x="803275" y="328295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37650" name="Rectangle 82"/>
          <p:cNvSpPr>
            <a:spLocks noChangeArrowheads="1"/>
          </p:cNvSpPr>
          <p:nvPr/>
        </p:nvSpPr>
        <p:spPr bwMode="auto">
          <a:xfrm>
            <a:off x="2692400" y="328295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37651" name="Rectangle 83"/>
          <p:cNvSpPr>
            <a:spLocks noChangeArrowheads="1"/>
          </p:cNvSpPr>
          <p:nvPr/>
        </p:nvSpPr>
        <p:spPr bwMode="auto">
          <a:xfrm>
            <a:off x="5065713" y="3268663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37652" name="Rectangle 84"/>
          <p:cNvSpPr>
            <a:spLocks noChangeArrowheads="1"/>
          </p:cNvSpPr>
          <p:nvPr/>
        </p:nvSpPr>
        <p:spPr bwMode="auto">
          <a:xfrm>
            <a:off x="6969125" y="325278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37653" name="Rectangle 85"/>
          <p:cNvSpPr>
            <a:spLocks noChangeArrowheads="1"/>
          </p:cNvSpPr>
          <p:nvPr/>
        </p:nvSpPr>
        <p:spPr bwMode="auto">
          <a:xfrm>
            <a:off x="8378825" y="456565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37654" name="Rectangle 86"/>
          <p:cNvSpPr>
            <a:spLocks noChangeArrowheads="1"/>
          </p:cNvSpPr>
          <p:nvPr/>
        </p:nvSpPr>
        <p:spPr bwMode="auto">
          <a:xfrm>
            <a:off x="6505575" y="4581525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37655" name="Rectangle 87"/>
          <p:cNvSpPr>
            <a:spLocks noChangeArrowheads="1"/>
          </p:cNvSpPr>
          <p:nvPr/>
        </p:nvSpPr>
        <p:spPr bwMode="auto">
          <a:xfrm>
            <a:off x="5281613" y="456565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37656" name="Rectangle 88"/>
          <p:cNvSpPr>
            <a:spLocks noChangeArrowheads="1"/>
          </p:cNvSpPr>
          <p:nvPr/>
        </p:nvSpPr>
        <p:spPr bwMode="auto">
          <a:xfrm>
            <a:off x="3363913" y="4581525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37657" name="Rectangle 89"/>
          <p:cNvSpPr>
            <a:spLocks noChangeArrowheads="1"/>
          </p:cNvSpPr>
          <p:nvPr/>
        </p:nvSpPr>
        <p:spPr bwMode="auto">
          <a:xfrm>
            <a:off x="2390775" y="4581525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37658" name="Rectangle 90"/>
          <p:cNvSpPr>
            <a:spLocks noChangeArrowheads="1"/>
          </p:cNvSpPr>
          <p:nvPr/>
        </p:nvSpPr>
        <p:spPr bwMode="auto">
          <a:xfrm>
            <a:off x="503238" y="4595813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37659" name="Rectangle 91"/>
          <p:cNvSpPr>
            <a:spLocks noChangeArrowheads="1"/>
          </p:cNvSpPr>
          <p:nvPr/>
        </p:nvSpPr>
        <p:spPr bwMode="auto">
          <a:xfrm>
            <a:off x="2095500" y="5789613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37660" name="Rectangle 92"/>
          <p:cNvSpPr>
            <a:spLocks noChangeArrowheads="1"/>
          </p:cNvSpPr>
          <p:nvPr/>
        </p:nvSpPr>
        <p:spPr bwMode="auto">
          <a:xfrm>
            <a:off x="4013200" y="5789613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37661" name="Rectangle 93"/>
          <p:cNvSpPr>
            <a:spLocks noChangeArrowheads="1"/>
          </p:cNvSpPr>
          <p:nvPr/>
        </p:nvSpPr>
        <p:spPr bwMode="auto">
          <a:xfrm>
            <a:off x="2646363" y="579120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37662" name="Rectangle 94"/>
          <p:cNvSpPr>
            <a:spLocks noChangeArrowheads="1"/>
          </p:cNvSpPr>
          <p:nvPr/>
        </p:nvSpPr>
        <p:spPr bwMode="auto">
          <a:xfrm>
            <a:off x="3560763" y="579120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37574" name="Freeform 6"/>
          <p:cNvSpPr>
            <a:spLocks/>
          </p:cNvSpPr>
          <p:nvPr/>
        </p:nvSpPr>
        <p:spPr bwMode="auto">
          <a:xfrm>
            <a:off x="2986088" y="2413000"/>
            <a:ext cx="952500" cy="811213"/>
          </a:xfrm>
          <a:custGeom>
            <a:avLst/>
            <a:gdLst>
              <a:gd name="T0" fmla="*/ 550 w 550"/>
              <a:gd name="T1" fmla="*/ 0 h 544"/>
              <a:gd name="T2" fmla="*/ 0 w 550"/>
              <a:gd name="T3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50" h="544">
                <a:moveTo>
                  <a:pt x="550" y="0"/>
                </a:moveTo>
                <a:lnTo>
                  <a:pt x="0" y="54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616" name="Line 48"/>
          <p:cNvSpPr>
            <a:spLocks noChangeShapeType="1"/>
          </p:cNvSpPr>
          <p:nvPr/>
        </p:nvSpPr>
        <p:spPr bwMode="auto">
          <a:xfrm>
            <a:off x="6673850" y="3476625"/>
            <a:ext cx="728663" cy="10064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611" name="Line 43"/>
          <p:cNvSpPr>
            <a:spLocks noChangeShapeType="1"/>
          </p:cNvSpPr>
          <p:nvPr/>
        </p:nvSpPr>
        <p:spPr bwMode="auto">
          <a:xfrm flipH="1">
            <a:off x="4913313" y="3535363"/>
            <a:ext cx="830262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612" name="Freeform 44"/>
          <p:cNvSpPr>
            <a:spLocks/>
          </p:cNvSpPr>
          <p:nvPr/>
        </p:nvSpPr>
        <p:spPr bwMode="auto">
          <a:xfrm>
            <a:off x="2157413" y="4892675"/>
            <a:ext cx="609600" cy="833438"/>
          </a:xfrm>
          <a:custGeom>
            <a:avLst/>
            <a:gdLst>
              <a:gd name="T0" fmla="*/ 0 w 444"/>
              <a:gd name="T1" fmla="*/ 0 h 523"/>
              <a:gd name="T2" fmla="*/ 444 w 444"/>
              <a:gd name="T3" fmla="*/ 523 h 52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44" h="523">
                <a:moveTo>
                  <a:pt x="0" y="0"/>
                </a:moveTo>
                <a:lnTo>
                  <a:pt x="444" y="523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573" name="Line 5"/>
          <p:cNvSpPr>
            <a:spLocks noChangeShapeType="1"/>
          </p:cNvSpPr>
          <p:nvPr/>
        </p:nvSpPr>
        <p:spPr bwMode="auto">
          <a:xfrm flipH="1">
            <a:off x="1089025" y="3565525"/>
            <a:ext cx="463550" cy="965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663" name="Text Box 95"/>
          <p:cNvSpPr txBox="1">
            <a:spLocks noChangeArrowheads="1"/>
          </p:cNvSpPr>
          <p:nvPr/>
        </p:nvSpPr>
        <p:spPr bwMode="auto">
          <a:xfrm>
            <a:off x="404515" y="1223963"/>
            <a:ext cx="27273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zh-CN" altLang="en-US" sz="2800" b="1" dirty="0">
                <a:solidFill>
                  <a:srgbClr val="31418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中序线索链表</a:t>
            </a:r>
          </a:p>
          <a:p>
            <a:pPr algn="just" eaLnBrk="0" hangingPunct="0"/>
            <a:r>
              <a:rPr lang="zh-CN" altLang="en-US" sz="2800" b="1" dirty="0">
                <a:solidFill>
                  <a:srgbClr val="31418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的建立过程</a:t>
            </a:r>
            <a:endParaRPr lang="zh-CN" altLang="en-US" sz="2800" dirty="0">
              <a:solidFill>
                <a:srgbClr val="314187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7666" name="Text Box 98"/>
          <p:cNvSpPr txBox="1">
            <a:spLocks noChangeArrowheads="1"/>
          </p:cNvSpPr>
          <p:nvPr/>
        </p:nvSpPr>
        <p:spPr bwMode="auto">
          <a:xfrm>
            <a:off x="5597525" y="1312863"/>
            <a:ext cx="3546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zh-CN" altLang="en-US" sz="2800" b="1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已经建立起二叉链表</a:t>
            </a:r>
            <a:endParaRPr lang="zh-CN" altLang="en-US" sz="280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424863" cy="792162"/>
          </a:xfrm>
        </p:spPr>
        <p:txBody>
          <a:bodyPr/>
          <a:lstStyle/>
          <a:p>
            <a:r>
              <a:rPr lang="en-US" altLang="zh-CN" dirty="0" smtClean="0"/>
              <a:t>6.3.2 </a:t>
            </a:r>
            <a:r>
              <a:rPr lang="zh-CN" altLang="en-US" dirty="0" smtClean="0"/>
              <a:t>线索二叉树</a:t>
            </a:r>
          </a:p>
        </p:txBody>
      </p:sp>
    </p:spTree>
    <p:extLst>
      <p:ext uri="{BB962C8B-B14F-4D97-AF65-F5344CB8AC3E}">
        <p14:creationId xmlns:p14="http://schemas.microsoft.com/office/powerpoint/2010/main" val="153025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3187700" y="2105025"/>
            <a:ext cx="2339975" cy="395288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4154488" y="2105025"/>
            <a:ext cx="450850" cy="395288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A</a:t>
            </a:r>
          </a:p>
        </p:txBody>
      </p:sp>
      <p:sp>
        <p:nvSpPr>
          <p:cNvPr id="238598" name="Line 6"/>
          <p:cNvSpPr>
            <a:spLocks noChangeShapeType="1"/>
          </p:cNvSpPr>
          <p:nvPr/>
        </p:nvSpPr>
        <p:spPr bwMode="auto">
          <a:xfrm>
            <a:off x="3917950" y="1592263"/>
            <a:ext cx="241300" cy="482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599" name="Text Box 7"/>
          <p:cNvSpPr txBox="1">
            <a:spLocks noChangeArrowheads="1"/>
          </p:cNvSpPr>
          <p:nvPr/>
        </p:nvSpPr>
        <p:spPr bwMode="auto">
          <a:xfrm>
            <a:off x="3248025" y="1168400"/>
            <a:ext cx="10318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0" rIns="18000" bIns="0"/>
          <a:lstStyle/>
          <a:p>
            <a:pPr algn="just"/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头指针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Angsana New" panose="02020603050405020304" pitchFamily="18" charset="-34"/>
            </a:endParaRPr>
          </a:p>
        </p:txBody>
      </p:sp>
      <p:sp>
        <p:nvSpPr>
          <p:cNvPr id="238600" name="Freeform 8"/>
          <p:cNvSpPr>
            <a:spLocks/>
          </p:cNvSpPr>
          <p:nvPr/>
        </p:nvSpPr>
        <p:spPr bwMode="auto">
          <a:xfrm>
            <a:off x="4848225" y="2441575"/>
            <a:ext cx="655638" cy="723900"/>
          </a:xfrm>
          <a:custGeom>
            <a:avLst/>
            <a:gdLst>
              <a:gd name="T0" fmla="*/ 0 w 469"/>
              <a:gd name="T1" fmla="*/ 0 h 544"/>
              <a:gd name="T2" fmla="*/ 469 w 469"/>
              <a:gd name="T3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9" h="544">
                <a:moveTo>
                  <a:pt x="0" y="0"/>
                </a:moveTo>
                <a:lnTo>
                  <a:pt x="469" y="54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601" name="Line 9"/>
          <p:cNvSpPr>
            <a:spLocks noChangeShapeType="1"/>
          </p:cNvSpPr>
          <p:nvPr/>
        </p:nvSpPr>
        <p:spPr bwMode="auto">
          <a:xfrm>
            <a:off x="3679825" y="2111375"/>
            <a:ext cx="0" cy="398463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38602" name="Line 10"/>
          <p:cNvSpPr>
            <a:spLocks noChangeShapeType="1"/>
          </p:cNvSpPr>
          <p:nvPr/>
        </p:nvSpPr>
        <p:spPr bwMode="auto">
          <a:xfrm>
            <a:off x="5078413" y="2098675"/>
            <a:ext cx="0" cy="398463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38603" name="Rectangle 11"/>
          <p:cNvSpPr>
            <a:spLocks noChangeArrowheads="1"/>
          </p:cNvSpPr>
          <p:nvPr/>
        </p:nvSpPr>
        <p:spPr bwMode="auto">
          <a:xfrm>
            <a:off x="768350" y="3270250"/>
            <a:ext cx="2339975" cy="395288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8604" name="Rectangle 12"/>
          <p:cNvSpPr>
            <a:spLocks noChangeArrowheads="1"/>
          </p:cNvSpPr>
          <p:nvPr/>
        </p:nvSpPr>
        <p:spPr bwMode="auto">
          <a:xfrm>
            <a:off x="1735138" y="3270250"/>
            <a:ext cx="450850" cy="395288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B</a:t>
            </a:r>
          </a:p>
        </p:txBody>
      </p:sp>
      <p:sp>
        <p:nvSpPr>
          <p:cNvPr id="238605" name="Line 13"/>
          <p:cNvSpPr>
            <a:spLocks noChangeShapeType="1"/>
          </p:cNvSpPr>
          <p:nvPr/>
        </p:nvSpPr>
        <p:spPr bwMode="auto">
          <a:xfrm>
            <a:off x="1260475" y="3276600"/>
            <a:ext cx="0" cy="398463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38606" name="Line 14"/>
          <p:cNvSpPr>
            <a:spLocks noChangeShapeType="1"/>
          </p:cNvSpPr>
          <p:nvPr/>
        </p:nvSpPr>
        <p:spPr bwMode="auto">
          <a:xfrm>
            <a:off x="2659063" y="3263900"/>
            <a:ext cx="0" cy="398463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38607" name="Rectangle 15"/>
          <p:cNvSpPr>
            <a:spLocks noChangeArrowheads="1"/>
          </p:cNvSpPr>
          <p:nvPr/>
        </p:nvSpPr>
        <p:spPr bwMode="auto">
          <a:xfrm>
            <a:off x="5030788" y="3255963"/>
            <a:ext cx="2339975" cy="395287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8608" name="Rectangle 16"/>
          <p:cNvSpPr>
            <a:spLocks noChangeArrowheads="1"/>
          </p:cNvSpPr>
          <p:nvPr/>
        </p:nvSpPr>
        <p:spPr bwMode="auto">
          <a:xfrm>
            <a:off x="5997575" y="3255963"/>
            <a:ext cx="450850" cy="395287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C</a:t>
            </a:r>
          </a:p>
        </p:txBody>
      </p:sp>
      <p:sp>
        <p:nvSpPr>
          <p:cNvPr id="238609" name="Line 17"/>
          <p:cNvSpPr>
            <a:spLocks noChangeShapeType="1"/>
          </p:cNvSpPr>
          <p:nvPr/>
        </p:nvSpPr>
        <p:spPr bwMode="auto">
          <a:xfrm>
            <a:off x="5522913" y="3262313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38610" name="Line 18"/>
          <p:cNvSpPr>
            <a:spLocks noChangeShapeType="1"/>
          </p:cNvSpPr>
          <p:nvPr/>
        </p:nvSpPr>
        <p:spPr bwMode="auto">
          <a:xfrm>
            <a:off x="6921500" y="3249613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38611" name="Rectangle 19"/>
          <p:cNvSpPr>
            <a:spLocks noChangeArrowheads="1"/>
          </p:cNvSpPr>
          <p:nvPr/>
        </p:nvSpPr>
        <p:spPr bwMode="auto">
          <a:xfrm>
            <a:off x="457200" y="4583113"/>
            <a:ext cx="2339975" cy="395287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8612" name="Rectangle 20"/>
          <p:cNvSpPr>
            <a:spLocks noChangeArrowheads="1"/>
          </p:cNvSpPr>
          <p:nvPr/>
        </p:nvSpPr>
        <p:spPr bwMode="auto">
          <a:xfrm>
            <a:off x="1423988" y="4583113"/>
            <a:ext cx="450850" cy="395287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D</a:t>
            </a:r>
          </a:p>
        </p:txBody>
      </p:sp>
      <p:sp>
        <p:nvSpPr>
          <p:cNvPr id="238613" name="Line 21"/>
          <p:cNvSpPr>
            <a:spLocks noChangeShapeType="1"/>
          </p:cNvSpPr>
          <p:nvPr/>
        </p:nvSpPr>
        <p:spPr bwMode="auto">
          <a:xfrm>
            <a:off x="949325" y="4589463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38614" name="Line 22"/>
          <p:cNvSpPr>
            <a:spLocks noChangeShapeType="1"/>
          </p:cNvSpPr>
          <p:nvPr/>
        </p:nvSpPr>
        <p:spPr bwMode="auto">
          <a:xfrm>
            <a:off x="2347913" y="4576763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38615" name="Rectangle 23"/>
          <p:cNvSpPr>
            <a:spLocks noChangeArrowheads="1"/>
          </p:cNvSpPr>
          <p:nvPr/>
        </p:nvSpPr>
        <p:spPr bwMode="auto">
          <a:xfrm>
            <a:off x="3332163" y="4567238"/>
            <a:ext cx="2339975" cy="395287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8616" name="Rectangle 24"/>
          <p:cNvSpPr>
            <a:spLocks noChangeArrowheads="1"/>
          </p:cNvSpPr>
          <p:nvPr/>
        </p:nvSpPr>
        <p:spPr bwMode="auto">
          <a:xfrm>
            <a:off x="4298950" y="4567238"/>
            <a:ext cx="450850" cy="395287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E</a:t>
            </a:r>
          </a:p>
        </p:txBody>
      </p:sp>
      <p:sp>
        <p:nvSpPr>
          <p:cNvPr id="238617" name="Line 25"/>
          <p:cNvSpPr>
            <a:spLocks noChangeShapeType="1"/>
          </p:cNvSpPr>
          <p:nvPr/>
        </p:nvSpPr>
        <p:spPr bwMode="auto">
          <a:xfrm>
            <a:off x="3824288" y="4573588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38618" name="Line 26"/>
          <p:cNvSpPr>
            <a:spLocks noChangeShapeType="1"/>
          </p:cNvSpPr>
          <p:nvPr/>
        </p:nvSpPr>
        <p:spPr bwMode="auto">
          <a:xfrm>
            <a:off x="5222875" y="4560888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38619" name="Rectangle 27"/>
          <p:cNvSpPr>
            <a:spLocks noChangeArrowheads="1"/>
          </p:cNvSpPr>
          <p:nvPr/>
        </p:nvSpPr>
        <p:spPr bwMode="auto">
          <a:xfrm>
            <a:off x="6461125" y="4567238"/>
            <a:ext cx="2339975" cy="395287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8620" name="Rectangle 28"/>
          <p:cNvSpPr>
            <a:spLocks noChangeArrowheads="1"/>
          </p:cNvSpPr>
          <p:nvPr/>
        </p:nvSpPr>
        <p:spPr bwMode="auto">
          <a:xfrm>
            <a:off x="7427913" y="4567238"/>
            <a:ext cx="450850" cy="395287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F</a:t>
            </a:r>
          </a:p>
        </p:txBody>
      </p:sp>
      <p:sp>
        <p:nvSpPr>
          <p:cNvPr id="238621" name="Line 29"/>
          <p:cNvSpPr>
            <a:spLocks noChangeShapeType="1"/>
          </p:cNvSpPr>
          <p:nvPr/>
        </p:nvSpPr>
        <p:spPr bwMode="auto">
          <a:xfrm>
            <a:off x="6953250" y="4573588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38622" name="Line 30"/>
          <p:cNvSpPr>
            <a:spLocks noChangeShapeType="1"/>
          </p:cNvSpPr>
          <p:nvPr/>
        </p:nvSpPr>
        <p:spPr bwMode="auto">
          <a:xfrm>
            <a:off x="8351838" y="4560888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38623" name="Rectangle 31"/>
          <p:cNvSpPr>
            <a:spLocks noChangeArrowheads="1"/>
          </p:cNvSpPr>
          <p:nvPr/>
        </p:nvSpPr>
        <p:spPr bwMode="auto">
          <a:xfrm>
            <a:off x="2081213" y="5792788"/>
            <a:ext cx="2339975" cy="395287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8624" name="Rectangle 32"/>
          <p:cNvSpPr>
            <a:spLocks noChangeArrowheads="1"/>
          </p:cNvSpPr>
          <p:nvPr/>
        </p:nvSpPr>
        <p:spPr bwMode="auto">
          <a:xfrm>
            <a:off x="3048000" y="5792788"/>
            <a:ext cx="450850" cy="395287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G</a:t>
            </a:r>
          </a:p>
        </p:txBody>
      </p:sp>
      <p:sp>
        <p:nvSpPr>
          <p:cNvPr id="238625" name="Line 33"/>
          <p:cNvSpPr>
            <a:spLocks noChangeShapeType="1"/>
          </p:cNvSpPr>
          <p:nvPr/>
        </p:nvSpPr>
        <p:spPr bwMode="auto">
          <a:xfrm>
            <a:off x="2573338" y="5799138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38626" name="Line 34"/>
          <p:cNvSpPr>
            <a:spLocks noChangeShapeType="1"/>
          </p:cNvSpPr>
          <p:nvPr/>
        </p:nvSpPr>
        <p:spPr bwMode="auto">
          <a:xfrm>
            <a:off x="3971925" y="5786438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38627" name="Rectangle 35"/>
          <p:cNvSpPr>
            <a:spLocks noChangeArrowheads="1"/>
          </p:cNvSpPr>
          <p:nvPr/>
        </p:nvSpPr>
        <p:spPr bwMode="auto">
          <a:xfrm>
            <a:off x="1009650" y="455295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38628" name="Rectangle 36"/>
          <p:cNvSpPr>
            <a:spLocks noChangeArrowheads="1"/>
          </p:cNvSpPr>
          <p:nvPr/>
        </p:nvSpPr>
        <p:spPr bwMode="auto">
          <a:xfrm>
            <a:off x="2235200" y="327025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38629" name="Rectangle 37"/>
          <p:cNvSpPr>
            <a:spLocks noChangeArrowheads="1"/>
          </p:cNvSpPr>
          <p:nvPr/>
        </p:nvSpPr>
        <p:spPr bwMode="auto">
          <a:xfrm>
            <a:off x="3859213" y="456723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38630" name="Rectangle 38"/>
          <p:cNvSpPr>
            <a:spLocks noChangeArrowheads="1"/>
          </p:cNvSpPr>
          <p:nvPr/>
        </p:nvSpPr>
        <p:spPr bwMode="auto">
          <a:xfrm>
            <a:off x="4803775" y="456723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38631" name="Rectangle 39"/>
          <p:cNvSpPr>
            <a:spLocks noChangeArrowheads="1"/>
          </p:cNvSpPr>
          <p:nvPr/>
        </p:nvSpPr>
        <p:spPr bwMode="auto">
          <a:xfrm>
            <a:off x="7000875" y="456723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38632" name="Rectangle 40"/>
          <p:cNvSpPr>
            <a:spLocks noChangeArrowheads="1"/>
          </p:cNvSpPr>
          <p:nvPr/>
        </p:nvSpPr>
        <p:spPr bwMode="auto">
          <a:xfrm>
            <a:off x="7900988" y="456723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38633" name="Rectangle 41"/>
          <p:cNvSpPr>
            <a:spLocks noChangeArrowheads="1"/>
          </p:cNvSpPr>
          <p:nvPr/>
        </p:nvSpPr>
        <p:spPr bwMode="auto">
          <a:xfrm>
            <a:off x="3222625" y="2117725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38634" name="Rectangle 42"/>
          <p:cNvSpPr>
            <a:spLocks noChangeArrowheads="1"/>
          </p:cNvSpPr>
          <p:nvPr/>
        </p:nvSpPr>
        <p:spPr bwMode="auto">
          <a:xfrm>
            <a:off x="5110163" y="210343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38635" name="Rectangle 43"/>
          <p:cNvSpPr>
            <a:spLocks noChangeArrowheads="1"/>
          </p:cNvSpPr>
          <p:nvPr/>
        </p:nvSpPr>
        <p:spPr bwMode="auto">
          <a:xfrm>
            <a:off x="803275" y="328295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38636" name="Rectangle 44"/>
          <p:cNvSpPr>
            <a:spLocks noChangeArrowheads="1"/>
          </p:cNvSpPr>
          <p:nvPr/>
        </p:nvSpPr>
        <p:spPr bwMode="auto">
          <a:xfrm>
            <a:off x="2692400" y="328295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38637" name="Rectangle 45"/>
          <p:cNvSpPr>
            <a:spLocks noChangeArrowheads="1"/>
          </p:cNvSpPr>
          <p:nvPr/>
        </p:nvSpPr>
        <p:spPr bwMode="auto">
          <a:xfrm>
            <a:off x="5065713" y="3268663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38638" name="Rectangle 46"/>
          <p:cNvSpPr>
            <a:spLocks noChangeArrowheads="1"/>
          </p:cNvSpPr>
          <p:nvPr/>
        </p:nvSpPr>
        <p:spPr bwMode="auto">
          <a:xfrm>
            <a:off x="6969125" y="325278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38639" name="Rectangle 47"/>
          <p:cNvSpPr>
            <a:spLocks noChangeArrowheads="1"/>
          </p:cNvSpPr>
          <p:nvPr/>
        </p:nvSpPr>
        <p:spPr bwMode="auto">
          <a:xfrm>
            <a:off x="8378825" y="456565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38640" name="Rectangle 48"/>
          <p:cNvSpPr>
            <a:spLocks noChangeArrowheads="1"/>
          </p:cNvSpPr>
          <p:nvPr/>
        </p:nvSpPr>
        <p:spPr bwMode="auto">
          <a:xfrm>
            <a:off x="6505575" y="4581525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38641" name="Rectangle 49"/>
          <p:cNvSpPr>
            <a:spLocks noChangeArrowheads="1"/>
          </p:cNvSpPr>
          <p:nvPr/>
        </p:nvSpPr>
        <p:spPr bwMode="auto">
          <a:xfrm>
            <a:off x="5281613" y="456565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38642" name="Rectangle 50"/>
          <p:cNvSpPr>
            <a:spLocks noChangeArrowheads="1"/>
          </p:cNvSpPr>
          <p:nvPr/>
        </p:nvSpPr>
        <p:spPr bwMode="auto">
          <a:xfrm>
            <a:off x="3363913" y="4581525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38643" name="Rectangle 51"/>
          <p:cNvSpPr>
            <a:spLocks noChangeArrowheads="1"/>
          </p:cNvSpPr>
          <p:nvPr/>
        </p:nvSpPr>
        <p:spPr bwMode="auto">
          <a:xfrm>
            <a:off x="2390775" y="4581525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38644" name="Rectangle 52"/>
          <p:cNvSpPr>
            <a:spLocks noChangeArrowheads="1"/>
          </p:cNvSpPr>
          <p:nvPr/>
        </p:nvSpPr>
        <p:spPr bwMode="auto">
          <a:xfrm>
            <a:off x="503238" y="4595813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38645" name="Rectangle 53"/>
          <p:cNvSpPr>
            <a:spLocks noChangeArrowheads="1"/>
          </p:cNvSpPr>
          <p:nvPr/>
        </p:nvSpPr>
        <p:spPr bwMode="auto">
          <a:xfrm>
            <a:off x="2095500" y="5789613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38646" name="Rectangle 54"/>
          <p:cNvSpPr>
            <a:spLocks noChangeArrowheads="1"/>
          </p:cNvSpPr>
          <p:nvPr/>
        </p:nvSpPr>
        <p:spPr bwMode="auto">
          <a:xfrm>
            <a:off x="4013200" y="5789613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38647" name="Rectangle 55"/>
          <p:cNvSpPr>
            <a:spLocks noChangeArrowheads="1"/>
          </p:cNvSpPr>
          <p:nvPr/>
        </p:nvSpPr>
        <p:spPr bwMode="auto">
          <a:xfrm>
            <a:off x="2646363" y="579120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38648" name="Rectangle 56"/>
          <p:cNvSpPr>
            <a:spLocks noChangeArrowheads="1"/>
          </p:cNvSpPr>
          <p:nvPr/>
        </p:nvSpPr>
        <p:spPr bwMode="auto">
          <a:xfrm>
            <a:off x="3560763" y="579120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38649" name="Freeform 57"/>
          <p:cNvSpPr>
            <a:spLocks/>
          </p:cNvSpPr>
          <p:nvPr/>
        </p:nvSpPr>
        <p:spPr bwMode="auto">
          <a:xfrm>
            <a:off x="2986088" y="2413000"/>
            <a:ext cx="952500" cy="811213"/>
          </a:xfrm>
          <a:custGeom>
            <a:avLst/>
            <a:gdLst>
              <a:gd name="T0" fmla="*/ 550 w 550"/>
              <a:gd name="T1" fmla="*/ 0 h 544"/>
              <a:gd name="T2" fmla="*/ 0 w 550"/>
              <a:gd name="T3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50" h="544">
                <a:moveTo>
                  <a:pt x="550" y="0"/>
                </a:moveTo>
                <a:lnTo>
                  <a:pt x="0" y="54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650" name="Line 58"/>
          <p:cNvSpPr>
            <a:spLocks noChangeShapeType="1"/>
          </p:cNvSpPr>
          <p:nvPr/>
        </p:nvSpPr>
        <p:spPr bwMode="auto">
          <a:xfrm>
            <a:off x="6673850" y="3476625"/>
            <a:ext cx="728663" cy="10064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651" name="Line 59"/>
          <p:cNvSpPr>
            <a:spLocks noChangeShapeType="1"/>
          </p:cNvSpPr>
          <p:nvPr/>
        </p:nvSpPr>
        <p:spPr bwMode="auto">
          <a:xfrm flipH="1">
            <a:off x="4913313" y="3535363"/>
            <a:ext cx="830262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652" name="Freeform 60"/>
          <p:cNvSpPr>
            <a:spLocks/>
          </p:cNvSpPr>
          <p:nvPr/>
        </p:nvSpPr>
        <p:spPr bwMode="auto">
          <a:xfrm>
            <a:off x="2157413" y="4892675"/>
            <a:ext cx="609600" cy="833438"/>
          </a:xfrm>
          <a:custGeom>
            <a:avLst/>
            <a:gdLst>
              <a:gd name="T0" fmla="*/ 0 w 444"/>
              <a:gd name="T1" fmla="*/ 0 h 523"/>
              <a:gd name="T2" fmla="*/ 444 w 444"/>
              <a:gd name="T3" fmla="*/ 523 h 52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44" h="523">
                <a:moveTo>
                  <a:pt x="0" y="0"/>
                </a:moveTo>
                <a:lnTo>
                  <a:pt x="444" y="523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653" name="Line 61"/>
          <p:cNvSpPr>
            <a:spLocks noChangeShapeType="1"/>
          </p:cNvSpPr>
          <p:nvPr/>
        </p:nvSpPr>
        <p:spPr bwMode="auto">
          <a:xfrm flipH="1">
            <a:off x="1089025" y="3565525"/>
            <a:ext cx="463550" cy="965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654" name="Text Box 62"/>
          <p:cNvSpPr txBox="1">
            <a:spLocks noChangeArrowheads="1"/>
          </p:cNvSpPr>
          <p:nvPr/>
        </p:nvSpPr>
        <p:spPr bwMode="auto">
          <a:xfrm>
            <a:off x="404515" y="1223963"/>
            <a:ext cx="27273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zh-CN" altLang="en-US" sz="2800" b="1" dirty="0">
                <a:solidFill>
                  <a:srgbClr val="31418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中序线索链表</a:t>
            </a:r>
          </a:p>
          <a:p>
            <a:pPr algn="just" eaLnBrk="0" hangingPunct="0"/>
            <a:r>
              <a:rPr lang="zh-CN" altLang="en-US" sz="2800" b="1" dirty="0">
                <a:solidFill>
                  <a:srgbClr val="31418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的建立过程</a:t>
            </a:r>
            <a:endParaRPr lang="zh-CN" altLang="en-US" sz="2800" dirty="0">
              <a:solidFill>
                <a:srgbClr val="314187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8657" name="Text Box 65"/>
          <p:cNvSpPr txBox="1">
            <a:spLocks noChangeArrowheads="1"/>
          </p:cNvSpPr>
          <p:nvPr/>
        </p:nvSpPr>
        <p:spPr bwMode="auto">
          <a:xfrm>
            <a:off x="5726113" y="1312863"/>
            <a:ext cx="33401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中序遍历二叉链表</a:t>
            </a:r>
          </a:p>
          <a:p>
            <a:pPr algn="just" eaLnBrk="0" hangingPunct="0"/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为正在访问的结点</a:t>
            </a:r>
          </a:p>
          <a:p>
            <a:pPr algn="just" eaLnBrk="0" hangingPunct="0"/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pre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为刚访问的结点</a:t>
            </a:r>
            <a:endParaRPr lang="zh-CN" altLang="en-US" sz="280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38661" name="Group 69"/>
          <p:cNvGrpSpPr>
            <a:grpSpLocks/>
          </p:cNvGrpSpPr>
          <p:nvPr/>
        </p:nvGrpSpPr>
        <p:grpSpPr bwMode="auto">
          <a:xfrm>
            <a:off x="530225" y="5011738"/>
            <a:ext cx="546100" cy="804862"/>
            <a:chOff x="334" y="3157"/>
            <a:chExt cx="344" cy="507"/>
          </a:xfrm>
        </p:grpSpPr>
        <p:sp>
          <p:nvSpPr>
            <p:cNvPr id="238658" name="Line 66"/>
            <p:cNvSpPr>
              <a:spLocks noChangeShapeType="1"/>
            </p:cNvSpPr>
            <p:nvPr/>
          </p:nvSpPr>
          <p:spPr bwMode="auto">
            <a:xfrm flipV="1">
              <a:off x="545" y="3157"/>
              <a:ext cx="115" cy="27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59" name="Text Box 67"/>
            <p:cNvSpPr txBox="1">
              <a:spLocks noChangeArrowheads="1"/>
            </p:cNvSpPr>
            <p:nvPr/>
          </p:nvSpPr>
          <p:spPr bwMode="auto">
            <a:xfrm>
              <a:off x="334" y="3376"/>
              <a:ext cx="3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  <p:sp>
        <p:nvSpPr>
          <p:cNvPr id="238660" name="Rectangle 68"/>
          <p:cNvSpPr>
            <a:spLocks noChangeArrowheads="1"/>
          </p:cNvSpPr>
          <p:nvPr/>
        </p:nvSpPr>
        <p:spPr bwMode="auto">
          <a:xfrm>
            <a:off x="487363" y="457993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7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424863" cy="792162"/>
          </a:xfrm>
        </p:spPr>
        <p:txBody>
          <a:bodyPr/>
          <a:lstStyle/>
          <a:p>
            <a:r>
              <a:rPr lang="en-US" altLang="zh-CN" dirty="0" smtClean="0"/>
              <a:t>6.3.2 </a:t>
            </a:r>
            <a:r>
              <a:rPr lang="zh-CN" altLang="en-US" dirty="0" smtClean="0"/>
              <a:t>线索二叉树</a:t>
            </a:r>
          </a:p>
        </p:txBody>
      </p:sp>
    </p:spTree>
    <p:extLst>
      <p:ext uri="{BB962C8B-B14F-4D97-AF65-F5344CB8AC3E}">
        <p14:creationId xmlns:p14="http://schemas.microsoft.com/office/powerpoint/2010/main" val="18576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6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0" name="Rectangle 4"/>
          <p:cNvSpPr>
            <a:spLocks noChangeArrowheads="1"/>
          </p:cNvSpPr>
          <p:nvPr/>
        </p:nvSpPr>
        <p:spPr bwMode="auto">
          <a:xfrm>
            <a:off x="3187700" y="2105025"/>
            <a:ext cx="2339975" cy="395288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9621" name="Rectangle 5"/>
          <p:cNvSpPr>
            <a:spLocks noChangeArrowheads="1"/>
          </p:cNvSpPr>
          <p:nvPr/>
        </p:nvSpPr>
        <p:spPr bwMode="auto">
          <a:xfrm>
            <a:off x="4154488" y="2105025"/>
            <a:ext cx="450850" cy="395288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A</a:t>
            </a:r>
          </a:p>
        </p:txBody>
      </p:sp>
      <p:sp>
        <p:nvSpPr>
          <p:cNvPr id="239622" name="Line 6"/>
          <p:cNvSpPr>
            <a:spLocks noChangeShapeType="1"/>
          </p:cNvSpPr>
          <p:nvPr/>
        </p:nvSpPr>
        <p:spPr bwMode="auto">
          <a:xfrm>
            <a:off x="3917950" y="1592263"/>
            <a:ext cx="241300" cy="482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623" name="Text Box 7"/>
          <p:cNvSpPr txBox="1">
            <a:spLocks noChangeArrowheads="1"/>
          </p:cNvSpPr>
          <p:nvPr/>
        </p:nvSpPr>
        <p:spPr bwMode="auto">
          <a:xfrm>
            <a:off x="3248025" y="1168400"/>
            <a:ext cx="10318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0" rIns="18000" bIns="0"/>
          <a:lstStyle/>
          <a:p>
            <a:pPr algn="just"/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头指针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Angsana New" panose="02020603050405020304" pitchFamily="18" charset="-34"/>
            </a:endParaRPr>
          </a:p>
        </p:txBody>
      </p:sp>
      <p:sp>
        <p:nvSpPr>
          <p:cNvPr id="239624" name="Freeform 8"/>
          <p:cNvSpPr>
            <a:spLocks/>
          </p:cNvSpPr>
          <p:nvPr/>
        </p:nvSpPr>
        <p:spPr bwMode="auto">
          <a:xfrm>
            <a:off x="4848225" y="2441575"/>
            <a:ext cx="655638" cy="723900"/>
          </a:xfrm>
          <a:custGeom>
            <a:avLst/>
            <a:gdLst>
              <a:gd name="T0" fmla="*/ 0 w 469"/>
              <a:gd name="T1" fmla="*/ 0 h 544"/>
              <a:gd name="T2" fmla="*/ 469 w 469"/>
              <a:gd name="T3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9" h="544">
                <a:moveTo>
                  <a:pt x="0" y="0"/>
                </a:moveTo>
                <a:lnTo>
                  <a:pt x="469" y="54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625" name="Line 9"/>
          <p:cNvSpPr>
            <a:spLocks noChangeShapeType="1"/>
          </p:cNvSpPr>
          <p:nvPr/>
        </p:nvSpPr>
        <p:spPr bwMode="auto">
          <a:xfrm>
            <a:off x="3679825" y="2111375"/>
            <a:ext cx="0" cy="398463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39626" name="Line 10"/>
          <p:cNvSpPr>
            <a:spLocks noChangeShapeType="1"/>
          </p:cNvSpPr>
          <p:nvPr/>
        </p:nvSpPr>
        <p:spPr bwMode="auto">
          <a:xfrm>
            <a:off x="5078413" y="2098675"/>
            <a:ext cx="0" cy="398463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39627" name="Rectangle 11"/>
          <p:cNvSpPr>
            <a:spLocks noChangeArrowheads="1"/>
          </p:cNvSpPr>
          <p:nvPr/>
        </p:nvSpPr>
        <p:spPr bwMode="auto">
          <a:xfrm>
            <a:off x="768350" y="3270250"/>
            <a:ext cx="2339975" cy="395288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9628" name="Rectangle 12"/>
          <p:cNvSpPr>
            <a:spLocks noChangeArrowheads="1"/>
          </p:cNvSpPr>
          <p:nvPr/>
        </p:nvSpPr>
        <p:spPr bwMode="auto">
          <a:xfrm>
            <a:off x="1735138" y="3270250"/>
            <a:ext cx="450850" cy="395288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B</a:t>
            </a:r>
          </a:p>
        </p:txBody>
      </p:sp>
      <p:sp>
        <p:nvSpPr>
          <p:cNvPr id="239629" name="Line 13"/>
          <p:cNvSpPr>
            <a:spLocks noChangeShapeType="1"/>
          </p:cNvSpPr>
          <p:nvPr/>
        </p:nvSpPr>
        <p:spPr bwMode="auto">
          <a:xfrm>
            <a:off x="1260475" y="3276600"/>
            <a:ext cx="0" cy="398463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39630" name="Line 14"/>
          <p:cNvSpPr>
            <a:spLocks noChangeShapeType="1"/>
          </p:cNvSpPr>
          <p:nvPr/>
        </p:nvSpPr>
        <p:spPr bwMode="auto">
          <a:xfrm>
            <a:off x="2659063" y="3263900"/>
            <a:ext cx="0" cy="398463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39631" name="Rectangle 15"/>
          <p:cNvSpPr>
            <a:spLocks noChangeArrowheads="1"/>
          </p:cNvSpPr>
          <p:nvPr/>
        </p:nvSpPr>
        <p:spPr bwMode="auto">
          <a:xfrm>
            <a:off x="5030788" y="3255963"/>
            <a:ext cx="2339975" cy="395287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9632" name="Rectangle 16"/>
          <p:cNvSpPr>
            <a:spLocks noChangeArrowheads="1"/>
          </p:cNvSpPr>
          <p:nvPr/>
        </p:nvSpPr>
        <p:spPr bwMode="auto">
          <a:xfrm>
            <a:off x="5997575" y="3255963"/>
            <a:ext cx="450850" cy="395287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C</a:t>
            </a:r>
          </a:p>
        </p:txBody>
      </p:sp>
      <p:sp>
        <p:nvSpPr>
          <p:cNvPr id="239633" name="Line 17"/>
          <p:cNvSpPr>
            <a:spLocks noChangeShapeType="1"/>
          </p:cNvSpPr>
          <p:nvPr/>
        </p:nvSpPr>
        <p:spPr bwMode="auto">
          <a:xfrm>
            <a:off x="5522913" y="3262313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39634" name="Line 18"/>
          <p:cNvSpPr>
            <a:spLocks noChangeShapeType="1"/>
          </p:cNvSpPr>
          <p:nvPr/>
        </p:nvSpPr>
        <p:spPr bwMode="auto">
          <a:xfrm>
            <a:off x="6921500" y="3249613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39635" name="Rectangle 19"/>
          <p:cNvSpPr>
            <a:spLocks noChangeArrowheads="1"/>
          </p:cNvSpPr>
          <p:nvPr/>
        </p:nvSpPr>
        <p:spPr bwMode="auto">
          <a:xfrm>
            <a:off x="457200" y="4583113"/>
            <a:ext cx="2339975" cy="395287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9636" name="Rectangle 20"/>
          <p:cNvSpPr>
            <a:spLocks noChangeArrowheads="1"/>
          </p:cNvSpPr>
          <p:nvPr/>
        </p:nvSpPr>
        <p:spPr bwMode="auto">
          <a:xfrm>
            <a:off x="1423988" y="4583113"/>
            <a:ext cx="450850" cy="395287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D</a:t>
            </a:r>
          </a:p>
        </p:txBody>
      </p:sp>
      <p:sp>
        <p:nvSpPr>
          <p:cNvPr id="239637" name="Line 21"/>
          <p:cNvSpPr>
            <a:spLocks noChangeShapeType="1"/>
          </p:cNvSpPr>
          <p:nvPr/>
        </p:nvSpPr>
        <p:spPr bwMode="auto">
          <a:xfrm>
            <a:off x="949325" y="4589463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39638" name="Line 22"/>
          <p:cNvSpPr>
            <a:spLocks noChangeShapeType="1"/>
          </p:cNvSpPr>
          <p:nvPr/>
        </p:nvSpPr>
        <p:spPr bwMode="auto">
          <a:xfrm>
            <a:off x="2347913" y="4576763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39639" name="Rectangle 23"/>
          <p:cNvSpPr>
            <a:spLocks noChangeArrowheads="1"/>
          </p:cNvSpPr>
          <p:nvPr/>
        </p:nvSpPr>
        <p:spPr bwMode="auto">
          <a:xfrm>
            <a:off x="3332163" y="4567238"/>
            <a:ext cx="2339975" cy="395287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9640" name="Rectangle 24"/>
          <p:cNvSpPr>
            <a:spLocks noChangeArrowheads="1"/>
          </p:cNvSpPr>
          <p:nvPr/>
        </p:nvSpPr>
        <p:spPr bwMode="auto">
          <a:xfrm>
            <a:off x="4298950" y="4567238"/>
            <a:ext cx="450850" cy="395287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E</a:t>
            </a:r>
          </a:p>
        </p:txBody>
      </p:sp>
      <p:sp>
        <p:nvSpPr>
          <p:cNvPr id="239641" name="Line 25"/>
          <p:cNvSpPr>
            <a:spLocks noChangeShapeType="1"/>
          </p:cNvSpPr>
          <p:nvPr/>
        </p:nvSpPr>
        <p:spPr bwMode="auto">
          <a:xfrm>
            <a:off x="3824288" y="4573588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39642" name="Line 26"/>
          <p:cNvSpPr>
            <a:spLocks noChangeShapeType="1"/>
          </p:cNvSpPr>
          <p:nvPr/>
        </p:nvSpPr>
        <p:spPr bwMode="auto">
          <a:xfrm>
            <a:off x="5222875" y="4560888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39643" name="Rectangle 27"/>
          <p:cNvSpPr>
            <a:spLocks noChangeArrowheads="1"/>
          </p:cNvSpPr>
          <p:nvPr/>
        </p:nvSpPr>
        <p:spPr bwMode="auto">
          <a:xfrm>
            <a:off x="6461125" y="4567238"/>
            <a:ext cx="2339975" cy="395287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9644" name="Rectangle 28"/>
          <p:cNvSpPr>
            <a:spLocks noChangeArrowheads="1"/>
          </p:cNvSpPr>
          <p:nvPr/>
        </p:nvSpPr>
        <p:spPr bwMode="auto">
          <a:xfrm>
            <a:off x="7427913" y="4567238"/>
            <a:ext cx="450850" cy="395287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F</a:t>
            </a:r>
          </a:p>
        </p:txBody>
      </p:sp>
      <p:sp>
        <p:nvSpPr>
          <p:cNvPr id="239645" name="Line 29"/>
          <p:cNvSpPr>
            <a:spLocks noChangeShapeType="1"/>
          </p:cNvSpPr>
          <p:nvPr/>
        </p:nvSpPr>
        <p:spPr bwMode="auto">
          <a:xfrm>
            <a:off x="6953250" y="4573588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39646" name="Line 30"/>
          <p:cNvSpPr>
            <a:spLocks noChangeShapeType="1"/>
          </p:cNvSpPr>
          <p:nvPr/>
        </p:nvSpPr>
        <p:spPr bwMode="auto">
          <a:xfrm>
            <a:off x="8351838" y="4560888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39647" name="Rectangle 31"/>
          <p:cNvSpPr>
            <a:spLocks noChangeArrowheads="1"/>
          </p:cNvSpPr>
          <p:nvPr/>
        </p:nvSpPr>
        <p:spPr bwMode="auto">
          <a:xfrm>
            <a:off x="2081213" y="5792788"/>
            <a:ext cx="2339975" cy="395287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9648" name="Rectangle 32"/>
          <p:cNvSpPr>
            <a:spLocks noChangeArrowheads="1"/>
          </p:cNvSpPr>
          <p:nvPr/>
        </p:nvSpPr>
        <p:spPr bwMode="auto">
          <a:xfrm>
            <a:off x="3048000" y="5792788"/>
            <a:ext cx="450850" cy="395287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G</a:t>
            </a:r>
          </a:p>
        </p:txBody>
      </p:sp>
      <p:sp>
        <p:nvSpPr>
          <p:cNvPr id="239649" name="Line 33"/>
          <p:cNvSpPr>
            <a:spLocks noChangeShapeType="1"/>
          </p:cNvSpPr>
          <p:nvPr/>
        </p:nvSpPr>
        <p:spPr bwMode="auto">
          <a:xfrm>
            <a:off x="2573338" y="5799138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39650" name="Line 34"/>
          <p:cNvSpPr>
            <a:spLocks noChangeShapeType="1"/>
          </p:cNvSpPr>
          <p:nvPr/>
        </p:nvSpPr>
        <p:spPr bwMode="auto">
          <a:xfrm>
            <a:off x="3971925" y="5786438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39651" name="Rectangle 35"/>
          <p:cNvSpPr>
            <a:spLocks noChangeArrowheads="1"/>
          </p:cNvSpPr>
          <p:nvPr/>
        </p:nvSpPr>
        <p:spPr bwMode="auto">
          <a:xfrm>
            <a:off x="1009650" y="455295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39652" name="Rectangle 36"/>
          <p:cNvSpPr>
            <a:spLocks noChangeArrowheads="1"/>
          </p:cNvSpPr>
          <p:nvPr/>
        </p:nvSpPr>
        <p:spPr bwMode="auto">
          <a:xfrm>
            <a:off x="2235200" y="327025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39653" name="Rectangle 37"/>
          <p:cNvSpPr>
            <a:spLocks noChangeArrowheads="1"/>
          </p:cNvSpPr>
          <p:nvPr/>
        </p:nvSpPr>
        <p:spPr bwMode="auto">
          <a:xfrm>
            <a:off x="3859213" y="456723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39654" name="Rectangle 38"/>
          <p:cNvSpPr>
            <a:spLocks noChangeArrowheads="1"/>
          </p:cNvSpPr>
          <p:nvPr/>
        </p:nvSpPr>
        <p:spPr bwMode="auto">
          <a:xfrm>
            <a:off x="4803775" y="456723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39655" name="Rectangle 39"/>
          <p:cNvSpPr>
            <a:spLocks noChangeArrowheads="1"/>
          </p:cNvSpPr>
          <p:nvPr/>
        </p:nvSpPr>
        <p:spPr bwMode="auto">
          <a:xfrm>
            <a:off x="7000875" y="456723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39656" name="Rectangle 40"/>
          <p:cNvSpPr>
            <a:spLocks noChangeArrowheads="1"/>
          </p:cNvSpPr>
          <p:nvPr/>
        </p:nvSpPr>
        <p:spPr bwMode="auto">
          <a:xfrm>
            <a:off x="7900988" y="456723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39657" name="Rectangle 41"/>
          <p:cNvSpPr>
            <a:spLocks noChangeArrowheads="1"/>
          </p:cNvSpPr>
          <p:nvPr/>
        </p:nvSpPr>
        <p:spPr bwMode="auto">
          <a:xfrm>
            <a:off x="3222625" y="2117725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39658" name="Rectangle 42"/>
          <p:cNvSpPr>
            <a:spLocks noChangeArrowheads="1"/>
          </p:cNvSpPr>
          <p:nvPr/>
        </p:nvSpPr>
        <p:spPr bwMode="auto">
          <a:xfrm>
            <a:off x="5110163" y="210343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39659" name="Rectangle 43"/>
          <p:cNvSpPr>
            <a:spLocks noChangeArrowheads="1"/>
          </p:cNvSpPr>
          <p:nvPr/>
        </p:nvSpPr>
        <p:spPr bwMode="auto">
          <a:xfrm>
            <a:off x="803275" y="328295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39660" name="Rectangle 44"/>
          <p:cNvSpPr>
            <a:spLocks noChangeArrowheads="1"/>
          </p:cNvSpPr>
          <p:nvPr/>
        </p:nvSpPr>
        <p:spPr bwMode="auto">
          <a:xfrm>
            <a:off x="2692400" y="328295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39661" name="Rectangle 45"/>
          <p:cNvSpPr>
            <a:spLocks noChangeArrowheads="1"/>
          </p:cNvSpPr>
          <p:nvPr/>
        </p:nvSpPr>
        <p:spPr bwMode="auto">
          <a:xfrm>
            <a:off x="5065713" y="3268663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39662" name="Rectangle 46"/>
          <p:cNvSpPr>
            <a:spLocks noChangeArrowheads="1"/>
          </p:cNvSpPr>
          <p:nvPr/>
        </p:nvSpPr>
        <p:spPr bwMode="auto">
          <a:xfrm>
            <a:off x="6969125" y="325278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39663" name="Rectangle 47"/>
          <p:cNvSpPr>
            <a:spLocks noChangeArrowheads="1"/>
          </p:cNvSpPr>
          <p:nvPr/>
        </p:nvSpPr>
        <p:spPr bwMode="auto">
          <a:xfrm>
            <a:off x="8378825" y="456565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39664" name="Rectangle 48"/>
          <p:cNvSpPr>
            <a:spLocks noChangeArrowheads="1"/>
          </p:cNvSpPr>
          <p:nvPr/>
        </p:nvSpPr>
        <p:spPr bwMode="auto">
          <a:xfrm>
            <a:off x="6505575" y="4581525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39665" name="Rectangle 49"/>
          <p:cNvSpPr>
            <a:spLocks noChangeArrowheads="1"/>
          </p:cNvSpPr>
          <p:nvPr/>
        </p:nvSpPr>
        <p:spPr bwMode="auto">
          <a:xfrm>
            <a:off x="5281613" y="456565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39666" name="Rectangle 50"/>
          <p:cNvSpPr>
            <a:spLocks noChangeArrowheads="1"/>
          </p:cNvSpPr>
          <p:nvPr/>
        </p:nvSpPr>
        <p:spPr bwMode="auto">
          <a:xfrm>
            <a:off x="3363913" y="4581525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39667" name="Rectangle 51"/>
          <p:cNvSpPr>
            <a:spLocks noChangeArrowheads="1"/>
          </p:cNvSpPr>
          <p:nvPr/>
        </p:nvSpPr>
        <p:spPr bwMode="auto">
          <a:xfrm>
            <a:off x="2390775" y="4581525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39668" name="Rectangle 52"/>
          <p:cNvSpPr>
            <a:spLocks noChangeArrowheads="1"/>
          </p:cNvSpPr>
          <p:nvPr/>
        </p:nvSpPr>
        <p:spPr bwMode="auto">
          <a:xfrm>
            <a:off x="503238" y="4595813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39669" name="Rectangle 53"/>
          <p:cNvSpPr>
            <a:spLocks noChangeArrowheads="1"/>
          </p:cNvSpPr>
          <p:nvPr/>
        </p:nvSpPr>
        <p:spPr bwMode="auto">
          <a:xfrm>
            <a:off x="2095500" y="5789613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39670" name="Rectangle 54"/>
          <p:cNvSpPr>
            <a:spLocks noChangeArrowheads="1"/>
          </p:cNvSpPr>
          <p:nvPr/>
        </p:nvSpPr>
        <p:spPr bwMode="auto">
          <a:xfrm>
            <a:off x="4013200" y="5789613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39671" name="Rectangle 55"/>
          <p:cNvSpPr>
            <a:spLocks noChangeArrowheads="1"/>
          </p:cNvSpPr>
          <p:nvPr/>
        </p:nvSpPr>
        <p:spPr bwMode="auto">
          <a:xfrm>
            <a:off x="2646363" y="579120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39672" name="Rectangle 56"/>
          <p:cNvSpPr>
            <a:spLocks noChangeArrowheads="1"/>
          </p:cNvSpPr>
          <p:nvPr/>
        </p:nvSpPr>
        <p:spPr bwMode="auto">
          <a:xfrm>
            <a:off x="3560763" y="579120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39673" name="Freeform 57"/>
          <p:cNvSpPr>
            <a:spLocks/>
          </p:cNvSpPr>
          <p:nvPr/>
        </p:nvSpPr>
        <p:spPr bwMode="auto">
          <a:xfrm>
            <a:off x="2986088" y="2413000"/>
            <a:ext cx="952500" cy="811213"/>
          </a:xfrm>
          <a:custGeom>
            <a:avLst/>
            <a:gdLst>
              <a:gd name="T0" fmla="*/ 550 w 550"/>
              <a:gd name="T1" fmla="*/ 0 h 544"/>
              <a:gd name="T2" fmla="*/ 0 w 550"/>
              <a:gd name="T3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50" h="544">
                <a:moveTo>
                  <a:pt x="550" y="0"/>
                </a:moveTo>
                <a:lnTo>
                  <a:pt x="0" y="54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674" name="Line 58"/>
          <p:cNvSpPr>
            <a:spLocks noChangeShapeType="1"/>
          </p:cNvSpPr>
          <p:nvPr/>
        </p:nvSpPr>
        <p:spPr bwMode="auto">
          <a:xfrm>
            <a:off x="6673850" y="3476625"/>
            <a:ext cx="728663" cy="10064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675" name="Line 59"/>
          <p:cNvSpPr>
            <a:spLocks noChangeShapeType="1"/>
          </p:cNvSpPr>
          <p:nvPr/>
        </p:nvSpPr>
        <p:spPr bwMode="auto">
          <a:xfrm flipH="1">
            <a:off x="4913313" y="3535363"/>
            <a:ext cx="830262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676" name="Freeform 60"/>
          <p:cNvSpPr>
            <a:spLocks/>
          </p:cNvSpPr>
          <p:nvPr/>
        </p:nvSpPr>
        <p:spPr bwMode="auto">
          <a:xfrm>
            <a:off x="2157413" y="4892675"/>
            <a:ext cx="609600" cy="833438"/>
          </a:xfrm>
          <a:custGeom>
            <a:avLst/>
            <a:gdLst>
              <a:gd name="T0" fmla="*/ 0 w 444"/>
              <a:gd name="T1" fmla="*/ 0 h 523"/>
              <a:gd name="T2" fmla="*/ 444 w 444"/>
              <a:gd name="T3" fmla="*/ 523 h 52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44" h="523">
                <a:moveTo>
                  <a:pt x="0" y="0"/>
                </a:moveTo>
                <a:lnTo>
                  <a:pt x="444" y="523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677" name="Line 61"/>
          <p:cNvSpPr>
            <a:spLocks noChangeShapeType="1"/>
          </p:cNvSpPr>
          <p:nvPr/>
        </p:nvSpPr>
        <p:spPr bwMode="auto">
          <a:xfrm flipH="1">
            <a:off x="1089025" y="3565525"/>
            <a:ext cx="463550" cy="965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678" name="Text Box 62"/>
          <p:cNvSpPr txBox="1">
            <a:spLocks noChangeArrowheads="1"/>
          </p:cNvSpPr>
          <p:nvPr/>
        </p:nvSpPr>
        <p:spPr bwMode="auto">
          <a:xfrm>
            <a:off x="404515" y="1223963"/>
            <a:ext cx="27273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zh-CN" altLang="en-US" sz="2800" b="1" dirty="0">
                <a:solidFill>
                  <a:srgbClr val="31418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中序线索链表</a:t>
            </a:r>
          </a:p>
          <a:p>
            <a:pPr algn="just" eaLnBrk="0" hangingPunct="0"/>
            <a:r>
              <a:rPr lang="zh-CN" altLang="en-US" sz="2800" b="1" dirty="0">
                <a:solidFill>
                  <a:srgbClr val="31418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的建立过程</a:t>
            </a:r>
            <a:endParaRPr lang="zh-CN" altLang="en-US" sz="2800" dirty="0">
              <a:solidFill>
                <a:srgbClr val="314187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9681" name="Text Box 65"/>
          <p:cNvSpPr txBox="1">
            <a:spLocks noChangeArrowheads="1"/>
          </p:cNvSpPr>
          <p:nvPr/>
        </p:nvSpPr>
        <p:spPr bwMode="auto">
          <a:xfrm>
            <a:off x="5726113" y="1312863"/>
            <a:ext cx="33401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中序遍历二叉链表</a:t>
            </a:r>
          </a:p>
          <a:p>
            <a:pPr algn="just" eaLnBrk="0" hangingPunct="0"/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为正在访问的结点</a:t>
            </a:r>
          </a:p>
          <a:p>
            <a:pPr algn="just" eaLnBrk="0" hangingPunct="0"/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pre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为刚访问的结点</a:t>
            </a:r>
            <a:endParaRPr lang="zh-CN" altLang="en-US" sz="280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39689" name="Group 73"/>
          <p:cNvGrpSpPr>
            <a:grpSpLocks/>
          </p:cNvGrpSpPr>
          <p:nvPr/>
        </p:nvGrpSpPr>
        <p:grpSpPr bwMode="auto">
          <a:xfrm>
            <a:off x="530225" y="5011738"/>
            <a:ext cx="841375" cy="804862"/>
            <a:chOff x="334" y="3157"/>
            <a:chExt cx="530" cy="507"/>
          </a:xfrm>
        </p:grpSpPr>
        <p:sp>
          <p:nvSpPr>
            <p:cNvPr id="239683" name="Line 67"/>
            <p:cNvSpPr>
              <a:spLocks noChangeShapeType="1"/>
            </p:cNvSpPr>
            <p:nvPr/>
          </p:nvSpPr>
          <p:spPr bwMode="auto">
            <a:xfrm flipV="1">
              <a:off x="545" y="3157"/>
              <a:ext cx="115" cy="27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84" name="Text Box 68"/>
            <p:cNvSpPr txBox="1">
              <a:spLocks noChangeArrowheads="1"/>
            </p:cNvSpPr>
            <p:nvPr/>
          </p:nvSpPr>
          <p:spPr bwMode="auto">
            <a:xfrm>
              <a:off x="334" y="3376"/>
              <a:ext cx="5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pre</a:t>
              </a:r>
            </a:p>
          </p:txBody>
        </p:sp>
      </p:grpSp>
      <p:sp>
        <p:nvSpPr>
          <p:cNvPr id="239685" name="Rectangle 69"/>
          <p:cNvSpPr>
            <a:spLocks noChangeArrowheads="1"/>
          </p:cNvSpPr>
          <p:nvPr/>
        </p:nvSpPr>
        <p:spPr bwMode="auto">
          <a:xfrm>
            <a:off x="487363" y="457993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239686" name="Group 70"/>
          <p:cNvGrpSpPr>
            <a:grpSpLocks/>
          </p:cNvGrpSpPr>
          <p:nvPr/>
        </p:nvGrpSpPr>
        <p:grpSpPr bwMode="auto">
          <a:xfrm>
            <a:off x="1489075" y="6053138"/>
            <a:ext cx="546100" cy="804862"/>
            <a:chOff x="334" y="3157"/>
            <a:chExt cx="344" cy="507"/>
          </a:xfrm>
        </p:grpSpPr>
        <p:sp>
          <p:nvSpPr>
            <p:cNvPr id="239687" name="Line 71"/>
            <p:cNvSpPr>
              <a:spLocks noChangeShapeType="1"/>
            </p:cNvSpPr>
            <p:nvPr/>
          </p:nvSpPr>
          <p:spPr bwMode="auto">
            <a:xfrm flipV="1">
              <a:off x="545" y="3157"/>
              <a:ext cx="115" cy="27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88" name="Text Box 72"/>
            <p:cNvSpPr txBox="1">
              <a:spLocks noChangeArrowheads="1"/>
            </p:cNvSpPr>
            <p:nvPr/>
          </p:nvSpPr>
          <p:spPr bwMode="auto">
            <a:xfrm>
              <a:off x="334" y="3376"/>
              <a:ext cx="3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  <p:sp>
        <p:nvSpPr>
          <p:cNvPr id="239690" name="Freeform 74"/>
          <p:cNvSpPr>
            <a:spLocks/>
          </p:cNvSpPr>
          <p:nvPr/>
        </p:nvSpPr>
        <p:spPr bwMode="auto">
          <a:xfrm>
            <a:off x="2479675" y="5000625"/>
            <a:ext cx="471488" cy="839788"/>
          </a:xfrm>
          <a:custGeom>
            <a:avLst/>
            <a:gdLst>
              <a:gd name="T0" fmla="*/ 297 w 297"/>
              <a:gd name="T1" fmla="*/ 529 h 529"/>
              <a:gd name="T2" fmla="*/ 212 w 297"/>
              <a:gd name="T3" fmla="*/ 213 h 529"/>
              <a:gd name="T4" fmla="*/ 0 w 297"/>
              <a:gd name="T5" fmla="*/ 0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7" h="529">
                <a:moveTo>
                  <a:pt x="297" y="529"/>
                </a:moveTo>
                <a:cubicBezTo>
                  <a:pt x="283" y="476"/>
                  <a:pt x="261" y="301"/>
                  <a:pt x="212" y="213"/>
                </a:cubicBezTo>
                <a:cubicBezTo>
                  <a:pt x="163" y="125"/>
                  <a:pt x="44" y="44"/>
                  <a:pt x="0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9691" name="Rectangle 75"/>
          <p:cNvSpPr>
            <a:spLocks noChangeArrowheads="1"/>
          </p:cNvSpPr>
          <p:nvPr/>
        </p:nvSpPr>
        <p:spPr bwMode="auto">
          <a:xfrm>
            <a:off x="2108200" y="580390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2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424863" cy="792162"/>
          </a:xfrm>
        </p:spPr>
        <p:txBody>
          <a:bodyPr/>
          <a:lstStyle/>
          <a:p>
            <a:r>
              <a:rPr lang="en-US" altLang="zh-CN" dirty="0" smtClean="0"/>
              <a:t>6.3.2 </a:t>
            </a:r>
            <a:r>
              <a:rPr lang="zh-CN" altLang="en-US" dirty="0" smtClean="0"/>
              <a:t>线索二叉树</a:t>
            </a:r>
          </a:p>
        </p:txBody>
      </p:sp>
    </p:spTree>
    <p:extLst>
      <p:ext uri="{BB962C8B-B14F-4D97-AF65-F5344CB8AC3E}">
        <p14:creationId xmlns:p14="http://schemas.microsoft.com/office/powerpoint/2010/main" val="396797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71" grpId="0"/>
      <p:bldP spid="239690" grpId="0" animBg="1"/>
      <p:bldP spid="23969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先序遍历</a:t>
            </a:r>
            <a:r>
              <a:rPr lang="en-US" altLang="zh-CN" dirty="0" smtClean="0"/>
              <a:t>: 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</a:rPr>
              <a:t>先</a:t>
            </a:r>
            <a:r>
              <a:rPr lang="zh-CN" altLang="en-US" sz="4000" dirty="0" smtClean="0">
                <a:solidFill>
                  <a:srgbClr val="FF0000"/>
                </a:solidFill>
                <a:latin typeface="楷体_GB2312" pitchFamily="49" charset="-122"/>
              </a:rPr>
              <a:t>根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</a:rPr>
              <a:t>再左再右</a:t>
            </a:r>
            <a:endParaRPr lang="zh-CN" altLang="en-US" dirty="0" smtClean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23850" y="5641975"/>
            <a:ext cx="3422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chemeClr val="tx1"/>
                </a:solidFill>
              </a:rPr>
              <a:t>先序：</a:t>
            </a:r>
            <a:r>
              <a:rPr lang="en-US" altLang="zh-CN" sz="2800">
                <a:solidFill>
                  <a:schemeClr val="tx1"/>
                </a:solidFill>
              </a:rPr>
              <a:t>A  BDG  CEF</a:t>
            </a:r>
          </a:p>
        </p:txBody>
      </p:sp>
      <p:pic>
        <p:nvPicPr>
          <p:cNvPr id="10035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8" y="2201863"/>
            <a:ext cx="2446337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2109788"/>
            <a:ext cx="80962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238" y="2159000"/>
            <a:ext cx="8477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700" y="2133600"/>
            <a:ext cx="4381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513" y="3511550"/>
            <a:ext cx="8191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3511550"/>
            <a:ext cx="4191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584575"/>
            <a:ext cx="4000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888" y="358457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900" y="358457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650" y="4454525"/>
            <a:ext cx="3714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138" y="4445000"/>
            <a:ext cx="4000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连接符 15"/>
          <p:cNvCxnSpPr/>
          <p:nvPr/>
        </p:nvCxnSpPr>
        <p:spPr>
          <a:xfrm>
            <a:off x="4859338" y="5291138"/>
            <a:ext cx="1728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731000" y="5291138"/>
            <a:ext cx="1584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69" name="TextBox 17"/>
          <p:cNvSpPr txBox="1">
            <a:spLocks noChangeArrowheads="1"/>
          </p:cNvSpPr>
          <p:nvPr/>
        </p:nvSpPr>
        <p:spPr bwMode="auto">
          <a:xfrm>
            <a:off x="5291138" y="5487988"/>
            <a:ext cx="1439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左子树</a:t>
            </a:r>
          </a:p>
        </p:txBody>
      </p:sp>
      <p:sp>
        <p:nvSpPr>
          <p:cNvPr id="100370" name="TextBox 18"/>
          <p:cNvSpPr txBox="1">
            <a:spLocks noChangeArrowheads="1"/>
          </p:cNvSpPr>
          <p:nvPr/>
        </p:nvSpPr>
        <p:spPr bwMode="auto">
          <a:xfrm>
            <a:off x="7091363" y="5487988"/>
            <a:ext cx="12969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右子树</a:t>
            </a:r>
          </a:p>
        </p:txBody>
      </p:sp>
      <p:sp>
        <p:nvSpPr>
          <p:cNvPr id="100371" name="TextBox 19"/>
          <p:cNvSpPr txBox="1">
            <a:spLocks noChangeArrowheads="1"/>
          </p:cNvSpPr>
          <p:nvPr/>
        </p:nvSpPr>
        <p:spPr bwMode="auto">
          <a:xfrm>
            <a:off x="3852863" y="5487988"/>
            <a:ext cx="1150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根结点</a:t>
            </a: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val="102674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8.0481E-7 L -2.5E-6 0.4225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64662E-6 L 4.16667E-6 0.22317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56984E-6 L 4.72222E-6 0.08858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62812E-6 L -1.38889E-6 0.08788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4653E-6 L 2.22222E-6 0.21184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4653E-6 L 8.33333E-7 0.21184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74653E-6 L 4.44444E-6 0.21184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3303265" y="2061369"/>
            <a:ext cx="2339975" cy="395288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4270053" y="2061369"/>
            <a:ext cx="450850" cy="395288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A</a:t>
            </a:r>
          </a:p>
        </p:txBody>
      </p:sp>
      <p:sp>
        <p:nvSpPr>
          <p:cNvPr id="240646" name="Line 6"/>
          <p:cNvSpPr>
            <a:spLocks noChangeShapeType="1"/>
          </p:cNvSpPr>
          <p:nvPr/>
        </p:nvSpPr>
        <p:spPr bwMode="auto">
          <a:xfrm>
            <a:off x="4033515" y="1548607"/>
            <a:ext cx="241300" cy="482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0647" name="Text Box 7"/>
          <p:cNvSpPr txBox="1">
            <a:spLocks noChangeArrowheads="1"/>
          </p:cNvSpPr>
          <p:nvPr/>
        </p:nvSpPr>
        <p:spPr bwMode="auto">
          <a:xfrm>
            <a:off x="3363590" y="1124744"/>
            <a:ext cx="10318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0" rIns="18000" bIns="0"/>
          <a:lstStyle/>
          <a:p>
            <a:pPr algn="just"/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头指针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Angsana New" panose="02020603050405020304" pitchFamily="18" charset="-34"/>
            </a:endParaRPr>
          </a:p>
        </p:txBody>
      </p:sp>
      <p:sp>
        <p:nvSpPr>
          <p:cNvPr id="240648" name="Freeform 8"/>
          <p:cNvSpPr>
            <a:spLocks/>
          </p:cNvSpPr>
          <p:nvPr/>
        </p:nvSpPr>
        <p:spPr bwMode="auto">
          <a:xfrm>
            <a:off x="4963790" y="2397919"/>
            <a:ext cx="655638" cy="723900"/>
          </a:xfrm>
          <a:custGeom>
            <a:avLst/>
            <a:gdLst>
              <a:gd name="T0" fmla="*/ 0 w 469"/>
              <a:gd name="T1" fmla="*/ 0 h 544"/>
              <a:gd name="T2" fmla="*/ 469 w 469"/>
              <a:gd name="T3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9" h="544">
                <a:moveTo>
                  <a:pt x="0" y="0"/>
                </a:moveTo>
                <a:lnTo>
                  <a:pt x="469" y="54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0649" name="Line 9"/>
          <p:cNvSpPr>
            <a:spLocks noChangeShapeType="1"/>
          </p:cNvSpPr>
          <p:nvPr/>
        </p:nvSpPr>
        <p:spPr bwMode="auto">
          <a:xfrm>
            <a:off x="3795390" y="2067719"/>
            <a:ext cx="0" cy="398463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0650" name="Line 10"/>
          <p:cNvSpPr>
            <a:spLocks noChangeShapeType="1"/>
          </p:cNvSpPr>
          <p:nvPr/>
        </p:nvSpPr>
        <p:spPr bwMode="auto">
          <a:xfrm>
            <a:off x="5193978" y="2055019"/>
            <a:ext cx="0" cy="398463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0651" name="Rectangle 11"/>
          <p:cNvSpPr>
            <a:spLocks noChangeArrowheads="1"/>
          </p:cNvSpPr>
          <p:nvPr/>
        </p:nvSpPr>
        <p:spPr bwMode="auto">
          <a:xfrm>
            <a:off x="883915" y="3226594"/>
            <a:ext cx="2339975" cy="395288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0652" name="Rectangle 12"/>
          <p:cNvSpPr>
            <a:spLocks noChangeArrowheads="1"/>
          </p:cNvSpPr>
          <p:nvPr/>
        </p:nvSpPr>
        <p:spPr bwMode="auto">
          <a:xfrm>
            <a:off x="1850703" y="3226594"/>
            <a:ext cx="450850" cy="395288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B</a:t>
            </a:r>
          </a:p>
        </p:txBody>
      </p:sp>
      <p:sp>
        <p:nvSpPr>
          <p:cNvPr id="240653" name="Line 13"/>
          <p:cNvSpPr>
            <a:spLocks noChangeShapeType="1"/>
          </p:cNvSpPr>
          <p:nvPr/>
        </p:nvSpPr>
        <p:spPr bwMode="auto">
          <a:xfrm>
            <a:off x="1376040" y="3232944"/>
            <a:ext cx="0" cy="398463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0654" name="Line 14"/>
          <p:cNvSpPr>
            <a:spLocks noChangeShapeType="1"/>
          </p:cNvSpPr>
          <p:nvPr/>
        </p:nvSpPr>
        <p:spPr bwMode="auto">
          <a:xfrm>
            <a:off x="2774628" y="3220244"/>
            <a:ext cx="0" cy="398463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0655" name="Rectangle 15"/>
          <p:cNvSpPr>
            <a:spLocks noChangeArrowheads="1"/>
          </p:cNvSpPr>
          <p:nvPr/>
        </p:nvSpPr>
        <p:spPr bwMode="auto">
          <a:xfrm>
            <a:off x="5146353" y="3212307"/>
            <a:ext cx="2339975" cy="395287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0656" name="Rectangle 16"/>
          <p:cNvSpPr>
            <a:spLocks noChangeArrowheads="1"/>
          </p:cNvSpPr>
          <p:nvPr/>
        </p:nvSpPr>
        <p:spPr bwMode="auto">
          <a:xfrm>
            <a:off x="6113140" y="3212307"/>
            <a:ext cx="450850" cy="395287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C</a:t>
            </a:r>
          </a:p>
        </p:txBody>
      </p:sp>
      <p:sp>
        <p:nvSpPr>
          <p:cNvPr id="240657" name="Line 17"/>
          <p:cNvSpPr>
            <a:spLocks noChangeShapeType="1"/>
          </p:cNvSpPr>
          <p:nvPr/>
        </p:nvSpPr>
        <p:spPr bwMode="auto">
          <a:xfrm>
            <a:off x="5638478" y="3218657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0658" name="Line 18"/>
          <p:cNvSpPr>
            <a:spLocks noChangeShapeType="1"/>
          </p:cNvSpPr>
          <p:nvPr/>
        </p:nvSpPr>
        <p:spPr bwMode="auto">
          <a:xfrm>
            <a:off x="7037065" y="3205957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0659" name="Rectangle 19"/>
          <p:cNvSpPr>
            <a:spLocks noChangeArrowheads="1"/>
          </p:cNvSpPr>
          <p:nvPr/>
        </p:nvSpPr>
        <p:spPr bwMode="auto">
          <a:xfrm>
            <a:off x="572765" y="4539457"/>
            <a:ext cx="2339975" cy="395287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0660" name="Rectangle 20"/>
          <p:cNvSpPr>
            <a:spLocks noChangeArrowheads="1"/>
          </p:cNvSpPr>
          <p:nvPr/>
        </p:nvSpPr>
        <p:spPr bwMode="auto">
          <a:xfrm>
            <a:off x="1539553" y="4539457"/>
            <a:ext cx="450850" cy="395287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D</a:t>
            </a:r>
          </a:p>
        </p:txBody>
      </p:sp>
      <p:sp>
        <p:nvSpPr>
          <p:cNvPr id="240661" name="Line 21"/>
          <p:cNvSpPr>
            <a:spLocks noChangeShapeType="1"/>
          </p:cNvSpPr>
          <p:nvPr/>
        </p:nvSpPr>
        <p:spPr bwMode="auto">
          <a:xfrm>
            <a:off x="1064890" y="4545807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0662" name="Line 22"/>
          <p:cNvSpPr>
            <a:spLocks noChangeShapeType="1"/>
          </p:cNvSpPr>
          <p:nvPr/>
        </p:nvSpPr>
        <p:spPr bwMode="auto">
          <a:xfrm>
            <a:off x="2463478" y="4533107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0663" name="Rectangle 23"/>
          <p:cNvSpPr>
            <a:spLocks noChangeArrowheads="1"/>
          </p:cNvSpPr>
          <p:nvPr/>
        </p:nvSpPr>
        <p:spPr bwMode="auto">
          <a:xfrm>
            <a:off x="3447728" y="4523582"/>
            <a:ext cx="2339975" cy="395287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0664" name="Rectangle 24"/>
          <p:cNvSpPr>
            <a:spLocks noChangeArrowheads="1"/>
          </p:cNvSpPr>
          <p:nvPr/>
        </p:nvSpPr>
        <p:spPr bwMode="auto">
          <a:xfrm>
            <a:off x="4414515" y="4523582"/>
            <a:ext cx="450850" cy="395287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E</a:t>
            </a:r>
          </a:p>
        </p:txBody>
      </p:sp>
      <p:sp>
        <p:nvSpPr>
          <p:cNvPr id="240665" name="Line 25"/>
          <p:cNvSpPr>
            <a:spLocks noChangeShapeType="1"/>
          </p:cNvSpPr>
          <p:nvPr/>
        </p:nvSpPr>
        <p:spPr bwMode="auto">
          <a:xfrm>
            <a:off x="3939853" y="4529932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0666" name="Line 26"/>
          <p:cNvSpPr>
            <a:spLocks noChangeShapeType="1"/>
          </p:cNvSpPr>
          <p:nvPr/>
        </p:nvSpPr>
        <p:spPr bwMode="auto">
          <a:xfrm>
            <a:off x="5338440" y="4517232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0667" name="Rectangle 27"/>
          <p:cNvSpPr>
            <a:spLocks noChangeArrowheads="1"/>
          </p:cNvSpPr>
          <p:nvPr/>
        </p:nvSpPr>
        <p:spPr bwMode="auto">
          <a:xfrm>
            <a:off x="6576690" y="4523582"/>
            <a:ext cx="2339975" cy="395287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0668" name="Rectangle 28"/>
          <p:cNvSpPr>
            <a:spLocks noChangeArrowheads="1"/>
          </p:cNvSpPr>
          <p:nvPr/>
        </p:nvSpPr>
        <p:spPr bwMode="auto">
          <a:xfrm>
            <a:off x="7543478" y="4523582"/>
            <a:ext cx="450850" cy="395287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F</a:t>
            </a:r>
          </a:p>
        </p:txBody>
      </p:sp>
      <p:sp>
        <p:nvSpPr>
          <p:cNvPr id="240669" name="Line 29"/>
          <p:cNvSpPr>
            <a:spLocks noChangeShapeType="1"/>
          </p:cNvSpPr>
          <p:nvPr/>
        </p:nvSpPr>
        <p:spPr bwMode="auto">
          <a:xfrm>
            <a:off x="7068815" y="4529932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0670" name="Line 30"/>
          <p:cNvSpPr>
            <a:spLocks noChangeShapeType="1"/>
          </p:cNvSpPr>
          <p:nvPr/>
        </p:nvSpPr>
        <p:spPr bwMode="auto">
          <a:xfrm>
            <a:off x="8467403" y="4517232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0671" name="Rectangle 31"/>
          <p:cNvSpPr>
            <a:spLocks noChangeArrowheads="1"/>
          </p:cNvSpPr>
          <p:nvPr/>
        </p:nvSpPr>
        <p:spPr bwMode="auto">
          <a:xfrm>
            <a:off x="2196778" y="5749132"/>
            <a:ext cx="2339975" cy="395287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0672" name="Rectangle 32"/>
          <p:cNvSpPr>
            <a:spLocks noChangeArrowheads="1"/>
          </p:cNvSpPr>
          <p:nvPr/>
        </p:nvSpPr>
        <p:spPr bwMode="auto">
          <a:xfrm>
            <a:off x="3163565" y="5749132"/>
            <a:ext cx="450850" cy="395287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G</a:t>
            </a:r>
          </a:p>
        </p:txBody>
      </p:sp>
      <p:sp>
        <p:nvSpPr>
          <p:cNvPr id="240673" name="Line 33"/>
          <p:cNvSpPr>
            <a:spLocks noChangeShapeType="1"/>
          </p:cNvSpPr>
          <p:nvPr/>
        </p:nvSpPr>
        <p:spPr bwMode="auto">
          <a:xfrm>
            <a:off x="2688903" y="5755482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0674" name="Line 34"/>
          <p:cNvSpPr>
            <a:spLocks noChangeShapeType="1"/>
          </p:cNvSpPr>
          <p:nvPr/>
        </p:nvSpPr>
        <p:spPr bwMode="auto">
          <a:xfrm>
            <a:off x="4087490" y="5742782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0675" name="Rectangle 35"/>
          <p:cNvSpPr>
            <a:spLocks noChangeArrowheads="1"/>
          </p:cNvSpPr>
          <p:nvPr/>
        </p:nvSpPr>
        <p:spPr bwMode="auto">
          <a:xfrm>
            <a:off x="1125215" y="4509294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40676" name="Rectangle 36"/>
          <p:cNvSpPr>
            <a:spLocks noChangeArrowheads="1"/>
          </p:cNvSpPr>
          <p:nvPr/>
        </p:nvSpPr>
        <p:spPr bwMode="auto">
          <a:xfrm>
            <a:off x="2350765" y="3226594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40677" name="Rectangle 37"/>
          <p:cNvSpPr>
            <a:spLocks noChangeArrowheads="1"/>
          </p:cNvSpPr>
          <p:nvPr/>
        </p:nvSpPr>
        <p:spPr bwMode="auto">
          <a:xfrm>
            <a:off x="3974778" y="4523582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40678" name="Rectangle 38"/>
          <p:cNvSpPr>
            <a:spLocks noChangeArrowheads="1"/>
          </p:cNvSpPr>
          <p:nvPr/>
        </p:nvSpPr>
        <p:spPr bwMode="auto">
          <a:xfrm>
            <a:off x="4919340" y="4523582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40679" name="Rectangle 39"/>
          <p:cNvSpPr>
            <a:spLocks noChangeArrowheads="1"/>
          </p:cNvSpPr>
          <p:nvPr/>
        </p:nvSpPr>
        <p:spPr bwMode="auto">
          <a:xfrm>
            <a:off x="7116440" y="4523582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40680" name="Rectangle 40"/>
          <p:cNvSpPr>
            <a:spLocks noChangeArrowheads="1"/>
          </p:cNvSpPr>
          <p:nvPr/>
        </p:nvSpPr>
        <p:spPr bwMode="auto">
          <a:xfrm>
            <a:off x="8016553" y="4523582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40681" name="Rectangle 41"/>
          <p:cNvSpPr>
            <a:spLocks noChangeArrowheads="1"/>
          </p:cNvSpPr>
          <p:nvPr/>
        </p:nvSpPr>
        <p:spPr bwMode="auto">
          <a:xfrm>
            <a:off x="3338190" y="2074069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0682" name="Rectangle 42"/>
          <p:cNvSpPr>
            <a:spLocks noChangeArrowheads="1"/>
          </p:cNvSpPr>
          <p:nvPr/>
        </p:nvSpPr>
        <p:spPr bwMode="auto">
          <a:xfrm>
            <a:off x="5225728" y="2059782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0683" name="Rectangle 43"/>
          <p:cNvSpPr>
            <a:spLocks noChangeArrowheads="1"/>
          </p:cNvSpPr>
          <p:nvPr/>
        </p:nvSpPr>
        <p:spPr bwMode="auto">
          <a:xfrm>
            <a:off x="918840" y="3239294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0684" name="Rectangle 44"/>
          <p:cNvSpPr>
            <a:spLocks noChangeArrowheads="1"/>
          </p:cNvSpPr>
          <p:nvPr/>
        </p:nvSpPr>
        <p:spPr bwMode="auto">
          <a:xfrm>
            <a:off x="2807965" y="3239294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0685" name="Rectangle 45"/>
          <p:cNvSpPr>
            <a:spLocks noChangeArrowheads="1"/>
          </p:cNvSpPr>
          <p:nvPr/>
        </p:nvSpPr>
        <p:spPr bwMode="auto">
          <a:xfrm>
            <a:off x="5181278" y="3225007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0686" name="Rectangle 46"/>
          <p:cNvSpPr>
            <a:spLocks noChangeArrowheads="1"/>
          </p:cNvSpPr>
          <p:nvPr/>
        </p:nvSpPr>
        <p:spPr bwMode="auto">
          <a:xfrm>
            <a:off x="7084690" y="3209132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0687" name="Rectangle 47"/>
          <p:cNvSpPr>
            <a:spLocks noChangeArrowheads="1"/>
          </p:cNvSpPr>
          <p:nvPr/>
        </p:nvSpPr>
        <p:spPr bwMode="auto">
          <a:xfrm>
            <a:off x="8494390" y="4521994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0688" name="Rectangle 48"/>
          <p:cNvSpPr>
            <a:spLocks noChangeArrowheads="1"/>
          </p:cNvSpPr>
          <p:nvPr/>
        </p:nvSpPr>
        <p:spPr bwMode="auto">
          <a:xfrm>
            <a:off x="6621140" y="4537869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0689" name="Rectangle 49"/>
          <p:cNvSpPr>
            <a:spLocks noChangeArrowheads="1"/>
          </p:cNvSpPr>
          <p:nvPr/>
        </p:nvSpPr>
        <p:spPr bwMode="auto">
          <a:xfrm>
            <a:off x="5397178" y="4521994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0690" name="Rectangle 50"/>
          <p:cNvSpPr>
            <a:spLocks noChangeArrowheads="1"/>
          </p:cNvSpPr>
          <p:nvPr/>
        </p:nvSpPr>
        <p:spPr bwMode="auto">
          <a:xfrm>
            <a:off x="3479478" y="4537869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0691" name="Rectangle 51"/>
          <p:cNvSpPr>
            <a:spLocks noChangeArrowheads="1"/>
          </p:cNvSpPr>
          <p:nvPr/>
        </p:nvSpPr>
        <p:spPr bwMode="auto">
          <a:xfrm>
            <a:off x="2506340" y="4537869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0692" name="Rectangle 52"/>
          <p:cNvSpPr>
            <a:spLocks noChangeArrowheads="1"/>
          </p:cNvSpPr>
          <p:nvPr/>
        </p:nvSpPr>
        <p:spPr bwMode="auto">
          <a:xfrm>
            <a:off x="618803" y="4552157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0693" name="Rectangle 53"/>
          <p:cNvSpPr>
            <a:spLocks noChangeArrowheads="1"/>
          </p:cNvSpPr>
          <p:nvPr/>
        </p:nvSpPr>
        <p:spPr bwMode="auto">
          <a:xfrm>
            <a:off x="2211065" y="5745957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0694" name="Rectangle 54"/>
          <p:cNvSpPr>
            <a:spLocks noChangeArrowheads="1"/>
          </p:cNvSpPr>
          <p:nvPr/>
        </p:nvSpPr>
        <p:spPr bwMode="auto">
          <a:xfrm>
            <a:off x="4128765" y="5745957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0696" name="Rectangle 56"/>
          <p:cNvSpPr>
            <a:spLocks noChangeArrowheads="1"/>
          </p:cNvSpPr>
          <p:nvPr/>
        </p:nvSpPr>
        <p:spPr bwMode="auto">
          <a:xfrm>
            <a:off x="3676328" y="5747544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40697" name="Freeform 57"/>
          <p:cNvSpPr>
            <a:spLocks/>
          </p:cNvSpPr>
          <p:nvPr/>
        </p:nvSpPr>
        <p:spPr bwMode="auto">
          <a:xfrm>
            <a:off x="3101653" y="2369344"/>
            <a:ext cx="952500" cy="811213"/>
          </a:xfrm>
          <a:custGeom>
            <a:avLst/>
            <a:gdLst>
              <a:gd name="T0" fmla="*/ 550 w 550"/>
              <a:gd name="T1" fmla="*/ 0 h 544"/>
              <a:gd name="T2" fmla="*/ 0 w 550"/>
              <a:gd name="T3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50" h="544">
                <a:moveTo>
                  <a:pt x="550" y="0"/>
                </a:moveTo>
                <a:lnTo>
                  <a:pt x="0" y="54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0698" name="Line 58"/>
          <p:cNvSpPr>
            <a:spLocks noChangeShapeType="1"/>
          </p:cNvSpPr>
          <p:nvPr/>
        </p:nvSpPr>
        <p:spPr bwMode="auto">
          <a:xfrm>
            <a:off x="6789415" y="3432969"/>
            <a:ext cx="728663" cy="10064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0699" name="Line 59"/>
          <p:cNvSpPr>
            <a:spLocks noChangeShapeType="1"/>
          </p:cNvSpPr>
          <p:nvPr/>
        </p:nvSpPr>
        <p:spPr bwMode="auto">
          <a:xfrm flipH="1">
            <a:off x="5028878" y="3491707"/>
            <a:ext cx="830262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0700" name="Freeform 60"/>
          <p:cNvSpPr>
            <a:spLocks/>
          </p:cNvSpPr>
          <p:nvPr/>
        </p:nvSpPr>
        <p:spPr bwMode="auto">
          <a:xfrm>
            <a:off x="2272978" y="4849019"/>
            <a:ext cx="609600" cy="833438"/>
          </a:xfrm>
          <a:custGeom>
            <a:avLst/>
            <a:gdLst>
              <a:gd name="T0" fmla="*/ 0 w 444"/>
              <a:gd name="T1" fmla="*/ 0 h 523"/>
              <a:gd name="T2" fmla="*/ 444 w 444"/>
              <a:gd name="T3" fmla="*/ 523 h 52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44" h="523">
                <a:moveTo>
                  <a:pt x="0" y="0"/>
                </a:moveTo>
                <a:lnTo>
                  <a:pt x="444" y="523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0701" name="Line 61"/>
          <p:cNvSpPr>
            <a:spLocks noChangeShapeType="1"/>
          </p:cNvSpPr>
          <p:nvPr/>
        </p:nvSpPr>
        <p:spPr bwMode="auto">
          <a:xfrm flipH="1">
            <a:off x="1204590" y="3521869"/>
            <a:ext cx="463550" cy="965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0702" name="Text Box 62"/>
          <p:cNvSpPr txBox="1">
            <a:spLocks noChangeArrowheads="1"/>
          </p:cNvSpPr>
          <p:nvPr/>
        </p:nvSpPr>
        <p:spPr bwMode="auto">
          <a:xfrm>
            <a:off x="404515" y="1223963"/>
            <a:ext cx="27273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zh-CN" altLang="en-US" sz="2800" b="1" dirty="0">
                <a:solidFill>
                  <a:srgbClr val="31418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中序线索链表</a:t>
            </a:r>
          </a:p>
          <a:p>
            <a:pPr algn="just" eaLnBrk="0" hangingPunct="0"/>
            <a:r>
              <a:rPr lang="zh-CN" altLang="en-US" sz="2800" b="1" dirty="0">
                <a:solidFill>
                  <a:srgbClr val="31418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的建立过程</a:t>
            </a:r>
            <a:endParaRPr lang="zh-CN" altLang="en-US" sz="2800" dirty="0">
              <a:solidFill>
                <a:srgbClr val="314187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0705" name="Text Box 65"/>
          <p:cNvSpPr txBox="1">
            <a:spLocks noChangeArrowheads="1"/>
          </p:cNvSpPr>
          <p:nvPr/>
        </p:nvSpPr>
        <p:spPr bwMode="auto">
          <a:xfrm>
            <a:off x="5726113" y="1312863"/>
            <a:ext cx="33401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中序遍历二叉链表</a:t>
            </a:r>
          </a:p>
          <a:p>
            <a:pPr algn="just" eaLnBrk="0" hangingPunct="0"/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为正在访问的结点</a:t>
            </a:r>
          </a:p>
          <a:p>
            <a:pPr algn="just" eaLnBrk="0" hangingPunct="0"/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pre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为刚访问的结点</a:t>
            </a:r>
            <a:endParaRPr lang="zh-CN" altLang="en-US" sz="280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40706" name="Group 66"/>
          <p:cNvGrpSpPr>
            <a:grpSpLocks/>
          </p:cNvGrpSpPr>
          <p:nvPr/>
        </p:nvGrpSpPr>
        <p:grpSpPr bwMode="auto">
          <a:xfrm>
            <a:off x="1649090" y="6009482"/>
            <a:ext cx="841375" cy="804862"/>
            <a:chOff x="334" y="3157"/>
            <a:chExt cx="530" cy="507"/>
          </a:xfrm>
        </p:grpSpPr>
        <p:sp>
          <p:nvSpPr>
            <p:cNvPr id="240707" name="Line 67"/>
            <p:cNvSpPr>
              <a:spLocks noChangeShapeType="1"/>
            </p:cNvSpPr>
            <p:nvPr/>
          </p:nvSpPr>
          <p:spPr bwMode="auto">
            <a:xfrm flipV="1">
              <a:off x="545" y="3157"/>
              <a:ext cx="115" cy="27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708" name="Text Box 68"/>
            <p:cNvSpPr txBox="1">
              <a:spLocks noChangeArrowheads="1"/>
            </p:cNvSpPr>
            <p:nvPr/>
          </p:nvSpPr>
          <p:spPr bwMode="auto">
            <a:xfrm>
              <a:off x="334" y="3376"/>
              <a:ext cx="5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pre</a:t>
              </a:r>
            </a:p>
          </p:txBody>
        </p:sp>
      </p:grpSp>
      <p:sp>
        <p:nvSpPr>
          <p:cNvPr id="240709" name="Rectangle 69"/>
          <p:cNvSpPr>
            <a:spLocks noChangeArrowheads="1"/>
          </p:cNvSpPr>
          <p:nvPr/>
        </p:nvSpPr>
        <p:spPr bwMode="auto">
          <a:xfrm>
            <a:off x="602928" y="4536282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40713" name="Freeform 73"/>
          <p:cNvSpPr>
            <a:spLocks/>
          </p:cNvSpPr>
          <p:nvPr/>
        </p:nvSpPr>
        <p:spPr bwMode="auto">
          <a:xfrm>
            <a:off x="2595240" y="4956969"/>
            <a:ext cx="471488" cy="839788"/>
          </a:xfrm>
          <a:custGeom>
            <a:avLst/>
            <a:gdLst>
              <a:gd name="T0" fmla="*/ 297 w 297"/>
              <a:gd name="T1" fmla="*/ 529 h 529"/>
              <a:gd name="T2" fmla="*/ 212 w 297"/>
              <a:gd name="T3" fmla="*/ 213 h 529"/>
              <a:gd name="T4" fmla="*/ 0 w 297"/>
              <a:gd name="T5" fmla="*/ 0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7" h="529">
                <a:moveTo>
                  <a:pt x="297" y="529"/>
                </a:moveTo>
                <a:cubicBezTo>
                  <a:pt x="283" y="476"/>
                  <a:pt x="261" y="301"/>
                  <a:pt x="212" y="213"/>
                </a:cubicBezTo>
                <a:cubicBezTo>
                  <a:pt x="163" y="125"/>
                  <a:pt x="44" y="44"/>
                  <a:pt x="0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0714" name="Rectangle 74"/>
          <p:cNvSpPr>
            <a:spLocks noChangeArrowheads="1"/>
          </p:cNvSpPr>
          <p:nvPr/>
        </p:nvSpPr>
        <p:spPr bwMode="auto">
          <a:xfrm>
            <a:off x="2223765" y="5760244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240715" name="Group 75"/>
          <p:cNvGrpSpPr>
            <a:grpSpLocks/>
          </p:cNvGrpSpPr>
          <p:nvPr/>
        </p:nvGrpSpPr>
        <p:grpSpPr bwMode="auto">
          <a:xfrm>
            <a:off x="323528" y="3517107"/>
            <a:ext cx="546100" cy="804862"/>
            <a:chOff x="334" y="3157"/>
            <a:chExt cx="344" cy="507"/>
          </a:xfrm>
        </p:grpSpPr>
        <p:sp>
          <p:nvSpPr>
            <p:cNvPr id="240716" name="Line 76"/>
            <p:cNvSpPr>
              <a:spLocks noChangeShapeType="1"/>
            </p:cNvSpPr>
            <p:nvPr/>
          </p:nvSpPr>
          <p:spPr bwMode="auto">
            <a:xfrm flipV="1">
              <a:off x="545" y="3157"/>
              <a:ext cx="115" cy="27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717" name="Text Box 77"/>
            <p:cNvSpPr txBox="1">
              <a:spLocks noChangeArrowheads="1"/>
            </p:cNvSpPr>
            <p:nvPr/>
          </p:nvSpPr>
          <p:spPr bwMode="auto">
            <a:xfrm>
              <a:off x="334" y="3376"/>
              <a:ext cx="3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  <p:sp>
        <p:nvSpPr>
          <p:cNvPr id="240719" name="Rectangle 79"/>
          <p:cNvSpPr>
            <a:spLocks noChangeArrowheads="1"/>
          </p:cNvSpPr>
          <p:nvPr/>
        </p:nvSpPr>
        <p:spPr bwMode="auto">
          <a:xfrm>
            <a:off x="4125590" y="5744369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40720" name="Freeform 80"/>
          <p:cNvSpPr>
            <a:spLocks/>
          </p:cNvSpPr>
          <p:nvPr/>
        </p:nvSpPr>
        <p:spPr bwMode="auto">
          <a:xfrm>
            <a:off x="2463478" y="3615532"/>
            <a:ext cx="1370012" cy="2078037"/>
          </a:xfrm>
          <a:custGeom>
            <a:avLst/>
            <a:gdLst>
              <a:gd name="T0" fmla="*/ 863 w 863"/>
              <a:gd name="T1" fmla="*/ 1309 h 1309"/>
              <a:gd name="T2" fmla="*/ 426 w 863"/>
              <a:gd name="T3" fmla="*/ 649 h 1309"/>
              <a:gd name="T4" fmla="*/ 0 w 863"/>
              <a:gd name="T5" fmla="*/ 0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3" h="1309">
                <a:moveTo>
                  <a:pt x="863" y="1309"/>
                </a:moveTo>
                <a:cubicBezTo>
                  <a:pt x="790" y="1199"/>
                  <a:pt x="568" y="867"/>
                  <a:pt x="426" y="649"/>
                </a:cubicBezTo>
                <a:cubicBezTo>
                  <a:pt x="284" y="431"/>
                  <a:pt x="89" y="135"/>
                  <a:pt x="0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3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424863" cy="792162"/>
          </a:xfrm>
        </p:spPr>
        <p:txBody>
          <a:bodyPr/>
          <a:lstStyle/>
          <a:p>
            <a:r>
              <a:rPr lang="en-US" altLang="zh-CN" dirty="0" smtClean="0"/>
              <a:t>6.3.2 </a:t>
            </a:r>
            <a:r>
              <a:rPr lang="zh-CN" altLang="en-US" dirty="0" smtClean="0"/>
              <a:t>线索二叉树</a:t>
            </a:r>
          </a:p>
        </p:txBody>
      </p:sp>
    </p:spTree>
    <p:extLst>
      <p:ext uri="{BB962C8B-B14F-4D97-AF65-F5344CB8AC3E}">
        <p14:creationId xmlns:p14="http://schemas.microsoft.com/office/powerpoint/2010/main" val="119802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0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96" grpId="0"/>
      <p:bldP spid="240719" grpId="0"/>
      <p:bldP spid="2407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8" name="Rectangle 4"/>
          <p:cNvSpPr>
            <a:spLocks noChangeArrowheads="1"/>
          </p:cNvSpPr>
          <p:nvPr/>
        </p:nvSpPr>
        <p:spPr bwMode="auto">
          <a:xfrm>
            <a:off x="3490291" y="2105025"/>
            <a:ext cx="2339975" cy="395288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1669" name="Rectangle 5"/>
          <p:cNvSpPr>
            <a:spLocks noChangeArrowheads="1"/>
          </p:cNvSpPr>
          <p:nvPr/>
        </p:nvSpPr>
        <p:spPr bwMode="auto">
          <a:xfrm>
            <a:off x="4457079" y="2105025"/>
            <a:ext cx="450850" cy="395288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A</a:t>
            </a:r>
          </a:p>
        </p:txBody>
      </p:sp>
      <p:sp>
        <p:nvSpPr>
          <p:cNvPr id="241670" name="Line 6"/>
          <p:cNvSpPr>
            <a:spLocks noChangeShapeType="1"/>
          </p:cNvSpPr>
          <p:nvPr/>
        </p:nvSpPr>
        <p:spPr bwMode="auto">
          <a:xfrm>
            <a:off x="4220541" y="1592263"/>
            <a:ext cx="241300" cy="482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671" name="Text Box 7"/>
          <p:cNvSpPr txBox="1">
            <a:spLocks noChangeArrowheads="1"/>
          </p:cNvSpPr>
          <p:nvPr/>
        </p:nvSpPr>
        <p:spPr bwMode="auto">
          <a:xfrm>
            <a:off x="3550616" y="1168400"/>
            <a:ext cx="10318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0" rIns="18000" bIns="0"/>
          <a:lstStyle/>
          <a:p>
            <a:pPr algn="just"/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头指针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Angsana New" panose="02020603050405020304" pitchFamily="18" charset="-34"/>
            </a:endParaRPr>
          </a:p>
        </p:txBody>
      </p:sp>
      <p:sp>
        <p:nvSpPr>
          <p:cNvPr id="241672" name="Freeform 8"/>
          <p:cNvSpPr>
            <a:spLocks/>
          </p:cNvSpPr>
          <p:nvPr/>
        </p:nvSpPr>
        <p:spPr bwMode="auto">
          <a:xfrm>
            <a:off x="5150816" y="2441575"/>
            <a:ext cx="655638" cy="723900"/>
          </a:xfrm>
          <a:custGeom>
            <a:avLst/>
            <a:gdLst>
              <a:gd name="T0" fmla="*/ 0 w 469"/>
              <a:gd name="T1" fmla="*/ 0 h 544"/>
              <a:gd name="T2" fmla="*/ 469 w 469"/>
              <a:gd name="T3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9" h="544">
                <a:moveTo>
                  <a:pt x="0" y="0"/>
                </a:moveTo>
                <a:lnTo>
                  <a:pt x="469" y="54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673" name="Line 9"/>
          <p:cNvSpPr>
            <a:spLocks noChangeShapeType="1"/>
          </p:cNvSpPr>
          <p:nvPr/>
        </p:nvSpPr>
        <p:spPr bwMode="auto">
          <a:xfrm>
            <a:off x="3982416" y="2111375"/>
            <a:ext cx="0" cy="398463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1674" name="Line 10"/>
          <p:cNvSpPr>
            <a:spLocks noChangeShapeType="1"/>
          </p:cNvSpPr>
          <p:nvPr/>
        </p:nvSpPr>
        <p:spPr bwMode="auto">
          <a:xfrm>
            <a:off x="5381004" y="2098675"/>
            <a:ext cx="0" cy="398463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1675" name="Rectangle 11"/>
          <p:cNvSpPr>
            <a:spLocks noChangeArrowheads="1"/>
          </p:cNvSpPr>
          <p:nvPr/>
        </p:nvSpPr>
        <p:spPr bwMode="auto">
          <a:xfrm>
            <a:off x="1070941" y="3270250"/>
            <a:ext cx="2339975" cy="395288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1676" name="Rectangle 12"/>
          <p:cNvSpPr>
            <a:spLocks noChangeArrowheads="1"/>
          </p:cNvSpPr>
          <p:nvPr/>
        </p:nvSpPr>
        <p:spPr bwMode="auto">
          <a:xfrm>
            <a:off x="2037729" y="3270250"/>
            <a:ext cx="450850" cy="395288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B</a:t>
            </a:r>
          </a:p>
        </p:txBody>
      </p:sp>
      <p:sp>
        <p:nvSpPr>
          <p:cNvPr id="241677" name="Line 13"/>
          <p:cNvSpPr>
            <a:spLocks noChangeShapeType="1"/>
          </p:cNvSpPr>
          <p:nvPr/>
        </p:nvSpPr>
        <p:spPr bwMode="auto">
          <a:xfrm>
            <a:off x="1563066" y="3276600"/>
            <a:ext cx="0" cy="398463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1678" name="Line 14"/>
          <p:cNvSpPr>
            <a:spLocks noChangeShapeType="1"/>
          </p:cNvSpPr>
          <p:nvPr/>
        </p:nvSpPr>
        <p:spPr bwMode="auto">
          <a:xfrm>
            <a:off x="2961654" y="3263900"/>
            <a:ext cx="0" cy="398463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1679" name="Rectangle 15"/>
          <p:cNvSpPr>
            <a:spLocks noChangeArrowheads="1"/>
          </p:cNvSpPr>
          <p:nvPr/>
        </p:nvSpPr>
        <p:spPr bwMode="auto">
          <a:xfrm>
            <a:off x="5333379" y="3255963"/>
            <a:ext cx="2339975" cy="395287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1680" name="Rectangle 16"/>
          <p:cNvSpPr>
            <a:spLocks noChangeArrowheads="1"/>
          </p:cNvSpPr>
          <p:nvPr/>
        </p:nvSpPr>
        <p:spPr bwMode="auto">
          <a:xfrm>
            <a:off x="6300166" y="3255963"/>
            <a:ext cx="450850" cy="395287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C</a:t>
            </a:r>
          </a:p>
        </p:txBody>
      </p:sp>
      <p:sp>
        <p:nvSpPr>
          <p:cNvPr id="241681" name="Line 17"/>
          <p:cNvSpPr>
            <a:spLocks noChangeShapeType="1"/>
          </p:cNvSpPr>
          <p:nvPr/>
        </p:nvSpPr>
        <p:spPr bwMode="auto">
          <a:xfrm>
            <a:off x="5825504" y="3262313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1682" name="Line 18"/>
          <p:cNvSpPr>
            <a:spLocks noChangeShapeType="1"/>
          </p:cNvSpPr>
          <p:nvPr/>
        </p:nvSpPr>
        <p:spPr bwMode="auto">
          <a:xfrm>
            <a:off x="7224091" y="3249613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1683" name="Rectangle 19"/>
          <p:cNvSpPr>
            <a:spLocks noChangeArrowheads="1"/>
          </p:cNvSpPr>
          <p:nvPr/>
        </p:nvSpPr>
        <p:spPr bwMode="auto">
          <a:xfrm>
            <a:off x="759791" y="4583113"/>
            <a:ext cx="2339975" cy="395287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1684" name="Rectangle 20"/>
          <p:cNvSpPr>
            <a:spLocks noChangeArrowheads="1"/>
          </p:cNvSpPr>
          <p:nvPr/>
        </p:nvSpPr>
        <p:spPr bwMode="auto">
          <a:xfrm>
            <a:off x="1726579" y="4583113"/>
            <a:ext cx="450850" cy="395287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D</a:t>
            </a:r>
          </a:p>
        </p:txBody>
      </p:sp>
      <p:sp>
        <p:nvSpPr>
          <p:cNvPr id="241685" name="Line 21"/>
          <p:cNvSpPr>
            <a:spLocks noChangeShapeType="1"/>
          </p:cNvSpPr>
          <p:nvPr/>
        </p:nvSpPr>
        <p:spPr bwMode="auto">
          <a:xfrm>
            <a:off x="1251916" y="4589463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1686" name="Line 22"/>
          <p:cNvSpPr>
            <a:spLocks noChangeShapeType="1"/>
          </p:cNvSpPr>
          <p:nvPr/>
        </p:nvSpPr>
        <p:spPr bwMode="auto">
          <a:xfrm>
            <a:off x="2650504" y="4576763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1687" name="Rectangle 23"/>
          <p:cNvSpPr>
            <a:spLocks noChangeArrowheads="1"/>
          </p:cNvSpPr>
          <p:nvPr/>
        </p:nvSpPr>
        <p:spPr bwMode="auto">
          <a:xfrm>
            <a:off x="3634754" y="4567238"/>
            <a:ext cx="2339975" cy="395287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1688" name="Rectangle 24"/>
          <p:cNvSpPr>
            <a:spLocks noChangeArrowheads="1"/>
          </p:cNvSpPr>
          <p:nvPr/>
        </p:nvSpPr>
        <p:spPr bwMode="auto">
          <a:xfrm>
            <a:off x="4601541" y="4567238"/>
            <a:ext cx="450850" cy="395287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E</a:t>
            </a:r>
          </a:p>
        </p:txBody>
      </p:sp>
      <p:sp>
        <p:nvSpPr>
          <p:cNvPr id="241689" name="Line 25"/>
          <p:cNvSpPr>
            <a:spLocks noChangeShapeType="1"/>
          </p:cNvSpPr>
          <p:nvPr/>
        </p:nvSpPr>
        <p:spPr bwMode="auto">
          <a:xfrm>
            <a:off x="4126879" y="4573588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1690" name="Line 26"/>
          <p:cNvSpPr>
            <a:spLocks noChangeShapeType="1"/>
          </p:cNvSpPr>
          <p:nvPr/>
        </p:nvSpPr>
        <p:spPr bwMode="auto">
          <a:xfrm>
            <a:off x="5525466" y="4560888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1691" name="Rectangle 27"/>
          <p:cNvSpPr>
            <a:spLocks noChangeArrowheads="1"/>
          </p:cNvSpPr>
          <p:nvPr/>
        </p:nvSpPr>
        <p:spPr bwMode="auto">
          <a:xfrm>
            <a:off x="6763716" y="4567238"/>
            <a:ext cx="2339975" cy="395287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1692" name="Rectangle 28"/>
          <p:cNvSpPr>
            <a:spLocks noChangeArrowheads="1"/>
          </p:cNvSpPr>
          <p:nvPr/>
        </p:nvSpPr>
        <p:spPr bwMode="auto">
          <a:xfrm>
            <a:off x="7730504" y="4567238"/>
            <a:ext cx="450850" cy="395287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F</a:t>
            </a:r>
          </a:p>
        </p:txBody>
      </p:sp>
      <p:sp>
        <p:nvSpPr>
          <p:cNvPr id="241693" name="Line 29"/>
          <p:cNvSpPr>
            <a:spLocks noChangeShapeType="1"/>
          </p:cNvSpPr>
          <p:nvPr/>
        </p:nvSpPr>
        <p:spPr bwMode="auto">
          <a:xfrm>
            <a:off x="7255841" y="4573588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1694" name="Line 30"/>
          <p:cNvSpPr>
            <a:spLocks noChangeShapeType="1"/>
          </p:cNvSpPr>
          <p:nvPr/>
        </p:nvSpPr>
        <p:spPr bwMode="auto">
          <a:xfrm>
            <a:off x="8654429" y="4560888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1695" name="Rectangle 31"/>
          <p:cNvSpPr>
            <a:spLocks noChangeArrowheads="1"/>
          </p:cNvSpPr>
          <p:nvPr/>
        </p:nvSpPr>
        <p:spPr bwMode="auto">
          <a:xfrm>
            <a:off x="2383804" y="5792788"/>
            <a:ext cx="2339975" cy="395287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1696" name="Rectangle 32"/>
          <p:cNvSpPr>
            <a:spLocks noChangeArrowheads="1"/>
          </p:cNvSpPr>
          <p:nvPr/>
        </p:nvSpPr>
        <p:spPr bwMode="auto">
          <a:xfrm>
            <a:off x="3350591" y="5792788"/>
            <a:ext cx="450850" cy="395287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G</a:t>
            </a:r>
          </a:p>
        </p:txBody>
      </p:sp>
      <p:sp>
        <p:nvSpPr>
          <p:cNvPr id="241697" name="Line 33"/>
          <p:cNvSpPr>
            <a:spLocks noChangeShapeType="1"/>
          </p:cNvSpPr>
          <p:nvPr/>
        </p:nvSpPr>
        <p:spPr bwMode="auto">
          <a:xfrm>
            <a:off x="2875929" y="5799138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1698" name="Line 34"/>
          <p:cNvSpPr>
            <a:spLocks noChangeShapeType="1"/>
          </p:cNvSpPr>
          <p:nvPr/>
        </p:nvSpPr>
        <p:spPr bwMode="auto">
          <a:xfrm>
            <a:off x="4274516" y="5786438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1699" name="Rectangle 35"/>
          <p:cNvSpPr>
            <a:spLocks noChangeArrowheads="1"/>
          </p:cNvSpPr>
          <p:nvPr/>
        </p:nvSpPr>
        <p:spPr bwMode="auto">
          <a:xfrm>
            <a:off x="1312241" y="455295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41700" name="Rectangle 36"/>
          <p:cNvSpPr>
            <a:spLocks noChangeArrowheads="1"/>
          </p:cNvSpPr>
          <p:nvPr/>
        </p:nvSpPr>
        <p:spPr bwMode="auto">
          <a:xfrm>
            <a:off x="2537791" y="327025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41701" name="Rectangle 37"/>
          <p:cNvSpPr>
            <a:spLocks noChangeArrowheads="1"/>
          </p:cNvSpPr>
          <p:nvPr/>
        </p:nvSpPr>
        <p:spPr bwMode="auto">
          <a:xfrm>
            <a:off x="4161804" y="456723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41702" name="Rectangle 38"/>
          <p:cNvSpPr>
            <a:spLocks noChangeArrowheads="1"/>
          </p:cNvSpPr>
          <p:nvPr/>
        </p:nvSpPr>
        <p:spPr bwMode="auto">
          <a:xfrm>
            <a:off x="5106366" y="456723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41703" name="Rectangle 39"/>
          <p:cNvSpPr>
            <a:spLocks noChangeArrowheads="1"/>
          </p:cNvSpPr>
          <p:nvPr/>
        </p:nvSpPr>
        <p:spPr bwMode="auto">
          <a:xfrm>
            <a:off x="7303466" y="456723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41704" name="Rectangle 40"/>
          <p:cNvSpPr>
            <a:spLocks noChangeArrowheads="1"/>
          </p:cNvSpPr>
          <p:nvPr/>
        </p:nvSpPr>
        <p:spPr bwMode="auto">
          <a:xfrm>
            <a:off x="8203579" y="456723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41705" name="Rectangle 41"/>
          <p:cNvSpPr>
            <a:spLocks noChangeArrowheads="1"/>
          </p:cNvSpPr>
          <p:nvPr/>
        </p:nvSpPr>
        <p:spPr bwMode="auto">
          <a:xfrm>
            <a:off x="3525216" y="2117725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1706" name="Rectangle 42"/>
          <p:cNvSpPr>
            <a:spLocks noChangeArrowheads="1"/>
          </p:cNvSpPr>
          <p:nvPr/>
        </p:nvSpPr>
        <p:spPr bwMode="auto">
          <a:xfrm>
            <a:off x="5412754" y="210343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1707" name="Rectangle 43"/>
          <p:cNvSpPr>
            <a:spLocks noChangeArrowheads="1"/>
          </p:cNvSpPr>
          <p:nvPr/>
        </p:nvSpPr>
        <p:spPr bwMode="auto">
          <a:xfrm>
            <a:off x="1105866" y="328295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1708" name="Rectangle 44"/>
          <p:cNvSpPr>
            <a:spLocks noChangeArrowheads="1"/>
          </p:cNvSpPr>
          <p:nvPr/>
        </p:nvSpPr>
        <p:spPr bwMode="auto">
          <a:xfrm>
            <a:off x="2994991" y="328295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1709" name="Rectangle 45"/>
          <p:cNvSpPr>
            <a:spLocks noChangeArrowheads="1"/>
          </p:cNvSpPr>
          <p:nvPr/>
        </p:nvSpPr>
        <p:spPr bwMode="auto">
          <a:xfrm>
            <a:off x="5368304" y="3268663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1710" name="Rectangle 46"/>
          <p:cNvSpPr>
            <a:spLocks noChangeArrowheads="1"/>
          </p:cNvSpPr>
          <p:nvPr/>
        </p:nvSpPr>
        <p:spPr bwMode="auto">
          <a:xfrm>
            <a:off x="7271716" y="325278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1711" name="Rectangle 47"/>
          <p:cNvSpPr>
            <a:spLocks noChangeArrowheads="1"/>
          </p:cNvSpPr>
          <p:nvPr/>
        </p:nvSpPr>
        <p:spPr bwMode="auto">
          <a:xfrm>
            <a:off x="8681416" y="456565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1712" name="Rectangle 48"/>
          <p:cNvSpPr>
            <a:spLocks noChangeArrowheads="1"/>
          </p:cNvSpPr>
          <p:nvPr/>
        </p:nvSpPr>
        <p:spPr bwMode="auto">
          <a:xfrm>
            <a:off x="6808166" y="4581525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1713" name="Rectangle 49"/>
          <p:cNvSpPr>
            <a:spLocks noChangeArrowheads="1"/>
          </p:cNvSpPr>
          <p:nvPr/>
        </p:nvSpPr>
        <p:spPr bwMode="auto">
          <a:xfrm>
            <a:off x="5584204" y="456565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1714" name="Rectangle 50"/>
          <p:cNvSpPr>
            <a:spLocks noChangeArrowheads="1"/>
          </p:cNvSpPr>
          <p:nvPr/>
        </p:nvSpPr>
        <p:spPr bwMode="auto">
          <a:xfrm>
            <a:off x="3666504" y="4581525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1715" name="Rectangle 51"/>
          <p:cNvSpPr>
            <a:spLocks noChangeArrowheads="1"/>
          </p:cNvSpPr>
          <p:nvPr/>
        </p:nvSpPr>
        <p:spPr bwMode="auto">
          <a:xfrm>
            <a:off x="2693366" y="4581525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1716" name="Rectangle 52"/>
          <p:cNvSpPr>
            <a:spLocks noChangeArrowheads="1"/>
          </p:cNvSpPr>
          <p:nvPr/>
        </p:nvSpPr>
        <p:spPr bwMode="auto">
          <a:xfrm>
            <a:off x="805829" y="4595813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1717" name="Rectangle 53"/>
          <p:cNvSpPr>
            <a:spLocks noChangeArrowheads="1"/>
          </p:cNvSpPr>
          <p:nvPr/>
        </p:nvSpPr>
        <p:spPr bwMode="auto">
          <a:xfrm>
            <a:off x="2398091" y="5789613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1718" name="Rectangle 54"/>
          <p:cNvSpPr>
            <a:spLocks noChangeArrowheads="1"/>
          </p:cNvSpPr>
          <p:nvPr/>
        </p:nvSpPr>
        <p:spPr bwMode="auto">
          <a:xfrm>
            <a:off x="4315791" y="5789613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1720" name="Freeform 56"/>
          <p:cNvSpPr>
            <a:spLocks/>
          </p:cNvSpPr>
          <p:nvPr/>
        </p:nvSpPr>
        <p:spPr bwMode="auto">
          <a:xfrm>
            <a:off x="3288679" y="2413000"/>
            <a:ext cx="952500" cy="811213"/>
          </a:xfrm>
          <a:custGeom>
            <a:avLst/>
            <a:gdLst>
              <a:gd name="T0" fmla="*/ 550 w 550"/>
              <a:gd name="T1" fmla="*/ 0 h 544"/>
              <a:gd name="T2" fmla="*/ 0 w 550"/>
              <a:gd name="T3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50" h="544">
                <a:moveTo>
                  <a:pt x="550" y="0"/>
                </a:moveTo>
                <a:lnTo>
                  <a:pt x="0" y="54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721" name="Line 57"/>
          <p:cNvSpPr>
            <a:spLocks noChangeShapeType="1"/>
          </p:cNvSpPr>
          <p:nvPr/>
        </p:nvSpPr>
        <p:spPr bwMode="auto">
          <a:xfrm>
            <a:off x="6976441" y="3476625"/>
            <a:ext cx="728663" cy="10064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722" name="Line 58"/>
          <p:cNvSpPr>
            <a:spLocks noChangeShapeType="1"/>
          </p:cNvSpPr>
          <p:nvPr/>
        </p:nvSpPr>
        <p:spPr bwMode="auto">
          <a:xfrm flipH="1">
            <a:off x="5215904" y="3535363"/>
            <a:ext cx="830262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723" name="Freeform 59"/>
          <p:cNvSpPr>
            <a:spLocks/>
          </p:cNvSpPr>
          <p:nvPr/>
        </p:nvSpPr>
        <p:spPr bwMode="auto">
          <a:xfrm>
            <a:off x="2460004" y="4892675"/>
            <a:ext cx="609600" cy="833438"/>
          </a:xfrm>
          <a:custGeom>
            <a:avLst/>
            <a:gdLst>
              <a:gd name="T0" fmla="*/ 0 w 444"/>
              <a:gd name="T1" fmla="*/ 0 h 523"/>
              <a:gd name="T2" fmla="*/ 444 w 444"/>
              <a:gd name="T3" fmla="*/ 523 h 52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44" h="523">
                <a:moveTo>
                  <a:pt x="0" y="0"/>
                </a:moveTo>
                <a:lnTo>
                  <a:pt x="444" y="523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724" name="Line 60"/>
          <p:cNvSpPr>
            <a:spLocks noChangeShapeType="1"/>
          </p:cNvSpPr>
          <p:nvPr/>
        </p:nvSpPr>
        <p:spPr bwMode="auto">
          <a:xfrm flipH="1">
            <a:off x="1391616" y="3565525"/>
            <a:ext cx="463550" cy="965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725" name="Text Box 61"/>
          <p:cNvSpPr txBox="1">
            <a:spLocks noChangeArrowheads="1"/>
          </p:cNvSpPr>
          <p:nvPr/>
        </p:nvSpPr>
        <p:spPr bwMode="auto">
          <a:xfrm>
            <a:off x="530348" y="1223963"/>
            <a:ext cx="27273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zh-CN" altLang="en-US" sz="2800" b="1" dirty="0">
                <a:solidFill>
                  <a:srgbClr val="31418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中序线索链表</a:t>
            </a:r>
          </a:p>
          <a:p>
            <a:pPr algn="just" eaLnBrk="0" hangingPunct="0"/>
            <a:r>
              <a:rPr lang="zh-CN" altLang="en-US" sz="2800" b="1" dirty="0">
                <a:solidFill>
                  <a:srgbClr val="31418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的建立过程</a:t>
            </a:r>
            <a:endParaRPr lang="zh-CN" altLang="en-US" sz="2800" dirty="0">
              <a:solidFill>
                <a:srgbClr val="314187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1728" name="Text Box 64"/>
          <p:cNvSpPr txBox="1">
            <a:spLocks noChangeArrowheads="1"/>
          </p:cNvSpPr>
          <p:nvPr/>
        </p:nvSpPr>
        <p:spPr bwMode="auto">
          <a:xfrm>
            <a:off x="5912420" y="1312863"/>
            <a:ext cx="33401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中序遍历二叉链表</a:t>
            </a:r>
          </a:p>
          <a:p>
            <a:pPr algn="just" eaLnBrk="0" hangingPunct="0"/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为正在访问的结点</a:t>
            </a:r>
          </a:p>
          <a:p>
            <a:pPr algn="just" eaLnBrk="0" hangingPunct="0"/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pre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为刚访问的结点</a:t>
            </a:r>
            <a:endParaRPr lang="zh-CN" altLang="en-US" sz="2800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41741" name="Group 77"/>
          <p:cNvGrpSpPr>
            <a:grpSpLocks/>
          </p:cNvGrpSpPr>
          <p:nvPr/>
        </p:nvGrpSpPr>
        <p:grpSpPr bwMode="auto">
          <a:xfrm>
            <a:off x="407366" y="3516313"/>
            <a:ext cx="841375" cy="774700"/>
            <a:chOff x="66" y="2215"/>
            <a:chExt cx="530" cy="488"/>
          </a:xfrm>
        </p:grpSpPr>
        <p:sp>
          <p:nvSpPr>
            <p:cNvPr id="241730" name="Line 66"/>
            <p:cNvSpPr>
              <a:spLocks noChangeShapeType="1"/>
            </p:cNvSpPr>
            <p:nvPr/>
          </p:nvSpPr>
          <p:spPr bwMode="auto">
            <a:xfrm flipV="1">
              <a:off x="322" y="2215"/>
              <a:ext cx="143" cy="25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31" name="Text Box 67"/>
            <p:cNvSpPr txBox="1">
              <a:spLocks noChangeArrowheads="1"/>
            </p:cNvSpPr>
            <p:nvPr/>
          </p:nvSpPr>
          <p:spPr bwMode="auto">
            <a:xfrm>
              <a:off x="66" y="2415"/>
              <a:ext cx="5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pre</a:t>
              </a:r>
            </a:p>
          </p:txBody>
        </p:sp>
      </p:grpSp>
      <p:sp>
        <p:nvSpPr>
          <p:cNvPr id="241732" name="Rectangle 68"/>
          <p:cNvSpPr>
            <a:spLocks noChangeArrowheads="1"/>
          </p:cNvSpPr>
          <p:nvPr/>
        </p:nvSpPr>
        <p:spPr bwMode="auto">
          <a:xfrm>
            <a:off x="789954" y="457993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41733" name="Freeform 69"/>
          <p:cNvSpPr>
            <a:spLocks/>
          </p:cNvSpPr>
          <p:nvPr/>
        </p:nvSpPr>
        <p:spPr bwMode="auto">
          <a:xfrm>
            <a:off x="2782266" y="5000625"/>
            <a:ext cx="471488" cy="839788"/>
          </a:xfrm>
          <a:custGeom>
            <a:avLst/>
            <a:gdLst>
              <a:gd name="T0" fmla="*/ 297 w 297"/>
              <a:gd name="T1" fmla="*/ 529 h 529"/>
              <a:gd name="T2" fmla="*/ 212 w 297"/>
              <a:gd name="T3" fmla="*/ 213 h 529"/>
              <a:gd name="T4" fmla="*/ 0 w 297"/>
              <a:gd name="T5" fmla="*/ 0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7" h="529">
                <a:moveTo>
                  <a:pt x="297" y="529"/>
                </a:moveTo>
                <a:cubicBezTo>
                  <a:pt x="283" y="476"/>
                  <a:pt x="261" y="301"/>
                  <a:pt x="212" y="213"/>
                </a:cubicBezTo>
                <a:cubicBezTo>
                  <a:pt x="163" y="125"/>
                  <a:pt x="44" y="44"/>
                  <a:pt x="0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1734" name="Rectangle 70"/>
          <p:cNvSpPr>
            <a:spLocks noChangeArrowheads="1"/>
          </p:cNvSpPr>
          <p:nvPr/>
        </p:nvSpPr>
        <p:spPr bwMode="auto">
          <a:xfrm>
            <a:off x="2410791" y="580390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241740" name="Group 76"/>
          <p:cNvGrpSpPr>
            <a:grpSpLocks/>
          </p:cNvGrpSpPr>
          <p:nvPr/>
        </p:nvGrpSpPr>
        <p:grpSpPr bwMode="auto">
          <a:xfrm>
            <a:off x="2825129" y="2276475"/>
            <a:ext cx="635000" cy="762000"/>
            <a:chOff x="1589" y="1434"/>
            <a:chExt cx="400" cy="480"/>
          </a:xfrm>
        </p:grpSpPr>
        <p:sp>
          <p:nvSpPr>
            <p:cNvPr id="241736" name="Line 72"/>
            <p:cNvSpPr>
              <a:spLocks noChangeShapeType="1"/>
            </p:cNvSpPr>
            <p:nvPr/>
          </p:nvSpPr>
          <p:spPr bwMode="auto">
            <a:xfrm flipV="1">
              <a:off x="1800" y="1434"/>
              <a:ext cx="189" cy="24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37" name="Text Box 73"/>
            <p:cNvSpPr txBox="1">
              <a:spLocks noChangeArrowheads="1"/>
            </p:cNvSpPr>
            <p:nvPr/>
          </p:nvSpPr>
          <p:spPr bwMode="auto">
            <a:xfrm>
              <a:off x="1589" y="1626"/>
              <a:ext cx="3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  <p:sp>
        <p:nvSpPr>
          <p:cNvPr id="241738" name="Rectangle 74"/>
          <p:cNvSpPr>
            <a:spLocks noChangeArrowheads="1"/>
          </p:cNvSpPr>
          <p:nvPr/>
        </p:nvSpPr>
        <p:spPr bwMode="auto">
          <a:xfrm>
            <a:off x="4312616" y="5788025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41739" name="Freeform 75"/>
          <p:cNvSpPr>
            <a:spLocks/>
          </p:cNvSpPr>
          <p:nvPr/>
        </p:nvSpPr>
        <p:spPr bwMode="auto">
          <a:xfrm>
            <a:off x="2650504" y="3659188"/>
            <a:ext cx="1428750" cy="2195512"/>
          </a:xfrm>
          <a:custGeom>
            <a:avLst/>
            <a:gdLst>
              <a:gd name="T0" fmla="*/ 863 w 863"/>
              <a:gd name="T1" fmla="*/ 1309 h 1309"/>
              <a:gd name="T2" fmla="*/ 426 w 863"/>
              <a:gd name="T3" fmla="*/ 649 h 1309"/>
              <a:gd name="T4" fmla="*/ 0 w 863"/>
              <a:gd name="T5" fmla="*/ 0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3" h="1309">
                <a:moveTo>
                  <a:pt x="863" y="1309"/>
                </a:moveTo>
                <a:cubicBezTo>
                  <a:pt x="790" y="1199"/>
                  <a:pt x="568" y="867"/>
                  <a:pt x="426" y="649"/>
                </a:cubicBezTo>
                <a:cubicBezTo>
                  <a:pt x="284" y="431"/>
                  <a:pt x="89" y="135"/>
                  <a:pt x="0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1742" name="Rectangle 78"/>
          <p:cNvSpPr>
            <a:spLocks noChangeArrowheads="1"/>
          </p:cNvSpPr>
          <p:nvPr/>
        </p:nvSpPr>
        <p:spPr bwMode="auto">
          <a:xfrm>
            <a:off x="2999754" y="326548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41743" name="Freeform 79"/>
          <p:cNvSpPr>
            <a:spLocks/>
          </p:cNvSpPr>
          <p:nvPr/>
        </p:nvSpPr>
        <p:spPr bwMode="auto">
          <a:xfrm>
            <a:off x="2898154" y="2508250"/>
            <a:ext cx="844550" cy="736600"/>
          </a:xfrm>
          <a:custGeom>
            <a:avLst/>
            <a:gdLst>
              <a:gd name="T0" fmla="*/ 0 w 532"/>
              <a:gd name="T1" fmla="*/ 464 h 464"/>
              <a:gd name="T2" fmla="*/ 260 w 532"/>
              <a:gd name="T3" fmla="*/ 222 h 464"/>
              <a:gd name="T4" fmla="*/ 532 w 532"/>
              <a:gd name="T5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2" h="464">
                <a:moveTo>
                  <a:pt x="0" y="464"/>
                </a:moveTo>
                <a:cubicBezTo>
                  <a:pt x="43" y="424"/>
                  <a:pt x="171" y="299"/>
                  <a:pt x="260" y="222"/>
                </a:cubicBezTo>
                <a:cubicBezTo>
                  <a:pt x="331" y="140"/>
                  <a:pt x="475" y="46"/>
                  <a:pt x="532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4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424863" cy="792162"/>
          </a:xfrm>
        </p:spPr>
        <p:txBody>
          <a:bodyPr/>
          <a:lstStyle/>
          <a:p>
            <a:r>
              <a:rPr lang="en-US" altLang="zh-CN" dirty="0" smtClean="0"/>
              <a:t>6.3.2 </a:t>
            </a:r>
            <a:r>
              <a:rPr lang="zh-CN" altLang="en-US" dirty="0" smtClean="0"/>
              <a:t>线索二叉树</a:t>
            </a:r>
          </a:p>
        </p:txBody>
      </p:sp>
    </p:spTree>
    <p:extLst>
      <p:ext uri="{BB962C8B-B14F-4D97-AF65-F5344CB8AC3E}">
        <p14:creationId xmlns:p14="http://schemas.microsoft.com/office/powerpoint/2010/main" val="54611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00" grpId="0"/>
      <p:bldP spid="241742" grpId="0"/>
      <p:bldP spid="24174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3187700" y="2105025"/>
            <a:ext cx="2339975" cy="395288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2693" name="Rectangle 5"/>
          <p:cNvSpPr>
            <a:spLocks noChangeArrowheads="1"/>
          </p:cNvSpPr>
          <p:nvPr/>
        </p:nvSpPr>
        <p:spPr bwMode="auto">
          <a:xfrm>
            <a:off x="4154488" y="2105025"/>
            <a:ext cx="450850" cy="395288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A</a:t>
            </a:r>
          </a:p>
        </p:txBody>
      </p:sp>
      <p:sp>
        <p:nvSpPr>
          <p:cNvPr id="242694" name="Line 6"/>
          <p:cNvSpPr>
            <a:spLocks noChangeShapeType="1"/>
          </p:cNvSpPr>
          <p:nvPr/>
        </p:nvSpPr>
        <p:spPr bwMode="auto">
          <a:xfrm>
            <a:off x="3917950" y="1592263"/>
            <a:ext cx="241300" cy="482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2695" name="Text Box 7"/>
          <p:cNvSpPr txBox="1">
            <a:spLocks noChangeArrowheads="1"/>
          </p:cNvSpPr>
          <p:nvPr/>
        </p:nvSpPr>
        <p:spPr bwMode="auto">
          <a:xfrm>
            <a:off x="3248025" y="1168400"/>
            <a:ext cx="10318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0" rIns="18000" bIns="0"/>
          <a:lstStyle/>
          <a:p>
            <a:pPr algn="just"/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头指针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Angsana New" panose="02020603050405020304" pitchFamily="18" charset="-34"/>
            </a:endParaRPr>
          </a:p>
        </p:txBody>
      </p:sp>
      <p:sp>
        <p:nvSpPr>
          <p:cNvPr id="242696" name="Freeform 8"/>
          <p:cNvSpPr>
            <a:spLocks/>
          </p:cNvSpPr>
          <p:nvPr/>
        </p:nvSpPr>
        <p:spPr bwMode="auto">
          <a:xfrm>
            <a:off x="4848225" y="2441575"/>
            <a:ext cx="655638" cy="723900"/>
          </a:xfrm>
          <a:custGeom>
            <a:avLst/>
            <a:gdLst>
              <a:gd name="T0" fmla="*/ 0 w 469"/>
              <a:gd name="T1" fmla="*/ 0 h 544"/>
              <a:gd name="T2" fmla="*/ 469 w 469"/>
              <a:gd name="T3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9" h="544">
                <a:moveTo>
                  <a:pt x="0" y="0"/>
                </a:moveTo>
                <a:lnTo>
                  <a:pt x="469" y="54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2697" name="Line 9"/>
          <p:cNvSpPr>
            <a:spLocks noChangeShapeType="1"/>
          </p:cNvSpPr>
          <p:nvPr/>
        </p:nvSpPr>
        <p:spPr bwMode="auto">
          <a:xfrm>
            <a:off x="3679825" y="2111375"/>
            <a:ext cx="0" cy="398463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2698" name="Line 10"/>
          <p:cNvSpPr>
            <a:spLocks noChangeShapeType="1"/>
          </p:cNvSpPr>
          <p:nvPr/>
        </p:nvSpPr>
        <p:spPr bwMode="auto">
          <a:xfrm>
            <a:off x="5078413" y="2098675"/>
            <a:ext cx="0" cy="398463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2699" name="Rectangle 11"/>
          <p:cNvSpPr>
            <a:spLocks noChangeArrowheads="1"/>
          </p:cNvSpPr>
          <p:nvPr/>
        </p:nvSpPr>
        <p:spPr bwMode="auto">
          <a:xfrm>
            <a:off x="768350" y="3270250"/>
            <a:ext cx="2339975" cy="395288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2700" name="Rectangle 12"/>
          <p:cNvSpPr>
            <a:spLocks noChangeArrowheads="1"/>
          </p:cNvSpPr>
          <p:nvPr/>
        </p:nvSpPr>
        <p:spPr bwMode="auto">
          <a:xfrm>
            <a:off x="1735138" y="3270250"/>
            <a:ext cx="450850" cy="395288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B</a:t>
            </a:r>
          </a:p>
        </p:txBody>
      </p:sp>
      <p:sp>
        <p:nvSpPr>
          <p:cNvPr id="242701" name="Line 13"/>
          <p:cNvSpPr>
            <a:spLocks noChangeShapeType="1"/>
          </p:cNvSpPr>
          <p:nvPr/>
        </p:nvSpPr>
        <p:spPr bwMode="auto">
          <a:xfrm>
            <a:off x="1260475" y="3276600"/>
            <a:ext cx="0" cy="398463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2702" name="Line 14"/>
          <p:cNvSpPr>
            <a:spLocks noChangeShapeType="1"/>
          </p:cNvSpPr>
          <p:nvPr/>
        </p:nvSpPr>
        <p:spPr bwMode="auto">
          <a:xfrm>
            <a:off x="2659063" y="3263900"/>
            <a:ext cx="0" cy="398463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2703" name="Rectangle 15"/>
          <p:cNvSpPr>
            <a:spLocks noChangeArrowheads="1"/>
          </p:cNvSpPr>
          <p:nvPr/>
        </p:nvSpPr>
        <p:spPr bwMode="auto">
          <a:xfrm>
            <a:off x="5030788" y="3255963"/>
            <a:ext cx="2339975" cy="395287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2704" name="Rectangle 16"/>
          <p:cNvSpPr>
            <a:spLocks noChangeArrowheads="1"/>
          </p:cNvSpPr>
          <p:nvPr/>
        </p:nvSpPr>
        <p:spPr bwMode="auto">
          <a:xfrm>
            <a:off x="5997575" y="3255963"/>
            <a:ext cx="450850" cy="395287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C</a:t>
            </a:r>
          </a:p>
        </p:txBody>
      </p:sp>
      <p:sp>
        <p:nvSpPr>
          <p:cNvPr id="242705" name="Line 17"/>
          <p:cNvSpPr>
            <a:spLocks noChangeShapeType="1"/>
          </p:cNvSpPr>
          <p:nvPr/>
        </p:nvSpPr>
        <p:spPr bwMode="auto">
          <a:xfrm>
            <a:off x="5522913" y="3262313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2706" name="Line 18"/>
          <p:cNvSpPr>
            <a:spLocks noChangeShapeType="1"/>
          </p:cNvSpPr>
          <p:nvPr/>
        </p:nvSpPr>
        <p:spPr bwMode="auto">
          <a:xfrm>
            <a:off x="6921500" y="3249613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2707" name="Rectangle 19"/>
          <p:cNvSpPr>
            <a:spLocks noChangeArrowheads="1"/>
          </p:cNvSpPr>
          <p:nvPr/>
        </p:nvSpPr>
        <p:spPr bwMode="auto">
          <a:xfrm>
            <a:off x="457200" y="4583113"/>
            <a:ext cx="2339975" cy="395287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2708" name="Rectangle 20"/>
          <p:cNvSpPr>
            <a:spLocks noChangeArrowheads="1"/>
          </p:cNvSpPr>
          <p:nvPr/>
        </p:nvSpPr>
        <p:spPr bwMode="auto">
          <a:xfrm>
            <a:off x="1423988" y="4583113"/>
            <a:ext cx="450850" cy="395287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D</a:t>
            </a:r>
          </a:p>
        </p:txBody>
      </p:sp>
      <p:sp>
        <p:nvSpPr>
          <p:cNvPr id="242709" name="Line 21"/>
          <p:cNvSpPr>
            <a:spLocks noChangeShapeType="1"/>
          </p:cNvSpPr>
          <p:nvPr/>
        </p:nvSpPr>
        <p:spPr bwMode="auto">
          <a:xfrm>
            <a:off x="949325" y="4589463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2710" name="Line 22"/>
          <p:cNvSpPr>
            <a:spLocks noChangeShapeType="1"/>
          </p:cNvSpPr>
          <p:nvPr/>
        </p:nvSpPr>
        <p:spPr bwMode="auto">
          <a:xfrm>
            <a:off x="2347913" y="4576763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2711" name="Rectangle 23"/>
          <p:cNvSpPr>
            <a:spLocks noChangeArrowheads="1"/>
          </p:cNvSpPr>
          <p:nvPr/>
        </p:nvSpPr>
        <p:spPr bwMode="auto">
          <a:xfrm>
            <a:off x="3332163" y="4567238"/>
            <a:ext cx="2339975" cy="395287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2712" name="Rectangle 24"/>
          <p:cNvSpPr>
            <a:spLocks noChangeArrowheads="1"/>
          </p:cNvSpPr>
          <p:nvPr/>
        </p:nvSpPr>
        <p:spPr bwMode="auto">
          <a:xfrm>
            <a:off x="4298950" y="4567238"/>
            <a:ext cx="450850" cy="395287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E</a:t>
            </a:r>
          </a:p>
        </p:txBody>
      </p:sp>
      <p:sp>
        <p:nvSpPr>
          <p:cNvPr id="242713" name="Line 25"/>
          <p:cNvSpPr>
            <a:spLocks noChangeShapeType="1"/>
          </p:cNvSpPr>
          <p:nvPr/>
        </p:nvSpPr>
        <p:spPr bwMode="auto">
          <a:xfrm>
            <a:off x="3824288" y="4573588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2714" name="Line 26"/>
          <p:cNvSpPr>
            <a:spLocks noChangeShapeType="1"/>
          </p:cNvSpPr>
          <p:nvPr/>
        </p:nvSpPr>
        <p:spPr bwMode="auto">
          <a:xfrm>
            <a:off x="5222875" y="4560888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2715" name="Rectangle 27"/>
          <p:cNvSpPr>
            <a:spLocks noChangeArrowheads="1"/>
          </p:cNvSpPr>
          <p:nvPr/>
        </p:nvSpPr>
        <p:spPr bwMode="auto">
          <a:xfrm>
            <a:off x="6461125" y="4567238"/>
            <a:ext cx="2339975" cy="395287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2716" name="Rectangle 28"/>
          <p:cNvSpPr>
            <a:spLocks noChangeArrowheads="1"/>
          </p:cNvSpPr>
          <p:nvPr/>
        </p:nvSpPr>
        <p:spPr bwMode="auto">
          <a:xfrm>
            <a:off x="7427913" y="4567238"/>
            <a:ext cx="450850" cy="395287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F</a:t>
            </a:r>
          </a:p>
        </p:txBody>
      </p:sp>
      <p:sp>
        <p:nvSpPr>
          <p:cNvPr id="242717" name="Line 29"/>
          <p:cNvSpPr>
            <a:spLocks noChangeShapeType="1"/>
          </p:cNvSpPr>
          <p:nvPr/>
        </p:nvSpPr>
        <p:spPr bwMode="auto">
          <a:xfrm>
            <a:off x="6953250" y="4573588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2718" name="Line 30"/>
          <p:cNvSpPr>
            <a:spLocks noChangeShapeType="1"/>
          </p:cNvSpPr>
          <p:nvPr/>
        </p:nvSpPr>
        <p:spPr bwMode="auto">
          <a:xfrm>
            <a:off x="8351838" y="4560888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2719" name="Rectangle 31"/>
          <p:cNvSpPr>
            <a:spLocks noChangeArrowheads="1"/>
          </p:cNvSpPr>
          <p:nvPr/>
        </p:nvSpPr>
        <p:spPr bwMode="auto">
          <a:xfrm>
            <a:off x="2081213" y="5792788"/>
            <a:ext cx="2339975" cy="395287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2720" name="Rectangle 32"/>
          <p:cNvSpPr>
            <a:spLocks noChangeArrowheads="1"/>
          </p:cNvSpPr>
          <p:nvPr/>
        </p:nvSpPr>
        <p:spPr bwMode="auto">
          <a:xfrm>
            <a:off x="3048000" y="5792788"/>
            <a:ext cx="450850" cy="395287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G</a:t>
            </a:r>
          </a:p>
        </p:txBody>
      </p:sp>
      <p:sp>
        <p:nvSpPr>
          <p:cNvPr id="242721" name="Line 33"/>
          <p:cNvSpPr>
            <a:spLocks noChangeShapeType="1"/>
          </p:cNvSpPr>
          <p:nvPr/>
        </p:nvSpPr>
        <p:spPr bwMode="auto">
          <a:xfrm>
            <a:off x="2573338" y="5799138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2722" name="Line 34"/>
          <p:cNvSpPr>
            <a:spLocks noChangeShapeType="1"/>
          </p:cNvSpPr>
          <p:nvPr/>
        </p:nvSpPr>
        <p:spPr bwMode="auto">
          <a:xfrm>
            <a:off x="3971925" y="5786438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2723" name="Rectangle 35"/>
          <p:cNvSpPr>
            <a:spLocks noChangeArrowheads="1"/>
          </p:cNvSpPr>
          <p:nvPr/>
        </p:nvSpPr>
        <p:spPr bwMode="auto">
          <a:xfrm>
            <a:off x="1009650" y="455295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42725" name="Rectangle 37"/>
          <p:cNvSpPr>
            <a:spLocks noChangeArrowheads="1"/>
          </p:cNvSpPr>
          <p:nvPr/>
        </p:nvSpPr>
        <p:spPr bwMode="auto">
          <a:xfrm>
            <a:off x="3859213" y="456723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42726" name="Rectangle 38"/>
          <p:cNvSpPr>
            <a:spLocks noChangeArrowheads="1"/>
          </p:cNvSpPr>
          <p:nvPr/>
        </p:nvSpPr>
        <p:spPr bwMode="auto">
          <a:xfrm>
            <a:off x="4803775" y="456723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42727" name="Rectangle 39"/>
          <p:cNvSpPr>
            <a:spLocks noChangeArrowheads="1"/>
          </p:cNvSpPr>
          <p:nvPr/>
        </p:nvSpPr>
        <p:spPr bwMode="auto">
          <a:xfrm>
            <a:off x="7000875" y="456723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42728" name="Rectangle 40"/>
          <p:cNvSpPr>
            <a:spLocks noChangeArrowheads="1"/>
          </p:cNvSpPr>
          <p:nvPr/>
        </p:nvSpPr>
        <p:spPr bwMode="auto">
          <a:xfrm>
            <a:off x="7900988" y="456723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42729" name="Rectangle 41"/>
          <p:cNvSpPr>
            <a:spLocks noChangeArrowheads="1"/>
          </p:cNvSpPr>
          <p:nvPr/>
        </p:nvSpPr>
        <p:spPr bwMode="auto">
          <a:xfrm>
            <a:off x="3222625" y="2117725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2730" name="Rectangle 42"/>
          <p:cNvSpPr>
            <a:spLocks noChangeArrowheads="1"/>
          </p:cNvSpPr>
          <p:nvPr/>
        </p:nvSpPr>
        <p:spPr bwMode="auto">
          <a:xfrm>
            <a:off x="5110163" y="210343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2731" name="Rectangle 43"/>
          <p:cNvSpPr>
            <a:spLocks noChangeArrowheads="1"/>
          </p:cNvSpPr>
          <p:nvPr/>
        </p:nvSpPr>
        <p:spPr bwMode="auto">
          <a:xfrm>
            <a:off x="803275" y="328295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2732" name="Rectangle 44"/>
          <p:cNvSpPr>
            <a:spLocks noChangeArrowheads="1"/>
          </p:cNvSpPr>
          <p:nvPr/>
        </p:nvSpPr>
        <p:spPr bwMode="auto">
          <a:xfrm>
            <a:off x="2692400" y="328295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2733" name="Rectangle 45"/>
          <p:cNvSpPr>
            <a:spLocks noChangeArrowheads="1"/>
          </p:cNvSpPr>
          <p:nvPr/>
        </p:nvSpPr>
        <p:spPr bwMode="auto">
          <a:xfrm>
            <a:off x="5065713" y="3268663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2734" name="Rectangle 46"/>
          <p:cNvSpPr>
            <a:spLocks noChangeArrowheads="1"/>
          </p:cNvSpPr>
          <p:nvPr/>
        </p:nvSpPr>
        <p:spPr bwMode="auto">
          <a:xfrm>
            <a:off x="6969125" y="325278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2735" name="Rectangle 47"/>
          <p:cNvSpPr>
            <a:spLocks noChangeArrowheads="1"/>
          </p:cNvSpPr>
          <p:nvPr/>
        </p:nvSpPr>
        <p:spPr bwMode="auto">
          <a:xfrm>
            <a:off x="8378825" y="456565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2736" name="Rectangle 48"/>
          <p:cNvSpPr>
            <a:spLocks noChangeArrowheads="1"/>
          </p:cNvSpPr>
          <p:nvPr/>
        </p:nvSpPr>
        <p:spPr bwMode="auto">
          <a:xfrm>
            <a:off x="6505575" y="4581525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2737" name="Rectangle 49"/>
          <p:cNvSpPr>
            <a:spLocks noChangeArrowheads="1"/>
          </p:cNvSpPr>
          <p:nvPr/>
        </p:nvSpPr>
        <p:spPr bwMode="auto">
          <a:xfrm>
            <a:off x="5281613" y="456565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2738" name="Rectangle 50"/>
          <p:cNvSpPr>
            <a:spLocks noChangeArrowheads="1"/>
          </p:cNvSpPr>
          <p:nvPr/>
        </p:nvSpPr>
        <p:spPr bwMode="auto">
          <a:xfrm>
            <a:off x="3363913" y="4581525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2739" name="Rectangle 51"/>
          <p:cNvSpPr>
            <a:spLocks noChangeArrowheads="1"/>
          </p:cNvSpPr>
          <p:nvPr/>
        </p:nvSpPr>
        <p:spPr bwMode="auto">
          <a:xfrm>
            <a:off x="2390775" y="4581525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2740" name="Rectangle 52"/>
          <p:cNvSpPr>
            <a:spLocks noChangeArrowheads="1"/>
          </p:cNvSpPr>
          <p:nvPr/>
        </p:nvSpPr>
        <p:spPr bwMode="auto">
          <a:xfrm>
            <a:off x="503238" y="4595813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2741" name="Rectangle 53"/>
          <p:cNvSpPr>
            <a:spLocks noChangeArrowheads="1"/>
          </p:cNvSpPr>
          <p:nvPr/>
        </p:nvSpPr>
        <p:spPr bwMode="auto">
          <a:xfrm>
            <a:off x="2095500" y="5789613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2742" name="Rectangle 54"/>
          <p:cNvSpPr>
            <a:spLocks noChangeArrowheads="1"/>
          </p:cNvSpPr>
          <p:nvPr/>
        </p:nvSpPr>
        <p:spPr bwMode="auto">
          <a:xfrm>
            <a:off x="4013200" y="5789613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2743" name="Freeform 55"/>
          <p:cNvSpPr>
            <a:spLocks/>
          </p:cNvSpPr>
          <p:nvPr/>
        </p:nvSpPr>
        <p:spPr bwMode="auto">
          <a:xfrm>
            <a:off x="2986088" y="2413000"/>
            <a:ext cx="952500" cy="811213"/>
          </a:xfrm>
          <a:custGeom>
            <a:avLst/>
            <a:gdLst>
              <a:gd name="T0" fmla="*/ 550 w 550"/>
              <a:gd name="T1" fmla="*/ 0 h 544"/>
              <a:gd name="T2" fmla="*/ 0 w 550"/>
              <a:gd name="T3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50" h="544">
                <a:moveTo>
                  <a:pt x="550" y="0"/>
                </a:moveTo>
                <a:lnTo>
                  <a:pt x="0" y="54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2744" name="Line 56"/>
          <p:cNvSpPr>
            <a:spLocks noChangeShapeType="1"/>
          </p:cNvSpPr>
          <p:nvPr/>
        </p:nvSpPr>
        <p:spPr bwMode="auto">
          <a:xfrm>
            <a:off x="6673850" y="3476625"/>
            <a:ext cx="728663" cy="10064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2745" name="Line 57"/>
          <p:cNvSpPr>
            <a:spLocks noChangeShapeType="1"/>
          </p:cNvSpPr>
          <p:nvPr/>
        </p:nvSpPr>
        <p:spPr bwMode="auto">
          <a:xfrm flipH="1">
            <a:off x="4913313" y="3535363"/>
            <a:ext cx="830262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2746" name="Freeform 58"/>
          <p:cNvSpPr>
            <a:spLocks/>
          </p:cNvSpPr>
          <p:nvPr/>
        </p:nvSpPr>
        <p:spPr bwMode="auto">
          <a:xfrm>
            <a:off x="2157413" y="4892675"/>
            <a:ext cx="609600" cy="833438"/>
          </a:xfrm>
          <a:custGeom>
            <a:avLst/>
            <a:gdLst>
              <a:gd name="T0" fmla="*/ 0 w 444"/>
              <a:gd name="T1" fmla="*/ 0 h 523"/>
              <a:gd name="T2" fmla="*/ 444 w 444"/>
              <a:gd name="T3" fmla="*/ 523 h 52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44" h="523">
                <a:moveTo>
                  <a:pt x="0" y="0"/>
                </a:moveTo>
                <a:lnTo>
                  <a:pt x="444" y="523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2747" name="Line 59"/>
          <p:cNvSpPr>
            <a:spLocks noChangeShapeType="1"/>
          </p:cNvSpPr>
          <p:nvPr/>
        </p:nvSpPr>
        <p:spPr bwMode="auto">
          <a:xfrm flipH="1">
            <a:off x="1089025" y="3565525"/>
            <a:ext cx="463550" cy="965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2748" name="Text Box 60"/>
          <p:cNvSpPr txBox="1">
            <a:spLocks noChangeArrowheads="1"/>
          </p:cNvSpPr>
          <p:nvPr/>
        </p:nvSpPr>
        <p:spPr bwMode="auto">
          <a:xfrm>
            <a:off x="404515" y="1223963"/>
            <a:ext cx="27273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zh-CN" altLang="en-US" sz="2800" b="1" dirty="0">
                <a:solidFill>
                  <a:srgbClr val="31418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中序线索链表</a:t>
            </a:r>
          </a:p>
          <a:p>
            <a:pPr algn="just" eaLnBrk="0" hangingPunct="0"/>
            <a:r>
              <a:rPr lang="zh-CN" altLang="en-US" sz="2800" b="1" dirty="0">
                <a:solidFill>
                  <a:srgbClr val="31418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的建立过程</a:t>
            </a:r>
            <a:endParaRPr lang="zh-CN" altLang="en-US" sz="2800" dirty="0">
              <a:solidFill>
                <a:srgbClr val="314187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2751" name="Text Box 63"/>
          <p:cNvSpPr txBox="1">
            <a:spLocks noChangeArrowheads="1"/>
          </p:cNvSpPr>
          <p:nvPr/>
        </p:nvSpPr>
        <p:spPr bwMode="auto">
          <a:xfrm>
            <a:off x="5726113" y="1312863"/>
            <a:ext cx="33401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中序遍历二叉链表</a:t>
            </a:r>
          </a:p>
          <a:p>
            <a:pPr algn="just" eaLnBrk="0" hangingPunct="0"/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为正在访问的结点</a:t>
            </a:r>
          </a:p>
          <a:p>
            <a:pPr algn="just" eaLnBrk="0" hangingPunct="0"/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pre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为刚访问的结点</a:t>
            </a:r>
            <a:endParaRPr lang="zh-CN" altLang="en-US" sz="280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42766" name="Group 78"/>
          <p:cNvGrpSpPr>
            <a:grpSpLocks/>
          </p:cNvGrpSpPr>
          <p:nvPr/>
        </p:nvGrpSpPr>
        <p:grpSpPr bwMode="auto">
          <a:xfrm>
            <a:off x="2287588" y="2290763"/>
            <a:ext cx="841375" cy="760412"/>
            <a:chOff x="1441" y="1443"/>
            <a:chExt cx="530" cy="479"/>
          </a:xfrm>
        </p:grpSpPr>
        <p:sp>
          <p:nvSpPr>
            <p:cNvPr id="242753" name="Line 65"/>
            <p:cNvSpPr>
              <a:spLocks noChangeShapeType="1"/>
            </p:cNvSpPr>
            <p:nvPr/>
          </p:nvSpPr>
          <p:spPr bwMode="auto">
            <a:xfrm flipV="1">
              <a:off x="1697" y="1443"/>
              <a:ext cx="273" cy="24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754" name="Text Box 66"/>
            <p:cNvSpPr txBox="1">
              <a:spLocks noChangeArrowheads="1"/>
            </p:cNvSpPr>
            <p:nvPr/>
          </p:nvSpPr>
          <p:spPr bwMode="auto">
            <a:xfrm>
              <a:off x="1441" y="1634"/>
              <a:ext cx="5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pre</a:t>
              </a:r>
            </a:p>
          </p:txBody>
        </p:sp>
      </p:grpSp>
      <p:sp>
        <p:nvSpPr>
          <p:cNvPr id="242755" name="Rectangle 67"/>
          <p:cNvSpPr>
            <a:spLocks noChangeArrowheads="1"/>
          </p:cNvSpPr>
          <p:nvPr/>
        </p:nvSpPr>
        <p:spPr bwMode="auto">
          <a:xfrm>
            <a:off x="487363" y="457993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42756" name="Freeform 68"/>
          <p:cNvSpPr>
            <a:spLocks/>
          </p:cNvSpPr>
          <p:nvPr/>
        </p:nvSpPr>
        <p:spPr bwMode="auto">
          <a:xfrm>
            <a:off x="2479675" y="5000625"/>
            <a:ext cx="487363" cy="927100"/>
          </a:xfrm>
          <a:custGeom>
            <a:avLst/>
            <a:gdLst>
              <a:gd name="T0" fmla="*/ 297 w 297"/>
              <a:gd name="T1" fmla="*/ 529 h 529"/>
              <a:gd name="T2" fmla="*/ 212 w 297"/>
              <a:gd name="T3" fmla="*/ 213 h 529"/>
              <a:gd name="T4" fmla="*/ 0 w 297"/>
              <a:gd name="T5" fmla="*/ 0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7" h="529">
                <a:moveTo>
                  <a:pt x="297" y="529"/>
                </a:moveTo>
                <a:cubicBezTo>
                  <a:pt x="283" y="476"/>
                  <a:pt x="261" y="301"/>
                  <a:pt x="212" y="213"/>
                </a:cubicBezTo>
                <a:cubicBezTo>
                  <a:pt x="163" y="125"/>
                  <a:pt x="44" y="44"/>
                  <a:pt x="0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2757" name="Rectangle 69"/>
          <p:cNvSpPr>
            <a:spLocks noChangeArrowheads="1"/>
          </p:cNvSpPr>
          <p:nvPr/>
        </p:nvSpPr>
        <p:spPr bwMode="auto">
          <a:xfrm>
            <a:off x="2108200" y="580390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242765" name="Group 77"/>
          <p:cNvGrpSpPr>
            <a:grpSpLocks/>
          </p:cNvGrpSpPr>
          <p:nvPr/>
        </p:nvGrpSpPr>
        <p:grpSpPr bwMode="auto">
          <a:xfrm>
            <a:off x="5100638" y="5033963"/>
            <a:ext cx="546100" cy="806450"/>
            <a:chOff x="3213" y="3171"/>
            <a:chExt cx="344" cy="508"/>
          </a:xfrm>
        </p:grpSpPr>
        <p:sp>
          <p:nvSpPr>
            <p:cNvPr id="242759" name="Line 71"/>
            <p:cNvSpPr>
              <a:spLocks noChangeShapeType="1"/>
            </p:cNvSpPr>
            <p:nvPr/>
          </p:nvSpPr>
          <p:spPr bwMode="auto">
            <a:xfrm flipH="1" flipV="1">
              <a:off x="3243" y="3171"/>
              <a:ext cx="127" cy="2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760" name="Text Box 72"/>
            <p:cNvSpPr txBox="1">
              <a:spLocks noChangeArrowheads="1"/>
            </p:cNvSpPr>
            <p:nvPr/>
          </p:nvSpPr>
          <p:spPr bwMode="auto">
            <a:xfrm>
              <a:off x="3213" y="3391"/>
              <a:ext cx="3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  <p:sp>
        <p:nvSpPr>
          <p:cNvPr id="242761" name="Rectangle 73"/>
          <p:cNvSpPr>
            <a:spLocks noChangeArrowheads="1"/>
          </p:cNvSpPr>
          <p:nvPr/>
        </p:nvSpPr>
        <p:spPr bwMode="auto">
          <a:xfrm>
            <a:off x="4010025" y="5788025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42762" name="Freeform 74"/>
          <p:cNvSpPr>
            <a:spLocks/>
          </p:cNvSpPr>
          <p:nvPr/>
        </p:nvSpPr>
        <p:spPr bwMode="auto">
          <a:xfrm>
            <a:off x="2347913" y="3659188"/>
            <a:ext cx="1400175" cy="2211387"/>
          </a:xfrm>
          <a:custGeom>
            <a:avLst/>
            <a:gdLst>
              <a:gd name="T0" fmla="*/ 863 w 863"/>
              <a:gd name="T1" fmla="*/ 1309 h 1309"/>
              <a:gd name="T2" fmla="*/ 426 w 863"/>
              <a:gd name="T3" fmla="*/ 649 h 1309"/>
              <a:gd name="T4" fmla="*/ 0 w 863"/>
              <a:gd name="T5" fmla="*/ 0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3" h="1309">
                <a:moveTo>
                  <a:pt x="863" y="1309"/>
                </a:moveTo>
                <a:cubicBezTo>
                  <a:pt x="790" y="1199"/>
                  <a:pt x="568" y="867"/>
                  <a:pt x="426" y="649"/>
                </a:cubicBezTo>
                <a:cubicBezTo>
                  <a:pt x="284" y="431"/>
                  <a:pt x="89" y="135"/>
                  <a:pt x="0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2763" name="Rectangle 75"/>
          <p:cNvSpPr>
            <a:spLocks noChangeArrowheads="1"/>
          </p:cNvSpPr>
          <p:nvPr/>
        </p:nvSpPr>
        <p:spPr bwMode="auto">
          <a:xfrm>
            <a:off x="2697163" y="326548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42764" name="Freeform 76"/>
          <p:cNvSpPr>
            <a:spLocks/>
          </p:cNvSpPr>
          <p:nvPr/>
        </p:nvSpPr>
        <p:spPr bwMode="auto">
          <a:xfrm>
            <a:off x="2463800" y="2508250"/>
            <a:ext cx="976313" cy="839788"/>
          </a:xfrm>
          <a:custGeom>
            <a:avLst/>
            <a:gdLst>
              <a:gd name="T0" fmla="*/ 0 w 532"/>
              <a:gd name="T1" fmla="*/ 464 h 464"/>
              <a:gd name="T2" fmla="*/ 260 w 532"/>
              <a:gd name="T3" fmla="*/ 222 h 464"/>
              <a:gd name="T4" fmla="*/ 532 w 532"/>
              <a:gd name="T5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2" h="464">
                <a:moveTo>
                  <a:pt x="0" y="464"/>
                </a:moveTo>
                <a:cubicBezTo>
                  <a:pt x="43" y="424"/>
                  <a:pt x="171" y="299"/>
                  <a:pt x="260" y="222"/>
                </a:cubicBezTo>
                <a:cubicBezTo>
                  <a:pt x="331" y="140"/>
                  <a:pt x="475" y="46"/>
                  <a:pt x="532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2767" name="Rectangle 79"/>
          <p:cNvSpPr>
            <a:spLocks noChangeArrowheads="1"/>
          </p:cNvSpPr>
          <p:nvPr/>
        </p:nvSpPr>
        <p:spPr bwMode="auto">
          <a:xfrm>
            <a:off x="3375025" y="457835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42768" name="Freeform 80"/>
          <p:cNvSpPr>
            <a:spLocks/>
          </p:cNvSpPr>
          <p:nvPr/>
        </p:nvSpPr>
        <p:spPr bwMode="auto">
          <a:xfrm flipH="1">
            <a:off x="4160838" y="2493963"/>
            <a:ext cx="103187" cy="2152650"/>
          </a:xfrm>
          <a:custGeom>
            <a:avLst/>
            <a:gdLst>
              <a:gd name="T0" fmla="*/ 863 w 863"/>
              <a:gd name="T1" fmla="*/ 1309 h 1309"/>
              <a:gd name="T2" fmla="*/ 426 w 863"/>
              <a:gd name="T3" fmla="*/ 649 h 1309"/>
              <a:gd name="T4" fmla="*/ 0 w 863"/>
              <a:gd name="T5" fmla="*/ 0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3" h="1309">
                <a:moveTo>
                  <a:pt x="863" y="1309"/>
                </a:moveTo>
                <a:cubicBezTo>
                  <a:pt x="790" y="1199"/>
                  <a:pt x="568" y="867"/>
                  <a:pt x="426" y="649"/>
                </a:cubicBezTo>
                <a:cubicBezTo>
                  <a:pt x="284" y="431"/>
                  <a:pt x="89" y="135"/>
                  <a:pt x="0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5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424863" cy="792162"/>
          </a:xfrm>
        </p:spPr>
        <p:txBody>
          <a:bodyPr/>
          <a:lstStyle/>
          <a:p>
            <a:r>
              <a:rPr lang="en-US" altLang="zh-CN" dirty="0" smtClean="0"/>
              <a:t>6.3.2 </a:t>
            </a:r>
            <a:r>
              <a:rPr lang="zh-CN" altLang="en-US" dirty="0" smtClean="0"/>
              <a:t>线索二叉树</a:t>
            </a:r>
          </a:p>
        </p:txBody>
      </p:sp>
    </p:spTree>
    <p:extLst>
      <p:ext uri="{BB962C8B-B14F-4D97-AF65-F5344CB8AC3E}">
        <p14:creationId xmlns:p14="http://schemas.microsoft.com/office/powerpoint/2010/main" val="419065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2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2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25" grpId="0"/>
      <p:bldP spid="242767" grpId="0"/>
      <p:bldP spid="24276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3187700" y="2105025"/>
            <a:ext cx="2339975" cy="395288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3717" name="Rectangle 5"/>
          <p:cNvSpPr>
            <a:spLocks noChangeArrowheads="1"/>
          </p:cNvSpPr>
          <p:nvPr/>
        </p:nvSpPr>
        <p:spPr bwMode="auto">
          <a:xfrm>
            <a:off x="4154488" y="2105025"/>
            <a:ext cx="450850" cy="395288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A</a:t>
            </a:r>
          </a:p>
        </p:txBody>
      </p:sp>
      <p:sp>
        <p:nvSpPr>
          <p:cNvPr id="243718" name="Line 6"/>
          <p:cNvSpPr>
            <a:spLocks noChangeShapeType="1"/>
          </p:cNvSpPr>
          <p:nvPr/>
        </p:nvSpPr>
        <p:spPr bwMode="auto">
          <a:xfrm>
            <a:off x="3917950" y="1592263"/>
            <a:ext cx="241300" cy="482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3719" name="Text Box 7"/>
          <p:cNvSpPr txBox="1">
            <a:spLocks noChangeArrowheads="1"/>
          </p:cNvSpPr>
          <p:nvPr/>
        </p:nvSpPr>
        <p:spPr bwMode="auto">
          <a:xfrm>
            <a:off x="3248025" y="1168400"/>
            <a:ext cx="10318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0" rIns="18000" bIns="0"/>
          <a:lstStyle/>
          <a:p>
            <a:pPr algn="just"/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头指针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Angsana New" panose="02020603050405020304" pitchFamily="18" charset="-34"/>
            </a:endParaRPr>
          </a:p>
        </p:txBody>
      </p:sp>
      <p:sp>
        <p:nvSpPr>
          <p:cNvPr id="243720" name="Freeform 8"/>
          <p:cNvSpPr>
            <a:spLocks/>
          </p:cNvSpPr>
          <p:nvPr/>
        </p:nvSpPr>
        <p:spPr bwMode="auto">
          <a:xfrm>
            <a:off x="4848225" y="2441575"/>
            <a:ext cx="655638" cy="723900"/>
          </a:xfrm>
          <a:custGeom>
            <a:avLst/>
            <a:gdLst>
              <a:gd name="T0" fmla="*/ 0 w 469"/>
              <a:gd name="T1" fmla="*/ 0 h 544"/>
              <a:gd name="T2" fmla="*/ 469 w 469"/>
              <a:gd name="T3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9" h="544">
                <a:moveTo>
                  <a:pt x="0" y="0"/>
                </a:moveTo>
                <a:lnTo>
                  <a:pt x="469" y="54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3721" name="Line 9"/>
          <p:cNvSpPr>
            <a:spLocks noChangeShapeType="1"/>
          </p:cNvSpPr>
          <p:nvPr/>
        </p:nvSpPr>
        <p:spPr bwMode="auto">
          <a:xfrm>
            <a:off x="3679825" y="2111375"/>
            <a:ext cx="0" cy="398463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3722" name="Line 10"/>
          <p:cNvSpPr>
            <a:spLocks noChangeShapeType="1"/>
          </p:cNvSpPr>
          <p:nvPr/>
        </p:nvSpPr>
        <p:spPr bwMode="auto">
          <a:xfrm>
            <a:off x="5078413" y="2098675"/>
            <a:ext cx="0" cy="398463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3723" name="Rectangle 11"/>
          <p:cNvSpPr>
            <a:spLocks noChangeArrowheads="1"/>
          </p:cNvSpPr>
          <p:nvPr/>
        </p:nvSpPr>
        <p:spPr bwMode="auto">
          <a:xfrm>
            <a:off x="768350" y="3270250"/>
            <a:ext cx="2339975" cy="395288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3724" name="Rectangle 12"/>
          <p:cNvSpPr>
            <a:spLocks noChangeArrowheads="1"/>
          </p:cNvSpPr>
          <p:nvPr/>
        </p:nvSpPr>
        <p:spPr bwMode="auto">
          <a:xfrm>
            <a:off x="1735138" y="3270250"/>
            <a:ext cx="450850" cy="395288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B</a:t>
            </a:r>
          </a:p>
        </p:txBody>
      </p:sp>
      <p:sp>
        <p:nvSpPr>
          <p:cNvPr id="243725" name="Line 13"/>
          <p:cNvSpPr>
            <a:spLocks noChangeShapeType="1"/>
          </p:cNvSpPr>
          <p:nvPr/>
        </p:nvSpPr>
        <p:spPr bwMode="auto">
          <a:xfrm>
            <a:off x="1260475" y="3276600"/>
            <a:ext cx="0" cy="398463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3726" name="Line 14"/>
          <p:cNvSpPr>
            <a:spLocks noChangeShapeType="1"/>
          </p:cNvSpPr>
          <p:nvPr/>
        </p:nvSpPr>
        <p:spPr bwMode="auto">
          <a:xfrm>
            <a:off x="2659063" y="3263900"/>
            <a:ext cx="0" cy="398463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3727" name="Rectangle 15"/>
          <p:cNvSpPr>
            <a:spLocks noChangeArrowheads="1"/>
          </p:cNvSpPr>
          <p:nvPr/>
        </p:nvSpPr>
        <p:spPr bwMode="auto">
          <a:xfrm>
            <a:off x="5030788" y="3255963"/>
            <a:ext cx="2339975" cy="395287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3728" name="Rectangle 16"/>
          <p:cNvSpPr>
            <a:spLocks noChangeArrowheads="1"/>
          </p:cNvSpPr>
          <p:nvPr/>
        </p:nvSpPr>
        <p:spPr bwMode="auto">
          <a:xfrm>
            <a:off x="5997575" y="3255963"/>
            <a:ext cx="450850" cy="395287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C</a:t>
            </a:r>
          </a:p>
        </p:txBody>
      </p:sp>
      <p:sp>
        <p:nvSpPr>
          <p:cNvPr id="243729" name="Line 17"/>
          <p:cNvSpPr>
            <a:spLocks noChangeShapeType="1"/>
          </p:cNvSpPr>
          <p:nvPr/>
        </p:nvSpPr>
        <p:spPr bwMode="auto">
          <a:xfrm>
            <a:off x="5522913" y="3262313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3730" name="Line 18"/>
          <p:cNvSpPr>
            <a:spLocks noChangeShapeType="1"/>
          </p:cNvSpPr>
          <p:nvPr/>
        </p:nvSpPr>
        <p:spPr bwMode="auto">
          <a:xfrm>
            <a:off x="6921500" y="3249613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3731" name="Rectangle 19"/>
          <p:cNvSpPr>
            <a:spLocks noChangeArrowheads="1"/>
          </p:cNvSpPr>
          <p:nvPr/>
        </p:nvSpPr>
        <p:spPr bwMode="auto">
          <a:xfrm>
            <a:off x="457200" y="4583113"/>
            <a:ext cx="2339975" cy="395287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3732" name="Rectangle 20"/>
          <p:cNvSpPr>
            <a:spLocks noChangeArrowheads="1"/>
          </p:cNvSpPr>
          <p:nvPr/>
        </p:nvSpPr>
        <p:spPr bwMode="auto">
          <a:xfrm>
            <a:off x="1423988" y="4583113"/>
            <a:ext cx="450850" cy="395287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D</a:t>
            </a:r>
          </a:p>
        </p:txBody>
      </p:sp>
      <p:sp>
        <p:nvSpPr>
          <p:cNvPr id="243733" name="Line 21"/>
          <p:cNvSpPr>
            <a:spLocks noChangeShapeType="1"/>
          </p:cNvSpPr>
          <p:nvPr/>
        </p:nvSpPr>
        <p:spPr bwMode="auto">
          <a:xfrm>
            <a:off x="949325" y="4589463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3734" name="Line 22"/>
          <p:cNvSpPr>
            <a:spLocks noChangeShapeType="1"/>
          </p:cNvSpPr>
          <p:nvPr/>
        </p:nvSpPr>
        <p:spPr bwMode="auto">
          <a:xfrm>
            <a:off x="2347913" y="4576763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3735" name="Rectangle 23"/>
          <p:cNvSpPr>
            <a:spLocks noChangeArrowheads="1"/>
          </p:cNvSpPr>
          <p:nvPr/>
        </p:nvSpPr>
        <p:spPr bwMode="auto">
          <a:xfrm>
            <a:off x="3332163" y="4567238"/>
            <a:ext cx="2339975" cy="395287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3736" name="Rectangle 24"/>
          <p:cNvSpPr>
            <a:spLocks noChangeArrowheads="1"/>
          </p:cNvSpPr>
          <p:nvPr/>
        </p:nvSpPr>
        <p:spPr bwMode="auto">
          <a:xfrm>
            <a:off x="4298950" y="4567238"/>
            <a:ext cx="450850" cy="395287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E</a:t>
            </a:r>
          </a:p>
        </p:txBody>
      </p:sp>
      <p:sp>
        <p:nvSpPr>
          <p:cNvPr id="243737" name="Line 25"/>
          <p:cNvSpPr>
            <a:spLocks noChangeShapeType="1"/>
          </p:cNvSpPr>
          <p:nvPr/>
        </p:nvSpPr>
        <p:spPr bwMode="auto">
          <a:xfrm>
            <a:off x="3824288" y="4573588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3738" name="Line 26"/>
          <p:cNvSpPr>
            <a:spLocks noChangeShapeType="1"/>
          </p:cNvSpPr>
          <p:nvPr/>
        </p:nvSpPr>
        <p:spPr bwMode="auto">
          <a:xfrm>
            <a:off x="5222875" y="4560888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3739" name="Rectangle 27"/>
          <p:cNvSpPr>
            <a:spLocks noChangeArrowheads="1"/>
          </p:cNvSpPr>
          <p:nvPr/>
        </p:nvSpPr>
        <p:spPr bwMode="auto">
          <a:xfrm>
            <a:off x="6461125" y="4567238"/>
            <a:ext cx="2339975" cy="395287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3740" name="Rectangle 28"/>
          <p:cNvSpPr>
            <a:spLocks noChangeArrowheads="1"/>
          </p:cNvSpPr>
          <p:nvPr/>
        </p:nvSpPr>
        <p:spPr bwMode="auto">
          <a:xfrm>
            <a:off x="7427913" y="4567238"/>
            <a:ext cx="450850" cy="395287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F</a:t>
            </a:r>
          </a:p>
        </p:txBody>
      </p:sp>
      <p:sp>
        <p:nvSpPr>
          <p:cNvPr id="243741" name="Line 29"/>
          <p:cNvSpPr>
            <a:spLocks noChangeShapeType="1"/>
          </p:cNvSpPr>
          <p:nvPr/>
        </p:nvSpPr>
        <p:spPr bwMode="auto">
          <a:xfrm>
            <a:off x="6953250" y="4573588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3742" name="Line 30"/>
          <p:cNvSpPr>
            <a:spLocks noChangeShapeType="1"/>
          </p:cNvSpPr>
          <p:nvPr/>
        </p:nvSpPr>
        <p:spPr bwMode="auto">
          <a:xfrm>
            <a:off x="8351838" y="4560888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3743" name="Rectangle 31"/>
          <p:cNvSpPr>
            <a:spLocks noChangeArrowheads="1"/>
          </p:cNvSpPr>
          <p:nvPr/>
        </p:nvSpPr>
        <p:spPr bwMode="auto">
          <a:xfrm>
            <a:off x="2081213" y="5792788"/>
            <a:ext cx="2339975" cy="395287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3744" name="Rectangle 32"/>
          <p:cNvSpPr>
            <a:spLocks noChangeArrowheads="1"/>
          </p:cNvSpPr>
          <p:nvPr/>
        </p:nvSpPr>
        <p:spPr bwMode="auto">
          <a:xfrm>
            <a:off x="3048000" y="5792788"/>
            <a:ext cx="450850" cy="395287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G</a:t>
            </a:r>
          </a:p>
        </p:txBody>
      </p:sp>
      <p:sp>
        <p:nvSpPr>
          <p:cNvPr id="243745" name="Line 33"/>
          <p:cNvSpPr>
            <a:spLocks noChangeShapeType="1"/>
          </p:cNvSpPr>
          <p:nvPr/>
        </p:nvSpPr>
        <p:spPr bwMode="auto">
          <a:xfrm>
            <a:off x="2573338" y="5799138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3746" name="Line 34"/>
          <p:cNvSpPr>
            <a:spLocks noChangeShapeType="1"/>
          </p:cNvSpPr>
          <p:nvPr/>
        </p:nvSpPr>
        <p:spPr bwMode="auto">
          <a:xfrm>
            <a:off x="3971925" y="5786438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3747" name="Rectangle 35"/>
          <p:cNvSpPr>
            <a:spLocks noChangeArrowheads="1"/>
          </p:cNvSpPr>
          <p:nvPr/>
        </p:nvSpPr>
        <p:spPr bwMode="auto">
          <a:xfrm>
            <a:off x="1009650" y="455295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43749" name="Rectangle 37"/>
          <p:cNvSpPr>
            <a:spLocks noChangeArrowheads="1"/>
          </p:cNvSpPr>
          <p:nvPr/>
        </p:nvSpPr>
        <p:spPr bwMode="auto">
          <a:xfrm>
            <a:off x="4803775" y="456723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43750" name="Rectangle 38"/>
          <p:cNvSpPr>
            <a:spLocks noChangeArrowheads="1"/>
          </p:cNvSpPr>
          <p:nvPr/>
        </p:nvSpPr>
        <p:spPr bwMode="auto">
          <a:xfrm>
            <a:off x="7000875" y="456723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43751" name="Rectangle 39"/>
          <p:cNvSpPr>
            <a:spLocks noChangeArrowheads="1"/>
          </p:cNvSpPr>
          <p:nvPr/>
        </p:nvSpPr>
        <p:spPr bwMode="auto">
          <a:xfrm>
            <a:off x="7900988" y="456723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43752" name="Rectangle 40"/>
          <p:cNvSpPr>
            <a:spLocks noChangeArrowheads="1"/>
          </p:cNvSpPr>
          <p:nvPr/>
        </p:nvSpPr>
        <p:spPr bwMode="auto">
          <a:xfrm>
            <a:off x="3222625" y="2117725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3753" name="Rectangle 41"/>
          <p:cNvSpPr>
            <a:spLocks noChangeArrowheads="1"/>
          </p:cNvSpPr>
          <p:nvPr/>
        </p:nvSpPr>
        <p:spPr bwMode="auto">
          <a:xfrm>
            <a:off x="5110163" y="210343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3754" name="Rectangle 42"/>
          <p:cNvSpPr>
            <a:spLocks noChangeArrowheads="1"/>
          </p:cNvSpPr>
          <p:nvPr/>
        </p:nvSpPr>
        <p:spPr bwMode="auto">
          <a:xfrm>
            <a:off x="803275" y="328295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3755" name="Rectangle 43"/>
          <p:cNvSpPr>
            <a:spLocks noChangeArrowheads="1"/>
          </p:cNvSpPr>
          <p:nvPr/>
        </p:nvSpPr>
        <p:spPr bwMode="auto">
          <a:xfrm>
            <a:off x="2692400" y="328295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3756" name="Rectangle 44"/>
          <p:cNvSpPr>
            <a:spLocks noChangeArrowheads="1"/>
          </p:cNvSpPr>
          <p:nvPr/>
        </p:nvSpPr>
        <p:spPr bwMode="auto">
          <a:xfrm>
            <a:off x="5065713" y="3268663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3757" name="Rectangle 45"/>
          <p:cNvSpPr>
            <a:spLocks noChangeArrowheads="1"/>
          </p:cNvSpPr>
          <p:nvPr/>
        </p:nvSpPr>
        <p:spPr bwMode="auto">
          <a:xfrm>
            <a:off x="6969125" y="325278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3758" name="Rectangle 46"/>
          <p:cNvSpPr>
            <a:spLocks noChangeArrowheads="1"/>
          </p:cNvSpPr>
          <p:nvPr/>
        </p:nvSpPr>
        <p:spPr bwMode="auto">
          <a:xfrm>
            <a:off x="8378825" y="456565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3759" name="Rectangle 47"/>
          <p:cNvSpPr>
            <a:spLocks noChangeArrowheads="1"/>
          </p:cNvSpPr>
          <p:nvPr/>
        </p:nvSpPr>
        <p:spPr bwMode="auto">
          <a:xfrm>
            <a:off x="6505575" y="4581525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3760" name="Rectangle 48"/>
          <p:cNvSpPr>
            <a:spLocks noChangeArrowheads="1"/>
          </p:cNvSpPr>
          <p:nvPr/>
        </p:nvSpPr>
        <p:spPr bwMode="auto">
          <a:xfrm>
            <a:off x="5281613" y="456565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3761" name="Rectangle 49"/>
          <p:cNvSpPr>
            <a:spLocks noChangeArrowheads="1"/>
          </p:cNvSpPr>
          <p:nvPr/>
        </p:nvSpPr>
        <p:spPr bwMode="auto">
          <a:xfrm>
            <a:off x="3363913" y="4581525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3762" name="Rectangle 50"/>
          <p:cNvSpPr>
            <a:spLocks noChangeArrowheads="1"/>
          </p:cNvSpPr>
          <p:nvPr/>
        </p:nvSpPr>
        <p:spPr bwMode="auto">
          <a:xfrm>
            <a:off x="2390775" y="4581525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3763" name="Rectangle 51"/>
          <p:cNvSpPr>
            <a:spLocks noChangeArrowheads="1"/>
          </p:cNvSpPr>
          <p:nvPr/>
        </p:nvSpPr>
        <p:spPr bwMode="auto">
          <a:xfrm>
            <a:off x="503238" y="4595813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3764" name="Rectangle 52"/>
          <p:cNvSpPr>
            <a:spLocks noChangeArrowheads="1"/>
          </p:cNvSpPr>
          <p:nvPr/>
        </p:nvSpPr>
        <p:spPr bwMode="auto">
          <a:xfrm>
            <a:off x="2095500" y="5789613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3765" name="Rectangle 53"/>
          <p:cNvSpPr>
            <a:spLocks noChangeArrowheads="1"/>
          </p:cNvSpPr>
          <p:nvPr/>
        </p:nvSpPr>
        <p:spPr bwMode="auto">
          <a:xfrm>
            <a:off x="4013200" y="5789613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3766" name="Freeform 54"/>
          <p:cNvSpPr>
            <a:spLocks/>
          </p:cNvSpPr>
          <p:nvPr/>
        </p:nvSpPr>
        <p:spPr bwMode="auto">
          <a:xfrm>
            <a:off x="2986088" y="2413000"/>
            <a:ext cx="952500" cy="811213"/>
          </a:xfrm>
          <a:custGeom>
            <a:avLst/>
            <a:gdLst>
              <a:gd name="T0" fmla="*/ 550 w 550"/>
              <a:gd name="T1" fmla="*/ 0 h 544"/>
              <a:gd name="T2" fmla="*/ 0 w 550"/>
              <a:gd name="T3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50" h="544">
                <a:moveTo>
                  <a:pt x="550" y="0"/>
                </a:moveTo>
                <a:lnTo>
                  <a:pt x="0" y="54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3767" name="Line 55"/>
          <p:cNvSpPr>
            <a:spLocks noChangeShapeType="1"/>
          </p:cNvSpPr>
          <p:nvPr/>
        </p:nvSpPr>
        <p:spPr bwMode="auto">
          <a:xfrm>
            <a:off x="6673850" y="3476625"/>
            <a:ext cx="728663" cy="10064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3768" name="Line 56"/>
          <p:cNvSpPr>
            <a:spLocks noChangeShapeType="1"/>
          </p:cNvSpPr>
          <p:nvPr/>
        </p:nvSpPr>
        <p:spPr bwMode="auto">
          <a:xfrm flipH="1">
            <a:off x="4913313" y="3535363"/>
            <a:ext cx="830262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3769" name="Freeform 57"/>
          <p:cNvSpPr>
            <a:spLocks/>
          </p:cNvSpPr>
          <p:nvPr/>
        </p:nvSpPr>
        <p:spPr bwMode="auto">
          <a:xfrm>
            <a:off x="2157413" y="4892675"/>
            <a:ext cx="609600" cy="833438"/>
          </a:xfrm>
          <a:custGeom>
            <a:avLst/>
            <a:gdLst>
              <a:gd name="T0" fmla="*/ 0 w 444"/>
              <a:gd name="T1" fmla="*/ 0 h 523"/>
              <a:gd name="T2" fmla="*/ 444 w 444"/>
              <a:gd name="T3" fmla="*/ 523 h 52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44" h="523">
                <a:moveTo>
                  <a:pt x="0" y="0"/>
                </a:moveTo>
                <a:lnTo>
                  <a:pt x="444" y="523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3770" name="Line 58"/>
          <p:cNvSpPr>
            <a:spLocks noChangeShapeType="1"/>
          </p:cNvSpPr>
          <p:nvPr/>
        </p:nvSpPr>
        <p:spPr bwMode="auto">
          <a:xfrm flipH="1">
            <a:off x="1089025" y="3565525"/>
            <a:ext cx="463550" cy="965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3771" name="Text Box 59"/>
          <p:cNvSpPr txBox="1">
            <a:spLocks noChangeArrowheads="1"/>
          </p:cNvSpPr>
          <p:nvPr/>
        </p:nvSpPr>
        <p:spPr bwMode="auto">
          <a:xfrm>
            <a:off x="332507" y="1223963"/>
            <a:ext cx="27273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zh-CN" altLang="en-US" sz="2800" b="1" dirty="0">
                <a:solidFill>
                  <a:srgbClr val="31418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中序线索链表</a:t>
            </a:r>
          </a:p>
          <a:p>
            <a:pPr algn="just" eaLnBrk="0" hangingPunct="0"/>
            <a:r>
              <a:rPr lang="zh-CN" altLang="en-US" sz="2800" b="1" dirty="0">
                <a:solidFill>
                  <a:srgbClr val="31418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的建立过程</a:t>
            </a:r>
            <a:endParaRPr lang="zh-CN" altLang="en-US" sz="2800" dirty="0">
              <a:solidFill>
                <a:srgbClr val="314187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3774" name="Text Box 62"/>
          <p:cNvSpPr txBox="1">
            <a:spLocks noChangeArrowheads="1"/>
          </p:cNvSpPr>
          <p:nvPr/>
        </p:nvSpPr>
        <p:spPr bwMode="auto">
          <a:xfrm>
            <a:off x="5726113" y="1312863"/>
            <a:ext cx="33401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中序遍历二叉链表</a:t>
            </a:r>
          </a:p>
          <a:p>
            <a:pPr algn="just" eaLnBrk="0" hangingPunct="0"/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为正在访问的结点</a:t>
            </a:r>
          </a:p>
          <a:p>
            <a:pPr algn="just" eaLnBrk="0" hangingPunct="0"/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pre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为刚访问的结点</a:t>
            </a:r>
            <a:endParaRPr lang="zh-CN" altLang="en-US" sz="280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43791" name="Group 79"/>
          <p:cNvGrpSpPr>
            <a:grpSpLocks/>
          </p:cNvGrpSpPr>
          <p:nvPr/>
        </p:nvGrpSpPr>
        <p:grpSpPr bwMode="auto">
          <a:xfrm>
            <a:off x="4765675" y="4989513"/>
            <a:ext cx="841375" cy="835025"/>
            <a:chOff x="3002" y="3143"/>
            <a:chExt cx="530" cy="526"/>
          </a:xfrm>
        </p:grpSpPr>
        <p:sp>
          <p:nvSpPr>
            <p:cNvPr id="243776" name="Line 64"/>
            <p:cNvSpPr>
              <a:spLocks noChangeShapeType="1"/>
            </p:cNvSpPr>
            <p:nvPr/>
          </p:nvSpPr>
          <p:spPr bwMode="auto">
            <a:xfrm flipH="1" flipV="1">
              <a:off x="3141" y="3143"/>
              <a:ext cx="117" cy="29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77" name="Text Box 65"/>
            <p:cNvSpPr txBox="1">
              <a:spLocks noChangeArrowheads="1"/>
            </p:cNvSpPr>
            <p:nvPr/>
          </p:nvSpPr>
          <p:spPr bwMode="auto">
            <a:xfrm>
              <a:off x="3002" y="3381"/>
              <a:ext cx="5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pre</a:t>
              </a:r>
            </a:p>
          </p:txBody>
        </p:sp>
      </p:grpSp>
      <p:sp>
        <p:nvSpPr>
          <p:cNvPr id="243778" name="Rectangle 66"/>
          <p:cNvSpPr>
            <a:spLocks noChangeArrowheads="1"/>
          </p:cNvSpPr>
          <p:nvPr/>
        </p:nvSpPr>
        <p:spPr bwMode="auto">
          <a:xfrm>
            <a:off x="487363" y="457993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43779" name="Freeform 67"/>
          <p:cNvSpPr>
            <a:spLocks/>
          </p:cNvSpPr>
          <p:nvPr/>
        </p:nvSpPr>
        <p:spPr bwMode="auto">
          <a:xfrm>
            <a:off x="2479675" y="5000625"/>
            <a:ext cx="487363" cy="927100"/>
          </a:xfrm>
          <a:custGeom>
            <a:avLst/>
            <a:gdLst>
              <a:gd name="T0" fmla="*/ 297 w 297"/>
              <a:gd name="T1" fmla="*/ 529 h 529"/>
              <a:gd name="T2" fmla="*/ 212 w 297"/>
              <a:gd name="T3" fmla="*/ 213 h 529"/>
              <a:gd name="T4" fmla="*/ 0 w 297"/>
              <a:gd name="T5" fmla="*/ 0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7" h="529">
                <a:moveTo>
                  <a:pt x="297" y="529"/>
                </a:moveTo>
                <a:cubicBezTo>
                  <a:pt x="283" y="476"/>
                  <a:pt x="261" y="301"/>
                  <a:pt x="212" y="213"/>
                </a:cubicBezTo>
                <a:cubicBezTo>
                  <a:pt x="163" y="125"/>
                  <a:pt x="44" y="44"/>
                  <a:pt x="0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3780" name="Rectangle 68"/>
          <p:cNvSpPr>
            <a:spLocks noChangeArrowheads="1"/>
          </p:cNvSpPr>
          <p:nvPr/>
        </p:nvSpPr>
        <p:spPr bwMode="auto">
          <a:xfrm>
            <a:off x="2108200" y="580390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243790" name="Group 78"/>
          <p:cNvGrpSpPr>
            <a:grpSpLocks/>
          </p:cNvGrpSpPr>
          <p:nvPr/>
        </p:nvGrpSpPr>
        <p:grpSpPr bwMode="auto">
          <a:xfrm>
            <a:off x="5867400" y="3617913"/>
            <a:ext cx="546100" cy="836612"/>
            <a:chOff x="3696" y="2279"/>
            <a:chExt cx="344" cy="527"/>
          </a:xfrm>
        </p:grpSpPr>
        <p:sp>
          <p:nvSpPr>
            <p:cNvPr id="243782" name="Line 70"/>
            <p:cNvSpPr>
              <a:spLocks noChangeShapeType="1"/>
            </p:cNvSpPr>
            <p:nvPr/>
          </p:nvSpPr>
          <p:spPr bwMode="auto">
            <a:xfrm flipV="1">
              <a:off x="3853" y="2279"/>
              <a:ext cx="59" cy="29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83" name="Text Box 71"/>
            <p:cNvSpPr txBox="1">
              <a:spLocks noChangeArrowheads="1"/>
            </p:cNvSpPr>
            <p:nvPr/>
          </p:nvSpPr>
          <p:spPr bwMode="auto">
            <a:xfrm>
              <a:off x="3696" y="2518"/>
              <a:ext cx="3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  <p:sp>
        <p:nvSpPr>
          <p:cNvPr id="243784" name="Rectangle 72"/>
          <p:cNvSpPr>
            <a:spLocks noChangeArrowheads="1"/>
          </p:cNvSpPr>
          <p:nvPr/>
        </p:nvSpPr>
        <p:spPr bwMode="auto">
          <a:xfrm>
            <a:off x="4010025" y="5788025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43785" name="Freeform 73"/>
          <p:cNvSpPr>
            <a:spLocks/>
          </p:cNvSpPr>
          <p:nvPr/>
        </p:nvSpPr>
        <p:spPr bwMode="auto">
          <a:xfrm>
            <a:off x="2347913" y="3659188"/>
            <a:ext cx="1400175" cy="2211387"/>
          </a:xfrm>
          <a:custGeom>
            <a:avLst/>
            <a:gdLst>
              <a:gd name="T0" fmla="*/ 863 w 863"/>
              <a:gd name="T1" fmla="*/ 1309 h 1309"/>
              <a:gd name="T2" fmla="*/ 426 w 863"/>
              <a:gd name="T3" fmla="*/ 649 h 1309"/>
              <a:gd name="T4" fmla="*/ 0 w 863"/>
              <a:gd name="T5" fmla="*/ 0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3" h="1309">
                <a:moveTo>
                  <a:pt x="863" y="1309"/>
                </a:moveTo>
                <a:cubicBezTo>
                  <a:pt x="790" y="1199"/>
                  <a:pt x="568" y="867"/>
                  <a:pt x="426" y="649"/>
                </a:cubicBezTo>
                <a:cubicBezTo>
                  <a:pt x="284" y="431"/>
                  <a:pt x="89" y="135"/>
                  <a:pt x="0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3786" name="Rectangle 74"/>
          <p:cNvSpPr>
            <a:spLocks noChangeArrowheads="1"/>
          </p:cNvSpPr>
          <p:nvPr/>
        </p:nvSpPr>
        <p:spPr bwMode="auto">
          <a:xfrm>
            <a:off x="2697163" y="326548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43787" name="Freeform 75"/>
          <p:cNvSpPr>
            <a:spLocks/>
          </p:cNvSpPr>
          <p:nvPr/>
        </p:nvSpPr>
        <p:spPr bwMode="auto">
          <a:xfrm>
            <a:off x="2463800" y="2508250"/>
            <a:ext cx="976313" cy="839788"/>
          </a:xfrm>
          <a:custGeom>
            <a:avLst/>
            <a:gdLst>
              <a:gd name="T0" fmla="*/ 0 w 532"/>
              <a:gd name="T1" fmla="*/ 464 h 464"/>
              <a:gd name="T2" fmla="*/ 260 w 532"/>
              <a:gd name="T3" fmla="*/ 222 h 464"/>
              <a:gd name="T4" fmla="*/ 532 w 532"/>
              <a:gd name="T5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2" h="464">
                <a:moveTo>
                  <a:pt x="0" y="464"/>
                </a:moveTo>
                <a:cubicBezTo>
                  <a:pt x="43" y="424"/>
                  <a:pt x="171" y="299"/>
                  <a:pt x="260" y="222"/>
                </a:cubicBezTo>
                <a:cubicBezTo>
                  <a:pt x="331" y="140"/>
                  <a:pt x="475" y="46"/>
                  <a:pt x="532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3788" name="Rectangle 76"/>
          <p:cNvSpPr>
            <a:spLocks noChangeArrowheads="1"/>
          </p:cNvSpPr>
          <p:nvPr/>
        </p:nvSpPr>
        <p:spPr bwMode="auto">
          <a:xfrm>
            <a:off x="3375025" y="457835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43789" name="Freeform 77"/>
          <p:cNvSpPr>
            <a:spLocks/>
          </p:cNvSpPr>
          <p:nvPr/>
        </p:nvSpPr>
        <p:spPr bwMode="auto">
          <a:xfrm flipH="1">
            <a:off x="4160838" y="2493963"/>
            <a:ext cx="103187" cy="2152650"/>
          </a:xfrm>
          <a:custGeom>
            <a:avLst/>
            <a:gdLst>
              <a:gd name="T0" fmla="*/ 863 w 863"/>
              <a:gd name="T1" fmla="*/ 1309 h 1309"/>
              <a:gd name="T2" fmla="*/ 426 w 863"/>
              <a:gd name="T3" fmla="*/ 649 h 1309"/>
              <a:gd name="T4" fmla="*/ 0 w 863"/>
              <a:gd name="T5" fmla="*/ 0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3" h="1309">
                <a:moveTo>
                  <a:pt x="863" y="1309"/>
                </a:moveTo>
                <a:cubicBezTo>
                  <a:pt x="790" y="1199"/>
                  <a:pt x="568" y="867"/>
                  <a:pt x="426" y="649"/>
                </a:cubicBezTo>
                <a:cubicBezTo>
                  <a:pt x="284" y="431"/>
                  <a:pt x="89" y="135"/>
                  <a:pt x="0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3792" name="Rectangle 80"/>
          <p:cNvSpPr>
            <a:spLocks noChangeArrowheads="1"/>
          </p:cNvSpPr>
          <p:nvPr/>
        </p:nvSpPr>
        <p:spPr bwMode="auto">
          <a:xfrm>
            <a:off x="5291138" y="4562475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43793" name="Freeform 81"/>
          <p:cNvSpPr>
            <a:spLocks/>
          </p:cNvSpPr>
          <p:nvPr/>
        </p:nvSpPr>
        <p:spPr bwMode="auto">
          <a:xfrm>
            <a:off x="5059363" y="3673475"/>
            <a:ext cx="887412" cy="987425"/>
          </a:xfrm>
          <a:custGeom>
            <a:avLst/>
            <a:gdLst>
              <a:gd name="T0" fmla="*/ 0 w 532"/>
              <a:gd name="T1" fmla="*/ 464 h 464"/>
              <a:gd name="T2" fmla="*/ 260 w 532"/>
              <a:gd name="T3" fmla="*/ 222 h 464"/>
              <a:gd name="T4" fmla="*/ 532 w 532"/>
              <a:gd name="T5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2" h="464">
                <a:moveTo>
                  <a:pt x="0" y="464"/>
                </a:moveTo>
                <a:cubicBezTo>
                  <a:pt x="43" y="424"/>
                  <a:pt x="171" y="299"/>
                  <a:pt x="260" y="222"/>
                </a:cubicBezTo>
                <a:cubicBezTo>
                  <a:pt x="331" y="140"/>
                  <a:pt x="475" y="46"/>
                  <a:pt x="532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6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424863" cy="792162"/>
          </a:xfrm>
        </p:spPr>
        <p:txBody>
          <a:bodyPr/>
          <a:lstStyle/>
          <a:p>
            <a:r>
              <a:rPr lang="en-US" altLang="zh-CN" dirty="0" smtClean="0"/>
              <a:t>6.3.2 </a:t>
            </a:r>
            <a:r>
              <a:rPr lang="zh-CN" altLang="en-US" dirty="0" smtClean="0"/>
              <a:t>线索二叉树</a:t>
            </a:r>
          </a:p>
        </p:txBody>
      </p:sp>
    </p:spTree>
    <p:extLst>
      <p:ext uri="{BB962C8B-B14F-4D97-AF65-F5344CB8AC3E}">
        <p14:creationId xmlns:p14="http://schemas.microsoft.com/office/powerpoint/2010/main" val="308418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3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3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49" grpId="0"/>
      <p:bldP spid="24379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40" name="Rectangle 4"/>
          <p:cNvSpPr>
            <a:spLocks noChangeArrowheads="1"/>
          </p:cNvSpPr>
          <p:nvPr/>
        </p:nvSpPr>
        <p:spPr bwMode="auto">
          <a:xfrm>
            <a:off x="3187700" y="2105025"/>
            <a:ext cx="2339975" cy="395288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4741" name="Rectangle 5"/>
          <p:cNvSpPr>
            <a:spLocks noChangeArrowheads="1"/>
          </p:cNvSpPr>
          <p:nvPr/>
        </p:nvSpPr>
        <p:spPr bwMode="auto">
          <a:xfrm>
            <a:off x="4154488" y="2105025"/>
            <a:ext cx="450850" cy="395288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A</a:t>
            </a:r>
          </a:p>
        </p:txBody>
      </p:sp>
      <p:sp>
        <p:nvSpPr>
          <p:cNvPr id="244742" name="Line 6"/>
          <p:cNvSpPr>
            <a:spLocks noChangeShapeType="1"/>
          </p:cNvSpPr>
          <p:nvPr/>
        </p:nvSpPr>
        <p:spPr bwMode="auto">
          <a:xfrm>
            <a:off x="3917950" y="1592263"/>
            <a:ext cx="241300" cy="482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743" name="Text Box 7"/>
          <p:cNvSpPr txBox="1">
            <a:spLocks noChangeArrowheads="1"/>
          </p:cNvSpPr>
          <p:nvPr/>
        </p:nvSpPr>
        <p:spPr bwMode="auto">
          <a:xfrm>
            <a:off x="3248025" y="1168400"/>
            <a:ext cx="10318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0" rIns="18000" bIns="0"/>
          <a:lstStyle/>
          <a:p>
            <a:pPr algn="just"/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头指针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Angsana New" panose="02020603050405020304" pitchFamily="18" charset="-34"/>
            </a:endParaRPr>
          </a:p>
        </p:txBody>
      </p:sp>
      <p:sp>
        <p:nvSpPr>
          <p:cNvPr id="244744" name="Freeform 8"/>
          <p:cNvSpPr>
            <a:spLocks/>
          </p:cNvSpPr>
          <p:nvPr/>
        </p:nvSpPr>
        <p:spPr bwMode="auto">
          <a:xfrm>
            <a:off x="4848225" y="2441575"/>
            <a:ext cx="655638" cy="723900"/>
          </a:xfrm>
          <a:custGeom>
            <a:avLst/>
            <a:gdLst>
              <a:gd name="T0" fmla="*/ 0 w 469"/>
              <a:gd name="T1" fmla="*/ 0 h 544"/>
              <a:gd name="T2" fmla="*/ 469 w 469"/>
              <a:gd name="T3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9" h="544">
                <a:moveTo>
                  <a:pt x="0" y="0"/>
                </a:moveTo>
                <a:lnTo>
                  <a:pt x="469" y="54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745" name="Line 9"/>
          <p:cNvSpPr>
            <a:spLocks noChangeShapeType="1"/>
          </p:cNvSpPr>
          <p:nvPr/>
        </p:nvSpPr>
        <p:spPr bwMode="auto">
          <a:xfrm>
            <a:off x="3679825" y="2111375"/>
            <a:ext cx="0" cy="398463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4746" name="Line 10"/>
          <p:cNvSpPr>
            <a:spLocks noChangeShapeType="1"/>
          </p:cNvSpPr>
          <p:nvPr/>
        </p:nvSpPr>
        <p:spPr bwMode="auto">
          <a:xfrm>
            <a:off x="5078413" y="2098675"/>
            <a:ext cx="0" cy="398463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4747" name="Rectangle 11"/>
          <p:cNvSpPr>
            <a:spLocks noChangeArrowheads="1"/>
          </p:cNvSpPr>
          <p:nvPr/>
        </p:nvSpPr>
        <p:spPr bwMode="auto">
          <a:xfrm>
            <a:off x="768350" y="3270250"/>
            <a:ext cx="2339975" cy="395288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4748" name="Rectangle 12"/>
          <p:cNvSpPr>
            <a:spLocks noChangeArrowheads="1"/>
          </p:cNvSpPr>
          <p:nvPr/>
        </p:nvSpPr>
        <p:spPr bwMode="auto">
          <a:xfrm>
            <a:off x="1735138" y="3270250"/>
            <a:ext cx="450850" cy="395288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B</a:t>
            </a:r>
          </a:p>
        </p:txBody>
      </p:sp>
      <p:sp>
        <p:nvSpPr>
          <p:cNvPr id="244749" name="Line 13"/>
          <p:cNvSpPr>
            <a:spLocks noChangeShapeType="1"/>
          </p:cNvSpPr>
          <p:nvPr/>
        </p:nvSpPr>
        <p:spPr bwMode="auto">
          <a:xfrm>
            <a:off x="1260475" y="3276600"/>
            <a:ext cx="0" cy="398463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4750" name="Line 14"/>
          <p:cNvSpPr>
            <a:spLocks noChangeShapeType="1"/>
          </p:cNvSpPr>
          <p:nvPr/>
        </p:nvSpPr>
        <p:spPr bwMode="auto">
          <a:xfrm>
            <a:off x="2659063" y="3263900"/>
            <a:ext cx="0" cy="398463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4751" name="Rectangle 15"/>
          <p:cNvSpPr>
            <a:spLocks noChangeArrowheads="1"/>
          </p:cNvSpPr>
          <p:nvPr/>
        </p:nvSpPr>
        <p:spPr bwMode="auto">
          <a:xfrm>
            <a:off x="5030788" y="3255963"/>
            <a:ext cx="2339975" cy="395287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4752" name="Rectangle 16"/>
          <p:cNvSpPr>
            <a:spLocks noChangeArrowheads="1"/>
          </p:cNvSpPr>
          <p:nvPr/>
        </p:nvSpPr>
        <p:spPr bwMode="auto">
          <a:xfrm>
            <a:off x="5997575" y="3255963"/>
            <a:ext cx="450850" cy="395287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C</a:t>
            </a:r>
          </a:p>
        </p:txBody>
      </p:sp>
      <p:sp>
        <p:nvSpPr>
          <p:cNvPr id="244753" name="Line 17"/>
          <p:cNvSpPr>
            <a:spLocks noChangeShapeType="1"/>
          </p:cNvSpPr>
          <p:nvPr/>
        </p:nvSpPr>
        <p:spPr bwMode="auto">
          <a:xfrm>
            <a:off x="5522913" y="3262313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4754" name="Line 18"/>
          <p:cNvSpPr>
            <a:spLocks noChangeShapeType="1"/>
          </p:cNvSpPr>
          <p:nvPr/>
        </p:nvSpPr>
        <p:spPr bwMode="auto">
          <a:xfrm>
            <a:off x="6921500" y="3249613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4755" name="Rectangle 19"/>
          <p:cNvSpPr>
            <a:spLocks noChangeArrowheads="1"/>
          </p:cNvSpPr>
          <p:nvPr/>
        </p:nvSpPr>
        <p:spPr bwMode="auto">
          <a:xfrm>
            <a:off x="457200" y="4583113"/>
            <a:ext cx="2339975" cy="395287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4756" name="Rectangle 20"/>
          <p:cNvSpPr>
            <a:spLocks noChangeArrowheads="1"/>
          </p:cNvSpPr>
          <p:nvPr/>
        </p:nvSpPr>
        <p:spPr bwMode="auto">
          <a:xfrm>
            <a:off x="1423988" y="4583113"/>
            <a:ext cx="450850" cy="395287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D</a:t>
            </a:r>
          </a:p>
        </p:txBody>
      </p:sp>
      <p:sp>
        <p:nvSpPr>
          <p:cNvPr id="244757" name="Line 21"/>
          <p:cNvSpPr>
            <a:spLocks noChangeShapeType="1"/>
          </p:cNvSpPr>
          <p:nvPr/>
        </p:nvSpPr>
        <p:spPr bwMode="auto">
          <a:xfrm>
            <a:off x="949325" y="4589463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4758" name="Line 22"/>
          <p:cNvSpPr>
            <a:spLocks noChangeShapeType="1"/>
          </p:cNvSpPr>
          <p:nvPr/>
        </p:nvSpPr>
        <p:spPr bwMode="auto">
          <a:xfrm>
            <a:off x="2347913" y="4576763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4759" name="Rectangle 23"/>
          <p:cNvSpPr>
            <a:spLocks noChangeArrowheads="1"/>
          </p:cNvSpPr>
          <p:nvPr/>
        </p:nvSpPr>
        <p:spPr bwMode="auto">
          <a:xfrm>
            <a:off x="3332163" y="4567238"/>
            <a:ext cx="2339975" cy="395287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4760" name="Rectangle 24"/>
          <p:cNvSpPr>
            <a:spLocks noChangeArrowheads="1"/>
          </p:cNvSpPr>
          <p:nvPr/>
        </p:nvSpPr>
        <p:spPr bwMode="auto">
          <a:xfrm>
            <a:off x="4298950" y="4567238"/>
            <a:ext cx="450850" cy="395287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E</a:t>
            </a:r>
          </a:p>
        </p:txBody>
      </p:sp>
      <p:sp>
        <p:nvSpPr>
          <p:cNvPr id="244761" name="Line 25"/>
          <p:cNvSpPr>
            <a:spLocks noChangeShapeType="1"/>
          </p:cNvSpPr>
          <p:nvPr/>
        </p:nvSpPr>
        <p:spPr bwMode="auto">
          <a:xfrm>
            <a:off x="3824288" y="4573588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4762" name="Line 26"/>
          <p:cNvSpPr>
            <a:spLocks noChangeShapeType="1"/>
          </p:cNvSpPr>
          <p:nvPr/>
        </p:nvSpPr>
        <p:spPr bwMode="auto">
          <a:xfrm>
            <a:off x="5222875" y="4560888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4763" name="Rectangle 27"/>
          <p:cNvSpPr>
            <a:spLocks noChangeArrowheads="1"/>
          </p:cNvSpPr>
          <p:nvPr/>
        </p:nvSpPr>
        <p:spPr bwMode="auto">
          <a:xfrm>
            <a:off x="6461125" y="4567238"/>
            <a:ext cx="2339975" cy="395287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4764" name="Rectangle 28"/>
          <p:cNvSpPr>
            <a:spLocks noChangeArrowheads="1"/>
          </p:cNvSpPr>
          <p:nvPr/>
        </p:nvSpPr>
        <p:spPr bwMode="auto">
          <a:xfrm>
            <a:off x="7427913" y="4567238"/>
            <a:ext cx="450850" cy="395287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F</a:t>
            </a:r>
          </a:p>
        </p:txBody>
      </p:sp>
      <p:sp>
        <p:nvSpPr>
          <p:cNvPr id="244765" name="Line 29"/>
          <p:cNvSpPr>
            <a:spLocks noChangeShapeType="1"/>
          </p:cNvSpPr>
          <p:nvPr/>
        </p:nvSpPr>
        <p:spPr bwMode="auto">
          <a:xfrm>
            <a:off x="6953250" y="4573588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4766" name="Line 30"/>
          <p:cNvSpPr>
            <a:spLocks noChangeShapeType="1"/>
          </p:cNvSpPr>
          <p:nvPr/>
        </p:nvSpPr>
        <p:spPr bwMode="auto">
          <a:xfrm>
            <a:off x="8351838" y="4560888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4767" name="Rectangle 31"/>
          <p:cNvSpPr>
            <a:spLocks noChangeArrowheads="1"/>
          </p:cNvSpPr>
          <p:nvPr/>
        </p:nvSpPr>
        <p:spPr bwMode="auto">
          <a:xfrm>
            <a:off x="2081213" y="5792788"/>
            <a:ext cx="2339975" cy="395287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4768" name="Rectangle 32"/>
          <p:cNvSpPr>
            <a:spLocks noChangeArrowheads="1"/>
          </p:cNvSpPr>
          <p:nvPr/>
        </p:nvSpPr>
        <p:spPr bwMode="auto">
          <a:xfrm>
            <a:off x="3048000" y="5792788"/>
            <a:ext cx="450850" cy="395287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G</a:t>
            </a:r>
          </a:p>
        </p:txBody>
      </p:sp>
      <p:sp>
        <p:nvSpPr>
          <p:cNvPr id="244769" name="Line 33"/>
          <p:cNvSpPr>
            <a:spLocks noChangeShapeType="1"/>
          </p:cNvSpPr>
          <p:nvPr/>
        </p:nvSpPr>
        <p:spPr bwMode="auto">
          <a:xfrm>
            <a:off x="2573338" y="5799138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4770" name="Line 34"/>
          <p:cNvSpPr>
            <a:spLocks noChangeShapeType="1"/>
          </p:cNvSpPr>
          <p:nvPr/>
        </p:nvSpPr>
        <p:spPr bwMode="auto">
          <a:xfrm>
            <a:off x="3971925" y="5786438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4771" name="Rectangle 35"/>
          <p:cNvSpPr>
            <a:spLocks noChangeArrowheads="1"/>
          </p:cNvSpPr>
          <p:nvPr/>
        </p:nvSpPr>
        <p:spPr bwMode="auto">
          <a:xfrm>
            <a:off x="1009650" y="455295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44773" name="Rectangle 37"/>
          <p:cNvSpPr>
            <a:spLocks noChangeArrowheads="1"/>
          </p:cNvSpPr>
          <p:nvPr/>
        </p:nvSpPr>
        <p:spPr bwMode="auto">
          <a:xfrm>
            <a:off x="7000875" y="456723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44774" name="Rectangle 38"/>
          <p:cNvSpPr>
            <a:spLocks noChangeArrowheads="1"/>
          </p:cNvSpPr>
          <p:nvPr/>
        </p:nvSpPr>
        <p:spPr bwMode="auto">
          <a:xfrm>
            <a:off x="7900988" y="456723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44775" name="Rectangle 39"/>
          <p:cNvSpPr>
            <a:spLocks noChangeArrowheads="1"/>
          </p:cNvSpPr>
          <p:nvPr/>
        </p:nvSpPr>
        <p:spPr bwMode="auto">
          <a:xfrm>
            <a:off x="3222625" y="2117725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4776" name="Rectangle 40"/>
          <p:cNvSpPr>
            <a:spLocks noChangeArrowheads="1"/>
          </p:cNvSpPr>
          <p:nvPr/>
        </p:nvSpPr>
        <p:spPr bwMode="auto">
          <a:xfrm>
            <a:off x="5110163" y="210343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4777" name="Rectangle 41"/>
          <p:cNvSpPr>
            <a:spLocks noChangeArrowheads="1"/>
          </p:cNvSpPr>
          <p:nvPr/>
        </p:nvSpPr>
        <p:spPr bwMode="auto">
          <a:xfrm>
            <a:off x="803275" y="328295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4778" name="Rectangle 42"/>
          <p:cNvSpPr>
            <a:spLocks noChangeArrowheads="1"/>
          </p:cNvSpPr>
          <p:nvPr/>
        </p:nvSpPr>
        <p:spPr bwMode="auto">
          <a:xfrm>
            <a:off x="2692400" y="328295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4779" name="Rectangle 43"/>
          <p:cNvSpPr>
            <a:spLocks noChangeArrowheads="1"/>
          </p:cNvSpPr>
          <p:nvPr/>
        </p:nvSpPr>
        <p:spPr bwMode="auto">
          <a:xfrm>
            <a:off x="5065713" y="3268663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4780" name="Rectangle 44"/>
          <p:cNvSpPr>
            <a:spLocks noChangeArrowheads="1"/>
          </p:cNvSpPr>
          <p:nvPr/>
        </p:nvSpPr>
        <p:spPr bwMode="auto">
          <a:xfrm>
            <a:off x="6969125" y="325278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4781" name="Rectangle 45"/>
          <p:cNvSpPr>
            <a:spLocks noChangeArrowheads="1"/>
          </p:cNvSpPr>
          <p:nvPr/>
        </p:nvSpPr>
        <p:spPr bwMode="auto">
          <a:xfrm>
            <a:off x="8378825" y="456565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4782" name="Rectangle 46"/>
          <p:cNvSpPr>
            <a:spLocks noChangeArrowheads="1"/>
          </p:cNvSpPr>
          <p:nvPr/>
        </p:nvSpPr>
        <p:spPr bwMode="auto">
          <a:xfrm>
            <a:off x="6505575" y="4581525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4783" name="Rectangle 47"/>
          <p:cNvSpPr>
            <a:spLocks noChangeArrowheads="1"/>
          </p:cNvSpPr>
          <p:nvPr/>
        </p:nvSpPr>
        <p:spPr bwMode="auto">
          <a:xfrm>
            <a:off x="5281613" y="456565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4784" name="Rectangle 48"/>
          <p:cNvSpPr>
            <a:spLocks noChangeArrowheads="1"/>
          </p:cNvSpPr>
          <p:nvPr/>
        </p:nvSpPr>
        <p:spPr bwMode="auto">
          <a:xfrm>
            <a:off x="3363913" y="4581525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4785" name="Rectangle 49"/>
          <p:cNvSpPr>
            <a:spLocks noChangeArrowheads="1"/>
          </p:cNvSpPr>
          <p:nvPr/>
        </p:nvSpPr>
        <p:spPr bwMode="auto">
          <a:xfrm>
            <a:off x="2390775" y="4581525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4786" name="Rectangle 50"/>
          <p:cNvSpPr>
            <a:spLocks noChangeArrowheads="1"/>
          </p:cNvSpPr>
          <p:nvPr/>
        </p:nvSpPr>
        <p:spPr bwMode="auto">
          <a:xfrm>
            <a:off x="503238" y="4595813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4787" name="Rectangle 51"/>
          <p:cNvSpPr>
            <a:spLocks noChangeArrowheads="1"/>
          </p:cNvSpPr>
          <p:nvPr/>
        </p:nvSpPr>
        <p:spPr bwMode="auto">
          <a:xfrm>
            <a:off x="2095500" y="5789613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4788" name="Rectangle 52"/>
          <p:cNvSpPr>
            <a:spLocks noChangeArrowheads="1"/>
          </p:cNvSpPr>
          <p:nvPr/>
        </p:nvSpPr>
        <p:spPr bwMode="auto">
          <a:xfrm>
            <a:off x="4013200" y="5789613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4789" name="Freeform 53"/>
          <p:cNvSpPr>
            <a:spLocks/>
          </p:cNvSpPr>
          <p:nvPr/>
        </p:nvSpPr>
        <p:spPr bwMode="auto">
          <a:xfrm>
            <a:off x="2986088" y="2413000"/>
            <a:ext cx="952500" cy="811213"/>
          </a:xfrm>
          <a:custGeom>
            <a:avLst/>
            <a:gdLst>
              <a:gd name="T0" fmla="*/ 550 w 550"/>
              <a:gd name="T1" fmla="*/ 0 h 544"/>
              <a:gd name="T2" fmla="*/ 0 w 550"/>
              <a:gd name="T3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50" h="544">
                <a:moveTo>
                  <a:pt x="550" y="0"/>
                </a:moveTo>
                <a:lnTo>
                  <a:pt x="0" y="54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790" name="Line 54"/>
          <p:cNvSpPr>
            <a:spLocks noChangeShapeType="1"/>
          </p:cNvSpPr>
          <p:nvPr/>
        </p:nvSpPr>
        <p:spPr bwMode="auto">
          <a:xfrm>
            <a:off x="6673850" y="3476625"/>
            <a:ext cx="728663" cy="10064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791" name="Line 55"/>
          <p:cNvSpPr>
            <a:spLocks noChangeShapeType="1"/>
          </p:cNvSpPr>
          <p:nvPr/>
        </p:nvSpPr>
        <p:spPr bwMode="auto">
          <a:xfrm flipH="1">
            <a:off x="4913313" y="3535363"/>
            <a:ext cx="830262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792" name="Freeform 56"/>
          <p:cNvSpPr>
            <a:spLocks/>
          </p:cNvSpPr>
          <p:nvPr/>
        </p:nvSpPr>
        <p:spPr bwMode="auto">
          <a:xfrm>
            <a:off x="2157413" y="4892675"/>
            <a:ext cx="609600" cy="833438"/>
          </a:xfrm>
          <a:custGeom>
            <a:avLst/>
            <a:gdLst>
              <a:gd name="T0" fmla="*/ 0 w 444"/>
              <a:gd name="T1" fmla="*/ 0 h 523"/>
              <a:gd name="T2" fmla="*/ 444 w 444"/>
              <a:gd name="T3" fmla="*/ 523 h 52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44" h="523">
                <a:moveTo>
                  <a:pt x="0" y="0"/>
                </a:moveTo>
                <a:lnTo>
                  <a:pt x="444" y="523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793" name="Line 57"/>
          <p:cNvSpPr>
            <a:spLocks noChangeShapeType="1"/>
          </p:cNvSpPr>
          <p:nvPr/>
        </p:nvSpPr>
        <p:spPr bwMode="auto">
          <a:xfrm flipH="1">
            <a:off x="1089025" y="3565525"/>
            <a:ext cx="463550" cy="965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794" name="Text Box 58"/>
          <p:cNvSpPr txBox="1">
            <a:spLocks noChangeArrowheads="1"/>
          </p:cNvSpPr>
          <p:nvPr/>
        </p:nvSpPr>
        <p:spPr bwMode="auto">
          <a:xfrm>
            <a:off x="404515" y="1223963"/>
            <a:ext cx="27273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zh-CN" altLang="en-US" sz="2800" b="1" dirty="0">
                <a:solidFill>
                  <a:srgbClr val="31418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中序线索链表</a:t>
            </a:r>
          </a:p>
          <a:p>
            <a:pPr algn="just" eaLnBrk="0" hangingPunct="0"/>
            <a:r>
              <a:rPr lang="zh-CN" altLang="en-US" sz="2800" b="1" dirty="0">
                <a:solidFill>
                  <a:srgbClr val="31418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的建立过程</a:t>
            </a:r>
            <a:endParaRPr lang="zh-CN" altLang="en-US" sz="2800" dirty="0">
              <a:solidFill>
                <a:srgbClr val="314187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4797" name="Text Box 61"/>
          <p:cNvSpPr txBox="1">
            <a:spLocks noChangeArrowheads="1"/>
          </p:cNvSpPr>
          <p:nvPr/>
        </p:nvSpPr>
        <p:spPr bwMode="auto">
          <a:xfrm>
            <a:off x="5726113" y="1312863"/>
            <a:ext cx="33401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中序遍历二叉链表</a:t>
            </a:r>
          </a:p>
          <a:p>
            <a:pPr algn="just" eaLnBrk="0" hangingPunct="0"/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为正在访问的结点</a:t>
            </a:r>
          </a:p>
          <a:p>
            <a:pPr algn="just" eaLnBrk="0" hangingPunct="0"/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pre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为刚访问的结点</a:t>
            </a:r>
            <a:endParaRPr lang="zh-CN" altLang="en-US" sz="280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44798" name="Group 62"/>
          <p:cNvGrpSpPr>
            <a:grpSpLocks/>
          </p:cNvGrpSpPr>
          <p:nvPr/>
        </p:nvGrpSpPr>
        <p:grpSpPr bwMode="auto">
          <a:xfrm>
            <a:off x="6034088" y="3692525"/>
            <a:ext cx="841375" cy="835025"/>
            <a:chOff x="3002" y="3143"/>
            <a:chExt cx="530" cy="526"/>
          </a:xfrm>
        </p:grpSpPr>
        <p:sp>
          <p:nvSpPr>
            <p:cNvPr id="244799" name="Line 63"/>
            <p:cNvSpPr>
              <a:spLocks noChangeShapeType="1"/>
            </p:cNvSpPr>
            <p:nvPr/>
          </p:nvSpPr>
          <p:spPr bwMode="auto">
            <a:xfrm flipH="1" flipV="1">
              <a:off x="3141" y="3143"/>
              <a:ext cx="117" cy="29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800" name="Text Box 64"/>
            <p:cNvSpPr txBox="1">
              <a:spLocks noChangeArrowheads="1"/>
            </p:cNvSpPr>
            <p:nvPr/>
          </p:nvSpPr>
          <p:spPr bwMode="auto">
            <a:xfrm>
              <a:off x="3002" y="3381"/>
              <a:ext cx="5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pre</a:t>
              </a:r>
            </a:p>
          </p:txBody>
        </p:sp>
      </p:grpSp>
      <p:sp>
        <p:nvSpPr>
          <p:cNvPr id="244801" name="Rectangle 65"/>
          <p:cNvSpPr>
            <a:spLocks noChangeArrowheads="1"/>
          </p:cNvSpPr>
          <p:nvPr/>
        </p:nvSpPr>
        <p:spPr bwMode="auto">
          <a:xfrm>
            <a:off x="487363" y="457993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44802" name="Freeform 66"/>
          <p:cNvSpPr>
            <a:spLocks/>
          </p:cNvSpPr>
          <p:nvPr/>
        </p:nvSpPr>
        <p:spPr bwMode="auto">
          <a:xfrm>
            <a:off x="2479675" y="5000625"/>
            <a:ext cx="487363" cy="927100"/>
          </a:xfrm>
          <a:custGeom>
            <a:avLst/>
            <a:gdLst>
              <a:gd name="T0" fmla="*/ 297 w 297"/>
              <a:gd name="T1" fmla="*/ 529 h 529"/>
              <a:gd name="T2" fmla="*/ 212 w 297"/>
              <a:gd name="T3" fmla="*/ 213 h 529"/>
              <a:gd name="T4" fmla="*/ 0 w 297"/>
              <a:gd name="T5" fmla="*/ 0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7" h="529">
                <a:moveTo>
                  <a:pt x="297" y="529"/>
                </a:moveTo>
                <a:cubicBezTo>
                  <a:pt x="283" y="476"/>
                  <a:pt x="261" y="301"/>
                  <a:pt x="212" y="213"/>
                </a:cubicBezTo>
                <a:cubicBezTo>
                  <a:pt x="163" y="125"/>
                  <a:pt x="44" y="44"/>
                  <a:pt x="0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4803" name="Rectangle 67"/>
          <p:cNvSpPr>
            <a:spLocks noChangeArrowheads="1"/>
          </p:cNvSpPr>
          <p:nvPr/>
        </p:nvSpPr>
        <p:spPr bwMode="auto">
          <a:xfrm>
            <a:off x="2108200" y="580390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244804" name="Group 68"/>
          <p:cNvGrpSpPr>
            <a:grpSpLocks/>
          </p:cNvGrpSpPr>
          <p:nvPr/>
        </p:nvGrpSpPr>
        <p:grpSpPr bwMode="auto">
          <a:xfrm>
            <a:off x="7269163" y="4975225"/>
            <a:ext cx="546100" cy="836613"/>
            <a:chOff x="3696" y="2279"/>
            <a:chExt cx="344" cy="527"/>
          </a:xfrm>
        </p:grpSpPr>
        <p:sp>
          <p:nvSpPr>
            <p:cNvPr id="244805" name="Line 69"/>
            <p:cNvSpPr>
              <a:spLocks noChangeShapeType="1"/>
            </p:cNvSpPr>
            <p:nvPr/>
          </p:nvSpPr>
          <p:spPr bwMode="auto">
            <a:xfrm flipV="1">
              <a:off x="3853" y="2279"/>
              <a:ext cx="59" cy="29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806" name="Text Box 70"/>
            <p:cNvSpPr txBox="1">
              <a:spLocks noChangeArrowheads="1"/>
            </p:cNvSpPr>
            <p:nvPr/>
          </p:nvSpPr>
          <p:spPr bwMode="auto">
            <a:xfrm>
              <a:off x="3696" y="2518"/>
              <a:ext cx="3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  <p:sp>
        <p:nvSpPr>
          <p:cNvPr id="244807" name="Rectangle 71"/>
          <p:cNvSpPr>
            <a:spLocks noChangeArrowheads="1"/>
          </p:cNvSpPr>
          <p:nvPr/>
        </p:nvSpPr>
        <p:spPr bwMode="auto">
          <a:xfrm>
            <a:off x="4010025" y="5788025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44808" name="Freeform 72"/>
          <p:cNvSpPr>
            <a:spLocks/>
          </p:cNvSpPr>
          <p:nvPr/>
        </p:nvSpPr>
        <p:spPr bwMode="auto">
          <a:xfrm>
            <a:off x="2347913" y="3659188"/>
            <a:ext cx="1400175" cy="2211387"/>
          </a:xfrm>
          <a:custGeom>
            <a:avLst/>
            <a:gdLst>
              <a:gd name="T0" fmla="*/ 863 w 863"/>
              <a:gd name="T1" fmla="*/ 1309 h 1309"/>
              <a:gd name="T2" fmla="*/ 426 w 863"/>
              <a:gd name="T3" fmla="*/ 649 h 1309"/>
              <a:gd name="T4" fmla="*/ 0 w 863"/>
              <a:gd name="T5" fmla="*/ 0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3" h="1309">
                <a:moveTo>
                  <a:pt x="863" y="1309"/>
                </a:moveTo>
                <a:cubicBezTo>
                  <a:pt x="790" y="1199"/>
                  <a:pt x="568" y="867"/>
                  <a:pt x="426" y="649"/>
                </a:cubicBezTo>
                <a:cubicBezTo>
                  <a:pt x="284" y="431"/>
                  <a:pt x="89" y="135"/>
                  <a:pt x="0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4809" name="Rectangle 73"/>
          <p:cNvSpPr>
            <a:spLocks noChangeArrowheads="1"/>
          </p:cNvSpPr>
          <p:nvPr/>
        </p:nvSpPr>
        <p:spPr bwMode="auto">
          <a:xfrm>
            <a:off x="2697163" y="326548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44810" name="Freeform 74"/>
          <p:cNvSpPr>
            <a:spLocks/>
          </p:cNvSpPr>
          <p:nvPr/>
        </p:nvSpPr>
        <p:spPr bwMode="auto">
          <a:xfrm>
            <a:off x="2463800" y="2508250"/>
            <a:ext cx="976313" cy="839788"/>
          </a:xfrm>
          <a:custGeom>
            <a:avLst/>
            <a:gdLst>
              <a:gd name="T0" fmla="*/ 0 w 532"/>
              <a:gd name="T1" fmla="*/ 464 h 464"/>
              <a:gd name="T2" fmla="*/ 260 w 532"/>
              <a:gd name="T3" fmla="*/ 222 h 464"/>
              <a:gd name="T4" fmla="*/ 532 w 532"/>
              <a:gd name="T5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2" h="464">
                <a:moveTo>
                  <a:pt x="0" y="464"/>
                </a:moveTo>
                <a:cubicBezTo>
                  <a:pt x="43" y="424"/>
                  <a:pt x="171" y="299"/>
                  <a:pt x="260" y="222"/>
                </a:cubicBezTo>
                <a:cubicBezTo>
                  <a:pt x="331" y="140"/>
                  <a:pt x="475" y="46"/>
                  <a:pt x="532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4811" name="Rectangle 75"/>
          <p:cNvSpPr>
            <a:spLocks noChangeArrowheads="1"/>
          </p:cNvSpPr>
          <p:nvPr/>
        </p:nvSpPr>
        <p:spPr bwMode="auto">
          <a:xfrm>
            <a:off x="3375025" y="457835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44812" name="Freeform 76"/>
          <p:cNvSpPr>
            <a:spLocks/>
          </p:cNvSpPr>
          <p:nvPr/>
        </p:nvSpPr>
        <p:spPr bwMode="auto">
          <a:xfrm flipH="1">
            <a:off x="4160838" y="2493963"/>
            <a:ext cx="103187" cy="2152650"/>
          </a:xfrm>
          <a:custGeom>
            <a:avLst/>
            <a:gdLst>
              <a:gd name="T0" fmla="*/ 863 w 863"/>
              <a:gd name="T1" fmla="*/ 1309 h 1309"/>
              <a:gd name="T2" fmla="*/ 426 w 863"/>
              <a:gd name="T3" fmla="*/ 649 h 1309"/>
              <a:gd name="T4" fmla="*/ 0 w 863"/>
              <a:gd name="T5" fmla="*/ 0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3" h="1309">
                <a:moveTo>
                  <a:pt x="863" y="1309"/>
                </a:moveTo>
                <a:cubicBezTo>
                  <a:pt x="790" y="1199"/>
                  <a:pt x="568" y="867"/>
                  <a:pt x="426" y="649"/>
                </a:cubicBezTo>
                <a:cubicBezTo>
                  <a:pt x="284" y="431"/>
                  <a:pt x="89" y="135"/>
                  <a:pt x="0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4813" name="Rectangle 77"/>
          <p:cNvSpPr>
            <a:spLocks noChangeArrowheads="1"/>
          </p:cNvSpPr>
          <p:nvPr/>
        </p:nvSpPr>
        <p:spPr bwMode="auto">
          <a:xfrm>
            <a:off x="5291138" y="4562475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44814" name="Freeform 78"/>
          <p:cNvSpPr>
            <a:spLocks/>
          </p:cNvSpPr>
          <p:nvPr/>
        </p:nvSpPr>
        <p:spPr bwMode="auto">
          <a:xfrm>
            <a:off x="5059363" y="3673475"/>
            <a:ext cx="887412" cy="987425"/>
          </a:xfrm>
          <a:custGeom>
            <a:avLst/>
            <a:gdLst>
              <a:gd name="T0" fmla="*/ 0 w 532"/>
              <a:gd name="T1" fmla="*/ 464 h 464"/>
              <a:gd name="T2" fmla="*/ 260 w 532"/>
              <a:gd name="T3" fmla="*/ 222 h 464"/>
              <a:gd name="T4" fmla="*/ 532 w 532"/>
              <a:gd name="T5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2" h="464">
                <a:moveTo>
                  <a:pt x="0" y="464"/>
                </a:moveTo>
                <a:cubicBezTo>
                  <a:pt x="43" y="424"/>
                  <a:pt x="171" y="299"/>
                  <a:pt x="260" y="222"/>
                </a:cubicBezTo>
                <a:cubicBezTo>
                  <a:pt x="331" y="140"/>
                  <a:pt x="475" y="46"/>
                  <a:pt x="532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4815" name="Rectangle 79"/>
          <p:cNvSpPr>
            <a:spLocks noChangeArrowheads="1"/>
          </p:cNvSpPr>
          <p:nvPr/>
        </p:nvSpPr>
        <p:spPr bwMode="auto">
          <a:xfrm>
            <a:off x="6515100" y="4549775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44816" name="Freeform 80"/>
          <p:cNvSpPr>
            <a:spLocks/>
          </p:cNvSpPr>
          <p:nvPr/>
        </p:nvSpPr>
        <p:spPr bwMode="auto">
          <a:xfrm>
            <a:off x="6608763" y="3643313"/>
            <a:ext cx="558800" cy="958850"/>
          </a:xfrm>
          <a:custGeom>
            <a:avLst/>
            <a:gdLst>
              <a:gd name="T0" fmla="*/ 352 w 352"/>
              <a:gd name="T1" fmla="*/ 604 h 604"/>
              <a:gd name="T2" fmla="*/ 0 w 352"/>
              <a:gd name="T3" fmla="*/ 0 h 60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52" h="604">
                <a:moveTo>
                  <a:pt x="352" y="604"/>
                </a:moveTo>
                <a:cubicBezTo>
                  <a:pt x="293" y="503"/>
                  <a:pt x="59" y="101"/>
                  <a:pt x="0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7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424863" cy="792162"/>
          </a:xfrm>
        </p:spPr>
        <p:txBody>
          <a:bodyPr/>
          <a:lstStyle/>
          <a:p>
            <a:r>
              <a:rPr lang="en-US" altLang="zh-CN" dirty="0" smtClean="0"/>
              <a:t>6.3.2 </a:t>
            </a:r>
            <a:r>
              <a:rPr lang="zh-CN" altLang="en-US" dirty="0" smtClean="0"/>
              <a:t>线索二叉树</a:t>
            </a:r>
          </a:p>
        </p:txBody>
      </p:sp>
    </p:spTree>
    <p:extLst>
      <p:ext uri="{BB962C8B-B14F-4D97-AF65-F5344CB8AC3E}">
        <p14:creationId xmlns:p14="http://schemas.microsoft.com/office/powerpoint/2010/main" val="260678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4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4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73" grpId="0"/>
      <p:bldP spid="244815" grpId="0"/>
      <p:bldP spid="2448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4" name="Rectangle 4"/>
          <p:cNvSpPr>
            <a:spLocks noChangeArrowheads="1"/>
          </p:cNvSpPr>
          <p:nvPr/>
        </p:nvSpPr>
        <p:spPr bwMode="auto">
          <a:xfrm>
            <a:off x="3187700" y="2105025"/>
            <a:ext cx="2339975" cy="395288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65" name="Rectangle 5"/>
          <p:cNvSpPr>
            <a:spLocks noChangeArrowheads="1"/>
          </p:cNvSpPr>
          <p:nvPr/>
        </p:nvSpPr>
        <p:spPr bwMode="auto">
          <a:xfrm>
            <a:off x="4154488" y="2105025"/>
            <a:ext cx="450850" cy="395288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A</a:t>
            </a:r>
          </a:p>
        </p:txBody>
      </p:sp>
      <p:sp>
        <p:nvSpPr>
          <p:cNvPr id="245766" name="Line 6"/>
          <p:cNvSpPr>
            <a:spLocks noChangeShapeType="1"/>
          </p:cNvSpPr>
          <p:nvPr/>
        </p:nvSpPr>
        <p:spPr bwMode="auto">
          <a:xfrm>
            <a:off x="3917950" y="1592263"/>
            <a:ext cx="241300" cy="482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767" name="Text Box 7"/>
          <p:cNvSpPr txBox="1">
            <a:spLocks noChangeArrowheads="1"/>
          </p:cNvSpPr>
          <p:nvPr/>
        </p:nvSpPr>
        <p:spPr bwMode="auto">
          <a:xfrm>
            <a:off x="3248025" y="1168400"/>
            <a:ext cx="10318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0" rIns="18000" bIns="0"/>
          <a:lstStyle/>
          <a:p>
            <a:pPr algn="just"/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头指针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Angsana New" panose="02020603050405020304" pitchFamily="18" charset="-34"/>
            </a:endParaRPr>
          </a:p>
        </p:txBody>
      </p:sp>
      <p:sp>
        <p:nvSpPr>
          <p:cNvPr id="245768" name="Freeform 8"/>
          <p:cNvSpPr>
            <a:spLocks/>
          </p:cNvSpPr>
          <p:nvPr/>
        </p:nvSpPr>
        <p:spPr bwMode="auto">
          <a:xfrm>
            <a:off x="4848225" y="2441575"/>
            <a:ext cx="655638" cy="723900"/>
          </a:xfrm>
          <a:custGeom>
            <a:avLst/>
            <a:gdLst>
              <a:gd name="T0" fmla="*/ 0 w 469"/>
              <a:gd name="T1" fmla="*/ 0 h 544"/>
              <a:gd name="T2" fmla="*/ 469 w 469"/>
              <a:gd name="T3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9" h="544">
                <a:moveTo>
                  <a:pt x="0" y="0"/>
                </a:moveTo>
                <a:lnTo>
                  <a:pt x="469" y="54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769" name="Line 9"/>
          <p:cNvSpPr>
            <a:spLocks noChangeShapeType="1"/>
          </p:cNvSpPr>
          <p:nvPr/>
        </p:nvSpPr>
        <p:spPr bwMode="auto">
          <a:xfrm>
            <a:off x="3679825" y="2111375"/>
            <a:ext cx="0" cy="398463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5770" name="Line 10"/>
          <p:cNvSpPr>
            <a:spLocks noChangeShapeType="1"/>
          </p:cNvSpPr>
          <p:nvPr/>
        </p:nvSpPr>
        <p:spPr bwMode="auto">
          <a:xfrm>
            <a:off x="5078413" y="2098675"/>
            <a:ext cx="0" cy="398463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5771" name="Rectangle 11"/>
          <p:cNvSpPr>
            <a:spLocks noChangeArrowheads="1"/>
          </p:cNvSpPr>
          <p:nvPr/>
        </p:nvSpPr>
        <p:spPr bwMode="auto">
          <a:xfrm>
            <a:off x="768350" y="3270250"/>
            <a:ext cx="2339975" cy="395288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72" name="Rectangle 12"/>
          <p:cNvSpPr>
            <a:spLocks noChangeArrowheads="1"/>
          </p:cNvSpPr>
          <p:nvPr/>
        </p:nvSpPr>
        <p:spPr bwMode="auto">
          <a:xfrm>
            <a:off x="1735138" y="3270250"/>
            <a:ext cx="450850" cy="395288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B</a:t>
            </a:r>
          </a:p>
        </p:txBody>
      </p:sp>
      <p:sp>
        <p:nvSpPr>
          <p:cNvPr id="245773" name="Line 13"/>
          <p:cNvSpPr>
            <a:spLocks noChangeShapeType="1"/>
          </p:cNvSpPr>
          <p:nvPr/>
        </p:nvSpPr>
        <p:spPr bwMode="auto">
          <a:xfrm>
            <a:off x="1260475" y="3276600"/>
            <a:ext cx="0" cy="398463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5774" name="Line 14"/>
          <p:cNvSpPr>
            <a:spLocks noChangeShapeType="1"/>
          </p:cNvSpPr>
          <p:nvPr/>
        </p:nvSpPr>
        <p:spPr bwMode="auto">
          <a:xfrm>
            <a:off x="2659063" y="3263900"/>
            <a:ext cx="0" cy="398463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5775" name="Rectangle 15"/>
          <p:cNvSpPr>
            <a:spLocks noChangeArrowheads="1"/>
          </p:cNvSpPr>
          <p:nvPr/>
        </p:nvSpPr>
        <p:spPr bwMode="auto">
          <a:xfrm>
            <a:off x="5030788" y="3255963"/>
            <a:ext cx="2339975" cy="395287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76" name="Rectangle 16"/>
          <p:cNvSpPr>
            <a:spLocks noChangeArrowheads="1"/>
          </p:cNvSpPr>
          <p:nvPr/>
        </p:nvSpPr>
        <p:spPr bwMode="auto">
          <a:xfrm>
            <a:off x="5997575" y="3255963"/>
            <a:ext cx="450850" cy="395287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C</a:t>
            </a:r>
          </a:p>
        </p:txBody>
      </p:sp>
      <p:sp>
        <p:nvSpPr>
          <p:cNvPr id="245777" name="Line 17"/>
          <p:cNvSpPr>
            <a:spLocks noChangeShapeType="1"/>
          </p:cNvSpPr>
          <p:nvPr/>
        </p:nvSpPr>
        <p:spPr bwMode="auto">
          <a:xfrm>
            <a:off x="5522913" y="3262313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5778" name="Line 18"/>
          <p:cNvSpPr>
            <a:spLocks noChangeShapeType="1"/>
          </p:cNvSpPr>
          <p:nvPr/>
        </p:nvSpPr>
        <p:spPr bwMode="auto">
          <a:xfrm>
            <a:off x="6921500" y="3249613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5779" name="Rectangle 19"/>
          <p:cNvSpPr>
            <a:spLocks noChangeArrowheads="1"/>
          </p:cNvSpPr>
          <p:nvPr/>
        </p:nvSpPr>
        <p:spPr bwMode="auto">
          <a:xfrm>
            <a:off x="457200" y="4583113"/>
            <a:ext cx="2339975" cy="395287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80" name="Rectangle 20"/>
          <p:cNvSpPr>
            <a:spLocks noChangeArrowheads="1"/>
          </p:cNvSpPr>
          <p:nvPr/>
        </p:nvSpPr>
        <p:spPr bwMode="auto">
          <a:xfrm>
            <a:off x="1423988" y="4583113"/>
            <a:ext cx="450850" cy="395287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D</a:t>
            </a:r>
          </a:p>
        </p:txBody>
      </p:sp>
      <p:sp>
        <p:nvSpPr>
          <p:cNvPr id="245781" name="Line 21"/>
          <p:cNvSpPr>
            <a:spLocks noChangeShapeType="1"/>
          </p:cNvSpPr>
          <p:nvPr/>
        </p:nvSpPr>
        <p:spPr bwMode="auto">
          <a:xfrm>
            <a:off x="949325" y="4589463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5782" name="Line 22"/>
          <p:cNvSpPr>
            <a:spLocks noChangeShapeType="1"/>
          </p:cNvSpPr>
          <p:nvPr/>
        </p:nvSpPr>
        <p:spPr bwMode="auto">
          <a:xfrm>
            <a:off x="2347913" y="4576763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5783" name="Rectangle 23"/>
          <p:cNvSpPr>
            <a:spLocks noChangeArrowheads="1"/>
          </p:cNvSpPr>
          <p:nvPr/>
        </p:nvSpPr>
        <p:spPr bwMode="auto">
          <a:xfrm>
            <a:off x="3332163" y="4567238"/>
            <a:ext cx="2339975" cy="395287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84" name="Rectangle 24"/>
          <p:cNvSpPr>
            <a:spLocks noChangeArrowheads="1"/>
          </p:cNvSpPr>
          <p:nvPr/>
        </p:nvSpPr>
        <p:spPr bwMode="auto">
          <a:xfrm>
            <a:off x="4298950" y="4567238"/>
            <a:ext cx="450850" cy="395287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E</a:t>
            </a:r>
          </a:p>
        </p:txBody>
      </p:sp>
      <p:sp>
        <p:nvSpPr>
          <p:cNvPr id="245785" name="Line 25"/>
          <p:cNvSpPr>
            <a:spLocks noChangeShapeType="1"/>
          </p:cNvSpPr>
          <p:nvPr/>
        </p:nvSpPr>
        <p:spPr bwMode="auto">
          <a:xfrm>
            <a:off x="3824288" y="4573588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5786" name="Line 26"/>
          <p:cNvSpPr>
            <a:spLocks noChangeShapeType="1"/>
          </p:cNvSpPr>
          <p:nvPr/>
        </p:nvSpPr>
        <p:spPr bwMode="auto">
          <a:xfrm>
            <a:off x="5222875" y="4560888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5787" name="Rectangle 27"/>
          <p:cNvSpPr>
            <a:spLocks noChangeArrowheads="1"/>
          </p:cNvSpPr>
          <p:nvPr/>
        </p:nvSpPr>
        <p:spPr bwMode="auto">
          <a:xfrm>
            <a:off x="6461125" y="4567238"/>
            <a:ext cx="2339975" cy="395287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88" name="Rectangle 28"/>
          <p:cNvSpPr>
            <a:spLocks noChangeArrowheads="1"/>
          </p:cNvSpPr>
          <p:nvPr/>
        </p:nvSpPr>
        <p:spPr bwMode="auto">
          <a:xfrm>
            <a:off x="7427913" y="4567238"/>
            <a:ext cx="450850" cy="395287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F</a:t>
            </a:r>
          </a:p>
        </p:txBody>
      </p:sp>
      <p:sp>
        <p:nvSpPr>
          <p:cNvPr id="245789" name="Line 29"/>
          <p:cNvSpPr>
            <a:spLocks noChangeShapeType="1"/>
          </p:cNvSpPr>
          <p:nvPr/>
        </p:nvSpPr>
        <p:spPr bwMode="auto">
          <a:xfrm>
            <a:off x="6953250" y="4573588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5790" name="Line 30"/>
          <p:cNvSpPr>
            <a:spLocks noChangeShapeType="1"/>
          </p:cNvSpPr>
          <p:nvPr/>
        </p:nvSpPr>
        <p:spPr bwMode="auto">
          <a:xfrm>
            <a:off x="8351838" y="4560888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5791" name="Rectangle 31"/>
          <p:cNvSpPr>
            <a:spLocks noChangeArrowheads="1"/>
          </p:cNvSpPr>
          <p:nvPr/>
        </p:nvSpPr>
        <p:spPr bwMode="auto">
          <a:xfrm>
            <a:off x="2081213" y="5792788"/>
            <a:ext cx="2339975" cy="395287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92" name="Rectangle 32"/>
          <p:cNvSpPr>
            <a:spLocks noChangeArrowheads="1"/>
          </p:cNvSpPr>
          <p:nvPr/>
        </p:nvSpPr>
        <p:spPr bwMode="auto">
          <a:xfrm>
            <a:off x="3048000" y="5792788"/>
            <a:ext cx="450850" cy="395287"/>
          </a:xfrm>
          <a:prstGeom prst="rect">
            <a:avLst/>
          </a:prstGeom>
          <a:solidFill>
            <a:srgbClr val="01FF0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G</a:t>
            </a:r>
          </a:p>
        </p:txBody>
      </p:sp>
      <p:sp>
        <p:nvSpPr>
          <p:cNvPr id="245793" name="Line 33"/>
          <p:cNvSpPr>
            <a:spLocks noChangeShapeType="1"/>
          </p:cNvSpPr>
          <p:nvPr/>
        </p:nvSpPr>
        <p:spPr bwMode="auto">
          <a:xfrm>
            <a:off x="2573338" y="5799138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5794" name="Line 34"/>
          <p:cNvSpPr>
            <a:spLocks noChangeShapeType="1"/>
          </p:cNvSpPr>
          <p:nvPr/>
        </p:nvSpPr>
        <p:spPr bwMode="auto">
          <a:xfrm>
            <a:off x="3971925" y="5786438"/>
            <a:ext cx="0" cy="398462"/>
          </a:xfrm>
          <a:prstGeom prst="line">
            <a:avLst/>
          </a:prstGeom>
          <a:noFill/>
          <a:ln w="38100">
            <a:solidFill>
              <a:srgbClr val="01FF0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1FF01"/>
            </a:extrusionClr>
            <a:contourClr>
              <a:srgbClr val="01FF0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45795" name="Rectangle 35"/>
          <p:cNvSpPr>
            <a:spLocks noChangeArrowheads="1"/>
          </p:cNvSpPr>
          <p:nvPr/>
        </p:nvSpPr>
        <p:spPr bwMode="auto">
          <a:xfrm>
            <a:off x="1009650" y="455295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45797" name="Rectangle 37"/>
          <p:cNvSpPr>
            <a:spLocks noChangeArrowheads="1"/>
          </p:cNvSpPr>
          <p:nvPr/>
        </p:nvSpPr>
        <p:spPr bwMode="auto">
          <a:xfrm>
            <a:off x="7900988" y="456723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45798" name="Rectangle 38"/>
          <p:cNvSpPr>
            <a:spLocks noChangeArrowheads="1"/>
          </p:cNvSpPr>
          <p:nvPr/>
        </p:nvSpPr>
        <p:spPr bwMode="auto">
          <a:xfrm>
            <a:off x="3222625" y="2117725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5799" name="Rectangle 39"/>
          <p:cNvSpPr>
            <a:spLocks noChangeArrowheads="1"/>
          </p:cNvSpPr>
          <p:nvPr/>
        </p:nvSpPr>
        <p:spPr bwMode="auto">
          <a:xfrm>
            <a:off x="5110163" y="210343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5800" name="Rectangle 40"/>
          <p:cNvSpPr>
            <a:spLocks noChangeArrowheads="1"/>
          </p:cNvSpPr>
          <p:nvPr/>
        </p:nvSpPr>
        <p:spPr bwMode="auto">
          <a:xfrm>
            <a:off x="803275" y="328295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5801" name="Rectangle 41"/>
          <p:cNvSpPr>
            <a:spLocks noChangeArrowheads="1"/>
          </p:cNvSpPr>
          <p:nvPr/>
        </p:nvSpPr>
        <p:spPr bwMode="auto">
          <a:xfrm>
            <a:off x="2692400" y="328295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5802" name="Rectangle 42"/>
          <p:cNvSpPr>
            <a:spLocks noChangeArrowheads="1"/>
          </p:cNvSpPr>
          <p:nvPr/>
        </p:nvSpPr>
        <p:spPr bwMode="auto">
          <a:xfrm>
            <a:off x="5065713" y="3268663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5803" name="Rectangle 43"/>
          <p:cNvSpPr>
            <a:spLocks noChangeArrowheads="1"/>
          </p:cNvSpPr>
          <p:nvPr/>
        </p:nvSpPr>
        <p:spPr bwMode="auto">
          <a:xfrm>
            <a:off x="6969125" y="325278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5804" name="Rectangle 44"/>
          <p:cNvSpPr>
            <a:spLocks noChangeArrowheads="1"/>
          </p:cNvSpPr>
          <p:nvPr/>
        </p:nvSpPr>
        <p:spPr bwMode="auto">
          <a:xfrm>
            <a:off x="8378825" y="456565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5805" name="Rectangle 45"/>
          <p:cNvSpPr>
            <a:spLocks noChangeArrowheads="1"/>
          </p:cNvSpPr>
          <p:nvPr/>
        </p:nvSpPr>
        <p:spPr bwMode="auto">
          <a:xfrm>
            <a:off x="6505575" y="4581525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5806" name="Rectangle 46"/>
          <p:cNvSpPr>
            <a:spLocks noChangeArrowheads="1"/>
          </p:cNvSpPr>
          <p:nvPr/>
        </p:nvSpPr>
        <p:spPr bwMode="auto">
          <a:xfrm>
            <a:off x="5281613" y="456565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5807" name="Rectangle 47"/>
          <p:cNvSpPr>
            <a:spLocks noChangeArrowheads="1"/>
          </p:cNvSpPr>
          <p:nvPr/>
        </p:nvSpPr>
        <p:spPr bwMode="auto">
          <a:xfrm>
            <a:off x="3363913" y="4581525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5808" name="Rectangle 48"/>
          <p:cNvSpPr>
            <a:spLocks noChangeArrowheads="1"/>
          </p:cNvSpPr>
          <p:nvPr/>
        </p:nvSpPr>
        <p:spPr bwMode="auto">
          <a:xfrm>
            <a:off x="2390775" y="4581525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5809" name="Rectangle 49"/>
          <p:cNvSpPr>
            <a:spLocks noChangeArrowheads="1"/>
          </p:cNvSpPr>
          <p:nvPr/>
        </p:nvSpPr>
        <p:spPr bwMode="auto">
          <a:xfrm>
            <a:off x="503238" y="4595813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5810" name="Rectangle 50"/>
          <p:cNvSpPr>
            <a:spLocks noChangeArrowheads="1"/>
          </p:cNvSpPr>
          <p:nvPr/>
        </p:nvSpPr>
        <p:spPr bwMode="auto">
          <a:xfrm>
            <a:off x="2095500" y="5789613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5811" name="Rectangle 51"/>
          <p:cNvSpPr>
            <a:spLocks noChangeArrowheads="1"/>
          </p:cNvSpPr>
          <p:nvPr/>
        </p:nvSpPr>
        <p:spPr bwMode="auto">
          <a:xfrm>
            <a:off x="4013200" y="5789613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5812" name="Freeform 52"/>
          <p:cNvSpPr>
            <a:spLocks/>
          </p:cNvSpPr>
          <p:nvPr/>
        </p:nvSpPr>
        <p:spPr bwMode="auto">
          <a:xfrm>
            <a:off x="2986088" y="2413000"/>
            <a:ext cx="952500" cy="811213"/>
          </a:xfrm>
          <a:custGeom>
            <a:avLst/>
            <a:gdLst>
              <a:gd name="T0" fmla="*/ 550 w 550"/>
              <a:gd name="T1" fmla="*/ 0 h 544"/>
              <a:gd name="T2" fmla="*/ 0 w 550"/>
              <a:gd name="T3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50" h="544">
                <a:moveTo>
                  <a:pt x="550" y="0"/>
                </a:moveTo>
                <a:lnTo>
                  <a:pt x="0" y="54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13" name="Line 53"/>
          <p:cNvSpPr>
            <a:spLocks noChangeShapeType="1"/>
          </p:cNvSpPr>
          <p:nvPr/>
        </p:nvSpPr>
        <p:spPr bwMode="auto">
          <a:xfrm>
            <a:off x="6673850" y="3476625"/>
            <a:ext cx="728663" cy="10064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14" name="Line 54"/>
          <p:cNvSpPr>
            <a:spLocks noChangeShapeType="1"/>
          </p:cNvSpPr>
          <p:nvPr/>
        </p:nvSpPr>
        <p:spPr bwMode="auto">
          <a:xfrm flipH="1">
            <a:off x="4913313" y="3535363"/>
            <a:ext cx="830262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15" name="Freeform 55"/>
          <p:cNvSpPr>
            <a:spLocks/>
          </p:cNvSpPr>
          <p:nvPr/>
        </p:nvSpPr>
        <p:spPr bwMode="auto">
          <a:xfrm>
            <a:off x="2157413" y="4892675"/>
            <a:ext cx="609600" cy="833438"/>
          </a:xfrm>
          <a:custGeom>
            <a:avLst/>
            <a:gdLst>
              <a:gd name="T0" fmla="*/ 0 w 444"/>
              <a:gd name="T1" fmla="*/ 0 h 523"/>
              <a:gd name="T2" fmla="*/ 444 w 444"/>
              <a:gd name="T3" fmla="*/ 523 h 52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44" h="523">
                <a:moveTo>
                  <a:pt x="0" y="0"/>
                </a:moveTo>
                <a:lnTo>
                  <a:pt x="444" y="523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16" name="Line 56"/>
          <p:cNvSpPr>
            <a:spLocks noChangeShapeType="1"/>
          </p:cNvSpPr>
          <p:nvPr/>
        </p:nvSpPr>
        <p:spPr bwMode="auto">
          <a:xfrm flipH="1">
            <a:off x="1089025" y="3565525"/>
            <a:ext cx="463550" cy="965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17" name="Text Box 57"/>
          <p:cNvSpPr txBox="1">
            <a:spLocks noChangeArrowheads="1"/>
          </p:cNvSpPr>
          <p:nvPr/>
        </p:nvSpPr>
        <p:spPr bwMode="auto">
          <a:xfrm>
            <a:off x="404515" y="1223963"/>
            <a:ext cx="27273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zh-CN" altLang="en-US" sz="2800" b="1" dirty="0">
                <a:solidFill>
                  <a:srgbClr val="31418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中序线索链表</a:t>
            </a:r>
          </a:p>
          <a:p>
            <a:pPr algn="just" eaLnBrk="0" hangingPunct="0"/>
            <a:r>
              <a:rPr lang="zh-CN" altLang="en-US" sz="2800" b="1" dirty="0">
                <a:solidFill>
                  <a:srgbClr val="31418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的建立过程</a:t>
            </a:r>
            <a:endParaRPr lang="zh-CN" altLang="en-US" sz="2800" dirty="0">
              <a:solidFill>
                <a:srgbClr val="314187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20" name="Text Box 60"/>
          <p:cNvSpPr txBox="1">
            <a:spLocks noChangeArrowheads="1"/>
          </p:cNvSpPr>
          <p:nvPr/>
        </p:nvSpPr>
        <p:spPr bwMode="auto">
          <a:xfrm>
            <a:off x="5726113" y="1312863"/>
            <a:ext cx="33401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中序遍历二叉链表</a:t>
            </a:r>
          </a:p>
          <a:p>
            <a:pPr algn="just" eaLnBrk="0" hangingPunct="0"/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为正在访问的结点</a:t>
            </a:r>
          </a:p>
          <a:p>
            <a:pPr algn="just" eaLnBrk="0" hangingPunct="0"/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pre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为刚访问的结点</a:t>
            </a:r>
            <a:endParaRPr lang="zh-CN" altLang="en-US" sz="280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45821" name="Group 61"/>
          <p:cNvGrpSpPr>
            <a:grpSpLocks/>
          </p:cNvGrpSpPr>
          <p:nvPr/>
        </p:nvGrpSpPr>
        <p:grpSpPr bwMode="auto">
          <a:xfrm>
            <a:off x="7450138" y="5019675"/>
            <a:ext cx="841375" cy="835025"/>
            <a:chOff x="3002" y="3143"/>
            <a:chExt cx="530" cy="526"/>
          </a:xfrm>
        </p:grpSpPr>
        <p:sp>
          <p:nvSpPr>
            <p:cNvPr id="245822" name="Line 62"/>
            <p:cNvSpPr>
              <a:spLocks noChangeShapeType="1"/>
            </p:cNvSpPr>
            <p:nvPr/>
          </p:nvSpPr>
          <p:spPr bwMode="auto">
            <a:xfrm flipH="1" flipV="1">
              <a:off x="3141" y="3143"/>
              <a:ext cx="117" cy="29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23" name="Text Box 63"/>
            <p:cNvSpPr txBox="1">
              <a:spLocks noChangeArrowheads="1"/>
            </p:cNvSpPr>
            <p:nvPr/>
          </p:nvSpPr>
          <p:spPr bwMode="auto">
            <a:xfrm>
              <a:off x="3002" y="3381"/>
              <a:ext cx="5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pre</a:t>
              </a:r>
            </a:p>
          </p:txBody>
        </p:sp>
      </p:grpSp>
      <p:sp>
        <p:nvSpPr>
          <p:cNvPr id="245824" name="Rectangle 64"/>
          <p:cNvSpPr>
            <a:spLocks noChangeArrowheads="1"/>
          </p:cNvSpPr>
          <p:nvPr/>
        </p:nvSpPr>
        <p:spPr bwMode="auto">
          <a:xfrm>
            <a:off x="487363" y="457993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45825" name="Freeform 65"/>
          <p:cNvSpPr>
            <a:spLocks/>
          </p:cNvSpPr>
          <p:nvPr/>
        </p:nvSpPr>
        <p:spPr bwMode="auto">
          <a:xfrm>
            <a:off x="2479675" y="5000625"/>
            <a:ext cx="487363" cy="927100"/>
          </a:xfrm>
          <a:custGeom>
            <a:avLst/>
            <a:gdLst>
              <a:gd name="T0" fmla="*/ 297 w 297"/>
              <a:gd name="T1" fmla="*/ 529 h 529"/>
              <a:gd name="T2" fmla="*/ 212 w 297"/>
              <a:gd name="T3" fmla="*/ 213 h 529"/>
              <a:gd name="T4" fmla="*/ 0 w 297"/>
              <a:gd name="T5" fmla="*/ 0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7" h="529">
                <a:moveTo>
                  <a:pt x="297" y="529"/>
                </a:moveTo>
                <a:cubicBezTo>
                  <a:pt x="283" y="476"/>
                  <a:pt x="261" y="301"/>
                  <a:pt x="212" y="213"/>
                </a:cubicBezTo>
                <a:cubicBezTo>
                  <a:pt x="163" y="125"/>
                  <a:pt x="44" y="44"/>
                  <a:pt x="0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5826" name="Rectangle 66"/>
          <p:cNvSpPr>
            <a:spLocks noChangeArrowheads="1"/>
          </p:cNvSpPr>
          <p:nvPr/>
        </p:nvSpPr>
        <p:spPr bwMode="auto">
          <a:xfrm>
            <a:off x="2108200" y="580390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45830" name="Rectangle 70"/>
          <p:cNvSpPr>
            <a:spLocks noChangeArrowheads="1"/>
          </p:cNvSpPr>
          <p:nvPr/>
        </p:nvSpPr>
        <p:spPr bwMode="auto">
          <a:xfrm>
            <a:off x="4010025" y="5788025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45831" name="Freeform 71"/>
          <p:cNvSpPr>
            <a:spLocks/>
          </p:cNvSpPr>
          <p:nvPr/>
        </p:nvSpPr>
        <p:spPr bwMode="auto">
          <a:xfrm>
            <a:off x="2347913" y="3659188"/>
            <a:ext cx="1400175" cy="2211387"/>
          </a:xfrm>
          <a:custGeom>
            <a:avLst/>
            <a:gdLst>
              <a:gd name="T0" fmla="*/ 863 w 863"/>
              <a:gd name="T1" fmla="*/ 1309 h 1309"/>
              <a:gd name="T2" fmla="*/ 426 w 863"/>
              <a:gd name="T3" fmla="*/ 649 h 1309"/>
              <a:gd name="T4" fmla="*/ 0 w 863"/>
              <a:gd name="T5" fmla="*/ 0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3" h="1309">
                <a:moveTo>
                  <a:pt x="863" y="1309"/>
                </a:moveTo>
                <a:cubicBezTo>
                  <a:pt x="790" y="1199"/>
                  <a:pt x="568" y="867"/>
                  <a:pt x="426" y="649"/>
                </a:cubicBezTo>
                <a:cubicBezTo>
                  <a:pt x="284" y="431"/>
                  <a:pt x="89" y="135"/>
                  <a:pt x="0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5832" name="Rectangle 72"/>
          <p:cNvSpPr>
            <a:spLocks noChangeArrowheads="1"/>
          </p:cNvSpPr>
          <p:nvPr/>
        </p:nvSpPr>
        <p:spPr bwMode="auto">
          <a:xfrm>
            <a:off x="2697163" y="326548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45833" name="Freeform 73"/>
          <p:cNvSpPr>
            <a:spLocks/>
          </p:cNvSpPr>
          <p:nvPr/>
        </p:nvSpPr>
        <p:spPr bwMode="auto">
          <a:xfrm>
            <a:off x="2463800" y="2508250"/>
            <a:ext cx="976313" cy="839788"/>
          </a:xfrm>
          <a:custGeom>
            <a:avLst/>
            <a:gdLst>
              <a:gd name="T0" fmla="*/ 0 w 532"/>
              <a:gd name="T1" fmla="*/ 464 h 464"/>
              <a:gd name="T2" fmla="*/ 260 w 532"/>
              <a:gd name="T3" fmla="*/ 222 h 464"/>
              <a:gd name="T4" fmla="*/ 532 w 532"/>
              <a:gd name="T5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2" h="464">
                <a:moveTo>
                  <a:pt x="0" y="464"/>
                </a:moveTo>
                <a:cubicBezTo>
                  <a:pt x="43" y="424"/>
                  <a:pt x="171" y="299"/>
                  <a:pt x="260" y="222"/>
                </a:cubicBezTo>
                <a:cubicBezTo>
                  <a:pt x="331" y="140"/>
                  <a:pt x="475" y="46"/>
                  <a:pt x="532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5834" name="Rectangle 74"/>
          <p:cNvSpPr>
            <a:spLocks noChangeArrowheads="1"/>
          </p:cNvSpPr>
          <p:nvPr/>
        </p:nvSpPr>
        <p:spPr bwMode="auto">
          <a:xfrm>
            <a:off x="3375025" y="457835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45835" name="Freeform 75"/>
          <p:cNvSpPr>
            <a:spLocks/>
          </p:cNvSpPr>
          <p:nvPr/>
        </p:nvSpPr>
        <p:spPr bwMode="auto">
          <a:xfrm flipH="1">
            <a:off x="4160838" y="2493963"/>
            <a:ext cx="103187" cy="2152650"/>
          </a:xfrm>
          <a:custGeom>
            <a:avLst/>
            <a:gdLst>
              <a:gd name="T0" fmla="*/ 863 w 863"/>
              <a:gd name="T1" fmla="*/ 1309 h 1309"/>
              <a:gd name="T2" fmla="*/ 426 w 863"/>
              <a:gd name="T3" fmla="*/ 649 h 1309"/>
              <a:gd name="T4" fmla="*/ 0 w 863"/>
              <a:gd name="T5" fmla="*/ 0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3" h="1309">
                <a:moveTo>
                  <a:pt x="863" y="1309"/>
                </a:moveTo>
                <a:cubicBezTo>
                  <a:pt x="790" y="1199"/>
                  <a:pt x="568" y="867"/>
                  <a:pt x="426" y="649"/>
                </a:cubicBezTo>
                <a:cubicBezTo>
                  <a:pt x="284" y="431"/>
                  <a:pt x="89" y="135"/>
                  <a:pt x="0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5836" name="Rectangle 76"/>
          <p:cNvSpPr>
            <a:spLocks noChangeArrowheads="1"/>
          </p:cNvSpPr>
          <p:nvPr/>
        </p:nvSpPr>
        <p:spPr bwMode="auto">
          <a:xfrm>
            <a:off x="5291138" y="4562475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45837" name="Freeform 77"/>
          <p:cNvSpPr>
            <a:spLocks/>
          </p:cNvSpPr>
          <p:nvPr/>
        </p:nvSpPr>
        <p:spPr bwMode="auto">
          <a:xfrm>
            <a:off x="5059363" y="3673475"/>
            <a:ext cx="887412" cy="987425"/>
          </a:xfrm>
          <a:custGeom>
            <a:avLst/>
            <a:gdLst>
              <a:gd name="T0" fmla="*/ 0 w 532"/>
              <a:gd name="T1" fmla="*/ 464 h 464"/>
              <a:gd name="T2" fmla="*/ 260 w 532"/>
              <a:gd name="T3" fmla="*/ 222 h 464"/>
              <a:gd name="T4" fmla="*/ 532 w 532"/>
              <a:gd name="T5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2" h="464">
                <a:moveTo>
                  <a:pt x="0" y="464"/>
                </a:moveTo>
                <a:cubicBezTo>
                  <a:pt x="43" y="424"/>
                  <a:pt x="171" y="299"/>
                  <a:pt x="260" y="222"/>
                </a:cubicBezTo>
                <a:cubicBezTo>
                  <a:pt x="331" y="140"/>
                  <a:pt x="475" y="46"/>
                  <a:pt x="532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5838" name="Rectangle 78"/>
          <p:cNvSpPr>
            <a:spLocks noChangeArrowheads="1"/>
          </p:cNvSpPr>
          <p:nvPr/>
        </p:nvSpPr>
        <p:spPr bwMode="auto">
          <a:xfrm>
            <a:off x="6515100" y="4549775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45839" name="Freeform 79"/>
          <p:cNvSpPr>
            <a:spLocks/>
          </p:cNvSpPr>
          <p:nvPr/>
        </p:nvSpPr>
        <p:spPr bwMode="auto">
          <a:xfrm>
            <a:off x="6608763" y="3643313"/>
            <a:ext cx="558800" cy="958850"/>
          </a:xfrm>
          <a:custGeom>
            <a:avLst/>
            <a:gdLst>
              <a:gd name="T0" fmla="*/ 352 w 352"/>
              <a:gd name="T1" fmla="*/ 604 h 604"/>
              <a:gd name="T2" fmla="*/ 0 w 352"/>
              <a:gd name="T3" fmla="*/ 0 h 60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52" h="604">
                <a:moveTo>
                  <a:pt x="352" y="604"/>
                </a:moveTo>
                <a:cubicBezTo>
                  <a:pt x="293" y="503"/>
                  <a:pt x="59" y="101"/>
                  <a:pt x="0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5840" name="Rectangle 80"/>
          <p:cNvSpPr>
            <a:spLocks noChangeArrowheads="1"/>
          </p:cNvSpPr>
          <p:nvPr/>
        </p:nvSpPr>
        <p:spPr bwMode="auto">
          <a:xfrm>
            <a:off x="8402638" y="453548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4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424863" cy="792162"/>
          </a:xfrm>
        </p:spPr>
        <p:txBody>
          <a:bodyPr/>
          <a:lstStyle/>
          <a:p>
            <a:r>
              <a:rPr lang="en-US" altLang="zh-CN" dirty="0" smtClean="0"/>
              <a:t>6.3.2 </a:t>
            </a:r>
            <a:r>
              <a:rPr lang="zh-CN" altLang="en-US" dirty="0" smtClean="0"/>
              <a:t>线索二叉树</a:t>
            </a:r>
          </a:p>
        </p:txBody>
      </p:sp>
    </p:spTree>
    <p:extLst>
      <p:ext uri="{BB962C8B-B14F-4D97-AF65-F5344CB8AC3E}">
        <p14:creationId xmlns:p14="http://schemas.microsoft.com/office/powerpoint/2010/main" val="379595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线索二叉树的生成算法</a:t>
            </a:r>
            <a:r>
              <a:rPr lang="zh-CN" altLang="en-US" sz="2400" b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400" b="1" smtClean="0">
                <a:solidFill>
                  <a:schemeClr val="accent2"/>
                </a:solidFill>
                <a:ea typeface="楷体_GB2312" pitchFamily="49" charset="-122"/>
              </a:rPr>
              <a:t>算法</a:t>
            </a:r>
            <a:r>
              <a:rPr lang="en-US" altLang="zh-CN" sz="2400" b="1" smtClean="0">
                <a:solidFill>
                  <a:schemeClr val="accent2"/>
                </a:solidFill>
                <a:ea typeface="楷体_GB2312" pitchFamily="49" charset="-122"/>
              </a:rPr>
              <a:t>6.6, </a:t>
            </a:r>
            <a:r>
              <a:rPr lang="zh-CN" altLang="en-US" sz="2400" b="1" smtClean="0">
                <a:solidFill>
                  <a:schemeClr val="accent2"/>
                </a:solidFill>
                <a:ea typeface="楷体_GB2312" pitchFamily="49" charset="-122"/>
              </a:rPr>
              <a:t>见教材</a:t>
            </a:r>
            <a:r>
              <a:rPr lang="en-US" altLang="zh-CN" sz="2400" b="1" smtClean="0">
                <a:solidFill>
                  <a:schemeClr val="accent2"/>
                </a:solidFill>
                <a:ea typeface="楷体_GB2312" pitchFamily="49" charset="-122"/>
              </a:rPr>
              <a:t>P134</a:t>
            </a:r>
            <a:r>
              <a:rPr lang="zh-CN" altLang="en-US" sz="2400" b="1" smtClean="0">
                <a:solidFill>
                  <a:schemeClr val="accent2"/>
                </a:solidFill>
                <a:ea typeface="楷体_GB2312" pitchFamily="49" charset="-122"/>
              </a:rPr>
              <a:t>）</a:t>
            </a:r>
          </a:p>
        </p:txBody>
      </p:sp>
      <p:sp>
        <p:nvSpPr>
          <p:cNvPr id="285699" name="Rectangle 3"/>
          <p:cNvSpPr>
            <a:spLocks noChangeArrowheads="1"/>
          </p:cNvSpPr>
          <p:nvPr/>
        </p:nvSpPr>
        <p:spPr bwMode="auto">
          <a:xfrm>
            <a:off x="152400" y="1052736"/>
            <a:ext cx="899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目的：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在依某种顺序遍历二叉树时修改空指针，添加前驱或后继。</a:t>
            </a:r>
          </a:p>
        </p:txBody>
      </p:sp>
      <p:sp>
        <p:nvSpPr>
          <p:cNvPr id="285700" name="Rectangle 4"/>
          <p:cNvSpPr>
            <a:spLocks noChangeArrowheads="1"/>
          </p:cNvSpPr>
          <p:nvPr/>
        </p:nvSpPr>
        <p:spPr bwMode="auto">
          <a:xfrm>
            <a:off x="152400" y="1696541"/>
            <a:ext cx="8686800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注解：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为方便添加结点的前驱或后继，需要设置两个指针：</a:t>
            </a:r>
          </a:p>
          <a:p>
            <a:pPr eaLnBrk="1" hangingPunct="1">
              <a:spcBef>
                <a:spcPts val="1200"/>
              </a:spcBef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指针→当前结点指针； 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pre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指针→前驱结点指针。</a:t>
            </a:r>
          </a:p>
        </p:txBody>
      </p:sp>
      <p:sp>
        <p:nvSpPr>
          <p:cNvPr id="285701" name="Rectangle 5"/>
          <p:cNvSpPr>
            <a:spLocks noChangeArrowheads="1"/>
          </p:cNvSpPr>
          <p:nvPr/>
        </p:nvSpPr>
        <p:spPr bwMode="auto">
          <a:xfrm>
            <a:off x="228600" y="2804914"/>
            <a:ext cx="8686800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5663" indent="-855663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技巧：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当结点</a:t>
            </a:r>
            <a:r>
              <a:rPr kumimoji="1"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p</a:t>
            </a:r>
            <a:r>
              <a:rPr kumimoji="1"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的左域为空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时，改写它的左域（装入前驱</a:t>
            </a:r>
            <a:r>
              <a:rPr kumimoji="1"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pre</a:t>
            </a:r>
            <a:r>
              <a:rPr kumimoji="1"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）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，而其右域留给它的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后继结点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改写。</a:t>
            </a:r>
          </a:p>
          <a:p>
            <a:pPr eaLnBrk="1" hangingPunct="1">
              <a:spcBef>
                <a:spcPts val="1200"/>
              </a:spcBef>
            </a:pPr>
            <a:r>
              <a:rPr kumimoji="1"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             此外，当前结点的指针</a:t>
            </a:r>
            <a:r>
              <a:rPr kumimoji="1"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p</a:t>
            </a:r>
            <a:r>
              <a:rPr kumimoji="1"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应当送到前驱结点的空右域中。</a:t>
            </a:r>
          </a:p>
        </p:txBody>
      </p:sp>
      <p:sp>
        <p:nvSpPr>
          <p:cNvPr id="285703" name="Rectangle 7"/>
          <p:cNvSpPr>
            <a:spLocks noChangeArrowheads="1"/>
          </p:cNvSpPr>
          <p:nvPr/>
        </p:nvSpPr>
        <p:spPr bwMode="auto">
          <a:xfrm>
            <a:off x="381000" y="4205987"/>
            <a:ext cx="81534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</a:rPr>
              <a:t>若</a:t>
            </a:r>
            <a:r>
              <a:rPr kumimoji="1"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p-&gt;</a:t>
            </a:r>
            <a:r>
              <a:rPr kumimoji="1" lang="en-US" altLang="zh-CN" sz="2400" b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l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child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NULL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</a:rPr>
              <a:t>,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</a:rPr>
              <a:t>则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</a:rPr>
              <a:t>{p-&gt;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楷体_GB2312" pitchFamily="49" charset="-122"/>
              </a:rPr>
              <a:t>Ltag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</a:rPr>
              <a:t>=1;</a:t>
            </a:r>
            <a:r>
              <a:rPr kumimoji="1" lang="en-US" altLang="zh-CN" sz="2400" b="1" dirty="0">
                <a:solidFill>
                  <a:srgbClr val="0000CC"/>
                </a:solidFill>
                <a:latin typeface="楷体_GB2312" pitchFamily="49" charset="-122"/>
              </a:rPr>
              <a:t>p-&gt;</a:t>
            </a:r>
            <a:r>
              <a:rPr kumimoji="1" lang="en-US" altLang="zh-CN" sz="2400" b="1" dirty="0" err="1">
                <a:solidFill>
                  <a:srgbClr val="0000CC"/>
                </a:solidFill>
                <a:latin typeface="楷体_GB2312" pitchFamily="49" charset="-122"/>
              </a:rPr>
              <a:t>l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楷体_GB2312" pitchFamily="49" charset="-122"/>
              </a:rPr>
              <a:t>child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</a:rPr>
              <a:t>＝</a:t>
            </a:r>
            <a:r>
              <a:rPr kumimoji="1"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pre</a:t>
            </a:r>
            <a:r>
              <a:rPr kumimoji="1" lang="en-US" altLang="zh-CN" sz="2400" b="1" dirty="0">
                <a:solidFill>
                  <a:srgbClr val="0000CC"/>
                </a:solidFill>
                <a:latin typeface="楷体_GB2312" pitchFamily="49" charset="-122"/>
              </a:rPr>
              <a:t>;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</a:rPr>
              <a:t>}</a:t>
            </a:r>
          </a:p>
          <a:p>
            <a:pPr eaLnBrk="1" hangingPunct="1">
              <a:spcBef>
                <a:spcPts val="12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</a:rPr>
              <a:t>                   </a:t>
            </a:r>
            <a:r>
              <a:rPr kumimoji="1" lang="en-US" altLang="zh-CN" sz="2400" b="1" dirty="0">
                <a:solidFill>
                  <a:srgbClr val="0000CC"/>
                </a:solidFill>
                <a:latin typeface="楷体_GB2312" pitchFamily="49" charset="-122"/>
              </a:rPr>
              <a:t>//p</a:t>
            </a:r>
            <a:r>
              <a:rPr kumimoji="1" lang="zh-CN" altLang="en-US" sz="2400" b="1" dirty="0">
                <a:solidFill>
                  <a:srgbClr val="0000CC"/>
                </a:solidFill>
                <a:latin typeface="楷体_GB2312" pitchFamily="49" charset="-122"/>
              </a:rPr>
              <a:t>的前驱结点指针</a:t>
            </a:r>
            <a:r>
              <a:rPr kumimoji="1" lang="en-US" altLang="zh-CN" sz="2400" b="1" dirty="0">
                <a:solidFill>
                  <a:srgbClr val="0000CC"/>
                </a:solidFill>
                <a:latin typeface="楷体_GB2312" pitchFamily="49" charset="-122"/>
              </a:rPr>
              <a:t>,</a:t>
            </a:r>
            <a:r>
              <a:rPr kumimoji="1"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pre</a:t>
            </a:r>
            <a:r>
              <a:rPr kumimoji="1" lang="zh-CN" altLang="en-US" sz="2400" b="1" dirty="0">
                <a:solidFill>
                  <a:srgbClr val="0000CC"/>
                </a:solidFill>
                <a:latin typeface="楷体_GB2312" pitchFamily="49" charset="-122"/>
              </a:rPr>
              <a:t>存入左空域</a:t>
            </a:r>
          </a:p>
          <a:p>
            <a:pPr eaLnBrk="1" hangingPunct="1">
              <a:spcBef>
                <a:spcPts val="1200"/>
              </a:spcBef>
            </a:pP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</a:rPr>
              <a:t>若</a:t>
            </a:r>
            <a:r>
              <a:rPr kumimoji="1"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pre-&gt;</a:t>
            </a:r>
            <a:r>
              <a:rPr kumimoji="1" lang="en-US" altLang="zh-CN" sz="2400" b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rchild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NULL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</a:rPr>
              <a:t>则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</a:rPr>
              <a:t>{pre-&gt;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楷体_GB2312" pitchFamily="49" charset="-122"/>
              </a:rPr>
              <a:t>Rtag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</a:rPr>
              <a:t>＝</a:t>
            </a:r>
            <a:r>
              <a:rPr kumimoji="1"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1;pre-&gt;</a:t>
            </a:r>
            <a:r>
              <a:rPr kumimoji="1" lang="en-US" altLang="zh-CN" sz="2400" b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rchild</a:t>
            </a:r>
            <a:r>
              <a:rPr kumimoji="1"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=p;}</a:t>
            </a:r>
          </a:p>
          <a:p>
            <a:pPr eaLnBrk="1" hangingPunct="1">
              <a:spcBef>
                <a:spcPts val="1200"/>
              </a:spcBef>
            </a:pPr>
            <a:r>
              <a:rPr kumimoji="1"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                  //p</a:t>
            </a:r>
            <a:r>
              <a:rPr kumimoji="1"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存入其前驱</a:t>
            </a:r>
            <a:r>
              <a:rPr kumimoji="1" lang="zh-CN" alt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结点</a:t>
            </a:r>
            <a:r>
              <a:rPr kumimoji="1"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pre</a:t>
            </a:r>
            <a:r>
              <a:rPr kumimoji="1"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的右</a:t>
            </a:r>
            <a:r>
              <a:rPr kumimoji="1" lang="zh-CN" altLang="en-US" sz="2400" b="1" dirty="0">
                <a:solidFill>
                  <a:srgbClr val="0000CC"/>
                </a:solidFill>
                <a:latin typeface="楷体_GB2312" pitchFamily="49" charset="-122"/>
              </a:rPr>
              <a:t>空域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8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85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85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85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85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7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autoUpdateAnimBg="0"/>
      <p:bldP spid="285700" grpId="0" build="p" autoUpdateAnimBg="0"/>
      <p:bldP spid="285701" grpId="0" build="p" autoUpdateAnimBg="0"/>
      <p:bldP spid="285703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60350"/>
            <a:ext cx="8610600" cy="64817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 smtClean="0">
                <a:solidFill>
                  <a:srgbClr val="111111"/>
                </a:solidFill>
              </a:rPr>
              <a:t>            </a:t>
            </a:r>
            <a:r>
              <a:rPr lang="zh-CN" altLang="en-US" b="1" smtClean="0">
                <a:solidFill>
                  <a:srgbClr val="0000FF"/>
                </a:solidFill>
              </a:rPr>
              <a:t>以结点</a:t>
            </a:r>
            <a:r>
              <a:rPr lang="en-US" altLang="zh-CN" b="1" smtClean="0">
                <a:solidFill>
                  <a:srgbClr val="0000FF"/>
                </a:solidFill>
              </a:rPr>
              <a:t>p</a:t>
            </a:r>
            <a:r>
              <a:rPr lang="zh-CN" altLang="en-US" b="1" smtClean="0">
                <a:solidFill>
                  <a:srgbClr val="0000FF"/>
                </a:solidFill>
              </a:rPr>
              <a:t>为根的子树中序线索化</a:t>
            </a:r>
            <a:endParaRPr lang="en-US" altLang="zh-CN" b="1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rgbClr val="111111"/>
                </a:solidFill>
              </a:rPr>
              <a:t>void InThreading (BiThrTree p)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rgbClr val="111111"/>
                </a:solidFill>
              </a:rPr>
              <a:t>//pre</a:t>
            </a:r>
            <a:r>
              <a:rPr lang="zh-CN" altLang="en-US" sz="2800" b="1" smtClean="0">
                <a:solidFill>
                  <a:srgbClr val="111111"/>
                </a:solidFill>
              </a:rPr>
              <a:t>是全局变量</a:t>
            </a:r>
            <a:r>
              <a:rPr lang="en-US" altLang="zh-CN" sz="2800" b="1" smtClean="0">
                <a:solidFill>
                  <a:srgbClr val="111111"/>
                </a:solidFill>
              </a:rPr>
              <a:t>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/>
              <a:t> { if (p)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/>
              <a:t>    {   InThreading( p-&gt;lchild );  </a:t>
            </a:r>
            <a:r>
              <a:rPr lang="en-US" altLang="zh-CN" sz="2000" b="1" smtClean="0">
                <a:solidFill>
                  <a:schemeClr val="accent1"/>
                </a:solidFill>
              </a:rPr>
              <a:t>// </a:t>
            </a:r>
            <a:r>
              <a:rPr lang="zh-CN" altLang="en-US" sz="2000" b="1" smtClean="0">
                <a:solidFill>
                  <a:schemeClr val="accent1"/>
                </a:solidFill>
              </a:rPr>
              <a:t>左子树线索化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/>
              <a:t>        </a:t>
            </a:r>
            <a:r>
              <a:rPr lang="en-US" altLang="zh-CN" sz="2800" b="1" smtClean="0"/>
              <a:t>if ( !p-&gt;lchild 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/>
              <a:t>         { p-&gt;LTag=1; p-&gt;lchild=pre; } </a:t>
            </a:r>
            <a:r>
              <a:rPr lang="en-US" altLang="zh-CN" sz="2000" b="1" smtClean="0">
                <a:solidFill>
                  <a:schemeClr val="accent1"/>
                </a:solidFill>
              </a:rPr>
              <a:t>// </a:t>
            </a:r>
            <a:r>
              <a:rPr lang="zh-CN" altLang="en-US" sz="2000" b="1" smtClean="0">
                <a:solidFill>
                  <a:schemeClr val="accent1"/>
                </a:solidFill>
              </a:rPr>
              <a:t>前驱线索</a:t>
            </a:r>
            <a:endParaRPr lang="en-US" altLang="zh-CN" sz="2000" b="1" smtClean="0">
              <a:solidFill>
                <a:schemeClr val="accent1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/>
              <a:t>        if ( !pre-&gt;rchild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/>
              <a:t>         { pre-&gt;RTag=1; pre-&gt;rchild=p; } </a:t>
            </a:r>
            <a:r>
              <a:rPr lang="en-US" altLang="zh-CN" sz="2000" b="1" smtClean="0">
                <a:solidFill>
                  <a:schemeClr val="accent1"/>
                </a:solidFill>
              </a:rPr>
              <a:t>//</a:t>
            </a:r>
            <a:r>
              <a:rPr lang="zh-CN" altLang="en-US" sz="2000" b="1" smtClean="0">
                <a:solidFill>
                  <a:schemeClr val="accent1"/>
                </a:solidFill>
              </a:rPr>
              <a:t>后继线索</a:t>
            </a:r>
            <a:endParaRPr lang="en-US" altLang="zh-CN" sz="2000" b="1" smtClean="0">
              <a:solidFill>
                <a:schemeClr val="accent1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/>
              <a:t>        pre = p;                         </a:t>
            </a:r>
            <a:r>
              <a:rPr lang="en-US" altLang="zh-CN" sz="2000" b="1" smtClean="0">
                <a:solidFill>
                  <a:schemeClr val="accent1"/>
                </a:solidFill>
              </a:rPr>
              <a:t>// </a:t>
            </a:r>
            <a:r>
              <a:rPr lang="zh-CN" altLang="en-US" sz="2000" b="1" smtClean="0">
                <a:solidFill>
                  <a:schemeClr val="accent1"/>
                </a:solidFill>
              </a:rPr>
              <a:t>保持</a:t>
            </a:r>
            <a:r>
              <a:rPr lang="en-US" altLang="zh-CN" sz="2000" b="1" smtClean="0">
                <a:solidFill>
                  <a:schemeClr val="accent1"/>
                </a:solidFill>
              </a:rPr>
              <a:t>pre</a:t>
            </a:r>
            <a:r>
              <a:rPr lang="zh-CN" altLang="en-US" sz="2000" b="1" smtClean="0">
                <a:solidFill>
                  <a:schemeClr val="accent1"/>
                </a:solidFill>
              </a:rPr>
              <a:t>指向</a:t>
            </a:r>
            <a:r>
              <a:rPr lang="en-US" altLang="zh-CN" sz="2000" b="1" smtClean="0">
                <a:solidFill>
                  <a:schemeClr val="accent1"/>
                </a:solidFill>
              </a:rPr>
              <a:t>p</a:t>
            </a:r>
            <a:r>
              <a:rPr lang="zh-CN" altLang="en-US" sz="2000" b="1" smtClean="0">
                <a:solidFill>
                  <a:schemeClr val="accent1"/>
                </a:solidFill>
              </a:rPr>
              <a:t>的前驱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/>
              <a:t>        </a:t>
            </a:r>
            <a:r>
              <a:rPr lang="en-US" altLang="zh-CN" sz="2800" b="1" smtClean="0"/>
              <a:t>InThreading(p-&gt;rchild);      </a:t>
            </a:r>
            <a:r>
              <a:rPr lang="en-US" altLang="zh-CN" sz="2000" b="1" smtClean="0">
                <a:solidFill>
                  <a:schemeClr val="accent1"/>
                </a:solidFill>
              </a:rPr>
              <a:t>//</a:t>
            </a:r>
            <a:r>
              <a:rPr lang="zh-CN" altLang="en-US" sz="2000" b="1" smtClean="0">
                <a:solidFill>
                  <a:schemeClr val="accent1"/>
                </a:solidFill>
              </a:rPr>
              <a:t>右子树线索化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/>
              <a:t>     </a:t>
            </a:r>
            <a:r>
              <a:rPr lang="en-US" altLang="zh-CN" sz="2800" b="1" smtClean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/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60648"/>
            <a:ext cx="8458200" cy="6172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Status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InorderThreading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BiThrTree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&amp;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Thrt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,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BiThrTree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{ 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//</a:t>
            </a:r>
            <a:r>
              <a:rPr lang="zh-CN" altLang="en-US" sz="2000" b="1" dirty="0" smtClean="0">
                <a:solidFill>
                  <a:schemeClr val="accent1"/>
                </a:solidFill>
              </a:rPr>
              <a:t>中序遍历二叉树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T,</a:t>
            </a:r>
            <a:r>
              <a:rPr lang="zh-CN" altLang="en-US" sz="2000" b="1" dirty="0" smtClean="0">
                <a:solidFill>
                  <a:schemeClr val="accent1"/>
                </a:solidFill>
              </a:rPr>
              <a:t>并将其中序线索化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, </a:t>
            </a:r>
            <a:r>
              <a:rPr lang="en-US" altLang="zh-CN" sz="2000" b="1" dirty="0" err="1" smtClean="0">
                <a:solidFill>
                  <a:schemeClr val="accent1"/>
                </a:solidFill>
              </a:rPr>
              <a:t>Thrt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 </a:t>
            </a:r>
            <a:r>
              <a:rPr lang="zh-CN" altLang="en-US" sz="2000" b="1" dirty="0" smtClean="0">
                <a:solidFill>
                  <a:schemeClr val="accent1"/>
                </a:solidFill>
              </a:rPr>
              <a:t>指向头结点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if ( ! (</a:t>
            </a:r>
            <a:r>
              <a:rPr lang="en-US" altLang="zh-CN" sz="2400" b="1" dirty="0" err="1" smtClean="0"/>
              <a:t>Thrt</a:t>
            </a:r>
            <a:r>
              <a:rPr lang="en-US" altLang="zh-CN" sz="2400" b="1" dirty="0" smtClean="0"/>
              <a:t> = (</a:t>
            </a:r>
            <a:r>
              <a:rPr lang="en-US" altLang="zh-CN" sz="2400" b="1" dirty="0" err="1" smtClean="0"/>
              <a:t>BiThrTree</a:t>
            </a:r>
            <a:r>
              <a:rPr lang="en-US" altLang="zh-CN" sz="2400" b="1" dirty="0" smtClean="0"/>
              <a:t>) </a:t>
            </a:r>
            <a:r>
              <a:rPr lang="en-US" altLang="zh-CN" sz="2400" b="1" dirty="0" err="1" smtClean="0"/>
              <a:t>malloc</a:t>
            </a:r>
            <a:r>
              <a:rPr lang="en-US" altLang="zh-CN" sz="2400" b="1" dirty="0" smtClean="0"/>
              <a:t> ( </a:t>
            </a:r>
            <a:r>
              <a:rPr lang="en-US" altLang="zh-CN" sz="2400" b="1" dirty="0" err="1" smtClean="0"/>
              <a:t>sizeof</a:t>
            </a:r>
            <a:r>
              <a:rPr lang="en-US" altLang="zh-CN" sz="2400" b="1" dirty="0" smtClean="0"/>
              <a:t> (</a:t>
            </a:r>
            <a:r>
              <a:rPr lang="en-US" altLang="zh-CN" sz="2400" b="1" dirty="0" err="1" smtClean="0"/>
              <a:t>BiThrnode</a:t>
            </a:r>
            <a:r>
              <a:rPr lang="en-US" altLang="zh-CN" sz="2400" b="1" dirty="0" smtClean="0"/>
              <a:t>) )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     exit ( OVERFLOW ) 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</a:t>
            </a:r>
            <a:r>
              <a:rPr lang="en-US" altLang="zh-CN" sz="2400" b="1" dirty="0" err="1" smtClean="0"/>
              <a:t>Thrt</a:t>
            </a:r>
            <a:r>
              <a:rPr lang="en-US" altLang="zh-CN" sz="2400" b="1" dirty="0" smtClean="0"/>
              <a:t> -&gt;</a:t>
            </a:r>
            <a:r>
              <a:rPr lang="en-US" altLang="zh-CN" sz="2400" b="1" dirty="0" err="1" smtClean="0"/>
              <a:t>LTag</a:t>
            </a:r>
            <a:r>
              <a:rPr lang="en-US" altLang="zh-CN" sz="2400" b="1" dirty="0" smtClean="0"/>
              <a:t> = 0;   </a:t>
            </a:r>
            <a:r>
              <a:rPr lang="en-US" altLang="zh-CN" sz="2400" b="1" dirty="0" err="1" smtClean="0"/>
              <a:t>Thrt</a:t>
            </a:r>
            <a:r>
              <a:rPr lang="en-US" altLang="zh-CN" sz="2400" b="1" dirty="0" smtClean="0"/>
              <a:t> -&gt;</a:t>
            </a:r>
            <a:r>
              <a:rPr lang="en-US" altLang="zh-CN" sz="2400" b="1" dirty="0" err="1" smtClean="0"/>
              <a:t>RTag</a:t>
            </a:r>
            <a:r>
              <a:rPr lang="en-US" altLang="zh-CN" sz="2400" b="1" dirty="0" smtClean="0"/>
              <a:t> = 1;   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// </a:t>
            </a:r>
            <a:r>
              <a:rPr lang="zh-CN" altLang="en-US" sz="2000" b="1" dirty="0" smtClean="0">
                <a:solidFill>
                  <a:schemeClr val="accent1"/>
                </a:solidFill>
              </a:rPr>
              <a:t>建头结点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/>
              <a:t>   </a:t>
            </a:r>
            <a:r>
              <a:rPr lang="en-US" altLang="zh-CN" sz="2400" b="1" dirty="0" err="1" smtClean="0"/>
              <a:t>Thrt</a:t>
            </a:r>
            <a:r>
              <a:rPr lang="en-US" altLang="zh-CN" sz="2400" b="1" dirty="0" smtClean="0"/>
              <a:t> -&gt;</a:t>
            </a:r>
            <a:r>
              <a:rPr lang="en-US" altLang="zh-CN" sz="2400" b="1" dirty="0" err="1" smtClean="0"/>
              <a:t>rchild</a:t>
            </a:r>
            <a:r>
              <a:rPr lang="en-US" altLang="zh-CN" sz="2400" b="1" dirty="0" smtClean="0"/>
              <a:t> = </a:t>
            </a:r>
            <a:r>
              <a:rPr lang="en-US" altLang="zh-CN" sz="2400" b="1" dirty="0" err="1" smtClean="0"/>
              <a:t>Thrt</a:t>
            </a:r>
            <a:r>
              <a:rPr lang="en-US" altLang="zh-CN" sz="2400" b="1" dirty="0" smtClean="0"/>
              <a:t> ;                                       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//</a:t>
            </a:r>
            <a:r>
              <a:rPr lang="zh-CN" altLang="en-US" sz="2000" b="1" dirty="0" smtClean="0">
                <a:solidFill>
                  <a:schemeClr val="accent1"/>
                </a:solidFill>
              </a:rPr>
              <a:t>右指针回指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/>
              <a:t>   </a:t>
            </a:r>
            <a:r>
              <a:rPr lang="en-US" altLang="zh-CN" sz="2400" b="1" dirty="0" smtClean="0"/>
              <a:t>if ( !T ) </a:t>
            </a:r>
            <a:r>
              <a:rPr lang="en-US" altLang="zh-CN" sz="2400" b="1" dirty="0" err="1" smtClean="0"/>
              <a:t>Thrt</a:t>
            </a:r>
            <a:r>
              <a:rPr lang="en-US" altLang="zh-CN" sz="2400" b="1" dirty="0" smtClean="0"/>
              <a:t> -&gt;</a:t>
            </a:r>
            <a:r>
              <a:rPr lang="en-US" altLang="zh-CN" sz="2400" b="1" dirty="0" err="1" smtClean="0"/>
              <a:t>lchild</a:t>
            </a:r>
            <a:r>
              <a:rPr lang="en-US" altLang="zh-CN" sz="2400" b="1" dirty="0" smtClean="0"/>
              <a:t> = </a:t>
            </a:r>
            <a:r>
              <a:rPr lang="en-US" altLang="zh-CN" sz="2400" b="1" dirty="0" err="1" smtClean="0"/>
              <a:t>Thrt</a:t>
            </a:r>
            <a:r>
              <a:rPr lang="en-US" altLang="zh-CN" sz="2400" b="1" dirty="0" smtClean="0"/>
              <a:t> ;    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// </a:t>
            </a:r>
            <a:r>
              <a:rPr lang="zh-CN" altLang="en-US" sz="2000" b="1" dirty="0" smtClean="0">
                <a:solidFill>
                  <a:schemeClr val="accent1"/>
                </a:solidFill>
              </a:rPr>
              <a:t>若二叉树空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,</a:t>
            </a:r>
            <a:r>
              <a:rPr lang="zh-CN" altLang="en-US" sz="2000" b="1" dirty="0" smtClean="0">
                <a:solidFill>
                  <a:schemeClr val="accent1"/>
                </a:solidFill>
              </a:rPr>
              <a:t>则左指针回指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/>
              <a:t>   </a:t>
            </a:r>
            <a:r>
              <a:rPr lang="en-US" altLang="zh-CN" sz="2400" b="1" dirty="0" smtClean="0"/>
              <a:t>else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      </a:t>
            </a:r>
            <a:r>
              <a:rPr lang="en-US" altLang="zh-CN" sz="2400" b="1" dirty="0" err="1" smtClean="0"/>
              <a:t>Thrt</a:t>
            </a:r>
            <a:r>
              <a:rPr lang="en-US" altLang="zh-CN" sz="2400" b="1" dirty="0" smtClean="0"/>
              <a:t> -&gt;</a:t>
            </a:r>
            <a:r>
              <a:rPr lang="en-US" altLang="zh-CN" sz="2400" b="1" dirty="0" err="1" smtClean="0"/>
              <a:t>lchild</a:t>
            </a:r>
            <a:r>
              <a:rPr lang="en-US" altLang="zh-CN" sz="2400" b="1" dirty="0" smtClean="0"/>
              <a:t> = T;     pre = </a:t>
            </a:r>
            <a:r>
              <a:rPr lang="en-US" altLang="zh-CN" sz="2400" b="1" dirty="0" err="1" smtClean="0"/>
              <a:t>Thrt</a:t>
            </a:r>
            <a:r>
              <a:rPr lang="en-US" altLang="zh-CN" sz="2400" b="1" dirty="0" smtClean="0"/>
              <a:t>; 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//</a:t>
            </a:r>
            <a:r>
              <a:rPr lang="zh-CN" altLang="en-US" sz="2000" b="1" dirty="0" smtClean="0">
                <a:solidFill>
                  <a:schemeClr val="accent1"/>
                </a:solidFill>
              </a:rPr>
              <a:t>将头结点与树相连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/>
              <a:t>             </a:t>
            </a:r>
            <a:r>
              <a:rPr lang="en-US" altLang="zh-CN" sz="2400" b="1" dirty="0" err="1" smtClean="0">
                <a:solidFill>
                  <a:schemeClr val="accent1"/>
                </a:solidFill>
              </a:rPr>
              <a:t>InThreading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(T);</a:t>
            </a:r>
            <a:r>
              <a:rPr lang="en-US" altLang="zh-CN" sz="2400" b="1" dirty="0" smtClean="0"/>
              <a:t>          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// </a:t>
            </a:r>
            <a:r>
              <a:rPr lang="zh-CN" altLang="en-US" sz="2000" b="1" dirty="0" smtClean="0">
                <a:solidFill>
                  <a:schemeClr val="accent1"/>
                </a:solidFill>
              </a:rPr>
              <a:t>中序遍历进行中序线索化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/>
              <a:t>             </a:t>
            </a:r>
            <a:r>
              <a:rPr lang="en-US" altLang="zh-CN" sz="2400" b="1" dirty="0" smtClean="0"/>
              <a:t>pre -&gt;</a:t>
            </a:r>
            <a:r>
              <a:rPr lang="en-US" altLang="zh-CN" sz="2400" b="1" dirty="0" err="1" smtClean="0"/>
              <a:t>rchild</a:t>
            </a:r>
            <a:r>
              <a:rPr lang="en-US" altLang="zh-CN" sz="2400" b="1" dirty="0" smtClean="0"/>
              <a:t> = </a:t>
            </a:r>
            <a:r>
              <a:rPr lang="en-US" altLang="zh-CN" sz="2400" b="1" dirty="0" err="1" smtClean="0"/>
              <a:t>Thrt</a:t>
            </a:r>
            <a:r>
              <a:rPr lang="en-US" altLang="zh-CN" sz="2400" b="1" dirty="0" smtClean="0"/>
              <a:t>;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      pre -&gt;</a:t>
            </a:r>
            <a:r>
              <a:rPr lang="en-US" altLang="zh-CN" sz="2400" b="1" dirty="0" err="1" smtClean="0"/>
              <a:t>RTag</a:t>
            </a:r>
            <a:r>
              <a:rPr lang="en-US" altLang="zh-CN" sz="2400" b="1" dirty="0" smtClean="0"/>
              <a:t> = 1;     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//</a:t>
            </a:r>
            <a:r>
              <a:rPr lang="zh-CN" altLang="en-US" sz="2000" b="1" dirty="0" smtClean="0">
                <a:solidFill>
                  <a:schemeClr val="accent1"/>
                </a:solidFill>
              </a:rPr>
              <a:t>最后一个结点线索化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/>
              <a:t>             </a:t>
            </a:r>
            <a:r>
              <a:rPr lang="en-US" altLang="zh-CN" sz="2400" b="1" dirty="0" err="1" smtClean="0"/>
              <a:t>Thrt</a:t>
            </a:r>
            <a:r>
              <a:rPr lang="en-US" altLang="zh-CN" sz="2400" b="1" dirty="0" smtClean="0"/>
              <a:t> -&gt;</a:t>
            </a:r>
            <a:r>
              <a:rPr lang="en-US" altLang="zh-CN" sz="2400" b="1" dirty="0" err="1" smtClean="0"/>
              <a:t>rchild</a:t>
            </a:r>
            <a:r>
              <a:rPr lang="en-US" altLang="zh-CN" sz="2400" b="1" dirty="0" smtClean="0"/>
              <a:t> = pre;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return OK;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} // </a:t>
            </a:r>
            <a:r>
              <a:rPr lang="en-US" altLang="zh-CN" sz="2400" b="1" dirty="0" err="1" smtClean="0"/>
              <a:t>InOrderThreading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遍历中序线索二叉树</a:t>
            </a:r>
          </a:p>
        </p:txBody>
      </p:sp>
      <p:sp>
        <p:nvSpPr>
          <p:cNvPr id="81923" name="内容占位符 2"/>
          <p:cNvSpPr>
            <a:spLocks noGrp="1"/>
          </p:cNvSpPr>
          <p:nvPr>
            <p:ph idx="1"/>
          </p:nvPr>
        </p:nvSpPr>
        <p:spPr>
          <a:xfrm>
            <a:off x="395288" y="1052513"/>
            <a:ext cx="8569325" cy="53990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算法思想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从根结点出发沿左指针向下，到达最左下结点</a:t>
            </a:r>
            <a:r>
              <a:rPr lang="en-US" altLang="zh-CN" dirty="0" smtClean="0"/>
              <a:t>*p,</a:t>
            </a:r>
            <a:r>
              <a:rPr lang="zh-CN" altLang="en-US" dirty="0" smtClean="0"/>
              <a:t>它是中序的第一个结点，访问*</a:t>
            </a:r>
            <a:r>
              <a:rPr lang="en-US" altLang="zh-CN" dirty="0" smtClean="0"/>
              <a:t>p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反复查找当前结点*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的后继结点，直至遍历结束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若</a:t>
            </a:r>
            <a:r>
              <a:rPr lang="en-US" altLang="zh-CN" dirty="0" smtClean="0"/>
              <a:t>p-&gt;</a:t>
            </a:r>
            <a:r>
              <a:rPr lang="en-US" altLang="zh-CN" dirty="0" err="1" smtClean="0"/>
              <a:t>Rtag</a:t>
            </a:r>
            <a:r>
              <a:rPr lang="en-US" altLang="zh-CN" dirty="0" smtClean="0"/>
              <a:t>==1,</a:t>
            </a:r>
            <a:r>
              <a:rPr lang="zh-CN" altLang="en-US" dirty="0" smtClean="0"/>
              <a:t>则其后继结点的指针为</a:t>
            </a:r>
            <a:r>
              <a:rPr lang="en-US" altLang="zh-CN" dirty="0" smtClean="0"/>
              <a:t>p-&gt;</a:t>
            </a:r>
            <a:r>
              <a:rPr lang="en-US" altLang="zh-CN" dirty="0" err="1" smtClean="0"/>
              <a:t>rchild</a:t>
            </a:r>
            <a:r>
              <a:rPr lang="en-US" altLang="zh-CN" dirty="0" smtClean="0"/>
              <a:t>;</a:t>
            </a:r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否则，其后继为结点*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的右子树的最左下结点；访问找到这个后继结点。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229600" cy="518001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中序遍历</a:t>
            </a:r>
            <a:r>
              <a:rPr lang="en-US" altLang="zh-CN" dirty="0" smtClean="0"/>
              <a:t>: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</a:rPr>
              <a:t>先左再</a:t>
            </a:r>
            <a:r>
              <a:rPr lang="zh-CN" altLang="en-US" sz="4000" dirty="0" smtClean="0">
                <a:solidFill>
                  <a:srgbClr val="FF0000"/>
                </a:solidFill>
                <a:latin typeface="楷体_GB2312" pitchFamily="49" charset="-122"/>
              </a:rPr>
              <a:t>根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</a:rPr>
              <a:t>再右</a:t>
            </a:r>
            <a:endParaRPr lang="zh-CN" altLang="en-US" dirty="0" smtClean="0"/>
          </a:p>
        </p:txBody>
      </p:sp>
      <p:pic>
        <p:nvPicPr>
          <p:cNvPr id="10240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63" y="2133600"/>
            <a:ext cx="2589212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8313" y="5353050"/>
            <a:ext cx="3384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chemeClr val="tx1"/>
                </a:solidFill>
              </a:rPr>
              <a:t>中序：</a:t>
            </a:r>
            <a:r>
              <a:rPr lang="en-US" altLang="zh-CN" sz="2800">
                <a:solidFill>
                  <a:schemeClr val="tx1"/>
                </a:solidFill>
              </a:rPr>
              <a:t>DGB  A  ECF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513" y="2109788"/>
            <a:ext cx="80962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775" y="2159000"/>
            <a:ext cx="8477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38" y="2133600"/>
            <a:ext cx="4381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3511550"/>
            <a:ext cx="8191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13" y="3511550"/>
            <a:ext cx="4191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3584575"/>
            <a:ext cx="4000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425" y="358457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58457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75" y="4454525"/>
            <a:ext cx="3714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63" y="4445000"/>
            <a:ext cx="4000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连接符 15"/>
          <p:cNvCxnSpPr/>
          <p:nvPr/>
        </p:nvCxnSpPr>
        <p:spPr>
          <a:xfrm>
            <a:off x="3994150" y="5291138"/>
            <a:ext cx="17287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586538" y="5291138"/>
            <a:ext cx="1584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17" name="TextBox 17"/>
          <p:cNvSpPr txBox="1">
            <a:spLocks noChangeArrowheads="1"/>
          </p:cNvSpPr>
          <p:nvPr/>
        </p:nvSpPr>
        <p:spPr bwMode="auto">
          <a:xfrm>
            <a:off x="4283075" y="5457825"/>
            <a:ext cx="1152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左子树</a:t>
            </a:r>
          </a:p>
        </p:txBody>
      </p:sp>
      <p:sp>
        <p:nvSpPr>
          <p:cNvPr id="102418" name="TextBox 18"/>
          <p:cNvSpPr txBox="1">
            <a:spLocks noChangeArrowheads="1"/>
          </p:cNvSpPr>
          <p:nvPr/>
        </p:nvSpPr>
        <p:spPr bwMode="auto">
          <a:xfrm>
            <a:off x="6946900" y="5487988"/>
            <a:ext cx="1296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右子树</a:t>
            </a:r>
          </a:p>
        </p:txBody>
      </p:sp>
      <p:sp>
        <p:nvSpPr>
          <p:cNvPr id="102419" name="TextBox 19"/>
          <p:cNvSpPr txBox="1">
            <a:spLocks noChangeArrowheads="1"/>
          </p:cNvSpPr>
          <p:nvPr/>
        </p:nvSpPr>
        <p:spPr bwMode="auto">
          <a:xfrm>
            <a:off x="5651500" y="5478463"/>
            <a:ext cx="1150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根结点</a:t>
            </a: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val="84884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8.0481E-7 L -2.5E-6 0.4225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64662E-6 L 4.16667E-6 0.22317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56984E-6 L 4.72222E-6 0.08858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62812E-6 L -1.38889E-6 0.08788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4653E-6 L 2.22222E-6 0.21184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4653E-6 L 8.33333E-7 0.21184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74653E-6 L 4.44444E-6 0.21184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1EF119-3B03-41C7-8D8A-0F32BACE5A31}" type="slidenum">
              <a:rPr lang="en-US" altLang="zh-CN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26627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1B1AC27-0084-415D-9560-4C95CBB279B5}" type="slidenum">
              <a:rPr lang="en-US" altLang="zh-CN" sz="14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287746" name="Rectangle 2"/>
          <p:cNvSpPr>
            <a:spLocks noChangeArrowheads="1"/>
          </p:cNvSpPr>
          <p:nvPr/>
        </p:nvSpPr>
        <p:spPr bwMode="auto">
          <a:xfrm>
            <a:off x="179388" y="620713"/>
            <a:ext cx="8583612" cy="6088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marL="2379663" indent="-23796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 Status 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InorderTraverse_Thr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BiThrTree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T)</a:t>
            </a:r>
            <a:r>
              <a:rPr kumimoji="1"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  <a:p>
            <a:pPr eaLnBrk="1" hangingPunct="1">
              <a:buFontTx/>
              <a:buNone/>
            </a:pPr>
            <a:r>
              <a:rPr kumimoji="1"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{   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P=T-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&gt;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lchild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       </a:t>
            </a:r>
            <a:r>
              <a:rPr kumimoji="1"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//p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指向根结点，</a:t>
            </a:r>
            <a:r>
              <a:rPr kumimoji="1"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指向头结点；</a:t>
            </a:r>
          </a:p>
          <a:p>
            <a:pPr eaLnBrk="1" hangingPunct="1">
              <a:buFontTx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while( p!=T)           </a:t>
            </a:r>
            <a:r>
              <a:rPr kumimoji="1"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// 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空树或遍历结束时，</a:t>
            </a:r>
            <a:r>
              <a:rPr kumimoji="1"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p==T</a:t>
            </a:r>
          </a:p>
          <a:p>
            <a:pPr eaLnBrk="1" hangingPunct="1">
              <a:buFontTx/>
              <a:buNone/>
            </a:pPr>
            <a:r>
              <a:rPr kumimoji="1" lang="en-US" altLang="zh-CN" sz="24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   {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while (p-&gt;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LTag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==link)  p=p-&gt;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lchild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  </a:t>
            </a:r>
            <a:r>
              <a:rPr kumimoji="1"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先找到中序</a:t>
            </a:r>
            <a:r>
              <a:rPr kumimoji="1" lang="zh-CN" altLang="en-US" sz="20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遍历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起点</a:t>
            </a:r>
          </a:p>
          <a:p>
            <a:pPr eaLnBrk="1" hangingPunct="1">
              <a:buFontTx/>
              <a:buNone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if  (!visit(p-&gt;data))  return ERROR;  </a:t>
            </a:r>
            <a:r>
              <a:rPr kumimoji="1" lang="en-US" altLang="zh-CN" sz="20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kumimoji="1" lang="zh-CN" altLang="en-US" sz="20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访问最左结点</a:t>
            </a:r>
            <a:endParaRPr kumimoji="1" lang="zh-CN" altLang="en-US" sz="2000" b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while(p-&gt;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RTag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==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Thread</a:t>
            </a:r>
            <a:r>
              <a:rPr kumimoji="1" lang="en-US" altLang="zh-CN" sz="2400" b="1" dirty="0">
                <a:solidFill>
                  <a:srgbClr val="66FF33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&amp;&amp; p-&gt;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rchild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!=T) </a:t>
            </a:r>
          </a:p>
          <a:p>
            <a:pPr eaLnBrk="1" hangingPunct="1">
              <a:buFontTx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               </a:t>
            </a:r>
            <a:r>
              <a:rPr kumimoji="1"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//p-&gt;</a:t>
            </a:r>
            <a:r>
              <a:rPr kumimoji="1" lang="en-US" altLang="zh-CN" sz="2000" b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rchild</a:t>
            </a:r>
            <a:r>
              <a:rPr kumimoji="1"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=T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即为最后一个结点</a:t>
            </a:r>
          </a:p>
          <a:p>
            <a:pPr eaLnBrk="1" hangingPunct="1"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{ p=p-&gt;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rchild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 Visit(p-&gt;data); }</a:t>
            </a:r>
          </a:p>
          <a:p>
            <a:pPr eaLnBrk="1" hangingPunct="1">
              <a:buFontTx/>
              <a:buNone/>
            </a:pPr>
            <a:r>
              <a:rPr kumimoji="1"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kumimoji="1"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若有后继标志，则直接提取</a:t>
            </a:r>
            <a:r>
              <a:rPr kumimoji="1"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p-&gt;</a:t>
            </a:r>
            <a:r>
              <a:rPr kumimoji="1" lang="en-US" altLang="zh-CN" sz="2000" b="1" dirty="0" err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rchild</a:t>
            </a:r>
            <a:r>
              <a:rPr kumimoji="1" lang="zh-CN" altLang="en-US" sz="20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中的线索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并访问后继结点；</a:t>
            </a:r>
          </a:p>
          <a:p>
            <a:pPr eaLnBrk="1" hangingPunct="1"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p=p-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&gt;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rchild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r>
              <a:rPr kumimoji="1"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当前结点右域不空或已经找好了后继，则一律从</a:t>
            </a:r>
            <a:r>
              <a:rPr kumimoji="1" lang="zh-CN" altLang="en-US" sz="20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结  点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的右子树开始重复</a:t>
            </a:r>
            <a:r>
              <a:rPr kumimoji="1" lang="en-US" altLang="zh-CN" sz="2000" b="1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{  }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的全部过程。</a:t>
            </a:r>
          </a:p>
          <a:p>
            <a:pPr eaLnBrk="1" hangingPunct="1"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return OK;</a:t>
            </a:r>
          </a:p>
          <a:p>
            <a:pPr eaLnBrk="1" hangingPunct="1">
              <a:buFontTx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// 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InOrderTraverse_Thr</a:t>
            </a:r>
            <a:endParaRPr kumimoji="1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532813" cy="620713"/>
          </a:xfrm>
          <a:noFill/>
        </p:spPr>
        <p:txBody>
          <a:bodyPr/>
          <a:lstStyle/>
          <a:p>
            <a:pPr eaLnBrk="1" hangingPunct="1"/>
            <a:r>
              <a:rPr lang="zh-CN" altLang="en-US" sz="2800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线索二叉树的</a:t>
            </a:r>
            <a:r>
              <a:rPr lang="zh-CN" altLang="en-US" sz="28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中序</a:t>
            </a:r>
            <a:r>
              <a:rPr lang="zh-CN" altLang="en-US" sz="2800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遍历算法</a:t>
            </a:r>
            <a:r>
              <a:rPr lang="zh-CN" altLang="en-US" sz="24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400" b="1" dirty="0" smtClean="0">
                <a:solidFill>
                  <a:schemeClr val="accent2"/>
                </a:solidFill>
                <a:ea typeface="楷体_GB2312" pitchFamily="49" charset="-122"/>
              </a:rPr>
              <a:t>算法</a:t>
            </a:r>
            <a:r>
              <a:rPr lang="en-US" altLang="zh-CN" sz="2400" b="1" dirty="0" smtClean="0">
                <a:solidFill>
                  <a:schemeClr val="accent2"/>
                </a:solidFill>
                <a:ea typeface="楷体_GB2312" pitchFamily="49" charset="-122"/>
              </a:rPr>
              <a:t>6.5, </a:t>
            </a:r>
            <a:r>
              <a:rPr lang="zh-CN" altLang="en-US" sz="2400" b="1" dirty="0" smtClean="0">
                <a:solidFill>
                  <a:schemeClr val="accent1"/>
                </a:solidFill>
                <a:ea typeface="楷体_GB2312" pitchFamily="49" charset="-122"/>
              </a:rPr>
              <a:t>参见教材</a:t>
            </a:r>
            <a:r>
              <a:rPr lang="en-US" altLang="zh-CN" sz="2400" b="1" dirty="0" smtClean="0">
                <a:solidFill>
                  <a:schemeClr val="accent1"/>
                </a:solidFill>
                <a:ea typeface="楷体_GB2312" pitchFamily="49" charset="-122"/>
              </a:rPr>
              <a:t>P134</a:t>
            </a:r>
            <a:r>
              <a:rPr lang="zh-CN" altLang="en-US" sz="2400" b="1" dirty="0" smtClean="0">
                <a:solidFill>
                  <a:schemeClr val="accent2"/>
                </a:solidFill>
                <a:ea typeface="楷体_GB2312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00640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6.4  </a:t>
            </a:r>
            <a:r>
              <a:rPr lang="zh-CN" altLang="en-US" smtClean="0"/>
              <a:t>树和森林</a:t>
            </a:r>
          </a:p>
        </p:txBody>
      </p:sp>
      <p:sp>
        <p:nvSpPr>
          <p:cNvPr id="839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树的存储结构</a:t>
            </a:r>
            <a:endParaRPr lang="en-US" altLang="zh-CN" smtClean="0"/>
          </a:p>
          <a:p>
            <a:pPr lvl="1"/>
            <a:r>
              <a:rPr lang="zh-CN" altLang="en-US" smtClean="0"/>
              <a:t>双亲表示法</a:t>
            </a:r>
            <a:endParaRPr lang="en-US" altLang="zh-CN" smtClean="0"/>
          </a:p>
          <a:p>
            <a:pPr lvl="1"/>
            <a:r>
              <a:rPr lang="zh-CN" altLang="en-US" smtClean="0"/>
              <a:t>孩子表示法</a:t>
            </a:r>
            <a:endParaRPr lang="en-US" altLang="zh-CN" smtClean="0"/>
          </a:p>
          <a:p>
            <a:pPr lvl="1"/>
            <a:r>
              <a:rPr lang="zh-CN" altLang="en-US" smtClean="0"/>
              <a:t>孩子兄弟表示法</a:t>
            </a:r>
            <a:endParaRPr lang="en-US" altLang="zh-CN" smtClean="0"/>
          </a:p>
          <a:p>
            <a:r>
              <a:rPr lang="zh-CN" altLang="en-US" smtClean="0"/>
              <a:t>树与二叉树的转换</a:t>
            </a:r>
            <a:endParaRPr lang="en-US" altLang="zh-CN" smtClean="0"/>
          </a:p>
          <a:p>
            <a:r>
              <a:rPr lang="zh-CN" altLang="en-US" smtClean="0"/>
              <a:t>森林与二叉树的转换</a:t>
            </a:r>
            <a:endParaRPr lang="en-US" altLang="zh-CN" smtClean="0"/>
          </a:p>
          <a:p>
            <a:r>
              <a:rPr lang="zh-CN" altLang="en-US" smtClean="0"/>
              <a:t>树和森林的遍历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493040" y="516884"/>
            <a:ext cx="4787900" cy="7620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树的存储结构</a:t>
            </a:r>
          </a:p>
        </p:txBody>
      </p:sp>
      <p:sp>
        <p:nvSpPr>
          <p:cNvPr id="311300" name="Rectangle 4"/>
          <p:cNvSpPr>
            <a:spLocks noChangeArrowheads="1"/>
          </p:cNvSpPr>
          <p:nvPr/>
        </p:nvSpPr>
        <p:spPr bwMode="auto">
          <a:xfrm>
            <a:off x="304800" y="1340768"/>
            <a:ext cx="3917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kumimoji="1"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用双亲表示法来存储</a:t>
            </a:r>
          </a:p>
        </p:txBody>
      </p:sp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228600" y="1983804"/>
            <a:ext cx="86868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思路：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用一组</a:t>
            </a:r>
            <a:r>
              <a:rPr kumimoji="1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连续空间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来存储树的结点，同时在每个结点中</a:t>
            </a:r>
            <a:r>
              <a:rPr kumimoji="1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附设一个指示器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，指示其双亲结点在链表中的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位置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50825" y="4365625"/>
            <a:ext cx="2814638" cy="1127125"/>
            <a:chOff x="904" y="512"/>
            <a:chExt cx="1384" cy="710"/>
          </a:xfrm>
        </p:grpSpPr>
        <p:sp>
          <p:nvSpPr>
            <p:cNvPr id="35878" name="Rectangle 8"/>
            <p:cNvSpPr>
              <a:spLocks noChangeArrowheads="1"/>
            </p:cNvSpPr>
            <p:nvPr/>
          </p:nvSpPr>
          <p:spPr bwMode="auto">
            <a:xfrm>
              <a:off x="1538" y="512"/>
              <a:ext cx="75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kumimoji="1" lang="en-US" altLang="zh-CN" sz="28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parents</a:t>
              </a:r>
            </a:p>
          </p:txBody>
        </p:sp>
        <p:sp>
          <p:nvSpPr>
            <p:cNvPr id="35879" name="Rectangle 9"/>
            <p:cNvSpPr>
              <a:spLocks noChangeArrowheads="1"/>
            </p:cNvSpPr>
            <p:nvPr/>
          </p:nvSpPr>
          <p:spPr bwMode="auto">
            <a:xfrm>
              <a:off x="904" y="512"/>
              <a:ext cx="63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data</a:t>
              </a:r>
            </a:p>
          </p:txBody>
        </p:sp>
        <p:sp>
          <p:nvSpPr>
            <p:cNvPr id="35880" name="Line 10"/>
            <p:cNvSpPr>
              <a:spLocks noChangeShapeType="1"/>
            </p:cNvSpPr>
            <p:nvPr/>
          </p:nvSpPr>
          <p:spPr bwMode="auto">
            <a:xfrm>
              <a:off x="904" y="512"/>
              <a:ext cx="13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81" name="Line 11"/>
            <p:cNvSpPr>
              <a:spLocks noChangeShapeType="1"/>
            </p:cNvSpPr>
            <p:nvPr/>
          </p:nvSpPr>
          <p:spPr bwMode="auto">
            <a:xfrm>
              <a:off x="904" y="799"/>
              <a:ext cx="13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82" name="Line 12"/>
            <p:cNvSpPr>
              <a:spLocks noChangeShapeType="1"/>
            </p:cNvSpPr>
            <p:nvPr/>
          </p:nvSpPr>
          <p:spPr bwMode="auto">
            <a:xfrm>
              <a:off x="904" y="512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83" name="Line 13"/>
            <p:cNvSpPr>
              <a:spLocks noChangeShapeType="1"/>
            </p:cNvSpPr>
            <p:nvPr/>
          </p:nvSpPr>
          <p:spPr bwMode="auto">
            <a:xfrm>
              <a:off x="1538" y="512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84" name="Line 14"/>
            <p:cNvSpPr>
              <a:spLocks noChangeShapeType="1"/>
            </p:cNvSpPr>
            <p:nvPr/>
          </p:nvSpPr>
          <p:spPr bwMode="auto">
            <a:xfrm>
              <a:off x="2288" y="512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85" name="Rectangle 15"/>
            <p:cNvSpPr>
              <a:spLocks noChangeArrowheads="1"/>
            </p:cNvSpPr>
            <p:nvPr/>
          </p:nvSpPr>
          <p:spPr bwMode="auto">
            <a:xfrm>
              <a:off x="1149" y="934"/>
              <a:ext cx="6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结点结构</a:t>
              </a:r>
            </a:p>
          </p:txBody>
        </p:sp>
      </p:grpSp>
      <p:sp>
        <p:nvSpPr>
          <p:cNvPr id="311312" name="AutoShape 16"/>
          <p:cNvSpPr>
            <a:spLocks noChangeArrowheads="1"/>
          </p:cNvSpPr>
          <p:nvPr/>
        </p:nvSpPr>
        <p:spPr bwMode="auto">
          <a:xfrm>
            <a:off x="3035300" y="4435475"/>
            <a:ext cx="1155700" cy="368300"/>
          </a:xfrm>
          <a:prstGeom prst="leftRightArrow">
            <a:avLst>
              <a:gd name="adj1" fmla="val 50000"/>
              <a:gd name="adj2" fmla="val 6275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532313" y="3429000"/>
            <a:ext cx="2219325" cy="2916238"/>
            <a:chOff x="3747" y="422"/>
            <a:chExt cx="1398" cy="1837"/>
          </a:xfrm>
        </p:grpSpPr>
        <p:sp>
          <p:nvSpPr>
            <p:cNvPr id="35852" name="Rectangle 18"/>
            <p:cNvSpPr>
              <a:spLocks noChangeArrowheads="1"/>
            </p:cNvSpPr>
            <p:nvPr/>
          </p:nvSpPr>
          <p:spPr bwMode="auto">
            <a:xfrm>
              <a:off x="4488" y="1668"/>
              <a:ext cx="528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2000">
                <a:solidFill>
                  <a:srgbClr val="000000"/>
                </a:solidFill>
              </a:endParaRPr>
            </a:p>
          </p:txBody>
        </p:sp>
        <p:sp>
          <p:nvSpPr>
            <p:cNvPr id="35853" name="Rectangle 19"/>
            <p:cNvSpPr>
              <a:spLocks noChangeArrowheads="1"/>
            </p:cNvSpPr>
            <p:nvPr/>
          </p:nvSpPr>
          <p:spPr bwMode="auto">
            <a:xfrm>
              <a:off x="3976" y="1668"/>
              <a:ext cx="51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2000">
                <a:solidFill>
                  <a:srgbClr val="000000"/>
                </a:solidFill>
              </a:endParaRPr>
            </a:p>
          </p:txBody>
        </p:sp>
        <p:sp>
          <p:nvSpPr>
            <p:cNvPr id="35854" name="Rectangle 20"/>
            <p:cNvSpPr>
              <a:spLocks noChangeArrowheads="1"/>
            </p:cNvSpPr>
            <p:nvPr/>
          </p:nvSpPr>
          <p:spPr bwMode="auto">
            <a:xfrm>
              <a:off x="4488" y="1419"/>
              <a:ext cx="528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2000">
                <a:solidFill>
                  <a:srgbClr val="000000"/>
                </a:solidFill>
              </a:endParaRPr>
            </a:p>
          </p:txBody>
        </p:sp>
        <p:sp>
          <p:nvSpPr>
            <p:cNvPr id="35855" name="Rectangle 21"/>
            <p:cNvSpPr>
              <a:spLocks noChangeArrowheads="1"/>
            </p:cNvSpPr>
            <p:nvPr/>
          </p:nvSpPr>
          <p:spPr bwMode="auto">
            <a:xfrm>
              <a:off x="3976" y="1419"/>
              <a:ext cx="51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2000">
                <a:solidFill>
                  <a:srgbClr val="000000"/>
                </a:solidFill>
              </a:endParaRPr>
            </a:p>
          </p:txBody>
        </p:sp>
        <p:sp>
          <p:nvSpPr>
            <p:cNvPr id="35856" name="Rectangle 22"/>
            <p:cNvSpPr>
              <a:spLocks noChangeArrowheads="1"/>
            </p:cNvSpPr>
            <p:nvPr/>
          </p:nvSpPr>
          <p:spPr bwMode="auto">
            <a:xfrm>
              <a:off x="4488" y="1170"/>
              <a:ext cx="528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2000">
                <a:solidFill>
                  <a:srgbClr val="000000"/>
                </a:solidFill>
              </a:endParaRPr>
            </a:p>
          </p:txBody>
        </p:sp>
        <p:sp>
          <p:nvSpPr>
            <p:cNvPr id="35857" name="Rectangle 23"/>
            <p:cNvSpPr>
              <a:spLocks noChangeArrowheads="1"/>
            </p:cNvSpPr>
            <p:nvPr/>
          </p:nvSpPr>
          <p:spPr bwMode="auto">
            <a:xfrm>
              <a:off x="3976" y="1170"/>
              <a:ext cx="51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2000">
                <a:solidFill>
                  <a:srgbClr val="000000"/>
                </a:solidFill>
              </a:endParaRPr>
            </a:p>
          </p:txBody>
        </p:sp>
        <p:sp>
          <p:nvSpPr>
            <p:cNvPr id="35858" name="Rectangle 24"/>
            <p:cNvSpPr>
              <a:spLocks noChangeArrowheads="1"/>
            </p:cNvSpPr>
            <p:nvPr/>
          </p:nvSpPr>
          <p:spPr bwMode="auto">
            <a:xfrm>
              <a:off x="4488" y="921"/>
              <a:ext cx="528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2000">
                <a:solidFill>
                  <a:srgbClr val="000000"/>
                </a:solidFill>
              </a:endParaRPr>
            </a:p>
          </p:txBody>
        </p:sp>
        <p:sp>
          <p:nvSpPr>
            <p:cNvPr id="35859" name="Rectangle 25"/>
            <p:cNvSpPr>
              <a:spLocks noChangeArrowheads="1"/>
            </p:cNvSpPr>
            <p:nvPr/>
          </p:nvSpPr>
          <p:spPr bwMode="auto">
            <a:xfrm>
              <a:off x="3976" y="921"/>
              <a:ext cx="51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2000">
                <a:solidFill>
                  <a:srgbClr val="000000"/>
                </a:solidFill>
              </a:endParaRPr>
            </a:p>
          </p:txBody>
        </p:sp>
        <p:sp>
          <p:nvSpPr>
            <p:cNvPr id="35860" name="Rectangle 26"/>
            <p:cNvSpPr>
              <a:spLocks noChangeArrowheads="1"/>
            </p:cNvSpPr>
            <p:nvPr/>
          </p:nvSpPr>
          <p:spPr bwMode="auto">
            <a:xfrm>
              <a:off x="4488" y="672"/>
              <a:ext cx="528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2000">
                <a:solidFill>
                  <a:srgbClr val="000000"/>
                </a:solidFill>
              </a:endParaRPr>
            </a:p>
          </p:txBody>
        </p:sp>
        <p:sp>
          <p:nvSpPr>
            <p:cNvPr id="35861" name="Rectangle 27"/>
            <p:cNvSpPr>
              <a:spLocks noChangeArrowheads="1"/>
            </p:cNvSpPr>
            <p:nvPr/>
          </p:nvSpPr>
          <p:spPr bwMode="auto">
            <a:xfrm>
              <a:off x="3976" y="672"/>
              <a:ext cx="51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2000">
                <a:solidFill>
                  <a:srgbClr val="000000"/>
                </a:solidFill>
              </a:endParaRPr>
            </a:p>
          </p:txBody>
        </p:sp>
        <p:sp>
          <p:nvSpPr>
            <p:cNvPr id="35862" name="Line 28"/>
            <p:cNvSpPr>
              <a:spLocks noChangeShapeType="1"/>
            </p:cNvSpPr>
            <p:nvPr/>
          </p:nvSpPr>
          <p:spPr bwMode="auto">
            <a:xfrm>
              <a:off x="3976" y="672"/>
              <a:ext cx="10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63" name="Line 29"/>
            <p:cNvSpPr>
              <a:spLocks noChangeShapeType="1"/>
            </p:cNvSpPr>
            <p:nvPr/>
          </p:nvSpPr>
          <p:spPr bwMode="auto">
            <a:xfrm>
              <a:off x="3976" y="921"/>
              <a:ext cx="10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64" name="Line 30"/>
            <p:cNvSpPr>
              <a:spLocks noChangeShapeType="1"/>
            </p:cNvSpPr>
            <p:nvPr/>
          </p:nvSpPr>
          <p:spPr bwMode="auto">
            <a:xfrm>
              <a:off x="3976" y="1170"/>
              <a:ext cx="10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65" name="Line 31"/>
            <p:cNvSpPr>
              <a:spLocks noChangeShapeType="1"/>
            </p:cNvSpPr>
            <p:nvPr/>
          </p:nvSpPr>
          <p:spPr bwMode="auto">
            <a:xfrm>
              <a:off x="3976" y="1419"/>
              <a:ext cx="10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66" name="Line 32"/>
            <p:cNvSpPr>
              <a:spLocks noChangeShapeType="1"/>
            </p:cNvSpPr>
            <p:nvPr/>
          </p:nvSpPr>
          <p:spPr bwMode="auto">
            <a:xfrm>
              <a:off x="3976" y="1668"/>
              <a:ext cx="10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67" name="Line 33"/>
            <p:cNvSpPr>
              <a:spLocks noChangeShapeType="1"/>
            </p:cNvSpPr>
            <p:nvPr/>
          </p:nvSpPr>
          <p:spPr bwMode="auto">
            <a:xfrm>
              <a:off x="3976" y="1917"/>
              <a:ext cx="10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68" name="Line 34"/>
            <p:cNvSpPr>
              <a:spLocks noChangeShapeType="1"/>
            </p:cNvSpPr>
            <p:nvPr/>
          </p:nvSpPr>
          <p:spPr bwMode="auto">
            <a:xfrm>
              <a:off x="3976" y="672"/>
              <a:ext cx="0" cy="12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69" name="Line 35"/>
            <p:cNvSpPr>
              <a:spLocks noChangeShapeType="1"/>
            </p:cNvSpPr>
            <p:nvPr/>
          </p:nvSpPr>
          <p:spPr bwMode="auto">
            <a:xfrm>
              <a:off x="4488" y="672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70" name="Line 36"/>
            <p:cNvSpPr>
              <a:spLocks noChangeShapeType="1"/>
            </p:cNvSpPr>
            <p:nvPr/>
          </p:nvSpPr>
          <p:spPr bwMode="auto">
            <a:xfrm>
              <a:off x="5016" y="672"/>
              <a:ext cx="0" cy="12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71" name="Rectangle 37"/>
            <p:cNvSpPr>
              <a:spLocks noChangeArrowheads="1"/>
            </p:cNvSpPr>
            <p:nvPr/>
          </p:nvSpPr>
          <p:spPr bwMode="auto">
            <a:xfrm>
              <a:off x="3955" y="430"/>
              <a:ext cx="4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 dirty="0">
                  <a:solidFill>
                    <a:srgbClr val="000000"/>
                  </a:solidFill>
                </a:rPr>
                <a:t>data</a:t>
              </a:r>
            </a:p>
          </p:txBody>
        </p:sp>
        <p:sp>
          <p:nvSpPr>
            <p:cNvPr id="35872" name="Rectangle 38"/>
            <p:cNvSpPr>
              <a:spLocks noChangeArrowheads="1"/>
            </p:cNvSpPr>
            <p:nvPr/>
          </p:nvSpPr>
          <p:spPr bwMode="auto">
            <a:xfrm>
              <a:off x="4451" y="422"/>
              <a:ext cx="6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 dirty="0">
                  <a:solidFill>
                    <a:srgbClr val="0000CC"/>
                  </a:solidFill>
                </a:rPr>
                <a:t>parents</a:t>
              </a:r>
            </a:p>
          </p:txBody>
        </p:sp>
        <p:sp>
          <p:nvSpPr>
            <p:cNvPr id="35873" name="Rectangle 39"/>
            <p:cNvSpPr>
              <a:spLocks noChangeArrowheads="1"/>
            </p:cNvSpPr>
            <p:nvPr/>
          </p:nvSpPr>
          <p:spPr bwMode="auto">
            <a:xfrm>
              <a:off x="3747" y="686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5874" name="Rectangle 40"/>
            <p:cNvSpPr>
              <a:spLocks noChangeArrowheads="1"/>
            </p:cNvSpPr>
            <p:nvPr/>
          </p:nvSpPr>
          <p:spPr bwMode="auto">
            <a:xfrm>
              <a:off x="4165" y="1971"/>
              <a:ext cx="7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树结构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35875" name="Rectangle 41"/>
            <p:cNvSpPr>
              <a:spLocks noChangeArrowheads="1"/>
            </p:cNvSpPr>
            <p:nvPr/>
          </p:nvSpPr>
          <p:spPr bwMode="auto">
            <a:xfrm>
              <a:off x="3747" y="942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5876" name="Rectangle 42"/>
            <p:cNvSpPr>
              <a:spLocks noChangeArrowheads="1"/>
            </p:cNvSpPr>
            <p:nvPr/>
          </p:nvSpPr>
          <p:spPr bwMode="auto">
            <a:xfrm>
              <a:off x="3747" y="1190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5877" name="Rectangle 43"/>
            <p:cNvSpPr>
              <a:spLocks noChangeArrowheads="1"/>
            </p:cNvSpPr>
            <p:nvPr/>
          </p:nvSpPr>
          <p:spPr bwMode="auto">
            <a:xfrm>
              <a:off x="3747" y="1694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985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0" grpId="0" autoUpdateAnimBg="0"/>
      <p:bldP spid="311301" grpId="0" autoUpdateAnimBg="0"/>
      <p:bldP spid="3113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树的存储结构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052513"/>
            <a:ext cx="8569325" cy="5399087"/>
          </a:xfrm>
        </p:spPr>
        <p:txBody>
          <a:bodyPr/>
          <a:lstStyle/>
          <a:p>
            <a:pPr marL="0" indent="-400050">
              <a:defRPr/>
            </a:pPr>
            <a:r>
              <a:rPr lang="zh-CN" altLang="en-US" dirty="0"/>
              <a:t>双亲表示法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01688" y="1782763"/>
            <a:ext cx="3770312" cy="3733800"/>
            <a:chOff x="513" y="2220"/>
            <a:chExt cx="1746" cy="1765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1393" y="2252"/>
              <a:ext cx="247" cy="24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385" y="2220"/>
              <a:ext cx="204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r"/>
              <a:r>
                <a:rPr kumimoji="1" lang="en-US" altLang="zh-TW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973" y="2737"/>
              <a:ext cx="247" cy="24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74" y="2725"/>
              <a:ext cx="195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r"/>
              <a:r>
                <a:rPr kumimoji="1" lang="en-US" altLang="zh-TW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1102" y="2461"/>
              <a:ext cx="331" cy="2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1791" y="2751"/>
              <a:ext cx="247" cy="24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782" y="2730"/>
              <a:ext cx="204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r"/>
              <a:r>
                <a:rPr kumimoji="1" lang="en-US" altLang="zh-TW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012" y="3208"/>
              <a:ext cx="247" cy="24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974" y="3187"/>
              <a:ext cx="213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r"/>
              <a:r>
                <a:rPr kumimoji="1" lang="en-US" altLang="zh-TW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G</a:t>
              </a: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1986" y="2989"/>
              <a:ext cx="125" cy="2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1202" y="3229"/>
              <a:ext cx="247" cy="24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194" y="3217"/>
              <a:ext cx="196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r"/>
              <a:r>
                <a:rPr kumimoji="1" lang="en-US" altLang="zh-TW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E</a:t>
              </a: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1003" y="3742"/>
              <a:ext cx="247" cy="24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036" y="3730"/>
              <a:ext cx="150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r"/>
              <a:r>
                <a:rPr kumimoji="1" lang="en-US" altLang="zh-TW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I</a:t>
              </a: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941" y="3480"/>
              <a:ext cx="183" cy="2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774" y="3221"/>
              <a:ext cx="247" cy="24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756" y="3209"/>
              <a:ext cx="20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r"/>
              <a:r>
                <a:rPr kumimoji="1" lang="en-US" altLang="zh-TW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D</a:t>
              </a: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531" y="3727"/>
              <a:ext cx="247" cy="24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513" y="3716"/>
              <a:ext cx="213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r"/>
              <a:r>
                <a:rPr kumimoji="1" lang="en-US" altLang="zh-TW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H</a:t>
              </a: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1591" y="3207"/>
              <a:ext cx="247" cy="24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586" y="3195"/>
              <a:ext cx="186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r"/>
              <a:r>
                <a:rPr kumimoji="1" lang="en-US" altLang="zh-TW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F</a:t>
              </a: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1706" y="2988"/>
              <a:ext cx="139" cy="2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1139" y="2967"/>
              <a:ext cx="162" cy="2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H="1">
              <a:off x="888" y="2959"/>
              <a:ext cx="140" cy="2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H="1">
              <a:off x="653" y="3472"/>
              <a:ext cx="185" cy="2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595" y="2468"/>
              <a:ext cx="309" cy="2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b="1" kern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</p:grp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865188" y="5972175"/>
            <a:ext cx="701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</a:rPr>
              <a:t>缺点：求结点的孩子时需要遍历整个结构。</a:t>
            </a:r>
          </a:p>
        </p:txBody>
      </p:sp>
      <p:sp>
        <p:nvSpPr>
          <p:cNvPr id="32" name="AutoShape 30"/>
          <p:cNvSpPr>
            <a:spLocks noChangeArrowheads="1"/>
          </p:cNvSpPr>
          <p:nvPr/>
        </p:nvSpPr>
        <p:spPr bwMode="auto">
          <a:xfrm>
            <a:off x="4732338" y="3173413"/>
            <a:ext cx="1155700" cy="533400"/>
          </a:xfrm>
          <a:prstGeom prst="leftRightArrow">
            <a:avLst>
              <a:gd name="adj1" fmla="val 50000"/>
              <a:gd name="adj2" fmla="val 43333"/>
            </a:avLst>
          </a:prstGeom>
          <a:solidFill>
            <a:srgbClr val="0000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b="1" kern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graphicFrame>
        <p:nvGraphicFramePr>
          <p:cNvPr id="33" name="Group 32"/>
          <p:cNvGraphicFramePr>
            <a:graphicFrameLocks noGrp="1"/>
          </p:cNvGraphicFramePr>
          <p:nvPr/>
        </p:nvGraphicFramePr>
        <p:xfrm>
          <a:off x="5722938" y="1268413"/>
          <a:ext cx="2209800" cy="466354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66FF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66FF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66FF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66FF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66FF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66FF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66FF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66FF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66FF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4" name="Group 84"/>
          <p:cNvGraphicFramePr>
            <a:graphicFrameLocks noGrp="1"/>
          </p:cNvGraphicFramePr>
          <p:nvPr/>
        </p:nvGraphicFramePr>
        <p:xfrm>
          <a:off x="7431088" y="1268413"/>
          <a:ext cx="501650" cy="4663548"/>
        </p:xfrm>
        <a:graphic>
          <a:graphicData uri="http://schemas.openxmlformats.org/drawingml/2006/table">
            <a:tbl>
              <a:tblPr/>
              <a:tblGrid>
                <a:gridCol w="50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66FF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5" name="Group 106"/>
          <p:cNvGraphicFramePr>
            <a:graphicFrameLocks noGrp="1"/>
          </p:cNvGraphicFramePr>
          <p:nvPr/>
        </p:nvGraphicFramePr>
        <p:xfrm>
          <a:off x="6561138" y="1268413"/>
          <a:ext cx="854075" cy="466354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8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00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6" name="Rectangle 128"/>
          <p:cNvSpPr>
            <a:spLocks noChangeArrowheads="1"/>
          </p:cNvSpPr>
          <p:nvPr/>
        </p:nvSpPr>
        <p:spPr bwMode="auto">
          <a:xfrm>
            <a:off x="7475538" y="1268413"/>
            <a:ext cx="4810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37" name="Rectangle 129"/>
          <p:cNvSpPr>
            <a:spLocks noChangeArrowheads="1"/>
          </p:cNvSpPr>
          <p:nvPr/>
        </p:nvSpPr>
        <p:spPr bwMode="auto">
          <a:xfrm>
            <a:off x="7475538" y="180181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8" name="Rectangle 130"/>
          <p:cNvSpPr>
            <a:spLocks noChangeArrowheads="1"/>
          </p:cNvSpPr>
          <p:nvPr/>
        </p:nvSpPr>
        <p:spPr bwMode="auto">
          <a:xfrm>
            <a:off x="7475538" y="225901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9" name="Rectangle 131"/>
          <p:cNvSpPr>
            <a:spLocks noChangeArrowheads="1"/>
          </p:cNvSpPr>
          <p:nvPr/>
        </p:nvSpPr>
        <p:spPr bwMode="auto">
          <a:xfrm>
            <a:off x="7475538" y="279241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utoUpdateAnimBg="0"/>
      <p:bldP spid="32" grpId="0" animBg="1"/>
      <p:bldP spid="36" grpId="0" autoUpdateAnimBg="0"/>
      <p:bldP spid="37" grpId="0" autoUpdateAnimBg="0"/>
      <p:bldP spid="38" grpId="0" autoUpdateAnimBg="0"/>
      <p:bldP spid="39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树的存储结构</a:t>
            </a:r>
            <a:endParaRPr lang="en-US" altLang="zh-CN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125538"/>
            <a:ext cx="8748712" cy="5399087"/>
          </a:xfrm>
        </p:spPr>
        <p:txBody>
          <a:bodyPr/>
          <a:lstStyle/>
          <a:p>
            <a:pPr marL="0" indent="-400050"/>
            <a:r>
              <a:rPr lang="zh-CN" altLang="en-US" dirty="0" smtClean="0"/>
              <a:t>双亲表示法</a:t>
            </a:r>
            <a:endParaRPr lang="en-US" altLang="zh-CN" dirty="0" smtClean="0"/>
          </a:p>
          <a:p>
            <a:pPr lvl="1"/>
            <a:r>
              <a:rPr lang="zh-CN" altLang="en-US" sz="2700" dirty="0"/>
              <a:t>定义</a:t>
            </a:r>
            <a:r>
              <a:rPr lang="zh-CN" altLang="en-US" sz="2700" dirty="0">
                <a:solidFill>
                  <a:srgbClr val="FF0000"/>
                </a:solidFill>
              </a:rPr>
              <a:t>结构数组</a:t>
            </a:r>
            <a:r>
              <a:rPr lang="zh-CN" altLang="en-US" sz="2700" dirty="0"/>
              <a:t>存放树的结点，每个结点含两</a:t>
            </a:r>
            <a:r>
              <a:rPr lang="zh-CN" altLang="en-US" sz="2700" dirty="0" smtClean="0"/>
              <a:t>个域：</a:t>
            </a:r>
            <a:endParaRPr lang="zh-CN" altLang="en-US" sz="2700" dirty="0"/>
          </a:p>
          <a:p>
            <a:pPr lvl="2"/>
            <a:r>
              <a:rPr lang="zh-CN" altLang="en-US" dirty="0"/>
              <a:t>数据域：存放结点本身信息</a:t>
            </a:r>
          </a:p>
          <a:p>
            <a:pPr lvl="2"/>
            <a:r>
              <a:rPr lang="zh-CN" altLang="en-US" dirty="0"/>
              <a:t>双亲域：指示本结点的双亲结点在</a:t>
            </a:r>
            <a:r>
              <a:rPr lang="zh-CN" altLang="en-US" dirty="0">
                <a:solidFill>
                  <a:srgbClr val="FF0000"/>
                </a:solidFill>
              </a:rPr>
              <a:t>数组中位置</a:t>
            </a:r>
          </a:p>
          <a:p>
            <a:pPr lvl="1"/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找双亲容易，找孩子难</a:t>
            </a:r>
          </a:p>
          <a:p>
            <a:pPr lvl="1"/>
            <a:endParaRPr lang="zh-CN" altLang="en-US" dirty="0" smtClean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789363" y="3097272"/>
            <a:ext cx="4175125" cy="3277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 err="1">
                <a:solidFill>
                  <a:sysClr val="windowText" lastClr="000000"/>
                </a:solidFill>
                <a:latin typeface="+mn-lt"/>
                <a:ea typeface="+mn-ea"/>
              </a:rPr>
              <a:t>typedef</a:t>
            </a:r>
            <a:r>
              <a:rPr lang="en-US" altLang="zh-CN" sz="24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</a:t>
            </a:r>
            <a:r>
              <a:rPr lang="en-US" altLang="zh-CN" sz="2400" b="1" kern="0" dirty="0" err="1">
                <a:solidFill>
                  <a:sysClr val="windowText" lastClr="000000"/>
                </a:solidFill>
                <a:latin typeface="+mn-lt"/>
                <a:ea typeface="+mn-ea"/>
              </a:rPr>
              <a:t>struct</a:t>
            </a:r>
            <a:r>
              <a:rPr lang="en-US" altLang="zh-CN" sz="24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</a:t>
            </a:r>
            <a:r>
              <a:rPr lang="en-US" altLang="zh-CN" sz="2400" kern="0" dirty="0" err="1">
                <a:solidFill>
                  <a:sysClr val="windowText" lastClr="000000"/>
                </a:solidFill>
                <a:latin typeface="+mn-lt"/>
                <a:ea typeface="+mn-ea"/>
              </a:rPr>
              <a:t>PTNode</a:t>
            </a:r>
            <a:r>
              <a:rPr lang="en-US" altLang="zh-CN" sz="2400" kern="0" dirty="0">
                <a:solidFill>
                  <a:sysClr val="windowText" lastClr="000000"/>
                </a:solidFill>
                <a:latin typeface="+mn-lt"/>
                <a:ea typeface="+mn-ea"/>
              </a:rPr>
              <a:t>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  <a:latin typeface="+mn-lt"/>
                <a:ea typeface="+mn-ea"/>
              </a:rPr>
              <a:t>     </a:t>
            </a:r>
            <a:r>
              <a:rPr lang="en-US" altLang="zh-CN" sz="2400" kern="0" dirty="0" err="1">
                <a:solidFill>
                  <a:sysClr val="windowText" lastClr="000000"/>
                </a:solidFill>
                <a:latin typeface="+mn-lt"/>
                <a:ea typeface="+mn-ea"/>
              </a:rPr>
              <a:t>TElemType</a:t>
            </a:r>
            <a:r>
              <a:rPr lang="en-US" altLang="zh-CN" sz="2400" kern="0" dirty="0">
                <a:solidFill>
                  <a:sysClr val="windowText" lastClr="000000"/>
                </a:solidFill>
                <a:latin typeface="+mn-lt"/>
                <a:ea typeface="+mn-ea"/>
              </a:rPr>
              <a:t>  data;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  <a:latin typeface="+mn-lt"/>
                <a:ea typeface="+mn-ea"/>
              </a:rPr>
              <a:t>      </a:t>
            </a:r>
            <a:r>
              <a:rPr lang="en-US" altLang="zh-CN" sz="2400" kern="0" dirty="0" err="1">
                <a:solidFill>
                  <a:sysClr val="windowText" lastClr="000000"/>
                </a:solidFill>
                <a:latin typeface="+mn-lt"/>
                <a:ea typeface="+mn-ea"/>
              </a:rPr>
              <a:t>int</a:t>
            </a:r>
            <a:r>
              <a:rPr lang="en-US" altLang="zh-CN" sz="2400" kern="0" dirty="0">
                <a:solidFill>
                  <a:sysClr val="windowText" lastClr="000000"/>
                </a:solidFill>
                <a:latin typeface="+mn-lt"/>
                <a:ea typeface="+mn-ea"/>
              </a:rPr>
              <a:t>  parent;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 dirty="0" smtClean="0">
                <a:solidFill>
                  <a:sysClr val="windowText" lastClr="000000"/>
                </a:solidFill>
                <a:latin typeface="+mn-lt"/>
                <a:ea typeface="+mn-ea"/>
              </a:rPr>
              <a:t>} </a:t>
            </a:r>
            <a:r>
              <a:rPr lang="en-US" altLang="zh-CN" sz="2400" kern="0" dirty="0" err="1" smtClean="0">
                <a:solidFill>
                  <a:sysClr val="windowText" lastClr="000000"/>
                </a:solidFill>
                <a:latin typeface="+mn-lt"/>
                <a:ea typeface="+mn-ea"/>
              </a:rPr>
              <a:t>PTNode</a:t>
            </a:r>
            <a:r>
              <a:rPr lang="en-US" altLang="zh-CN" sz="2400" kern="0" dirty="0">
                <a:solidFill>
                  <a:sysClr val="windowText" lastClr="000000"/>
                </a:solidFill>
                <a:latin typeface="+mn-lt"/>
                <a:ea typeface="+mn-ea"/>
              </a:rPr>
              <a:t>;</a:t>
            </a:r>
          </a:p>
          <a:p>
            <a:pPr eaLnBrk="1" fontAlgn="auto" hangingPunct="1">
              <a:spcBef>
                <a:spcPts val="1800"/>
              </a:spcBef>
              <a:spcAft>
                <a:spcPts val="0"/>
              </a:spcAft>
              <a:defRPr/>
            </a:pPr>
            <a:r>
              <a:rPr lang="en-US" altLang="zh-CN" sz="2400" b="1" kern="0" dirty="0" err="1">
                <a:solidFill>
                  <a:sysClr val="windowText" lastClr="000000"/>
                </a:solidFill>
                <a:latin typeface="+mn-lt"/>
                <a:ea typeface="+mn-ea"/>
              </a:rPr>
              <a:t>typedef</a:t>
            </a:r>
            <a:r>
              <a:rPr lang="en-US" altLang="zh-CN" sz="24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 </a:t>
            </a:r>
            <a:r>
              <a:rPr lang="en-US" altLang="zh-CN" sz="2400" b="1" kern="0" dirty="0" err="1">
                <a:solidFill>
                  <a:sysClr val="windowText" lastClr="000000"/>
                </a:solidFill>
                <a:latin typeface="+mn-lt"/>
                <a:ea typeface="+mn-ea"/>
              </a:rPr>
              <a:t>struct</a:t>
            </a:r>
            <a:r>
              <a:rPr lang="en-US" altLang="zh-CN" sz="2400" kern="0" dirty="0">
                <a:solidFill>
                  <a:sysClr val="windowText" lastClr="000000"/>
                </a:solidFill>
                <a:latin typeface="+mn-lt"/>
                <a:ea typeface="+mn-ea"/>
              </a:rPr>
              <a:t>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  <a:latin typeface="+mn-lt"/>
                <a:ea typeface="+mn-ea"/>
              </a:rPr>
              <a:t>    </a:t>
            </a:r>
            <a:r>
              <a:rPr lang="en-US" altLang="zh-CN" sz="2400" kern="0" dirty="0" err="1">
                <a:solidFill>
                  <a:sysClr val="windowText" lastClr="000000"/>
                </a:solidFill>
                <a:latin typeface="+mn-lt"/>
                <a:ea typeface="+mn-ea"/>
              </a:rPr>
              <a:t>PTNode</a:t>
            </a:r>
            <a:r>
              <a:rPr lang="en-US" altLang="zh-CN" sz="2400" kern="0" dirty="0">
                <a:solidFill>
                  <a:sysClr val="windowText" lastClr="000000"/>
                </a:solidFill>
                <a:latin typeface="+mn-lt"/>
                <a:ea typeface="+mn-ea"/>
              </a:rPr>
              <a:t> nodes[100];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  <a:latin typeface="+mn-lt"/>
                <a:ea typeface="+mn-ea"/>
              </a:rPr>
              <a:t>    </a:t>
            </a:r>
            <a:r>
              <a:rPr lang="en-US" altLang="zh-CN" sz="2400" kern="0" dirty="0" err="1">
                <a:solidFill>
                  <a:sysClr val="windowText" lastClr="000000"/>
                </a:solidFill>
                <a:latin typeface="+mn-lt"/>
                <a:ea typeface="+mn-ea"/>
              </a:rPr>
              <a:t>int</a:t>
            </a:r>
            <a:r>
              <a:rPr lang="en-US" altLang="zh-CN" sz="2400" kern="0" dirty="0">
                <a:solidFill>
                  <a:sysClr val="windowText" lastClr="000000"/>
                </a:solidFill>
                <a:latin typeface="+mn-lt"/>
                <a:ea typeface="+mn-ea"/>
              </a:rPr>
              <a:t> r</a:t>
            </a:r>
            <a:r>
              <a:rPr lang="en-US" altLang="zh-CN" sz="2400" kern="0" dirty="0" smtClean="0">
                <a:solidFill>
                  <a:sysClr val="windowText" lastClr="000000"/>
                </a:solidFill>
                <a:latin typeface="+mn-lt"/>
                <a:ea typeface="+mn-ea"/>
              </a:rPr>
              <a:t>, n</a:t>
            </a:r>
            <a:r>
              <a:rPr lang="en-US" altLang="zh-CN" sz="2400" kern="0" dirty="0">
                <a:solidFill>
                  <a:sysClr val="windowText" lastClr="000000"/>
                </a:solidFill>
                <a:latin typeface="+mn-lt"/>
                <a:ea typeface="+mn-ea"/>
              </a:rPr>
              <a:t>; //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+mn-lt"/>
                <a:ea typeface="+mn-ea"/>
              </a:rPr>
              <a:t>根的位置和结点数</a:t>
            </a:r>
            <a:endParaRPr lang="en-US" altLang="zh-CN" sz="2400" kern="0" dirty="0">
              <a:solidFill>
                <a:sysClr val="windowText" lastClr="000000"/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  <a:latin typeface="+mn-lt"/>
                <a:ea typeface="+mn-ea"/>
              </a:rPr>
              <a:t>}</a:t>
            </a:r>
            <a:r>
              <a:rPr lang="en-US" altLang="zh-CN" sz="2400" kern="0" dirty="0" err="1">
                <a:solidFill>
                  <a:sysClr val="windowText" lastClr="000000"/>
                </a:solidFill>
                <a:latin typeface="+mn-lt"/>
                <a:ea typeface="+mn-ea"/>
              </a:rPr>
              <a:t>PTree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+mn-lt"/>
                <a:ea typeface="+mn-ea"/>
              </a:rPr>
              <a:t>；</a:t>
            </a:r>
            <a:endParaRPr lang="en-US" altLang="zh-CN" sz="2400" kern="0" dirty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树的存储结构</a:t>
            </a:r>
          </a:p>
        </p:txBody>
      </p:sp>
      <p:sp>
        <p:nvSpPr>
          <p:cNvPr id="870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孩子表示法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多重链表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每个结点有多个指针域，分别指向其子树的根</a:t>
            </a:r>
          </a:p>
          <a:p>
            <a:pPr lvl="3"/>
            <a:r>
              <a:rPr lang="zh-CN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结点同构</a:t>
            </a:r>
            <a:endParaRPr lang="en-US" altLang="zh-CN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4"/>
            <a:r>
              <a:rPr lang="zh-CN" altLang="en-US" sz="2200" dirty="0" smtClean="0"/>
              <a:t>结点的指针个数相等，为树的度</a:t>
            </a:r>
            <a:r>
              <a:rPr lang="en-US" altLang="zh-CN" sz="2200" dirty="0" smtClean="0"/>
              <a:t>D</a:t>
            </a:r>
          </a:p>
          <a:p>
            <a:pPr lvl="4"/>
            <a:r>
              <a:rPr lang="zh-CN" altLang="en-US" sz="2200" dirty="0" smtClean="0">
                <a:latin typeface="宋体" panose="02010600030101010101" pitchFamily="2" charset="-122"/>
              </a:rPr>
              <a:t>缺点：容易造成空间浪费</a:t>
            </a:r>
            <a:endParaRPr lang="en-US" altLang="zh-CN" sz="2200" dirty="0" smtClean="0"/>
          </a:p>
          <a:p>
            <a:pPr lvl="3"/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结点不同构</a:t>
            </a:r>
            <a:endParaRPr lang="en-US" altLang="zh-CN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4"/>
            <a:r>
              <a:rPr lang="zh-CN" altLang="en-US" sz="2200" dirty="0" smtClean="0"/>
              <a:t>结点指针个数不等，为该结点的度</a:t>
            </a:r>
            <a:r>
              <a:rPr lang="en-US" altLang="zh-CN" sz="2200" dirty="0" smtClean="0"/>
              <a:t>d</a:t>
            </a:r>
          </a:p>
          <a:p>
            <a:pPr lvl="4"/>
            <a:r>
              <a:rPr lang="zh-CN" altLang="en-US" sz="2200" dirty="0" smtClean="0">
                <a:latin typeface="宋体" panose="02010600030101010101" pitchFamily="2" charset="-122"/>
              </a:rPr>
              <a:t>缺点：操作不方便</a:t>
            </a:r>
            <a:endParaRPr lang="en-US" altLang="zh-CN" sz="2200" dirty="0" smtClean="0"/>
          </a:p>
          <a:p>
            <a:pPr lvl="1"/>
            <a:endParaRPr lang="zh-CN" altLang="en-US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30400" y="5157192"/>
            <a:ext cx="4057650" cy="422275"/>
            <a:chOff x="1717" y="1478"/>
            <a:chExt cx="2556" cy="26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717" y="1505"/>
              <a:ext cx="2556" cy="233"/>
            </a:xfrm>
            <a:prstGeom prst="rect">
              <a:avLst/>
            </a:prstGeom>
            <a:noFill/>
            <a:ln w="9525">
              <a:solidFill>
                <a:srgbClr val="660066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solidFill>
                    <a:sysClr val="windowText" lastClr="000000"/>
                  </a:solidFill>
                  <a:latin typeface="+mn-lt"/>
                  <a:ea typeface="+mn-ea"/>
                </a:rPr>
                <a:t>data    child1   child2         ….    </a:t>
              </a:r>
              <a:r>
                <a:rPr lang="en-US" altLang="zh-CN" kern="0" dirty="0" err="1">
                  <a:solidFill>
                    <a:sysClr val="windowText" lastClr="000000"/>
                  </a:solidFill>
                  <a:latin typeface="+mn-lt"/>
                  <a:ea typeface="+mn-ea"/>
                </a:rPr>
                <a:t>childD</a:t>
              </a:r>
              <a:endParaRPr lang="en-US" altLang="zh-CN" kern="0" dirty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2122" y="1489"/>
              <a:ext cx="0" cy="255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2656" y="1478"/>
              <a:ext cx="0" cy="266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156" y="1489"/>
              <a:ext cx="0" cy="255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723" y="1489"/>
              <a:ext cx="0" cy="255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908175" y="5877272"/>
            <a:ext cx="4994275" cy="430212"/>
            <a:chOff x="1625" y="1619"/>
            <a:chExt cx="3146" cy="271"/>
          </a:xfrm>
        </p:grpSpPr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625" y="1657"/>
              <a:ext cx="3146" cy="233"/>
            </a:xfrm>
            <a:prstGeom prst="rect">
              <a:avLst/>
            </a:prstGeom>
            <a:noFill/>
            <a:ln w="9525">
              <a:solidFill>
                <a:srgbClr val="660066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solidFill>
                    <a:sysClr val="windowText" lastClr="000000"/>
                  </a:solidFill>
                  <a:latin typeface="+mn-lt"/>
                  <a:ea typeface="+mn-ea"/>
                </a:rPr>
                <a:t>data    degree   child1   child2        …       </a:t>
              </a:r>
              <a:r>
                <a:rPr lang="en-US" altLang="zh-CN" kern="0" dirty="0" err="1">
                  <a:solidFill>
                    <a:sysClr val="windowText" lastClr="000000"/>
                  </a:solidFill>
                  <a:latin typeface="+mn-lt"/>
                  <a:ea typeface="+mn-ea"/>
                </a:rPr>
                <a:t>childd</a:t>
              </a:r>
              <a:endParaRPr lang="en-US" altLang="zh-CN" kern="0" dirty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063" y="1630"/>
              <a:ext cx="0" cy="255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597" y="1619"/>
              <a:ext cx="0" cy="266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3097" y="1630"/>
              <a:ext cx="0" cy="255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664" y="1630"/>
              <a:ext cx="0" cy="255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4245" y="1633"/>
              <a:ext cx="0" cy="256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ChangeArrowheads="1"/>
          </p:cNvSpPr>
          <p:nvPr/>
        </p:nvSpPr>
        <p:spPr bwMode="auto">
          <a:xfrm>
            <a:off x="152400" y="914400"/>
            <a:ext cx="8534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思路：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将每个结点的孩子排列起来，形成一个带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表头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（存放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父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结点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）的线性表（</a:t>
            </a:r>
            <a:r>
              <a:rPr kumimoji="1"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个结点要设立</a:t>
            </a:r>
            <a:r>
              <a:rPr kumimoji="1"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个链表）；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再将</a:t>
            </a:r>
            <a:r>
              <a:rPr kumimoji="1"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个表头用数组存放起来，这样就形成一个混合结构。</a:t>
            </a:r>
          </a:p>
        </p:txBody>
      </p:sp>
      <p:sp>
        <p:nvSpPr>
          <p:cNvPr id="313347" name="Rectangle 3"/>
          <p:cNvSpPr>
            <a:spLocks noChangeArrowheads="1"/>
          </p:cNvSpPr>
          <p:nvPr/>
        </p:nvSpPr>
        <p:spPr bwMode="auto">
          <a:xfrm>
            <a:off x="187325" y="2681288"/>
            <a:ext cx="1260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CC"/>
                </a:solidFill>
                <a:latin typeface="黑体" panose="02010609060101010101" pitchFamily="49" charset="-122"/>
                <a:ea typeface="楷体_GB2312" pitchFamily="49" charset="-122"/>
              </a:rPr>
              <a:t>例如</a:t>
            </a:r>
            <a:r>
              <a:rPr kumimoji="1" lang="zh-CN" altLang="en-US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313348" name="AutoShape 4"/>
          <p:cNvSpPr>
            <a:spLocks noChangeArrowheads="1"/>
          </p:cNvSpPr>
          <p:nvPr/>
        </p:nvSpPr>
        <p:spPr bwMode="auto">
          <a:xfrm>
            <a:off x="3048000" y="4343400"/>
            <a:ext cx="990600" cy="482600"/>
          </a:xfrm>
          <a:prstGeom prst="leftRightArrow">
            <a:avLst>
              <a:gd name="adj1" fmla="val 50000"/>
              <a:gd name="adj2" fmla="val 410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3124200"/>
            <a:ext cx="2590800" cy="3048000"/>
            <a:chOff x="1088" y="2328"/>
            <a:chExt cx="880" cy="1296"/>
          </a:xfrm>
        </p:grpSpPr>
        <p:sp>
          <p:nvSpPr>
            <p:cNvPr id="37984" name="Oval 6"/>
            <p:cNvSpPr>
              <a:spLocks noChangeArrowheads="1"/>
            </p:cNvSpPr>
            <p:nvPr/>
          </p:nvSpPr>
          <p:spPr bwMode="auto">
            <a:xfrm>
              <a:off x="1544" y="2328"/>
              <a:ext cx="160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7985" name="Oval 7"/>
            <p:cNvSpPr>
              <a:spLocks noChangeArrowheads="1"/>
            </p:cNvSpPr>
            <p:nvPr/>
          </p:nvSpPr>
          <p:spPr bwMode="auto">
            <a:xfrm>
              <a:off x="1288" y="2680"/>
              <a:ext cx="160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7986" name="Oval 8"/>
            <p:cNvSpPr>
              <a:spLocks noChangeArrowheads="1"/>
            </p:cNvSpPr>
            <p:nvPr/>
          </p:nvSpPr>
          <p:spPr bwMode="auto">
            <a:xfrm>
              <a:off x="1560" y="3064"/>
              <a:ext cx="160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37987" name="Oval 9"/>
            <p:cNvSpPr>
              <a:spLocks noChangeArrowheads="1"/>
            </p:cNvSpPr>
            <p:nvPr/>
          </p:nvSpPr>
          <p:spPr bwMode="auto">
            <a:xfrm>
              <a:off x="1776" y="2696"/>
              <a:ext cx="160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7988" name="Oval 10"/>
            <p:cNvSpPr>
              <a:spLocks noChangeArrowheads="1"/>
            </p:cNvSpPr>
            <p:nvPr/>
          </p:nvSpPr>
          <p:spPr bwMode="auto">
            <a:xfrm>
              <a:off x="1088" y="3056"/>
              <a:ext cx="160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7989" name="Oval 11"/>
            <p:cNvSpPr>
              <a:spLocks noChangeArrowheads="1"/>
            </p:cNvSpPr>
            <p:nvPr/>
          </p:nvSpPr>
          <p:spPr bwMode="auto">
            <a:xfrm>
              <a:off x="1336" y="3448"/>
              <a:ext cx="160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37990" name="Line 12"/>
            <p:cNvSpPr>
              <a:spLocks noChangeShapeType="1"/>
            </p:cNvSpPr>
            <p:nvPr/>
          </p:nvSpPr>
          <p:spPr bwMode="auto">
            <a:xfrm flipH="1">
              <a:off x="1424" y="2496"/>
              <a:ext cx="152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91" name="Line 13"/>
            <p:cNvSpPr>
              <a:spLocks noChangeShapeType="1"/>
            </p:cNvSpPr>
            <p:nvPr/>
          </p:nvSpPr>
          <p:spPr bwMode="auto">
            <a:xfrm flipH="1">
              <a:off x="1208" y="2856"/>
              <a:ext cx="120" cy="2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92" name="Line 14"/>
            <p:cNvSpPr>
              <a:spLocks noChangeShapeType="1"/>
            </p:cNvSpPr>
            <p:nvPr/>
          </p:nvSpPr>
          <p:spPr bwMode="auto">
            <a:xfrm>
              <a:off x="1688" y="2480"/>
              <a:ext cx="136" cy="2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93" name="Line 15"/>
            <p:cNvSpPr>
              <a:spLocks noChangeShapeType="1"/>
            </p:cNvSpPr>
            <p:nvPr/>
          </p:nvSpPr>
          <p:spPr bwMode="auto">
            <a:xfrm>
              <a:off x="1416" y="2832"/>
              <a:ext cx="176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94" name="Line 16"/>
            <p:cNvSpPr>
              <a:spLocks noChangeShapeType="1"/>
            </p:cNvSpPr>
            <p:nvPr/>
          </p:nvSpPr>
          <p:spPr bwMode="auto">
            <a:xfrm flipH="1">
              <a:off x="1440" y="3224"/>
              <a:ext cx="160" cy="2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95" name="Oval 17"/>
            <p:cNvSpPr>
              <a:spLocks noChangeArrowheads="1"/>
            </p:cNvSpPr>
            <p:nvPr/>
          </p:nvSpPr>
          <p:spPr bwMode="auto">
            <a:xfrm>
              <a:off x="1808" y="3424"/>
              <a:ext cx="160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37996" name="Line 18"/>
            <p:cNvSpPr>
              <a:spLocks noChangeShapeType="1"/>
            </p:cNvSpPr>
            <p:nvPr/>
          </p:nvSpPr>
          <p:spPr bwMode="auto">
            <a:xfrm>
              <a:off x="1688" y="3216"/>
              <a:ext cx="184" cy="2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97" name="Oval 19"/>
            <p:cNvSpPr>
              <a:spLocks noChangeArrowheads="1"/>
            </p:cNvSpPr>
            <p:nvPr/>
          </p:nvSpPr>
          <p:spPr bwMode="auto">
            <a:xfrm>
              <a:off x="1576" y="3440"/>
              <a:ext cx="160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37998" name="Line 20"/>
            <p:cNvSpPr>
              <a:spLocks noChangeShapeType="1"/>
            </p:cNvSpPr>
            <p:nvPr/>
          </p:nvSpPr>
          <p:spPr bwMode="auto">
            <a:xfrm>
              <a:off x="1648" y="3232"/>
              <a:ext cx="0" cy="2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13365" name="Line 21"/>
          <p:cNvSpPr>
            <a:spLocks noChangeShapeType="1"/>
          </p:cNvSpPr>
          <p:nvPr/>
        </p:nvSpPr>
        <p:spPr bwMode="auto">
          <a:xfrm>
            <a:off x="5338763" y="3327400"/>
            <a:ext cx="42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5776913" y="3106739"/>
            <a:ext cx="1646237" cy="566737"/>
            <a:chOff x="3639" y="1957"/>
            <a:chExt cx="1037" cy="357"/>
          </a:xfrm>
        </p:grpSpPr>
        <p:grpSp>
          <p:nvGrpSpPr>
            <p:cNvPr id="37973" name="Group 23"/>
            <p:cNvGrpSpPr>
              <a:grpSpLocks/>
            </p:cNvGrpSpPr>
            <p:nvPr/>
          </p:nvGrpSpPr>
          <p:grpSpPr bwMode="auto">
            <a:xfrm>
              <a:off x="3639" y="1988"/>
              <a:ext cx="432" cy="218"/>
              <a:chOff x="4376" y="2144"/>
              <a:chExt cx="400" cy="224"/>
            </a:xfrm>
          </p:grpSpPr>
          <p:sp>
            <p:nvSpPr>
              <p:cNvPr id="37982" name="Rectangle 24"/>
              <p:cNvSpPr>
                <a:spLocks noChangeArrowheads="1"/>
              </p:cNvSpPr>
              <p:nvPr/>
            </p:nvSpPr>
            <p:spPr bwMode="auto">
              <a:xfrm>
                <a:off x="4376" y="2144"/>
                <a:ext cx="400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83" name="Line 25"/>
              <p:cNvSpPr>
                <a:spLocks noChangeShapeType="1"/>
              </p:cNvSpPr>
              <p:nvPr/>
            </p:nvSpPr>
            <p:spPr bwMode="auto">
              <a:xfrm>
                <a:off x="4624" y="2152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7974" name="Rectangle 26"/>
            <p:cNvSpPr>
              <a:spLocks noChangeArrowheads="1"/>
            </p:cNvSpPr>
            <p:nvPr/>
          </p:nvSpPr>
          <p:spPr bwMode="auto">
            <a:xfrm>
              <a:off x="3668" y="1984"/>
              <a:ext cx="25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000000"/>
                  </a:solidFill>
                </a:rPr>
                <a:t>d</a:t>
              </a:r>
            </a:p>
          </p:txBody>
        </p:sp>
        <p:grpSp>
          <p:nvGrpSpPr>
            <p:cNvPr id="37975" name="Group 27"/>
            <p:cNvGrpSpPr>
              <a:grpSpLocks/>
            </p:cNvGrpSpPr>
            <p:nvPr/>
          </p:nvGrpSpPr>
          <p:grpSpPr bwMode="auto">
            <a:xfrm>
              <a:off x="4244" y="1989"/>
              <a:ext cx="432" cy="215"/>
              <a:chOff x="4376" y="2144"/>
              <a:chExt cx="400" cy="224"/>
            </a:xfrm>
          </p:grpSpPr>
          <p:sp>
            <p:nvSpPr>
              <p:cNvPr id="37980" name="Rectangle 28"/>
              <p:cNvSpPr>
                <a:spLocks noChangeArrowheads="1"/>
              </p:cNvSpPr>
              <p:nvPr/>
            </p:nvSpPr>
            <p:spPr bwMode="auto">
              <a:xfrm>
                <a:off x="4376" y="2144"/>
                <a:ext cx="400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81" name="Line 29"/>
              <p:cNvSpPr>
                <a:spLocks noChangeShapeType="1"/>
              </p:cNvSpPr>
              <p:nvPr/>
            </p:nvSpPr>
            <p:spPr bwMode="auto">
              <a:xfrm>
                <a:off x="4624" y="2152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7976" name="Rectangle 30"/>
            <p:cNvSpPr>
              <a:spLocks noChangeArrowheads="1"/>
            </p:cNvSpPr>
            <p:nvPr/>
          </p:nvSpPr>
          <p:spPr bwMode="auto">
            <a:xfrm>
              <a:off x="4263" y="1957"/>
              <a:ext cx="2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37977" name="Line 31"/>
            <p:cNvSpPr>
              <a:spLocks noChangeShapeType="1"/>
            </p:cNvSpPr>
            <p:nvPr/>
          </p:nvSpPr>
          <p:spPr bwMode="auto">
            <a:xfrm flipH="1">
              <a:off x="4546" y="2061"/>
              <a:ext cx="43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78" name="Line 32"/>
            <p:cNvSpPr>
              <a:spLocks noChangeShapeType="1"/>
            </p:cNvSpPr>
            <p:nvPr/>
          </p:nvSpPr>
          <p:spPr bwMode="auto">
            <a:xfrm>
              <a:off x="4589" y="2070"/>
              <a:ext cx="35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79" name="Line 33"/>
            <p:cNvSpPr>
              <a:spLocks noChangeShapeType="1"/>
            </p:cNvSpPr>
            <p:nvPr/>
          </p:nvSpPr>
          <p:spPr bwMode="auto">
            <a:xfrm>
              <a:off x="3985" y="2096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13378" name="Line 34"/>
          <p:cNvSpPr>
            <a:spLocks noChangeShapeType="1"/>
          </p:cNvSpPr>
          <p:nvPr/>
        </p:nvSpPr>
        <p:spPr bwMode="auto">
          <a:xfrm>
            <a:off x="5353050" y="4660900"/>
            <a:ext cx="423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5791200" y="4438649"/>
            <a:ext cx="2590800" cy="566738"/>
            <a:chOff x="3648" y="2796"/>
            <a:chExt cx="1632" cy="357"/>
          </a:xfrm>
        </p:grpSpPr>
        <p:grpSp>
          <p:nvGrpSpPr>
            <p:cNvPr id="37957" name="Group 36"/>
            <p:cNvGrpSpPr>
              <a:grpSpLocks/>
            </p:cNvGrpSpPr>
            <p:nvPr/>
          </p:nvGrpSpPr>
          <p:grpSpPr bwMode="auto">
            <a:xfrm>
              <a:off x="3648" y="2828"/>
              <a:ext cx="432" cy="217"/>
              <a:chOff x="4376" y="2144"/>
              <a:chExt cx="400" cy="224"/>
            </a:xfrm>
          </p:grpSpPr>
          <p:sp>
            <p:nvSpPr>
              <p:cNvPr id="37971" name="Rectangle 37"/>
              <p:cNvSpPr>
                <a:spLocks noChangeArrowheads="1"/>
              </p:cNvSpPr>
              <p:nvPr/>
            </p:nvSpPr>
            <p:spPr bwMode="auto">
              <a:xfrm>
                <a:off x="4376" y="2144"/>
                <a:ext cx="400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72" name="Line 38"/>
              <p:cNvSpPr>
                <a:spLocks noChangeShapeType="1"/>
              </p:cNvSpPr>
              <p:nvPr/>
            </p:nvSpPr>
            <p:spPr bwMode="auto">
              <a:xfrm>
                <a:off x="4624" y="2152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7958" name="Rectangle 39"/>
            <p:cNvSpPr>
              <a:spLocks noChangeArrowheads="1"/>
            </p:cNvSpPr>
            <p:nvPr/>
          </p:nvSpPr>
          <p:spPr bwMode="auto">
            <a:xfrm>
              <a:off x="3676" y="2823"/>
              <a:ext cx="1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000000"/>
                  </a:solidFill>
                </a:rPr>
                <a:t>f</a:t>
              </a:r>
            </a:p>
          </p:txBody>
        </p:sp>
        <p:grpSp>
          <p:nvGrpSpPr>
            <p:cNvPr id="37959" name="Group 40"/>
            <p:cNvGrpSpPr>
              <a:grpSpLocks/>
            </p:cNvGrpSpPr>
            <p:nvPr/>
          </p:nvGrpSpPr>
          <p:grpSpPr bwMode="auto">
            <a:xfrm>
              <a:off x="4261" y="2829"/>
              <a:ext cx="432" cy="214"/>
              <a:chOff x="4376" y="2144"/>
              <a:chExt cx="400" cy="224"/>
            </a:xfrm>
          </p:grpSpPr>
          <p:sp>
            <p:nvSpPr>
              <p:cNvPr id="37969" name="Rectangle 41"/>
              <p:cNvSpPr>
                <a:spLocks noChangeArrowheads="1"/>
              </p:cNvSpPr>
              <p:nvPr/>
            </p:nvSpPr>
            <p:spPr bwMode="auto">
              <a:xfrm>
                <a:off x="4376" y="2144"/>
                <a:ext cx="400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70" name="Line 42"/>
              <p:cNvSpPr>
                <a:spLocks noChangeShapeType="1"/>
              </p:cNvSpPr>
              <p:nvPr/>
            </p:nvSpPr>
            <p:spPr bwMode="auto">
              <a:xfrm>
                <a:off x="4624" y="2152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7960" name="Rectangle 43"/>
            <p:cNvSpPr>
              <a:spLocks noChangeArrowheads="1"/>
            </p:cNvSpPr>
            <p:nvPr/>
          </p:nvSpPr>
          <p:spPr bwMode="auto">
            <a:xfrm>
              <a:off x="4272" y="2796"/>
              <a:ext cx="25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37961" name="Line 44"/>
            <p:cNvSpPr>
              <a:spLocks noChangeShapeType="1"/>
            </p:cNvSpPr>
            <p:nvPr/>
          </p:nvSpPr>
          <p:spPr bwMode="auto">
            <a:xfrm>
              <a:off x="3993" y="2936"/>
              <a:ext cx="2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7962" name="Group 45"/>
            <p:cNvGrpSpPr>
              <a:grpSpLocks/>
            </p:cNvGrpSpPr>
            <p:nvPr/>
          </p:nvGrpSpPr>
          <p:grpSpPr bwMode="auto">
            <a:xfrm>
              <a:off x="4848" y="2819"/>
              <a:ext cx="432" cy="217"/>
              <a:chOff x="4376" y="2144"/>
              <a:chExt cx="400" cy="224"/>
            </a:xfrm>
          </p:grpSpPr>
          <p:sp>
            <p:nvSpPr>
              <p:cNvPr id="37967" name="Rectangle 46"/>
              <p:cNvSpPr>
                <a:spLocks noChangeArrowheads="1"/>
              </p:cNvSpPr>
              <p:nvPr/>
            </p:nvSpPr>
            <p:spPr bwMode="auto">
              <a:xfrm>
                <a:off x="4376" y="2144"/>
                <a:ext cx="400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68" name="Line 47"/>
              <p:cNvSpPr>
                <a:spLocks noChangeShapeType="1"/>
              </p:cNvSpPr>
              <p:nvPr/>
            </p:nvSpPr>
            <p:spPr bwMode="auto">
              <a:xfrm>
                <a:off x="4624" y="2152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7963" name="Rectangle 48"/>
            <p:cNvSpPr>
              <a:spLocks noChangeArrowheads="1"/>
            </p:cNvSpPr>
            <p:nvPr/>
          </p:nvSpPr>
          <p:spPr bwMode="auto">
            <a:xfrm>
              <a:off x="4876" y="2814"/>
              <a:ext cx="25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37964" name="Line 49"/>
            <p:cNvSpPr>
              <a:spLocks noChangeShapeType="1"/>
            </p:cNvSpPr>
            <p:nvPr/>
          </p:nvSpPr>
          <p:spPr bwMode="auto">
            <a:xfrm>
              <a:off x="4581" y="2936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65" name="Line 50"/>
            <p:cNvSpPr>
              <a:spLocks noChangeShapeType="1"/>
            </p:cNvSpPr>
            <p:nvPr/>
          </p:nvSpPr>
          <p:spPr bwMode="auto">
            <a:xfrm flipH="1">
              <a:off x="5168" y="2873"/>
              <a:ext cx="52" cy="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66" name="Line 51"/>
            <p:cNvSpPr>
              <a:spLocks noChangeShapeType="1"/>
            </p:cNvSpPr>
            <p:nvPr/>
          </p:nvSpPr>
          <p:spPr bwMode="auto">
            <a:xfrm>
              <a:off x="5220" y="2891"/>
              <a:ext cx="25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Group 52"/>
          <p:cNvGrpSpPr>
            <a:grpSpLocks/>
          </p:cNvGrpSpPr>
          <p:nvPr/>
        </p:nvGrpSpPr>
        <p:grpSpPr bwMode="auto">
          <a:xfrm>
            <a:off x="4629150" y="2673350"/>
            <a:ext cx="476250" cy="3498850"/>
            <a:chOff x="2923" y="1686"/>
            <a:chExt cx="300" cy="2204"/>
          </a:xfrm>
        </p:grpSpPr>
        <p:sp>
          <p:nvSpPr>
            <p:cNvPr id="37949" name="Rectangle 53"/>
            <p:cNvSpPr>
              <a:spLocks noChangeArrowheads="1"/>
            </p:cNvSpPr>
            <p:nvPr/>
          </p:nvSpPr>
          <p:spPr bwMode="auto">
            <a:xfrm>
              <a:off x="2923" y="3353"/>
              <a:ext cx="291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37950" name="Rectangle 54"/>
            <p:cNvSpPr>
              <a:spLocks noChangeArrowheads="1"/>
            </p:cNvSpPr>
            <p:nvPr/>
          </p:nvSpPr>
          <p:spPr bwMode="auto">
            <a:xfrm>
              <a:off x="2923" y="3075"/>
              <a:ext cx="291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37951" name="Rectangle 55"/>
            <p:cNvSpPr>
              <a:spLocks noChangeArrowheads="1"/>
            </p:cNvSpPr>
            <p:nvPr/>
          </p:nvSpPr>
          <p:spPr bwMode="auto">
            <a:xfrm>
              <a:off x="2923" y="2797"/>
              <a:ext cx="291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 b="1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37952" name="Rectangle 56"/>
            <p:cNvSpPr>
              <a:spLocks noChangeArrowheads="1"/>
            </p:cNvSpPr>
            <p:nvPr/>
          </p:nvSpPr>
          <p:spPr bwMode="auto">
            <a:xfrm>
              <a:off x="2923" y="2519"/>
              <a:ext cx="291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37953" name="Rectangle 57"/>
            <p:cNvSpPr>
              <a:spLocks noChangeArrowheads="1"/>
            </p:cNvSpPr>
            <p:nvPr/>
          </p:nvSpPr>
          <p:spPr bwMode="auto">
            <a:xfrm>
              <a:off x="2923" y="2241"/>
              <a:ext cx="291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37954" name="Rectangle 58"/>
            <p:cNvSpPr>
              <a:spLocks noChangeArrowheads="1"/>
            </p:cNvSpPr>
            <p:nvPr/>
          </p:nvSpPr>
          <p:spPr bwMode="auto">
            <a:xfrm>
              <a:off x="2923" y="1964"/>
              <a:ext cx="291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37955" name="Rectangle 59"/>
            <p:cNvSpPr>
              <a:spLocks noChangeArrowheads="1"/>
            </p:cNvSpPr>
            <p:nvPr/>
          </p:nvSpPr>
          <p:spPr bwMode="auto">
            <a:xfrm>
              <a:off x="2923" y="1686"/>
              <a:ext cx="291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37956" name="Rectangle 60"/>
            <p:cNvSpPr>
              <a:spLocks noChangeArrowheads="1"/>
            </p:cNvSpPr>
            <p:nvPr/>
          </p:nvSpPr>
          <p:spPr bwMode="auto">
            <a:xfrm>
              <a:off x="2931" y="3612"/>
              <a:ext cx="29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</a:rPr>
                <a:t>h</a:t>
              </a:r>
            </a:p>
          </p:txBody>
        </p:sp>
      </p:grpSp>
      <p:grpSp>
        <p:nvGrpSpPr>
          <p:cNvPr id="11" name="Group 61"/>
          <p:cNvGrpSpPr>
            <a:grpSpLocks/>
          </p:cNvGrpSpPr>
          <p:nvPr/>
        </p:nvGrpSpPr>
        <p:grpSpPr bwMode="auto">
          <a:xfrm>
            <a:off x="4640263" y="2676525"/>
            <a:ext cx="922337" cy="3571875"/>
            <a:chOff x="2923" y="1686"/>
            <a:chExt cx="581" cy="2250"/>
          </a:xfrm>
        </p:grpSpPr>
        <p:sp>
          <p:nvSpPr>
            <p:cNvPr id="37936" name="Line 62"/>
            <p:cNvSpPr>
              <a:spLocks noChangeShapeType="1"/>
            </p:cNvSpPr>
            <p:nvPr/>
          </p:nvSpPr>
          <p:spPr bwMode="auto">
            <a:xfrm>
              <a:off x="2926" y="1686"/>
              <a:ext cx="57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37" name="Line 63"/>
            <p:cNvSpPr>
              <a:spLocks noChangeShapeType="1"/>
            </p:cNvSpPr>
            <p:nvPr/>
          </p:nvSpPr>
          <p:spPr bwMode="auto">
            <a:xfrm>
              <a:off x="2923" y="1964"/>
              <a:ext cx="5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38" name="Line 64"/>
            <p:cNvSpPr>
              <a:spLocks noChangeShapeType="1"/>
            </p:cNvSpPr>
            <p:nvPr/>
          </p:nvSpPr>
          <p:spPr bwMode="auto">
            <a:xfrm>
              <a:off x="2923" y="2241"/>
              <a:ext cx="5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39" name="Line 65"/>
            <p:cNvSpPr>
              <a:spLocks noChangeShapeType="1"/>
            </p:cNvSpPr>
            <p:nvPr/>
          </p:nvSpPr>
          <p:spPr bwMode="auto">
            <a:xfrm>
              <a:off x="2923" y="2519"/>
              <a:ext cx="5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40" name="Line 66"/>
            <p:cNvSpPr>
              <a:spLocks noChangeShapeType="1"/>
            </p:cNvSpPr>
            <p:nvPr/>
          </p:nvSpPr>
          <p:spPr bwMode="auto">
            <a:xfrm>
              <a:off x="2923" y="2797"/>
              <a:ext cx="5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41" name="Line 67"/>
            <p:cNvSpPr>
              <a:spLocks noChangeShapeType="1"/>
            </p:cNvSpPr>
            <p:nvPr/>
          </p:nvSpPr>
          <p:spPr bwMode="auto">
            <a:xfrm>
              <a:off x="2923" y="3075"/>
              <a:ext cx="5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42" name="Line 68"/>
            <p:cNvSpPr>
              <a:spLocks noChangeShapeType="1"/>
            </p:cNvSpPr>
            <p:nvPr/>
          </p:nvSpPr>
          <p:spPr bwMode="auto">
            <a:xfrm>
              <a:off x="2923" y="3353"/>
              <a:ext cx="5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43" name="Line 69"/>
            <p:cNvSpPr>
              <a:spLocks noChangeShapeType="1"/>
            </p:cNvSpPr>
            <p:nvPr/>
          </p:nvSpPr>
          <p:spPr bwMode="auto">
            <a:xfrm>
              <a:off x="2923" y="3926"/>
              <a:ext cx="57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44" name="Line 70"/>
            <p:cNvSpPr>
              <a:spLocks noChangeShapeType="1"/>
            </p:cNvSpPr>
            <p:nvPr/>
          </p:nvSpPr>
          <p:spPr bwMode="auto">
            <a:xfrm>
              <a:off x="2923" y="1686"/>
              <a:ext cx="0" cy="19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45" name="Line 71"/>
            <p:cNvSpPr>
              <a:spLocks noChangeShapeType="1"/>
            </p:cNvSpPr>
            <p:nvPr/>
          </p:nvSpPr>
          <p:spPr bwMode="auto">
            <a:xfrm>
              <a:off x="3214" y="1686"/>
              <a:ext cx="2" cy="2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46" name="Line 72"/>
            <p:cNvSpPr>
              <a:spLocks noChangeShapeType="1"/>
            </p:cNvSpPr>
            <p:nvPr/>
          </p:nvSpPr>
          <p:spPr bwMode="auto">
            <a:xfrm>
              <a:off x="3501" y="1686"/>
              <a:ext cx="3" cy="225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47" name="Line 73"/>
            <p:cNvSpPr>
              <a:spLocks noChangeShapeType="1"/>
            </p:cNvSpPr>
            <p:nvPr/>
          </p:nvSpPr>
          <p:spPr bwMode="auto">
            <a:xfrm>
              <a:off x="2923" y="3630"/>
              <a:ext cx="5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48" name="Line 74"/>
            <p:cNvSpPr>
              <a:spLocks noChangeShapeType="1"/>
            </p:cNvSpPr>
            <p:nvPr/>
          </p:nvSpPr>
          <p:spPr bwMode="auto">
            <a:xfrm>
              <a:off x="2923" y="3606"/>
              <a:ext cx="0" cy="3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Group 75"/>
          <p:cNvGrpSpPr>
            <a:grpSpLocks/>
          </p:cNvGrpSpPr>
          <p:nvPr/>
        </p:nvGrpSpPr>
        <p:grpSpPr bwMode="auto">
          <a:xfrm>
            <a:off x="5257800" y="3733800"/>
            <a:ext cx="177800" cy="2311400"/>
            <a:chOff x="3297" y="2346"/>
            <a:chExt cx="112" cy="1456"/>
          </a:xfrm>
        </p:grpSpPr>
        <p:sp>
          <p:nvSpPr>
            <p:cNvPr id="37926" name="Line 76"/>
            <p:cNvSpPr>
              <a:spLocks noChangeShapeType="1"/>
            </p:cNvSpPr>
            <p:nvPr/>
          </p:nvSpPr>
          <p:spPr bwMode="auto">
            <a:xfrm flipH="1">
              <a:off x="3297" y="2346"/>
              <a:ext cx="52" cy="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27" name="Line 77"/>
            <p:cNvSpPr>
              <a:spLocks noChangeShapeType="1"/>
            </p:cNvSpPr>
            <p:nvPr/>
          </p:nvSpPr>
          <p:spPr bwMode="auto">
            <a:xfrm>
              <a:off x="3349" y="2364"/>
              <a:ext cx="26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28" name="Line 78"/>
            <p:cNvSpPr>
              <a:spLocks noChangeShapeType="1"/>
            </p:cNvSpPr>
            <p:nvPr/>
          </p:nvSpPr>
          <p:spPr bwMode="auto">
            <a:xfrm flipH="1">
              <a:off x="3306" y="2605"/>
              <a:ext cx="52" cy="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29" name="Line 79"/>
            <p:cNvSpPr>
              <a:spLocks noChangeShapeType="1"/>
            </p:cNvSpPr>
            <p:nvPr/>
          </p:nvSpPr>
          <p:spPr bwMode="auto">
            <a:xfrm>
              <a:off x="3358" y="2623"/>
              <a:ext cx="25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30" name="Line 80"/>
            <p:cNvSpPr>
              <a:spLocks noChangeShapeType="1"/>
            </p:cNvSpPr>
            <p:nvPr/>
          </p:nvSpPr>
          <p:spPr bwMode="auto">
            <a:xfrm flipH="1">
              <a:off x="3323" y="3159"/>
              <a:ext cx="52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31" name="Line 81"/>
            <p:cNvSpPr>
              <a:spLocks noChangeShapeType="1"/>
            </p:cNvSpPr>
            <p:nvPr/>
          </p:nvSpPr>
          <p:spPr bwMode="auto">
            <a:xfrm>
              <a:off x="3375" y="3177"/>
              <a:ext cx="26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32" name="Line 82"/>
            <p:cNvSpPr>
              <a:spLocks noChangeShapeType="1"/>
            </p:cNvSpPr>
            <p:nvPr/>
          </p:nvSpPr>
          <p:spPr bwMode="auto">
            <a:xfrm flipH="1">
              <a:off x="3332" y="3427"/>
              <a:ext cx="51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33" name="Line 83"/>
            <p:cNvSpPr>
              <a:spLocks noChangeShapeType="1"/>
            </p:cNvSpPr>
            <p:nvPr/>
          </p:nvSpPr>
          <p:spPr bwMode="auto">
            <a:xfrm>
              <a:off x="3383" y="3445"/>
              <a:ext cx="26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34" name="Line 84"/>
            <p:cNvSpPr>
              <a:spLocks noChangeShapeType="1"/>
            </p:cNvSpPr>
            <p:nvPr/>
          </p:nvSpPr>
          <p:spPr bwMode="auto">
            <a:xfrm flipH="1">
              <a:off x="3323" y="3704"/>
              <a:ext cx="52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35" name="Line 85"/>
            <p:cNvSpPr>
              <a:spLocks noChangeShapeType="1"/>
            </p:cNvSpPr>
            <p:nvPr/>
          </p:nvSpPr>
          <p:spPr bwMode="auto">
            <a:xfrm>
              <a:off x="3375" y="3722"/>
              <a:ext cx="26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Group 86"/>
          <p:cNvGrpSpPr>
            <a:grpSpLocks/>
          </p:cNvGrpSpPr>
          <p:nvPr/>
        </p:nvGrpSpPr>
        <p:grpSpPr bwMode="auto">
          <a:xfrm>
            <a:off x="4190999" y="2667000"/>
            <a:ext cx="385763" cy="3629025"/>
            <a:chOff x="2640" y="1680"/>
            <a:chExt cx="243" cy="2286"/>
          </a:xfrm>
        </p:grpSpPr>
        <p:sp>
          <p:nvSpPr>
            <p:cNvPr id="37918" name="Rectangle 87"/>
            <p:cNvSpPr>
              <a:spLocks noChangeArrowheads="1"/>
            </p:cNvSpPr>
            <p:nvPr/>
          </p:nvSpPr>
          <p:spPr bwMode="auto">
            <a:xfrm>
              <a:off x="2640" y="1680"/>
              <a:ext cx="2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dirty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37919" name="Rectangle 88"/>
            <p:cNvSpPr>
              <a:spLocks noChangeArrowheads="1"/>
            </p:cNvSpPr>
            <p:nvPr/>
          </p:nvSpPr>
          <p:spPr bwMode="auto">
            <a:xfrm>
              <a:off x="2640" y="1984"/>
              <a:ext cx="2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37920" name="Rectangle 89"/>
            <p:cNvSpPr>
              <a:spLocks noChangeArrowheads="1"/>
            </p:cNvSpPr>
            <p:nvPr/>
          </p:nvSpPr>
          <p:spPr bwMode="auto">
            <a:xfrm>
              <a:off x="2640" y="2252"/>
              <a:ext cx="2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37921" name="Rectangle 90"/>
            <p:cNvSpPr>
              <a:spLocks noChangeArrowheads="1"/>
            </p:cNvSpPr>
            <p:nvPr/>
          </p:nvSpPr>
          <p:spPr bwMode="auto">
            <a:xfrm>
              <a:off x="2640" y="2537"/>
              <a:ext cx="2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37922" name="Rectangle 91"/>
            <p:cNvSpPr>
              <a:spLocks noChangeArrowheads="1"/>
            </p:cNvSpPr>
            <p:nvPr/>
          </p:nvSpPr>
          <p:spPr bwMode="auto">
            <a:xfrm>
              <a:off x="2640" y="2814"/>
              <a:ext cx="2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37923" name="Rectangle 92"/>
            <p:cNvSpPr>
              <a:spLocks noChangeArrowheads="1"/>
            </p:cNvSpPr>
            <p:nvPr/>
          </p:nvSpPr>
          <p:spPr bwMode="auto">
            <a:xfrm>
              <a:off x="2640" y="3100"/>
              <a:ext cx="2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37924" name="Rectangle 93"/>
            <p:cNvSpPr>
              <a:spLocks noChangeArrowheads="1"/>
            </p:cNvSpPr>
            <p:nvPr/>
          </p:nvSpPr>
          <p:spPr bwMode="auto">
            <a:xfrm>
              <a:off x="2640" y="3377"/>
              <a:ext cx="2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37925" name="Rectangle 94"/>
            <p:cNvSpPr>
              <a:spLocks noChangeArrowheads="1"/>
            </p:cNvSpPr>
            <p:nvPr/>
          </p:nvSpPr>
          <p:spPr bwMode="auto">
            <a:xfrm>
              <a:off x="2640" y="3636"/>
              <a:ext cx="2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0000FF"/>
                  </a:solidFill>
                </a:rPr>
                <a:t>8</a:t>
              </a:r>
            </a:p>
          </p:txBody>
        </p:sp>
      </p:grpSp>
      <p:sp>
        <p:nvSpPr>
          <p:cNvPr id="37904" name="Rectangle 96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4038600" cy="6096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孩子表示法</a:t>
            </a:r>
          </a:p>
        </p:txBody>
      </p:sp>
      <p:grpSp>
        <p:nvGrpSpPr>
          <p:cNvPr id="14" name="Group 97"/>
          <p:cNvGrpSpPr>
            <a:grpSpLocks/>
          </p:cNvGrpSpPr>
          <p:nvPr/>
        </p:nvGrpSpPr>
        <p:grpSpPr bwMode="auto">
          <a:xfrm>
            <a:off x="5776913" y="2666999"/>
            <a:ext cx="1646237" cy="566738"/>
            <a:chOff x="3639" y="1680"/>
            <a:chExt cx="1037" cy="357"/>
          </a:xfrm>
        </p:grpSpPr>
        <p:sp>
          <p:nvSpPr>
            <p:cNvPr id="37907" name="Rectangle 98"/>
            <p:cNvSpPr>
              <a:spLocks noChangeArrowheads="1"/>
            </p:cNvSpPr>
            <p:nvPr/>
          </p:nvSpPr>
          <p:spPr bwMode="auto">
            <a:xfrm>
              <a:off x="3668" y="1707"/>
              <a:ext cx="25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37908" name="Line 99"/>
            <p:cNvSpPr>
              <a:spLocks noChangeShapeType="1"/>
            </p:cNvSpPr>
            <p:nvPr/>
          </p:nvSpPr>
          <p:spPr bwMode="auto">
            <a:xfrm>
              <a:off x="3976" y="1828"/>
              <a:ext cx="2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7909" name="Group 100"/>
            <p:cNvGrpSpPr>
              <a:grpSpLocks/>
            </p:cNvGrpSpPr>
            <p:nvPr/>
          </p:nvGrpSpPr>
          <p:grpSpPr bwMode="auto">
            <a:xfrm>
              <a:off x="3639" y="1711"/>
              <a:ext cx="432" cy="218"/>
              <a:chOff x="4376" y="2144"/>
              <a:chExt cx="400" cy="224"/>
            </a:xfrm>
          </p:grpSpPr>
          <p:sp>
            <p:nvSpPr>
              <p:cNvPr id="37916" name="Rectangle 101"/>
              <p:cNvSpPr>
                <a:spLocks noChangeArrowheads="1"/>
              </p:cNvSpPr>
              <p:nvPr/>
            </p:nvSpPr>
            <p:spPr bwMode="auto">
              <a:xfrm>
                <a:off x="4376" y="2144"/>
                <a:ext cx="400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17" name="Line 102"/>
              <p:cNvSpPr>
                <a:spLocks noChangeShapeType="1"/>
              </p:cNvSpPr>
              <p:nvPr/>
            </p:nvSpPr>
            <p:spPr bwMode="auto">
              <a:xfrm>
                <a:off x="4624" y="2152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7910" name="Group 103"/>
            <p:cNvGrpSpPr>
              <a:grpSpLocks/>
            </p:cNvGrpSpPr>
            <p:nvPr/>
          </p:nvGrpSpPr>
          <p:grpSpPr bwMode="auto">
            <a:xfrm>
              <a:off x="4244" y="1712"/>
              <a:ext cx="432" cy="215"/>
              <a:chOff x="4376" y="2144"/>
              <a:chExt cx="400" cy="224"/>
            </a:xfrm>
          </p:grpSpPr>
          <p:sp>
            <p:nvSpPr>
              <p:cNvPr id="37914" name="Rectangle 104"/>
              <p:cNvSpPr>
                <a:spLocks noChangeArrowheads="1"/>
              </p:cNvSpPr>
              <p:nvPr/>
            </p:nvSpPr>
            <p:spPr bwMode="auto">
              <a:xfrm>
                <a:off x="4376" y="2144"/>
                <a:ext cx="400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15" name="Line 105"/>
              <p:cNvSpPr>
                <a:spLocks noChangeShapeType="1"/>
              </p:cNvSpPr>
              <p:nvPr/>
            </p:nvSpPr>
            <p:spPr bwMode="auto">
              <a:xfrm>
                <a:off x="4624" y="2152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7911" name="Rectangle 106"/>
            <p:cNvSpPr>
              <a:spLocks noChangeArrowheads="1"/>
            </p:cNvSpPr>
            <p:nvPr/>
          </p:nvSpPr>
          <p:spPr bwMode="auto">
            <a:xfrm>
              <a:off x="4263" y="1680"/>
              <a:ext cx="2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37912" name="Line 107"/>
            <p:cNvSpPr>
              <a:spLocks noChangeShapeType="1"/>
            </p:cNvSpPr>
            <p:nvPr/>
          </p:nvSpPr>
          <p:spPr bwMode="auto">
            <a:xfrm flipH="1">
              <a:off x="4546" y="1784"/>
              <a:ext cx="43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13" name="Line 108"/>
            <p:cNvSpPr>
              <a:spLocks noChangeShapeType="1"/>
            </p:cNvSpPr>
            <p:nvPr/>
          </p:nvSpPr>
          <p:spPr bwMode="auto">
            <a:xfrm>
              <a:off x="4589" y="1793"/>
              <a:ext cx="35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13453" name="Line 109"/>
          <p:cNvSpPr>
            <a:spLocks noChangeShapeType="1"/>
          </p:cNvSpPr>
          <p:nvPr/>
        </p:nvSpPr>
        <p:spPr bwMode="auto">
          <a:xfrm>
            <a:off x="5334000" y="2895600"/>
            <a:ext cx="42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123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3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3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313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31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31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6" grpId="0" build="p" autoUpdateAnimBg="0"/>
      <p:bldP spid="313347" grpId="0" autoUpdateAnimBg="0"/>
      <p:bldP spid="313348" grpId="0" animBg="1"/>
      <p:bldP spid="313365" grpId="0" animBg="1"/>
      <p:bldP spid="313378" grpId="0" animBg="1"/>
      <p:bldP spid="31345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树的存储结构</a:t>
            </a:r>
          </a:p>
        </p:txBody>
      </p:sp>
      <p:sp>
        <p:nvSpPr>
          <p:cNvPr id="880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孩子表示法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</a:t>
            </a:r>
            <a:r>
              <a:rPr lang="zh-CN" altLang="en-US" dirty="0"/>
              <a:t>结点的孩子结点用</a:t>
            </a:r>
            <a:r>
              <a:rPr lang="zh-CN" altLang="en-US" dirty="0">
                <a:solidFill>
                  <a:srgbClr val="FF0000"/>
                </a:solidFill>
              </a:rPr>
              <a:t>单链表</a:t>
            </a:r>
            <a:r>
              <a:rPr lang="zh-CN" altLang="en-US" dirty="0"/>
              <a:t>存储，再用含</a:t>
            </a:r>
            <a:r>
              <a:rPr lang="en-US" altLang="zh-CN" dirty="0"/>
              <a:t>n</a:t>
            </a:r>
            <a:r>
              <a:rPr lang="zh-CN" altLang="en-US" dirty="0"/>
              <a:t>个元素的</a:t>
            </a:r>
            <a:r>
              <a:rPr lang="zh-CN" altLang="en-US" dirty="0">
                <a:solidFill>
                  <a:srgbClr val="FF0000"/>
                </a:solidFill>
              </a:rPr>
              <a:t>结构数组</a:t>
            </a:r>
            <a:r>
              <a:rPr lang="zh-CN" altLang="en-US" dirty="0"/>
              <a:t>指向每个孩子链表</a:t>
            </a:r>
          </a:p>
          <a:p>
            <a:pPr lvl="1"/>
            <a:endParaRPr lang="zh-CN" altLang="en-US" dirty="0" smtClean="0"/>
          </a:p>
        </p:txBody>
      </p:sp>
      <p:sp>
        <p:nvSpPr>
          <p:cNvPr id="88068" name="矩形 3"/>
          <p:cNvSpPr>
            <a:spLocks noChangeArrowheads="1"/>
          </p:cNvSpPr>
          <p:nvPr/>
        </p:nvSpPr>
        <p:spPr bwMode="auto">
          <a:xfrm>
            <a:off x="611633" y="2708920"/>
            <a:ext cx="842486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altLang="zh-CN" sz="2000" b="1" dirty="0" err="1">
                <a:solidFill>
                  <a:srgbClr val="111111"/>
                </a:solidFill>
              </a:rPr>
              <a:t>typedef</a:t>
            </a:r>
            <a:r>
              <a:rPr lang="en-US" altLang="zh-CN" sz="2000" b="1" dirty="0">
                <a:solidFill>
                  <a:srgbClr val="111111"/>
                </a:solidFill>
              </a:rPr>
              <a:t> </a:t>
            </a:r>
            <a:r>
              <a:rPr lang="en-US" altLang="zh-CN" sz="2000" b="1" dirty="0" err="1">
                <a:solidFill>
                  <a:srgbClr val="111111"/>
                </a:solidFill>
              </a:rPr>
              <a:t>struct</a:t>
            </a:r>
            <a:r>
              <a:rPr lang="en-US" altLang="zh-CN" sz="2000" b="1" dirty="0">
                <a:solidFill>
                  <a:srgbClr val="111111"/>
                </a:solidFill>
              </a:rPr>
              <a:t> </a:t>
            </a:r>
            <a:r>
              <a:rPr lang="en-US" altLang="zh-CN" sz="2000" b="1" dirty="0" err="1">
                <a:solidFill>
                  <a:srgbClr val="111111"/>
                </a:solidFill>
              </a:rPr>
              <a:t>CTNode</a:t>
            </a:r>
            <a:r>
              <a:rPr lang="en-US" altLang="zh-CN" sz="2000" dirty="0">
                <a:solidFill>
                  <a:srgbClr val="111111"/>
                </a:solidFill>
              </a:rPr>
              <a:t> {</a:t>
            </a:r>
            <a:r>
              <a:rPr lang="zh-CN" altLang="en-US" sz="2000" dirty="0">
                <a:solidFill>
                  <a:srgbClr val="111111"/>
                </a:solidFill>
              </a:rPr>
              <a:t>　　　</a:t>
            </a:r>
            <a:br>
              <a:rPr lang="zh-CN" altLang="en-US" sz="2000" dirty="0">
                <a:solidFill>
                  <a:srgbClr val="111111"/>
                </a:solidFill>
              </a:rPr>
            </a:br>
            <a:r>
              <a:rPr lang="zh-CN" altLang="en-US" sz="2000" dirty="0">
                <a:solidFill>
                  <a:srgbClr val="111111"/>
                </a:solidFill>
              </a:rPr>
              <a:t>　　　</a:t>
            </a:r>
            <a:r>
              <a:rPr lang="en-US" altLang="zh-CN" sz="2000" b="1" dirty="0" err="1">
                <a:solidFill>
                  <a:srgbClr val="111111"/>
                </a:solidFill>
              </a:rPr>
              <a:t>int</a:t>
            </a:r>
            <a:r>
              <a:rPr lang="en-US" altLang="zh-CN" sz="2000" b="1" dirty="0">
                <a:solidFill>
                  <a:srgbClr val="111111"/>
                </a:solidFill>
              </a:rPr>
              <a:t> </a:t>
            </a:r>
            <a:r>
              <a:rPr lang="en-US" altLang="zh-CN" sz="2000" dirty="0">
                <a:solidFill>
                  <a:srgbClr val="111111"/>
                </a:solidFill>
              </a:rPr>
              <a:t>child;	</a:t>
            </a:r>
            <a:r>
              <a:rPr lang="en-US" altLang="zh-CN" sz="2000" dirty="0" smtClean="0">
                <a:solidFill>
                  <a:srgbClr val="111111"/>
                </a:solidFill>
              </a:rPr>
              <a:t> //</a:t>
            </a:r>
            <a:r>
              <a:rPr lang="zh-CN" altLang="en-US" sz="2000" dirty="0">
                <a:solidFill>
                  <a:srgbClr val="111111"/>
                </a:solidFill>
              </a:rPr>
              <a:t>孩子结点的序号</a:t>
            </a:r>
            <a:br>
              <a:rPr lang="zh-CN" altLang="en-US" sz="2000" dirty="0">
                <a:solidFill>
                  <a:srgbClr val="111111"/>
                </a:solidFill>
              </a:rPr>
            </a:br>
            <a:r>
              <a:rPr lang="zh-CN" altLang="en-US" sz="2000" dirty="0">
                <a:solidFill>
                  <a:srgbClr val="111111"/>
                </a:solidFill>
              </a:rPr>
              <a:t>　　　</a:t>
            </a:r>
            <a:r>
              <a:rPr lang="en-US" altLang="zh-CN" sz="2000" dirty="0" err="1">
                <a:solidFill>
                  <a:srgbClr val="111111"/>
                </a:solidFill>
              </a:rPr>
              <a:t>struct</a:t>
            </a:r>
            <a:r>
              <a:rPr lang="en-US" altLang="zh-CN" sz="2000" dirty="0">
                <a:solidFill>
                  <a:srgbClr val="111111"/>
                </a:solidFill>
              </a:rPr>
              <a:t> </a:t>
            </a:r>
            <a:r>
              <a:rPr lang="en-US" altLang="zh-CN" sz="2000" dirty="0" err="1">
                <a:solidFill>
                  <a:srgbClr val="111111"/>
                </a:solidFill>
              </a:rPr>
              <a:t>CTNode</a:t>
            </a:r>
            <a:r>
              <a:rPr lang="en-US" altLang="zh-CN" sz="2000" dirty="0">
                <a:solidFill>
                  <a:srgbClr val="111111"/>
                </a:solidFill>
              </a:rPr>
              <a:t> *next; </a:t>
            </a:r>
            <a:r>
              <a:rPr lang="en-US" altLang="zh-CN" sz="2000" dirty="0" smtClean="0">
                <a:solidFill>
                  <a:srgbClr val="111111"/>
                </a:solidFill>
              </a:rPr>
              <a:t>  //</a:t>
            </a:r>
            <a:r>
              <a:rPr lang="zh-CN" altLang="en-US" sz="2000" dirty="0">
                <a:solidFill>
                  <a:srgbClr val="111111"/>
                </a:solidFill>
              </a:rPr>
              <a:t>孩子结点的指针域</a:t>
            </a:r>
            <a:br>
              <a:rPr lang="zh-CN" altLang="en-US" sz="2000" dirty="0">
                <a:solidFill>
                  <a:srgbClr val="111111"/>
                </a:solidFill>
              </a:rPr>
            </a:br>
            <a:r>
              <a:rPr lang="zh-CN" altLang="en-US" sz="2000" dirty="0">
                <a:solidFill>
                  <a:srgbClr val="111111"/>
                </a:solidFill>
              </a:rPr>
              <a:t>　　</a:t>
            </a:r>
            <a:r>
              <a:rPr lang="en-US" altLang="zh-CN" sz="2000" dirty="0">
                <a:solidFill>
                  <a:srgbClr val="111111"/>
                </a:solidFill>
              </a:rPr>
              <a:t>} *</a:t>
            </a:r>
            <a:r>
              <a:rPr lang="en-US" altLang="zh-CN" sz="2000" dirty="0" err="1">
                <a:solidFill>
                  <a:srgbClr val="111111"/>
                </a:solidFill>
              </a:rPr>
              <a:t>ChildPtr</a:t>
            </a:r>
            <a:r>
              <a:rPr lang="en-US" altLang="zh-CN" sz="2000" dirty="0">
                <a:solidFill>
                  <a:srgbClr val="111111"/>
                </a:solidFill>
              </a:rPr>
              <a:t>; 			// </a:t>
            </a:r>
            <a:r>
              <a:rPr lang="zh-CN" altLang="en-US" sz="2000" dirty="0">
                <a:solidFill>
                  <a:srgbClr val="111111"/>
                </a:solidFill>
              </a:rPr>
              <a:t>孩子链表的结点</a:t>
            </a:r>
            <a:br>
              <a:rPr lang="zh-CN" altLang="en-US" sz="2000" dirty="0">
                <a:solidFill>
                  <a:srgbClr val="111111"/>
                </a:solidFill>
              </a:rPr>
            </a:br>
            <a:r>
              <a:rPr lang="en-US" altLang="zh-CN" sz="2000" b="1" dirty="0" err="1" smtClean="0">
                <a:solidFill>
                  <a:srgbClr val="111111"/>
                </a:solidFill>
              </a:rPr>
              <a:t>typedef</a:t>
            </a:r>
            <a:r>
              <a:rPr lang="en-US" altLang="zh-CN" sz="2000" b="1" dirty="0" smtClean="0">
                <a:solidFill>
                  <a:srgbClr val="111111"/>
                </a:solidFill>
              </a:rPr>
              <a:t> </a:t>
            </a:r>
            <a:r>
              <a:rPr lang="en-US" altLang="zh-CN" sz="2000" b="1" dirty="0" err="1">
                <a:solidFill>
                  <a:srgbClr val="111111"/>
                </a:solidFill>
              </a:rPr>
              <a:t>struct</a:t>
            </a:r>
            <a:r>
              <a:rPr lang="en-US" altLang="zh-CN" sz="2000" b="1" dirty="0">
                <a:solidFill>
                  <a:srgbClr val="111111"/>
                </a:solidFill>
              </a:rPr>
              <a:t> </a:t>
            </a:r>
            <a:r>
              <a:rPr lang="en-US" altLang="zh-CN" sz="2000" dirty="0">
                <a:solidFill>
                  <a:srgbClr val="111111"/>
                </a:solidFill>
              </a:rPr>
              <a:t>{</a:t>
            </a:r>
            <a:br>
              <a:rPr lang="en-US" altLang="zh-CN" sz="2000" dirty="0">
                <a:solidFill>
                  <a:srgbClr val="111111"/>
                </a:solidFill>
              </a:rPr>
            </a:br>
            <a:r>
              <a:rPr lang="zh-CN" altLang="en-US" sz="2000" dirty="0">
                <a:solidFill>
                  <a:srgbClr val="111111"/>
                </a:solidFill>
              </a:rPr>
              <a:t>　　　</a:t>
            </a:r>
            <a:r>
              <a:rPr lang="en-US" altLang="zh-CN" sz="2000" dirty="0" err="1">
                <a:solidFill>
                  <a:srgbClr val="111111"/>
                </a:solidFill>
              </a:rPr>
              <a:t>ElemType</a:t>
            </a:r>
            <a:r>
              <a:rPr lang="en-US" altLang="zh-CN" sz="2000" dirty="0">
                <a:solidFill>
                  <a:srgbClr val="111111"/>
                </a:solidFill>
              </a:rPr>
              <a:t> data; 		// </a:t>
            </a:r>
            <a:r>
              <a:rPr lang="zh-CN" altLang="en-US" sz="2000" dirty="0">
                <a:solidFill>
                  <a:srgbClr val="111111"/>
                </a:solidFill>
              </a:rPr>
              <a:t>结点的数据元素</a:t>
            </a:r>
            <a:br>
              <a:rPr lang="zh-CN" altLang="en-US" sz="2000" dirty="0">
                <a:solidFill>
                  <a:srgbClr val="111111"/>
                </a:solidFill>
              </a:rPr>
            </a:br>
            <a:r>
              <a:rPr lang="zh-CN" altLang="en-US" sz="2000" dirty="0">
                <a:solidFill>
                  <a:srgbClr val="111111"/>
                </a:solidFill>
              </a:rPr>
              <a:t>　　　</a:t>
            </a:r>
            <a:r>
              <a:rPr lang="en-US" altLang="zh-CN" sz="2000" dirty="0" err="1">
                <a:solidFill>
                  <a:srgbClr val="111111"/>
                </a:solidFill>
              </a:rPr>
              <a:t>ChildPtr</a:t>
            </a:r>
            <a:r>
              <a:rPr lang="en-US" altLang="zh-CN" sz="2000" dirty="0">
                <a:solidFill>
                  <a:srgbClr val="111111"/>
                </a:solidFill>
              </a:rPr>
              <a:t> </a:t>
            </a:r>
            <a:r>
              <a:rPr lang="en-US" altLang="zh-CN" sz="2000" dirty="0" err="1">
                <a:solidFill>
                  <a:srgbClr val="111111"/>
                </a:solidFill>
              </a:rPr>
              <a:t>firstchild</a:t>
            </a:r>
            <a:r>
              <a:rPr lang="en-US" altLang="zh-CN" sz="2000" dirty="0">
                <a:solidFill>
                  <a:srgbClr val="111111"/>
                </a:solidFill>
              </a:rPr>
              <a:t>; </a:t>
            </a:r>
            <a:r>
              <a:rPr lang="en-US" altLang="zh-CN" sz="2000" dirty="0" smtClean="0">
                <a:solidFill>
                  <a:srgbClr val="111111"/>
                </a:solidFill>
              </a:rPr>
              <a:t>	// </a:t>
            </a:r>
            <a:r>
              <a:rPr lang="zh-CN" altLang="en-US" sz="2000" dirty="0">
                <a:solidFill>
                  <a:srgbClr val="111111"/>
                </a:solidFill>
              </a:rPr>
              <a:t>孩子链表头指针</a:t>
            </a:r>
            <a:br>
              <a:rPr lang="zh-CN" altLang="en-US" sz="2000" dirty="0">
                <a:solidFill>
                  <a:srgbClr val="111111"/>
                </a:solidFill>
              </a:rPr>
            </a:br>
            <a:r>
              <a:rPr lang="zh-CN" altLang="en-US" sz="2000" dirty="0">
                <a:solidFill>
                  <a:srgbClr val="111111"/>
                </a:solidFill>
              </a:rPr>
              <a:t>　　</a:t>
            </a:r>
            <a:r>
              <a:rPr lang="en-US" altLang="zh-CN" sz="2000" dirty="0">
                <a:solidFill>
                  <a:srgbClr val="111111"/>
                </a:solidFill>
              </a:rPr>
              <a:t>} </a:t>
            </a:r>
            <a:r>
              <a:rPr lang="en-US" altLang="zh-CN" sz="2000" dirty="0" err="1">
                <a:solidFill>
                  <a:srgbClr val="111111"/>
                </a:solidFill>
              </a:rPr>
              <a:t>CTBox</a:t>
            </a:r>
            <a:r>
              <a:rPr lang="en-US" altLang="zh-CN" sz="2000" dirty="0">
                <a:solidFill>
                  <a:srgbClr val="111111"/>
                </a:solidFill>
              </a:rPr>
              <a:t>;</a:t>
            </a:r>
            <a:br>
              <a:rPr lang="en-US" altLang="zh-CN" sz="2000" dirty="0">
                <a:solidFill>
                  <a:srgbClr val="111111"/>
                </a:solidFill>
              </a:rPr>
            </a:br>
            <a:r>
              <a:rPr lang="en-US" altLang="zh-CN" sz="2000" b="1" dirty="0" err="1" smtClean="0">
                <a:solidFill>
                  <a:srgbClr val="111111"/>
                </a:solidFill>
              </a:rPr>
              <a:t>typedef</a:t>
            </a:r>
            <a:r>
              <a:rPr lang="en-US" altLang="zh-CN" sz="2000" b="1" dirty="0" smtClean="0">
                <a:solidFill>
                  <a:srgbClr val="111111"/>
                </a:solidFill>
              </a:rPr>
              <a:t> </a:t>
            </a:r>
            <a:r>
              <a:rPr lang="en-US" altLang="zh-CN" sz="2000" b="1" dirty="0" err="1">
                <a:solidFill>
                  <a:srgbClr val="111111"/>
                </a:solidFill>
              </a:rPr>
              <a:t>struct</a:t>
            </a:r>
            <a:r>
              <a:rPr lang="en-US" altLang="zh-CN" sz="2000" b="1" dirty="0">
                <a:solidFill>
                  <a:srgbClr val="111111"/>
                </a:solidFill>
              </a:rPr>
              <a:t> </a:t>
            </a:r>
            <a:r>
              <a:rPr lang="en-US" altLang="zh-CN" sz="2000" dirty="0">
                <a:solidFill>
                  <a:srgbClr val="111111"/>
                </a:solidFill>
              </a:rPr>
              <a:t>{</a:t>
            </a:r>
            <a:br>
              <a:rPr lang="en-US" altLang="zh-CN" sz="2000" dirty="0">
                <a:solidFill>
                  <a:srgbClr val="111111"/>
                </a:solidFill>
              </a:rPr>
            </a:br>
            <a:r>
              <a:rPr lang="zh-CN" altLang="en-US" sz="2000" dirty="0">
                <a:solidFill>
                  <a:srgbClr val="111111"/>
                </a:solidFill>
              </a:rPr>
              <a:t>　　　</a:t>
            </a:r>
            <a:r>
              <a:rPr lang="en-US" altLang="zh-CN" sz="2000" dirty="0" err="1">
                <a:solidFill>
                  <a:srgbClr val="111111"/>
                </a:solidFill>
              </a:rPr>
              <a:t>CTBox</a:t>
            </a:r>
            <a:r>
              <a:rPr lang="en-US" altLang="zh-CN" sz="2000" dirty="0">
                <a:solidFill>
                  <a:srgbClr val="111111"/>
                </a:solidFill>
              </a:rPr>
              <a:t> nodes[</a:t>
            </a:r>
            <a:r>
              <a:rPr lang="en-US" altLang="zh-CN" sz="2000" dirty="0" err="1">
                <a:solidFill>
                  <a:srgbClr val="111111"/>
                </a:solidFill>
              </a:rPr>
              <a:t>Maxnode</a:t>
            </a:r>
            <a:r>
              <a:rPr lang="en-US" altLang="zh-CN" sz="2000" dirty="0">
                <a:solidFill>
                  <a:srgbClr val="111111"/>
                </a:solidFill>
              </a:rPr>
              <a:t>];</a:t>
            </a:r>
            <a:br>
              <a:rPr lang="en-US" altLang="zh-CN" sz="2000" dirty="0">
                <a:solidFill>
                  <a:srgbClr val="111111"/>
                </a:solidFill>
              </a:rPr>
            </a:br>
            <a:r>
              <a:rPr lang="zh-CN" altLang="en-US" sz="2000" dirty="0">
                <a:solidFill>
                  <a:srgbClr val="111111"/>
                </a:solidFill>
              </a:rPr>
              <a:t>　　　</a:t>
            </a:r>
            <a:r>
              <a:rPr lang="en-US" altLang="zh-CN" sz="2000" b="1" dirty="0" err="1">
                <a:solidFill>
                  <a:srgbClr val="111111"/>
                </a:solidFill>
              </a:rPr>
              <a:t>int</a:t>
            </a:r>
            <a:r>
              <a:rPr lang="en-US" altLang="zh-CN" sz="2000" dirty="0">
                <a:solidFill>
                  <a:srgbClr val="111111"/>
                </a:solidFill>
              </a:rPr>
              <a:t> n, r; </a:t>
            </a:r>
            <a:r>
              <a:rPr lang="zh-CN" altLang="en-US" sz="2000" dirty="0">
                <a:solidFill>
                  <a:srgbClr val="111111"/>
                </a:solidFill>
              </a:rPr>
              <a:t>　</a:t>
            </a:r>
            <a:r>
              <a:rPr lang="en-US" altLang="zh-CN" sz="2000" dirty="0">
                <a:solidFill>
                  <a:srgbClr val="111111"/>
                </a:solidFill>
              </a:rPr>
              <a:t>// </a:t>
            </a:r>
            <a:r>
              <a:rPr lang="zh-CN" altLang="en-US" sz="2000" dirty="0">
                <a:solidFill>
                  <a:srgbClr val="111111"/>
                </a:solidFill>
              </a:rPr>
              <a:t>结点数和根结点的位置</a:t>
            </a:r>
            <a:br>
              <a:rPr lang="zh-CN" altLang="en-US" sz="2000" dirty="0">
                <a:solidFill>
                  <a:srgbClr val="111111"/>
                </a:solidFill>
              </a:rPr>
            </a:br>
            <a:r>
              <a:rPr lang="zh-CN" altLang="en-US" sz="2000" dirty="0">
                <a:solidFill>
                  <a:srgbClr val="111111"/>
                </a:solidFill>
              </a:rPr>
              <a:t>　　</a:t>
            </a:r>
            <a:r>
              <a:rPr lang="en-US" altLang="zh-CN" sz="2000" dirty="0">
                <a:solidFill>
                  <a:srgbClr val="111111"/>
                </a:solidFill>
              </a:rPr>
              <a:t>} </a:t>
            </a:r>
            <a:r>
              <a:rPr lang="en-US" altLang="zh-CN" sz="2000" dirty="0" err="1">
                <a:solidFill>
                  <a:srgbClr val="111111"/>
                </a:solidFill>
              </a:rPr>
              <a:t>CTree</a:t>
            </a:r>
            <a:r>
              <a:rPr lang="en-US" altLang="zh-CN" sz="2000" dirty="0">
                <a:solidFill>
                  <a:srgbClr val="111111"/>
                </a:solidFill>
              </a:rPr>
              <a:t>; //</a:t>
            </a:r>
            <a:r>
              <a:rPr lang="zh-CN" altLang="en-US" sz="2000" dirty="0">
                <a:solidFill>
                  <a:srgbClr val="111111"/>
                </a:solidFill>
              </a:rPr>
              <a:t>树结构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树的存储结构</a:t>
            </a:r>
          </a:p>
        </p:txBody>
      </p:sp>
      <p:sp>
        <p:nvSpPr>
          <p:cNvPr id="890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孩子表示法</a:t>
            </a:r>
            <a:endParaRPr lang="en-US" altLang="zh-CN" smtClean="0"/>
          </a:p>
          <a:p>
            <a:pPr lvl="1"/>
            <a:r>
              <a:rPr lang="zh-CN" altLang="en-US" smtClean="0"/>
              <a:t>孩子链表</a:t>
            </a:r>
            <a:endParaRPr lang="en-US" altLang="zh-CN" smtClean="0"/>
          </a:p>
          <a:p>
            <a:pPr lvl="1"/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075" y="1125538"/>
            <a:ext cx="300355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429000"/>
            <a:ext cx="5976938" cy="333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树的存储结构</a:t>
            </a:r>
          </a:p>
        </p:txBody>
      </p:sp>
      <p:sp>
        <p:nvSpPr>
          <p:cNvPr id="901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孩子表示法</a:t>
            </a:r>
            <a:endParaRPr lang="en-US" altLang="zh-CN" smtClean="0"/>
          </a:p>
          <a:p>
            <a:pPr lvl="1"/>
            <a:r>
              <a:rPr lang="zh-CN" altLang="en-US" smtClean="0"/>
              <a:t>孩子链表</a:t>
            </a:r>
            <a:endParaRPr lang="en-US" altLang="zh-CN" smtClean="0"/>
          </a:p>
          <a:p>
            <a:pPr lvl="1"/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00" y="1087438"/>
            <a:ext cx="2881313" cy="210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197225"/>
            <a:ext cx="7416800" cy="366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后序遍历</a:t>
            </a:r>
            <a:r>
              <a:rPr lang="en-US" altLang="zh-CN" dirty="0" smtClean="0"/>
              <a:t>: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</a:rPr>
              <a:t>先左再右再</a:t>
            </a:r>
            <a:r>
              <a:rPr lang="zh-CN" altLang="en-US" sz="4000" dirty="0" smtClean="0">
                <a:solidFill>
                  <a:srgbClr val="FF0000"/>
                </a:solidFill>
                <a:latin typeface="楷体_GB2312" pitchFamily="49" charset="-122"/>
              </a:rPr>
              <a:t>根</a:t>
            </a:r>
            <a:endParaRPr lang="zh-CN" altLang="en-US" sz="4000" dirty="0" smtClean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95288" y="5353050"/>
            <a:ext cx="3421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chemeClr val="tx1"/>
                </a:solidFill>
              </a:rPr>
              <a:t>后序：</a:t>
            </a:r>
            <a:r>
              <a:rPr lang="en-US" altLang="zh-CN" sz="2800">
                <a:solidFill>
                  <a:schemeClr val="tx1"/>
                </a:solidFill>
              </a:rPr>
              <a:t>GDB  EFC  A</a:t>
            </a:r>
            <a:endParaRPr lang="zh-CN" altLang="en-US" sz="2800">
              <a:solidFill>
                <a:schemeClr val="tx1"/>
              </a:solidFill>
            </a:endParaRPr>
          </a:p>
        </p:txBody>
      </p:sp>
      <p:pic>
        <p:nvPicPr>
          <p:cNvPr id="1034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2133600"/>
            <a:ext cx="2430462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2109788"/>
            <a:ext cx="80962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2159000"/>
            <a:ext cx="8477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2133600"/>
            <a:ext cx="4381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63" y="3511550"/>
            <a:ext cx="8191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511550"/>
            <a:ext cx="4191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813" y="3584575"/>
            <a:ext cx="4000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358457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358457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4454525"/>
            <a:ext cx="3714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4445000"/>
            <a:ext cx="4000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连接符 15"/>
          <p:cNvCxnSpPr/>
          <p:nvPr/>
        </p:nvCxnSpPr>
        <p:spPr>
          <a:xfrm>
            <a:off x="3995738" y="5291138"/>
            <a:ext cx="1728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011863" y="5291138"/>
            <a:ext cx="1584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41" name="TextBox 17"/>
          <p:cNvSpPr txBox="1">
            <a:spLocks noChangeArrowheads="1"/>
          </p:cNvSpPr>
          <p:nvPr/>
        </p:nvSpPr>
        <p:spPr bwMode="auto">
          <a:xfrm>
            <a:off x="4284663" y="5487988"/>
            <a:ext cx="1150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左子树</a:t>
            </a:r>
          </a:p>
        </p:txBody>
      </p:sp>
      <p:sp>
        <p:nvSpPr>
          <p:cNvPr id="103442" name="TextBox 18"/>
          <p:cNvSpPr txBox="1">
            <a:spLocks noChangeArrowheads="1"/>
          </p:cNvSpPr>
          <p:nvPr/>
        </p:nvSpPr>
        <p:spPr bwMode="auto">
          <a:xfrm>
            <a:off x="6084888" y="5487988"/>
            <a:ext cx="1295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右子树</a:t>
            </a:r>
          </a:p>
        </p:txBody>
      </p:sp>
      <p:sp>
        <p:nvSpPr>
          <p:cNvPr id="103443" name="TextBox 19"/>
          <p:cNvSpPr txBox="1">
            <a:spLocks noChangeArrowheads="1"/>
          </p:cNvSpPr>
          <p:nvPr/>
        </p:nvSpPr>
        <p:spPr bwMode="auto">
          <a:xfrm>
            <a:off x="7453313" y="5445125"/>
            <a:ext cx="129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根结点</a:t>
            </a: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val="130221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62812E-6 L -1.38889E-6 0.08788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56984E-6 L 4.72222E-6 0.08858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64662E-6 L 4.16667E-6 0.22317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4653E-6 L 8.33333E-7 0.21184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74653E-6 L 4.44444E-6 0.21184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4653E-6 L 2.22222E-6 0.21184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8.0481E-7 L -2.5E-6 0.42252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ChangeArrowheads="1"/>
          </p:cNvSpPr>
          <p:nvPr/>
        </p:nvSpPr>
        <p:spPr bwMode="auto">
          <a:xfrm>
            <a:off x="304800" y="1066800"/>
            <a:ext cx="8382000" cy="294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0000CC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又称二叉树表示法，或二叉链表表示法</a:t>
            </a:r>
          </a:p>
          <a:p>
            <a:pPr eaLnBrk="1" hangingPunct="1">
              <a:spcBef>
                <a:spcPct val="50000"/>
              </a:spcBef>
              <a:buClr>
                <a:srgbClr val="0000CC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思路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用二叉链表来表示树，但链表中的两个指针域含义不同。</a:t>
            </a:r>
          </a:p>
          <a:p>
            <a:pPr eaLnBrk="1" hangingPunct="1">
              <a:buClr>
                <a:srgbClr val="0000CC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左指针指向该结点的第一个</a:t>
            </a:r>
            <a:r>
              <a:rPr lang="zh-CN" altLang="en-US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孩子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0000CC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右指针指向该结点的下一个兄弟</a:t>
            </a:r>
            <a:r>
              <a:rPr lang="zh-CN" altLang="en-US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结点</a:t>
            </a:r>
            <a:endParaRPr kumimoji="1"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92535" y="4221088"/>
            <a:ext cx="5105400" cy="762000"/>
            <a:chOff x="1104" y="2160"/>
            <a:chExt cx="3216" cy="480"/>
          </a:xfrm>
        </p:grpSpPr>
        <p:sp>
          <p:nvSpPr>
            <p:cNvPr id="38921" name="Rectangle 4"/>
            <p:cNvSpPr>
              <a:spLocks noChangeArrowheads="1"/>
            </p:cNvSpPr>
            <p:nvPr/>
          </p:nvSpPr>
          <p:spPr bwMode="auto">
            <a:xfrm>
              <a:off x="3072" y="2256"/>
              <a:ext cx="124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>
                  <a:solidFill>
                    <a:srgbClr val="0000CC"/>
                  </a:solidFill>
                </a:rPr>
                <a:t>nextsibling</a:t>
              </a:r>
            </a:p>
          </p:txBody>
        </p:sp>
        <p:sp>
          <p:nvSpPr>
            <p:cNvPr id="38922" name="Rectangle 5"/>
            <p:cNvSpPr>
              <a:spLocks noChangeArrowheads="1"/>
            </p:cNvSpPr>
            <p:nvPr/>
          </p:nvSpPr>
          <p:spPr bwMode="auto">
            <a:xfrm>
              <a:off x="2208" y="2256"/>
              <a:ext cx="768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>
                  <a:solidFill>
                    <a:srgbClr val="000000"/>
                  </a:solidFill>
                </a:rPr>
                <a:t>data</a:t>
              </a:r>
            </a:p>
          </p:txBody>
        </p:sp>
        <p:sp>
          <p:nvSpPr>
            <p:cNvPr id="38923" name="Rectangle 6"/>
            <p:cNvSpPr>
              <a:spLocks noChangeArrowheads="1"/>
            </p:cNvSpPr>
            <p:nvPr/>
          </p:nvSpPr>
          <p:spPr bwMode="auto">
            <a:xfrm>
              <a:off x="1152" y="2256"/>
              <a:ext cx="96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>
                  <a:solidFill>
                    <a:srgbClr val="0000CC"/>
                  </a:solidFill>
                </a:rPr>
                <a:t>firstchild</a:t>
              </a:r>
            </a:p>
          </p:txBody>
        </p:sp>
        <p:sp>
          <p:nvSpPr>
            <p:cNvPr id="38924" name="Line 7"/>
            <p:cNvSpPr>
              <a:spLocks noChangeShapeType="1"/>
            </p:cNvSpPr>
            <p:nvPr/>
          </p:nvSpPr>
          <p:spPr bwMode="auto">
            <a:xfrm>
              <a:off x="1104" y="2160"/>
              <a:ext cx="32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25" name="Line 8"/>
            <p:cNvSpPr>
              <a:spLocks noChangeShapeType="1"/>
            </p:cNvSpPr>
            <p:nvPr/>
          </p:nvSpPr>
          <p:spPr bwMode="auto">
            <a:xfrm>
              <a:off x="1104" y="2640"/>
              <a:ext cx="32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26" name="Line 9"/>
            <p:cNvSpPr>
              <a:spLocks noChangeShapeType="1"/>
            </p:cNvSpPr>
            <p:nvPr/>
          </p:nvSpPr>
          <p:spPr bwMode="auto">
            <a:xfrm>
              <a:off x="1104" y="2160"/>
              <a:ext cx="0" cy="48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27" name="Line 10"/>
            <p:cNvSpPr>
              <a:spLocks noChangeShapeType="1"/>
            </p:cNvSpPr>
            <p:nvPr/>
          </p:nvSpPr>
          <p:spPr bwMode="auto">
            <a:xfrm>
              <a:off x="2112" y="2160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28" name="Line 11"/>
            <p:cNvSpPr>
              <a:spLocks noChangeShapeType="1"/>
            </p:cNvSpPr>
            <p:nvPr/>
          </p:nvSpPr>
          <p:spPr bwMode="auto">
            <a:xfrm>
              <a:off x="2976" y="2160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29" name="Line 12"/>
            <p:cNvSpPr>
              <a:spLocks noChangeShapeType="1"/>
            </p:cNvSpPr>
            <p:nvPr/>
          </p:nvSpPr>
          <p:spPr bwMode="auto">
            <a:xfrm>
              <a:off x="4320" y="2160"/>
              <a:ext cx="0" cy="48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8918" name="Rectangle 14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4876800" cy="609600"/>
          </a:xfrm>
        </p:spPr>
        <p:txBody>
          <a:bodyPr/>
          <a:lstStyle/>
          <a:p>
            <a:pPr algn="l" eaLnBrk="1" hangingPunct="1"/>
            <a:r>
              <a:rPr lang="zh-CN" altLang="en-US" sz="3600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孩子兄弟表示法</a:t>
            </a:r>
          </a:p>
        </p:txBody>
      </p:sp>
      <p:sp>
        <p:nvSpPr>
          <p:cNvPr id="314383" name="AutoShape 15"/>
          <p:cNvSpPr>
            <a:spLocks noChangeArrowheads="1"/>
          </p:cNvSpPr>
          <p:nvPr/>
        </p:nvSpPr>
        <p:spPr bwMode="auto">
          <a:xfrm>
            <a:off x="573360" y="5600625"/>
            <a:ext cx="2362200" cy="609600"/>
          </a:xfrm>
          <a:prstGeom prst="wedgeRectCallout">
            <a:avLst>
              <a:gd name="adj1" fmla="val 38037"/>
              <a:gd name="adj2" fmla="val -1700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指向左孩子</a:t>
            </a:r>
          </a:p>
        </p:txBody>
      </p:sp>
      <p:sp>
        <p:nvSpPr>
          <p:cNvPr id="314384" name="AutoShape 16"/>
          <p:cNvSpPr>
            <a:spLocks noChangeArrowheads="1"/>
          </p:cNvSpPr>
          <p:nvPr/>
        </p:nvSpPr>
        <p:spPr bwMode="auto">
          <a:xfrm>
            <a:off x="5450160" y="5524425"/>
            <a:ext cx="2362200" cy="609600"/>
          </a:xfrm>
          <a:prstGeom prst="wedgeRectCallout">
            <a:avLst>
              <a:gd name="adj1" fmla="val -41801"/>
              <a:gd name="adj2" fmla="val -154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指向右兄弟</a:t>
            </a:r>
          </a:p>
        </p:txBody>
      </p:sp>
    </p:spTree>
    <p:extLst>
      <p:ext uri="{BB962C8B-B14F-4D97-AF65-F5344CB8AC3E}">
        <p14:creationId xmlns:p14="http://schemas.microsoft.com/office/powerpoint/2010/main" val="13633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14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14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14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14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1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1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0" grpId="0" build="p" autoUpdateAnimBg="0"/>
      <p:bldP spid="314383" grpId="0" animBg="1" autoUpdateAnimBg="0"/>
      <p:bldP spid="314384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树的存储结构</a:t>
            </a:r>
          </a:p>
        </p:txBody>
      </p:sp>
      <p:sp>
        <p:nvSpPr>
          <p:cNvPr id="921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孩子兄弟表示法</a:t>
            </a:r>
          </a:p>
          <a:p>
            <a:endParaRPr lang="zh-CN" altLang="en-US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2"/>
            <a:ext cx="3694085" cy="270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1125538"/>
            <a:ext cx="4054475" cy="560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树的存储结构</a:t>
            </a:r>
          </a:p>
        </p:txBody>
      </p:sp>
      <p:sp>
        <p:nvSpPr>
          <p:cNvPr id="91139" name="内容占位符 2"/>
          <p:cNvSpPr>
            <a:spLocks noGrp="1"/>
          </p:cNvSpPr>
          <p:nvPr>
            <p:ph idx="1"/>
          </p:nvPr>
        </p:nvSpPr>
        <p:spPr>
          <a:xfrm>
            <a:off x="417117" y="1124744"/>
            <a:ext cx="8569325" cy="5399087"/>
          </a:xfrm>
        </p:spPr>
        <p:txBody>
          <a:bodyPr/>
          <a:lstStyle/>
          <a:p>
            <a:pPr marL="0" indent="-400050"/>
            <a:r>
              <a:rPr lang="zh-CN" altLang="en-US" dirty="0" smtClean="0"/>
              <a:t>孩子兄弟表示法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链表中结点的两个链域分别指向该结点的第一个孩子和下一个兄弟，分别命名为</a:t>
            </a:r>
            <a:r>
              <a:rPr lang="en-US" altLang="zh-CN" dirty="0" err="1" smtClean="0"/>
              <a:t>firstson</a:t>
            </a:r>
            <a:r>
              <a:rPr lang="zh-CN" altLang="en-US" dirty="0" smtClean="0"/>
              <a:t>域和</a:t>
            </a:r>
            <a:r>
              <a:rPr lang="en-US" altLang="zh-CN" dirty="0" err="1" smtClean="0"/>
              <a:t>nextsibling</a:t>
            </a:r>
            <a:r>
              <a:rPr lang="zh-CN" altLang="en-US" dirty="0" smtClean="0"/>
              <a:t>域。</a:t>
            </a:r>
          </a:p>
        </p:txBody>
      </p:sp>
      <p:sp>
        <p:nvSpPr>
          <p:cNvPr id="4" name="矩形 3"/>
          <p:cNvSpPr/>
          <p:nvPr/>
        </p:nvSpPr>
        <p:spPr>
          <a:xfrm>
            <a:off x="1187624" y="3356992"/>
            <a:ext cx="6912173" cy="2763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99CC"/>
              </a:buClr>
              <a:buSzPct val="80000"/>
              <a:tabLst>
                <a:tab pos="381000" algn="l"/>
              </a:tabLst>
              <a:defRPr/>
            </a:pPr>
            <a:r>
              <a:rPr kumimoji="1" lang="en-US" altLang="zh-CN" sz="2800" b="1" kern="0" dirty="0" err="1">
                <a:solidFill>
                  <a:srgbClr val="000000"/>
                </a:solidFill>
                <a:latin typeface="Times New Roman" pitchFamily="18" charset="0"/>
                <a:ea typeface="宋体"/>
              </a:rPr>
              <a:t>typedef</a:t>
            </a:r>
            <a:r>
              <a:rPr kumimoji="1" lang="en-US" altLang="zh-CN" sz="2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 </a:t>
            </a:r>
            <a:r>
              <a:rPr kumimoji="1" lang="en-US" altLang="zh-CN" sz="2800" b="1" kern="0" dirty="0" err="1">
                <a:solidFill>
                  <a:srgbClr val="000000"/>
                </a:solidFill>
                <a:latin typeface="Times New Roman" pitchFamily="18" charset="0"/>
                <a:ea typeface="宋体"/>
              </a:rPr>
              <a:t>struct</a:t>
            </a:r>
            <a:r>
              <a:rPr kumimoji="1" lang="en-US" altLang="zh-CN" sz="2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 </a:t>
            </a:r>
            <a:r>
              <a:rPr kumimoji="1" lang="en-US" altLang="zh-CN" sz="2800" kern="0" dirty="0" err="1">
                <a:solidFill>
                  <a:srgbClr val="000000"/>
                </a:solidFill>
                <a:latin typeface="Times New Roman" pitchFamily="18" charset="0"/>
                <a:ea typeface="宋体"/>
              </a:rPr>
              <a:t>CSNode</a:t>
            </a:r>
            <a:r>
              <a:rPr kumimoji="1" lang="en-US" altLang="zh-CN" sz="2800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/>
            </a:r>
            <a:br>
              <a:rPr kumimoji="1" lang="en-US" altLang="zh-CN" sz="2800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</a:br>
            <a:r>
              <a:rPr kumimoji="1" lang="en-US" altLang="zh-CN" sz="2800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	{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99CC"/>
              </a:buClr>
              <a:buSzPct val="80000"/>
              <a:tabLst>
                <a:tab pos="381000" algn="l"/>
              </a:tabLst>
              <a:defRPr/>
            </a:pPr>
            <a:r>
              <a:rPr kumimoji="1" lang="en-US" altLang="zh-CN" sz="2800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        </a:t>
            </a:r>
            <a:r>
              <a:rPr kumimoji="1" lang="en-US" altLang="zh-CN" sz="2800" kern="0" dirty="0" err="1">
                <a:solidFill>
                  <a:srgbClr val="000000"/>
                </a:solidFill>
                <a:latin typeface="Times New Roman" pitchFamily="18" charset="0"/>
                <a:ea typeface="宋体"/>
              </a:rPr>
              <a:t>ElemType</a:t>
            </a:r>
            <a:r>
              <a:rPr kumimoji="1" lang="en-US" altLang="zh-CN" sz="2800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 data;</a:t>
            </a:r>
            <a:br>
              <a:rPr kumimoji="1" lang="en-US" altLang="zh-CN" sz="2800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</a:br>
            <a:r>
              <a:rPr kumimoji="1" lang="en-US" altLang="zh-CN" sz="2800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	   </a:t>
            </a:r>
            <a:r>
              <a:rPr kumimoji="1" lang="en-US" altLang="zh-CN" sz="2800" b="1" kern="0" dirty="0" err="1">
                <a:solidFill>
                  <a:srgbClr val="000000"/>
                </a:solidFill>
                <a:latin typeface="Times New Roman" pitchFamily="18" charset="0"/>
                <a:ea typeface="宋体"/>
              </a:rPr>
              <a:t>struct</a:t>
            </a:r>
            <a:r>
              <a:rPr kumimoji="1" lang="en-US" altLang="zh-CN" sz="2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 </a:t>
            </a:r>
            <a:r>
              <a:rPr kumimoji="1" lang="en-US" altLang="zh-CN" sz="2800" b="1" kern="0" dirty="0" err="1">
                <a:solidFill>
                  <a:srgbClr val="000000"/>
                </a:solidFill>
                <a:latin typeface="Times New Roman" pitchFamily="18" charset="0"/>
                <a:ea typeface="宋体"/>
              </a:rPr>
              <a:t>CSNode</a:t>
            </a:r>
            <a:r>
              <a:rPr kumimoji="1" lang="en-US" altLang="zh-CN" sz="2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 *</a:t>
            </a:r>
            <a:r>
              <a:rPr kumimoji="1" lang="en-US" altLang="zh-CN" sz="2800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 </a:t>
            </a:r>
            <a:r>
              <a:rPr kumimoji="1" lang="en-US" altLang="zh-CN" sz="2800" kern="0" dirty="0" err="1">
                <a:solidFill>
                  <a:srgbClr val="000000"/>
                </a:solidFill>
                <a:latin typeface="Times New Roman" pitchFamily="18" charset="0"/>
                <a:ea typeface="宋体"/>
              </a:rPr>
              <a:t>firstson</a:t>
            </a:r>
            <a:r>
              <a:rPr kumimoji="1" lang="en-US" altLang="zh-CN" sz="2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,* </a:t>
            </a:r>
            <a:r>
              <a:rPr kumimoji="1" lang="en-US" altLang="zh-CN" sz="2800" kern="0" dirty="0" err="1">
                <a:solidFill>
                  <a:srgbClr val="000000"/>
                </a:solidFill>
                <a:latin typeface="Times New Roman" pitchFamily="18" charset="0"/>
                <a:ea typeface="宋体"/>
              </a:rPr>
              <a:t>nextsibling</a:t>
            </a:r>
            <a:r>
              <a:rPr kumimoji="1" lang="en-US" altLang="zh-CN" sz="2800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;</a:t>
            </a:r>
            <a:br>
              <a:rPr kumimoji="1" lang="en-US" altLang="zh-CN" sz="2800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</a:br>
            <a:r>
              <a:rPr kumimoji="1" lang="en-US" altLang="zh-CN" sz="2800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	}</a:t>
            </a:r>
            <a:r>
              <a:rPr kumimoji="1" lang="en-US" altLang="zh-CN" sz="2800" kern="0" dirty="0" err="1">
                <a:solidFill>
                  <a:srgbClr val="000000"/>
                </a:solidFill>
                <a:latin typeface="Times New Roman" pitchFamily="18" charset="0"/>
                <a:ea typeface="宋体"/>
              </a:rPr>
              <a:t>CSNode</a:t>
            </a:r>
            <a:r>
              <a:rPr kumimoji="1" lang="en-US" altLang="zh-CN" sz="2800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,*</a:t>
            </a:r>
            <a:r>
              <a:rPr kumimoji="1" lang="en-US" altLang="zh-CN" sz="2800" kern="0" dirty="0" err="1">
                <a:solidFill>
                  <a:srgbClr val="000000"/>
                </a:solidFill>
                <a:latin typeface="Times New Roman" pitchFamily="18" charset="0"/>
                <a:ea typeface="宋体"/>
              </a:rPr>
              <a:t>CSTree</a:t>
            </a:r>
            <a:r>
              <a:rPr kumimoji="1" lang="en-US" altLang="zh-CN" sz="2800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6" name="Rectangle 4"/>
          <p:cNvSpPr>
            <a:spLocks noChangeArrowheads="1"/>
          </p:cNvSpPr>
          <p:nvPr/>
        </p:nvSpPr>
        <p:spPr bwMode="auto">
          <a:xfrm>
            <a:off x="4629150" y="838200"/>
            <a:ext cx="26670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/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           L            R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629150" y="1219200"/>
            <a:ext cx="457200" cy="1066800"/>
            <a:chOff x="2880" y="1248"/>
            <a:chExt cx="288" cy="672"/>
          </a:xfrm>
        </p:grpSpPr>
        <p:sp>
          <p:nvSpPr>
            <p:cNvPr id="108605" name="Line 6"/>
            <p:cNvSpPr>
              <a:spLocks noChangeShapeType="1"/>
            </p:cNvSpPr>
            <p:nvPr/>
          </p:nvSpPr>
          <p:spPr bwMode="auto">
            <a:xfrm>
              <a:off x="3024" y="1248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8606" name="Oval 7"/>
            <p:cNvSpPr>
              <a:spLocks noChangeArrowheads="1"/>
            </p:cNvSpPr>
            <p:nvPr/>
          </p:nvSpPr>
          <p:spPr bwMode="auto">
            <a:xfrm>
              <a:off x="2880" y="1680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162550" y="1219200"/>
            <a:ext cx="1524000" cy="1447800"/>
            <a:chOff x="3216" y="1248"/>
            <a:chExt cx="960" cy="912"/>
          </a:xfrm>
        </p:grpSpPr>
        <p:sp>
          <p:nvSpPr>
            <p:cNvPr id="108599" name="Line 9"/>
            <p:cNvSpPr>
              <a:spLocks noChangeShapeType="1"/>
            </p:cNvSpPr>
            <p:nvPr/>
          </p:nvSpPr>
          <p:spPr bwMode="auto">
            <a:xfrm>
              <a:off x="3696" y="1248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108600" name="Group 10"/>
            <p:cNvGrpSpPr>
              <a:grpSpLocks/>
            </p:cNvGrpSpPr>
            <p:nvPr/>
          </p:nvGrpSpPr>
          <p:grpSpPr bwMode="auto">
            <a:xfrm>
              <a:off x="3408" y="1680"/>
              <a:ext cx="576" cy="240"/>
              <a:chOff x="3408" y="1680"/>
              <a:chExt cx="576" cy="240"/>
            </a:xfrm>
          </p:grpSpPr>
          <p:sp>
            <p:nvSpPr>
              <p:cNvPr id="108602" name="Line 11"/>
              <p:cNvSpPr>
                <a:spLocks noChangeShapeType="1"/>
              </p:cNvSpPr>
              <p:nvPr/>
            </p:nvSpPr>
            <p:spPr bwMode="auto">
              <a:xfrm>
                <a:off x="3408" y="1680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603" name="Line 12"/>
              <p:cNvSpPr>
                <a:spLocks noChangeShapeType="1"/>
              </p:cNvSpPr>
              <p:nvPr/>
            </p:nvSpPr>
            <p:spPr bwMode="auto">
              <a:xfrm>
                <a:off x="3408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604" name="Line 13"/>
              <p:cNvSpPr>
                <a:spLocks noChangeShapeType="1"/>
              </p:cNvSpPr>
              <p:nvPr/>
            </p:nvSpPr>
            <p:spPr bwMode="auto">
              <a:xfrm>
                <a:off x="3984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8601" name="Rectangle 14"/>
            <p:cNvSpPr>
              <a:spLocks noChangeArrowheads="1"/>
            </p:cNvSpPr>
            <p:nvPr/>
          </p:nvSpPr>
          <p:spPr bwMode="auto">
            <a:xfrm>
              <a:off x="3216" y="1920"/>
              <a:ext cx="960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    L   R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000750" y="2667000"/>
            <a:ext cx="1447800" cy="1447800"/>
            <a:chOff x="3744" y="2160"/>
            <a:chExt cx="912" cy="912"/>
          </a:xfrm>
        </p:grpSpPr>
        <p:grpSp>
          <p:nvGrpSpPr>
            <p:cNvPr id="108593" name="Group 16"/>
            <p:cNvGrpSpPr>
              <a:grpSpLocks/>
            </p:cNvGrpSpPr>
            <p:nvPr/>
          </p:nvGrpSpPr>
          <p:grpSpPr bwMode="auto">
            <a:xfrm>
              <a:off x="3888" y="2592"/>
              <a:ext cx="576" cy="240"/>
              <a:chOff x="3888" y="2592"/>
              <a:chExt cx="576" cy="240"/>
            </a:xfrm>
          </p:grpSpPr>
          <p:sp>
            <p:nvSpPr>
              <p:cNvPr id="108596" name="Line 17"/>
              <p:cNvSpPr>
                <a:spLocks noChangeShapeType="1"/>
              </p:cNvSpPr>
              <p:nvPr/>
            </p:nvSpPr>
            <p:spPr bwMode="auto">
              <a:xfrm>
                <a:off x="3888" y="2592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597" name="Line 18"/>
              <p:cNvSpPr>
                <a:spLocks noChangeShapeType="1"/>
              </p:cNvSpPr>
              <p:nvPr/>
            </p:nvSpPr>
            <p:spPr bwMode="auto">
              <a:xfrm>
                <a:off x="3888" y="259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598" name="Line 19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8594" name="Rectangle 20"/>
            <p:cNvSpPr>
              <a:spLocks noChangeArrowheads="1"/>
            </p:cNvSpPr>
            <p:nvPr/>
          </p:nvSpPr>
          <p:spPr bwMode="auto">
            <a:xfrm>
              <a:off x="3744" y="2832"/>
              <a:ext cx="912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    L   R</a:t>
              </a:r>
            </a:p>
          </p:txBody>
        </p:sp>
        <p:sp>
          <p:nvSpPr>
            <p:cNvPr id="108595" name="Line 21"/>
            <p:cNvSpPr>
              <a:spLocks noChangeShapeType="1"/>
            </p:cNvSpPr>
            <p:nvPr/>
          </p:nvSpPr>
          <p:spPr bwMode="auto">
            <a:xfrm>
              <a:off x="3984" y="2160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5695950" y="2667000"/>
            <a:ext cx="457200" cy="990600"/>
            <a:chOff x="3552" y="2160"/>
            <a:chExt cx="288" cy="624"/>
          </a:xfrm>
        </p:grpSpPr>
        <p:sp>
          <p:nvSpPr>
            <p:cNvPr id="108591" name="Text Box 23"/>
            <p:cNvSpPr txBox="1">
              <a:spLocks noChangeArrowheads="1"/>
            </p:cNvSpPr>
            <p:nvPr/>
          </p:nvSpPr>
          <p:spPr bwMode="auto">
            <a:xfrm rot="-5503572">
              <a:off x="3576" y="25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&gt;</a:t>
              </a:r>
            </a:p>
          </p:txBody>
        </p:sp>
        <p:sp>
          <p:nvSpPr>
            <p:cNvPr id="108592" name="Line 24"/>
            <p:cNvSpPr>
              <a:spLocks noChangeShapeType="1"/>
            </p:cNvSpPr>
            <p:nvPr/>
          </p:nvSpPr>
          <p:spPr bwMode="auto">
            <a:xfrm>
              <a:off x="3696" y="2160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5238750" y="2667000"/>
            <a:ext cx="457200" cy="1066800"/>
            <a:chOff x="3264" y="2160"/>
            <a:chExt cx="288" cy="672"/>
          </a:xfrm>
        </p:grpSpPr>
        <p:sp>
          <p:nvSpPr>
            <p:cNvPr id="108589" name="Oval 26"/>
            <p:cNvSpPr>
              <a:spLocks noChangeArrowheads="1"/>
            </p:cNvSpPr>
            <p:nvPr/>
          </p:nvSpPr>
          <p:spPr bwMode="auto">
            <a:xfrm>
              <a:off x="3264" y="2592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08590" name="Line 27"/>
            <p:cNvSpPr>
              <a:spLocks noChangeShapeType="1"/>
            </p:cNvSpPr>
            <p:nvPr/>
          </p:nvSpPr>
          <p:spPr bwMode="auto">
            <a:xfrm>
              <a:off x="3408" y="2160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6991350" y="4114800"/>
            <a:ext cx="457200" cy="990600"/>
            <a:chOff x="4368" y="3072"/>
            <a:chExt cx="288" cy="624"/>
          </a:xfrm>
        </p:grpSpPr>
        <p:sp>
          <p:nvSpPr>
            <p:cNvPr id="108587" name="Text Box 29"/>
            <p:cNvSpPr txBox="1">
              <a:spLocks noChangeArrowheads="1"/>
            </p:cNvSpPr>
            <p:nvPr/>
          </p:nvSpPr>
          <p:spPr bwMode="auto">
            <a:xfrm rot="-5503572">
              <a:off x="4392" y="34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&gt;</a:t>
              </a:r>
            </a:p>
          </p:txBody>
        </p:sp>
        <p:sp>
          <p:nvSpPr>
            <p:cNvPr id="108588" name="Line 30"/>
            <p:cNvSpPr>
              <a:spLocks noChangeShapeType="1"/>
            </p:cNvSpPr>
            <p:nvPr/>
          </p:nvSpPr>
          <p:spPr bwMode="auto">
            <a:xfrm>
              <a:off x="4512" y="3072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6534150" y="4114800"/>
            <a:ext cx="457200" cy="990600"/>
            <a:chOff x="4080" y="3072"/>
            <a:chExt cx="288" cy="624"/>
          </a:xfrm>
        </p:grpSpPr>
        <p:sp>
          <p:nvSpPr>
            <p:cNvPr id="108585" name="Text Box 32"/>
            <p:cNvSpPr txBox="1">
              <a:spLocks noChangeArrowheads="1"/>
            </p:cNvSpPr>
            <p:nvPr/>
          </p:nvSpPr>
          <p:spPr bwMode="auto">
            <a:xfrm rot="-5503572">
              <a:off x="4104" y="34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&gt;</a:t>
              </a:r>
            </a:p>
          </p:txBody>
        </p:sp>
        <p:sp>
          <p:nvSpPr>
            <p:cNvPr id="108586" name="Line 33"/>
            <p:cNvSpPr>
              <a:spLocks noChangeShapeType="1"/>
            </p:cNvSpPr>
            <p:nvPr/>
          </p:nvSpPr>
          <p:spPr bwMode="auto">
            <a:xfrm>
              <a:off x="4224" y="3072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6076950" y="4114800"/>
            <a:ext cx="457200" cy="1066800"/>
            <a:chOff x="3792" y="3072"/>
            <a:chExt cx="288" cy="672"/>
          </a:xfrm>
        </p:grpSpPr>
        <p:sp>
          <p:nvSpPr>
            <p:cNvPr id="108583" name="Oval 35"/>
            <p:cNvSpPr>
              <a:spLocks noChangeArrowheads="1"/>
            </p:cNvSpPr>
            <p:nvPr/>
          </p:nvSpPr>
          <p:spPr bwMode="auto">
            <a:xfrm>
              <a:off x="3792" y="3504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08584" name="Line 36"/>
            <p:cNvSpPr>
              <a:spLocks noChangeShapeType="1"/>
            </p:cNvSpPr>
            <p:nvPr/>
          </p:nvSpPr>
          <p:spPr bwMode="auto">
            <a:xfrm>
              <a:off x="3936" y="3072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2" name="Group 37"/>
          <p:cNvGrpSpPr>
            <a:grpSpLocks/>
          </p:cNvGrpSpPr>
          <p:nvPr/>
        </p:nvGrpSpPr>
        <p:grpSpPr bwMode="auto">
          <a:xfrm>
            <a:off x="8439150" y="2667000"/>
            <a:ext cx="457200" cy="990600"/>
            <a:chOff x="5280" y="2160"/>
            <a:chExt cx="288" cy="624"/>
          </a:xfrm>
        </p:grpSpPr>
        <p:sp>
          <p:nvSpPr>
            <p:cNvPr id="108581" name="Text Box 38"/>
            <p:cNvSpPr txBox="1">
              <a:spLocks noChangeArrowheads="1"/>
            </p:cNvSpPr>
            <p:nvPr/>
          </p:nvSpPr>
          <p:spPr bwMode="auto">
            <a:xfrm rot="-5503572">
              <a:off x="5304" y="25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&gt;</a:t>
              </a:r>
            </a:p>
          </p:txBody>
        </p:sp>
        <p:sp>
          <p:nvSpPr>
            <p:cNvPr id="108582" name="Line 39"/>
            <p:cNvSpPr>
              <a:spLocks noChangeShapeType="1"/>
            </p:cNvSpPr>
            <p:nvPr/>
          </p:nvSpPr>
          <p:spPr bwMode="auto">
            <a:xfrm>
              <a:off x="5424" y="2160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3" name="Group 40"/>
          <p:cNvGrpSpPr>
            <a:grpSpLocks/>
          </p:cNvGrpSpPr>
          <p:nvPr/>
        </p:nvGrpSpPr>
        <p:grpSpPr bwMode="auto">
          <a:xfrm>
            <a:off x="7981950" y="2667000"/>
            <a:ext cx="457200" cy="990600"/>
            <a:chOff x="4992" y="2160"/>
            <a:chExt cx="288" cy="624"/>
          </a:xfrm>
        </p:grpSpPr>
        <p:sp>
          <p:nvSpPr>
            <p:cNvPr id="108579" name="Text Box 41"/>
            <p:cNvSpPr txBox="1">
              <a:spLocks noChangeArrowheads="1"/>
            </p:cNvSpPr>
            <p:nvPr/>
          </p:nvSpPr>
          <p:spPr bwMode="auto">
            <a:xfrm rot="-5503572">
              <a:off x="5016" y="25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&gt;</a:t>
              </a:r>
            </a:p>
          </p:txBody>
        </p:sp>
        <p:sp>
          <p:nvSpPr>
            <p:cNvPr id="108580" name="Line 42"/>
            <p:cNvSpPr>
              <a:spLocks noChangeShapeType="1"/>
            </p:cNvSpPr>
            <p:nvPr/>
          </p:nvSpPr>
          <p:spPr bwMode="auto">
            <a:xfrm>
              <a:off x="5136" y="2160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4" name="Group 43"/>
          <p:cNvGrpSpPr>
            <a:grpSpLocks/>
          </p:cNvGrpSpPr>
          <p:nvPr/>
        </p:nvGrpSpPr>
        <p:grpSpPr bwMode="auto">
          <a:xfrm>
            <a:off x="7524750" y="2667000"/>
            <a:ext cx="457200" cy="1066800"/>
            <a:chOff x="4704" y="2160"/>
            <a:chExt cx="288" cy="672"/>
          </a:xfrm>
        </p:grpSpPr>
        <p:sp>
          <p:nvSpPr>
            <p:cNvPr id="108577" name="Oval 44"/>
            <p:cNvSpPr>
              <a:spLocks noChangeArrowheads="1"/>
            </p:cNvSpPr>
            <p:nvPr/>
          </p:nvSpPr>
          <p:spPr bwMode="auto">
            <a:xfrm>
              <a:off x="4704" y="2592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08578" name="Line 45"/>
            <p:cNvSpPr>
              <a:spLocks noChangeShapeType="1"/>
            </p:cNvSpPr>
            <p:nvPr/>
          </p:nvSpPr>
          <p:spPr bwMode="auto">
            <a:xfrm>
              <a:off x="4848" y="2160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5" name="Group 46"/>
          <p:cNvGrpSpPr>
            <a:grpSpLocks/>
          </p:cNvGrpSpPr>
          <p:nvPr/>
        </p:nvGrpSpPr>
        <p:grpSpPr bwMode="auto">
          <a:xfrm>
            <a:off x="7219950" y="1066800"/>
            <a:ext cx="1676400" cy="1600200"/>
            <a:chOff x="4512" y="1152"/>
            <a:chExt cx="1056" cy="1008"/>
          </a:xfrm>
        </p:grpSpPr>
        <p:sp>
          <p:nvSpPr>
            <p:cNvPr id="108570" name="Line 47"/>
            <p:cNvSpPr>
              <a:spLocks noChangeShapeType="1"/>
            </p:cNvSpPr>
            <p:nvPr/>
          </p:nvSpPr>
          <p:spPr bwMode="auto">
            <a:xfrm>
              <a:off x="4512" y="1152"/>
              <a:ext cx="528" cy="0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108571" name="Group 48"/>
            <p:cNvGrpSpPr>
              <a:grpSpLocks/>
            </p:cNvGrpSpPr>
            <p:nvPr/>
          </p:nvGrpSpPr>
          <p:grpSpPr bwMode="auto">
            <a:xfrm>
              <a:off x="4800" y="1680"/>
              <a:ext cx="576" cy="240"/>
              <a:chOff x="4800" y="1680"/>
              <a:chExt cx="576" cy="240"/>
            </a:xfrm>
          </p:grpSpPr>
          <p:sp>
            <p:nvSpPr>
              <p:cNvPr id="108574" name="Line 49"/>
              <p:cNvSpPr>
                <a:spLocks noChangeShapeType="1"/>
              </p:cNvSpPr>
              <p:nvPr/>
            </p:nvSpPr>
            <p:spPr bwMode="auto">
              <a:xfrm>
                <a:off x="4800" y="1680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575" name="Line 50"/>
              <p:cNvSpPr>
                <a:spLocks noChangeShapeType="1"/>
              </p:cNvSpPr>
              <p:nvPr/>
            </p:nvSpPr>
            <p:spPr bwMode="auto">
              <a:xfrm>
                <a:off x="4800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576" name="Line 51"/>
              <p:cNvSpPr>
                <a:spLocks noChangeShapeType="1"/>
              </p:cNvSpPr>
              <p:nvPr/>
            </p:nvSpPr>
            <p:spPr bwMode="auto">
              <a:xfrm>
                <a:off x="5376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8572" name="Rectangle 52"/>
            <p:cNvSpPr>
              <a:spLocks noChangeArrowheads="1"/>
            </p:cNvSpPr>
            <p:nvPr/>
          </p:nvSpPr>
          <p:spPr bwMode="auto">
            <a:xfrm>
              <a:off x="4656" y="1920"/>
              <a:ext cx="912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    L   R</a:t>
              </a:r>
            </a:p>
          </p:txBody>
        </p:sp>
        <p:sp>
          <p:nvSpPr>
            <p:cNvPr id="108573" name="Line 53"/>
            <p:cNvSpPr>
              <a:spLocks noChangeShapeType="1"/>
            </p:cNvSpPr>
            <p:nvPr/>
          </p:nvSpPr>
          <p:spPr bwMode="auto">
            <a:xfrm>
              <a:off x="5040" y="1152"/>
              <a:ext cx="0" cy="528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8559" name="Group 54"/>
          <p:cNvGrpSpPr>
            <a:grpSpLocks/>
          </p:cNvGrpSpPr>
          <p:nvPr/>
        </p:nvGrpSpPr>
        <p:grpSpPr bwMode="auto">
          <a:xfrm>
            <a:off x="679450" y="3352800"/>
            <a:ext cx="3060700" cy="2362200"/>
            <a:chOff x="492" y="384"/>
            <a:chExt cx="1928" cy="1488"/>
          </a:xfrm>
        </p:grpSpPr>
        <p:sp>
          <p:nvSpPr>
            <p:cNvPr id="108563" name="Oval 55"/>
            <p:cNvSpPr>
              <a:spLocks noChangeArrowheads="1"/>
            </p:cNvSpPr>
            <p:nvPr/>
          </p:nvSpPr>
          <p:spPr bwMode="auto">
            <a:xfrm>
              <a:off x="1212" y="38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08564" name="Oval 56"/>
            <p:cNvSpPr>
              <a:spLocks noChangeArrowheads="1"/>
            </p:cNvSpPr>
            <p:nvPr/>
          </p:nvSpPr>
          <p:spPr bwMode="auto">
            <a:xfrm>
              <a:off x="1164" y="1488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08565" name="Oval 57"/>
            <p:cNvSpPr>
              <a:spLocks noChangeArrowheads="1"/>
            </p:cNvSpPr>
            <p:nvPr/>
          </p:nvSpPr>
          <p:spPr bwMode="auto">
            <a:xfrm>
              <a:off x="492" y="110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08566" name="Oval 58"/>
            <p:cNvSpPr>
              <a:spLocks noChangeArrowheads="1"/>
            </p:cNvSpPr>
            <p:nvPr/>
          </p:nvSpPr>
          <p:spPr bwMode="auto">
            <a:xfrm>
              <a:off x="2036" y="106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08567" name="Line 59"/>
            <p:cNvSpPr>
              <a:spLocks noChangeShapeType="1"/>
            </p:cNvSpPr>
            <p:nvPr/>
          </p:nvSpPr>
          <p:spPr bwMode="auto">
            <a:xfrm flipH="1">
              <a:off x="780" y="720"/>
              <a:ext cx="48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8568" name="Line 60"/>
            <p:cNvSpPr>
              <a:spLocks noChangeShapeType="1"/>
            </p:cNvSpPr>
            <p:nvPr/>
          </p:nvSpPr>
          <p:spPr bwMode="auto">
            <a:xfrm>
              <a:off x="1548" y="720"/>
              <a:ext cx="576" cy="384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8569" name="Line 61"/>
            <p:cNvSpPr>
              <a:spLocks noChangeShapeType="1"/>
            </p:cNvSpPr>
            <p:nvPr/>
          </p:nvSpPr>
          <p:spPr bwMode="auto">
            <a:xfrm>
              <a:off x="876" y="1392"/>
              <a:ext cx="336" cy="19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909374" name="Text Box 62"/>
          <p:cNvSpPr txBox="1">
            <a:spLocks noChangeArrowheads="1"/>
          </p:cNvSpPr>
          <p:nvPr/>
        </p:nvSpPr>
        <p:spPr bwMode="auto">
          <a:xfrm>
            <a:off x="4038600" y="5502275"/>
            <a:ext cx="4746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先序遍历序列：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  B  D  C</a:t>
            </a:r>
          </a:p>
        </p:txBody>
      </p:sp>
      <p:sp>
        <p:nvSpPr>
          <p:cNvPr id="108561" name="Rectangle 63"/>
          <p:cNvSpPr>
            <a:spLocks noChangeArrowheads="1"/>
          </p:cNvSpPr>
          <p:nvPr/>
        </p:nvSpPr>
        <p:spPr bwMode="auto">
          <a:xfrm>
            <a:off x="71438" y="838200"/>
            <a:ext cx="4356100" cy="2438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</a:rPr>
              <a:t>若二叉树为空，则空操作</a:t>
            </a:r>
          </a:p>
          <a:p>
            <a:pPr>
              <a:spcBef>
                <a:spcPct val="2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</a:rPr>
              <a:t>否则</a:t>
            </a:r>
            <a:b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</a:rPr>
            </a:b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</a:rPr>
              <a:t>访问根结点 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</a:rPr>
              <a:t>(D)</a:t>
            </a:r>
            <a:b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</a:rPr>
            </a:b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</a:rPr>
              <a:t>先序遍历左子树 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</a:rPr>
              <a:t>(L)</a:t>
            </a:r>
            <a:b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</a:rPr>
            </a:b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</a:rPr>
              <a:t>先序遍历右子树 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</a:rPr>
              <a:t>(R)</a:t>
            </a:r>
          </a:p>
        </p:txBody>
      </p:sp>
      <p:sp>
        <p:nvSpPr>
          <p:cNvPr id="909377" name="Rectangle 65"/>
          <p:cNvSpPr>
            <a:spLocks noChangeArrowheads="1"/>
          </p:cNvSpPr>
          <p:nvPr/>
        </p:nvSpPr>
        <p:spPr bwMode="auto">
          <a:xfrm>
            <a:off x="39688" y="0"/>
            <a:ext cx="5884862" cy="5159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kumimoji="1" lang="zh-CN" altLang="en-US" sz="3200" b="1" dirty="0">
                <a:solidFill>
                  <a:srgbClr val="000000"/>
                </a:solidFill>
                <a:latin typeface="楷体_GB2312" pitchFamily="49" charset="-122"/>
              </a:rPr>
              <a:t>遍历算法实现－先序遍历</a:t>
            </a:r>
            <a:endParaRPr kumimoji="1" lang="zh-CN" altLang="en-US" sz="28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049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8" dur="500"/>
                                        <p:tgtEl>
                                          <p:spTgt spid="909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9316" grpId="0" animBg="1" autoUpdateAnimBg="0"/>
      <p:bldP spid="909374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40" name="Rectangle 4"/>
          <p:cNvSpPr>
            <a:spLocks noChangeArrowheads="1"/>
          </p:cNvSpPr>
          <p:nvPr/>
        </p:nvSpPr>
        <p:spPr bwMode="auto">
          <a:xfrm>
            <a:off x="0" y="0"/>
            <a:ext cx="5884863" cy="5159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kumimoji="1" lang="zh-CN" altLang="en-US" sz="3200" b="1" dirty="0">
                <a:solidFill>
                  <a:srgbClr val="000000"/>
                </a:solidFill>
                <a:latin typeface="楷体_GB2312" pitchFamily="49" charset="-122"/>
              </a:rPr>
              <a:t>遍历算法实现－中序遍历</a:t>
            </a:r>
            <a:endParaRPr kumimoji="1" lang="zh-CN" altLang="en-US" sz="28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</a:endParaRPr>
          </a:p>
        </p:txBody>
      </p:sp>
      <p:sp>
        <p:nvSpPr>
          <p:cNvPr id="910341" name="Rectangle 5"/>
          <p:cNvSpPr>
            <a:spLocks noChangeArrowheads="1"/>
          </p:cNvSpPr>
          <p:nvPr/>
        </p:nvSpPr>
        <p:spPr bwMode="auto">
          <a:xfrm>
            <a:off x="142875" y="847725"/>
            <a:ext cx="4152900" cy="23050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000FF"/>
              </a:buClr>
              <a:buSzPct val="60000"/>
              <a:buFont typeface="Wingdings" pitchFamily="2" charset="2"/>
              <a:buNone/>
              <a:defRPr/>
            </a:pP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若二叉树为空，则空操作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FF"/>
              </a:buClr>
              <a:buSzPct val="60000"/>
              <a:buFont typeface="Wingdings" pitchFamily="2" charset="2"/>
              <a:buNone/>
              <a:defRPr/>
            </a:pP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否则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:</a:t>
            </a:r>
            <a:b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</a:b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中序遍历左子树 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(L)</a:t>
            </a:r>
            <a:b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</a:b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访问根结点 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(D)</a:t>
            </a:r>
            <a:b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</a:b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中序遍历右子树 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(R)</a:t>
            </a:r>
          </a:p>
        </p:txBody>
      </p:sp>
      <p:grpSp>
        <p:nvGrpSpPr>
          <p:cNvPr id="111620" name="Group 7"/>
          <p:cNvGrpSpPr>
            <a:grpSpLocks/>
          </p:cNvGrpSpPr>
          <p:nvPr/>
        </p:nvGrpSpPr>
        <p:grpSpPr bwMode="auto">
          <a:xfrm>
            <a:off x="606425" y="3352800"/>
            <a:ext cx="3060700" cy="2362200"/>
            <a:chOff x="492" y="384"/>
            <a:chExt cx="1928" cy="1488"/>
          </a:xfrm>
        </p:grpSpPr>
        <p:sp>
          <p:nvSpPr>
            <p:cNvPr id="111671" name="Oval 8"/>
            <p:cNvSpPr>
              <a:spLocks noChangeArrowheads="1"/>
            </p:cNvSpPr>
            <p:nvPr/>
          </p:nvSpPr>
          <p:spPr bwMode="auto">
            <a:xfrm>
              <a:off x="1212" y="38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11672" name="Oval 9"/>
            <p:cNvSpPr>
              <a:spLocks noChangeArrowheads="1"/>
            </p:cNvSpPr>
            <p:nvPr/>
          </p:nvSpPr>
          <p:spPr bwMode="auto">
            <a:xfrm>
              <a:off x="1164" y="1488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11673" name="Oval 10"/>
            <p:cNvSpPr>
              <a:spLocks noChangeArrowheads="1"/>
            </p:cNvSpPr>
            <p:nvPr/>
          </p:nvSpPr>
          <p:spPr bwMode="auto">
            <a:xfrm>
              <a:off x="492" y="110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11674" name="Oval 11"/>
            <p:cNvSpPr>
              <a:spLocks noChangeArrowheads="1"/>
            </p:cNvSpPr>
            <p:nvPr/>
          </p:nvSpPr>
          <p:spPr bwMode="auto">
            <a:xfrm>
              <a:off x="2036" y="106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11675" name="Line 12"/>
            <p:cNvSpPr>
              <a:spLocks noChangeShapeType="1"/>
            </p:cNvSpPr>
            <p:nvPr/>
          </p:nvSpPr>
          <p:spPr bwMode="auto">
            <a:xfrm flipH="1">
              <a:off x="780" y="720"/>
              <a:ext cx="48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1676" name="Line 13"/>
            <p:cNvSpPr>
              <a:spLocks noChangeShapeType="1"/>
            </p:cNvSpPr>
            <p:nvPr/>
          </p:nvSpPr>
          <p:spPr bwMode="auto">
            <a:xfrm>
              <a:off x="1548" y="720"/>
              <a:ext cx="576" cy="384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1677" name="Line 14"/>
            <p:cNvSpPr>
              <a:spLocks noChangeShapeType="1"/>
            </p:cNvSpPr>
            <p:nvPr/>
          </p:nvSpPr>
          <p:spPr bwMode="auto">
            <a:xfrm>
              <a:off x="876" y="1392"/>
              <a:ext cx="336" cy="19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910351" name="Rectangle 15"/>
          <p:cNvSpPr>
            <a:spLocks noChangeArrowheads="1"/>
          </p:cNvSpPr>
          <p:nvPr/>
        </p:nvSpPr>
        <p:spPr bwMode="auto">
          <a:xfrm>
            <a:off x="5095875" y="838200"/>
            <a:ext cx="26670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/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           D            R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095875" y="2781300"/>
            <a:ext cx="457200" cy="1066800"/>
            <a:chOff x="2880" y="1248"/>
            <a:chExt cx="288" cy="672"/>
          </a:xfrm>
        </p:grpSpPr>
        <p:sp>
          <p:nvSpPr>
            <p:cNvPr id="111669" name="Line 17"/>
            <p:cNvSpPr>
              <a:spLocks noChangeShapeType="1"/>
            </p:cNvSpPr>
            <p:nvPr/>
          </p:nvSpPr>
          <p:spPr bwMode="auto">
            <a:xfrm>
              <a:off x="3024" y="1248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1670" name="Oval 18"/>
            <p:cNvSpPr>
              <a:spLocks noChangeArrowheads="1"/>
            </p:cNvSpPr>
            <p:nvPr/>
          </p:nvSpPr>
          <p:spPr bwMode="auto">
            <a:xfrm>
              <a:off x="2880" y="1680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562475" y="1314450"/>
            <a:ext cx="1524000" cy="1447800"/>
            <a:chOff x="3216" y="1248"/>
            <a:chExt cx="960" cy="912"/>
          </a:xfrm>
        </p:grpSpPr>
        <p:sp>
          <p:nvSpPr>
            <p:cNvPr id="111663" name="Line 20"/>
            <p:cNvSpPr>
              <a:spLocks noChangeShapeType="1"/>
            </p:cNvSpPr>
            <p:nvPr/>
          </p:nvSpPr>
          <p:spPr bwMode="auto">
            <a:xfrm>
              <a:off x="3696" y="1248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111664" name="Group 21"/>
            <p:cNvGrpSpPr>
              <a:grpSpLocks/>
            </p:cNvGrpSpPr>
            <p:nvPr/>
          </p:nvGrpSpPr>
          <p:grpSpPr bwMode="auto">
            <a:xfrm>
              <a:off x="3408" y="1680"/>
              <a:ext cx="576" cy="240"/>
              <a:chOff x="3408" y="1680"/>
              <a:chExt cx="576" cy="240"/>
            </a:xfrm>
          </p:grpSpPr>
          <p:sp>
            <p:nvSpPr>
              <p:cNvPr id="111666" name="Line 22"/>
              <p:cNvSpPr>
                <a:spLocks noChangeShapeType="1"/>
              </p:cNvSpPr>
              <p:nvPr/>
            </p:nvSpPr>
            <p:spPr bwMode="auto">
              <a:xfrm>
                <a:off x="3408" y="1680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1667" name="Line 23"/>
              <p:cNvSpPr>
                <a:spLocks noChangeShapeType="1"/>
              </p:cNvSpPr>
              <p:nvPr/>
            </p:nvSpPr>
            <p:spPr bwMode="auto">
              <a:xfrm>
                <a:off x="3408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1668" name="Line 24"/>
              <p:cNvSpPr>
                <a:spLocks noChangeShapeType="1"/>
              </p:cNvSpPr>
              <p:nvPr/>
            </p:nvSpPr>
            <p:spPr bwMode="auto">
              <a:xfrm>
                <a:off x="3984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1665" name="Rectangle 25"/>
            <p:cNvSpPr>
              <a:spLocks noChangeArrowheads="1"/>
            </p:cNvSpPr>
            <p:nvPr/>
          </p:nvSpPr>
          <p:spPr bwMode="auto">
            <a:xfrm>
              <a:off x="3216" y="1920"/>
              <a:ext cx="960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  D   R</a:t>
              </a:r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5514975" y="2724150"/>
            <a:ext cx="1447800" cy="1447800"/>
            <a:chOff x="3744" y="2160"/>
            <a:chExt cx="912" cy="912"/>
          </a:xfrm>
        </p:grpSpPr>
        <p:grpSp>
          <p:nvGrpSpPr>
            <p:cNvPr id="111657" name="Group 27"/>
            <p:cNvGrpSpPr>
              <a:grpSpLocks/>
            </p:cNvGrpSpPr>
            <p:nvPr/>
          </p:nvGrpSpPr>
          <p:grpSpPr bwMode="auto">
            <a:xfrm>
              <a:off x="3888" y="2592"/>
              <a:ext cx="576" cy="240"/>
              <a:chOff x="3888" y="2592"/>
              <a:chExt cx="576" cy="240"/>
            </a:xfrm>
          </p:grpSpPr>
          <p:sp>
            <p:nvSpPr>
              <p:cNvPr id="111660" name="Line 28"/>
              <p:cNvSpPr>
                <a:spLocks noChangeShapeType="1"/>
              </p:cNvSpPr>
              <p:nvPr/>
            </p:nvSpPr>
            <p:spPr bwMode="auto">
              <a:xfrm>
                <a:off x="3888" y="2592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1661" name="Line 29"/>
              <p:cNvSpPr>
                <a:spLocks noChangeShapeType="1"/>
              </p:cNvSpPr>
              <p:nvPr/>
            </p:nvSpPr>
            <p:spPr bwMode="auto">
              <a:xfrm>
                <a:off x="3888" y="259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1662" name="Line 30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1658" name="Rectangle 31"/>
            <p:cNvSpPr>
              <a:spLocks noChangeArrowheads="1"/>
            </p:cNvSpPr>
            <p:nvPr/>
          </p:nvSpPr>
          <p:spPr bwMode="auto">
            <a:xfrm>
              <a:off x="3744" y="2832"/>
              <a:ext cx="912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    D   R</a:t>
              </a:r>
            </a:p>
          </p:txBody>
        </p:sp>
        <p:sp>
          <p:nvSpPr>
            <p:cNvPr id="111659" name="Line 32"/>
            <p:cNvSpPr>
              <a:spLocks noChangeShapeType="1"/>
            </p:cNvSpPr>
            <p:nvPr/>
          </p:nvSpPr>
          <p:spPr bwMode="auto">
            <a:xfrm>
              <a:off x="3984" y="2160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4619625" y="2762250"/>
            <a:ext cx="457200" cy="990600"/>
            <a:chOff x="3552" y="2160"/>
            <a:chExt cx="288" cy="624"/>
          </a:xfrm>
        </p:grpSpPr>
        <p:sp>
          <p:nvSpPr>
            <p:cNvPr id="111655" name="Text Box 34"/>
            <p:cNvSpPr txBox="1">
              <a:spLocks noChangeArrowheads="1"/>
            </p:cNvSpPr>
            <p:nvPr/>
          </p:nvSpPr>
          <p:spPr bwMode="auto">
            <a:xfrm rot="-5503572">
              <a:off x="3576" y="25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&gt;</a:t>
              </a:r>
            </a:p>
          </p:txBody>
        </p:sp>
        <p:sp>
          <p:nvSpPr>
            <p:cNvPr id="111656" name="Line 35"/>
            <p:cNvSpPr>
              <a:spLocks noChangeShapeType="1"/>
            </p:cNvSpPr>
            <p:nvPr/>
          </p:nvSpPr>
          <p:spPr bwMode="auto">
            <a:xfrm>
              <a:off x="3696" y="2160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6181725" y="1295400"/>
            <a:ext cx="457200" cy="1066800"/>
            <a:chOff x="3264" y="2160"/>
            <a:chExt cx="288" cy="672"/>
          </a:xfrm>
        </p:grpSpPr>
        <p:sp>
          <p:nvSpPr>
            <p:cNvPr id="111653" name="Oval 37"/>
            <p:cNvSpPr>
              <a:spLocks noChangeArrowheads="1"/>
            </p:cNvSpPr>
            <p:nvPr/>
          </p:nvSpPr>
          <p:spPr bwMode="auto">
            <a:xfrm>
              <a:off x="3264" y="2592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11654" name="Line 38"/>
            <p:cNvSpPr>
              <a:spLocks noChangeShapeType="1"/>
            </p:cNvSpPr>
            <p:nvPr/>
          </p:nvSpPr>
          <p:spPr bwMode="auto">
            <a:xfrm>
              <a:off x="3408" y="2160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Group 39"/>
          <p:cNvGrpSpPr>
            <a:grpSpLocks/>
          </p:cNvGrpSpPr>
          <p:nvPr/>
        </p:nvGrpSpPr>
        <p:grpSpPr bwMode="auto">
          <a:xfrm>
            <a:off x="6505575" y="4152900"/>
            <a:ext cx="457200" cy="990600"/>
            <a:chOff x="4368" y="3072"/>
            <a:chExt cx="288" cy="624"/>
          </a:xfrm>
        </p:grpSpPr>
        <p:sp>
          <p:nvSpPr>
            <p:cNvPr id="111651" name="Text Box 40"/>
            <p:cNvSpPr txBox="1">
              <a:spLocks noChangeArrowheads="1"/>
            </p:cNvSpPr>
            <p:nvPr/>
          </p:nvSpPr>
          <p:spPr bwMode="auto">
            <a:xfrm rot="-5503572">
              <a:off x="4392" y="34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&gt;</a:t>
              </a:r>
            </a:p>
          </p:txBody>
        </p:sp>
        <p:sp>
          <p:nvSpPr>
            <p:cNvPr id="111652" name="Line 41"/>
            <p:cNvSpPr>
              <a:spLocks noChangeShapeType="1"/>
            </p:cNvSpPr>
            <p:nvPr/>
          </p:nvSpPr>
          <p:spPr bwMode="auto">
            <a:xfrm>
              <a:off x="4512" y="3072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1" name="Group 42"/>
          <p:cNvGrpSpPr>
            <a:grpSpLocks/>
          </p:cNvGrpSpPr>
          <p:nvPr/>
        </p:nvGrpSpPr>
        <p:grpSpPr bwMode="auto">
          <a:xfrm>
            <a:off x="5495925" y="4191000"/>
            <a:ext cx="457200" cy="990600"/>
            <a:chOff x="4080" y="3072"/>
            <a:chExt cx="288" cy="624"/>
          </a:xfrm>
        </p:grpSpPr>
        <p:sp>
          <p:nvSpPr>
            <p:cNvPr id="111649" name="Text Box 43"/>
            <p:cNvSpPr txBox="1">
              <a:spLocks noChangeArrowheads="1"/>
            </p:cNvSpPr>
            <p:nvPr/>
          </p:nvSpPr>
          <p:spPr bwMode="auto">
            <a:xfrm rot="-5503572">
              <a:off x="4104" y="34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&gt;</a:t>
              </a:r>
            </a:p>
          </p:txBody>
        </p:sp>
        <p:sp>
          <p:nvSpPr>
            <p:cNvPr id="111650" name="Line 44"/>
            <p:cNvSpPr>
              <a:spLocks noChangeShapeType="1"/>
            </p:cNvSpPr>
            <p:nvPr/>
          </p:nvSpPr>
          <p:spPr bwMode="auto">
            <a:xfrm>
              <a:off x="4224" y="3072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2" name="Group 45"/>
          <p:cNvGrpSpPr>
            <a:grpSpLocks/>
          </p:cNvGrpSpPr>
          <p:nvPr/>
        </p:nvGrpSpPr>
        <p:grpSpPr bwMode="auto">
          <a:xfrm>
            <a:off x="6048375" y="4152900"/>
            <a:ext cx="457200" cy="1066800"/>
            <a:chOff x="3792" y="3072"/>
            <a:chExt cx="288" cy="672"/>
          </a:xfrm>
        </p:grpSpPr>
        <p:sp>
          <p:nvSpPr>
            <p:cNvPr id="111647" name="Oval 46"/>
            <p:cNvSpPr>
              <a:spLocks noChangeArrowheads="1"/>
            </p:cNvSpPr>
            <p:nvPr/>
          </p:nvSpPr>
          <p:spPr bwMode="auto">
            <a:xfrm>
              <a:off x="3792" y="3504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11648" name="Line 47"/>
            <p:cNvSpPr>
              <a:spLocks noChangeShapeType="1"/>
            </p:cNvSpPr>
            <p:nvPr/>
          </p:nvSpPr>
          <p:spPr bwMode="auto">
            <a:xfrm>
              <a:off x="3936" y="3072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3" name="Group 48"/>
          <p:cNvGrpSpPr>
            <a:grpSpLocks/>
          </p:cNvGrpSpPr>
          <p:nvPr/>
        </p:nvGrpSpPr>
        <p:grpSpPr bwMode="auto">
          <a:xfrm>
            <a:off x="7915275" y="2895600"/>
            <a:ext cx="457200" cy="990600"/>
            <a:chOff x="5280" y="2160"/>
            <a:chExt cx="288" cy="624"/>
          </a:xfrm>
        </p:grpSpPr>
        <p:sp>
          <p:nvSpPr>
            <p:cNvPr id="111645" name="Text Box 49"/>
            <p:cNvSpPr txBox="1">
              <a:spLocks noChangeArrowheads="1"/>
            </p:cNvSpPr>
            <p:nvPr/>
          </p:nvSpPr>
          <p:spPr bwMode="auto">
            <a:xfrm rot="-5503572">
              <a:off x="5304" y="25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&gt;</a:t>
              </a:r>
            </a:p>
          </p:txBody>
        </p:sp>
        <p:sp>
          <p:nvSpPr>
            <p:cNvPr id="111646" name="Line 50"/>
            <p:cNvSpPr>
              <a:spLocks noChangeShapeType="1"/>
            </p:cNvSpPr>
            <p:nvPr/>
          </p:nvSpPr>
          <p:spPr bwMode="auto">
            <a:xfrm>
              <a:off x="5424" y="2160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4" name="Group 51"/>
          <p:cNvGrpSpPr>
            <a:grpSpLocks/>
          </p:cNvGrpSpPr>
          <p:nvPr/>
        </p:nvGrpSpPr>
        <p:grpSpPr bwMode="auto">
          <a:xfrm>
            <a:off x="6886575" y="2895600"/>
            <a:ext cx="457200" cy="990600"/>
            <a:chOff x="4992" y="2160"/>
            <a:chExt cx="288" cy="624"/>
          </a:xfrm>
        </p:grpSpPr>
        <p:sp>
          <p:nvSpPr>
            <p:cNvPr id="111643" name="Text Box 52"/>
            <p:cNvSpPr txBox="1">
              <a:spLocks noChangeArrowheads="1"/>
            </p:cNvSpPr>
            <p:nvPr/>
          </p:nvSpPr>
          <p:spPr bwMode="auto">
            <a:xfrm rot="-5503572">
              <a:off x="5016" y="25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&gt;</a:t>
              </a:r>
            </a:p>
          </p:txBody>
        </p:sp>
        <p:sp>
          <p:nvSpPr>
            <p:cNvPr id="111644" name="Line 53"/>
            <p:cNvSpPr>
              <a:spLocks noChangeShapeType="1"/>
            </p:cNvSpPr>
            <p:nvPr/>
          </p:nvSpPr>
          <p:spPr bwMode="auto">
            <a:xfrm>
              <a:off x="5136" y="2160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5" name="Group 54"/>
          <p:cNvGrpSpPr>
            <a:grpSpLocks/>
          </p:cNvGrpSpPr>
          <p:nvPr/>
        </p:nvGrpSpPr>
        <p:grpSpPr bwMode="auto">
          <a:xfrm>
            <a:off x="7439025" y="2895600"/>
            <a:ext cx="457200" cy="1066800"/>
            <a:chOff x="4704" y="2160"/>
            <a:chExt cx="288" cy="672"/>
          </a:xfrm>
        </p:grpSpPr>
        <p:sp>
          <p:nvSpPr>
            <p:cNvPr id="111641" name="Oval 55"/>
            <p:cNvSpPr>
              <a:spLocks noChangeArrowheads="1"/>
            </p:cNvSpPr>
            <p:nvPr/>
          </p:nvSpPr>
          <p:spPr bwMode="auto">
            <a:xfrm>
              <a:off x="4704" y="2592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11642" name="Line 56"/>
            <p:cNvSpPr>
              <a:spLocks noChangeShapeType="1"/>
            </p:cNvSpPr>
            <p:nvPr/>
          </p:nvSpPr>
          <p:spPr bwMode="auto">
            <a:xfrm>
              <a:off x="4848" y="2160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6" name="Group 57"/>
          <p:cNvGrpSpPr>
            <a:grpSpLocks/>
          </p:cNvGrpSpPr>
          <p:nvPr/>
        </p:nvGrpSpPr>
        <p:grpSpPr bwMode="auto">
          <a:xfrm>
            <a:off x="6905625" y="1295400"/>
            <a:ext cx="1447800" cy="1600200"/>
            <a:chOff x="4356" y="972"/>
            <a:chExt cx="912" cy="1008"/>
          </a:xfrm>
        </p:grpSpPr>
        <p:grpSp>
          <p:nvGrpSpPr>
            <p:cNvPr id="111635" name="Group 58"/>
            <p:cNvGrpSpPr>
              <a:grpSpLocks/>
            </p:cNvGrpSpPr>
            <p:nvPr/>
          </p:nvGrpSpPr>
          <p:grpSpPr bwMode="auto">
            <a:xfrm>
              <a:off x="4500" y="1500"/>
              <a:ext cx="576" cy="240"/>
              <a:chOff x="4800" y="1680"/>
              <a:chExt cx="576" cy="240"/>
            </a:xfrm>
          </p:grpSpPr>
          <p:sp>
            <p:nvSpPr>
              <p:cNvPr id="111638" name="Line 59"/>
              <p:cNvSpPr>
                <a:spLocks noChangeShapeType="1"/>
              </p:cNvSpPr>
              <p:nvPr/>
            </p:nvSpPr>
            <p:spPr bwMode="auto">
              <a:xfrm>
                <a:off x="4800" y="1680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1639" name="Line 60"/>
              <p:cNvSpPr>
                <a:spLocks noChangeShapeType="1"/>
              </p:cNvSpPr>
              <p:nvPr/>
            </p:nvSpPr>
            <p:spPr bwMode="auto">
              <a:xfrm>
                <a:off x="4800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1640" name="Line 61"/>
              <p:cNvSpPr>
                <a:spLocks noChangeShapeType="1"/>
              </p:cNvSpPr>
              <p:nvPr/>
            </p:nvSpPr>
            <p:spPr bwMode="auto">
              <a:xfrm>
                <a:off x="5376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1636" name="Rectangle 62"/>
            <p:cNvSpPr>
              <a:spLocks noChangeArrowheads="1"/>
            </p:cNvSpPr>
            <p:nvPr/>
          </p:nvSpPr>
          <p:spPr bwMode="auto">
            <a:xfrm>
              <a:off x="4356" y="1740"/>
              <a:ext cx="912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    D   R</a:t>
              </a:r>
            </a:p>
          </p:txBody>
        </p:sp>
        <p:sp>
          <p:nvSpPr>
            <p:cNvPr id="111637" name="Line 63"/>
            <p:cNvSpPr>
              <a:spLocks noChangeShapeType="1"/>
            </p:cNvSpPr>
            <p:nvPr/>
          </p:nvSpPr>
          <p:spPr bwMode="auto">
            <a:xfrm>
              <a:off x="4740" y="972"/>
              <a:ext cx="0" cy="528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910400" name="Text Box 64"/>
          <p:cNvSpPr txBox="1">
            <a:spLocks noChangeArrowheads="1"/>
          </p:cNvSpPr>
          <p:nvPr/>
        </p:nvSpPr>
        <p:spPr bwMode="auto">
          <a:xfrm>
            <a:off x="3998913" y="5454650"/>
            <a:ext cx="4822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中序遍历序列：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B  D  A  C</a:t>
            </a:r>
          </a:p>
        </p:txBody>
      </p:sp>
    </p:spTree>
    <p:extLst>
      <p:ext uri="{BB962C8B-B14F-4D97-AF65-F5344CB8AC3E}">
        <p14:creationId xmlns:p14="http://schemas.microsoft.com/office/powerpoint/2010/main" val="137157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0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5" dur="500"/>
                                        <p:tgtEl>
                                          <p:spTgt spid="910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0351" grpId="0" animBg="1" autoUpdateAnimBg="0"/>
      <p:bldP spid="910400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4" name="Rectangle 4"/>
          <p:cNvSpPr>
            <a:spLocks noChangeArrowheads="1"/>
          </p:cNvSpPr>
          <p:nvPr/>
        </p:nvSpPr>
        <p:spPr bwMode="auto">
          <a:xfrm>
            <a:off x="34925" y="0"/>
            <a:ext cx="5884863" cy="5159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kumimoji="1" lang="zh-CN" altLang="en-US" sz="3200" b="1">
                <a:solidFill>
                  <a:srgbClr val="000000"/>
                </a:solidFill>
                <a:latin typeface="楷体_GB2312" pitchFamily="49" charset="-122"/>
              </a:rPr>
              <a:t>遍历的算法实现－后序遍历</a:t>
            </a:r>
            <a:endParaRPr kumimoji="1"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</a:endParaRPr>
          </a:p>
        </p:txBody>
      </p:sp>
      <p:sp>
        <p:nvSpPr>
          <p:cNvPr id="113667" name="Rectangle 5"/>
          <p:cNvSpPr>
            <a:spLocks noChangeArrowheads="1"/>
          </p:cNvSpPr>
          <p:nvPr/>
        </p:nvSpPr>
        <p:spPr bwMode="auto">
          <a:xfrm>
            <a:off x="277813" y="838200"/>
            <a:ext cx="4240212" cy="21224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</a:rPr>
              <a:t>若二叉树为空，则空操作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</a:rPr>
              <a:t>否则</a:t>
            </a:r>
            <a:b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</a:rPr>
            </a:b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</a:rPr>
              <a:t>后序遍历左子树 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</a:rPr>
              <a:t>(L)</a:t>
            </a:r>
            <a:b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</a:rPr>
            </a:b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</a:rPr>
              <a:t>后序遍历右子树 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</a:rPr>
              <a:t>(R)</a:t>
            </a:r>
            <a:b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</a:rPr>
            </a:b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</a:rPr>
              <a:t>访问根结点 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</a:rPr>
              <a:t>(D)</a:t>
            </a:r>
          </a:p>
        </p:txBody>
      </p:sp>
      <p:grpSp>
        <p:nvGrpSpPr>
          <p:cNvPr id="113668" name="Group 7"/>
          <p:cNvGrpSpPr>
            <a:grpSpLocks/>
          </p:cNvGrpSpPr>
          <p:nvPr/>
        </p:nvGrpSpPr>
        <p:grpSpPr bwMode="auto">
          <a:xfrm>
            <a:off x="561975" y="3067050"/>
            <a:ext cx="3060700" cy="2362200"/>
            <a:chOff x="492" y="384"/>
            <a:chExt cx="1928" cy="1488"/>
          </a:xfrm>
        </p:grpSpPr>
        <p:sp>
          <p:nvSpPr>
            <p:cNvPr id="113717" name="Oval 8"/>
            <p:cNvSpPr>
              <a:spLocks noChangeArrowheads="1"/>
            </p:cNvSpPr>
            <p:nvPr/>
          </p:nvSpPr>
          <p:spPr bwMode="auto">
            <a:xfrm>
              <a:off x="1212" y="38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13718" name="Oval 9"/>
            <p:cNvSpPr>
              <a:spLocks noChangeArrowheads="1"/>
            </p:cNvSpPr>
            <p:nvPr/>
          </p:nvSpPr>
          <p:spPr bwMode="auto">
            <a:xfrm>
              <a:off x="1164" y="1488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13719" name="Oval 10"/>
            <p:cNvSpPr>
              <a:spLocks noChangeArrowheads="1"/>
            </p:cNvSpPr>
            <p:nvPr/>
          </p:nvSpPr>
          <p:spPr bwMode="auto">
            <a:xfrm>
              <a:off x="492" y="110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13720" name="Oval 11"/>
            <p:cNvSpPr>
              <a:spLocks noChangeArrowheads="1"/>
            </p:cNvSpPr>
            <p:nvPr/>
          </p:nvSpPr>
          <p:spPr bwMode="auto">
            <a:xfrm>
              <a:off x="2036" y="106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13721" name="Line 12"/>
            <p:cNvSpPr>
              <a:spLocks noChangeShapeType="1"/>
            </p:cNvSpPr>
            <p:nvPr/>
          </p:nvSpPr>
          <p:spPr bwMode="auto">
            <a:xfrm flipH="1">
              <a:off x="780" y="720"/>
              <a:ext cx="48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3722" name="Line 13"/>
            <p:cNvSpPr>
              <a:spLocks noChangeShapeType="1"/>
            </p:cNvSpPr>
            <p:nvPr/>
          </p:nvSpPr>
          <p:spPr bwMode="auto">
            <a:xfrm>
              <a:off x="1548" y="720"/>
              <a:ext cx="576" cy="384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3723" name="Line 14"/>
            <p:cNvSpPr>
              <a:spLocks noChangeShapeType="1"/>
            </p:cNvSpPr>
            <p:nvPr/>
          </p:nvSpPr>
          <p:spPr bwMode="auto">
            <a:xfrm>
              <a:off x="876" y="1392"/>
              <a:ext cx="336" cy="19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911375" name="Rectangle 15"/>
          <p:cNvSpPr>
            <a:spLocks noChangeArrowheads="1"/>
          </p:cNvSpPr>
          <p:nvPr/>
        </p:nvSpPr>
        <p:spPr bwMode="auto">
          <a:xfrm>
            <a:off x="5051425" y="838200"/>
            <a:ext cx="341947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L                   R              D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518025" y="1314450"/>
            <a:ext cx="1524000" cy="1447800"/>
            <a:chOff x="3216" y="1248"/>
            <a:chExt cx="960" cy="912"/>
          </a:xfrm>
        </p:grpSpPr>
        <p:sp>
          <p:nvSpPr>
            <p:cNvPr id="113711" name="Line 17"/>
            <p:cNvSpPr>
              <a:spLocks noChangeShapeType="1"/>
            </p:cNvSpPr>
            <p:nvPr/>
          </p:nvSpPr>
          <p:spPr bwMode="auto">
            <a:xfrm>
              <a:off x="3696" y="1248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113712" name="Group 18"/>
            <p:cNvGrpSpPr>
              <a:grpSpLocks/>
            </p:cNvGrpSpPr>
            <p:nvPr/>
          </p:nvGrpSpPr>
          <p:grpSpPr bwMode="auto">
            <a:xfrm>
              <a:off x="3408" y="1680"/>
              <a:ext cx="576" cy="240"/>
              <a:chOff x="3408" y="1680"/>
              <a:chExt cx="576" cy="240"/>
            </a:xfrm>
          </p:grpSpPr>
          <p:sp>
            <p:nvSpPr>
              <p:cNvPr id="113714" name="Line 19"/>
              <p:cNvSpPr>
                <a:spLocks noChangeShapeType="1"/>
              </p:cNvSpPr>
              <p:nvPr/>
            </p:nvSpPr>
            <p:spPr bwMode="auto">
              <a:xfrm>
                <a:off x="3408" y="1680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715" name="Line 20"/>
              <p:cNvSpPr>
                <a:spLocks noChangeShapeType="1"/>
              </p:cNvSpPr>
              <p:nvPr/>
            </p:nvSpPr>
            <p:spPr bwMode="auto">
              <a:xfrm>
                <a:off x="3408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716" name="Line 21"/>
              <p:cNvSpPr>
                <a:spLocks noChangeShapeType="1"/>
              </p:cNvSpPr>
              <p:nvPr/>
            </p:nvSpPr>
            <p:spPr bwMode="auto">
              <a:xfrm>
                <a:off x="3984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3713" name="Rectangle 22"/>
            <p:cNvSpPr>
              <a:spLocks noChangeArrowheads="1"/>
            </p:cNvSpPr>
            <p:nvPr/>
          </p:nvSpPr>
          <p:spPr bwMode="auto">
            <a:xfrm>
              <a:off x="3216" y="1920"/>
              <a:ext cx="960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  R   D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4632325" y="2800350"/>
            <a:ext cx="1447800" cy="1428750"/>
            <a:chOff x="2796" y="1752"/>
            <a:chExt cx="912" cy="900"/>
          </a:xfrm>
        </p:grpSpPr>
        <p:grpSp>
          <p:nvGrpSpPr>
            <p:cNvPr id="113705" name="Group 24"/>
            <p:cNvGrpSpPr>
              <a:grpSpLocks/>
            </p:cNvGrpSpPr>
            <p:nvPr/>
          </p:nvGrpSpPr>
          <p:grpSpPr bwMode="auto">
            <a:xfrm>
              <a:off x="2940" y="2172"/>
              <a:ext cx="576" cy="240"/>
              <a:chOff x="3888" y="2592"/>
              <a:chExt cx="576" cy="240"/>
            </a:xfrm>
          </p:grpSpPr>
          <p:sp>
            <p:nvSpPr>
              <p:cNvPr id="113708" name="Line 25"/>
              <p:cNvSpPr>
                <a:spLocks noChangeShapeType="1"/>
              </p:cNvSpPr>
              <p:nvPr/>
            </p:nvSpPr>
            <p:spPr bwMode="auto">
              <a:xfrm>
                <a:off x="3888" y="2592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709" name="Line 26"/>
              <p:cNvSpPr>
                <a:spLocks noChangeShapeType="1"/>
              </p:cNvSpPr>
              <p:nvPr/>
            </p:nvSpPr>
            <p:spPr bwMode="auto">
              <a:xfrm>
                <a:off x="3888" y="259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710" name="Line 27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3706" name="Rectangle 28"/>
            <p:cNvSpPr>
              <a:spLocks noChangeArrowheads="1"/>
            </p:cNvSpPr>
            <p:nvPr/>
          </p:nvSpPr>
          <p:spPr bwMode="auto">
            <a:xfrm>
              <a:off x="2796" y="2412"/>
              <a:ext cx="912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    R   D</a:t>
              </a:r>
            </a:p>
          </p:txBody>
        </p:sp>
        <p:sp>
          <p:nvSpPr>
            <p:cNvPr id="113707" name="Line 29"/>
            <p:cNvSpPr>
              <a:spLocks noChangeShapeType="1"/>
            </p:cNvSpPr>
            <p:nvPr/>
          </p:nvSpPr>
          <p:spPr bwMode="auto">
            <a:xfrm>
              <a:off x="3204" y="1752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8023225" y="1333500"/>
            <a:ext cx="457200" cy="1066800"/>
            <a:chOff x="3264" y="2160"/>
            <a:chExt cx="288" cy="672"/>
          </a:xfrm>
        </p:grpSpPr>
        <p:sp>
          <p:nvSpPr>
            <p:cNvPr id="113703" name="Oval 31"/>
            <p:cNvSpPr>
              <a:spLocks noChangeArrowheads="1"/>
            </p:cNvSpPr>
            <p:nvPr/>
          </p:nvSpPr>
          <p:spPr bwMode="auto">
            <a:xfrm>
              <a:off x="3264" y="2592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13704" name="Line 32"/>
            <p:cNvSpPr>
              <a:spLocks noChangeShapeType="1"/>
            </p:cNvSpPr>
            <p:nvPr/>
          </p:nvSpPr>
          <p:spPr bwMode="auto">
            <a:xfrm>
              <a:off x="3408" y="2160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5146675" y="4229100"/>
            <a:ext cx="457200" cy="990600"/>
            <a:chOff x="4368" y="3072"/>
            <a:chExt cx="288" cy="624"/>
          </a:xfrm>
        </p:grpSpPr>
        <p:sp>
          <p:nvSpPr>
            <p:cNvPr id="113701" name="Text Box 34"/>
            <p:cNvSpPr txBox="1">
              <a:spLocks noChangeArrowheads="1"/>
            </p:cNvSpPr>
            <p:nvPr/>
          </p:nvSpPr>
          <p:spPr bwMode="auto">
            <a:xfrm rot="-5503572">
              <a:off x="4392" y="34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&gt;</a:t>
              </a:r>
            </a:p>
          </p:txBody>
        </p:sp>
        <p:sp>
          <p:nvSpPr>
            <p:cNvPr id="113702" name="Line 35"/>
            <p:cNvSpPr>
              <a:spLocks noChangeShapeType="1"/>
            </p:cNvSpPr>
            <p:nvPr/>
          </p:nvSpPr>
          <p:spPr bwMode="auto">
            <a:xfrm>
              <a:off x="4512" y="3072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4613275" y="4248150"/>
            <a:ext cx="457200" cy="990600"/>
            <a:chOff x="4080" y="3072"/>
            <a:chExt cx="288" cy="624"/>
          </a:xfrm>
        </p:grpSpPr>
        <p:sp>
          <p:nvSpPr>
            <p:cNvPr id="113699" name="Text Box 37"/>
            <p:cNvSpPr txBox="1">
              <a:spLocks noChangeArrowheads="1"/>
            </p:cNvSpPr>
            <p:nvPr/>
          </p:nvSpPr>
          <p:spPr bwMode="auto">
            <a:xfrm rot="-5503572">
              <a:off x="4104" y="34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&gt;</a:t>
              </a:r>
            </a:p>
          </p:txBody>
        </p:sp>
        <p:sp>
          <p:nvSpPr>
            <p:cNvPr id="113700" name="Line 38"/>
            <p:cNvSpPr>
              <a:spLocks noChangeShapeType="1"/>
            </p:cNvSpPr>
            <p:nvPr/>
          </p:nvSpPr>
          <p:spPr bwMode="auto">
            <a:xfrm>
              <a:off x="4224" y="3072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Group 39"/>
          <p:cNvGrpSpPr>
            <a:grpSpLocks/>
          </p:cNvGrpSpPr>
          <p:nvPr/>
        </p:nvGrpSpPr>
        <p:grpSpPr bwMode="auto">
          <a:xfrm>
            <a:off x="5622925" y="4191000"/>
            <a:ext cx="457200" cy="1066800"/>
            <a:chOff x="3792" y="3072"/>
            <a:chExt cx="288" cy="672"/>
          </a:xfrm>
        </p:grpSpPr>
        <p:sp>
          <p:nvSpPr>
            <p:cNvPr id="113697" name="Oval 40"/>
            <p:cNvSpPr>
              <a:spLocks noChangeArrowheads="1"/>
            </p:cNvSpPr>
            <p:nvPr/>
          </p:nvSpPr>
          <p:spPr bwMode="auto">
            <a:xfrm>
              <a:off x="3792" y="3504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13698" name="Line 41"/>
            <p:cNvSpPr>
              <a:spLocks noChangeShapeType="1"/>
            </p:cNvSpPr>
            <p:nvPr/>
          </p:nvSpPr>
          <p:spPr bwMode="auto">
            <a:xfrm>
              <a:off x="3936" y="3072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1" name="Group 42"/>
          <p:cNvGrpSpPr>
            <a:grpSpLocks/>
          </p:cNvGrpSpPr>
          <p:nvPr/>
        </p:nvGrpSpPr>
        <p:grpSpPr bwMode="auto">
          <a:xfrm>
            <a:off x="6880225" y="2781300"/>
            <a:ext cx="457200" cy="990600"/>
            <a:chOff x="5280" y="2160"/>
            <a:chExt cx="288" cy="624"/>
          </a:xfrm>
        </p:grpSpPr>
        <p:sp>
          <p:nvSpPr>
            <p:cNvPr id="113695" name="Text Box 43"/>
            <p:cNvSpPr txBox="1">
              <a:spLocks noChangeArrowheads="1"/>
            </p:cNvSpPr>
            <p:nvPr/>
          </p:nvSpPr>
          <p:spPr bwMode="auto">
            <a:xfrm rot="-5503572">
              <a:off x="5304" y="25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&gt;</a:t>
              </a:r>
            </a:p>
          </p:txBody>
        </p:sp>
        <p:sp>
          <p:nvSpPr>
            <p:cNvPr id="113696" name="Line 44"/>
            <p:cNvSpPr>
              <a:spLocks noChangeShapeType="1"/>
            </p:cNvSpPr>
            <p:nvPr/>
          </p:nvSpPr>
          <p:spPr bwMode="auto">
            <a:xfrm>
              <a:off x="5424" y="2160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2" name="Group 45"/>
          <p:cNvGrpSpPr>
            <a:grpSpLocks/>
          </p:cNvGrpSpPr>
          <p:nvPr/>
        </p:nvGrpSpPr>
        <p:grpSpPr bwMode="auto">
          <a:xfrm>
            <a:off x="6327775" y="2800350"/>
            <a:ext cx="457200" cy="990600"/>
            <a:chOff x="4992" y="2160"/>
            <a:chExt cx="288" cy="624"/>
          </a:xfrm>
        </p:grpSpPr>
        <p:sp>
          <p:nvSpPr>
            <p:cNvPr id="113693" name="Text Box 46"/>
            <p:cNvSpPr txBox="1">
              <a:spLocks noChangeArrowheads="1"/>
            </p:cNvSpPr>
            <p:nvPr/>
          </p:nvSpPr>
          <p:spPr bwMode="auto">
            <a:xfrm rot="-5503572">
              <a:off x="5016" y="25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&gt;</a:t>
              </a:r>
            </a:p>
          </p:txBody>
        </p:sp>
        <p:sp>
          <p:nvSpPr>
            <p:cNvPr id="113694" name="Line 47"/>
            <p:cNvSpPr>
              <a:spLocks noChangeShapeType="1"/>
            </p:cNvSpPr>
            <p:nvPr/>
          </p:nvSpPr>
          <p:spPr bwMode="auto">
            <a:xfrm>
              <a:off x="5136" y="2160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3" name="Group 48"/>
          <p:cNvGrpSpPr>
            <a:grpSpLocks/>
          </p:cNvGrpSpPr>
          <p:nvPr/>
        </p:nvGrpSpPr>
        <p:grpSpPr bwMode="auto">
          <a:xfrm>
            <a:off x="7337425" y="2781300"/>
            <a:ext cx="457200" cy="1066800"/>
            <a:chOff x="4704" y="2160"/>
            <a:chExt cx="288" cy="672"/>
          </a:xfrm>
        </p:grpSpPr>
        <p:sp>
          <p:nvSpPr>
            <p:cNvPr id="113691" name="Oval 49"/>
            <p:cNvSpPr>
              <a:spLocks noChangeArrowheads="1"/>
            </p:cNvSpPr>
            <p:nvPr/>
          </p:nvSpPr>
          <p:spPr bwMode="auto">
            <a:xfrm>
              <a:off x="4704" y="2592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13692" name="Line 50"/>
            <p:cNvSpPr>
              <a:spLocks noChangeShapeType="1"/>
            </p:cNvSpPr>
            <p:nvPr/>
          </p:nvSpPr>
          <p:spPr bwMode="auto">
            <a:xfrm>
              <a:off x="4848" y="2160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4" name="Group 51"/>
          <p:cNvGrpSpPr>
            <a:grpSpLocks/>
          </p:cNvGrpSpPr>
          <p:nvPr/>
        </p:nvGrpSpPr>
        <p:grpSpPr bwMode="auto">
          <a:xfrm>
            <a:off x="6365875" y="1181100"/>
            <a:ext cx="1447800" cy="1600200"/>
            <a:chOff x="4356" y="972"/>
            <a:chExt cx="912" cy="1008"/>
          </a:xfrm>
        </p:grpSpPr>
        <p:grpSp>
          <p:nvGrpSpPr>
            <p:cNvPr id="113685" name="Group 52"/>
            <p:cNvGrpSpPr>
              <a:grpSpLocks/>
            </p:cNvGrpSpPr>
            <p:nvPr/>
          </p:nvGrpSpPr>
          <p:grpSpPr bwMode="auto">
            <a:xfrm>
              <a:off x="4500" y="1500"/>
              <a:ext cx="576" cy="240"/>
              <a:chOff x="4800" y="1680"/>
              <a:chExt cx="576" cy="240"/>
            </a:xfrm>
          </p:grpSpPr>
          <p:sp>
            <p:nvSpPr>
              <p:cNvPr id="113688" name="Line 53"/>
              <p:cNvSpPr>
                <a:spLocks noChangeShapeType="1"/>
              </p:cNvSpPr>
              <p:nvPr/>
            </p:nvSpPr>
            <p:spPr bwMode="auto">
              <a:xfrm>
                <a:off x="4800" y="1680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689" name="Line 54"/>
              <p:cNvSpPr>
                <a:spLocks noChangeShapeType="1"/>
              </p:cNvSpPr>
              <p:nvPr/>
            </p:nvSpPr>
            <p:spPr bwMode="auto">
              <a:xfrm>
                <a:off x="4800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690" name="Line 55"/>
              <p:cNvSpPr>
                <a:spLocks noChangeShapeType="1"/>
              </p:cNvSpPr>
              <p:nvPr/>
            </p:nvSpPr>
            <p:spPr bwMode="auto">
              <a:xfrm>
                <a:off x="5376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3686" name="Rectangle 56"/>
            <p:cNvSpPr>
              <a:spLocks noChangeArrowheads="1"/>
            </p:cNvSpPr>
            <p:nvPr/>
          </p:nvSpPr>
          <p:spPr bwMode="auto">
            <a:xfrm>
              <a:off x="4356" y="1740"/>
              <a:ext cx="912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    R   D</a:t>
              </a:r>
            </a:p>
          </p:txBody>
        </p:sp>
        <p:sp>
          <p:nvSpPr>
            <p:cNvPr id="113687" name="Line 57"/>
            <p:cNvSpPr>
              <a:spLocks noChangeShapeType="1"/>
            </p:cNvSpPr>
            <p:nvPr/>
          </p:nvSpPr>
          <p:spPr bwMode="auto">
            <a:xfrm>
              <a:off x="4740" y="972"/>
              <a:ext cx="0" cy="528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6" name="Group 58"/>
          <p:cNvGrpSpPr>
            <a:grpSpLocks/>
          </p:cNvGrpSpPr>
          <p:nvPr/>
        </p:nvGrpSpPr>
        <p:grpSpPr bwMode="auto">
          <a:xfrm>
            <a:off x="5756275" y="2781300"/>
            <a:ext cx="666750" cy="990600"/>
            <a:chOff x="3360" y="1752"/>
            <a:chExt cx="420" cy="624"/>
          </a:xfrm>
        </p:grpSpPr>
        <p:sp>
          <p:nvSpPr>
            <p:cNvPr id="113682" name="Line 59"/>
            <p:cNvSpPr>
              <a:spLocks noChangeShapeType="1"/>
            </p:cNvSpPr>
            <p:nvPr/>
          </p:nvSpPr>
          <p:spPr bwMode="auto">
            <a:xfrm>
              <a:off x="3636" y="1956"/>
              <a:ext cx="0" cy="18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3683" name="Oval 60"/>
            <p:cNvSpPr>
              <a:spLocks noChangeArrowheads="1"/>
            </p:cNvSpPr>
            <p:nvPr/>
          </p:nvSpPr>
          <p:spPr bwMode="auto">
            <a:xfrm>
              <a:off x="3492" y="2136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13684" name="Line 61"/>
            <p:cNvSpPr>
              <a:spLocks noChangeShapeType="1"/>
            </p:cNvSpPr>
            <p:nvPr/>
          </p:nvSpPr>
          <p:spPr bwMode="auto">
            <a:xfrm>
              <a:off x="3360" y="1752"/>
              <a:ext cx="276" cy="204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911422" name="Text Box 62"/>
          <p:cNvSpPr txBox="1">
            <a:spLocks noChangeArrowheads="1"/>
          </p:cNvSpPr>
          <p:nvPr/>
        </p:nvSpPr>
        <p:spPr bwMode="auto">
          <a:xfrm>
            <a:off x="4156075" y="5429250"/>
            <a:ext cx="487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后序遍历序列： 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D   B  C  A</a:t>
            </a:r>
          </a:p>
        </p:txBody>
      </p:sp>
    </p:spTree>
    <p:extLst>
      <p:ext uri="{BB962C8B-B14F-4D97-AF65-F5344CB8AC3E}">
        <p14:creationId xmlns:p14="http://schemas.microsoft.com/office/powerpoint/2010/main" val="392673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500"/>
                                        <p:tgtEl>
                                          <p:spTgt spid="911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75" grpId="0" animBg="1" autoUpdateAnimBg="0"/>
      <p:bldP spid="91142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088" y="1628800"/>
            <a:ext cx="7632700" cy="4608512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l"/>
              <a:defRPr/>
            </a:pPr>
            <a:r>
              <a:rPr lang="zh-CN" altLang="en-US" dirty="0" smtClean="0"/>
              <a:t>通过遍历序列能否确定一棵二叉树？</a:t>
            </a:r>
            <a:endParaRPr lang="en-US" altLang="zh-CN" dirty="0" smtClean="0"/>
          </a:p>
          <a:p>
            <a:pPr marL="640080" lvl="1" indent="-246888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 smtClean="0"/>
              <a:t>先序序列 和 中序序列？</a:t>
            </a:r>
            <a:endParaRPr lang="en-US" altLang="zh-CN" dirty="0" smtClean="0"/>
          </a:p>
          <a:p>
            <a:pPr marL="640080" lvl="1" indent="-246888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 smtClean="0"/>
              <a:t>中序序列 和 后序序列？</a:t>
            </a:r>
            <a:endParaRPr lang="en-US" altLang="zh-CN" dirty="0" smtClean="0"/>
          </a:p>
          <a:p>
            <a:pPr marL="640080" lvl="1" indent="-246888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zh-CN" dirty="0" smtClean="0"/>
              <a:t>先序</a:t>
            </a:r>
            <a:r>
              <a:rPr lang="zh-CN" altLang="en-US" dirty="0" smtClean="0"/>
              <a:t>序列 </a:t>
            </a:r>
            <a:r>
              <a:rPr lang="zh-CN" altLang="zh-CN" dirty="0" smtClean="0"/>
              <a:t>和</a:t>
            </a:r>
            <a:r>
              <a:rPr lang="en-US" altLang="zh-CN" dirty="0" smtClean="0"/>
              <a:t> </a:t>
            </a:r>
            <a:r>
              <a:rPr lang="zh-CN" altLang="zh-CN" dirty="0" smtClean="0"/>
              <a:t>后序序列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393192" lvl="1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endParaRPr lang="en-US" altLang="zh-CN" sz="900" dirty="0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434880" y="2606998"/>
            <a:ext cx="6492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Cambria Math" panose="02040503050406030204" pitchFamily="18" charset="0"/>
              </a:rPr>
              <a:t>√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434880" y="3356992"/>
            <a:ext cx="6492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Cambria Math" panose="02040503050406030204" pitchFamily="18" charset="0"/>
              </a:rPr>
              <a:t>√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506888" y="4005063"/>
            <a:ext cx="649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</a:rPr>
              <a:t>X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val="281799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商务型PPT模板">
  <a:themeElements>
    <a:clrScheme name="商务型PPT模板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商务型PPT模板">
      <a:majorFont>
        <a:latin typeface="Verdana"/>
        <a:ea typeface="宋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商务型PPT模板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型PPT模板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型PPT模板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7_默认设计模板">
  <a:themeElements>
    <a:clrScheme name="默认设计模板 13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CC"/>
      </a:accent1>
      <a:accent2>
        <a:srgbClr val="0000CC"/>
      </a:accent2>
      <a:accent3>
        <a:srgbClr val="FFFFFF"/>
      </a:accent3>
      <a:accent4>
        <a:srgbClr val="000000"/>
      </a:accent4>
      <a:accent5>
        <a:srgbClr val="AAAAE2"/>
      </a:accent5>
      <a:accent6>
        <a:srgbClr val="0000B9"/>
      </a:accent6>
      <a:hlink>
        <a:srgbClr val="0000CC"/>
      </a:hlink>
      <a:folHlink>
        <a:srgbClr val="0000CC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rgbClr val="00F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rgbClr val="00F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CC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AAAAE2"/>
        </a:accent5>
        <a:accent6>
          <a:srgbClr val="0000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00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5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66CC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00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E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E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3366"/>
      </a:folHlink>
    </a:clrScheme>
    <a:fontScheme name="默认设计模板">
      <a:majorFont>
        <a:latin typeface="Times New Roman"/>
        <a:ea typeface="仿宋_GB2312"/>
        <a:cs typeface=""/>
      </a:majorFont>
      <a:minorFont>
        <a:latin typeface="Times New Roman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默认设计模板">
  <a:themeElements>
    <a:clrScheme name="默认设计模板 13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CC"/>
      </a:accent1>
      <a:accent2>
        <a:srgbClr val="0000CC"/>
      </a:accent2>
      <a:accent3>
        <a:srgbClr val="FFFFFF"/>
      </a:accent3>
      <a:accent4>
        <a:srgbClr val="000000"/>
      </a:accent4>
      <a:accent5>
        <a:srgbClr val="AAAAE2"/>
      </a:accent5>
      <a:accent6>
        <a:srgbClr val="0000B9"/>
      </a:accent6>
      <a:hlink>
        <a:srgbClr val="0000CC"/>
      </a:hlink>
      <a:folHlink>
        <a:srgbClr val="0000CC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rgbClr val="00F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rgbClr val="00F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CC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AAAAE2"/>
        </a:accent5>
        <a:accent6>
          <a:srgbClr val="0000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00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5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66CC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00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E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E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3366"/>
      </a:folHlink>
    </a:clrScheme>
    <a:fontScheme name="默认设计模板">
      <a:majorFont>
        <a:latin typeface="Times New Roman"/>
        <a:ea typeface="仿宋_GB2312"/>
        <a:cs typeface=""/>
      </a:majorFont>
      <a:minorFont>
        <a:latin typeface="Times New Roman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Dad`s Tie">
  <a:themeElements>
    <a:clrScheme name="Dad`s Tie 8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F1960F"/>
      </a:hlink>
      <a:folHlink>
        <a:srgbClr val="FBB39D"/>
      </a:folHlink>
    </a:clrScheme>
    <a:fontScheme name="Dad`s Tie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Tx/>
          <a:buAutoNum type="arabicPeriod" startAt="2"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Tx/>
          <a:buAutoNum type="arabicPeriod" startAt="2"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Dad`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`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`s Tie 7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FF00FF"/>
        </a:hlink>
        <a:folHlink>
          <a:srgbClr val="FBB39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8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F1960F"/>
        </a:hlink>
        <a:folHlink>
          <a:srgbClr val="FBB39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默认设计模板">
  <a:themeElements>
    <a:clrScheme name="默认设计模板 13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CC"/>
      </a:accent1>
      <a:accent2>
        <a:srgbClr val="0000CC"/>
      </a:accent2>
      <a:accent3>
        <a:srgbClr val="FFFFFF"/>
      </a:accent3>
      <a:accent4>
        <a:srgbClr val="000000"/>
      </a:accent4>
      <a:accent5>
        <a:srgbClr val="AAAAE2"/>
      </a:accent5>
      <a:accent6>
        <a:srgbClr val="0000B9"/>
      </a:accent6>
      <a:hlink>
        <a:srgbClr val="0000CC"/>
      </a:hlink>
      <a:folHlink>
        <a:srgbClr val="0000CC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rgbClr val="00F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rgbClr val="00F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CC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AAAAE2"/>
        </a:accent5>
        <a:accent6>
          <a:srgbClr val="0000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00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5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66CC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00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默认设计模板">
  <a:themeElements>
    <a:clrScheme name="默认设计模板 13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CC"/>
      </a:accent1>
      <a:accent2>
        <a:srgbClr val="0000CC"/>
      </a:accent2>
      <a:accent3>
        <a:srgbClr val="FFFFFF"/>
      </a:accent3>
      <a:accent4>
        <a:srgbClr val="000000"/>
      </a:accent4>
      <a:accent5>
        <a:srgbClr val="AAAAE2"/>
      </a:accent5>
      <a:accent6>
        <a:srgbClr val="0000B9"/>
      </a:accent6>
      <a:hlink>
        <a:srgbClr val="0000CC"/>
      </a:hlink>
      <a:folHlink>
        <a:srgbClr val="0000CC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rgbClr val="00F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rgbClr val="00F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CC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AAAAE2"/>
        </a:accent5>
        <a:accent6>
          <a:srgbClr val="0000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00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5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66CC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00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5_默认设计模板">
  <a:themeElements>
    <a:clrScheme name="默认设计模板 13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CC"/>
      </a:accent1>
      <a:accent2>
        <a:srgbClr val="0000CC"/>
      </a:accent2>
      <a:accent3>
        <a:srgbClr val="FFFFFF"/>
      </a:accent3>
      <a:accent4>
        <a:srgbClr val="000000"/>
      </a:accent4>
      <a:accent5>
        <a:srgbClr val="AAAAE2"/>
      </a:accent5>
      <a:accent6>
        <a:srgbClr val="0000B9"/>
      </a:accent6>
      <a:hlink>
        <a:srgbClr val="0000CC"/>
      </a:hlink>
      <a:folHlink>
        <a:srgbClr val="0000CC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rgbClr val="00F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rgbClr val="00F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CC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AAAAE2"/>
        </a:accent5>
        <a:accent6>
          <a:srgbClr val="0000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00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5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66CC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00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6_默认设计模板">
  <a:themeElements>
    <a:clrScheme name="默认设计模板 13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CC"/>
      </a:accent1>
      <a:accent2>
        <a:srgbClr val="0000CC"/>
      </a:accent2>
      <a:accent3>
        <a:srgbClr val="FFFFFF"/>
      </a:accent3>
      <a:accent4>
        <a:srgbClr val="000000"/>
      </a:accent4>
      <a:accent5>
        <a:srgbClr val="AAAAE2"/>
      </a:accent5>
      <a:accent6>
        <a:srgbClr val="0000B9"/>
      </a:accent6>
      <a:hlink>
        <a:srgbClr val="0000CC"/>
      </a:hlink>
      <a:folHlink>
        <a:srgbClr val="0000CC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rgbClr val="00F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rgbClr val="00F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CC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AAAAE2"/>
        </a:accent5>
        <a:accent6>
          <a:srgbClr val="0000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00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5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66CC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00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2497</TotalTime>
  <Words>3239</Words>
  <Application>Microsoft Office PowerPoint</Application>
  <PresentationFormat>全屏显示(4:3)</PresentationFormat>
  <Paragraphs>952</Paragraphs>
  <Slides>52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10</vt:i4>
      </vt:variant>
      <vt:variant>
        <vt:lpstr>幻灯片标题</vt:lpstr>
      </vt:variant>
      <vt:variant>
        <vt:i4>52</vt:i4>
      </vt:variant>
    </vt:vector>
  </HeadingPairs>
  <TitlesOfParts>
    <vt:vector size="78" baseType="lpstr">
      <vt:lpstr>Angsana New</vt:lpstr>
      <vt:lpstr>新細明體</vt:lpstr>
      <vt:lpstr>仿宋_GB2312</vt:lpstr>
      <vt:lpstr>黑体</vt:lpstr>
      <vt:lpstr>华文行楷</vt:lpstr>
      <vt:lpstr>华文楷体</vt:lpstr>
      <vt:lpstr>楷体_GB2312</vt:lpstr>
      <vt:lpstr>宋体</vt:lpstr>
      <vt:lpstr>Arial</vt:lpstr>
      <vt:lpstr>Arial Narrow</vt:lpstr>
      <vt:lpstr>Calibri</vt:lpstr>
      <vt:lpstr>Cambria Math</vt:lpstr>
      <vt:lpstr>Times New Roman</vt:lpstr>
      <vt:lpstr>Verdana</vt:lpstr>
      <vt:lpstr>Wingdings</vt:lpstr>
      <vt:lpstr>Wingdings 2</vt:lpstr>
      <vt:lpstr>商务型PPT模板</vt:lpstr>
      <vt:lpstr>2_默认设计模板</vt:lpstr>
      <vt:lpstr>3_默认设计模板</vt:lpstr>
      <vt:lpstr>1_默认设计模板</vt:lpstr>
      <vt:lpstr>1_Dad`s Tie</vt:lpstr>
      <vt:lpstr>默认设计模板</vt:lpstr>
      <vt:lpstr>4_默认设计模板</vt:lpstr>
      <vt:lpstr>5_默认设计模板</vt:lpstr>
      <vt:lpstr>6_默认设计模板</vt:lpstr>
      <vt:lpstr>7_默认设计模板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重要结论</vt:lpstr>
      <vt:lpstr>PowerPoint 演示文稿</vt:lpstr>
      <vt:lpstr>PowerPoint 演示文稿</vt:lpstr>
      <vt:lpstr>教学内容</vt:lpstr>
      <vt:lpstr>线索二叉树（Threaded Binary Tree）</vt:lpstr>
      <vt:lpstr>规定：</vt:lpstr>
      <vt:lpstr>6.3.2 线索二叉树</vt:lpstr>
      <vt:lpstr>6.3.2 线索二叉树</vt:lpstr>
      <vt:lpstr>6.3.2 线索二叉树</vt:lpstr>
      <vt:lpstr>线索二叉树的生成</vt:lpstr>
      <vt:lpstr>PowerPoint 演示文稿</vt:lpstr>
      <vt:lpstr>PowerPoint 演示文稿</vt:lpstr>
      <vt:lpstr>PowerPoint 演示文稿</vt:lpstr>
      <vt:lpstr>PowerPoint 演示文稿</vt:lpstr>
      <vt:lpstr>画出以下二叉树对应的中序线索二叉树。</vt:lpstr>
      <vt:lpstr>PowerPoint 演示文稿</vt:lpstr>
      <vt:lpstr>6.3.2 线索二叉树</vt:lpstr>
      <vt:lpstr>6.3.2 线索二叉树</vt:lpstr>
      <vt:lpstr>6.3.2 线索二叉树</vt:lpstr>
      <vt:lpstr>6.3.2 线索二叉树</vt:lpstr>
      <vt:lpstr>6.3.2 线索二叉树</vt:lpstr>
      <vt:lpstr>6.3.2 线索二叉树</vt:lpstr>
      <vt:lpstr>6.3.2 线索二叉树</vt:lpstr>
      <vt:lpstr>6.3.2 线索二叉树</vt:lpstr>
      <vt:lpstr>6.3.2 线索二叉树</vt:lpstr>
      <vt:lpstr>6.3.2 线索二叉树</vt:lpstr>
      <vt:lpstr>线索二叉树的生成算法（算法6.6, 见教材P134）</vt:lpstr>
      <vt:lpstr>PowerPoint 演示文稿</vt:lpstr>
      <vt:lpstr>PowerPoint 演示文稿</vt:lpstr>
      <vt:lpstr>遍历中序线索二叉树</vt:lpstr>
      <vt:lpstr>线索二叉树的中序遍历算法（算法6.5, 参见教材P134）</vt:lpstr>
      <vt:lpstr>6.4  树和森林</vt:lpstr>
      <vt:lpstr>树的存储结构</vt:lpstr>
      <vt:lpstr>树的存储结构</vt:lpstr>
      <vt:lpstr>树的存储结构</vt:lpstr>
      <vt:lpstr>树的存储结构</vt:lpstr>
      <vt:lpstr>孩子表示法</vt:lpstr>
      <vt:lpstr>树的存储结构</vt:lpstr>
      <vt:lpstr>树的存储结构</vt:lpstr>
      <vt:lpstr>树的存储结构</vt:lpstr>
      <vt:lpstr>孩子兄弟表示法</vt:lpstr>
      <vt:lpstr>树的存储结构</vt:lpstr>
      <vt:lpstr>树的存储结构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happy&amp;hope</dc:creator>
  <cp:lastModifiedBy>1123587119@qq.com</cp:lastModifiedBy>
  <cp:revision>308</cp:revision>
  <dcterms:modified xsi:type="dcterms:W3CDTF">2018-11-17T07:22:38Z</dcterms:modified>
</cp:coreProperties>
</file>