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gs/tag38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slideMasters/slideMaster8.xml" ContentType="application/vnd.openxmlformats-officedocument.presentationml.slideMaster+xml"/>
  <Override PartName="/ppt/tags/tag52.xml" ContentType="application/vnd.openxmlformats-officedocument.presentationml.tags+xml"/>
  <Override PartName="/ppt/tags/tag41.xml" ContentType="application/vnd.openxmlformats-officedocument.presentationml.tags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6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Default Extension="emf" ContentType="image/x-emf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slideLayouts/slideLayout99.xml" ContentType="application/vnd.openxmlformats-officedocument.presentationml.slideLayout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ags/tag3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tags/tag19.xml" ContentType="application/vnd.openxmlformats-officedocument.presentationml.tags+xml"/>
  <Default Extension="wav" ContentType="audio/wav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ags/tag4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45.xml" ContentType="application/vnd.openxmlformats-officedocument.presentationml.tags+xml"/>
  <Override PartName="/ppt/tags/tag34.xml" ContentType="application/vnd.openxmlformats-officedocument.presentationml.tags+xml"/>
  <Default Extension="doc" ContentType="application/msword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tags/tag9.xml" ContentType="application/vnd.openxmlformats-officedocument.presentationml.tags+xml"/>
  <Override PartName="/ppt/slides/slide48.xml" ContentType="application/vnd.openxmlformats-officedocument.presentationml.slide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728" r:id="rId3"/>
    <p:sldMasterId id="2147483744" r:id="rId4"/>
    <p:sldMasterId id="2147483757" r:id="rId5"/>
    <p:sldMasterId id="2147483770" r:id="rId6"/>
    <p:sldMasterId id="2147483783" r:id="rId7"/>
    <p:sldMasterId id="2147483795" r:id="rId8"/>
    <p:sldMasterId id="2147483807" r:id="rId9"/>
  </p:sldMasterIdLst>
  <p:notesMasterIdLst>
    <p:notesMasterId r:id="rId69"/>
  </p:notesMasterIdLst>
  <p:sldIdLst>
    <p:sldId id="257" r:id="rId10"/>
    <p:sldId id="454" r:id="rId11"/>
    <p:sldId id="455" r:id="rId12"/>
    <p:sldId id="462" r:id="rId13"/>
    <p:sldId id="457" r:id="rId14"/>
    <p:sldId id="458" r:id="rId15"/>
    <p:sldId id="459" r:id="rId16"/>
    <p:sldId id="460" r:id="rId17"/>
    <p:sldId id="461" r:id="rId18"/>
    <p:sldId id="258" r:id="rId19"/>
    <p:sldId id="259" r:id="rId20"/>
    <p:sldId id="260" r:id="rId21"/>
    <p:sldId id="261" r:id="rId22"/>
    <p:sldId id="463" r:id="rId23"/>
    <p:sldId id="441" r:id="rId24"/>
    <p:sldId id="263" r:id="rId25"/>
    <p:sldId id="264" r:id="rId26"/>
    <p:sldId id="442" r:id="rId27"/>
    <p:sldId id="443" r:id="rId28"/>
    <p:sldId id="265" r:id="rId29"/>
    <p:sldId id="266" r:id="rId30"/>
    <p:sldId id="267" r:id="rId31"/>
    <p:sldId id="268" r:id="rId32"/>
    <p:sldId id="444" r:id="rId33"/>
    <p:sldId id="269" r:id="rId34"/>
    <p:sldId id="279" r:id="rId35"/>
    <p:sldId id="280" r:id="rId36"/>
    <p:sldId id="448" r:id="rId37"/>
    <p:sldId id="449" r:id="rId38"/>
    <p:sldId id="281" r:id="rId39"/>
    <p:sldId id="452" r:id="rId40"/>
    <p:sldId id="275" r:id="rId41"/>
    <p:sldId id="276" r:id="rId42"/>
    <p:sldId id="277" r:id="rId43"/>
    <p:sldId id="271" r:id="rId44"/>
    <p:sldId id="282" r:id="rId45"/>
    <p:sldId id="283" r:id="rId46"/>
    <p:sldId id="451" r:id="rId47"/>
    <p:sldId id="284" r:id="rId48"/>
    <p:sldId id="453" r:id="rId49"/>
    <p:sldId id="285" r:id="rId50"/>
    <p:sldId id="306" r:id="rId51"/>
    <p:sldId id="287" r:id="rId52"/>
    <p:sldId id="289" r:id="rId53"/>
    <p:sldId id="288" r:id="rId54"/>
    <p:sldId id="290" r:id="rId55"/>
    <p:sldId id="291" r:id="rId56"/>
    <p:sldId id="292" r:id="rId57"/>
    <p:sldId id="293" r:id="rId58"/>
    <p:sldId id="295" r:id="rId59"/>
    <p:sldId id="296" r:id="rId60"/>
    <p:sldId id="445" r:id="rId61"/>
    <p:sldId id="307" r:id="rId62"/>
    <p:sldId id="297" r:id="rId63"/>
    <p:sldId id="446" r:id="rId64"/>
    <p:sldId id="447" r:id="rId65"/>
    <p:sldId id="379" r:id="rId66"/>
    <p:sldId id="380" r:id="rId67"/>
    <p:sldId id="385" r:id="rId6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80808"/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61" Type="http://schemas.openxmlformats.org/officeDocument/2006/relationships/slide" Target="slides/slide5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C8301-F2BC-433D-B340-8F7B973A2D74}" type="datetimeFigureOut">
              <a:rPr lang="zh-CN" altLang="en-US" smtClean="0"/>
              <a:pPr/>
              <a:t>2016-11-30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28159-A049-474E-8EB1-2762B16C0D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87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8159-A049-474E-8EB1-2762B16C0D4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78220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查找不成功，每个元素查找</a:t>
            </a:r>
            <a:r>
              <a:rPr lang="en-US" altLang="zh-CN" dirty="0" smtClean="0"/>
              <a:t>n+1</a:t>
            </a:r>
            <a:r>
              <a:rPr lang="zh-CN" altLang="en-US" dirty="0" smtClean="0"/>
              <a:t>次，</a:t>
            </a:r>
            <a:r>
              <a:rPr lang="en-US" altLang="zh-CN" dirty="0" smtClean="0"/>
              <a:t>n(n+1)/n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8159-A049-474E-8EB1-2762B16C0D4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8159-A049-474E-8EB1-2762B16C0D4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3892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查找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8522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0E89-EB4E-478C-A8FD-A10A07CE7C4D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314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27A0E-7B56-4406-886F-3D07D3EA4A38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89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E7268-EC9F-437A-A577-6DD71AE06123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61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98563-C419-4232-A1E6-FBDD2087E22D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4885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115888"/>
            <a:ext cx="2141538" cy="64087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275387" cy="64087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F32FB-155F-4E59-913E-784C5B8B653A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124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7171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7172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3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4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5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6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7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8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79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0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1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2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3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4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5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6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7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8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89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7190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</p:grpSp>
        <p:sp>
          <p:nvSpPr>
            <p:cNvPr id="7191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Tx/>
                <a:buChar char="•"/>
              </a:pPr>
              <a:endParaRPr kumimoji="1" lang="zh-CN" altLang="en-US" sz="2800" b="1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Tx/>
                <a:buChar char="•"/>
              </a:pPr>
              <a:endParaRPr kumimoji="1" lang="zh-CN" altLang="en-US" sz="2800" b="1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</p:grpSp>
      <p:sp>
        <p:nvSpPr>
          <p:cNvPr id="7193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195" name="Rectangle 27"/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196" name="Rectangle 2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197" name="Rectangle 2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8B3AA92-496A-4E81-996C-8CA74A85F3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663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FBE6-C3C4-46B2-8B08-F77F65D5BB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950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DA34E-D048-44D5-AF25-5EA475C440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7634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739EC-F441-4FBD-B2A6-BBE8559411A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3578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4621B-AF70-4491-AFBD-129DCC96C57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95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469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C6169-4C35-4313-8836-DA63C405EDB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7249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3AF2C-52A0-4ECF-85DD-5A4D77D18DA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0196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2A252-8388-428B-B0B6-EE10C2B0B3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8817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447AB-8084-4461-B789-69DBB8D380C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0657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D80C4-C9B4-4F49-A022-005AE565F85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3098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85D52-2E28-4409-AB70-5BB765F786F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0164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F3C69C6-8C7B-4518-834E-5A939385963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1448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4A7CE2-9747-4B19-8B7A-9441A17947A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1743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73C3D5-B74A-4296-B0D9-AD821F270EA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5285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35563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35563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173163" y="62658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E89F96-72A7-4E00-BD12-298A13BB552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1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5134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15D8-EF1B-4A20-B6CD-E09A842F9E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F0D58-33CF-464B-838E-DCE7B20FC6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E0809-065C-49E2-9BFB-7E2603F64A7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7D360-E2FF-4DB0-8FB9-C4B6B74E04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09EE2-1629-4195-9254-CBD4CDA202E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059A0-03C9-4EB3-AE5B-38BD4236C7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8B34B-EB49-4BEF-9969-74BD75766E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D3B6A-737D-4CBE-B4FB-4B26E5611A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7C709-A4FB-48D1-A51A-9EA1964C29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38010-68E7-4C3D-A881-DCFF697430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pic>
        <p:nvPicPr>
          <p:cNvPr id="6" name="Picture 14" descr="fen_0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无标题-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 descr="无标题-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971550" y="3644900"/>
            <a:ext cx="6705600" cy="685800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zh-CN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79388" y="2492375"/>
            <a:ext cx="8424862" cy="9366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pPr>
              <a:defRPr/>
            </a:pPr>
            <a:fld id="{1BB8FE77-A08A-4C7A-8424-962559CB6242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29493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2039D-4025-4175-95F0-962DBAC38B3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FFE2D-86D4-4817-A9AA-C6BB32CAC0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15D8-EF1B-4A20-B6CD-E09A842F9E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F0D58-33CF-464B-838E-DCE7B20FC6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E0809-065C-49E2-9BFB-7E2603F64A7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7D360-E2FF-4DB0-8FB9-C4B6B74E04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09EE2-1629-4195-9254-CBD4CDA202E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059A0-03C9-4EB3-AE5B-38BD4236C7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8B34B-EB49-4BEF-9969-74BD75766E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D3B6A-737D-4CBE-B4FB-4B26E5611A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0099"/>
              </a:buClr>
              <a:buFont typeface="Wingdings" pitchFamily="2" charset="2"/>
              <a:buChar char="n"/>
              <a:defRPr baseline="0">
                <a:solidFill>
                  <a:srgbClr val="19058F"/>
                </a:solidFill>
                <a:latin typeface="Times New Roman" pitchFamily="18" charset="0"/>
              </a:defRPr>
            </a:lvl1pPr>
            <a:lvl2pPr marL="742950" indent="-285750">
              <a:buFont typeface="Wingdings" pitchFamily="2" charset="2"/>
              <a:buChar char="Ø"/>
              <a:defRPr baseline="0">
                <a:latin typeface="Times New Roman" pitchFamily="18" charset="0"/>
              </a:defRPr>
            </a:lvl2pPr>
            <a:lvl3pPr marL="1143000" indent="-228600">
              <a:buFont typeface="Wingdings" pitchFamily="2" charset="2"/>
              <a:buChar char="ü"/>
              <a:defRPr baseline="0">
                <a:solidFill>
                  <a:srgbClr val="19058F"/>
                </a:solidFill>
                <a:latin typeface="Times New Roman" pitchFamily="18" charset="0"/>
              </a:defRPr>
            </a:lvl3pPr>
            <a:lvl4pPr>
              <a:defRPr>
                <a:solidFill>
                  <a:srgbClr val="19058F"/>
                </a:solidFill>
              </a:defRPr>
            </a:lvl4pPr>
            <a:lvl5pPr>
              <a:defRPr>
                <a:solidFill>
                  <a:srgbClr val="19058F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395288" y="6537325"/>
            <a:ext cx="2195512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8674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32138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16D8C-75DC-430A-930B-CB49C481357D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3434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7C709-A4FB-48D1-A51A-9EA1964C29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38010-68E7-4C3D-A881-DCFF697430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2039D-4025-4175-95F0-962DBAC38B3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FFE2D-86D4-4817-A9AA-C6BB32CAC0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715D8-EF1B-4A20-B6CD-E09A842F9EC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F0D58-33CF-464B-838E-DCE7B20FC67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E0809-065C-49E2-9BFB-7E2603F64A7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47D360-E2FF-4DB0-8FB9-C4B6B74E04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09EE2-1629-4195-9254-CBD4CDA202E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059A0-03C9-4EB3-AE5B-38BD4236C7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5A90A-272B-449C-9F77-975122E3C34E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3589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E8B34B-EB49-4BEF-9969-74BD75766E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D3B6A-737D-4CBE-B4FB-4B26E5611A6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7C709-A4FB-48D1-A51A-9EA1964C296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38010-68E7-4C3D-A881-DCFF697430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2039D-4025-4175-95F0-962DBAC38B3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DFFE2D-86D4-4817-A9AA-C6BB32CAC0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6AA2C-1000-4884-8A39-172BA3E688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5016195"/>
      </p:ext>
    </p:extLst>
  </p:cSld>
  <p:clrMapOvr>
    <a:masterClrMapping/>
  </p:clrMapOvr>
  <p:transition>
    <p:zo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627DF-7CEA-4142-8F16-225C189BB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045011"/>
      </p:ext>
    </p:extLst>
  </p:cSld>
  <p:clrMapOvr>
    <a:masterClrMapping/>
  </p:clrMapOvr>
  <p:transition>
    <p:zo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FA20F-004A-4D80-9C7F-D0FD5A9A5D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735275"/>
      </p:ext>
    </p:extLst>
  </p:cSld>
  <p:clrMapOvr>
    <a:masterClrMapping/>
  </p:clrMapOvr>
  <p:transition>
    <p:zo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DF236-2C5E-445A-9113-4B1FCA80F97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855201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208462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125538"/>
            <a:ext cx="4208463" cy="5399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1294E-2ACE-48F4-ADC4-0CD6168D48CC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42912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66D6B-71F6-4CC3-ACDB-BBBF189CFF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33142154"/>
      </p:ext>
    </p:extLst>
  </p:cSld>
  <p:clrMapOvr>
    <a:masterClrMapping/>
  </p:clrMapOvr>
  <p:transition>
    <p:zo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786E-0803-4DC0-901D-7C0FF4AF195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904730"/>
      </p:ext>
    </p:extLst>
  </p:cSld>
  <p:clrMapOvr>
    <a:masterClrMapping/>
  </p:clrMapOvr>
  <p:transition>
    <p:zo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6D416-B1EA-4594-9B0E-027880F53EB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4919218"/>
      </p:ext>
    </p:extLst>
  </p:cSld>
  <p:clrMapOvr>
    <a:masterClrMapping/>
  </p:clrMapOvr>
  <p:transition>
    <p:zoom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CC761-8A7C-4944-A7AC-33F34522C7F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7010902"/>
      </p:ext>
    </p:extLst>
  </p:cSld>
  <p:clrMapOvr>
    <a:masterClrMapping/>
  </p:clrMapOvr>
  <p:transition>
    <p:zoom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017D0-49F3-4EFE-B287-9AFC698E1D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7658412"/>
      </p:ext>
    </p:extLst>
  </p:cSld>
  <p:clrMapOvr>
    <a:masterClrMapping/>
  </p:clrMapOvr>
  <p:transition>
    <p:zoom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5098-4C41-418A-A55D-18FCBD31CF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082083"/>
      </p:ext>
    </p:extLst>
  </p:cSld>
  <p:clrMapOvr>
    <a:masterClrMapping/>
  </p:clrMapOvr>
  <p:transition>
    <p:zoom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84610-57D3-466E-BC80-00FAFFE14A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024629"/>
      </p:ext>
    </p:extLst>
  </p:cSld>
  <p:clrMapOvr>
    <a:masterClrMapping/>
  </p:clrMapOvr>
  <p:transition>
    <p:zoom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66AA2C-1000-4884-8A39-172BA3E6884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0502566"/>
      </p:ext>
    </p:extLst>
  </p:cSld>
  <p:clrMapOvr>
    <a:masterClrMapping/>
  </p:clrMapOvr>
  <p:transition>
    <p:zoom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627DF-7CEA-4142-8F16-225C189BB96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815390"/>
      </p:ext>
    </p:extLst>
  </p:cSld>
  <p:clrMapOvr>
    <a:masterClrMapping/>
  </p:clrMapOvr>
  <p:transition>
    <p:zo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FA20F-004A-4D80-9C7F-D0FD5A9A5DE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51669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3212A-0DE6-49EF-ADBE-F8513F317CF9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53641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DF236-2C5E-445A-9113-4B1FCA80F97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2246975"/>
      </p:ext>
    </p:extLst>
  </p:cSld>
  <p:clrMapOvr>
    <a:masterClrMapping/>
  </p:clrMapOvr>
  <p:transition>
    <p:zo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66D6B-71F6-4CC3-ACDB-BBBF189CFF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620559"/>
      </p:ext>
    </p:extLst>
  </p:cSld>
  <p:clrMapOvr>
    <a:masterClrMapping/>
  </p:clrMapOvr>
  <p:transition>
    <p:zo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B786E-0803-4DC0-901D-7C0FF4AF195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190279"/>
      </p:ext>
    </p:extLst>
  </p:cSld>
  <p:clrMapOvr>
    <a:masterClrMapping/>
  </p:clrMapOvr>
  <p:transition>
    <p:zo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6D416-B1EA-4594-9B0E-027880F53EB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9960630"/>
      </p:ext>
    </p:extLst>
  </p:cSld>
  <p:clrMapOvr>
    <a:masterClrMapping/>
  </p:clrMapOvr>
  <p:transition>
    <p:zo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CC761-8A7C-4944-A7AC-33F34522C7F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1733855"/>
      </p:ext>
    </p:extLst>
  </p:cSld>
  <p:clrMapOvr>
    <a:masterClrMapping/>
  </p:clrMapOvr>
  <p:transition>
    <p:zo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017D0-49F3-4EFE-B287-9AFC698E1D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816376"/>
      </p:ext>
    </p:extLst>
  </p:cSld>
  <p:clrMapOvr>
    <a:masterClrMapping/>
  </p:clrMapOvr>
  <p:transition>
    <p:zo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05098-4C41-418A-A55D-18FCBD31CF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4182228"/>
      </p:ext>
    </p:extLst>
  </p:cSld>
  <p:clrMapOvr>
    <a:masterClrMapping/>
  </p:clrMapOvr>
  <p:transition>
    <p:zo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84610-57D3-466E-BC80-00FAFFE14AD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844707"/>
      </p:ext>
    </p:extLst>
  </p:cSld>
  <p:clrMapOvr>
    <a:masterClrMapping/>
  </p:clrMapOvr>
  <p:transition>
    <p:zo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B3E8A-34B4-4440-8607-723D77C961E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0155022"/>
      </p:ext>
    </p:extLst>
  </p:cSld>
  <p:clrMapOvr>
    <a:masterClrMapping/>
  </p:clrMapOvr>
  <p:transition>
    <p:blinds dir="vert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BB804-B4A4-4135-ABCD-D1C82DA406C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411542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A0CA-193F-4B45-AFCC-D6C9F5BFB457}" type="slidenum">
              <a:rPr lang="en-US" altLang="zh-CN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1358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7BD49-A867-47DF-9605-50481E355B8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062239"/>
      </p:ext>
    </p:extLst>
  </p:cSld>
  <p:clrMapOvr>
    <a:masterClrMapping/>
  </p:clrMapOvr>
  <p:transition>
    <p:blinds dir="vert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27591-93E1-46A1-8F27-89D1DF1DEC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3454406"/>
      </p:ext>
    </p:extLst>
  </p:cSld>
  <p:clrMapOvr>
    <a:masterClrMapping/>
  </p:clrMapOvr>
  <p:transition>
    <p:blinds dir="vert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B8F9F-4D13-468A-9255-CBAACC3A150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5027489"/>
      </p:ext>
    </p:extLst>
  </p:cSld>
  <p:clrMapOvr>
    <a:masterClrMapping/>
  </p:clrMapOvr>
  <p:transition>
    <p:blinds dir="vert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1CC1C9-7E4C-4BC8-BFA7-92A24F14B2D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074778"/>
      </p:ext>
    </p:extLst>
  </p:cSld>
  <p:clrMapOvr>
    <a:masterClrMapping/>
  </p:clrMapOvr>
  <p:transition>
    <p:blinds dir="vert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E5B12-04DA-4996-A7E4-13CE96444DF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149112"/>
      </p:ext>
    </p:extLst>
  </p:cSld>
  <p:clrMapOvr>
    <a:masterClrMapping/>
  </p:clrMapOvr>
  <p:transition>
    <p:blinds dir="vert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F7F6B-FADF-4FE3-99C9-C59B3549DB3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5950650"/>
      </p:ext>
    </p:extLst>
  </p:cSld>
  <p:clrMapOvr>
    <a:masterClrMapping/>
  </p:clrMapOvr>
  <p:transition>
    <p:blinds dir="vert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A306A-F9F8-4C10-BE31-543CB22E32D8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8047747"/>
      </p:ext>
    </p:extLst>
  </p:cSld>
  <p:clrMapOvr>
    <a:masterClrMapping/>
  </p:clrMapOvr>
  <p:transition>
    <p:blinds dir="vert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F70FD-5A3B-43D5-99FB-8804E6443AA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016397"/>
      </p:ext>
    </p:extLst>
  </p:cSld>
  <p:clrMapOvr>
    <a:masterClrMapping/>
  </p:clrMapOvr>
  <p:transition>
    <p:blinds dir="vert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11DDC-F963-4A81-B1D6-ED0CC3BB85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3736557"/>
      </p:ext>
    </p:extLst>
  </p:cSld>
  <p:clrMapOvr>
    <a:masterClrMapping/>
  </p:clrMapOvr>
  <p:transition>
    <p:blinds dir="vert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3BB9C3D-C5A7-4773-ACDA-FD1B7FB7D25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263703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23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3366CC"/>
              </a:solidFill>
              <a:ea typeface="宋体" charset="-122"/>
            </a:endParaRPr>
          </a:p>
        </p:txBody>
      </p:sp>
      <p:sp>
        <p:nvSpPr>
          <p:cNvPr id="1027" name="Rectangle 6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3366CC"/>
              </a:solidFill>
              <a:ea typeface="宋体" charset="-122"/>
            </a:endParaRP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61125"/>
            <a:ext cx="219551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>
              <a:solidFill>
                <a:srgbClr val="17347D"/>
              </a:solidFill>
            </a:endParaRP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FEE71-1E8A-4D35-A098-E43C7D8B1DD3}" type="slidenum">
              <a:rPr lang="en-US" altLang="zh-CN">
                <a:solidFill>
                  <a:srgbClr val="1734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034" name="Rectangle 14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5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solidFill>
                <a:srgbClr val="17347D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546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2"/>
          </a:solidFill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ü"/>
        <a:defRPr sz="2800" b="1">
          <a:solidFill>
            <a:srgbClr val="000000"/>
          </a:solidFill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6148" name="Freeform 4"/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49" name="Freeform 5"/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1" name="Freeform 7"/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5" name="Freeform 11"/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7" name="Freeform 13"/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59" name="Freeform 15"/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1" name="Freeform 17"/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3" name="Freeform 19"/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5" name="Freeform 21"/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616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FFFF"/>
                  </a:buClr>
                  <a:buFontTx/>
                  <a:buChar char="•"/>
                </a:pPr>
                <a:endParaRPr kumimoji="1" lang="zh-CN" altLang="en-US" sz="2800" b="1" smtClea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</p:grpSp>
        <p:sp>
          <p:nvSpPr>
            <p:cNvPr id="6167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Tx/>
                <a:buChar char="•"/>
              </a:pPr>
              <a:endParaRPr kumimoji="1" lang="zh-CN" altLang="en-US" sz="2800" b="1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FFFF"/>
                </a:buClr>
                <a:buFontTx/>
                <a:buChar char="•"/>
              </a:pPr>
              <a:endParaRPr kumimoji="1" lang="zh-CN" altLang="en-US" sz="2800" b="1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</p:grpSp>
      <p:sp>
        <p:nvSpPr>
          <p:cNvPr id="616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7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buClrTx/>
              <a:buFontTx/>
              <a:buNone/>
              <a:defRPr kumimoji="0" sz="1400" b="0"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17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kumimoji="0" sz="1400" b="0">
                <a:latin typeface="+mn-lt"/>
              </a:defRPr>
            </a:lvl1pPr>
          </a:lstStyle>
          <a:p>
            <a:pPr algn="ctr"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617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kumimoji="0" sz="1400" b="0">
                <a:latin typeface="+mn-lt"/>
              </a:defRPr>
            </a:lvl1pPr>
          </a:lstStyle>
          <a:p>
            <a:pPr fontAlgn="base">
              <a:spcAft>
                <a:spcPct val="0"/>
              </a:spcAft>
            </a:pPr>
            <a:fld id="{31512E7B-C0C4-4FD5-88B3-46C6F79CA0C6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17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F3BD2A-A80A-40D5-A357-882CAEA1D5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F3BD2A-A80A-40D5-A357-882CAEA1D5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 b="0"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Arial" charset="0"/>
                <a:ea typeface="宋体" panose="02010600030101010101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94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F3BD2A-A80A-40D5-A357-882CAEA1D50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DCD"/>
            </a:gs>
            <a:gs pos="50000">
              <a:srgbClr val="FFEDCD">
                <a:gamma/>
                <a:tint val="27843"/>
                <a:invGamma/>
              </a:srgbClr>
            </a:gs>
            <a:gs pos="100000">
              <a:srgbClr val="FFEDC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0980C1-1E26-4204-AAFB-5E794ABE2460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610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EDCD"/>
            </a:gs>
            <a:gs pos="50000">
              <a:srgbClr val="FFEDCD">
                <a:gamma/>
                <a:tint val="27843"/>
                <a:invGamma/>
              </a:srgbClr>
            </a:gs>
            <a:gs pos="100000">
              <a:srgbClr val="FFEDCD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0980C1-1E26-4204-AAFB-5E794ABE2460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27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>
    <p:zoom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F5210985-6AEA-4370-B260-68580A095EC5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320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__2.doc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audio" Target="../media/audio1.wav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tags" Target="../tags/tag52.xm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audio" Target="../media/audio1.wav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2.xml"/><Relationship Id="rId1" Type="http://schemas.openxmlformats.org/officeDocument/2006/relationships/vmlDrawing" Target="../drawings/vmlDrawing4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1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8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5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615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查找的基本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线性表</a:t>
            </a:r>
            <a:r>
              <a:rPr lang="zh-CN" altLang="en-US" dirty="0"/>
              <a:t>的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树</a:t>
            </a:r>
            <a:r>
              <a:rPr lang="zh-CN" altLang="en-US" dirty="0"/>
              <a:t>表的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哈</a:t>
            </a:r>
            <a:r>
              <a:rPr lang="zh-CN" altLang="en-US" dirty="0"/>
              <a:t>希表的查找</a:t>
            </a:r>
          </a:p>
        </p:txBody>
      </p:sp>
    </p:spTree>
    <p:extLst>
      <p:ext uri="{BB962C8B-B14F-4D97-AF65-F5344CB8AC3E}">
        <p14:creationId xmlns:p14="http://schemas.microsoft.com/office/powerpoint/2010/main" xmlns="" val="16890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defRPr/>
            </a:pPr>
            <a:r>
              <a:rPr lang="zh-CN" altLang="en-US" dirty="0" smtClean="0"/>
              <a:t>熟练</a:t>
            </a:r>
            <a:r>
              <a:rPr lang="zh-CN" altLang="en-US" dirty="0"/>
              <a:t>掌握</a:t>
            </a:r>
            <a:r>
              <a:rPr lang="zh-CN" altLang="en-US" dirty="0" smtClean="0">
                <a:solidFill>
                  <a:srgbClr val="FF0000"/>
                </a:solidFill>
              </a:rPr>
              <a:t>顺序查找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折半查找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dirty="0" smtClean="0"/>
              <a:t>熟练</a:t>
            </a:r>
            <a:r>
              <a:rPr lang="zh-CN" altLang="en-US" dirty="0"/>
              <a:t>掌握</a:t>
            </a:r>
            <a:r>
              <a:rPr lang="zh-CN" altLang="en-US" dirty="0">
                <a:solidFill>
                  <a:srgbClr val="FF0000"/>
                </a:solidFill>
              </a:rPr>
              <a:t>二叉排序树的构造和查找</a:t>
            </a:r>
            <a:r>
              <a:rPr lang="zh-CN" altLang="en-US" dirty="0"/>
              <a:t>算法及其性能分析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dirty="0" smtClean="0"/>
              <a:t>掌握</a:t>
            </a:r>
            <a:r>
              <a:rPr lang="zh-CN" altLang="en-US" dirty="0"/>
              <a:t>二叉排序树的</a:t>
            </a:r>
            <a:r>
              <a:rPr lang="zh-CN" altLang="en-US" dirty="0" smtClean="0">
                <a:solidFill>
                  <a:srgbClr val="080808"/>
                </a:solidFill>
              </a:rPr>
              <a:t>插入和</a:t>
            </a:r>
            <a:r>
              <a:rPr lang="zh-CN" altLang="en-US" dirty="0" smtClean="0"/>
              <a:t>删除算法</a:t>
            </a:r>
            <a:endParaRPr lang="en-US" altLang="zh-CN" dirty="0" smtClean="0"/>
          </a:p>
          <a:p>
            <a:pPr marL="457200" indent="-457200">
              <a:lnSpc>
                <a:spcPct val="150000"/>
              </a:lnSpc>
              <a:defRPr/>
            </a:pPr>
            <a:r>
              <a:rPr lang="zh-CN" altLang="en-US" sz="3100" dirty="0" smtClean="0"/>
              <a:t>熟练</a:t>
            </a:r>
            <a:r>
              <a:rPr lang="zh-CN" altLang="en-US" sz="3100" dirty="0"/>
              <a:t>掌握</a:t>
            </a:r>
            <a:r>
              <a:rPr lang="zh-CN" altLang="en-US" sz="3100" dirty="0">
                <a:solidFill>
                  <a:srgbClr val="FF0000"/>
                </a:solidFill>
              </a:rPr>
              <a:t>哈希</a:t>
            </a:r>
            <a:r>
              <a:rPr lang="zh-CN" altLang="en-US" sz="3100" dirty="0" smtClean="0">
                <a:solidFill>
                  <a:srgbClr val="FF0000"/>
                </a:solidFill>
              </a:rPr>
              <a:t>函数的构造及其解决</a:t>
            </a:r>
            <a:r>
              <a:rPr lang="zh-CN" altLang="en-US" sz="3100" dirty="0">
                <a:solidFill>
                  <a:srgbClr val="FF0000"/>
                </a:solidFill>
              </a:rPr>
              <a:t>冲突</a:t>
            </a:r>
            <a:r>
              <a:rPr lang="zh-CN" altLang="en-US" sz="3100" dirty="0">
                <a:solidFill>
                  <a:srgbClr val="080808"/>
                </a:solidFill>
              </a:rPr>
              <a:t>的</a:t>
            </a:r>
            <a:r>
              <a:rPr lang="zh-CN" altLang="en-US" sz="3100" dirty="0" smtClean="0">
                <a:solidFill>
                  <a:srgbClr val="080808"/>
                </a:solidFill>
              </a:rPr>
              <a:t>方法</a:t>
            </a:r>
            <a:endParaRPr lang="zh-CN" altLang="en-US" sz="3100" dirty="0"/>
          </a:p>
        </p:txBody>
      </p:sp>
    </p:spTree>
    <p:extLst>
      <p:ext uri="{BB962C8B-B14F-4D97-AF65-F5344CB8AC3E}">
        <p14:creationId xmlns:p14="http://schemas.microsoft.com/office/powerpoint/2010/main" xmlns="" val="156921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 </a:t>
            </a:r>
            <a:r>
              <a:rPr lang="zh-CN" altLang="en-US" dirty="0" smtClean="0"/>
              <a:t>查找</a:t>
            </a:r>
            <a:r>
              <a:rPr lang="zh-CN" altLang="en-US" dirty="0"/>
              <a:t>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471889"/>
          </a:xfrm>
        </p:spPr>
        <p:txBody>
          <a:bodyPr/>
          <a:lstStyle/>
          <a:p>
            <a:pPr>
              <a:spcBef>
                <a:spcPts val="368"/>
              </a:spcBef>
            </a:pPr>
            <a:r>
              <a:rPr lang="zh-CN" altLang="en-US" dirty="0"/>
              <a:t>查找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由</a:t>
            </a:r>
            <a:r>
              <a:rPr lang="zh-CN" altLang="en-US" dirty="0"/>
              <a:t>同一类型的数据元素（或记录）构成的集合</a:t>
            </a:r>
          </a:p>
          <a:p>
            <a:pPr>
              <a:spcBef>
                <a:spcPts val="368"/>
              </a:spcBef>
            </a:pPr>
            <a:r>
              <a:rPr lang="zh-CN" altLang="en-US" dirty="0"/>
              <a:t>查找表常用的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>
              <a:spcBef>
                <a:spcPts val="368"/>
              </a:spcBef>
            </a:pPr>
            <a:r>
              <a:rPr lang="zh-CN" altLang="en-US" dirty="0"/>
              <a:t>查询某个“特定的”数据元素是否在表中；</a:t>
            </a:r>
          </a:p>
          <a:p>
            <a:pPr lvl="1">
              <a:spcBef>
                <a:spcPts val="368"/>
              </a:spcBef>
            </a:pPr>
            <a:r>
              <a:rPr lang="zh-CN" altLang="en-US" dirty="0"/>
              <a:t>查询某个“特定的”数据元素的各种属性；</a:t>
            </a:r>
          </a:p>
          <a:p>
            <a:pPr lvl="1">
              <a:spcBef>
                <a:spcPts val="368"/>
              </a:spcBef>
            </a:pPr>
            <a:r>
              <a:rPr lang="zh-CN" altLang="en-US" dirty="0"/>
              <a:t>在查找表中插入一元素；</a:t>
            </a:r>
          </a:p>
          <a:p>
            <a:pPr lvl="1">
              <a:spcBef>
                <a:spcPts val="368"/>
              </a:spcBef>
            </a:pPr>
            <a:r>
              <a:rPr lang="zh-CN" altLang="en-US" dirty="0"/>
              <a:t>从查找表中删除一元素。 </a:t>
            </a:r>
            <a:endParaRPr lang="en-US" altLang="zh-CN" dirty="0" smtClean="0"/>
          </a:p>
          <a:p>
            <a:pPr>
              <a:spcBef>
                <a:spcPts val="368"/>
              </a:spcBef>
            </a:pPr>
            <a:r>
              <a:rPr lang="zh-CN" altLang="en-US" dirty="0" smtClean="0"/>
              <a:t>静态</a:t>
            </a:r>
            <a:r>
              <a:rPr lang="zh-CN" altLang="en-US" dirty="0"/>
              <a:t>查找</a:t>
            </a:r>
            <a:r>
              <a:rPr lang="zh-CN" altLang="en-US" dirty="0" smtClean="0"/>
              <a:t>表</a:t>
            </a:r>
            <a:endParaRPr lang="zh-CN" altLang="en-US" dirty="0"/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对</a:t>
            </a:r>
            <a:r>
              <a:rPr lang="zh-CN" altLang="en-US" dirty="0"/>
              <a:t>查找表没有</a:t>
            </a:r>
            <a:r>
              <a:rPr lang="zh-CN" altLang="en-US" dirty="0" smtClean="0"/>
              <a:t>修改操作（插入和删除）</a:t>
            </a:r>
            <a:endParaRPr lang="en-US" altLang="zh-CN" dirty="0" smtClean="0"/>
          </a:p>
          <a:p>
            <a:pPr>
              <a:spcBef>
                <a:spcPts val="368"/>
              </a:spcBef>
            </a:pPr>
            <a:r>
              <a:rPr lang="zh-CN" altLang="en-US" dirty="0" smtClean="0"/>
              <a:t>动态查找表</a:t>
            </a:r>
          </a:p>
          <a:p>
            <a:pPr lvl="1">
              <a:spcBef>
                <a:spcPts val="368"/>
              </a:spcBef>
            </a:pPr>
            <a:r>
              <a:rPr lang="zh-CN" altLang="en-US" dirty="0" smtClean="0"/>
              <a:t>对查找表有修改操作</a:t>
            </a:r>
          </a:p>
          <a:p>
            <a:pPr lvl="1">
              <a:spcBef>
                <a:spcPts val="368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9124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9.1 </a:t>
            </a:r>
            <a:r>
              <a:rPr lang="zh-CN" altLang="en-US" dirty="0" smtClean="0"/>
              <a:t>查找</a:t>
            </a:r>
            <a:r>
              <a:rPr lang="zh-CN" altLang="en-US" dirty="0"/>
              <a:t>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CN" altLang="en-US" sz="3000" dirty="0" smtClean="0"/>
              <a:t>查找</a:t>
            </a:r>
            <a:endParaRPr lang="en-US" altLang="zh-CN" sz="3000" dirty="0" smtClean="0"/>
          </a:p>
          <a:p>
            <a:pPr lvl="1">
              <a:spcBef>
                <a:spcPts val="450"/>
              </a:spcBef>
            </a:pPr>
            <a:r>
              <a:rPr lang="zh-CN" altLang="en-US" sz="2400" dirty="0"/>
              <a:t> 根据给定的某个值，在查找表中</a:t>
            </a:r>
            <a:r>
              <a:rPr lang="zh-CN" altLang="en-US" sz="2400" dirty="0">
                <a:solidFill>
                  <a:srgbClr val="0000CC"/>
                </a:solidFill>
              </a:rPr>
              <a:t>确定一个其关键字等于给定值的数据元素或（记录</a:t>
            </a:r>
            <a:r>
              <a:rPr lang="zh-CN" altLang="en-US" sz="2400" dirty="0" smtClean="0">
                <a:solidFill>
                  <a:srgbClr val="0000CC"/>
                </a:solidFill>
              </a:rPr>
              <a:t>）</a:t>
            </a:r>
            <a:endParaRPr lang="en-US" altLang="zh-CN" sz="2400" dirty="0" smtClean="0">
              <a:solidFill>
                <a:srgbClr val="0000CC"/>
              </a:solidFill>
            </a:endParaRPr>
          </a:p>
          <a:p>
            <a:pPr>
              <a:spcBef>
                <a:spcPts val="450"/>
              </a:spcBef>
            </a:pPr>
            <a:r>
              <a:rPr lang="zh-CN" altLang="en-US" sz="3000" dirty="0"/>
              <a:t>查找成功</a:t>
            </a:r>
            <a:endParaRPr lang="en-US" altLang="zh-CN" sz="3000" dirty="0"/>
          </a:p>
          <a:p>
            <a:pPr lvl="1">
              <a:spcBef>
                <a:spcPts val="450"/>
              </a:spcBef>
            </a:pPr>
            <a:r>
              <a:rPr lang="zh-CN" altLang="en-US" sz="2400" dirty="0"/>
              <a:t>若表中存在特定元素，称查找成功。</a:t>
            </a:r>
          </a:p>
          <a:p>
            <a:pPr marL="342900" lvl="1" indent="-342900">
              <a:spcBef>
                <a:spcPts val="450"/>
              </a:spcBef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3000" dirty="0" smtClean="0">
                <a:solidFill>
                  <a:srgbClr val="0000FF"/>
                </a:solidFill>
                <a:cs typeface="+mn-cs"/>
              </a:rPr>
              <a:t>关键字</a:t>
            </a:r>
            <a:endParaRPr lang="zh-CN" altLang="en-US" sz="3000" dirty="0">
              <a:solidFill>
                <a:srgbClr val="0000FF"/>
              </a:solidFill>
              <a:cs typeface="+mn-cs"/>
            </a:endParaRPr>
          </a:p>
          <a:p>
            <a:pPr lvl="1">
              <a:spcBef>
                <a:spcPts val="450"/>
              </a:spcBef>
            </a:pPr>
            <a:r>
              <a:rPr lang="zh-CN" altLang="en-US" sz="2400" dirty="0"/>
              <a:t>记录中某个数据项的值，可用</a:t>
            </a:r>
            <a:r>
              <a:rPr lang="zh-CN" altLang="en-US" sz="2400" dirty="0" smtClean="0"/>
              <a:t>来标识一</a:t>
            </a:r>
            <a:r>
              <a:rPr lang="zh-CN" altLang="en-US" sz="2400" dirty="0"/>
              <a:t>个记录</a:t>
            </a:r>
          </a:p>
          <a:p>
            <a:pPr>
              <a:spcBef>
                <a:spcPts val="450"/>
              </a:spcBef>
            </a:pPr>
            <a:r>
              <a:rPr lang="zh-CN" altLang="en-US" sz="3000" dirty="0"/>
              <a:t>主关键字</a:t>
            </a:r>
          </a:p>
          <a:p>
            <a:pPr lvl="1">
              <a:spcBef>
                <a:spcPts val="450"/>
              </a:spcBef>
            </a:pPr>
            <a:r>
              <a:rPr lang="zh-CN" altLang="en-US" sz="2400" dirty="0" smtClean="0"/>
              <a:t>能</a:t>
            </a:r>
            <a:r>
              <a:rPr lang="zh-CN" altLang="en-US" sz="2400" dirty="0" smtClean="0">
                <a:solidFill>
                  <a:srgbClr val="FF0000"/>
                </a:solidFill>
              </a:rPr>
              <a:t>唯一地标识</a:t>
            </a:r>
            <a:r>
              <a:rPr lang="zh-CN" altLang="en-US" sz="2400" dirty="0" smtClean="0"/>
              <a:t>一个记录的关键字</a:t>
            </a:r>
            <a:endParaRPr lang="en-US" altLang="zh-CN" sz="2400" dirty="0" smtClean="0"/>
          </a:p>
          <a:p>
            <a:pPr>
              <a:spcBef>
                <a:spcPts val="450"/>
              </a:spcBef>
            </a:pPr>
            <a:r>
              <a:rPr lang="zh-CN" altLang="en-US" sz="3000" dirty="0"/>
              <a:t>次关键字</a:t>
            </a:r>
          </a:p>
          <a:p>
            <a:pPr lvl="1">
              <a:spcBef>
                <a:spcPts val="450"/>
              </a:spcBef>
            </a:pPr>
            <a:r>
              <a:rPr lang="zh-CN" altLang="en-US" sz="2400" dirty="0" smtClean="0"/>
              <a:t>可以</a:t>
            </a:r>
            <a:r>
              <a:rPr lang="zh-CN" altLang="en-US" sz="2400" dirty="0"/>
              <a:t>标识若干个数据</a:t>
            </a:r>
            <a:r>
              <a:rPr lang="zh-CN" altLang="en-US" sz="2400" dirty="0" smtClean="0"/>
              <a:t>元素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2219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539552" y="1916832"/>
            <a:ext cx="8350572" cy="361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spcBef>
                <a:spcPct val="30000"/>
              </a:spcBef>
            </a:pPr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本章讨论的查找结构</a:t>
            </a: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：</a:t>
            </a:r>
          </a:p>
          <a:p>
            <a:pPr algn="just" eaLnBrk="0" hangingPunct="0">
              <a:spcBef>
                <a:spcPct val="3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线性表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：适用于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查找，主要采用顺序查找技术、折半查找技术。</a:t>
            </a:r>
          </a:p>
          <a:p>
            <a:pPr algn="just" eaLnBrk="0" hangingPunct="0">
              <a:spcBef>
                <a:spcPct val="3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树表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：适用于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查找，主要采用二叉排序树的查找技术。</a:t>
            </a:r>
          </a:p>
          <a:p>
            <a:pPr algn="l" eaLnBrk="0" hangingPunct="0">
              <a:spcBef>
                <a:spcPct val="3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散列表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：静态查找和动态查找均适用，主要采用散列技术。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457076" y="1196752"/>
            <a:ext cx="850741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3000" b="1" dirty="0">
                <a:solidFill>
                  <a:srgbClr val="0000FF"/>
                </a:solidFill>
              </a:rPr>
              <a:t>查找结构 ：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面向查找操作的数据结构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9.1 </a:t>
            </a:r>
            <a:r>
              <a:rPr lang="zh-CN" altLang="en-US" dirty="0" smtClean="0"/>
              <a:t>查找</a:t>
            </a:r>
            <a:r>
              <a:rPr lang="zh-CN" altLang="en-US" dirty="0"/>
              <a:t>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6706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6"/>
          <p:cNvSpPr txBox="1">
            <a:spLocks noChangeArrowheads="1"/>
          </p:cNvSpPr>
          <p:nvPr/>
        </p:nvSpPr>
        <p:spPr bwMode="auto">
          <a:xfrm>
            <a:off x="430088" y="1617042"/>
            <a:ext cx="8534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查找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的过程就是将给定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的值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与文件中各记录的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关键字进行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比较的过程。所以用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比较次数的平均值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来评估算法的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优劣，称为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平均查找长度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average search length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sp>
        <p:nvSpPr>
          <p:cNvPr id="441353" name="Rectangle 9"/>
          <p:cNvSpPr>
            <a:spLocks noChangeArrowheads="1"/>
          </p:cNvSpPr>
          <p:nvPr/>
        </p:nvSpPr>
        <p:spPr bwMode="auto">
          <a:xfrm>
            <a:off x="510480" y="3763342"/>
            <a:ext cx="8237984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</a:pP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其中：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是文件记录个数；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是查找第</a:t>
            </a:r>
            <a:r>
              <a:rPr kumimoji="1"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个记录的查找概率（通常取等概率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400" baseline="-250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=1/n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4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aseline="-25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是找到第</a:t>
            </a:r>
            <a:r>
              <a:rPr kumimoji="1" lang="en-US" altLang="zh-CN" sz="24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en-US" sz="2400" dirty="0" smtClean="0">
                <a:latin typeface="楷体_GB2312" pitchFamily="49" charset="-122"/>
                <a:ea typeface="楷体_GB2312" pitchFamily="49" charset="-122"/>
              </a:rPr>
              <a:t>记录所需要的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比较次数。</a:t>
            </a:r>
          </a:p>
        </p:txBody>
      </p:sp>
      <p:sp>
        <p:nvSpPr>
          <p:cNvPr id="441354" name="AutoShape 10"/>
          <p:cNvSpPr>
            <a:spLocks noChangeArrowheads="1"/>
          </p:cNvSpPr>
          <p:nvPr/>
        </p:nvSpPr>
        <p:spPr bwMode="auto">
          <a:xfrm>
            <a:off x="6373688" y="2988642"/>
            <a:ext cx="2286000" cy="838200"/>
          </a:xfrm>
          <a:prstGeom prst="wedgeRoundRectCallout">
            <a:avLst>
              <a:gd name="adj1" fmla="val -106389"/>
              <a:gd name="adj2" fmla="val -66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统计意义上的数学期望值</a:t>
            </a:r>
          </a:p>
        </p:txBody>
      </p:sp>
      <p:sp>
        <p:nvSpPr>
          <p:cNvPr id="441355" name="Rectangle 11"/>
          <p:cNvSpPr>
            <a:spLocks noChangeArrowheads="1"/>
          </p:cNvSpPr>
          <p:nvPr/>
        </p:nvSpPr>
        <p:spPr bwMode="auto">
          <a:xfrm>
            <a:off x="372938" y="5445224"/>
            <a:ext cx="8496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物理意义：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假设每一元素被查找的概率相同，则查找每一元素</a:t>
            </a:r>
          </a:p>
          <a:p>
            <a:pPr eaLnBrk="1" hangingPunct="1"/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         所需的比较次数之总和再取平均，即为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41356" name="Rectangle 12"/>
          <p:cNvSpPr>
            <a:spLocks noChangeArrowheads="1"/>
          </p:cNvSpPr>
          <p:nvPr/>
        </p:nvSpPr>
        <p:spPr bwMode="auto">
          <a:xfrm>
            <a:off x="804738" y="6237312"/>
            <a:ext cx="5997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显然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值越小，时间效率越高。 </a:t>
            </a:r>
          </a:p>
        </p:txBody>
      </p:sp>
      <p:graphicFrame>
        <p:nvGraphicFramePr>
          <p:cNvPr id="7177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1620639" y="2739405"/>
          <a:ext cx="3527425" cy="1335087"/>
        </p:xfrm>
        <a:graphic>
          <a:graphicData uri="http://schemas.openxmlformats.org/presentationml/2006/ole">
            <p:oleObj spid="_x0000_s167952" name="位图图像" r:id="rId3" imgW="2895238" imgH="1095528" progId="PBrush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395536" y="1044025"/>
            <a:ext cx="2993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en-US" sz="3200" b="1" kern="0" dirty="0" smtClean="0">
                <a:solidFill>
                  <a:srgbClr val="0000FF"/>
                </a:solidFill>
              </a:rPr>
              <a:t>查找方法评价</a:t>
            </a:r>
            <a:endParaRPr lang="zh-CN" altLang="en-US" sz="3200" b="1" kern="0" dirty="0">
              <a:solidFill>
                <a:srgbClr val="0000FF"/>
              </a:solidFill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 smtClean="0"/>
              <a:t>9.1 </a:t>
            </a:r>
            <a:r>
              <a:rPr lang="zh-CN" altLang="en-US" dirty="0" smtClean="0"/>
              <a:t>查找</a:t>
            </a:r>
            <a:r>
              <a:rPr lang="zh-CN" altLang="en-US" dirty="0"/>
              <a:t>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3" grpId="0" build="p" autoUpdateAnimBg="0"/>
      <p:bldP spid="441354" grpId="0" animBg="1" autoUpdateAnimBg="0"/>
      <p:bldP spid="441355" grpId="0" autoUpdateAnimBg="0"/>
      <p:bldP spid="44135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顺序</a:t>
            </a:r>
            <a:r>
              <a:rPr lang="zh-CN" altLang="en-US" dirty="0" smtClean="0"/>
              <a:t>查找（线性查找）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折半查找（二分查找）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分块</a:t>
            </a:r>
            <a:r>
              <a:rPr lang="zh-CN" altLang="en-US" dirty="0"/>
              <a:t>查找（索引顺序查找）</a:t>
            </a:r>
          </a:p>
        </p:txBody>
      </p:sp>
    </p:spTree>
    <p:extLst>
      <p:ext uri="{BB962C8B-B14F-4D97-AF65-F5344CB8AC3E}">
        <p14:creationId xmlns:p14="http://schemas.microsoft.com/office/powerpoint/2010/main" xmlns="" val="22219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748712" cy="5399087"/>
          </a:xfrm>
        </p:spPr>
        <p:txBody>
          <a:bodyPr/>
          <a:lstStyle/>
          <a:p>
            <a:r>
              <a:rPr lang="zh-CN" altLang="en-US" dirty="0"/>
              <a:t>顺序查找</a:t>
            </a:r>
          </a:p>
          <a:p>
            <a:pPr lvl="1"/>
            <a:r>
              <a:rPr lang="zh-CN" altLang="en-US" dirty="0"/>
              <a:t>查找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zh-CN" altLang="en-US" dirty="0"/>
              <a:t>表的一端开始逐个进行记录的关键字和给定值的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pPr lvl="1"/>
            <a:r>
              <a:rPr lang="zh-CN" altLang="en-US" dirty="0"/>
              <a:t>应用</a:t>
            </a:r>
            <a:r>
              <a:rPr lang="zh-CN" altLang="en-US" dirty="0" smtClean="0"/>
              <a:t>范围</a:t>
            </a:r>
            <a:endParaRPr lang="zh-CN" altLang="en-US" dirty="0"/>
          </a:p>
          <a:p>
            <a:pPr lvl="2"/>
            <a:r>
              <a:rPr lang="zh-CN" altLang="en-US" dirty="0" smtClean="0"/>
              <a:t>顺序</a:t>
            </a:r>
            <a:r>
              <a:rPr lang="zh-CN" altLang="en-US" dirty="0"/>
              <a:t>表或线性链表表示的</a:t>
            </a:r>
            <a:r>
              <a:rPr lang="zh-CN" altLang="en-US" dirty="0">
                <a:solidFill>
                  <a:srgbClr val="FF0000"/>
                </a:solidFill>
              </a:rPr>
              <a:t>静态查找表</a:t>
            </a:r>
          </a:p>
          <a:p>
            <a:pPr lvl="3"/>
            <a:r>
              <a:rPr lang="zh-CN" altLang="en-US" sz="2300" dirty="0" smtClean="0">
                <a:solidFill>
                  <a:srgbClr val="FF0000"/>
                </a:solidFill>
              </a:rPr>
              <a:t>表</a:t>
            </a:r>
            <a:r>
              <a:rPr lang="zh-CN" altLang="en-US" sz="2300" dirty="0">
                <a:solidFill>
                  <a:srgbClr val="FF0000"/>
                </a:solidFill>
              </a:rPr>
              <a:t>内元素之间</a:t>
            </a:r>
            <a:r>
              <a:rPr lang="zh-CN" altLang="en-US" sz="2300" dirty="0" smtClean="0">
                <a:solidFill>
                  <a:srgbClr val="FF0000"/>
                </a:solidFill>
              </a:rPr>
              <a:t>无序</a:t>
            </a:r>
            <a:endParaRPr lang="en-US" altLang="zh-CN" sz="23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顺序表的表示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467544" y="4976589"/>
            <a:ext cx="712879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600" b="1" dirty="0" err="1">
                <a:ea typeface="黑体" pitchFamily="2" charset="-122"/>
              </a:rPr>
              <a:t>typedef</a:t>
            </a:r>
            <a:r>
              <a:rPr lang="en-US" altLang="zh-CN" sz="2600" b="1" dirty="0">
                <a:ea typeface="黑体" pitchFamily="2" charset="-122"/>
              </a:rPr>
              <a:t> </a:t>
            </a:r>
            <a:r>
              <a:rPr lang="en-US" altLang="zh-CN" sz="2600" b="1" dirty="0" err="1">
                <a:ea typeface="黑体" pitchFamily="2" charset="-122"/>
              </a:rPr>
              <a:t>struct</a:t>
            </a:r>
            <a:r>
              <a:rPr lang="en-US" altLang="zh-CN" sz="2600" b="1" dirty="0">
                <a:ea typeface="黑体" pitchFamily="2" charset="-122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zh-CN" sz="2600" b="1" dirty="0" smtClean="0">
                <a:ea typeface="黑体" pitchFamily="2" charset="-122"/>
              </a:rPr>
              <a:t>   </a:t>
            </a:r>
            <a:r>
              <a:rPr lang="en-US" altLang="zh-CN" sz="2600" b="1" dirty="0" err="1" smtClean="0">
                <a:ea typeface="黑体" pitchFamily="2" charset="-122"/>
              </a:rPr>
              <a:t>ElemType</a:t>
            </a:r>
            <a:r>
              <a:rPr lang="en-US" altLang="zh-CN" sz="2600" b="1" dirty="0" smtClean="0">
                <a:ea typeface="黑体" pitchFamily="2" charset="-122"/>
              </a:rPr>
              <a:t>   *</a:t>
            </a:r>
            <a:r>
              <a:rPr lang="en-US" altLang="zh-CN" sz="2600" b="1" dirty="0" err="1" smtClean="0">
                <a:ea typeface="黑体" pitchFamily="2" charset="-122"/>
              </a:rPr>
              <a:t>elem</a:t>
            </a:r>
            <a:r>
              <a:rPr lang="en-US" altLang="zh-CN" sz="2600" b="1" dirty="0" smtClean="0">
                <a:ea typeface="黑体" pitchFamily="2" charset="-122"/>
              </a:rPr>
              <a:t>; </a:t>
            </a:r>
            <a:r>
              <a:rPr lang="en-US" altLang="zh-CN" sz="2200" b="1" dirty="0">
                <a:solidFill>
                  <a:srgbClr val="080808"/>
                </a:solidFill>
                <a:latin typeface="楷体_GB2312" pitchFamily="49" charset="-122"/>
              </a:rPr>
              <a:t>//</a:t>
            </a:r>
            <a:r>
              <a:rPr lang="zh-CN" altLang="en-US" sz="2200" b="1" dirty="0">
                <a:solidFill>
                  <a:srgbClr val="080808"/>
                </a:solidFill>
                <a:latin typeface="楷体_GB2312" pitchFamily="49" charset="-122"/>
              </a:rPr>
              <a:t>表</a:t>
            </a:r>
            <a:r>
              <a:rPr lang="zh-CN" altLang="en-US" sz="2200" b="1" dirty="0" smtClean="0">
                <a:solidFill>
                  <a:srgbClr val="080808"/>
                </a:solidFill>
                <a:latin typeface="楷体_GB2312" pitchFamily="49" charset="-122"/>
              </a:rPr>
              <a:t>基址，</a:t>
            </a:r>
            <a:r>
              <a:rPr lang="en-US" altLang="zh-CN" sz="2200" b="1" dirty="0" smtClean="0">
                <a:solidFill>
                  <a:srgbClr val="080808"/>
                </a:solidFill>
                <a:latin typeface="楷体_GB2312" pitchFamily="49" charset="-122"/>
              </a:rPr>
              <a:t>0</a:t>
            </a:r>
            <a:r>
              <a:rPr lang="zh-CN" altLang="en-US" sz="2200" b="1" dirty="0" smtClean="0">
                <a:solidFill>
                  <a:srgbClr val="080808"/>
                </a:solidFill>
                <a:latin typeface="楷体_GB2312" pitchFamily="49" charset="-122"/>
              </a:rPr>
              <a:t>号单元留空</a:t>
            </a:r>
            <a:endParaRPr lang="zh-CN" altLang="en-US" sz="2200" b="1" dirty="0">
              <a:solidFill>
                <a:srgbClr val="080808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600" b="1" dirty="0" smtClean="0">
                <a:ea typeface="黑体" pitchFamily="2" charset="-122"/>
              </a:rPr>
              <a:t>   </a:t>
            </a:r>
            <a:r>
              <a:rPr lang="en-US" altLang="zh-CN" sz="2600" b="1" dirty="0" err="1" smtClean="0">
                <a:ea typeface="黑体" pitchFamily="2" charset="-122"/>
              </a:rPr>
              <a:t>int</a:t>
            </a:r>
            <a:r>
              <a:rPr lang="en-US" altLang="zh-CN" sz="2600" b="1" dirty="0" smtClean="0">
                <a:ea typeface="黑体" pitchFamily="2" charset="-122"/>
              </a:rPr>
              <a:t>   length</a:t>
            </a:r>
            <a:r>
              <a:rPr lang="en-US" altLang="zh-CN" sz="2600" b="1" dirty="0">
                <a:ea typeface="黑体" pitchFamily="2" charset="-122"/>
              </a:rPr>
              <a:t>;  </a:t>
            </a:r>
            <a:r>
              <a:rPr lang="en-US" altLang="zh-CN" sz="2200" b="1" dirty="0" smtClean="0">
                <a:solidFill>
                  <a:srgbClr val="080808"/>
                </a:solidFill>
                <a:latin typeface="楷体_GB2312" pitchFamily="49" charset="-122"/>
              </a:rPr>
              <a:t>//</a:t>
            </a:r>
            <a:r>
              <a:rPr lang="zh-CN" altLang="en-US" sz="2200" b="1" dirty="0">
                <a:solidFill>
                  <a:srgbClr val="080808"/>
                </a:solidFill>
                <a:latin typeface="楷体_GB2312" pitchFamily="49" charset="-122"/>
              </a:rPr>
              <a:t>表长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600" b="1" dirty="0">
                <a:ea typeface="黑体" pitchFamily="2" charset="-122"/>
              </a:rPr>
              <a:t>}</a:t>
            </a:r>
            <a:r>
              <a:rPr lang="en-US" altLang="zh-CN" sz="2600" b="1" dirty="0" err="1">
                <a:ea typeface="黑体" pitchFamily="2" charset="-122"/>
              </a:rPr>
              <a:t>SSTable</a:t>
            </a:r>
            <a:r>
              <a:rPr lang="en-US" altLang="zh-CN" sz="2600" b="1" dirty="0">
                <a:ea typeface="黑体" pitchFamily="2" charset="-122"/>
              </a:rPr>
              <a:t>;</a:t>
            </a:r>
          </a:p>
        </p:txBody>
      </p:sp>
      <p:sp>
        <p:nvSpPr>
          <p:cNvPr id="5" name="Rectangle 42"/>
          <p:cNvSpPr>
            <a:spLocks noChangeArrowheads="1"/>
          </p:cNvSpPr>
          <p:nvPr/>
        </p:nvSpPr>
        <p:spPr bwMode="auto">
          <a:xfrm>
            <a:off x="4788024" y="3680445"/>
            <a:ext cx="432048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600" b="1" dirty="0" err="1">
                <a:solidFill>
                  <a:srgbClr val="0000CC"/>
                </a:solidFill>
                <a:ea typeface="黑体" pitchFamily="2" charset="-122"/>
              </a:rPr>
              <a:t>typedef</a:t>
            </a:r>
            <a:r>
              <a:rPr lang="en-US" altLang="zh-CN" sz="2600" b="1" dirty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en-US" altLang="zh-CN" sz="2600" b="1" dirty="0" err="1">
                <a:solidFill>
                  <a:srgbClr val="0000CC"/>
                </a:solidFill>
                <a:ea typeface="黑体" pitchFamily="2" charset="-122"/>
              </a:rPr>
              <a:t>struct</a:t>
            </a:r>
            <a:r>
              <a:rPr lang="en-US" altLang="zh-CN" sz="2600" b="1" dirty="0">
                <a:solidFill>
                  <a:srgbClr val="0000CC"/>
                </a:solidFill>
                <a:ea typeface="黑体" pitchFamily="2" charset="-122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zh-CN" sz="2600" b="1" dirty="0">
                <a:solidFill>
                  <a:srgbClr val="0000CC"/>
                </a:solidFill>
                <a:ea typeface="黑体" pitchFamily="2" charset="-122"/>
              </a:rPr>
              <a:t>   </a:t>
            </a:r>
            <a:r>
              <a:rPr lang="en-US" altLang="zh-CN" sz="2600" b="1" dirty="0" err="1" smtClean="0">
                <a:solidFill>
                  <a:srgbClr val="0000CC"/>
                </a:solidFill>
                <a:ea typeface="黑体" pitchFamily="2" charset="-122"/>
              </a:rPr>
              <a:t>KeyType</a:t>
            </a:r>
            <a:r>
              <a:rPr lang="en-US" altLang="zh-CN" sz="2600" b="1" dirty="0" smtClean="0">
                <a:solidFill>
                  <a:srgbClr val="0000CC"/>
                </a:solidFill>
                <a:ea typeface="黑体" pitchFamily="2" charset="-122"/>
              </a:rPr>
              <a:t> key; </a:t>
            </a:r>
            <a:r>
              <a:rPr lang="en-US" altLang="zh-CN" sz="2600" b="1" dirty="0" smtClean="0">
                <a:solidFill>
                  <a:srgbClr val="0000CC"/>
                </a:solidFill>
                <a:latin typeface="楷体_GB2312" pitchFamily="49" charset="-122"/>
              </a:rPr>
              <a:t>//</a:t>
            </a:r>
            <a:r>
              <a:rPr lang="zh-CN" altLang="en-US" sz="2600" b="1" dirty="0" smtClean="0">
                <a:solidFill>
                  <a:srgbClr val="0000CC"/>
                </a:solidFill>
                <a:latin typeface="楷体_GB2312" pitchFamily="49" charset="-122"/>
              </a:rPr>
              <a:t>关键字域</a:t>
            </a:r>
            <a:endParaRPr lang="en-US" altLang="zh-CN" sz="2600" b="1" dirty="0" smtClean="0">
              <a:solidFill>
                <a:srgbClr val="0000CC"/>
              </a:solidFill>
              <a:latin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ea typeface="黑体" pitchFamily="2" charset="-122"/>
              </a:rPr>
              <a:t>   </a:t>
            </a:r>
            <a:r>
              <a:rPr lang="en-US" altLang="zh-CN" sz="2600" b="1" dirty="0" err="1" smtClean="0">
                <a:solidFill>
                  <a:srgbClr val="0000CC"/>
                </a:solidFill>
                <a:ea typeface="黑体" pitchFamily="2" charset="-122"/>
              </a:rPr>
              <a:t>InfoType</a:t>
            </a:r>
            <a:r>
              <a:rPr lang="en-US" altLang="zh-CN" sz="2600" b="1" dirty="0" smtClean="0">
                <a:solidFill>
                  <a:srgbClr val="0000CC"/>
                </a:solidFill>
                <a:ea typeface="黑体" pitchFamily="2" charset="-122"/>
              </a:rPr>
              <a:t> </a:t>
            </a:r>
            <a:r>
              <a:rPr lang="en-US" altLang="zh-CN" sz="2600" b="1" dirty="0" err="1" smtClean="0">
                <a:solidFill>
                  <a:srgbClr val="0000CC"/>
                </a:solidFill>
                <a:ea typeface="黑体" pitchFamily="2" charset="-122"/>
              </a:rPr>
              <a:t>otherinfo</a:t>
            </a:r>
            <a:r>
              <a:rPr lang="en-US" altLang="zh-CN" sz="2600" b="1" dirty="0" smtClean="0">
                <a:solidFill>
                  <a:srgbClr val="0000CC"/>
                </a:solidFill>
                <a:ea typeface="黑体" pitchFamily="2" charset="-122"/>
              </a:rPr>
              <a:t>; </a:t>
            </a:r>
            <a:endParaRPr lang="zh-CN" altLang="en-US" sz="2600" b="1" dirty="0">
              <a:solidFill>
                <a:srgbClr val="0000CC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600" b="1" dirty="0" smtClean="0">
                <a:solidFill>
                  <a:srgbClr val="0000CC"/>
                </a:solidFill>
                <a:ea typeface="黑体" pitchFamily="2" charset="-122"/>
              </a:rPr>
              <a:t>}</a:t>
            </a:r>
            <a:r>
              <a:rPr lang="en-US" altLang="zh-CN" sz="2600" b="1" dirty="0" err="1" smtClean="0">
                <a:solidFill>
                  <a:srgbClr val="0000CC"/>
                </a:solidFill>
                <a:ea typeface="黑体" pitchFamily="2" charset="-122"/>
              </a:rPr>
              <a:t>ElemType</a:t>
            </a:r>
            <a:r>
              <a:rPr lang="en-US" altLang="zh-CN" sz="2600" b="1" dirty="0" smtClean="0">
                <a:solidFill>
                  <a:srgbClr val="0000CC"/>
                </a:solidFill>
                <a:ea typeface="黑体" pitchFamily="2" charset="-122"/>
              </a:rPr>
              <a:t>;</a:t>
            </a:r>
            <a:endParaRPr lang="en-US" altLang="zh-CN" sz="2600" b="1" dirty="0">
              <a:solidFill>
                <a:srgbClr val="0000CC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3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082" name="Object 2"/>
          <p:cNvGraphicFramePr>
            <a:graphicFrameLocks noChangeAspect="1"/>
          </p:cNvGraphicFramePr>
          <p:nvPr/>
        </p:nvGraphicFramePr>
        <p:xfrm>
          <a:off x="735013" y="1452563"/>
          <a:ext cx="8188325" cy="1725612"/>
        </p:xfrm>
        <a:graphic>
          <a:graphicData uri="http://schemas.openxmlformats.org/presentationml/2006/ole">
            <p:oleObj spid="_x0000_s170012" name="文档" r:id="rId3" imgW="8202779" imgH="1726317" progId="Word.Document.8">
              <p:embed/>
            </p:oleObj>
          </a:graphicData>
        </a:graphic>
      </p:graphicFrame>
      <p:sp>
        <p:nvSpPr>
          <p:cNvPr id="558083" name="Text Box 3"/>
          <p:cNvSpPr txBox="1">
            <a:spLocks noChangeArrowheads="1"/>
          </p:cNvSpPr>
          <p:nvPr/>
        </p:nvSpPr>
        <p:spPr bwMode="auto">
          <a:xfrm>
            <a:off x="69850" y="914400"/>
            <a:ext cx="1417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ST.elem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10200" y="304800"/>
            <a:ext cx="381000" cy="1143000"/>
            <a:chOff x="3408" y="192"/>
            <a:chExt cx="240" cy="720"/>
          </a:xfrm>
        </p:grpSpPr>
        <p:sp>
          <p:nvSpPr>
            <p:cNvPr id="13336" name="Line 5"/>
            <p:cNvSpPr>
              <a:spLocks noChangeShapeType="1"/>
            </p:cNvSpPr>
            <p:nvPr/>
          </p:nvSpPr>
          <p:spPr bwMode="auto">
            <a:xfrm>
              <a:off x="3408" y="28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3337" name="Text Box 6"/>
            <p:cNvSpPr txBox="1">
              <a:spLocks noChangeArrowheads="1"/>
            </p:cNvSpPr>
            <p:nvPr/>
          </p:nvSpPr>
          <p:spPr bwMode="auto">
            <a:xfrm>
              <a:off x="3461" y="192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558087" name="Object 7"/>
          <p:cNvGraphicFramePr>
            <a:graphicFrameLocks noChangeAspect="1"/>
          </p:cNvGraphicFramePr>
          <p:nvPr/>
        </p:nvGraphicFramePr>
        <p:xfrm>
          <a:off x="762000" y="4572000"/>
          <a:ext cx="8188325" cy="1725613"/>
        </p:xfrm>
        <a:graphic>
          <a:graphicData uri="http://schemas.openxmlformats.org/presentationml/2006/ole">
            <p:oleObj spid="_x0000_s170013" name="文档" r:id="rId4" imgW="8186928" imgH="1728216" progId="Word.Document.8">
              <p:embed/>
            </p:oleObj>
          </a:graphicData>
        </a:graphic>
      </p:graphicFrame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152400" y="4033838"/>
            <a:ext cx="1417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ST.elem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19200" y="3352800"/>
            <a:ext cx="381000" cy="1214438"/>
            <a:chOff x="768" y="2112"/>
            <a:chExt cx="240" cy="765"/>
          </a:xfrm>
        </p:grpSpPr>
        <p:sp>
          <p:nvSpPr>
            <p:cNvPr id="13334" name="Line 10"/>
            <p:cNvSpPr>
              <a:spLocks noChangeShapeType="1"/>
            </p:cNvSpPr>
            <p:nvPr/>
          </p:nvSpPr>
          <p:spPr bwMode="auto">
            <a:xfrm>
              <a:off x="768" y="2253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3335" name="Text Box 11"/>
            <p:cNvSpPr txBox="1">
              <a:spLocks noChangeArrowheads="1"/>
            </p:cNvSpPr>
            <p:nvPr/>
          </p:nvSpPr>
          <p:spPr bwMode="auto">
            <a:xfrm>
              <a:off x="821" y="2112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58092" name="Text Box 12"/>
          <p:cNvSpPr txBox="1">
            <a:spLocks noChangeArrowheads="1"/>
          </p:cNvSpPr>
          <p:nvPr/>
        </p:nvSpPr>
        <p:spPr bwMode="auto">
          <a:xfrm>
            <a:off x="762000" y="4495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CC0000"/>
                </a:solidFill>
                <a:latin typeface="Times New Roman" pitchFamily="18" charset="0"/>
              </a:rPr>
              <a:t>60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924800" y="228600"/>
            <a:ext cx="381000" cy="1143000"/>
            <a:chOff x="4992" y="144"/>
            <a:chExt cx="240" cy="720"/>
          </a:xfrm>
        </p:grpSpPr>
        <p:sp>
          <p:nvSpPr>
            <p:cNvPr id="13332" name="Line 14"/>
            <p:cNvSpPr>
              <a:spLocks noChangeShapeType="1"/>
            </p:cNvSpPr>
            <p:nvPr/>
          </p:nvSpPr>
          <p:spPr bwMode="auto">
            <a:xfrm>
              <a:off x="4992" y="240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3333" name="Text Box 15"/>
            <p:cNvSpPr txBox="1">
              <a:spLocks noChangeArrowheads="1"/>
            </p:cNvSpPr>
            <p:nvPr/>
          </p:nvSpPr>
          <p:spPr bwMode="auto">
            <a:xfrm>
              <a:off x="5045" y="144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58096" name="Text Box 16"/>
          <p:cNvSpPr txBox="1">
            <a:spLocks noChangeArrowheads="1"/>
          </p:cNvSpPr>
          <p:nvPr/>
        </p:nvSpPr>
        <p:spPr bwMode="auto">
          <a:xfrm>
            <a:off x="2270125" y="2609850"/>
            <a:ext cx="16494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CC0000"/>
                </a:solidFill>
                <a:latin typeface="Times New Roman" pitchFamily="18" charset="0"/>
              </a:rPr>
              <a:t>key = 64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8097" name="Text Box 17"/>
          <p:cNvSpPr txBox="1">
            <a:spLocks noChangeArrowheads="1"/>
          </p:cNvSpPr>
          <p:nvPr/>
        </p:nvSpPr>
        <p:spPr bwMode="auto">
          <a:xfrm>
            <a:off x="2286000" y="5821363"/>
            <a:ext cx="16494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CC0000"/>
                </a:solidFill>
                <a:latin typeface="Times New Roman" pitchFamily="18" charset="0"/>
              </a:rPr>
              <a:t>key = 60</a:t>
            </a:r>
            <a:endParaRPr kumimoji="1" lang="en-US" altLang="zh-CN" sz="24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001000" y="3429000"/>
            <a:ext cx="373063" cy="1066800"/>
            <a:chOff x="5040" y="2160"/>
            <a:chExt cx="235" cy="672"/>
          </a:xfrm>
        </p:grpSpPr>
        <p:sp>
          <p:nvSpPr>
            <p:cNvPr id="13330" name="Line 19"/>
            <p:cNvSpPr>
              <a:spLocks noChangeShapeType="1"/>
            </p:cNvSpPr>
            <p:nvPr/>
          </p:nvSpPr>
          <p:spPr bwMode="auto">
            <a:xfrm>
              <a:off x="5040" y="2208"/>
              <a:ext cx="0" cy="624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</a:endParaRPr>
            </a:p>
          </p:txBody>
        </p:sp>
        <p:sp>
          <p:nvSpPr>
            <p:cNvPr id="13331" name="Text Box 20"/>
            <p:cNvSpPr txBox="1">
              <a:spLocks noChangeArrowheads="1"/>
            </p:cNvSpPr>
            <p:nvPr/>
          </p:nvSpPr>
          <p:spPr bwMode="auto">
            <a:xfrm>
              <a:off x="5088" y="2160"/>
              <a:ext cx="1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99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58101" name="Text Box 21"/>
          <p:cNvSpPr txBox="1">
            <a:spLocks noChangeArrowheads="1"/>
          </p:cNvSpPr>
          <p:nvPr/>
        </p:nvSpPr>
        <p:spPr bwMode="auto">
          <a:xfrm>
            <a:off x="730250" y="13716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smtClean="0">
                <a:solidFill>
                  <a:srgbClr val="CC0000"/>
                </a:solidFill>
                <a:latin typeface="Times New Roman" pitchFamily="18" charset="0"/>
              </a:rPr>
              <a:t>64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 useBgFill="1">
        <p:nvSpPr>
          <p:cNvPr id="558102" name="Rectangle 22"/>
          <p:cNvSpPr>
            <a:spLocks noChangeArrowheads="1"/>
          </p:cNvSpPr>
          <p:nvPr/>
        </p:nvSpPr>
        <p:spPr bwMode="auto">
          <a:xfrm>
            <a:off x="7696200" y="228600"/>
            <a:ext cx="5334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 useBgFill="1">
        <p:nvSpPr>
          <p:cNvPr id="558103" name="Rectangle 23"/>
          <p:cNvSpPr>
            <a:spLocks noChangeArrowheads="1"/>
          </p:cNvSpPr>
          <p:nvPr/>
        </p:nvSpPr>
        <p:spPr bwMode="auto">
          <a:xfrm>
            <a:off x="7696200" y="3429000"/>
            <a:ext cx="609600" cy="1143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</a:endParaRPr>
          </a:p>
        </p:txBody>
      </p:sp>
      <p:sp>
        <p:nvSpPr>
          <p:cNvPr id="13329" name="Rectangle 24"/>
          <p:cNvSpPr>
            <a:spLocks noChangeArrowheads="1"/>
          </p:cNvSpPr>
          <p:nvPr/>
        </p:nvSpPr>
        <p:spPr bwMode="auto">
          <a:xfrm>
            <a:off x="250825" y="260350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顺序查找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5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5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autoUpdateAnimBg="0"/>
      <p:bldP spid="558088" grpId="0" autoUpdateAnimBg="0"/>
      <p:bldP spid="558092" grpId="0" autoUpdateAnimBg="0"/>
      <p:bldP spid="558096" grpId="0" autoUpdateAnimBg="0"/>
      <p:bldP spid="558097" grpId="0" autoUpdateAnimBg="0"/>
      <p:bldP spid="558101" grpId="0" autoUpdateAnimBg="0"/>
      <p:bldP spid="558102" grpId="0" animBg="1"/>
      <p:bldP spid="558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Text Box 2"/>
          <p:cNvSpPr txBox="1">
            <a:spLocks noChangeArrowheads="1"/>
          </p:cNvSpPr>
          <p:nvPr/>
        </p:nvSpPr>
        <p:spPr bwMode="auto">
          <a:xfrm>
            <a:off x="250825" y="2276475"/>
            <a:ext cx="8520113" cy="41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b="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Search_Seq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SSTable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ST,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KeyType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key)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{  </a:t>
            </a:r>
            <a:r>
              <a:rPr kumimoji="1" lang="en-US" altLang="zh-CN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在顺序表</a:t>
            </a:r>
            <a:r>
              <a:rPr kumimoji="1" lang="en-US" altLang="zh-CN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ST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中顺序查找其关键字等于 </a:t>
            </a:r>
            <a:r>
              <a:rPr kumimoji="1" lang="en-US" altLang="zh-CN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key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的数据元素。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若找到，则函数值为该元素在表中的位置，否则为</a:t>
            </a:r>
            <a:r>
              <a:rPr kumimoji="1" lang="en-US" altLang="zh-CN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dirty="0" err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ST.elem</a:t>
            </a:r>
            <a:r>
              <a:rPr kumimoji="1" lang="en-US" altLang="zh-CN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[0].key = key;      // </a:t>
            </a:r>
            <a:r>
              <a:rPr kumimoji="1" lang="zh-CN" altLang="en-US" sz="2800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设置“哨兵”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for (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ST.length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;                                       --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); 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                              //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从后往前找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return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;            //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找不到时，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0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</a:rPr>
              <a:t>} // 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</a:rPr>
              <a:t>Search_Seq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3203575" y="4292600"/>
            <a:ext cx="3355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80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ST.elem[i].key!=key;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16743" y="908050"/>
            <a:ext cx="3059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2600" b="1" dirty="0" smtClean="0">
                <a:solidFill>
                  <a:schemeClr val="accent2"/>
                </a:solidFill>
                <a:ea typeface="楷体_GB2312" pitchFamily="49" charset="-122"/>
              </a:rPr>
              <a:t>算法</a:t>
            </a:r>
            <a:r>
              <a:rPr lang="zh-CN" altLang="en-US" sz="2600" b="1" dirty="0">
                <a:solidFill>
                  <a:schemeClr val="accent2"/>
                </a:solidFill>
                <a:ea typeface="楷体_GB2312" pitchFamily="49" charset="-122"/>
              </a:rPr>
              <a:t>的实现</a:t>
            </a:r>
            <a:r>
              <a:rPr lang="zh-CN" altLang="en-US" sz="2600" b="1" dirty="0" smtClean="0">
                <a:solidFill>
                  <a:schemeClr val="accent2"/>
                </a:solidFill>
                <a:ea typeface="楷体_GB2312" pitchFamily="49" charset="-122"/>
              </a:rPr>
              <a:t>：  </a:t>
            </a:r>
            <a:endParaRPr lang="zh-CN" altLang="en-US" sz="26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59109" name="Rectangle 5"/>
          <p:cNvSpPr>
            <a:spLocks noChangeArrowheads="1"/>
          </p:cNvSpPr>
          <p:nvPr/>
        </p:nvSpPr>
        <p:spPr bwMode="auto">
          <a:xfrm>
            <a:off x="250825" y="1412875"/>
            <a:ext cx="82089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技巧：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把待查关键字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key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存入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表头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（俗称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哨兵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），</a:t>
            </a:r>
            <a:r>
              <a:rPr kumimoji="1" lang="zh-CN" altLang="en-US" sz="2400" b="1" dirty="0">
                <a:ea typeface="楷体_GB2312" pitchFamily="49" charset="-122"/>
              </a:rPr>
              <a:t>则顺序查找的实现方案为：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从后向前</a:t>
            </a:r>
            <a:r>
              <a:rPr kumimoji="1" lang="zh-CN" altLang="en-US" sz="2400" b="1" dirty="0">
                <a:ea typeface="楷体_GB2312" pitchFamily="49" charset="-122"/>
              </a:rPr>
              <a:t>逐个比较！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50825" y="260350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顺序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查找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9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utoUpdateAnimBg="0"/>
      <p:bldP spid="559107" grpId="0" autoUpdateAnimBg="0"/>
      <p:bldP spid="55910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两种常见的</a:t>
            </a:r>
            <a:r>
              <a:rPr lang="zh-CN" altLang="en-US" dirty="0" smtClean="0"/>
              <a:t>最短路径问题</a:t>
            </a:r>
            <a:endParaRPr lang="en-US" altLang="zh-CN" dirty="0" smtClean="0"/>
          </a:p>
          <a:p>
            <a:pPr lvl="1"/>
            <a:r>
              <a:rPr lang="zh-CN" altLang="en-US" dirty="0"/>
              <a:t>单源最短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2"/>
            <a:r>
              <a:rPr lang="zh-CN" altLang="en-US" dirty="0"/>
              <a:t>一顶点到其余各顶点</a:t>
            </a:r>
          </a:p>
          <a:p>
            <a:pPr lvl="2"/>
            <a:r>
              <a:rPr lang="en-US" altLang="zh-CN" dirty="0" err="1"/>
              <a:t>Dijkstra</a:t>
            </a:r>
            <a:r>
              <a:rPr lang="zh-CN" altLang="en-US" dirty="0"/>
              <a:t>（迪杰斯特拉）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lvl="1"/>
            <a:r>
              <a:rPr lang="zh-CN" altLang="en-US" dirty="0"/>
              <a:t>所有顶点间的最短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2"/>
            <a:r>
              <a:rPr lang="zh-CN" altLang="en-US" dirty="0"/>
              <a:t>任意两顶点</a:t>
            </a:r>
            <a:r>
              <a:rPr lang="zh-CN" altLang="en-US" dirty="0" smtClean="0"/>
              <a:t>之间</a:t>
            </a:r>
            <a:endParaRPr lang="en-US" altLang="zh-CN" dirty="0"/>
          </a:p>
          <a:p>
            <a:pPr lvl="2"/>
            <a:r>
              <a:rPr lang="en-US" altLang="zh-CN" dirty="0"/>
              <a:t>Floyd</a:t>
            </a:r>
            <a:r>
              <a:rPr lang="zh-CN" altLang="en-US" dirty="0"/>
              <a:t>（弗洛伊德）算法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4308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章在顺序表</a:t>
            </a:r>
            <a:r>
              <a:rPr lang="en-US" altLang="zh-CN" dirty="0"/>
              <a:t>L</a:t>
            </a:r>
            <a:r>
              <a:rPr lang="zh-CN" altLang="en-US" dirty="0"/>
              <a:t>中查找值为</a:t>
            </a:r>
            <a:r>
              <a:rPr lang="en-US" altLang="zh-CN" dirty="0"/>
              <a:t>e</a:t>
            </a:r>
            <a:r>
              <a:rPr lang="zh-CN" altLang="en-US" dirty="0"/>
              <a:t>的数据元素</a:t>
            </a:r>
          </a:p>
          <a:p>
            <a:pPr lvl="0">
              <a:lnSpc>
                <a:spcPct val="105000"/>
              </a:lnSpc>
              <a:buClrTx/>
              <a:buNone/>
            </a:pPr>
            <a:r>
              <a:rPr kumimoji="1" lang="en-US" altLang="zh-CN" sz="2800" kern="1200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int</a:t>
            </a:r>
            <a:r>
              <a:rPr kumimoji="1" lang="en-US" altLang="zh-CN" sz="2800" kern="1200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kern="1200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LocateElem</a:t>
            </a:r>
            <a:r>
              <a:rPr kumimoji="1" lang="en-US" altLang="zh-CN" sz="2800" kern="12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800" kern="1200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SqList</a:t>
            </a:r>
            <a:r>
              <a:rPr kumimoji="1" lang="en-US" altLang="zh-CN" sz="2800" kern="12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kern="1200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L,ElemType</a:t>
            </a:r>
            <a:r>
              <a:rPr kumimoji="1" lang="en-US" altLang="zh-CN" sz="2800" kern="1200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e)</a:t>
            </a:r>
          </a:p>
          <a:p>
            <a:pPr lvl="0">
              <a:lnSpc>
                <a:spcPct val="105000"/>
              </a:lnSpc>
              <a:buClrTx/>
              <a:buNone/>
            </a:pPr>
            <a:r>
              <a:rPr kumimoji="1" lang="en-US" altLang="zh-CN" sz="2800" kern="1200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</a:t>
            </a:r>
            <a:r>
              <a:rPr kumimoji="1" lang="en-US" altLang="zh-CN" sz="2800" kern="1200" dirty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endParaRPr kumimoji="1" lang="en-US" altLang="zh-CN" sz="2800" kern="1200" dirty="0" smtClean="0">
              <a:solidFill>
                <a:srgbClr val="FF33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0">
              <a:lnSpc>
                <a:spcPct val="105000"/>
              </a:lnSpc>
              <a:buClrTx/>
              <a:buNone/>
            </a:pPr>
            <a:r>
              <a:rPr kumimoji="1" lang="en-US" altLang="zh-CN" sz="2800" kern="1200" dirty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kern="1200" dirty="0" smtClean="0">
                <a:solidFill>
                  <a:srgbClr val="FF3300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kern="1200" dirty="0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for </a:t>
            </a:r>
            <a:r>
              <a:rPr kumimoji="1" lang="en-US" altLang="zh-CN" sz="2800" kern="1200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kumimoji="1" lang="en-US" altLang="zh-CN" sz="2800" kern="1200" dirty="0" err="1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800" kern="1200" dirty="0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=0;</a:t>
            </a:r>
            <a:r>
              <a:rPr kumimoji="1" lang="en-US" altLang="zh-CN" sz="2800" kern="1200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i&lt;</a:t>
            </a:r>
            <a:r>
              <a:rPr kumimoji="1" lang="en-US" altLang="zh-CN" sz="2800" kern="1200" dirty="0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800" kern="1200" dirty="0" err="1" smtClean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L.length</a:t>
            </a:r>
            <a:r>
              <a:rPr kumimoji="1" lang="en-US" altLang="zh-CN" sz="2800" kern="1200" dirty="0" err="1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;i</a:t>
            </a:r>
            <a:r>
              <a:rPr kumimoji="1" lang="en-US" altLang="zh-CN" sz="2800" kern="1200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++)</a:t>
            </a:r>
          </a:p>
          <a:p>
            <a:pPr lvl="0">
              <a:lnSpc>
                <a:spcPct val="105000"/>
              </a:lnSpc>
              <a:buClrTx/>
              <a:buNone/>
            </a:pPr>
            <a:r>
              <a:rPr kumimoji="1" lang="en-US" altLang="zh-CN" sz="2800" kern="1200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  </a:t>
            </a:r>
            <a:r>
              <a:rPr kumimoji="1" lang="en-US" altLang="zh-CN" sz="2800" kern="1200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if (</a:t>
            </a:r>
            <a:r>
              <a:rPr kumimoji="1" lang="en-US" altLang="zh-CN" sz="2800" kern="1200" dirty="0" err="1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L.elem</a:t>
            </a:r>
            <a:r>
              <a:rPr kumimoji="1" lang="en-US" altLang="zh-CN" sz="2800" kern="1200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[</a:t>
            </a:r>
            <a:r>
              <a:rPr kumimoji="1" lang="en-US" altLang="zh-CN" sz="2800" kern="1200" dirty="0" err="1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kumimoji="1" lang="en-US" altLang="zh-CN" sz="2800" kern="1200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]==e) </a:t>
            </a:r>
            <a:r>
              <a:rPr kumimoji="1" lang="en-US" altLang="zh-CN" sz="2800" kern="1200" dirty="0" smtClean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 return </a:t>
            </a:r>
            <a:r>
              <a:rPr kumimoji="1" lang="en-US" altLang="zh-CN" sz="2800" kern="1200" dirty="0">
                <a:solidFill>
                  <a:srgbClr val="0000CC"/>
                </a:solidFill>
                <a:latin typeface="Times New Roman" pitchFamily="18" charset="0"/>
                <a:ea typeface="仿宋_GB2312" pitchFamily="49" charset="-122"/>
              </a:rPr>
              <a:t>i+1;                </a:t>
            </a:r>
          </a:p>
          <a:p>
            <a:pPr lvl="0">
              <a:lnSpc>
                <a:spcPct val="105000"/>
              </a:lnSpc>
              <a:buClrTx/>
              <a:buNone/>
            </a:pPr>
            <a:r>
              <a:rPr kumimoji="1" lang="en-US" altLang="zh-CN" sz="2800" kern="1200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kumimoji="1" lang="en-US" altLang="zh-CN" sz="2800" kern="12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return </a:t>
            </a:r>
            <a:r>
              <a:rPr kumimoji="1" lang="en-US" altLang="zh-CN" sz="2800" kern="1200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  <a:r>
              <a:rPr kumimoji="1" lang="en-US" altLang="zh-CN" sz="2800" kern="12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;</a:t>
            </a:r>
          </a:p>
          <a:p>
            <a:pPr lvl="0">
              <a:lnSpc>
                <a:spcPct val="105000"/>
              </a:lnSpc>
              <a:buClrTx/>
              <a:buNone/>
            </a:pPr>
            <a:r>
              <a:rPr kumimoji="1" lang="en-US" altLang="zh-CN" sz="2800" kern="12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  <a:endParaRPr kumimoji="1" lang="en-US" altLang="zh-CN" sz="2800" kern="1200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536" y="4941168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</a:rPr>
              <a:t>改进：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把待查关键字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</a:rPr>
              <a:t>key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存入表头（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</a:rPr>
              <a:t>哨兵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），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</a:rPr>
              <a:t>从后向前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逐个比较，可免去查找过程中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</a:rPr>
              <a:t>每一步都要检测是否查找完毕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</a:rPr>
              <a:t>，加快速度。</a:t>
            </a:r>
          </a:p>
        </p:txBody>
      </p:sp>
    </p:spTree>
    <p:extLst>
      <p:ext uri="{BB962C8B-B14F-4D97-AF65-F5344CB8AC3E}">
        <p14:creationId xmlns:p14="http://schemas.microsoft.com/office/powerpoint/2010/main" xmlns="" val="16813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带“哨兵”的顺序查找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1560" y="1700808"/>
            <a:ext cx="7776864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int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Search_Seq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SSTable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ST,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KeyType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key){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</a:rPr>
              <a:t>//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</a:rPr>
              <a:t>若成功返回其位置信息，否则返回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</a:rPr>
              <a:t>0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ST.elem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[0].key =key;   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for(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ST.length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;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ST.elem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[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].key!=key;  - -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ea typeface="黑体" pitchFamily="2" charset="-122"/>
              </a:rPr>
              <a:t>);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</a:t>
            </a: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   return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黑体" pitchFamily="2" charset="-122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;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_GB2312" pitchFamily="49" charset="-122"/>
            </a:endParaRPr>
          </a:p>
          <a:p>
            <a:pPr marL="571500" marR="0" lvl="0" indent="-5715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黑体" pitchFamily="2" charset="-122"/>
              </a:rPr>
              <a:t>}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3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顺序查找的性能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楷体_GB2312" pitchFamily="49" charset="-122"/>
              </a:rPr>
              <a:t>空间复杂</a:t>
            </a:r>
            <a:r>
              <a:rPr lang="zh-CN" altLang="en-US" dirty="0" smtClean="0">
                <a:latin typeface="楷体_GB2312" pitchFamily="49" charset="-122"/>
              </a:rPr>
              <a:t>度</a:t>
            </a:r>
            <a:endParaRPr lang="en-US" altLang="zh-CN" dirty="0" smtClean="0">
              <a:latin typeface="楷体_GB2312" pitchFamily="49" charset="-122"/>
            </a:endParaRPr>
          </a:p>
          <a:p>
            <a:pPr lvl="2"/>
            <a:r>
              <a:rPr lang="zh-CN" altLang="en-US" dirty="0" smtClean="0">
                <a:latin typeface="楷体_GB2312" pitchFamily="49" charset="-122"/>
              </a:rPr>
              <a:t>一</a:t>
            </a:r>
            <a:r>
              <a:rPr lang="zh-CN" altLang="en-US" dirty="0">
                <a:latin typeface="楷体_GB2312" pitchFamily="49" charset="-122"/>
              </a:rPr>
              <a:t>个辅助</a:t>
            </a:r>
            <a:r>
              <a:rPr lang="zh-CN" altLang="en-US" dirty="0" smtClean="0">
                <a:latin typeface="楷体_GB2312" pitchFamily="49" charset="-122"/>
              </a:rPr>
              <a:t>空间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O(1)</a:t>
            </a:r>
          </a:p>
          <a:p>
            <a:pPr lvl="1"/>
            <a:r>
              <a:rPr lang="zh-CN" altLang="en-US" dirty="0">
                <a:latin typeface="楷体_GB2312" pitchFamily="49" charset="-122"/>
              </a:rPr>
              <a:t>时间复杂</a:t>
            </a:r>
            <a:r>
              <a:rPr lang="zh-CN" altLang="en-US" dirty="0" smtClean="0">
                <a:latin typeface="楷体_GB2312" pitchFamily="49" charset="-122"/>
              </a:rPr>
              <a:t>度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O(n)</a:t>
            </a:r>
            <a:endParaRPr lang="zh-CN" altLang="en-US" dirty="0"/>
          </a:p>
          <a:p>
            <a:pPr lvl="2"/>
            <a:r>
              <a:rPr lang="zh-CN" altLang="en-US" dirty="0" smtClean="0">
                <a:latin typeface="楷体_GB2312" pitchFamily="49" charset="-122"/>
              </a:rPr>
              <a:t>查找</a:t>
            </a:r>
            <a:r>
              <a:rPr lang="zh-CN" altLang="en-US" dirty="0">
                <a:latin typeface="楷体_GB2312" pitchFamily="49" charset="-122"/>
              </a:rPr>
              <a:t>成功时的平均查找长度</a:t>
            </a:r>
          </a:p>
          <a:p>
            <a:pPr lvl="3"/>
            <a:r>
              <a:rPr lang="zh-CN" altLang="en-US" sz="2300" dirty="0" smtClean="0">
                <a:latin typeface="楷体_GB2312" pitchFamily="49" charset="-122"/>
              </a:rPr>
              <a:t>设</a:t>
            </a:r>
            <a:r>
              <a:rPr lang="zh-CN" altLang="en-US" sz="2300" dirty="0">
                <a:latin typeface="楷体_GB2312" pitchFamily="49" charset="-122"/>
              </a:rPr>
              <a:t>表中各记录查找概率</a:t>
            </a:r>
            <a:r>
              <a:rPr lang="zh-CN" altLang="en-US" sz="2300" dirty="0" smtClean="0">
                <a:latin typeface="楷体_GB2312" pitchFamily="49" charset="-122"/>
              </a:rPr>
              <a:t>相等</a:t>
            </a:r>
            <a:endParaRPr lang="en-US" altLang="zh-CN" sz="2300" dirty="0" smtClean="0">
              <a:latin typeface="楷体_GB2312" pitchFamily="49" charset="-122"/>
            </a:endParaRPr>
          </a:p>
          <a:p>
            <a:pPr lvl="3"/>
            <a:endParaRPr lang="en-US" altLang="zh-CN" sz="2300" dirty="0" smtClean="0">
              <a:latin typeface="楷体_GB2312" pitchFamily="49" charset="-122"/>
            </a:endParaRPr>
          </a:p>
          <a:p>
            <a:pPr lvl="3"/>
            <a:endParaRPr lang="en-US" altLang="zh-CN" sz="2300" dirty="0" smtClean="0">
              <a:latin typeface="楷体_GB2312" pitchFamily="49" charset="-122"/>
            </a:endParaRPr>
          </a:p>
          <a:p>
            <a:pPr lvl="3"/>
            <a:endParaRPr lang="zh-CN" altLang="en-US" sz="2300" dirty="0">
              <a:latin typeface="楷体_GB2312" pitchFamily="49" charset="-122"/>
            </a:endParaRPr>
          </a:p>
          <a:p>
            <a:pPr lvl="3"/>
            <a:endParaRPr lang="en-US" altLang="zh-CN" dirty="0" smtClean="0">
              <a:solidFill>
                <a:srgbClr val="0000CC"/>
              </a:solidFill>
              <a:latin typeface="楷体_GB2312" pitchFamily="49" charset="-122"/>
            </a:endParaRPr>
          </a:p>
          <a:p>
            <a:pPr marL="1371600" lvl="3" indent="0"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楷体_GB2312" pitchFamily="49" charset="-122"/>
              </a:rPr>
              <a:t>ASL=(</a:t>
            </a:r>
            <a:r>
              <a:rPr lang="en-US" altLang="zh-CN" sz="2400" dirty="0">
                <a:solidFill>
                  <a:srgbClr val="0000CC"/>
                </a:solidFill>
                <a:latin typeface="楷体_GB2312" pitchFamily="49" charset="-122"/>
              </a:rPr>
              <a:t>1+2+ ... +n)/n =(n+1)/2</a:t>
            </a:r>
          </a:p>
          <a:p>
            <a:pPr lvl="2"/>
            <a:r>
              <a:rPr lang="zh-CN" altLang="en-US" dirty="0" smtClean="0">
                <a:latin typeface="楷体_GB2312" pitchFamily="49" charset="-122"/>
              </a:rPr>
              <a:t>查找</a:t>
            </a:r>
            <a:r>
              <a:rPr lang="zh-CN" altLang="en-US" dirty="0">
                <a:latin typeface="楷体_GB2312" pitchFamily="49" charset="-122"/>
              </a:rPr>
              <a:t>不成功时的平均查找</a:t>
            </a:r>
            <a:r>
              <a:rPr lang="zh-CN" altLang="en-US" dirty="0" smtClean="0">
                <a:latin typeface="楷体_GB2312" pitchFamily="49" charset="-122"/>
              </a:rPr>
              <a:t>长度</a:t>
            </a:r>
            <a:r>
              <a:rPr lang="en-US" altLang="zh-CN" dirty="0" smtClean="0">
                <a:solidFill>
                  <a:srgbClr val="0000CC"/>
                </a:solidFill>
                <a:latin typeface="楷体_GB2312" pitchFamily="49" charset="-122"/>
              </a:rPr>
              <a:t>ASL=n+1</a:t>
            </a:r>
          </a:p>
          <a:p>
            <a:pPr lvl="2"/>
            <a:endParaRPr lang="en-US" altLang="zh-CN" dirty="0" smtClean="0">
              <a:latin typeface="楷体_GB2312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619672" y="4005064"/>
            <a:ext cx="6480720" cy="161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10000"/>
              </a:spcBef>
            </a:pPr>
            <a:r>
              <a:rPr kumimoji="1" lang="zh-CN" altLang="en-US" sz="2300" b="1" dirty="0" smtClean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查找</a:t>
            </a:r>
            <a:r>
              <a:rPr kumimoji="1" lang="zh-CN" altLang="en-US" sz="23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kumimoji="1" lang="en-US" altLang="zh-CN" sz="23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3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个元素所需的比较次数为</a:t>
            </a:r>
            <a:r>
              <a:rPr kumimoji="1" lang="en-US" altLang="zh-CN" sz="2300" b="1" dirty="0" smtClean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kumimoji="1" lang="zh-CN" altLang="en-US" sz="2300" b="1" dirty="0">
              <a:solidFill>
                <a:srgbClr val="080808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kumimoji="1" lang="zh-CN" altLang="en-US" sz="23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查找第</a:t>
            </a:r>
            <a:r>
              <a:rPr kumimoji="1" lang="en-US" altLang="zh-CN" sz="23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r>
              <a:rPr kumimoji="1" lang="zh-CN" altLang="en-US" sz="23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个元素所需的比较次数为</a:t>
            </a:r>
            <a:r>
              <a:rPr kumimoji="1" lang="en-US" altLang="zh-CN" sz="2300" b="1" dirty="0" smtClean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kumimoji="1" lang="zh-CN" altLang="en-US" sz="2300" b="1" dirty="0">
              <a:solidFill>
                <a:srgbClr val="080808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kumimoji="1" lang="en-US" altLang="zh-CN" sz="2300" b="1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……</a:t>
            </a:r>
            <a:endParaRPr kumimoji="1" lang="en-US" altLang="zh-CN" sz="2300" b="1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kumimoji="1" lang="zh-CN" altLang="en-US" sz="23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查找第</a:t>
            </a:r>
            <a:r>
              <a:rPr kumimoji="1" lang="en-US" altLang="zh-CN" sz="23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300" b="1" dirty="0">
                <a:solidFill>
                  <a:srgbClr val="080808"/>
                </a:solidFill>
                <a:latin typeface="楷体_GB2312" pitchFamily="49" charset="-122"/>
                <a:ea typeface="楷体_GB2312" pitchFamily="49" charset="-122"/>
              </a:rPr>
              <a:t>个元素所需的比较次数为</a:t>
            </a:r>
            <a:r>
              <a:rPr kumimoji="1" lang="en-US" altLang="zh-CN" sz="2300" b="1" dirty="0" smtClean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endParaRPr kumimoji="1" lang="zh-CN" altLang="en-US" sz="2300" b="1" dirty="0">
              <a:solidFill>
                <a:srgbClr val="080808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3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顺序查找</a:t>
            </a:r>
            <a:r>
              <a:rPr lang="zh-CN" altLang="en-US" dirty="0" smtClean="0"/>
              <a:t>算法的优缺点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算法简单，对表结构无任何要求，即适用于顺序结构，也适用于链式结构，无论记录是否按关键字有序均可应用。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平均查找长度较大，查找效率</a:t>
            </a:r>
            <a:r>
              <a:rPr lang="zh-CN" altLang="en-US" dirty="0" smtClean="0">
                <a:solidFill>
                  <a:srgbClr val="FF0000"/>
                </a:solidFill>
              </a:rPr>
              <a:t>较低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很大时，不宜采用顺序查找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13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1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239000" cy="5334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折半查找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（又称二分查找或对分查找）</a:t>
            </a:r>
          </a:p>
        </p:txBody>
      </p:sp>
      <p:sp>
        <p:nvSpPr>
          <p:cNvPr id="17412" name="Text Box 20"/>
          <p:cNvSpPr txBox="1">
            <a:spLocks noChangeArrowheads="1"/>
          </p:cNvSpPr>
          <p:nvPr/>
        </p:nvSpPr>
        <p:spPr bwMode="auto">
          <a:xfrm>
            <a:off x="250825" y="1052513"/>
            <a:ext cx="6049963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使用条件：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线性表中的记录必须按关键字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charset="-122"/>
                <a:ea typeface="楷体_GB2312" pitchFamily="49" charset="-122"/>
              </a:rPr>
              <a:t>有序</a:t>
            </a:r>
            <a:endParaRPr lang="zh-CN" altLang="en-US" sz="2800" b="1" dirty="0" smtClean="0">
              <a:solidFill>
                <a:srgbClr val="000000"/>
              </a:solidFill>
              <a:latin typeface="宋体" charset="-122"/>
              <a:ea typeface="楷体_GB2312" pitchFamily="49" charset="-122"/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必须采用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charset="-122"/>
                <a:ea typeface="楷体_GB2312" pitchFamily="49" charset="-122"/>
              </a:rPr>
              <a:t>顺序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  <a:ea typeface="楷体_GB2312" pitchFamily="49" charset="-122"/>
              </a:rPr>
              <a:t>存储</a:t>
            </a:r>
            <a:endParaRPr lang="zh-CN" altLang="en-US" sz="28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413" name="Text Box 21"/>
          <p:cNvSpPr txBox="1">
            <a:spLocks noChangeArrowheads="1"/>
          </p:cNvSpPr>
          <p:nvPr/>
        </p:nvSpPr>
        <p:spPr bwMode="auto">
          <a:xfrm>
            <a:off x="179388" y="2708275"/>
            <a:ext cx="8964612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基本思想：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在有序表中，取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中间记录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作为比较对象，       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给定值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与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中间记录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的关键字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，则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查找成功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给定值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小于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中间记录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的关键字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则在中间记录的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左半区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继续查找；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给定值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大于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中间记录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的关键字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则在中间记录的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右半区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继续查找。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       不断重复上述过程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直到查找成功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; 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或所查找的区域无记录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查找失败。</a:t>
            </a:r>
            <a:endParaRPr lang="zh-CN" altLang="en-US" sz="24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</a:t>
            </a:r>
            <a:r>
              <a:rPr lang="zh-CN" altLang="en-US" dirty="0" smtClean="0"/>
              <a:t>查找</a:t>
            </a:r>
            <a:endParaRPr lang="en-US" altLang="zh-CN" dirty="0" smtClean="0"/>
          </a:p>
          <a:p>
            <a:pPr lvl="1"/>
            <a:r>
              <a:rPr lang="zh-CN" altLang="en-US" dirty="0"/>
              <a:t>查找过程：每次将待查记录所在区间</a:t>
            </a:r>
            <a:r>
              <a:rPr lang="zh-CN" altLang="en-US" dirty="0">
                <a:solidFill>
                  <a:srgbClr val="FF0000"/>
                </a:solidFill>
              </a:rPr>
              <a:t>缩小一半</a:t>
            </a:r>
          </a:p>
          <a:p>
            <a:pPr lvl="1"/>
            <a:r>
              <a:rPr lang="zh-CN" altLang="en-US" dirty="0"/>
              <a:t>适用条件：采用</a:t>
            </a:r>
            <a:r>
              <a:rPr lang="zh-CN" altLang="en-US" dirty="0">
                <a:solidFill>
                  <a:srgbClr val="FF0000"/>
                </a:solidFill>
              </a:rPr>
              <a:t>顺序存储结构的有序表</a:t>
            </a:r>
          </a:p>
          <a:p>
            <a:pPr lvl="1"/>
            <a:r>
              <a:rPr lang="zh-CN" altLang="en-US" dirty="0"/>
              <a:t>算法实现</a:t>
            </a:r>
          </a:p>
          <a:p>
            <a:pPr lvl="2"/>
            <a:r>
              <a:rPr lang="zh-CN" altLang="en-US" dirty="0"/>
              <a:t>设表长为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low</a:t>
            </a:r>
            <a:r>
              <a:rPr lang="zh-CN" altLang="en-US" dirty="0"/>
              <a:t>、</a:t>
            </a:r>
            <a:r>
              <a:rPr lang="en-US" altLang="zh-CN" dirty="0"/>
              <a:t>high</a:t>
            </a:r>
            <a:r>
              <a:rPr lang="zh-CN" altLang="zh-CN" dirty="0"/>
              <a:t>和</a:t>
            </a:r>
            <a:r>
              <a:rPr lang="en-US" altLang="zh-CN" dirty="0"/>
              <a:t>mid</a:t>
            </a:r>
            <a:r>
              <a:rPr lang="zh-CN" altLang="zh-CN" dirty="0"/>
              <a:t>分别指向待查元素所在区间的上界、下界和</a:t>
            </a:r>
            <a:r>
              <a:rPr lang="zh-CN" altLang="zh-CN" dirty="0" smtClean="0"/>
              <a:t>中点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</a:t>
            </a:r>
            <a:r>
              <a:rPr lang="zh-CN" altLang="zh-CN" dirty="0"/>
              <a:t>为给定值</a:t>
            </a:r>
          </a:p>
          <a:p>
            <a:pPr lvl="2"/>
            <a:r>
              <a:rPr lang="zh-CN" altLang="zh-CN" dirty="0"/>
              <a:t>初始时，令</a:t>
            </a:r>
            <a:r>
              <a:rPr lang="en-US" altLang="zh-CN" dirty="0" smtClean="0"/>
              <a:t>low=1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high=n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mid</a:t>
            </a:r>
            <a:r>
              <a:rPr lang="en-US" altLang="zh-CN" dirty="0"/>
              <a:t>=</a:t>
            </a:r>
            <a:r>
              <a:rPr lang="en-US" altLang="zh-CN" dirty="0">
                <a:sym typeface="Symbol" pitchFamily="18" charset="2"/>
              </a:rPr>
              <a:t>(</a:t>
            </a:r>
            <a:r>
              <a:rPr lang="en-US" altLang="zh-CN" dirty="0" err="1">
                <a:sym typeface="Symbol" pitchFamily="18" charset="2"/>
              </a:rPr>
              <a:t>low+high</a:t>
            </a:r>
            <a:r>
              <a:rPr lang="en-US" altLang="zh-CN" dirty="0">
                <a:sym typeface="Symbol" pitchFamily="18" charset="2"/>
              </a:rPr>
              <a:t>)/2</a:t>
            </a:r>
          </a:p>
          <a:p>
            <a:pPr lvl="2"/>
            <a:r>
              <a:rPr lang="zh-CN" altLang="zh-CN" dirty="0">
                <a:sym typeface="Symbol" pitchFamily="18" charset="2"/>
              </a:rPr>
              <a:t>让</a:t>
            </a:r>
            <a:r>
              <a:rPr lang="en-US" altLang="zh-CN" dirty="0">
                <a:sym typeface="Symbol" pitchFamily="18" charset="2"/>
              </a:rPr>
              <a:t>k</a:t>
            </a:r>
            <a:r>
              <a:rPr lang="zh-CN" altLang="zh-CN" dirty="0">
                <a:sym typeface="Symbol" pitchFamily="18" charset="2"/>
              </a:rPr>
              <a:t>与</a:t>
            </a:r>
            <a:r>
              <a:rPr lang="en-US" altLang="zh-CN" dirty="0">
                <a:sym typeface="Symbol" pitchFamily="18" charset="2"/>
              </a:rPr>
              <a:t>mid</a:t>
            </a:r>
            <a:r>
              <a:rPr lang="zh-CN" altLang="zh-CN" dirty="0">
                <a:sym typeface="Symbol" pitchFamily="18" charset="2"/>
              </a:rPr>
              <a:t>指向的记录比较</a:t>
            </a:r>
          </a:p>
          <a:p>
            <a:pPr lvl="3"/>
            <a:r>
              <a:rPr lang="zh-CN" altLang="en-US" dirty="0"/>
              <a:t>若</a:t>
            </a:r>
            <a:r>
              <a:rPr lang="en-US" altLang="zh-CN" dirty="0"/>
              <a:t>k==r[mid].key</a:t>
            </a:r>
            <a:r>
              <a:rPr lang="zh-CN" altLang="en-US" dirty="0"/>
              <a:t>，</a:t>
            </a:r>
            <a:r>
              <a:rPr lang="zh-CN" altLang="zh-CN" dirty="0"/>
              <a:t>查找成功</a:t>
            </a:r>
          </a:p>
          <a:p>
            <a:pPr lvl="3"/>
            <a:r>
              <a:rPr lang="zh-CN" altLang="zh-CN" dirty="0"/>
              <a:t>若</a:t>
            </a:r>
            <a:r>
              <a:rPr lang="en-US" altLang="zh-CN" dirty="0"/>
              <a:t>k&lt;r[mid].key</a:t>
            </a:r>
            <a:r>
              <a:rPr lang="zh-CN" altLang="en-US" dirty="0"/>
              <a:t>，</a:t>
            </a:r>
            <a:r>
              <a:rPr lang="zh-CN" altLang="zh-CN" dirty="0"/>
              <a:t>则</a:t>
            </a:r>
            <a:r>
              <a:rPr lang="en-US" altLang="zh-CN" dirty="0">
                <a:solidFill>
                  <a:srgbClr val="FF0000"/>
                </a:solidFill>
              </a:rPr>
              <a:t>high=mid-1</a:t>
            </a:r>
          </a:p>
          <a:p>
            <a:pPr lvl="3"/>
            <a:r>
              <a:rPr lang="zh-CN" altLang="zh-CN" dirty="0"/>
              <a:t>若</a:t>
            </a:r>
            <a:r>
              <a:rPr lang="en-US" altLang="zh-CN" dirty="0"/>
              <a:t>k&gt;r[mid].key</a:t>
            </a:r>
            <a:r>
              <a:rPr lang="zh-CN" altLang="en-US" dirty="0"/>
              <a:t>，</a:t>
            </a:r>
            <a:r>
              <a:rPr lang="zh-CN" altLang="zh-CN" dirty="0"/>
              <a:t>则</a:t>
            </a:r>
            <a:r>
              <a:rPr lang="en-US" altLang="zh-CN" dirty="0">
                <a:solidFill>
                  <a:srgbClr val="FF0000"/>
                </a:solidFill>
              </a:rPr>
              <a:t>low=mid+1</a:t>
            </a:r>
          </a:p>
          <a:p>
            <a:pPr lvl="2"/>
            <a:r>
              <a:rPr lang="zh-CN" altLang="en-US" dirty="0"/>
              <a:t>重复上述操作，直至</a:t>
            </a:r>
            <a:r>
              <a:rPr lang="en-US" altLang="zh-CN" dirty="0"/>
              <a:t>low&gt;high</a:t>
            </a:r>
            <a:r>
              <a:rPr lang="zh-CN" altLang="zh-CN" dirty="0"/>
              <a:t>时，查找</a:t>
            </a:r>
            <a:r>
              <a:rPr lang="zh-CN" altLang="zh-CN" dirty="0" smtClean="0"/>
              <a:t>失败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8139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/>
              <a:t>折半查找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a</a:t>
            </a:r>
            <a:r>
              <a:rPr lang="zh-CN" altLang="en-US" dirty="0" smtClean="0"/>
              <a:t>中存放从小到大排好序的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个整数，查找给定值</a:t>
            </a:r>
            <a:r>
              <a:rPr lang="en-US" altLang="zh-CN" dirty="0" smtClean="0"/>
              <a:t>k</a:t>
            </a:r>
            <a:r>
              <a:rPr lang="zh-CN" altLang="en-US" dirty="0" smtClean="0"/>
              <a:t>在数组中的下标；若查找失败，返回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 smtClean="0"/>
          </a:p>
        </p:txBody>
      </p:sp>
      <p:grpSp>
        <p:nvGrpSpPr>
          <p:cNvPr id="61444" name="Group 42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" y="3265488"/>
            <a:ext cx="8281988" cy="763587"/>
            <a:chOff x="304" y="1054"/>
            <a:chExt cx="5217" cy="481"/>
          </a:xfrm>
        </p:grpSpPr>
        <p:sp>
          <p:nvSpPr>
            <p:cNvPr id="5" name="Line 43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78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6" name="Line 44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317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" name="Line 4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656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" name="Line 46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994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" name="Line 4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333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" name="Line 48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2672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" name="Line 4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011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" name="Line 5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349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" name="Line 5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688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" name="Line 52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027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" name="Text Box 5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52" y="1054"/>
              <a:ext cx="5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000" kern="0" dirty="0" smtClean="0">
                  <a:solidFill>
                    <a:srgbClr val="660066"/>
                  </a:solidFill>
                  <a:latin typeface="Times New Roman" pitchFamily="18" charset="0"/>
                </a:rPr>
                <a:t>0      1       2       3       4       5       6     7       8      9     10     11    12     13    14  </a:t>
              </a:r>
            </a:p>
          </p:txBody>
        </p:sp>
        <p:sp>
          <p:nvSpPr>
            <p:cNvPr id="16" name="Rectangle 5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04" y="1275"/>
              <a:ext cx="5082" cy="255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 ker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5      13     19    21    37     56     64    75     80    88    92   100   111   120  125  </a:t>
              </a:r>
            </a:p>
          </p:txBody>
        </p:sp>
        <p:sp>
          <p:nvSpPr>
            <p:cNvPr id="17" name="Line 55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640" y="1265"/>
              <a:ext cx="0" cy="26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8" name="Line 56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365" y="1272"/>
              <a:ext cx="0" cy="26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9" name="Line 57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704" y="1272"/>
              <a:ext cx="0" cy="26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0" name="Line 5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5043" y="1272"/>
              <a:ext cx="0" cy="26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21" name="AutoShape 5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38638" y="2838450"/>
            <a:ext cx="1927225" cy="369888"/>
          </a:xfrm>
          <a:prstGeom prst="wedgeEllipseCallout">
            <a:avLst>
              <a:gd name="adj1" fmla="val -44727"/>
              <a:gd name="adj2" fmla="val 70171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找</a:t>
            </a:r>
            <a:r>
              <a:rPr kumimoji="1" lang="en-US" altLang="zh-CN" sz="2000" b="1" smtClean="0">
                <a:solidFill>
                  <a:srgbClr val="6600FF"/>
                </a:solidFill>
                <a:latin typeface="Times New Roman" pitchFamily="18" charset="0"/>
                <a:ea typeface="宋体" charset="-122"/>
              </a:rPr>
              <a:t>37</a:t>
            </a:r>
          </a:p>
        </p:txBody>
      </p:sp>
      <p:grpSp>
        <p:nvGrpSpPr>
          <p:cNvPr id="22" name="Group 70"/>
          <p:cNvGrpSpPr>
            <a:grpSpLocks/>
          </p:cNvGrpSpPr>
          <p:nvPr/>
        </p:nvGrpSpPr>
        <p:grpSpPr bwMode="auto">
          <a:xfrm>
            <a:off x="503238" y="4010025"/>
            <a:ext cx="565150" cy="619125"/>
            <a:chOff x="961" y="1657"/>
            <a:chExt cx="356" cy="390"/>
          </a:xfrm>
        </p:grpSpPr>
        <p:sp>
          <p:nvSpPr>
            <p:cNvPr id="23" name="Line 6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108" y="1657"/>
              <a:ext cx="0" cy="2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4" name="Text Box 6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61" y="1797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000" b="1" kern="0" smtClean="0">
                  <a:solidFill>
                    <a:srgbClr val="FF0000"/>
                  </a:solidFill>
                  <a:latin typeface="Times New Roman" pitchFamily="18" charset="0"/>
                </a:rPr>
                <a:t>low</a:t>
              </a:r>
            </a:p>
          </p:txBody>
        </p:sp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8012113" y="3979863"/>
            <a:ext cx="663575" cy="619125"/>
            <a:chOff x="4613" y="1653"/>
            <a:chExt cx="418" cy="390"/>
          </a:xfrm>
        </p:grpSpPr>
        <p:sp>
          <p:nvSpPr>
            <p:cNvPr id="26" name="Line 65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4760" y="1653"/>
              <a:ext cx="0" cy="2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7" name="Text Box 66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13" y="1793"/>
              <a:ext cx="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000" b="1" kern="0" smtClean="0">
                  <a:solidFill>
                    <a:srgbClr val="FF0000"/>
                  </a:solidFill>
                  <a:latin typeface="Times New Roman" pitchFamily="18" charset="0"/>
                </a:rPr>
                <a:t>high</a:t>
              </a:r>
            </a:p>
          </p:txBody>
        </p:sp>
      </p:grpSp>
      <p:grpSp>
        <p:nvGrpSpPr>
          <p:cNvPr id="28" name="Group 7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278313" y="4014788"/>
            <a:ext cx="606425" cy="619125"/>
            <a:chOff x="2769" y="1631"/>
            <a:chExt cx="382" cy="390"/>
          </a:xfrm>
        </p:grpSpPr>
        <p:sp>
          <p:nvSpPr>
            <p:cNvPr id="29" name="Line 6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2916" y="1631"/>
              <a:ext cx="0" cy="2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0" name="Text Box 6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69" y="1771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000" b="1" kern="0" smtClean="0">
                  <a:solidFill>
                    <a:srgbClr val="FF0000"/>
                  </a:solidFill>
                  <a:latin typeface="Times New Roman" pitchFamily="18" charset="0"/>
                </a:rPr>
                <a:t>mid</a:t>
              </a:r>
            </a:p>
          </p:txBody>
        </p:sp>
      </p:grpSp>
      <p:sp>
        <p:nvSpPr>
          <p:cNvPr id="31" name="Oval 75"/>
          <p:cNvSpPr>
            <a:spLocks noChangeArrowheads="1"/>
          </p:cNvSpPr>
          <p:nvPr/>
        </p:nvSpPr>
        <p:spPr bwMode="auto">
          <a:xfrm>
            <a:off x="4267200" y="3554413"/>
            <a:ext cx="566738" cy="536575"/>
          </a:xfrm>
          <a:prstGeom prst="ellipse">
            <a:avLst/>
          </a:prstGeom>
          <a:noFill/>
          <a:ln w="57150" algn="ctr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Oval 76"/>
          <p:cNvSpPr>
            <a:spLocks noChangeArrowheads="1"/>
          </p:cNvSpPr>
          <p:nvPr/>
        </p:nvSpPr>
        <p:spPr bwMode="auto">
          <a:xfrm>
            <a:off x="2073275" y="3552825"/>
            <a:ext cx="566738" cy="536575"/>
          </a:xfrm>
          <a:prstGeom prst="ellipse">
            <a:avLst/>
          </a:prstGeom>
          <a:noFill/>
          <a:ln w="57150" algn="ctr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Oval 77"/>
          <p:cNvSpPr>
            <a:spLocks noChangeArrowheads="1"/>
          </p:cNvSpPr>
          <p:nvPr/>
        </p:nvSpPr>
        <p:spPr bwMode="auto">
          <a:xfrm>
            <a:off x="3132138" y="3508375"/>
            <a:ext cx="566737" cy="536575"/>
          </a:xfrm>
          <a:prstGeom prst="ellipse">
            <a:avLst/>
          </a:prstGeom>
          <a:noFill/>
          <a:ln w="57150" algn="ctr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4" name="Oval 78"/>
          <p:cNvSpPr>
            <a:spLocks noChangeArrowheads="1"/>
          </p:cNvSpPr>
          <p:nvPr/>
        </p:nvSpPr>
        <p:spPr bwMode="auto">
          <a:xfrm>
            <a:off x="2592388" y="3492500"/>
            <a:ext cx="566737" cy="536575"/>
          </a:xfrm>
          <a:prstGeom prst="ellipse">
            <a:avLst/>
          </a:prstGeom>
          <a:noFill/>
          <a:ln w="57150" algn="ctr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5" name="AutoShape 7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03788" y="4664075"/>
            <a:ext cx="2509837" cy="996950"/>
          </a:xfrm>
          <a:prstGeom prst="irregularSeal1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000" b="1" ker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查找成功</a:t>
            </a:r>
          </a:p>
        </p:txBody>
      </p:sp>
    </p:spTree>
    <p:extLst>
      <p:ext uri="{BB962C8B-B14F-4D97-AF65-F5344CB8AC3E}">
        <p14:creationId xmlns:p14="http://schemas.microsoft.com/office/powerpoint/2010/main" xmlns="" val="21771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2.36994E-6 L -0.47865 -2.36994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9.24855E-7 L -0.24514 9.24855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647E-6 L 0.22934 4.5664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514 9.24855E-7 L -0.12222 9.24855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865 -2.36994E-6 L -0.59514 -2.36994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22 -5.78035E-8 L -0.18333 -0.0020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31" grpId="0" animBg="1"/>
      <p:bldP spid="32" grpId="0" animBg="1"/>
      <p:bldP spid="33" grpId="0" animBg="1"/>
      <p:bldP spid="34" grpId="0" animBg="1"/>
      <p:bldP spid="3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折半查找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62468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82600" y="2847975"/>
            <a:ext cx="8281988" cy="763588"/>
            <a:chOff x="304" y="1054"/>
            <a:chExt cx="5217" cy="481"/>
          </a:xfrm>
        </p:grpSpPr>
        <p:sp>
          <p:nvSpPr>
            <p:cNvPr id="5" name="Line 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978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317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656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994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333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2672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011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349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688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4027" y="1274"/>
              <a:ext cx="0" cy="256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52" y="1054"/>
              <a:ext cx="5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000" kern="0" smtClean="0">
                  <a:solidFill>
                    <a:srgbClr val="660066"/>
                  </a:solidFill>
                  <a:latin typeface="Times New Roman" pitchFamily="18" charset="0"/>
                </a:rPr>
                <a:t>0      1       2       3       4       5       6     7       8      9     10     11    12     13    14  </a:t>
              </a:r>
            </a:p>
          </p:txBody>
        </p:sp>
        <p:sp>
          <p:nvSpPr>
            <p:cNvPr id="16" name="Rectangle 1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04" y="1275"/>
              <a:ext cx="5082" cy="255"/>
            </a:xfrm>
            <a:prstGeom prst="rect">
              <a:avLst/>
            </a:prstGeom>
            <a:noFill/>
            <a:ln w="28575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000" b="1" kern="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 5      13     19    21    37     56     64    75     80    88    92   100   111   120  125  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640" y="1265"/>
              <a:ext cx="0" cy="26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365" y="1272"/>
              <a:ext cx="0" cy="26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4704" y="1272"/>
              <a:ext cx="0" cy="26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5043" y="1272"/>
              <a:ext cx="0" cy="263"/>
            </a:xfrm>
            <a:prstGeom prst="line">
              <a:avLst/>
            </a:prstGeom>
            <a:noFill/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</p:grpSp>
      <p:sp>
        <p:nvSpPr>
          <p:cNvPr id="21" name="AutoShape 2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38638" y="2420938"/>
            <a:ext cx="1927225" cy="369887"/>
          </a:xfrm>
          <a:prstGeom prst="wedgeEllipseCallout">
            <a:avLst>
              <a:gd name="adj1" fmla="val -44727"/>
              <a:gd name="adj2" fmla="val 70171"/>
            </a:avLst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smtClean="0">
                <a:solidFill>
                  <a:srgbClr val="6600FF"/>
                </a:solidFill>
                <a:latin typeface="Times New Roman" pitchFamily="18" charset="0"/>
                <a:ea typeface="宋体" charset="-122"/>
              </a:rPr>
              <a:t>找</a:t>
            </a:r>
            <a:r>
              <a:rPr kumimoji="1" lang="en-US" altLang="zh-CN" sz="2000" b="1" smtClean="0">
                <a:solidFill>
                  <a:srgbClr val="6600FF"/>
                </a:solidFill>
                <a:latin typeface="Times New Roman" pitchFamily="18" charset="0"/>
                <a:ea typeface="宋体" charset="-122"/>
              </a:rPr>
              <a:t>90</a:t>
            </a:r>
          </a:p>
        </p:txBody>
      </p:sp>
      <p:grpSp>
        <p:nvGrpSpPr>
          <p:cNvPr id="22" name="Group 25"/>
          <p:cNvGrpSpPr>
            <a:grpSpLocks/>
          </p:cNvGrpSpPr>
          <p:nvPr/>
        </p:nvGrpSpPr>
        <p:grpSpPr bwMode="auto">
          <a:xfrm>
            <a:off x="503238" y="3592513"/>
            <a:ext cx="565150" cy="619125"/>
            <a:chOff x="961" y="1657"/>
            <a:chExt cx="356" cy="390"/>
          </a:xfrm>
        </p:grpSpPr>
        <p:sp>
          <p:nvSpPr>
            <p:cNvPr id="23" name="Line 26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108" y="1657"/>
              <a:ext cx="0" cy="2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4" name="Text Box 27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61" y="1797"/>
              <a:ext cx="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000" b="1" kern="0" smtClean="0">
                  <a:solidFill>
                    <a:srgbClr val="FF0000"/>
                  </a:solidFill>
                  <a:latin typeface="Times New Roman" pitchFamily="18" charset="0"/>
                </a:rPr>
                <a:t>low</a:t>
              </a:r>
            </a:p>
          </p:txBody>
        </p:sp>
      </p:grpSp>
      <p:grpSp>
        <p:nvGrpSpPr>
          <p:cNvPr id="25" name="Group 28"/>
          <p:cNvGrpSpPr>
            <a:grpSpLocks/>
          </p:cNvGrpSpPr>
          <p:nvPr/>
        </p:nvGrpSpPr>
        <p:grpSpPr bwMode="auto">
          <a:xfrm>
            <a:off x="8012113" y="3562350"/>
            <a:ext cx="663575" cy="619125"/>
            <a:chOff x="4613" y="1653"/>
            <a:chExt cx="418" cy="390"/>
          </a:xfrm>
        </p:grpSpPr>
        <p:sp>
          <p:nvSpPr>
            <p:cNvPr id="26" name="Line 29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4760" y="1653"/>
              <a:ext cx="0" cy="2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27" name="Text Box 3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13" y="1793"/>
              <a:ext cx="4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000" b="1" kern="0" smtClean="0">
                  <a:solidFill>
                    <a:srgbClr val="FF0000"/>
                  </a:solidFill>
                  <a:latin typeface="Times New Roman" pitchFamily="18" charset="0"/>
                </a:rPr>
                <a:t>high</a:t>
              </a:r>
            </a:p>
          </p:txBody>
        </p:sp>
      </p:grpSp>
      <p:grpSp>
        <p:nvGrpSpPr>
          <p:cNvPr id="28" name="Group 3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278313" y="3597275"/>
            <a:ext cx="606425" cy="619125"/>
            <a:chOff x="2769" y="1631"/>
            <a:chExt cx="382" cy="390"/>
          </a:xfrm>
        </p:grpSpPr>
        <p:sp>
          <p:nvSpPr>
            <p:cNvPr id="29" name="Line 32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2916" y="1631"/>
              <a:ext cx="0" cy="2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pitchFamily="2" charset="-122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769" y="1771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000" b="1" kern="0" smtClean="0">
                  <a:solidFill>
                    <a:srgbClr val="FF0000"/>
                  </a:solidFill>
                  <a:latin typeface="Times New Roman" pitchFamily="18" charset="0"/>
                </a:rPr>
                <a:t>mid</a:t>
              </a:r>
            </a:p>
          </p:txBody>
        </p:sp>
      </p:grpSp>
      <p:sp>
        <p:nvSpPr>
          <p:cNvPr id="31" name="Oval 35"/>
          <p:cNvSpPr>
            <a:spLocks noChangeArrowheads="1"/>
          </p:cNvSpPr>
          <p:nvPr/>
        </p:nvSpPr>
        <p:spPr bwMode="auto">
          <a:xfrm>
            <a:off x="4267200" y="3136900"/>
            <a:ext cx="566738" cy="536575"/>
          </a:xfrm>
          <a:prstGeom prst="ellipse">
            <a:avLst/>
          </a:prstGeom>
          <a:noFill/>
          <a:ln w="57150" algn="ctr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Oval 36"/>
          <p:cNvSpPr>
            <a:spLocks noChangeArrowheads="1"/>
          </p:cNvSpPr>
          <p:nvPr/>
        </p:nvSpPr>
        <p:spPr bwMode="auto">
          <a:xfrm>
            <a:off x="6369050" y="3122613"/>
            <a:ext cx="566738" cy="536575"/>
          </a:xfrm>
          <a:prstGeom prst="ellipse">
            <a:avLst/>
          </a:prstGeom>
          <a:noFill/>
          <a:ln w="57150" algn="ctr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5281613" y="3090863"/>
            <a:ext cx="566737" cy="536575"/>
          </a:xfrm>
          <a:prstGeom prst="ellipse">
            <a:avLst/>
          </a:prstGeom>
          <a:noFill/>
          <a:ln w="57150" algn="ctr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4" name="Oval 38"/>
          <p:cNvSpPr>
            <a:spLocks noChangeArrowheads="1"/>
          </p:cNvSpPr>
          <p:nvPr/>
        </p:nvSpPr>
        <p:spPr bwMode="auto">
          <a:xfrm>
            <a:off x="5830888" y="3103563"/>
            <a:ext cx="566737" cy="536575"/>
          </a:xfrm>
          <a:prstGeom prst="ellipse">
            <a:avLst/>
          </a:prstGeom>
          <a:noFill/>
          <a:ln w="57150" algn="ctr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000" b="1" smtClean="0">
              <a:solidFill>
                <a:srgbClr val="3333FF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5" name="AutoShape 3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727700" y="4395788"/>
            <a:ext cx="2509838" cy="996950"/>
          </a:xfrm>
          <a:prstGeom prst="irregularSeal1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000" b="1" ker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查找失败</a:t>
            </a:r>
          </a:p>
        </p:txBody>
      </p:sp>
    </p:spTree>
    <p:extLst>
      <p:ext uri="{BB962C8B-B14F-4D97-AF65-F5344CB8AC3E}">
        <p14:creationId xmlns:p14="http://schemas.microsoft.com/office/powerpoint/2010/main" xmlns="" val="5497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647E-6 L 0.47066 4.56647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9.24855E-7 L 0.22778 9.24855E-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2.36994E-6 L -0.23889 -2.3699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78 9.24855E-7 L 0.11268 9.24855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066 4.56647E-6 L 0.59219 0.0020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68 2.31214E-6 L 0.17535 2.31214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89 0.00625 L -0.29219 0.0062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  <p:bldP spid="31" grpId="0" animBg="1"/>
      <p:bldP spid="32" grpId="0" animBg="1"/>
      <p:bldP spid="33" grpId="0" animBg="1"/>
      <p:bldP spid="34" grpId="0" animBg="1"/>
      <p:bldP spid="3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5538"/>
            <a:ext cx="8892480" cy="5399087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dirty="0" smtClean="0">
                <a:latin typeface="华文楷体" panose="02010600040101010101" pitchFamily="2" charset="-122"/>
              </a:rPr>
              <a:t>（</a:t>
            </a:r>
            <a:r>
              <a:rPr lang="en-US" altLang="zh-CN" dirty="0" smtClean="0">
                <a:latin typeface="华文楷体" panose="02010600040101010101" pitchFamily="2" charset="-122"/>
              </a:rPr>
              <a:t>6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12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15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18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22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25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28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35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46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58</a:t>
            </a:r>
            <a:r>
              <a:rPr lang="zh-CN" altLang="en-US" dirty="0" smtClean="0">
                <a:latin typeface="华文楷体" panose="02010600040101010101" pitchFamily="2" charset="-122"/>
              </a:rPr>
              <a:t>，</a:t>
            </a:r>
            <a:r>
              <a:rPr lang="en-US" altLang="zh-CN" dirty="0" smtClean="0">
                <a:latin typeface="华文楷体" panose="02010600040101010101" pitchFamily="2" charset="-122"/>
              </a:rPr>
              <a:t>60</a:t>
            </a:r>
            <a:r>
              <a:rPr lang="zh-CN" altLang="en-US" dirty="0" smtClean="0">
                <a:latin typeface="华文楷体" panose="02010600040101010101" pitchFamily="2" charset="-122"/>
              </a:rPr>
              <a:t>）</a:t>
            </a:r>
            <a:endParaRPr lang="en-US" altLang="zh-CN" dirty="0" smtClean="0">
              <a:latin typeface="华文楷体" panose="0201060004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800" b="1" dirty="0" smtClean="0">
              <a:latin typeface="华文楷体" panose="0201060004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</a:rPr>
              <a:t>   查找</a:t>
            </a:r>
            <a:r>
              <a:rPr lang="en-US" altLang="zh-CN" sz="2800" b="1" dirty="0" smtClean="0">
                <a:latin typeface="华文楷体" panose="02010600040101010101" pitchFamily="2" charset="-122"/>
              </a:rPr>
              <a:t>12</a:t>
            </a:r>
            <a:r>
              <a:rPr lang="zh-CN" altLang="en-US" sz="2800" b="1" dirty="0" smtClean="0">
                <a:latin typeface="华文楷体" panose="02010600040101010101" pitchFamily="2" charset="-122"/>
              </a:rPr>
              <a:t>，</a:t>
            </a:r>
            <a:r>
              <a:rPr lang="en-US" altLang="zh-CN" sz="2800" b="1" dirty="0" smtClean="0">
                <a:latin typeface="华文楷体" panose="02010600040101010101" pitchFamily="2" charset="-122"/>
              </a:rPr>
              <a:t>50</a:t>
            </a:r>
            <a:r>
              <a:rPr lang="zh-CN" altLang="en-US" sz="2800" b="1" dirty="0" smtClean="0">
                <a:latin typeface="华文楷体" panose="02010600040101010101" pitchFamily="2" charset="-122"/>
              </a:rPr>
              <a:t>，分别与哪些元素比较，结果如何？</a:t>
            </a:r>
            <a:endParaRPr lang="en-US" altLang="zh-CN" sz="2800" b="1" dirty="0" smtClean="0">
              <a:latin typeface="华文楷体" panose="0201060004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2800" b="1" dirty="0" smtClean="0">
              <a:latin typeface="华文楷体" panose="02010600040101010101" pitchFamily="2" charset="-12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</a:rPr>
              <a:t>   查找</a:t>
            </a:r>
            <a:r>
              <a:rPr lang="en-US" altLang="zh-CN" sz="2800" b="1" dirty="0" smtClean="0">
                <a:latin typeface="华文楷体" panose="02010600040101010101" pitchFamily="2" charset="-122"/>
              </a:rPr>
              <a:t>12</a:t>
            </a:r>
            <a:r>
              <a:rPr lang="zh-CN" altLang="en-US" sz="2800" b="1" dirty="0" smtClean="0">
                <a:latin typeface="华文楷体" panose="02010600040101010101" pitchFamily="2" charset="-122"/>
              </a:rPr>
              <a:t>： 依次与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25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15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6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12</a:t>
            </a:r>
            <a:r>
              <a:rPr lang="zh-CN" altLang="en-US" sz="2800" b="1" dirty="0" smtClean="0">
                <a:latin typeface="华文楷体" panose="02010600040101010101" pitchFamily="2" charset="-122"/>
              </a:rPr>
              <a:t>比较，查找成功</a:t>
            </a:r>
            <a:endParaRPr lang="en-US" altLang="zh-CN" sz="2800" b="1" dirty="0" smtClean="0">
              <a:latin typeface="华文楷体" panose="02010600040101010101" pitchFamily="2" charset="-122"/>
            </a:endParaRPr>
          </a:p>
          <a:p>
            <a:pPr eaLnBrk="1" hangingPunct="1"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zh-CN" altLang="en-US" sz="2800" b="1" dirty="0" smtClean="0">
                <a:latin typeface="华文楷体" panose="02010600040101010101" pitchFamily="2" charset="-122"/>
              </a:rPr>
              <a:t>   查找</a:t>
            </a:r>
            <a:r>
              <a:rPr lang="en-US" altLang="zh-CN" sz="2800" b="1" dirty="0" smtClean="0">
                <a:latin typeface="华文楷体" panose="02010600040101010101" pitchFamily="2" charset="-122"/>
              </a:rPr>
              <a:t>50</a:t>
            </a:r>
            <a:r>
              <a:rPr lang="zh-CN" altLang="en-US" sz="2800" b="1" dirty="0" smtClean="0">
                <a:latin typeface="华文楷体" panose="02010600040101010101" pitchFamily="2" charset="-122"/>
              </a:rPr>
              <a:t>：依次与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25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46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</a:rPr>
              <a:t>58</a:t>
            </a:r>
            <a:r>
              <a:rPr lang="zh-CN" altLang="en-US" sz="2800" b="1" dirty="0" smtClean="0">
                <a:latin typeface="华文楷体" panose="02010600040101010101" pitchFamily="2" charset="-122"/>
              </a:rPr>
              <a:t>比较，查找失败</a:t>
            </a:r>
            <a:endParaRPr lang="zh-CN" altLang="en-US" b="1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zh-CN" altLang="en-US" sz="4400" dirty="0" smtClean="0"/>
              <a:t>折半查找</a:t>
            </a:r>
            <a:r>
              <a:rPr lang="en-US" altLang="zh-CN" sz="4400" dirty="0" smtClean="0"/>
              <a:t>—</a:t>
            </a:r>
            <a:r>
              <a:rPr lang="zh-CN" altLang="en-US" sz="4400" dirty="0" smtClean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xmlns="" val="40193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163" y="1052736"/>
            <a:ext cx="8569325" cy="5069458"/>
          </a:xfrm>
        </p:spPr>
        <p:txBody>
          <a:bodyPr/>
          <a:lstStyle/>
          <a:p>
            <a:pPr marL="419100" indent="-382588" eaLnBrk="1" hangingPunct="1">
              <a:lnSpc>
                <a:spcPct val="114000"/>
              </a:lnSpc>
              <a:buFont typeface="Wingdings 2" panose="05020102010507070707" pitchFamily="18" charset="2"/>
              <a:buChar char=""/>
            </a:pPr>
            <a:r>
              <a:rPr lang="zh-CN" altLang="en-US" b="1" dirty="0" smtClean="0"/>
              <a:t>查找过程：</a:t>
            </a:r>
            <a:endParaRPr lang="en-US" altLang="zh-CN" b="1" dirty="0" smtClean="0"/>
          </a:p>
          <a:p>
            <a:pPr marL="722313" lvl="1" indent="-273050" eaLnBrk="1" hangingPunct="1">
              <a:lnSpc>
                <a:spcPct val="114000"/>
              </a:lnSpc>
              <a:buFont typeface="Wingdings 2" panose="05020102010507070707" pitchFamily="18" charset="2"/>
              <a:buNone/>
            </a:pPr>
            <a:r>
              <a:rPr lang="zh-CN" altLang="zh-CN" b="1" dirty="0" smtClean="0">
                <a:latin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</a:rPr>
              <a:t>1</a:t>
            </a:r>
            <a:r>
              <a:rPr lang="zh-CN" altLang="zh-CN" b="1" dirty="0" smtClean="0">
                <a:latin typeface="华文楷体" panose="02010600040101010101" pitchFamily="2" charset="-122"/>
              </a:rPr>
              <a:t>）</a:t>
            </a:r>
            <a:r>
              <a:rPr lang="zh-CN" altLang="en-US" b="1" dirty="0" smtClean="0">
                <a:latin typeface="华文楷体" panose="02010600040101010101" pitchFamily="2" charset="-122"/>
              </a:rPr>
              <a:t>确定查找范围 和</a:t>
            </a:r>
            <a:r>
              <a:rPr lang="zh-CN" altLang="zh-CN" b="1" dirty="0" smtClean="0">
                <a:latin typeface="华文楷体" panose="02010600040101010101" pitchFamily="2" charset="-122"/>
              </a:rPr>
              <a:t>中间</a:t>
            </a:r>
            <a:r>
              <a:rPr lang="zh-CN" altLang="en-US" b="1" dirty="0" smtClean="0">
                <a:latin typeface="华文楷体" panose="02010600040101010101" pitchFamily="2" charset="-122"/>
              </a:rPr>
              <a:t>值：</a:t>
            </a:r>
            <a:endParaRPr lang="en-US" altLang="zh-CN" b="1" dirty="0" smtClean="0">
              <a:latin typeface="华文楷体" panose="02010600040101010101" pitchFamily="2" charset="-122"/>
            </a:endParaRPr>
          </a:p>
          <a:p>
            <a:pPr marL="722313" lvl="1" indent="-273050" eaLnBrk="1" hangingPunct="1">
              <a:lnSpc>
                <a:spcPct val="114000"/>
              </a:lnSpc>
              <a:buFont typeface="Wingdings 2" panose="05020102010507070707" pitchFamily="18" charset="2"/>
              <a:buNone/>
            </a:pPr>
            <a:r>
              <a:rPr lang="zh-CN" altLang="en-US" sz="2000" b="1" dirty="0" smtClean="0">
                <a:latin typeface="华文楷体" panose="02010600040101010101" pitchFamily="2" charset="-122"/>
              </a:rPr>
              <a:t>          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查找范围 </a:t>
            </a:r>
            <a:r>
              <a:rPr lang="en-US" altLang="zh-CN" sz="2400" b="1" dirty="0" smtClean="0">
                <a:latin typeface="华文楷体" panose="02010600040101010101" pitchFamily="2" charset="-122"/>
              </a:rPr>
              <a:t>: </a:t>
            </a:r>
            <a:r>
              <a:rPr lang="zh-CN" altLang="zh-CN" sz="2400" b="1" dirty="0" smtClean="0">
                <a:latin typeface="华文楷体" panose="02010600040101010101" pitchFamily="2" charset="-122"/>
              </a:rPr>
              <a:t>设</a:t>
            </a:r>
            <a:r>
              <a:rPr lang="en-US" altLang="zh-CN" sz="2400" b="1" dirty="0" smtClean="0">
                <a:latin typeface="华文楷体" panose="02010600040101010101" pitchFamily="2" charset="-122"/>
              </a:rPr>
              <a:t>low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，</a:t>
            </a:r>
            <a:r>
              <a:rPr lang="en-US" altLang="zh-CN" sz="2400" b="1" dirty="0" smtClean="0">
                <a:latin typeface="华文楷体" panose="02010600040101010101" pitchFamily="2" charset="-122"/>
              </a:rPr>
              <a:t>high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  </a:t>
            </a:r>
            <a:endParaRPr lang="en-US" altLang="zh-CN" sz="2400" b="1" dirty="0" smtClean="0">
              <a:latin typeface="华文楷体" panose="02010600040101010101" pitchFamily="2" charset="-122"/>
            </a:endParaRPr>
          </a:p>
          <a:p>
            <a:pPr marL="722313" lvl="1" indent="-273050" eaLnBrk="1" hangingPunct="1">
              <a:lnSpc>
                <a:spcPct val="114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</a:rPr>
              <a:t>        </a:t>
            </a:r>
            <a:r>
              <a:rPr lang="zh-CN" altLang="zh-CN" sz="2400" b="1" dirty="0" smtClean="0">
                <a:latin typeface="华文楷体" panose="02010600040101010101" pitchFamily="2" charset="-122"/>
              </a:rPr>
              <a:t>中间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位置</a:t>
            </a:r>
            <a:r>
              <a:rPr lang="zh-CN" altLang="zh-CN" sz="2400" b="1" dirty="0" smtClean="0">
                <a:latin typeface="华文楷体" panose="02010600040101010101" pitchFamily="2" charset="-122"/>
              </a:rPr>
              <a:t>：求</a:t>
            </a:r>
            <a:r>
              <a:rPr lang="en-US" altLang="zh-CN" sz="2400" b="1" dirty="0" smtClean="0">
                <a:latin typeface="华文楷体" panose="02010600040101010101" pitchFamily="2" charset="-122"/>
              </a:rPr>
              <a:t> mid</a:t>
            </a:r>
            <a:endParaRPr lang="zh-CN" altLang="zh-CN" sz="2400" b="1" dirty="0" smtClean="0">
              <a:latin typeface="华文楷体" panose="02010600040101010101" pitchFamily="2" charset="-122"/>
            </a:endParaRPr>
          </a:p>
          <a:p>
            <a:pPr marL="722313" lvl="1" indent="-273050" eaLnBrk="1" hangingPunct="1">
              <a:lnSpc>
                <a:spcPct val="114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</a:rPr>
              <a:t>        </a:t>
            </a:r>
            <a:r>
              <a:rPr lang="zh-CN" altLang="zh-CN" sz="2400" b="1" dirty="0" smtClean="0">
                <a:latin typeface="华文楷体" panose="02010600040101010101" pitchFamily="2" charset="-122"/>
              </a:rPr>
              <a:t>中间值关键字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：</a:t>
            </a:r>
            <a:endParaRPr lang="zh-CN" altLang="zh-CN" sz="2400" b="1" dirty="0" smtClean="0">
              <a:latin typeface="华文楷体" panose="02010600040101010101" pitchFamily="2" charset="-122"/>
            </a:endParaRPr>
          </a:p>
          <a:p>
            <a:pPr marL="722313" lvl="1" indent="-273050" eaLnBrk="1" hangingPunct="1">
              <a:lnSpc>
                <a:spcPct val="114000"/>
              </a:lnSpc>
              <a:buNone/>
            </a:pPr>
            <a:r>
              <a:rPr lang="zh-CN" altLang="zh-CN" dirty="0">
                <a:latin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</a:rPr>
              <a:t>2</a:t>
            </a:r>
            <a:r>
              <a:rPr lang="zh-CN" altLang="zh-CN" dirty="0">
                <a:latin typeface="华文楷体" panose="02010600040101010101" pitchFamily="2" charset="-122"/>
              </a:rPr>
              <a:t>）比较结果有三种：</a:t>
            </a:r>
            <a:endParaRPr lang="en-US" altLang="zh-CN" dirty="0">
              <a:latin typeface="华文楷体" panose="02010600040101010101" pitchFamily="2" charset="-122"/>
            </a:endParaRPr>
          </a:p>
          <a:p>
            <a:pPr marL="722313" lvl="1" indent="-273050" eaLnBrk="1" hangingPunct="1">
              <a:lnSpc>
                <a:spcPct val="114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</a:rPr>
              <a:t>          K = r[mid].key </a:t>
            </a:r>
            <a:r>
              <a:rPr lang="zh-CN" altLang="zh-CN" sz="2400" b="1" dirty="0" smtClean="0">
                <a:latin typeface="华文楷体" panose="02010600040101010101" pitchFamily="2" charset="-122"/>
              </a:rPr>
              <a:t>：查找成功；</a:t>
            </a:r>
            <a:endParaRPr lang="en-US" altLang="zh-CN" sz="2400" b="1" dirty="0" smtClean="0">
              <a:latin typeface="华文楷体" panose="02010600040101010101" pitchFamily="2" charset="-122"/>
            </a:endParaRPr>
          </a:p>
          <a:p>
            <a:pPr marL="722313" lvl="1" indent="-273050" eaLnBrk="1" hangingPunct="1">
              <a:lnSpc>
                <a:spcPct val="114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</a:rPr>
              <a:t>          K &lt; r[mid].key </a:t>
            </a:r>
            <a:r>
              <a:rPr lang="zh-CN" altLang="zh-CN" sz="2400" b="1" dirty="0" smtClean="0">
                <a:latin typeface="华文楷体" panose="02010600040101010101" pitchFamily="2" charset="-122"/>
              </a:rPr>
              <a:t>：重新划分区间</a:t>
            </a:r>
            <a:r>
              <a:rPr lang="en-US" altLang="zh-CN" sz="2400" b="1" dirty="0" smtClean="0">
                <a:latin typeface="华文楷体" panose="02010600040101010101" pitchFamily="2" charset="-122"/>
              </a:rPr>
              <a:t> 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， 重复查找过程</a:t>
            </a:r>
            <a:endParaRPr lang="en-US" altLang="zh-CN" sz="2400" b="1" dirty="0" smtClean="0">
              <a:latin typeface="华文楷体" panose="02010600040101010101" pitchFamily="2" charset="-122"/>
            </a:endParaRPr>
          </a:p>
          <a:p>
            <a:pPr marL="722313" lvl="1" indent="-273050" eaLnBrk="1" hangingPunct="1">
              <a:lnSpc>
                <a:spcPct val="114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 smtClean="0">
                <a:latin typeface="华文楷体" panose="02010600040101010101" pitchFamily="2" charset="-122"/>
              </a:rPr>
              <a:t>          K &gt; r[mid].key </a:t>
            </a:r>
            <a:r>
              <a:rPr lang="zh-CN" altLang="zh-CN" sz="2400" b="1" dirty="0" smtClean="0">
                <a:latin typeface="华文楷体" panose="02010600040101010101" pitchFamily="2" charset="-122"/>
              </a:rPr>
              <a:t>：重新划分区间</a:t>
            </a:r>
            <a:r>
              <a:rPr lang="zh-CN" altLang="en-US" sz="2400" b="1" dirty="0" smtClean="0">
                <a:latin typeface="华文楷体" panose="02010600040101010101" pitchFamily="2" charset="-122"/>
              </a:rPr>
              <a:t>， 重复查找过程</a:t>
            </a:r>
            <a:endParaRPr lang="en-US" altLang="zh-CN" sz="2400" b="1" dirty="0" smtClean="0">
              <a:latin typeface="华文楷体" panose="02010600040101010101" pitchFamily="2" charset="-122"/>
            </a:endParaRPr>
          </a:p>
          <a:p>
            <a:pPr marL="722313" lvl="1" indent="-273050" eaLnBrk="1" hangingPunct="1">
              <a:lnSpc>
                <a:spcPct val="114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</a:rPr>
              <a:t>3</a:t>
            </a:r>
            <a:r>
              <a:rPr lang="zh-CN" altLang="en-US" dirty="0">
                <a:latin typeface="华文楷体" panose="02010600040101010101" pitchFamily="2" charset="-122"/>
              </a:rPr>
              <a:t>）</a:t>
            </a:r>
            <a:r>
              <a:rPr lang="zh-CN" altLang="zh-CN" dirty="0">
                <a:latin typeface="华文楷体" panose="02010600040101010101" pitchFamily="2" charset="-122"/>
              </a:rPr>
              <a:t>查找失败</a:t>
            </a:r>
            <a:r>
              <a:rPr lang="zh-CN" altLang="en-US" dirty="0">
                <a:latin typeface="华文楷体" panose="02010600040101010101" pitchFamily="2" charset="-122"/>
              </a:rPr>
              <a:t>：</a:t>
            </a:r>
            <a:r>
              <a:rPr lang="zh-CN" altLang="zh-CN" dirty="0">
                <a:latin typeface="华文楷体" panose="02010600040101010101" pitchFamily="2" charset="-122"/>
              </a:rPr>
              <a:t>区间不存在。</a:t>
            </a:r>
          </a:p>
          <a:p>
            <a:pPr marL="419100" indent="-382588" eaLnBrk="1" hangingPunct="1">
              <a:lnSpc>
                <a:spcPct val="114000"/>
              </a:lnSpc>
              <a:buFont typeface="Wingdings 2" panose="05020102010507070707" pitchFamily="18" charset="2"/>
              <a:buChar char=""/>
            </a:pPr>
            <a:endParaRPr lang="en-US" altLang="zh-CN" sz="2000" b="1" dirty="0" smtClean="0"/>
          </a:p>
          <a:p>
            <a:pPr marL="419100" indent="-382588" eaLnBrk="1" hangingPunct="1">
              <a:lnSpc>
                <a:spcPct val="114000"/>
              </a:lnSpc>
              <a:buFont typeface="Wingdings 2" panose="05020102010507070707" pitchFamily="18" charset="2"/>
              <a:buChar char=""/>
            </a:pPr>
            <a:endParaRPr lang="zh-CN" altLang="en-US" sz="2000" b="1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23928" y="2751311"/>
            <a:ext cx="25923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+ high ) / 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705189" y="3212976"/>
            <a:ext cx="2771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 [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mid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. key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51920" y="4805416"/>
            <a:ext cx="2088232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high = mid -1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51920" y="5280953"/>
            <a:ext cx="198055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low = mid +1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796136" y="5847655"/>
            <a:ext cx="201612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low&gt;high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 bwMode="white">
          <a:xfrm>
            <a:off x="539552" y="11655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400" kern="0" dirty="0"/>
              <a:t>折半</a:t>
            </a:r>
            <a:r>
              <a:rPr lang="zh-CN" altLang="en-US" sz="4400" kern="0" dirty="0" smtClean="0"/>
              <a:t>查找</a:t>
            </a:r>
            <a:r>
              <a:rPr lang="en-US" altLang="zh-CN" sz="4400" kern="0" dirty="0" smtClean="0"/>
              <a:t>-</a:t>
            </a:r>
            <a:r>
              <a:rPr lang="zh-CN" altLang="en-US" sz="4400" kern="0" dirty="0" smtClean="0"/>
              <a:t>过程分析</a:t>
            </a:r>
          </a:p>
        </p:txBody>
      </p:sp>
    </p:spTree>
    <p:extLst>
      <p:ext uri="{BB962C8B-B14F-4D97-AF65-F5344CB8AC3E}">
        <p14:creationId xmlns:p14="http://schemas.microsoft.com/office/powerpoint/2010/main" xmlns="" val="36713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 smtClean="0"/>
              <a:t>算法思想</a:t>
            </a:r>
            <a:endParaRPr lang="zh-CN" altLang="en-US" dirty="0"/>
          </a:p>
          <a:p>
            <a:pPr lvl="1" eaLnBrk="1" hangingPunct="1">
              <a:spcBef>
                <a:spcPct val="3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先找出从源点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到各终点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直达路径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），即通过一条弧到达的路径。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从这些路径中找出一条长度最短的路径（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然后对其余各条路径进行适当调整：</a:t>
            </a:r>
          </a:p>
          <a:p>
            <a:pPr lvl="2" eaLnBrk="1" hangingPunct="1">
              <a:spcBef>
                <a:spcPct val="3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若在图中存在弧（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baseline="-25000" dirty="0" err="1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），且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,u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u,v</a:t>
            </a:r>
            <a:r>
              <a:rPr lang="en-US" altLang="zh-CN" baseline="-250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以路径（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,u,v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）代替（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,v</a:t>
            </a:r>
            <a:r>
              <a:rPr lang="en-US" altLang="zh-CN" baseline="-25000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）。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在调整后的各条路径中，再找长度最短的路径，依此类推。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2088" y="5733256"/>
            <a:ext cx="802838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路径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长度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递增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的次序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来逐步产生最短路径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732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折半查找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折半查找算法</a:t>
            </a:r>
          </a:p>
        </p:txBody>
      </p:sp>
      <p:sp>
        <p:nvSpPr>
          <p:cNvPr id="63492" name="Text Box 9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35150" y="1773238"/>
            <a:ext cx="4860925" cy="4894262"/>
          </a:xfrm>
          <a:prstGeom prst="rect">
            <a:avLst/>
          </a:prstGeom>
          <a:gradFill rotWithShape="0">
            <a:gsLst>
              <a:gs pos="0">
                <a:srgbClr val="FFFEFE"/>
              </a:gs>
              <a:gs pos="100000">
                <a:srgbClr val="FFF3E7"/>
              </a:gs>
            </a:gsLst>
            <a:lin ang="5400000" scaled="1"/>
          </a:gra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int  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Search</a:t>
            </a: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(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</a:rPr>
              <a:t>int a[],int n,int k</a:t>
            </a: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{  int low,high,mid,found;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   </a:t>
            </a:r>
            <a:r>
              <a:rPr kumimoji="1" lang="en-US" altLang="zh-CN" sz="2400" b="1" smtClean="0">
                <a:solidFill>
                  <a:srgbClr val="3333CC"/>
                </a:solidFill>
                <a:latin typeface="Times New Roman" pitchFamily="18" charset="0"/>
              </a:rPr>
              <a:t>low=0;  high=n-1; found=0;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   while(                                             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  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      mid=(low+high)/2;</a:t>
            </a:r>
            <a:endParaRPr kumimoji="1" lang="en-US" altLang="zh-CN" sz="2400" b="1" smtClean="0">
              <a:solidFill>
                <a:srgbClr val="9900CC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      </a:t>
            </a: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</a:rPr>
              <a:t>if(k&gt;a[mid]) </a:t>
            </a: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low=mid+1;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</a:rPr>
              <a:t>      else if (k==a[mid])  </a:t>
            </a: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found=1;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</a:rPr>
              <a:t>      else  </a:t>
            </a: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high=mid-1;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   if(found==1)      return mid;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   else                     return -1;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660066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63493" name="Rectangle 9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1150" y="2852738"/>
            <a:ext cx="373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(low&lt;=high)</a:t>
            </a:r>
            <a:r>
              <a:rPr kumimoji="1" lang="en-US" altLang="zh-CN" sz="2400" b="1" smtClean="0">
                <a:solidFill>
                  <a:srgbClr val="3333FF"/>
                </a:solidFill>
                <a:latin typeface="Times New Roman" pitchFamily="18" charset="0"/>
                <a:ea typeface="隶书" pitchFamily="49" charset="-122"/>
              </a:rPr>
              <a:t>&amp;&amp;</a:t>
            </a: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rPr>
              <a:t>(found==0)</a:t>
            </a:r>
          </a:p>
        </p:txBody>
      </p:sp>
    </p:spTree>
    <p:extLst>
      <p:ext uri="{BB962C8B-B14F-4D97-AF65-F5344CB8AC3E}">
        <p14:creationId xmlns:p14="http://schemas.microsoft.com/office/powerpoint/2010/main" xmlns="" val="292808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7070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smtClean="0">
                <a:solidFill>
                  <a:srgbClr val="000000"/>
                </a:solidFill>
                <a:ea typeface="楷体_GB2312" pitchFamily="49" charset="-122"/>
              </a:rPr>
              <a:t>先看一个具体的情况，假设：</a:t>
            </a:r>
            <a:r>
              <a:rPr kumimoji="1" lang="en-US" altLang="zh-CN" sz="3600" smtClean="0">
                <a:solidFill>
                  <a:srgbClr val="000000"/>
                </a:solidFill>
                <a:ea typeface="楷体_GB2312" pitchFamily="49" charset="-122"/>
              </a:rPr>
              <a:t>n=11</a:t>
            </a:r>
            <a:endParaRPr kumimoji="1" lang="en-US" altLang="zh-CN" sz="3600" smtClean="0">
              <a:solidFill>
                <a:srgbClr val="000000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6807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smtClean="0">
                <a:solidFill>
                  <a:srgbClr val="3333CC"/>
                </a:solidFill>
                <a:ea typeface="楷体_GB2312" pitchFamily="49" charset="-122"/>
              </a:rPr>
              <a:t>分析</a:t>
            </a:r>
            <a:r>
              <a:rPr kumimoji="1" lang="zh-CN" altLang="en-US" sz="4000" b="1" smtClean="0">
                <a:solidFill>
                  <a:srgbClr val="6600CC"/>
                </a:solidFill>
                <a:ea typeface="楷体_GB2312" pitchFamily="49" charset="-122"/>
              </a:rPr>
              <a:t>折半查找</a:t>
            </a:r>
            <a:r>
              <a:rPr kumimoji="1" lang="zh-CN" altLang="en-US" sz="4000" smtClean="0">
                <a:solidFill>
                  <a:srgbClr val="3333CC"/>
                </a:solidFill>
                <a:ea typeface="楷体_GB2312" pitchFamily="49" charset="-122"/>
              </a:rPr>
              <a:t>的平均查找长度</a:t>
            </a:r>
            <a:endParaRPr kumimoji="1" lang="zh-CN" altLang="en-US" sz="24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2062" name="Text Box 78"/>
          <p:cNvSpPr txBox="1">
            <a:spLocks noChangeArrowheads="1"/>
          </p:cNvSpPr>
          <p:nvPr/>
        </p:nvSpPr>
        <p:spPr bwMode="auto">
          <a:xfrm>
            <a:off x="76200" y="2843213"/>
            <a:ext cx="1712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dirty="0" smtClean="0">
                <a:solidFill>
                  <a:srgbClr val="FF0000"/>
                </a:solidFill>
                <a:ea typeface="隶书" panose="02010509060101010101" pitchFamily="49" charset="-122"/>
              </a:rPr>
              <a:t>判定树</a:t>
            </a:r>
          </a:p>
        </p:txBody>
      </p:sp>
      <p:graphicFrame>
        <p:nvGraphicFramePr>
          <p:cNvPr id="42063" name="Object 79"/>
          <p:cNvGraphicFramePr>
            <a:graphicFrameLocks noChangeAspect="1"/>
          </p:cNvGraphicFramePr>
          <p:nvPr/>
        </p:nvGraphicFramePr>
        <p:xfrm>
          <a:off x="381000" y="1781175"/>
          <a:ext cx="8505825" cy="1266825"/>
        </p:xfrm>
        <a:graphic>
          <a:graphicData uri="http://schemas.openxmlformats.org/presentationml/2006/ole">
            <p:oleObj spid="_x0000_s171017" name="文档" r:id="rId3" imgW="8503920" imgH="1267968" progId="Word.Document.8">
              <p:embed/>
            </p:oleObj>
          </a:graphicData>
        </a:graphic>
      </p:graphicFrame>
      <p:sp>
        <p:nvSpPr>
          <p:cNvPr id="42064" name="Text Box 80"/>
          <p:cNvSpPr txBox="1">
            <a:spLocks noChangeArrowheads="1"/>
          </p:cNvSpPr>
          <p:nvPr/>
        </p:nvSpPr>
        <p:spPr bwMode="auto">
          <a:xfrm>
            <a:off x="46926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00CC99"/>
                </a:solidFill>
              </a:rPr>
              <a:t>1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2065" name="Text Box 81"/>
          <p:cNvSpPr txBox="1">
            <a:spLocks noChangeArrowheads="1"/>
          </p:cNvSpPr>
          <p:nvPr/>
        </p:nvSpPr>
        <p:spPr bwMode="auto">
          <a:xfrm>
            <a:off x="26352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3333CC"/>
                </a:solidFill>
              </a:rPr>
              <a:t>2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2066" name="Text Box 82"/>
          <p:cNvSpPr txBox="1">
            <a:spLocks noChangeArrowheads="1"/>
          </p:cNvSpPr>
          <p:nvPr/>
        </p:nvSpPr>
        <p:spPr bwMode="auto">
          <a:xfrm>
            <a:off x="678180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3333CC"/>
                </a:solidFill>
              </a:rPr>
              <a:t>2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2067" name="Text Box 83"/>
          <p:cNvSpPr txBox="1">
            <a:spLocks noChangeArrowheads="1"/>
          </p:cNvSpPr>
          <p:nvPr/>
        </p:nvSpPr>
        <p:spPr bwMode="auto">
          <a:xfrm>
            <a:off x="12636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80"/>
                </a:solidFill>
              </a:rPr>
              <a:t>3</a:t>
            </a:r>
            <a:endParaRPr kumimoji="1" lang="en-US" altLang="zh-CN" sz="2400" b="1" smtClean="0">
              <a:solidFill>
                <a:srgbClr val="800080"/>
              </a:solidFill>
            </a:endParaRPr>
          </a:p>
        </p:txBody>
      </p:sp>
      <p:sp>
        <p:nvSpPr>
          <p:cNvPr id="42068" name="Text Box 84"/>
          <p:cNvSpPr txBox="1">
            <a:spLocks noChangeArrowheads="1"/>
          </p:cNvSpPr>
          <p:nvPr/>
        </p:nvSpPr>
        <p:spPr bwMode="auto">
          <a:xfrm>
            <a:off x="33210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80"/>
                </a:solidFill>
              </a:rPr>
              <a:t>3</a:t>
            </a:r>
            <a:endParaRPr kumimoji="1" lang="en-US" altLang="zh-CN" sz="2400" b="1" smtClean="0">
              <a:solidFill>
                <a:srgbClr val="800080"/>
              </a:solidFill>
            </a:endParaRPr>
          </a:p>
        </p:txBody>
      </p:sp>
      <p:sp>
        <p:nvSpPr>
          <p:cNvPr id="42069" name="Text Box 85"/>
          <p:cNvSpPr txBox="1">
            <a:spLocks noChangeArrowheads="1"/>
          </p:cNvSpPr>
          <p:nvPr/>
        </p:nvSpPr>
        <p:spPr bwMode="auto">
          <a:xfrm>
            <a:off x="541020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80"/>
                </a:solidFill>
              </a:rPr>
              <a:t>3</a:t>
            </a:r>
            <a:endParaRPr kumimoji="1" lang="en-US" altLang="zh-CN" sz="2400" b="1" smtClean="0">
              <a:solidFill>
                <a:srgbClr val="800080"/>
              </a:solidFill>
            </a:endParaRPr>
          </a:p>
        </p:txBody>
      </p:sp>
      <p:sp>
        <p:nvSpPr>
          <p:cNvPr id="42070" name="Text Box 86"/>
          <p:cNvSpPr txBox="1">
            <a:spLocks noChangeArrowheads="1"/>
          </p:cNvSpPr>
          <p:nvPr/>
        </p:nvSpPr>
        <p:spPr bwMode="auto">
          <a:xfrm>
            <a:off x="746760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80"/>
                </a:solidFill>
              </a:rPr>
              <a:t>3</a:t>
            </a:r>
            <a:endParaRPr kumimoji="1" lang="en-US" altLang="zh-CN" sz="2400" b="1" smtClean="0">
              <a:solidFill>
                <a:srgbClr val="800080"/>
              </a:solidFill>
            </a:endParaRPr>
          </a:p>
        </p:txBody>
      </p:sp>
      <p:sp>
        <p:nvSpPr>
          <p:cNvPr id="42071" name="Text Box 87"/>
          <p:cNvSpPr txBox="1">
            <a:spLocks noChangeArrowheads="1"/>
          </p:cNvSpPr>
          <p:nvPr/>
        </p:nvSpPr>
        <p:spPr bwMode="auto">
          <a:xfrm>
            <a:off x="1965325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D9DFF"/>
                </a:solidFill>
              </a:rPr>
              <a:t>4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2072" name="Text Box 88"/>
          <p:cNvSpPr txBox="1">
            <a:spLocks noChangeArrowheads="1"/>
          </p:cNvSpPr>
          <p:nvPr/>
        </p:nvSpPr>
        <p:spPr bwMode="auto">
          <a:xfrm>
            <a:off x="4006850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D9DFF"/>
                </a:solidFill>
              </a:rPr>
              <a:t>4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2073" name="Text Box 89"/>
          <p:cNvSpPr txBox="1">
            <a:spLocks noChangeArrowheads="1"/>
          </p:cNvSpPr>
          <p:nvPr/>
        </p:nvSpPr>
        <p:spPr bwMode="auto">
          <a:xfrm>
            <a:off x="6080125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D9DFF"/>
                </a:solidFill>
              </a:rPr>
              <a:t>4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2074" name="Text Box 90"/>
          <p:cNvSpPr txBox="1">
            <a:spLocks noChangeArrowheads="1"/>
          </p:cNvSpPr>
          <p:nvPr/>
        </p:nvSpPr>
        <p:spPr bwMode="auto">
          <a:xfrm>
            <a:off x="8137525" y="22542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9D9DFF"/>
                </a:solidFill>
              </a:rPr>
              <a:t>4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2075" name="Oval 91"/>
          <p:cNvSpPr>
            <a:spLocks noChangeArrowheads="1"/>
          </p:cNvSpPr>
          <p:nvPr/>
        </p:nvSpPr>
        <p:spPr bwMode="auto">
          <a:xfrm>
            <a:off x="4114800" y="3124200"/>
            <a:ext cx="609600" cy="533400"/>
          </a:xfrm>
          <a:prstGeom prst="ellipse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006600"/>
                </a:solidFill>
              </a:rPr>
              <a:t>6</a:t>
            </a:r>
            <a:endParaRPr kumimoji="1"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42076" name="Oval 92"/>
          <p:cNvSpPr>
            <a:spLocks noChangeArrowheads="1"/>
          </p:cNvSpPr>
          <p:nvPr/>
        </p:nvSpPr>
        <p:spPr bwMode="auto">
          <a:xfrm>
            <a:off x="1905000" y="3886200"/>
            <a:ext cx="60960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3333CC"/>
                </a:solidFill>
              </a:rPr>
              <a:t>3</a:t>
            </a:r>
            <a:endParaRPr kumimoji="1"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42077" name="Oval 93"/>
          <p:cNvSpPr>
            <a:spLocks noChangeArrowheads="1"/>
          </p:cNvSpPr>
          <p:nvPr/>
        </p:nvSpPr>
        <p:spPr bwMode="auto">
          <a:xfrm>
            <a:off x="6324600" y="3886200"/>
            <a:ext cx="609600" cy="5334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3333CC"/>
                </a:solidFill>
              </a:rPr>
              <a:t>9</a:t>
            </a:r>
            <a:endParaRPr kumimoji="1" lang="en-US" altLang="zh-CN" sz="2400" b="1" smtClean="0">
              <a:solidFill>
                <a:srgbClr val="000000"/>
              </a:solidFill>
            </a:endParaRPr>
          </a:p>
        </p:txBody>
      </p:sp>
      <p:sp>
        <p:nvSpPr>
          <p:cNvPr id="42078" name="Oval 94"/>
          <p:cNvSpPr>
            <a:spLocks noChangeArrowheads="1"/>
          </p:cNvSpPr>
          <p:nvPr/>
        </p:nvSpPr>
        <p:spPr bwMode="auto">
          <a:xfrm>
            <a:off x="762000" y="4648200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800080"/>
                </a:solidFill>
              </a:rPr>
              <a:t>1</a:t>
            </a:r>
            <a:endParaRPr kumimoji="1" lang="en-US" altLang="zh-CN" sz="2400" smtClean="0">
              <a:solidFill>
                <a:srgbClr val="800080"/>
              </a:solidFill>
            </a:endParaRPr>
          </a:p>
        </p:txBody>
      </p:sp>
      <p:sp>
        <p:nvSpPr>
          <p:cNvPr id="42079" name="Oval 95"/>
          <p:cNvSpPr>
            <a:spLocks noChangeArrowheads="1"/>
          </p:cNvSpPr>
          <p:nvPr/>
        </p:nvSpPr>
        <p:spPr bwMode="auto">
          <a:xfrm>
            <a:off x="3048000" y="4648200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800080"/>
                </a:solidFill>
              </a:rPr>
              <a:t>4</a:t>
            </a:r>
            <a:endParaRPr kumimoji="1" lang="en-US" altLang="zh-CN" sz="2400" smtClean="0">
              <a:solidFill>
                <a:srgbClr val="800080"/>
              </a:solidFill>
            </a:endParaRPr>
          </a:p>
        </p:txBody>
      </p:sp>
      <p:sp>
        <p:nvSpPr>
          <p:cNvPr id="42080" name="Rectangle 96"/>
          <p:cNvSpPr>
            <a:spLocks noChangeArrowheads="1"/>
          </p:cNvSpPr>
          <p:nvPr/>
        </p:nvSpPr>
        <p:spPr bwMode="auto">
          <a:xfrm>
            <a:off x="304800" y="5486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81" name="Rectangle 97"/>
          <p:cNvSpPr>
            <a:spLocks noChangeArrowheads="1"/>
          </p:cNvSpPr>
          <p:nvPr/>
        </p:nvSpPr>
        <p:spPr bwMode="auto">
          <a:xfrm>
            <a:off x="1143000" y="6248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82" name="Rectangle 98"/>
          <p:cNvSpPr>
            <a:spLocks noChangeArrowheads="1"/>
          </p:cNvSpPr>
          <p:nvPr/>
        </p:nvSpPr>
        <p:spPr bwMode="auto">
          <a:xfrm>
            <a:off x="1905000" y="6248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83" name="Rectangle 99"/>
          <p:cNvSpPr>
            <a:spLocks noChangeArrowheads="1"/>
          </p:cNvSpPr>
          <p:nvPr/>
        </p:nvSpPr>
        <p:spPr bwMode="auto">
          <a:xfrm>
            <a:off x="2590800" y="5486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84" name="Rectangle 100"/>
          <p:cNvSpPr>
            <a:spLocks noChangeArrowheads="1"/>
          </p:cNvSpPr>
          <p:nvPr/>
        </p:nvSpPr>
        <p:spPr bwMode="auto">
          <a:xfrm>
            <a:off x="3429000" y="6248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85" name="Rectangle 101"/>
          <p:cNvSpPr>
            <a:spLocks noChangeArrowheads="1"/>
          </p:cNvSpPr>
          <p:nvPr/>
        </p:nvSpPr>
        <p:spPr bwMode="auto">
          <a:xfrm>
            <a:off x="4191000" y="6248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86" name="Rectangle 102"/>
          <p:cNvSpPr>
            <a:spLocks noChangeArrowheads="1"/>
          </p:cNvSpPr>
          <p:nvPr/>
        </p:nvSpPr>
        <p:spPr bwMode="auto">
          <a:xfrm>
            <a:off x="4724400" y="5486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87" name="Rectangle 103"/>
          <p:cNvSpPr>
            <a:spLocks noChangeArrowheads="1"/>
          </p:cNvSpPr>
          <p:nvPr/>
        </p:nvSpPr>
        <p:spPr bwMode="auto">
          <a:xfrm>
            <a:off x="5562600" y="6248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88" name="Rectangle 104"/>
          <p:cNvSpPr>
            <a:spLocks noChangeArrowheads="1"/>
          </p:cNvSpPr>
          <p:nvPr/>
        </p:nvSpPr>
        <p:spPr bwMode="auto">
          <a:xfrm>
            <a:off x="6324600" y="6248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89" name="Rectangle 105"/>
          <p:cNvSpPr>
            <a:spLocks noChangeArrowheads="1"/>
          </p:cNvSpPr>
          <p:nvPr/>
        </p:nvSpPr>
        <p:spPr bwMode="auto">
          <a:xfrm>
            <a:off x="7010400" y="5486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90" name="Rectangle 106"/>
          <p:cNvSpPr>
            <a:spLocks noChangeArrowheads="1"/>
          </p:cNvSpPr>
          <p:nvPr/>
        </p:nvSpPr>
        <p:spPr bwMode="auto">
          <a:xfrm>
            <a:off x="7848600" y="6248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91" name="Rectangle 107"/>
          <p:cNvSpPr>
            <a:spLocks noChangeArrowheads="1"/>
          </p:cNvSpPr>
          <p:nvPr/>
        </p:nvSpPr>
        <p:spPr bwMode="auto">
          <a:xfrm>
            <a:off x="8610600" y="6248400"/>
            <a:ext cx="304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92" name="Oval 108"/>
          <p:cNvSpPr>
            <a:spLocks noChangeArrowheads="1"/>
          </p:cNvSpPr>
          <p:nvPr/>
        </p:nvSpPr>
        <p:spPr bwMode="auto">
          <a:xfrm>
            <a:off x="1371600" y="5410200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000000"/>
                </a:solidFill>
              </a:rPr>
              <a:t>2</a:t>
            </a:r>
            <a:endParaRPr kumimoji="1"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42093" name="Oval 109"/>
          <p:cNvSpPr>
            <a:spLocks noChangeArrowheads="1"/>
          </p:cNvSpPr>
          <p:nvPr/>
        </p:nvSpPr>
        <p:spPr bwMode="auto">
          <a:xfrm>
            <a:off x="3657600" y="5410200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000000"/>
                </a:solidFill>
              </a:rPr>
              <a:t>5</a:t>
            </a:r>
            <a:endParaRPr kumimoji="1"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42094" name="Oval 110"/>
          <p:cNvSpPr>
            <a:spLocks noChangeArrowheads="1"/>
          </p:cNvSpPr>
          <p:nvPr/>
        </p:nvSpPr>
        <p:spPr bwMode="auto">
          <a:xfrm>
            <a:off x="5181600" y="4648200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800080"/>
                </a:solidFill>
              </a:rPr>
              <a:t>7</a:t>
            </a:r>
            <a:endParaRPr kumimoji="1" lang="en-US" altLang="zh-CN" sz="2400" smtClean="0">
              <a:solidFill>
                <a:srgbClr val="800080"/>
              </a:solidFill>
            </a:endParaRPr>
          </a:p>
        </p:txBody>
      </p:sp>
      <p:sp>
        <p:nvSpPr>
          <p:cNvPr id="42095" name="Oval 111"/>
          <p:cNvSpPr>
            <a:spLocks noChangeArrowheads="1"/>
          </p:cNvSpPr>
          <p:nvPr/>
        </p:nvSpPr>
        <p:spPr bwMode="auto">
          <a:xfrm>
            <a:off x="5791200" y="5410200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000000"/>
                </a:solidFill>
              </a:rPr>
              <a:t>8</a:t>
            </a:r>
            <a:endParaRPr kumimoji="1"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42096" name="Oval 112"/>
          <p:cNvSpPr>
            <a:spLocks noChangeArrowheads="1"/>
          </p:cNvSpPr>
          <p:nvPr/>
        </p:nvSpPr>
        <p:spPr bwMode="auto">
          <a:xfrm>
            <a:off x="7467600" y="4648200"/>
            <a:ext cx="609600" cy="533400"/>
          </a:xfrm>
          <a:prstGeom prst="ellipse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800080"/>
                </a:solidFill>
              </a:rPr>
              <a:t>10</a:t>
            </a:r>
            <a:endParaRPr kumimoji="1" lang="en-US" altLang="zh-CN" sz="2400" smtClean="0">
              <a:solidFill>
                <a:srgbClr val="800080"/>
              </a:solidFill>
            </a:endParaRPr>
          </a:p>
        </p:txBody>
      </p:sp>
      <p:sp>
        <p:nvSpPr>
          <p:cNvPr id="42097" name="Oval 113"/>
          <p:cNvSpPr>
            <a:spLocks noChangeArrowheads="1"/>
          </p:cNvSpPr>
          <p:nvPr/>
        </p:nvSpPr>
        <p:spPr bwMode="auto">
          <a:xfrm>
            <a:off x="8077200" y="5410200"/>
            <a:ext cx="609600" cy="533400"/>
          </a:xfrm>
          <a:prstGeom prst="ellipse">
            <a:avLst/>
          </a:prstGeom>
          <a:solidFill>
            <a:srgbClr val="9D9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cap="sq">
                <a:solidFill>
                  <a:srgbClr val="008080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000000"/>
                </a:solidFill>
              </a:rPr>
              <a:t>11</a:t>
            </a:r>
            <a:endParaRPr kumimoji="1" lang="en-US" altLang="zh-CN" sz="2400" smtClean="0">
              <a:solidFill>
                <a:srgbClr val="000000"/>
              </a:solidFill>
            </a:endParaRPr>
          </a:p>
        </p:txBody>
      </p:sp>
      <p:sp>
        <p:nvSpPr>
          <p:cNvPr id="42098" name="Line 114"/>
          <p:cNvSpPr>
            <a:spLocks noChangeShapeType="1"/>
          </p:cNvSpPr>
          <p:nvPr/>
        </p:nvSpPr>
        <p:spPr bwMode="auto">
          <a:xfrm flipH="1">
            <a:off x="2209800" y="3429000"/>
            <a:ext cx="1905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099" name="Line 115"/>
          <p:cNvSpPr>
            <a:spLocks noChangeShapeType="1"/>
          </p:cNvSpPr>
          <p:nvPr/>
        </p:nvSpPr>
        <p:spPr bwMode="auto">
          <a:xfrm>
            <a:off x="4724400" y="3429000"/>
            <a:ext cx="1905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0" name="Line 116"/>
          <p:cNvSpPr>
            <a:spLocks noChangeShapeType="1"/>
          </p:cNvSpPr>
          <p:nvPr/>
        </p:nvSpPr>
        <p:spPr bwMode="auto">
          <a:xfrm flipH="1">
            <a:off x="1066800" y="4191000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1" name="Line 117"/>
          <p:cNvSpPr>
            <a:spLocks noChangeShapeType="1"/>
          </p:cNvSpPr>
          <p:nvPr/>
        </p:nvSpPr>
        <p:spPr bwMode="auto">
          <a:xfrm flipH="1">
            <a:off x="457200" y="50292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2" name="Line 118"/>
          <p:cNvSpPr>
            <a:spLocks noChangeShapeType="1"/>
          </p:cNvSpPr>
          <p:nvPr/>
        </p:nvSpPr>
        <p:spPr bwMode="auto">
          <a:xfrm>
            <a:off x="1295400" y="5029200"/>
            <a:ext cx="3810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3" name="Line 119"/>
          <p:cNvSpPr>
            <a:spLocks noChangeShapeType="1"/>
          </p:cNvSpPr>
          <p:nvPr/>
        </p:nvSpPr>
        <p:spPr bwMode="auto">
          <a:xfrm flipH="1">
            <a:off x="1295400" y="57912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4" name="Line 120"/>
          <p:cNvSpPr>
            <a:spLocks noChangeShapeType="1"/>
          </p:cNvSpPr>
          <p:nvPr/>
        </p:nvSpPr>
        <p:spPr bwMode="auto">
          <a:xfrm>
            <a:off x="1905000" y="57912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5" name="Line 121"/>
          <p:cNvSpPr>
            <a:spLocks noChangeShapeType="1"/>
          </p:cNvSpPr>
          <p:nvPr/>
        </p:nvSpPr>
        <p:spPr bwMode="auto">
          <a:xfrm>
            <a:off x="2514600" y="4191000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6" name="Line 122"/>
          <p:cNvSpPr>
            <a:spLocks noChangeShapeType="1"/>
          </p:cNvSpPr>
          <p:nvPr/>
        </p:nvSpPr>
        <p:spPr bwMode="auto">
          <a:xfrm flipH="1">
            <a:off x="2743200" y="5029200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7" name="Line 123"/>
          <p:cNvSpPr>
            <a:spLocks noChangeShapeType="1"/>
          </p:cNvSpPr>
          <p:nvPr/>
        </p:nvSpPr>
        <p:spPr bwMode="auto">
          <a:xfrm>
            <a:off x="4191000" y="57912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8" name="Line 124"/>
          <p:cNvSpPr>
            <a:spLocks noChangeShapeType="1"/>
          </p:cNvSpPr>
          <p:nvPr/>
        </p:nvSpPr>
        <p:spPr bwMode="auto">
          <a:xfrm>
            <a:off x="3657600" y="5029200"/>
            <a:ext cx="304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09" name="Line 125"/>
          <p:cNvSpPr>
            <a:spLocks noChangeShapeType="1"/>
          </p:cNvSpPr>
          <p:nvPr/>
        </p:nvSpPr>
        <p:spPr bwMode="auto">
          <a:xfrm flipH="1">
            <a:off x="3581400" y="57912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0" name="Line 126"/>
          <p:cNvSpPr>
            <a:spLocks noChangeShapeType="1"/>
          </p:cNvSpPr>
          <p:nvPr/>
        </p:nvSpPr>
        <p:spPr bwMode="auto">
          <a:xfrm flipH="1">
            <a:off x="5486400" y="4191000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1" name="Line 127"/>
          <p:cNvSpPr>
            <a:spLocks noChangeShapeType="1"/>
          </p:cNvSpPr>
          <p:nvPr/>
        </p:nvSpPr>
        <p:spPr bwMode="auto">
          <a:xfrm flipH="1">
            <a:off x="4876800" y="5029200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2" name="Line 128"/>
          <p:cNvSpPr>
            <a:spLocks noChangeShapeType="1"/>
          </p:cNvSpPr>
          <p:nvPr/>
        </p:nvSpPr>
        <p:spPr bwMode="auto">
          <a:xfrm>
            <a:off x="5791200" y="5029200"/>
            <a:ext cx="304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3" name="Line 129"/>
          <p:cNvSpPr>
            <a:spLocks noChangeShapeType="1"/>
          </p:cNvSpPr>
          <p:nvPr/>
        </p:nvSpPr>
        <p:spPr bwMode="auto">
          <a:xfrm flipH="1">
            <a:off x="5715000" y="57912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4" name="Line 130"/>
          <p:cNvSpPr>
            <a:spLocks noChangeShapeType="1"/>
          </p:cNvSpPr>
          <p:nvPr/>
        </p:nvSpPr>
        <p:spPr bwMode="auto">
          <a:xfrm>
            <a:off x="6324600" y="57912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5" name="Line 131"/>
          <p:cNvSpPr>
            <a:spLocks noChangeShapeType="1"/>
          </p:cNvSpPr>
          <p:nvPr/>
        </p:nvSpPr>
        <p:spPr bwMode="auto">
          <a:xfrm>
            <a:off x="6934200" y="4191000"/>
            <a:ext cx="8382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6" name="Line 132"/>
          <p:cNvSpPr>
            <a:spLocks noChangeShapeType="1"/>
          </p:cNvSpPr>
          <p:nvPr/>
        </p:nvSpPr>
        <p:spPr bwMode="auto">
          <a:xfrm flipH="1">
            <a:off x="7162800" y="5029200"/>
            <a:ext cx="3048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7" name="Line 133"/>
          <p:cNvSpPr>
            <a:spLocks noChangeShapeType="1"/>
          </p:cNvSpPr>
          <p:nvPr/>
        </p:nvSpPr>
        <p:spPr bwMode="auto">
          <a:xfrm>
            <a:off x="8077200" y="5029200"/>
            <a:ext cx="304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8" name="Line 134"/>
          <p:cNvSpPr>
            <a:spLocks noChangeShapeType="1"/>
          </p:cNvSpPr>
          <p:nvPr/>
        </p:nvSpPr>
        <p:spPr bwMode="auto">
          <a:xfrm flipH="1">
            <a:off x="8001000" y="57912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42119" name="Line 135"/>
          <p:cNvSpPr>
            <a:spLocks noChangeShapeType="1"/>
          </p:cNvSpPr>
          <p:nvPr/>
        </p:nvSpPr>
        <p:spPr bwMode="auto">
          <a:xfrm>
            <a:off x="8610600" y="5791200"/>
            <a:ext cx="152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13742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4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4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4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4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4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4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4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4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4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2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4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2062" grpId="0" autoUpdateAnimBg="0"/>
      <p:bldP spid="42064" grpId="0" autoUpdateAnimBg="0"/>
      <p:bldP spid="42065" grpId="0" autoUpdateAnimBg="0"/>
      <p:bldP spid="42066" grpId="0" autoUpdateAnimBg="0"/>
      <p:bldP spid="42067" grpId="0" autoUpdateAnimBg="0"/>
      <p:bldP spid="42068" grpId="0" autoUpdateAnimBg="0"/>
      <p:bldP spid="42069" grpId="0" autoUpdateAnimBg="0"/>
      <p:bldP spid="42070" grpId="0" autoUpdateAnimBg="0"/>
      <p:bldP spid="42071" grpId="0" autoUpdateAnimBg="0"/>
      <p:bldP spid="42072" grpId="0" autoUpdateAnimBg="0"/>
      <p:bldP spid="42073" grpId="0" autoUpdateAnimBg="0"/>
      <p:bldP spid="42074" grpId="0" autoUpdateAnimBg="0"/>
      <p:bldP spid="42075" grpId="0" animBg="1" autoUpdateAnimBg="0"/>
      <p:bldP spid="42076" grpId="0" animBg="1" autoUpdateAnimBg="0"/>
      <p:bldP spid="42077" grpId="0" animBg="1" autoUpdateAnimBg="0"/>
      <p:bldP spid="42078" grpId="0" animBg="1" autoUpdateAnimBg="0"/>
      <p:bldP spid="42079" grpId="0" animBg="1" autoUpdateAnimBg="0"/>
      <p:bldP spid="42080" grpId="0" animBg="1"/>
      <p:bldP spid="42081" grpId="0" animBg="1"/>
      <p:bldP spid="42082" grpId="0" animBg="1"/>
      <p:bldP spid="42083" grpId="0" animBg="1"/>
      <p:bldP spid="42084" grpId="0" animBg="1"/>
      <p:bldP spid="42085" grpId="0" animBg="1"/>
      <p:bldP spid="42086" grpId="0" animBg="1"/>
      <p:bldP spid="42087" grpId="0" animBg="1"/>
      <p:bldP spid="42088" grpId="0" animBg="1"/>
      <p:bldP spid="42089" grpId="0" animBg="1"/>
      <p:bldP spid="42090" grpId="0" animBg="1"/>
      <p:bldP spid="42091" grpId="0" animBg="1"/>
      <p:bldP spid="42092" grpId="0" animBg="1" autoUpdateAnimBg="0"/>
      <p:bldP spid="42093" grpId="0" animBg="1" autoUpdateAnimBg="0"/>
      <p:bldP spid="42094" grpId="0" animBg="1" autoUpdateAnimBg="0"/>
      <p:bldP spid="42095" grpId="0" animBg="1" autoUpdateAnimBg="0"/>
      <p:bldP spid="42096" grpId="0" animBg="1" autoUpdateAnimBg="0"/>
      <p:bldP spid="42097" grpId="0" animBg="1" autoUpdateAnimBg="0"/>
      <p:bldP spid="42098" grpId="0" animBg="1"/>
      <p:bldP spid="42099" grpId="0" animBg="1"/>
      <p:bldP spid="42100" grpId="0" animBg="1"/>
      <p:bldP spid="42101" grpId="0" animBg="1"/>
      <p:bldP spid="42102" grpId="0" animBg="1"/>
      <p:bldP spid="42103" grpId="0" animBg="1"/>
      <p:bldP spid="42104" grpId="0" animBg="1"/>
      <p:bldP spid="42105" grpId="0" animBg="1"/>
      <p:bldP spid="42106" grpId="0" animBg="1"/>
      <p:bldP spid="42107" grpId="0" animBg="1"/>
      <p:bldP spid="42108" grpId="0" animBg="1"/>
      <p:bldP spid="42109" grpId="0" animBg="1"/>
      <p:bldP spid="42110" grpId="0" animBg="1"/>
      <p:bldP spid="42111" grpId="0" animBg="1"/>
      <p:bldP spid="42112" grpId="0" animBg="1"/>
      <p:bldP spid="42113" grpId="0" animBg="1"/>
      <p:bldP spid="42114" grpId="0" animBg="1"/>
      <p:bldP spid="42115" grpId="0" animBg="1"/>
      <p:bldP spid="42116" grpId="0" animBg="1"/>
      <p:bldP spid="42117" grpId="0" animBg="1"/>
      <p:bldP spid="42118" grpId="0" animBg="1"/>
      <p:bldP spid="42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折半查找判定树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折半</a:t>
            </a:r>
            <a:r>
              <a:rPr lang="zh-CN" altLang="en-US" dirty="0"/>
              <a:t>查找的过程可以用二叉树来描述，树</a:t>
            </a:r>
            <a:r>
              <a:rPr lang="zh-CN" altLang="en-US" dirty="0" smtClean="0"/>
              <a:t>中的</a:t>
            </a:r>
            <a:r>
              <a:rPr lang="zh-CN" altLang="en-US" dirty="0"/>
              <a:t>每个结点对应有序表中的一个记录，</a:t>
            </a:r>
            <a:r>
              <a:rPr lang="zh-CN" altLang="en-US" dirty="0" smtClean="0"/>
              <a:t>结点的</a:t>
            </a:r>
            <a:r>
              <a:rPr lang="zh-CN" altLang="en-US" dirty="0"/>
              <a:t>值为该记录在表中的位置</a:t>
            </a:r>
            <a:r>
              <a:rPr lang="zh-CN" altLang="en-US" dirty="0" smtClean="0"/>
              <a:t>。把当前查找区间的中间位置作为根，左子表和右子表分别作为根的左子树和右子树。由此得到的二叉树称为折半查找的判定树。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5453716" cy="299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86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判定树的构造方法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/>
              <a:t>n=0</a:t>
            </a:r>
            <a:r>
              <a:rPr lang="zh-CN" altLang="en-US" dirty="0"/>
              <a:t>时，折半查找判定树为空；</a:t>
            </a:r>
          </a:p>
          <a:p>
            <a:pPr lvl="1"/>
            <a:r>
              <a:rPr lang="zh-CN" altLang="en-US" dirty="0" smtClean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＞</a:t>
            </a:r>
            <a:r>
              <a:rPr lang="en-US" altLang="zh-CN" dirty="0"/>
              <a:t>0</a:t>
            </a:r>
            <a:r>
              <a:rPr lang="zh-CN" altLang="en-US" dirty="0"/>
              <a:t>时，折半查找判定树的根结点是有序表中序号为</a:t>
            </a:r>
            <a:r>
              <a:rPr lang="en-US" altLang="zh-CN" dirty="0"/>
              <a:t>mid=(n+1)/2</a:t>
            </a:r>
            <a:r>
              <a:rPr lang="zh-CN" altLang="en-US" dirty="0"/>
              <a:t>的记录，根结点的左子树是与有序表</a:t>
            </a:r>
            <a:r>
              <a:rPr lang="en-US" altLang="zh-CN" dirty="0"/>
              <a:t>r[1] ~ r[mid-1]</a:t>
            </a:r>
            <a:r>
              <a:rPr lang="zh-CN" altLang="en-US" dirty="0"/>
              <a:t>相对应的折半查找判定树，根结点的右子树是与</a:t>
            </a:r>
            <a:r>
              <a:rPr lang="en-US" altLang="zh-CN" dirty="0"/>
              <a:t>r[mid+1] ~ r[n]</a:t>
            </a:r>
            <a:r>
              <a:rPr lang="zh-CN" altLang="en-US" dirty="0"/>
              <a:t>相对应的折半查找判定树。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186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 smtClean="0"/>
              <a:t>加上外部结点的判定树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878904" y="2482552"/>
            <a:ext cx="8001000" cy="3292475"/>
            <a:chOff x="480" y="360"/>
            <a:chExt cx="5040" cy="2074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2544" y="408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440" y="696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696" y="696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864" y="98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968" y="98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120" y="98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4368" y="98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80" y="1416"/>
              <a:ext cx="38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 -1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056" y="1416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536" y="141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3-4</a:t>
              </a: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2256" y="146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784" y="1464"/>
              <a:ext cx="48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6-7</a:t>
              </a: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3504" y="146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888" y="1464"/>
              <a:ext cx="48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9-10</a:t>
              </a: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4704" y="146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6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1-2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152" y="1896"/>
              <a:ext cx="38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2-3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824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4-5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2352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5-6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3024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7-8</a:t>
              </a: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3648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8-9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4" y="1896"/>
              <a:ext cx="62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10-11</a:t>
              </a: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992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11-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680" y="552"/>
              <a:ext cx="86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784" y="552"/>
              <a:ext cx="91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2544" y="4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1440" y="6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744" y="6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912" y="9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1968" y="9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120" y="9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4320" y="9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1056" y="14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256" y="14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39" name="Text Box 40"/>
            <p:cNvSpPr txBox="1">
              <a:spLocks noChangeArrowheads="1"/>
            </p:cNvSpPr>
            <p:nvPr/>
          </p:nvSpPr>
          <p:spPr bwMode="auto">
            <a:xfrm>
              <a:off x="3504" y="14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4656" y="14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H="1">
              <a:off x="1008" y="840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1680" y="888"/>
              <a:ext cx="384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H="1">
              <a:off x="3264" y="792"/>
              <a:ext cx="43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936" y="840"/>
              <a:ext cx="52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 flipH="1">
              <a:off x="624" y="1176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1008" y="1224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 flipH="1">
              <a:off x="1776" y="1224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2112" y="1224"/>
              <a:ext cx="288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3024" y="1224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264" y="1224"/>
              <a:ext cx="38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H="1">
              <a:off x="4080" y="1224"/>
              <a:ext cx="38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4512" y="1224"/>
              <a:ext cx="336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 flipH="1">
              <a:off x="864" y="1656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1200" y="1656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 flipH="1">
              <a:off x="2016" y="1704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400" y="1704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 flipH="1">
              <a:off x="3216" y="1704"/>
              <a:ext cx="33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648" y="1704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 flipH="1">
              <a:off x="4512" y="1704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848" y="1704"/>
              <a:ext cx="38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2880" y="504"/>
              <a:ext cx="22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3984" y="744"/>
              <a:ext cx="115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4944" y="1560"/>
              <a:ext cx="28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5136" y="3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5136" y="5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6" name="Text Box 67"/>
            <p:cNvSpPr txBox="1">
              <a:spLocks noChangeArrowheads="1"/>
            </p:cNvSpPr>
            <p:nvPr/>
          </p:nvSpPr>
          <p:spPr bwMode="auto">
            <a:xfrm>
              <a:off x="5136" y="14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h</a:t>
              </a: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4896" y="2184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外结点</a:t>
              </a:r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4560" y="984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内结点</a:t>
              </a: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2928" y="5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&gt;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Text Box 71"/>
            <p:cNvSpPr txBox="1">
              <a:spLocks noChangeArrowheads="1"/>
            </p:cNvSpPr>
            <p:nvPr/>
          </p:nvSpPr>
          <p:spPr bwMode="auto">
            <a:xfrm>
              <a:off x="2160" y="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&lt;</a:t>
              </a:r>
            </a:p>
          </p:txBody>
        </p:sp>
        <p:sp>
          <p:nvSpPr>
            <p:cNvPr id="71" name="Text Box 72"/>
            <p:cNvSpPr txBox="1">
              <a:spLocks noChangeArrowheads="1"/>
            </p:cNvSpPr>
            <p:nvPr/>
          </p:nvSpPr>
          <p:spPr bwMode="auto">
            <a:xfrm>
              <a:off x="2592" y="5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</p:grpSp>
      <p:grpSp>
        <p:nvGrpSpPr>
          <p:cNvPr id="72" name="Group 111"/>
          <p:cNvGrpSpPr>
            <a:grpSpLocks/>
          </p:cNvGrpSpPr>
          <p:nvPr/>
        </p:nvGrpSpPr>
        <p:grpSpPr bwMode="auto">
          <a:xfrm>
            <a:off x="1458342" y="1547514"/>
            <a:ext cx="6216650" cy="755650"/>
            <a:chOff x="797" y="448"/>
            <a:chExt cx="3916" cy="476"/>
          </a:xfrm>
        </p:grpSpPr>
        <p:sp>
          <p:nvSpPr>
            <p:cNvPr id="73" name="Text Box 99"/>
            <p:cNvSpPr txBox="1">
              <a:spLocks noChangeArrowheads="1"/>
            </p:cNvSpPr>
            <p:nvPr/>
          </p:nvSpPr>
          <p:spPr bwMode="auto">
            <a:xfrm>
              <a:off x="797" y="448"/>
              <a:ext cx="39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1       2       3       4       5       6        7        8       9      10     11</a:t>
              </a:r>
            </a:p>
          </p:txBody>
        </p:sp>
        <p:sp>
          <p:nvSpPr>
            <p:cNvPr id="74" name="Rectangle 100"/>
            <p:cNvSpPr>
              <a:spLocks noChangeArrowheads="1"/>
            </p:cNvSpPr>
            <p:nvPr/>
          </p:nvSpPr>
          <p:spPr bwMode="auto">
            <a:xfrm>
              <a:off x="815" y="669"/>
              <a:ext cx="3879" cy="2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5     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13     19     21     37     56      64      75     80     88     92</a:t>
              </a:r>
            </a:p>
          </p:txBody>
        </p:sp>
        <p:sp>
          <p:nvSpPr>
            <p:cNvPr id="75" name="Line 101"/>
            <p:cNvSpPr>
              <a:spLocks noChangeShapeType="1"/>
            </p:cNvSpPr>
            <p:nvPr/>
          </p:nvSpPr>
          <p:spPr bwMode="auto">
            <a:xfrm>
              <a:off x="1082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Line 102"/>
            <p:cNvSpPr>
              <a:spLocks noChangeShapeType="1"/>
            </p:cNvSpPr>
            <p:nvPr/>
          </p:nvSpPr>
          <p:spPr bwMode="auto">
            <a:xfrm>
              <a:off x="1446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103"/>
            <p:cNvSpPr>
              <a:spLocks noChangeShapeType="1"/>
            </p:cNvSpPr>
            <p:nvPr/>
          </p:nvSpPr>
          <p:spPr bwMode="auto">
            <a:xfrm>
              <a:off x="1810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104"/>
            <p:cNvSpPr>
              <a:spLocks noChangeShapeType="1"/>
            </p:cNvSpPr>
            <p:nvPr/>
          </p:nvSpPr>
          <p:spPr bwMode="auto">
            <a:xfrm>
              <a:off x="2174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105"/>
            <p:cNvSpPr>
              <a:spLocks noChangeShapeType="1"/>
            </p:cNvSpPr>
            <p:nvPr/>
          </p:nvSpPr>
          <p:spPr bwMode="auto">
            <a:xfrm>
              <a:off x="2538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Line 106"/>
            <p:cNvSpPr>
              <a:spLocks noChangeShapeType="1"/>
            </p:cNvSpPr>
            <p:nvPr/>
          </p:nvSpPr>
          <p:spPr bwMode="auto">
            <a:xfrm>
              <a:off x="2902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Line 107"/>
            <p:cNvSpPr>
              <a:spLocks noChangeShapeType="1"/>
            </p:cNvSpPr>
            <p:nvPr/>
          </p:nvSpPr>
          <p:spPr bwMode="auto">
            <a:xfrm>
              <a:off x="3266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108"/>
            <p:cNvSpPr>
              <a:spLocks noChangeShapeType="1"/>
            </p:cNvSpPr>
            <p:nvPr/>
          </p:nvSpPr>
          <p:spPr bwMode="auto">
            <a:xfrm>
              <a:off x="3630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109"/>
            <p:cNvSpPr>
              <a:spLocks noChangeShapeType="1"/>
            </p:cNvSpPr>
            <p:nvPr/>
          </p:nvSpPr>
          <p:spPr bwMode="auto">
            <a:xfrm>
              <a:off x="3994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110"/>
            <p:cNvSpPr>
              <a:spLocks noChangeShapeType="1"/>
            </p:cNvSpPr>
            <p:nvPr/>
          </p:nvSpPr>
          <p:spPr bwMode="auto">
            <a:xfrm>
              <a:off x="4358" y="66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5" name="Text Box 114"/>
          <p:cNvSpPr txBox="1">
            <a:spLocks noChangeArrowheads="1"/>
          </p:cNvSpPr>
          <p:nvPr/>
        </p:nvSpPr>
        <p:spPr bwMode="auto">
          <a:xfrm>
            <a:off x="269304" y="5775027"/>
            <a:ext cx="8839200" cy="8223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</a:rPr>
              <a:t>若所有结点的空指针域设置为一个指向一个方形结点的指针，称方形结点为判定树的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</a:rPr>
              <a:t>外部结点</a:t>
            </a:r>
            <a:r>
              <a:rPr lang="zh-CN" altLang="en-US" sz="2400" dirty="0">
                <a:latin typeface="楷体_GB2312" pitchFamily="49" charset="-122"/>
              </a:rPr>
              <a:t>；对应的，圆形结点为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49" charset="-122"/>
              </a:rPr>
              <a:t>内部结点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xmlns="" val="28186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假定</a:t>
            </a:r>
            <a:r>
              <a:rPr lang="zh-CN" altLang="en-US" dirty="0"/>
              <a:t>每个元素的查找概率相等，求查找成功时的平均查找长度。 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92150" y="2368773"/>
            <a:ext cx="8001000" cy="3292475"/>
            <a:chOff x="480" y="360"/>
            <a:chExt cx="5040" cy="207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544" y="408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440" y="696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696" y="696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864" y="98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968" y="98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120" y="98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4368" y="98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80" y="1416"/>
              <a:ext cx="38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 -1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056" y="1416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36" y="141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3-4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256" y="146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784" y="1464"/>
              <a:ext cx="48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6-7</a:t>
              </a: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504" y="146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888" y="1464"/>
              <a:ext cx="480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9-10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4704" y="1464"/>
              <a:ext cx="240" cy="24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576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1-2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1152" y="1896"/>
              <a:ext cx="38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2-3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824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4-5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2352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5-6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024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7-8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3648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8-9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4224" y="1896"/>
              <a:ext cx="624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10-11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992" y="1896"/>
              <a:ext cx="43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11-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H="1">
              <a:off x="1680" y="552"/>
              <a:ext cx="86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784" y="552"/>
              <a:ext cx="91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544" y="4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440" y="69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3744" y="6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9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912" y="9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968" y="9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120" y="9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7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4320" y="9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10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1056" y="14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2256" y="14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3504" y="14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8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656" y="146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11</a:t>
              </a:r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 flipH="1">
              <a:off x="1008" y="840"/>
              <a:ext cx="432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1680" y="888"/>
              <a:ext cx="384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 flipH="1">
              <a:off x="3264" y="792"/>
              <a:ext cx="43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936" y="840"/>
              <a:ext cx="528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 flipH="1">
              <a:off x="624" y="1176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008" y="1224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H="1">
              <a:off x="1776" y="1224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2112" y="1224"/>
              <a:ext cx="288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 flipH="1">
              <a:off x="3024" y="1224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64" y="1224"/>
              <a:ext cx="38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 flipH="1">
              <a:off x="4080" y="1224"/>
              <a:ext cx="38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4512" y="1224"/>
              <a:ext cx="336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 flipH="1">
              <a:off x="864" y="1656"/>
              <a:ext cx="2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1200" y="1656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 flipH="1">
              <a:off x="2016" y="1704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2400" y="1704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 flipH="1">
              <a:off x="3216" y="1704"/>
              <a:ext cx="33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648" y="1704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59"/>
            <p:cNvSpPr>
              <a:spLocks noChangeShapeType="1"/>
            </p:cNvSpPr>
            <p:nvPr/>
          </p:nvSpPr>
          <p:spPr bwMode="auto">
            <a:xfrm flipH="1">
              <a:off x="4512" y="1704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4848" y="1704"/>
              <a:ext cx="384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>
              <a:off x="2880" y="504"/>
              <a:ext cx="22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>
              <a:off x="3984" y="744"/>
              <a:ext cx="115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4944" y="1560"/>
              <a:ext cx="28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5136" y="36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5136" y="5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5136" y="14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h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4896" y="2184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外结点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4560" y="984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内结点</a:t>
              </a:r>
              <a:endParaRPr kumimoji="1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2928" y="5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&gt;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2160" y="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&lt;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2592" y="5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</p:grp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651842" y="5709022"/>
            <a:ext cx="6745908" cy="46166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ASL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1/11*(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1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2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×2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＋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4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×3+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</a:rPr>
              <a:t>4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*4 )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33/11=3</a:t>
            </a:r>
          </a:p>
        </p:txBody>
      </p:sp>
    </p:spTree>
    <p:extLst>
      <p:ext uri="{BB962C8B-B14F-4D97-AF65-F5344CB8AC3E}">
        <p14:creationId xmlns:p14="http://schemas.microsoft.com/office/powerpoint/2010/main" xmlns="" val="13739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折半查找性能分析 </a:t>
            </a:r>
          </a:p>
          <a:p>
            <a:pPr lvl="1"/>
            <a:r>
              <a:rPr lang="zh-CN" altLang="en-US" dirty="0"/>
              <a:t>具有</a:t>
            </a:r>
            <a:r>
              <a:rPr lang="en-US" altLang="zh-CN" dirty="0"/>
              <a:t>n</a:t>
            </a:r>
            <a:r>
              <a:rPr lang="zh-CN" altLang="en-US" dirty="0"/>
              <a:t>个结点的折半查找判定树的深度为 </a:t>
            </a:r>
          </a:p>
          <a:p>
            <a:pPr lvl="1"/>
            <a:r>
              <a:rPr lang="zh-CN" altLang="en-US" dirty="0" smtClean="0"/>
              <a:t>查找成功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在</a:t>
            </a:r>
            <a:r>
              <a:rPr lang="zh-CN" altLang="en-US" dirty="0"/>
              <a:t>表中查找任一记录的过程，即是折半</a:t>
            </a:r>
            <a:r>
              <a:rPr lang="zh-CN" altLang="en-US" dirty="0" smtClean="0"/>
              <a:t>查找</a:t>
            </a:r>
            <a:r>
              <a:rPr lang="zh-CN" altLang="en-US" dirty="0"/>
              <a:t>判定树中</a:t>
            </a:r>
            <a:r>
              <a:rPr lang="zh-CN" altLang="en-US" dirty="0">
                <a:solidFill>
                  <a:srgbClr val="0000CC"/>
                </a:solidFill>
              </a:rPr>
              <a:t>从根结点到该记录结点</a:t>
            </a:r>
            <a:r>
              <a:rPr lang="zh-CN" altLang="en-US" dirty="0"/>
              <a:t>的路径，和给定值的比较次数等于该记录结点在树中的</a:t>
            </a:r>
            <a:r>
              <a:rPr lang="zh-CN" altLang="en-US" dirty="0">
                <a:solidFill>
                  <a:srgbClr val="FF0000"/>
                </a:solidFill>
              </a:rPr>
              <a:t>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查找不</a:t>
            </a:r>
            <a:r>
              <a:rPr lang="zh-CN" altLang="en-US" dirty="0" smtClean="0"/>
              <a:t>成功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查找</a:t>
            </a:r>
            <a:r>
              <a:rPr lang="zh-CN" altLang="en-US" dirty="0"/>
              <a:t>失败的过程就是走了一条</a:t>
            </a:r>
            <a:r>
              <a:rPr lang="zh-CN" altLang="en-US" dirty="0">
                <a:solidFill>
                  <a:srgbClr val="0000CC"/>
                </a:solidFill>
              </a:rPr>
              <a:t>从根结点到外部结点</a:t>
            </a:r>
            <a:r>
              <a:rPr lang="zh-CN" altLang="en-US" dirty="0"/>
              <a:t>的路径，和给定值进行的</a:t>
            </a:r>
            <a:r>
              <a:rPr lang="zh-CN" altLang="en-US" dirty="0" smtClean="0"/>
              <a:t>关键字的</a:t>
            </a:r>
            <a:r>
              <a:rPr lang="zh-CN" altLang="en-US" dirty="0"/>
              <a:t>比较次数等于该路径上内部结点的个数。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452322" y="1702862"/>
            <a:ext cx="1533525" cy="503238"/>
            <a:chOff x="4269" y="912"/>
            <a:chExt cx="966" cy="317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4269" y="913"/>
              <a:ext cx="9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4348" y="941"/>
              <a:ext cx="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华文行楷" pitchFamily="2" charset="-122"/>
                </a:rPr>
                <a:t>ë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855" y="941"/>
              <a:ext cx="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华文行楷" pitchFamily="2" charset="-122"/>
                </a:rPr>
                <a:t>û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5135" y="93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</a:rPr>
                <a:t>1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4423" y="935"/>
              <a:ext cx="2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</a:rPr>
                <a:t>log</a:t>
              </a:r>
              <a:endPara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4700" y="105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</a:rPr>
                <a:t>2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023" y="912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ea typeface="华文行楷" pitchFamily="2" charset="-122"/>
                </a:rPr>
                <a:t>+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4797" y="935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500" b="0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华文行楷" pitchFamily="2" charset="-122"/>
                </a:rPr>
                <a:t>n</a:t>
              </a:r>
              <a:endPara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761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折半</a:t>
            </a:r>
            <a:r>
              <a:rPr lang="zh-CN" altLang="en-US" dirty="0" smtClean="0"/>
              <a:t>查找的平均查找长度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1700808"/>
            <a:ext cx="8305800" cy="21236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次比较就查找成功的元素有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个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（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kumimoji="1" lang="en-US" altLang="zh-CN" sz="22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0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），即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中间值；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次比较就查找成功的元素有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个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（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kumimoji="1" lang="en-US" altLang="zh-CN" sz="22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），即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1/4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处（或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3/4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）处；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次比较就查找成功的元素有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个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kumimoji="1" lang="en-US" altLang="zh-CN" sz="22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），即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1/8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处（或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3/8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）处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楷体_GB2312" pitchFamily="49" charset="-122"/>
              </a:rPr>
              <a:t>…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次比较就查找成功的元素有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8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个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kumimoji="1" lang="en-US" altLang="zh-CN" sz="22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），即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1/16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处（或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3/16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）处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楷体_GB2312" pitchFamily="49" charset="-122"/>
              </a:rPr>
              <a:t>…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……</a:t>
            </a:r>
          </a:p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则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次比较时查找成功的元素会有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（</a:t>
            </a: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  <a:r>
              <a:rPr kumimoji="1" lang="en-US" altLang="zh-CN" sz="2200" b="1" i="1" u="none" strike="noStrike" kern="0" cap="none" spc="0" normalizeH="0" baseline="300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h</a:t>
            </a:r>
            <a:r>
              <a:rPr kumimoji="1" lang="en-US" altLang="zh-CN" sz="22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-1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</a:rPr>
              <a:t>）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个；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23528" y="1988840"/>
            <a:ext cx="4032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推导过程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139" y="4077072"/>
            <a:ext cx="8532813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99592" y="5996136"/>
            <a:ext cx="558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（详细推导过程见教材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P221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的附注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xmlns="" val="18761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 autoUpdateAnimBg="0"/>
      <p:bldP spid="5" grpId="0" autoUpdateAnimBg="0"/>
      <p:bldP spid="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折半查找算法的优缺点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zh-CN" dirty="0"/>
              <a:t>比较次数少，查找速度快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要求表有序，且顺序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2" indent="-342900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n"/>
            </a:pPr>
            <a:r>
              <a:rPr lang="zh-CN" altLang="zh-CN" sz="3200" dirty="0" smtClean="0">
                <a:solidFill>
                  <a:srgbClr val="0000FF"/>
                </a:solidFill>
                <a:cs typeface="+mn-cs"/>
              </a:rPr>
              <a:t>适用</a:t>
            </a:r>
            <a:r>
              <a:rPr lang="zh-CN" altLang="en-US" sz="3200" dirty="0" smtClean="0">
                <a:solidFill>
                  <a:srgbClr val="0000FF"/>
                </a:solidFill>
                <a:cs typeface="+mn-cs"/>
              </a:rPr>
              <a:t>：</a:t>
            </a:r>
            <a:r>
              <a:rPr lang="zh-CN" altLang="zh-CN" sz="3200" dirty="0" smtClean="0">
                <a:solidFill>
                  <a:srgbClr val="0000FF"/>
                </a:solidFill>
                <a:cs typeface="+mn-cs"/>
              </a:rPr>
              <a:t>不</a:t>
            </a:r>
            <a:r>
              <a:rPr lang="zh-CN" altLang="zh-CN" sz="3200" dirty="0">
                <a:solidFill>
                  <a:srgbClr val="0000FF"/>
                </a:solidFill>
                <a:cs typeface="+mn-cs"/>
              </a:rPr>
              <a:t>经常变动且查找频繁的</a:t>
            </a:r>
            <a:r>
              <a:rPr lang="zh-CN" altLang="zh-CN" sz="3200" dirty="0" smtClean="0">
                <a:solidFill>
                  <a:srgbClr val="0000FF"/>
                </a:solidFill>
                <a:cs typeface="+mn-cs"/>
              </a:rPr>
              <a:t>有序表</a:t>
            </a:r>
            <a:endParaRPr lang="zh-CN" altLang="en-US" sz="3200" dirty="0">
              <a:solidFill>
                <a:srgbClr val="0000FF"/>
              </a:solidFill>
              <a:cs typeface="+mn-cs"/>
            </a:endParaRPr>
          </a:p>
          <a:p>
            <a:pPr lvl="2">
              <a:lnSpc>
                <a:spcPct val="12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72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课堂练习（多项选择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使用折半查找算法时，要求被查文件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187748" y="2276872"/>
            <a:ext cx="4824412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Ａ．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采用链式存贮结构    	  </a:t>
            </a:r>
          </a:p>
          <a:p>
            <a:pPr marL="342900" indent="-342900" algn="just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Ｂ．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记录的长度</a:t>
            </a:r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≤</a:t>
            </a:r>
            <a:r>
              <a:rPr kumimoji="1" lang="en-US" altLang="zh-CN" sz="2800" b="1" dirty="0">
                <a:latin typeface="Times New Roman" pitchFamily="18" charset="0"/>
                <a:ea typeface="楷体_GB2312" pitchFamily="49" charset="-122"/>
              </a:rPr>
              <a:t>128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 </a:t>
            </a:r>
          </a:p>
          <a:p>
            <a:pPr marL="342900" indent="-342900" algn="just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Ｃ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．采用顺序存贮结构        </a:t>
            </a:r>
          </a:p>
          <a:p>
            <a:pPr marL="342900" indent="-342900" algn="just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Ｄ．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记录按关键字递增有序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59185" y="3069034"/>
            <a:ext cx="4106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√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87748" y="3573859"/>
            <a:ext cx="437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xmlns="" val="18761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日期占位符 1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en-US" altLang="zh-CN" sz="1400" b="0">
                <a:solidFill>
                  <a:srgbClr val="000000"/>
                </a:solidFill>
              </a:rPr>
              <a:t>                    </a:t>
            </a:r>
            <a:fld id="{60436C07-EBA6-4E3A-BE0B-6B864FC79075}" type="datetime2">
              <a:rPr lang="zh-CN" altLang="en-US" sz="1400" b="0">
                <a:solidFill>
                  <a:srgbClr val="000000"/>
                </a:solidFill>
              </a:rPr>
              <a:pPr/>
              <a:t>2016年11月30日</a:t>
            </a:fld>
            <a:r>
              <a:rPr lang="en-US" altLang="zh-CN" sz="1400" b="0">
                <a:solidFill>
                  <a:srgbClr val="000000"/>
                </a:solidFill>
              </a:rPr>
              <a:t>        </a:t>
            </a:r>
          </a:p>
        </p:txBody>
      </p:sp>
      <p:sp>
        <p:nvSpPr>
          <p:cNvPr id="1126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r>
              <a:rPr lang="zh-CN" altLang="en-US" sz="1600">
                <a:solidFill>
                  <a:srgbClr val="000000"/>
                </a:solidFill>
                <a:ea typeface="宋体" charset="-122"/>
              </a:rPr>
              <a:t>北京林业大学信息学院</a:t>
            </a:r>
            <a:endParaRPr lang="zh-CN" altLang="en-US" sz="140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1269" name="Rectangle 76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104" name="AutoShape 144"/>
          <p:cNvSpPr>
            <a:spLocks noChangeArrowheads="1"/>
          </p:cNvSpPr>
          <p:nvPr/>
        </p:nvSpPr>
        <p:spPr bwMode="auto">
          <a:xfrm>
            <a:off x="5796136" y="5145088"/>
            <a:ext cx="2520950" cy="457200"/>
          </a:xfrm>
          <a:prstGeom prst="wedgeRoundRectCallout">
            <a:avLst>
              <a:gd name="adj1" fmla="val -48669"/>
              <a:gd name="adj2" fmla="val -66286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v</a:t>
            </a:r>
            <a:r>
              <a:rPr kumimoji="1" lang="en-US" altLang="zh-CN" b="1" baseline="-25000" dirty="0" smtClean="0">
                <a:solidFill>
                  <a:srgbClr val="000000"/>
                </a:solidFill>
              </a:rPr>
              <a:t>0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,v</a:t>
            </a:r>
            <a:r>
              <a:rPr kumimoji="1" lang="en-US" altLang="zh-CN" b="1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)+ (v</a:t>
            </a:r>
            <a:r>
              <a:rPr kumimoji="1" lang="en-US" altLang="zh-CN" b="1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,v</a:t>
            </a:r>
            <a:r>
              <a:rPr kumimoji="1" lang="en-US" altLang="zh-CN" b="1" baseline="-25000" dirty="0" smtClean="0">
                <a:solidFill>
                  <a:srgbClr val="000000"/>
                </a:solidFill>
              </a:rPr>
              <a:t>3</a:t>
            </a:r>
            <a:r>
              <a:rPr kumimoji="1" lang="en-US" altLang="zh-CN" b="1" dirty="0" smtClean="0">
                <a:solidFill>
                  <a:srgbClr val="000000"/>
                </a:solidFill>
              </a:rPr>
              <a:t>)&lt;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(v</a:t>
            </a:r>
            <a:r>
              <a:rPr kumimoji="1" lang="en-US" altLang="zh-CN" sz="2000" b="1" baseline="-25000" dirty="0" smtClean="0">
                <a:solidFill>
                  <a:srgbClr val="000000"/>
                </a:solidFill>
              </a:rPr>
              <a:t>0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,v</a:t>
            </a:r>
            <a:r>
              <a:rPr kumimoji="1" lang="en-US" altLang="zh-CN" sz="2000" b="1" baseline="-25000" dirty="0" smtClean="0">
                <a:solidFill>
                  <a:srgbClr val="000000"/>
                </a:solidFill>
              </a:rPr>
              <a:t>3</a:t>
            </a:r>
            <a:r>
              <a:rPr kumimoji="1" lang="en-US" altLang="zh-CN" sz="2000" b="1" dirty="0" smtClean="0">
                <a:solidFill>
                  <a:srgbClr val="000000"/>
                </a:solidFill>
              </a:rPr>
              <a:t>)</a:t>
            </a:r>
          </a:p>
        </p:txBody>
      </p:sp>
      <p:graphicFrame>
        <p:nvGraphicFramePr>
          <p:cNvPr id="937259" name="Group 299"/>
          <p:cNvGraphicFramePr>
            <a:graphicFrameLocks noGrp="1"/>
          </p:cNvGraphicFramePr>
          <p:nvPr>
            <p:extLst/>
          </p:nvPr>
        </p:nvGraphicFramePr>
        <p:xfrm>
          <a:off x="2971800" y="115888"/>
          <a:ext cx="6019800" cy="4249858"/>
        </p:xfrm>
        <a:graphic>
          <a:graphicData uri="http://schemas.openxmlformats.org/drawingml/2006/table">
            <a:tbl>
              <a:tblPr/>
              <a:tblGrid>
                <a:gridCol w="685800"/>
                <a:gridCol w="1249363"/>
                <a:gridCol w="1265237"/>
                <a:gridCol w="1301750"/>
                <a:gridCol w="1517650"/>
              </a:tblGrid>
              <a:tr h="7009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终点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             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从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到各终点的</a:t>
                      </a:r>
                      <a:r>
                        <a:rPr kumimoji="1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dist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值和最短路径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619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1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1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2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8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4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5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</a:t>
                      </a: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v</a:t>
                      </a:r>
                      <a:r>
                        <a:rPr kumimoji="1" lang="en-US" altLang="zh-CN" sz="1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j</a:t>
                      </a:r>
                      <a:endParaRPr kumimoji="1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anchor="ctr" anchorCtr="1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ADE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153" name="AutoShape 193"/>
          <p:cNvSpPr>
            <a:spLocks noChangeArrowheads="1"/>
          </p:cNvSpPr>
          <p:nvPr/>
        </p:nvSpPr>
        <p:spPr bwMode="auto">
          <a:xfrm>
            <a:off x="3276600" y="4992688"/>
            <a:ext cx="2133600" cy="744598"/>
          </a:xfrm>
          <a:prstGeom prst="wedgeRoundRectCallout">
            <a:avLst>
              <a:gd name="adj1" fmla="val -40847"/>
              <a:gd name="adj2" fmla="val -15833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000" b="1" smtClean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之外的当前最短路径之顶点</a:t>
            </a:r>
          </a:p>
        </p:txBody>
      </p:sp>
      <p:grpSp>
        <p:nvGrpSpPr>
          <p:cNvPr id="2" name="Group 194"/>
          <p:cNvGrpSpPr>
            <a:grpSpLocks/>
          </p:cNvGrpSpPr>
          <p:nvPr/>
        </p:nvGrpSpPr>
        <p:grpSpPr bwMode="auto">
          <a:xfrm>
            <a:off x="4876800" y="2187575"/>
            <a:ext cx="1266825" cy="595313"/>
            <a:chOff x="4272" y="2400"/>
            <a:chExt cx="798" cy="375"/>
          </a:xfrm>
        </p:grpSpPr>
        <p:sp>
          <p:nvSpPr>
            <p:cNvPr id="11416" name="Text Box 195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60</a:t>
              </a:r>
            </a:p>
          </p:txBody>
        </p:sp>
        <p:sp>
          <p:nvSpPr>
            <p:cNvPr id="11417" name="Text Box 196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2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3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3" name="Group 197"/>
          <p:cNvGrpSpPr>
            <a:grpSpLocks/>
          </p:cNvGrpSpPr>
          <p:nvPr/>
        </p:nvGrpSpPr>
        <p:grpSpPr bwMode="auto">
          <a:xfrm>
            <a:off x="6200775" y="2187575"/>
            <a:ext cx="1266825" cy="595313"/>
            <a:chOff x="4272" y="2400"/>
            <a:chExt cx="798" cy="375"/>
          </a:xfrm>
        </p:grpSpPr>
        <p:sp>
          <p:nvSpPr>
            <p:cNvPr id="11414" name="Text Box 198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dirty="0" smtClean="0">
                  <a:solidFill>
                    <a:srgbClr val="0000CC"/>
                  </a:solidFill>
                  <a:ea typeface="宋体" charset="-122"/>
                </a:rPr>
                <a:t>50</a:t>
              </a:r>
            </a:p>
          </p:txBody>
        </p:sp>
        <p:sp>
          <p:nvSpPr>
            <p:cNvPr id="11415" name="Text Box 199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4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3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4" name="Group 200"/>
          <p:cNvGrpSpPr>
            <a:grpSpLocks/>
          </p:cNvGrpSpPr>
          <p:nvPr/>
        </p:nvGrpSpPr>
        <p:grpSpPr bwMode="auto">
          <a:xfrm>
            <a:off x="4876800" y="2797175"/>
            <a:ext cx="1266825" cy="595313"/>
            <a:chOff x="4272" y="2400"/>
            <a:chExt cx="798" cy="375"/>
          </a:xfrm>
        </p:grpSpPr>
        <p:sp>
          <p:nvSpPr>
            <p:cNvPr id="11412" name="Text Box 201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30</a:t>
              </a:r>
            </a:p>
          </p:txBody>
        </p:sp>
        <p:sp>
          <p:nvSpPr>
            <p:cNvPr id="11413" name="Text Box 202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4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5" name="Group 203"/>
          <p:cNvGrpSpPr>
            <a:grpSpLocks/>
          </p:cNvGrpSpPr>
          <p:nvPr/>
        </p:nvGrpSpPr>
        <p:grpSpPr bwMode="auto">
          <a:xfrm>
            <a:off x="6200775" y="3406775"/>
            <a:ext cx="1266825" cy="595313"/>
            <a:chOff x="4272" y="2400"/>
            <a:chExt cx="798" cy="375"/>
          </a:xfrm>
        </p:grpSpPr>
        <p:sp>
          <p:nvSpPr>
            <p:cNvPr id="11410" name="Text Box 204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90</a:t>
              </a:r>
            </a:p>
          </p:txBody>
        </p:sp>
        <p:sp>
          <p:nvSpPr>
            <p:cNvPr id="11411" name="Text Box 205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4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 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6" name="Group 206"/>
          <p:cNvGrpSpPr>
            <a:grpSpLocks/>
          </p:cNvGrpSpPr>
          <p:nvPr/>
        </p:nvGrpSpPr>
        <p:grpSpPr bwMode="auto">
          <a:xfrm>
            <a:off x="7543800" y="3392488"/>
            <a:ext cx="1266825" cy="595312"/>
            <a:chOff x="4272" y="2400"/>
            <a:chExt cx="798" cy="375"/>
          </a:xfrm>
        </p:grpSpPr>
        <p:sp>
          <p:nvSpPr>
            <p:cNvPr id="11408" name="Text Box 207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60</a:t>
              </a:r>
            </a:p>
          </p:txBody>
        </p:sp>
        <p:sp>
          <p:nvSpPr>
            <p:cNvPr id="11409" name="Text Box 208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4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3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,v</a:t>
              </a:r>
              <a:r>
                <a:rPr lang="en-US" altLang="zh-CN" sz="1800" baseline="-25000" smtClean="0">
                  <a:solidFill>
                    <a:srgbClr val="0000CC"/>
                  </a:solidFill>
                  <a:ea typeface="宋体" charset="-122"/>
                </a:rPr>
                <a:t>5</a:t>
              </a:r>
              <a:r>
                <a:rPr lang="en-US" altLang="zh-CN" sz="1800" smtClean="0">
                  <a:solidFill>
                    <a:srgbClr val="0000CC"/>
                  </a:solidFill>
                  <a:ea typeface="宋体" charset="-122"/>
                </a:rPr>
                <a:t>}</a:t>
              </a:r>
            </a:p>
          </p:txBody>
        </p:sp>
      </p:grpSp>
      <p:grpSp>
        <p:nvGrpSpPr>
          <p:cNvPr id="7" name="Group 209"/>
          <p:cNvGrpSpPr>
            <a:grpSpLocks/>
          </p:cNvGrpSpPr>
          <p:nvPr/>
        </p:nvGrpSpPr>
        <p:grpSpPr bwMode="auto">
          <a:xfrm>
            <a:off x="228600" y="496888"/>
            <a:ext cx="2590800" cy="2590800"/>
            <a:chOff x="144" y="1104"/>
            <a:chExt cx="1632" cy="1632"/>
          </a:xfrm>
        </p:grpSpPr>
        <p:sp>
          <p:nvSpPr>
            <p:cNvPr id="11386" name="Text Box 210"/>
            <p:cNvSpPr txBox="1">
              <a:spLocks noChangeArrowheads="1"/>
            </p:cNvSpPr>
            <p:nvPr/>
          </p:nvSpPr>
          <p:spPr bwMode="auto">
            <a:xfrm>
              <a:off x="480" y="2400"/>
              <a:ext cx="19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5</a:t>
              </a:r>
            </a:p>
          </p:txBody>
        </p:sp>
        <p:sp>
          <p:nvSpPr>
            <p:cNvPr id="11387" name="Oval 211"/>
            <p:cNvSpPr>
              <a:spLocks noChangeArrowheads="1"/>
            </p:cNvSpPr>
            <p:nvPr/>
          </p:nvSpPr>
          <p:spPr bwMode="auto">
            <a:xfrm>
              <a:off x="750" y="1104"/>
              <a:ext cx="233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5</a:t>
              </a:r>
            </a:p>
          </p:txBody>
        </p:sp>
        <p:sp>
          <p:nvSpPr>
            <p:cNvPr id="11388" name="Oval 212"/>
            <p:cNvSpPr>
              <a:spLocks noChangeArrowheads="1"/>
            </p:cNvSpPr>
            <p:nvPr/>
          </p:nvSpPr>
          <p:spPr bwMode="auto">
            <a:xfrm>
              <a:off x="1544" y="1644"/>
              <a:ext cx="232" cy="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4</a:t>
              </a:r>
            </a:p>
          </p:txBody>
        </p:sp>
        <p:sp>
          <p:nvSpPr>
            <p:cNvPr id="11389" name="Oval 213"/>
            <p:cNvSpPr>
              <a:spLocks noChangeArrowheads="1"/>
            </p:cNvSpPr>
            <p:nvPr/>
          </p:nvSpPr>
          <p:spPr bwMode="auto">
            <a:xfrm>
              <a:off x="144" y="1644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0</a:t>
              </a:r>
            </a:p>
          </p:txBody>
        </p:sp>
        <p:sp>
          <p:nvSpPr>
            <p:cNvPr id="11390" name="Oval 214"/>
            <p:cNvSpPr>
              <a:spLocks noChangeArrowheads="1"/>
            </p:cNvSpPr>
            <p:nvPr/>
          </p:nvSpPr>
          <p:spPr bwMode="auto">
            <a:xfrm>
              <a:off x="1114" y="2148"/>
              <a:ext cx="233" cy="16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3</a:t>
              </a:r>
            </a:p>
          </p:txBody>
        </p:sp>
        <p:sp>
          <p:nvSpPr>
            <p:cNvPr id="11391" name="Oval 215"/>
            <p:cNvSpPr>
              <a:spLocks noChangeArrowheads="1"/>
            </p:cNvSpPr>
            <p:nvPr/>
          </p:nvSpPr>
          <p:spPr bwMode="auto">
            <a:xfrm>
              <a:off x="144" y="2568"/>
              <a:ext cx="232" cy="1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1</a:t>
              </a:r>
            </a:p>
          </p:txBody>
        </p:sp>
        <p:sp>
          <p:nvSpPr>
            <p:cNvPr id="11392" name="Oval 216"/>
            <p:cNvSpPr>
              <a:spLocks noChangeArrowheads="1"/>
            </p:cNvSpPr>
            <p:nvPr/>
          </p:nvSpPr>
          <p:spPr bwMode="auto">
            <a:xfrm>
              <a:off x="779" y="2511"/>
              <a:ext cx="232" cy="21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黑体" pitchFamily="2" charset="-122"/>
                </a:rPr>
                <a:t>2</a:t>
              </a:r>
            </a:p>
          </p:txBody>
        </p:sp>
        <p:sp>
          <p:nvSpPr>
            <p:cNvPr id="11393" name="Line 217"/>
            <p:cNvSpPr>
              <a:spLocks noChangeShapeType="1"/>
            </p:cNvSpPr>
            <p:nvPr/>
          </p:nvSpPr>
          <p:spPr bwMode="auto">
            <a:xfrm flipH="1">
              <a:off x="265" y="1266"/>
              <a:ext cx="557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394" name="Text Box 218"/>
            <p:cNvSpPr txBox="1">
              <a:spLocks noChangeArrowheads="1"/>
            </p:cNvSpPr>
            <p:nvPr/>
          </p:nvSpPr>
          <p:spPr bwMode="auto">
            <a:xfrm>
              <a:off x="204" y="1321"/>
              <a:ext cx="3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100</a:t>
              </a:r>
            </a:p>
          </p:txBody>
        </p:sp>
        <p:sp>
          <p:nvSpPr>
            <p:cNvPr id="11395" name="Line 219"/>
            <p:cNvSpPr>
              <a:spLocks noChangeShapeType="1"/>
            </p:cNvSpPr>
            <p:nvPr/>
          </p:nvSpPr>
          <p:spPr bwMode="auto">
            <a:xfrm>
              <a:off x="952" y="1266"/>
              <a:ext cx="605" cy="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396" name="Text Box 220"/>
            <p:cNvSpPr txBox="1">
              <a:spLocks noChangeArrowheads="1"/>
            </p:cNvSpPr>
            <p:nvPr/>
          </p:nvSpPr>
          <p:spPr bwMode="auto">
            <a:xfrm>
              <a:off x="1208" y="1308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60</a:t>
              </a:r>
            </a:p>
          </p:txBody>
        </p:sp>
        <p:sp>
          <p:nvSpPr>
            <p:cNvPr id="11397" name="Line 221"/>
            <p:cNvSpPr>
              <a:spLocks noChangeShapeType="1"/>
            </p:cNvSpPr>
            <p:nvPr/>
          </p:nvSpPr>
          <p:spPr bwMode="auto">
            <a:xfrm>
              <a:off x="346" y="1728"/>
              <a:ext cx="120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398" name="Text Box 222"/>
            <p:cNvSpPr txBox="1">
              <a:spLocks noChangeArrowheads="1"/>
            </p:cNvSpPr>
            <p:nvPr/>
          </p:nvSpPr>
          <p:spPr bwMode="auto">
            <a:xfrm>
              <a:off x="481" y="1518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30</a:t>
              </a:r>
            </a:p>
          </p:txBody>
        </p:sp>
        <p:sp>
          <p:nvSpPr>
            <p:cNvPr id="11399" name="Line 223"/>
            <p:cNvSpPr>
              <a:spLocks noChangeShapeType="1"/>
            </p:cNvSpPr>
            <p:nvPr/>
          </p:nvSpPr>
          <p:spPr bwMode="auto">
            <a:xfrm>
              <a:off x="280" y="1830"/>
              <a:ext cx="544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400" name="Text Box 224"/>
            <p:cNvSpPr txBox="1">
              <a:spLocks noChangeArrowheads="1"/>
            </p:cNvSpPr>
            <p:nvPr/>
          </p:nvSpPr>
          <p:spPr bwMode="auto">
            <a:xfrm>
              <a:off x="280" y="206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11401" name="Line 225"/>
            <p:cNvSpPr>
              <a:spLocks noChangeShapeType="1"/>
            </p:cNvSpPr>
            <p:nvPr/>
          </p:nvSpPr>
          <p:spPr bwMode="auto">
            <a:xfrm>
              <a:off x="872" y="1308"/>
              <a:ext cx="371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402" name="Text Box 226"/>
            <p:cNvSpPr txBox="1">
              <a:spLocks noChangeArrowheads="1"/>
            </p:cNvSpPr>
            <p:nvPr/>
          </p:nvSpPr>
          <p:spPr bwMode="auto">
            <a:xfrm>
              <a:off x="872" y="1854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10</a:t>
              </a:r>
            </a:p>
          </p:txBody>
        </p:sp>
        <p:sp>
          <p:nvSpPr>
            <p:cNvPr id="11403" name="Line 227"/>
            <p:cNvSpPr>
              <a:spLocks noChangeShapeType="1"/>
            </p:cNvSpPr>
            <p:nvPr/>
          </p:nvSpPr>
          <p:spPr bwMode="auto">
            <a:xfrm flipH="1">
              <a:off x="1277" y="1812"/>
              <a:ext cx="285" cy="3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404" name="Text Box 228"/>
            <p:cNvSpPr txBox="1">
              <a:spLocks noChangeArrowheads="1"/>
            </p:cNvSpPr>
            <p:nvPr/>
          </p:nvSpPr>
          <p:spPr bwMode="auto">
            <a:xfrm>
              <a:off x="1405" y="1911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20</a:t>
              </a:r>
            </a:p>
          </p:txBody>
        </p:sp>
        <p:sp>
          <p:nvSpPr>
            <p:cNvPr id="11405" name="Line 229"/>
            <p:cNvSpPr>
              <a:spLocks noChangeShapeType="1"/>
            </p:cNvSpPr>
            <p:nvPr/>
          </p:nvSpPr>
          <p:spPr bwMode="auto">
            <a:xfrm flipV="1">
              <a:off x="952" y="2284"/>
              <a:ext cx="235" cy="2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  <p:sp>
          <p:nvSpPr>
            <p:cNvPr id="11406" name="Text Box 230"/>
            <p:cNvSpPr txBox="1">
              <a:spLocks noChangeArrowheads="1"/>
            </p:cNvSpPr>
            <p:nvPr/>
          </p:nvSpPr>
          <p:spPr bwMode="auto">
            <a:xfrm>
              <a:off x="993" y="2399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0" smtClean="0">
                  <a:solidFill>
                    <a:srgbClr val="000000"/>
                  </a:solidFill>
                  <a:ea typeface="宋体" charset="-122"/>
                </a:rPr>
                <a:t>50</a:t>
              </a:r>
            </a:p>
          </p:txBody>
        </p:sp>
        <p:sp>
          <p:nvSpPr>
            <p:cNvPr id="11407" name="Line 231"/>
            <p:cNvSpPr>
              <a:spLocks noChangeShapeType="1"/>
            </p:cNvSpPr>
            <p:nvPr/>
          </p:nvSpPr>
          <p:spPr bwMode="auto">
            <a:xfrm>
              <a:off x="371" y="2647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endParaRPr kumimoji="1" lang="zh-CN" altLang="en-US" sz="2800" b="1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937192" name="Group 232"/>
          <p:cNvGraphicFramePr>
            <a:graphicFrameLocks noGrp="1"/>
          </p:cNvGraphicFramePr>
          <p:nvPr>
            <p:extLst/>
          </p:nvPr>
        </p:nvGraphicFramePr>
        <p:xfrm>
          <a:off x="2971800" y="4383088"/>
          <a:ext cx="6019800" cy="38100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1295400"/>
                <a:gridCol w="1295400"/>
                <a:gridCol w="15240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s</a:t>
                      </a:r>
                      <a:endParaRPr kumimoji="1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206" name="Rectangle 246"/>
          <p:cNvSpPr>
            <a:spLocks noChangeArrowheads="1"/>
          </p:cNvSpPr>
          <p:nvPr/>
        </p:nvSpPr>
        <p:spPr bwMode="auto">
          <a:xfrm>
            <a:off x="3886200" y="4383088"/>
            <a:ext cx="854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</a:rPr>
              <a:t>{v</a:t>
            </a:r>
            <a:r>
              <a:rPr kumimoji="1" lang="en-US" altLang="zh-CN" b="1" baseline="-25000" smtClean="0">
                <a:solidFill>
                  <a:srgbClr val="000000"/>
                </a:solidFill>
              </a:rPr>
              <a:t>0</a:t>
            </a:r>
            <a:r>
              <a:rPr kumimoji="1" lang="en-US" altLang="zh-CN" b="1" smtClean="0">
                <a:solidFill>
                  <a:srgbClr val="000000"/>
                </a:solidFill>
              </a:rPr>
              <a:t>,v</a:t>
            </a:r>
            <a:r>
              <a:rPr kumimoji="1" lang="en-US" altLang="zh-CN" b="1" baseline="-25000" smtClean="0">
                <a:solidFill>
                  <a:srgbClr val="000000"/>
                </a:solidFill>
              </a:rPr>
              <a:t>2</a:t>
            </a:r>
            <a:r>
              <a:rPr kumimoji="1" lang="en-US" altLang="zh-CN" b="1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37207" name="Rectangle 247"/>
          <p:cNvSpPr>
            <a:spLocks noChangeArrowheads="1"/>
          </p:cNvSpPr>
          <p:nvPr/>
        </p:nvSpPr>
        <p:spPr bwMode="auto">
          <a:xfrm>
            <a:off x="4953000" y="4383088"/>
            <a:ext cx="1218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</a:rPr>
              <a:t>{v</a:t>
            </a:r>
            <a:r>
              <a:rPr kumimoji="1" lang="en-US" altLang="zh-CN" b="1" baseline="-25000" smtClean="0">
                <a:solidFill>
                  <a:srgbClr val="000000"/>
                </a:solidFill>
              </a:rPr>
              <a:t>0 </a:t>
            </a:r>
            <a:r>
              <a:rPr kumimoji="1" lang="en-US" altLang="zh-CN" b="1" smtClean="0">
                <a:solidFill>
                  <a:srgbClr val="000000"/>
                </a:solidFill>
              </a:rPr>
              <a:t>,v</a:t>
            </a:r>
            <a:r>
              <a:rPr kumimoji="1" lang="en-US" altLang="zh-CN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b="1" smtClean="0">
                <a:solidFill>
                  <a:srgbClr val="000000"/>
                </a:solidFill>
              </a:rPr>
              <a:t>,v</a:t>
            </a:r>
            <a:r>
              <a:rPr kumimoji="1" lang="en-US" altLang="zh-CN" b="1" baseline="-25000" smtClean="0">
                <a:solidFill>
                  <a:srgbClr val="000000"/>
                </a:solidFill>
              </a:rPr>
              <a:t>4</a:t>
            </a:r>
            <a:r>
              <a:rPr kumimoji="1" lang="en-US" altLang="zh-CN" b="1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37208" name="Rectangle 248"/>
          <p:cNvSpPr>
            <a:spLocks noChangeArrowheads="1"/>
          </p:cNvSpPr>
          <p:nvPr/>
        </p:nvSpPr>
        <p:spPr bwMode="auto">
          <a:xfrm>
            <a:off x="6172200" y="4383088"/>
            <a:ext cx="1390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</a:rPr>
              <a:t>{v</a:t>
            </a:r>
            <a:r>
              <a:rPr kumimoji="1" lang="en-US" altLang="zh-CN" sz="1600" b="1" baseline="-25000" smtClean="0">
                <a:solidFill>
                  <a:srgbClr val="000000"/>
                </a:solidFill>
              </a:rPr>
              <a:t>0 </a:t>
            </a:r>
            <a:r>
              <a:rPr kumimoji="1" lang="en-US" altLang="zh-CN" sz="1600" b="1" smtClean="0">
                <a:solidFill>
                  <a:srgbClr val="000000"/>
                </a:solidFill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1600" b="1" smtClean="0">
                <a:solidFill>
                  <a:srgbClr val="000000"/>
                </a:solidFill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</a:rPr>
              <a:t>4 </a:t>
            </a:r>
            <a:r>
              <a:rPr kumimoji="1" lang="en-US" altLang="zh-CN" sz="1600" b="1" smtClean="0">
                <a:solidFill>
                  <a:srgbClr val="000000"/>
                </a:solidFill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</a:rPr>
              <a:t>3</a:t>
            </a:r>
            <a:r>
              <a:rPr kumimoji="1" lang="en-US" altLang="zh-CN" sz="1600" b="1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37209" name="Rectangle 249"/>
          <p:cNvSpPr>
            <a:spLocks noChangeArrowheads="1"/>
          </p:cNvSpPr>
          <p:nvPr/>
        </p:nvSpPr>
        <p:spPr bwMode="auto">
          <a:xfrm>
            <a:off x="7413625" y="4383088"/>
            <a:ext cx="16754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smtClean="0">
                <a:solidFill>
                  <a:srgbClr val="000000"/>
                </a:solidFill>
              </a:rPr>
              <a:t>{v</a:t>
            </a:r>
            <a:r>
              <a:rPr kumimoji="1" lang="en-US" altLang="zh-CN" sz="1600" b="1" baseline="-25000" smtClean="0">
                <a:solidFill>
                  <a:srgbClr val="000000"/>
                </a:solidFill>
              </a:rPr>
              <a:t>0 </a:t>
            </a:r>
            <a:r>
              <a:rPr kumimoji="1" lang="en-US" altLang="zh-CN" sz="1600" b="1" smtClean="0">
                <a:solidFill>
                  <a:srgbClr val="000000"/>
                </a:solidFill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</a:rPr>
              <a:t>2 </a:t>
            </a:r>
            <a:r>
              <a:rPr kumimoji="1" lang="en-US" altLang="zh-CN" sz="1600" b="1" smtClean="0">
                <a:solidFill>
                  <a:srgbClr val="000000"/>
                </a:solidFill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</a:rPr>
              <a:t>4 </a:t>
            </a:r>
            <a:r>
              <a:rPr kumimoji="1" lang="en-US" altLang="zh-CN" sz="1600" b="1" smtClean="0">
                <a:solidFill>
                  <a:srgbClr val="000000"/>
                </a:solidFill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</a:rPr>
              <a:t>3 </a:t>
            </a:r>
            <a:r>
              <a:rPr kumimoji="1" lang="en-US" altLang="zh-CN" sz="1600" b="1" smtClean="0">
                <a:solidFill>
                  <a:srgbClr val="000000"/>
                </a:solidFill>
              </a:rPr>
              <a:t>,v</a:t>
            </a:r>
            <a:r>
              <a:rPr kumimoji="1" lang="en-US" altLang="zh-CN" sz="1600" b="1" baseline="-25000" smtClean="0">
                <a:solidFill>
                  <a:srgbClr val="000000"/>
                </a:solidFill>
              </a:rPr>
              <a:t>5</a:t>
            </a:r>
            <a:r>
              <a:rPr kumimoji="1" lang="en-US" altLang="zh-CN" sz="1600" b="1" smtClean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8" name="Group 250"/>
          <p:cNvGrpSpPr>
            <a:grpSpLocks/>
          </p:cNvGrpSpPr>
          <p:nvPr/>
        </p:nvGrpSpPr>
        <p:grpSpPr bwMode="auto">
          <a:xfrm>
            <a:off x="3581400" y="938213"/>
            <a:ext cx="1371600" cy="3063875"/>
            <a:chOff x="2256" y="662"/>
            <a:chExt cx="864" cy="1930"/>
          </a:xfrm>
        </p:grpSpPr>
        <p:grpSp>
          <p:nvGrpSpPr>
            <p:cNvPr id="11373" name="Group 251"/>
            <p:cNvGrpSpPr>
              <a:grpSpLocks/>
            </p:cNvGrpSpPr>
            <p:nvPr/>
          </p:nvGrpSpPr>
          <p:grpSpPr bwMode="auto">
            <a:xfrm>
              <a:off x="2322" y="1065"/>
              <a:ext cx="798" cy="375"/>
              <a:chOff x="4272" y="2400"/>
              <a:chExt cx="798" cy="375"/>
            </a:xfrm>
          </p:grpSpPr>
          <p:sp>
            <p:nvSpPr>
              <p:cNvPr id="11384" name="Text Box 252"/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dirty="0" smtClean="0">
                    <a:solidFill>
                      <a:srgbClr val="0000CC"/>
                    </a:solidFill>
                    <a:ea typeface="宋体" charset="-122"/>
                  </a:rPr>
                  <a:t>10</a:t>
                </a:r>
              </a:p>
            </p:txBody>
          </p:sp>
          <p:sp>
            <p:nvSpPr>
              <p:cNvPr id="11385" name="Text Box 253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dirty="0" smtClean="0">
                    <a:solidFill>
                      <a:srgbClr val="0000CC"/>
                    </a:solidFill>
                    <a:ea typeface="宋体" charset="-122"/>
                  </a:rPr>
                  <a:t>{v</a:t>
                </a:r>
                <a:r>
                  <a:rPr lang="en-US" altLang="zh-CN" sz="1800" baseline="-25000" dirty="0" smtClean="0">
                    <a:solidFill>
                      <a:srgbClr val="0000CC"/>
                    </a:solidFill>
                    <a:ea typeface="宋体" charset="-122"/>
                  </a:rPr>
                  <a:t>0</a:t>
                </a:r>
                <a:r>
                  <a:rPr lang="en-US" altLang="zh-CN" sz="1800" dirty="0" smtClean="0">
                    <a:solidFill>
                      <a:srgbClr val="0000CC"/>
                    </a:solidFill>
                    <a:ea typeface="宋体" charset="-122"/>
                  </a:rPr>
                  <a:t>,v</a:t>
                </a:r>
                <a:r>
                  <a:rPr lang="en-US" altLang="zh-CN" sz="1800" baseline="-25000" dirty="0" smtClean="0">
                    <a:solidFill>
                      <a:srgbClr val="0000CC"/>
                    </a:solidFill>
                    <a:ea typeface="宋体" charset="-122"/>
                  </a:rPr>
                  <a:t>2</a:t>
                </a:r>
                <a:r>
                  <a:rPr lang="en-US" altLang="zh-CN" sz="1800" dirty="0" smtClean="0">
                    <a:solidFill>
                      <a:srgbClr val="0000CC"/>
                    </a:solidFill>
                    <a:ea typeface="宋体" charset="-122"/>
                  </a:rPr>
                  <a:t>}</a:t>
                </a:r>
              </a:p>
            </p:txBody>
          </p:sp>
        </p:grpSp>
        <p:grpSp>
          <p:nvGrpSpPr>
            <p:cNvPr id="11374" name="Group 254"/>
            <p:cNvGrpSpPr>
              <a:grpSpLocks/>
            </p:cNvGrpSpPr>
            <p:nvPr/>
          </p:nvGrpSpPr>
          <p:grpSpPr bwMode="auto">
            <a:xfrm>
              <a:off x="2256" y="1488"/>
              <a:ext cx="798" cy="394"/>
              <a:chOff x="4272" y="2400"/>
              <a:chExt cx="798" cy="394"/>
            </a:xfrm>
          </p:grpSpPr>
          <p:sp>
            <p:nvSpPr>
              <p:cNvPr id="11382" name="Text Box 255"/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000" smtClean="0">
                    <a:solidFill>
                      <a:srgbClr val="000000"/>
                    </a:solidFill>
                    <a:ea typeface="宋体" charset="-122"/>
                  </a:rPr>
                  <a:t>∞</a:t>
                </a:r>
              </a:p>
            </p:txBody>
          </p:sp>
          <p:sp>
            <p:nvSpPr>
              <p:cNvPr id="11383" name="Text Box 256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0" lang="en-US" altLang="zh-CN" sz="2000" smtClean="0">
                    <a:solidFill>
                      <a:srgbClr val="000000"/>
                    </a:solidFill>
                    <a:ea typeface="宋体" charset="-122"/>
                  </a:rPr>
                  <a:t>	</a:t>
                </a:r>
              </a:p>
            </p:txBody>
          </p:sp>
        </p:grpSp>
        <p:grpSp>
          <p:nvGrpSpPr>
            <p:cNvPr id="11375" name="Group 257"/>
            <p:cNvGrpSpPr>
              <a:grpSpLocks/>
            </p:cNvGrpSpPr>
            <p:nvPr/>
          </p:nvGrpSpPr>
          <p:grpSpPr bwMode="auto">
            <a:xfrm>
              <a:off x="2274" y="1830"/>
              <a:ext cx="798" cy="378"/>
              <a:chOff x="4272" y="2400"/>
              <a:chExt cx="798" cy="369"/>
            </a:xfrm>
          </p:grpSpPr>
          <p:sp>
            <p:nvSpPr>
              <p:cNvPr id="11380" name="Text Box 258"/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30</a:t>
                </a:r>
              </a:p>
            </p:txBody>
          </p:sp>
          <p:sp>
            <p:nvSpPr>
              <p:cNvPr id="11381" name="Text Box 259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{v</a:t>
                </a:r>
                <a:r>
                  <a:rPr lang="en-US" altLang="zh-CN" sz="1800" baseline="-25000" smtClean="0">
                    <a:solidFill>
                      <a:srgbClr val="000000"/>
                    </a:solidFill>
                    <a:ea typeface="宋体" charset="-122"/>
                  </a:rPr>
                  <a:t>0</a:t>
                </a: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,v</a:t>
                </a:r>
                <a:r>
                  <a:rPr lang="en-US" altLang="zh-CN" sz="1800" baseline="-25000" smtClean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}</a:t>
                </a:r>
              </a:p>
            </p:txBody>
          </p:sp>
        </p:grpSp>
        <p:grpSp>
          <p:nvGrpSpPr>
            <p:cNvPr id="11376" name="Group 260"/>
            <p:cNvGrpSpPr>
              <a:grpSpLocks/>
            </p:cNvGrpSpPr>
            <p:nvPr/>
          </p:nvGrpSpPr>
          <p:grpSpPr bwMode="auto">
            <a:xfrm>
              <a:off x="2304" y="2217"/>
              <a:ext cx="798" cy="375"/>
              <a:chOff x="4272" y="2400"/>
              <a:chExt cx="798" cy="375"/>
            </a:xfrm>
          </p:grpSpPr>
          <p:sp>
            <p:nvSpPr>
              <p:cNvPr id="11378" name="Text Box 261"/>
              <p:cNvSpPr txBox="1">
                <a:spLocks noChangeArrowheads="1"/>
              </p:cNvSpPr>
              <p:nvPr/>
            </p:nvSpPr>
            <p:spPr bwMode="auto">
              <a:xfrm>
                <a:off x="4434" y="2400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100</a:t>
                </a:r>
              </a:p>
            </p:txBody>
          </p:sp>
          <p:sp>
            <p:nvSpPr>
              <p:cNvPr id="11379" name="Text Box 262"/>
              <p:cNvSpPr txBox="1">
                <a:spLocks noChangeArrowheads="1"/>
              </p:cNvSpPr>
              <p:nvPr/>
            </p:nvSpPr>
            <p:spPr bwMode="auto">
              <a:xfrm>
                <a:off x="4272" y="2544"/>
                <a:ext cx="79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{v</a:t>
                </a:r>
                <a:r>
                  <a:rPr lang="en-US" altLang="zh-CN" sz="1800" baseline="-25000" smtClean="0">
                    <a:solidFill>
                      <a:srgbClr val="000000"/>
                    </a:solidFill>
                    <a:ea typeface="宋体" charset="-122"/>
                  </a:rPr>
                  <a:t>0</a:t>
                </a: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, v</a:t>
                </a:r>
                <a:r>
                  <a:rPr lang="en-US" altLang="zh-CN" sz="1800" baseline="-25000" smtClean="0">
                    <a:solidFill>
                      <a:srgbClr val="000000"/>
                    </a:solidFill>
                    <a:ea typeface="宋体" charset="-122"/>
                  </a:rPr>
                  <a:t>5</a:t>
                </a:r>
                <a:r>
                  <a:rPr lang="en-US" altLang="zh-CN" sz="1800" smtClean="0">
                    <a:solidFill>
                      <a:srgbClr val="000000"/>
                    </a:solidFill>
                    <a:ea typeface="宋体" charset="-122"/>
                  </a:rPr>
                  <a:t>}</a:t>
                </a:r>
              </a:p>
            </p:txBody>
          </p:sp>
        </p:grpSp>
        <p:sp>
          <p:nvSpPr>
            <p:cNvPr id="11377" name="Rectangle 263"/>
            <p:cNvSpPr>
              <a:spLocks noChangeArrowheads="1"/>
            </p:cNvSpPr>
            <p:nvPr/>
          </p:nvSpPr>
          <p:spPr bwMode="auto">
            <a:xfrm>
              <a:off x="2544" y="662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</a:rPr>
                <a:t>∞</a:t>
              </a:r>
            </a:p>
          </p:txBody>
        </p:sp>
      </p:grpSp>
      <p:sp>
        <p:nvSpPr>
          <p:cNvPr id="937224" name="Rectangle 264"/>
          <p:cNvSpPr>
            <a:spLocks noChangeArrowheads="1"/>
          </p:cNvSpPr>
          <p:nvPr/>
        </p:nvSpPr>
        <p:spPr bwMode="auto">
          <a:xfrm>
            <a:off x="5353050" y="95408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7225" name="Rectangle 265"/>
          <p:cNvSpPr>
            <a:spLocks noChangeArrowheads="1"/>
          </p:cNvSpPr>
          <p:nvPr/>
        </p:nvSpPr>
        <p:spPr bwMode="auto">
          <a:xfrm>
            <a:off x="6553200" y="9540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7226" name="Rectangle 266"/>
          <p:cNvSpPr>
            <a:spLocks noChangeArrowheads="1"/>
          </p:cNvSpPr>
          <p:nvPr/>
        </p:nvSpPr>
        <p:spPr bwMode="auto">
          <a:xfrm>
            <a:off x="8020050" y="954088"/>
            <a:ext cx="3674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</a:rPr>
              <a:t>∞</a:t>
            </a:r>
          </a:p>
        </p:txBody>
      </p:sp>
      <p:sp>
        <p:nvSpPr>
          <p:cNvPr id="937227" name="Line 267"/>
          <p:cNvSpPr>
            <a:spLocks noChangeShapeType="1"/>
          </p:cNvSpPr>
          <p:nvPr/>
        </p:nvSpPr>
        <p:spPr bwMode="auto">
          <a:xfrm>
            <a:off x="457200" y="1639888"/>
            <a:ext cx="8382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28" name="Line 268"/>
          <p:cNvSpPr>
            <a:spLocks noChangeShapeType="1"/>
          </p:cNvSpPr>
          <p:nvPr/>
        </p:nvSpPr>
        <p:spPr bwMode="auto">
          <a:xfrm>
            <a:off x="533400" y="1487488"/>
            <a:ext cx="1916113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29" name="Line 269"/>
          <p:cNvSpPr>
            <a:spLocks noChangeShapeType="1"/>
          </p:cNvSpPr>
          <p:nvPr/>
        </p:nvSpPr>
        <p:spPr bwMode="auto">
          <a:xfrm flipH="1">
            <a:off x="2062163" y="1563688"/>
            <a:ext cx="452437" cy="604837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0" name="Line 270"/>
          <p:cNvSpPr>
            <a:spLocks noChangeShapeType="1"/>
          </p:cNvSpPr>
          <p:nvPr/>
        </p:nvSpPr>
        <p:spPr bwMode="auto">
          <a:xfrm>
            <a:off x="598488" y="1492250"/>
            <a:ext cx="1916112" cy="1588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1" name="Line 271"/>
          <p:cNvSpPr>
            <a:spLocks noChangeShapeType="1"/>
          </p:cNvSpPr>
          <p:nvPr/>
        </p:nvSpPr>
        <p:spPr bwMode="auto">
          <a:xfrm>
            <a:off x="1392238" y="839788"/>
            <a:ext cx="588962" cy="13335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type="triangle" w="sm" len="lg"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2" name="Line 272"/>
          <p:cNvSpPr>
            <a:spLocks noChangeShapeType="1"/>
          </p:cNvSpPr>
          <p:nvPr/>
        </p:nvSpPr>
        <p:spPr bwMode="auto">
          <a:xfrm flipH="1">
            <a:off x="2062163" y="1563688"/>
            <a:ext cx="452437" cy="6048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3" name="Line 273"/>
          <p:cNvSpPr>
            <a:spLocks noChangeShapeType="1"/>
          </p:cNvSpPr>
          <p:nvPr/>
        </p:nvSpPr>
        <p:spPr bwMode="auto">
          <a:xfrm>
            <a:off x="609600" y="1487488"/>
            <a:ext cx="1916113" cy="63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4" name="Rectangle 274"/>
          <p:cNvSpPr>
            <a:spLocks noChangeArrowheads="1"/>
          </p:cNvSpPr>
          <p:nvPr/>
        </p:nvSpPr>
        <p:spPr bwMode="auto">
          <a:xfrm>
            <a:off x="304800" y="115888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例</a:t>
            </a:r>
          </a:p>
        </p:txBody>
      </p:sp>
      <p:graphicFrame>
        <p:nvGraphicFramePr>
          <p:cNvPr id="937235" name="Object 275"/>
          <p:cNvGraphicFramePr>
            <a:graphicFrameLocks noChangeAspect="1"/>
          </p:cNvGraphicFramePr>
          <p:nvPr/>
        </p:nvGraphicFramePr>
        <p:xfrm>
          <a:off x="0" y="3240088"/>
          <a:ext cx="2971800" cy="2362200"/>
        </p:xfrm>
        <a:graphic>
          <a:graphicData uri="http://schemas.openxmlformats.org/presentationml/2006/ole">
            <p:oleObj spid="_x0000_s173063" name="Equation" r:id="rId3" imgW="1333500" imgH="774700" progId="Equation.3">
              <p:embed/>
            </p:oleObj>
          </a:graphicData>
        </a:graphic>
      </p:graphicFrame>
      <p:sp>
        <p:nvSpPr>
          <p:cNvPr id="937236" name="Oval 276"/>
          <p:cNvSpPr>
            <a:spLocks noChangeArrowheads="1"/>
          </p:cNvSpPr>
          <p:nvPr/>
        </p:nvSpPr>
        <p:spPr bwMode="auto">
          <a:xfrm>
            <a:off x="228600" y="1335088"/>
            <a:ext cx="381000" cy="30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7" name="Rectangle 277"/>
          <p:cNvSpPr>
            <a:spLocks noChangeArrowheads="1"/>
          </p:cNvSpPr>
          <p:nvPr/>
        </p:nvSpPr>
        <p:spPr bwMode="auto">
          <a:xfrm>
            <a:off x="4114800" y="40020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</a:rPr>
              <a:t>v</a:t>
            </a:r>
            <a:r>
              <a:rPr kumimoji="1" lang="en-US" altLang="zh-CN" b="1" baseline="-25000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37238" name="Rectangle 278"/>
          <p:cNvSpPr>
            <a:spLocks noChangeArrowheads="1"/>
          </p:cNvSpPr>
          <p:nvPr/>
        </p:nvSpPr>
        <p:spPr bwMode="auto">
          <a:xfrm>
            <a:off x="3733800" y="1563688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39" name="Rectangle 279"/>
          <p:cNvSpPr>
            <a:spLocks noChangeArrowheads="1"/>
          </p:cNvSpPr>
          <p:nvPr/>
        </p:nvSpPr>
        <p:spPr bwMode="auto">
          <a:xfrm>
            <a:off x="5340350" y="40020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</a:rPr>
              <a:t>v</a:t>
            </a:r>
            <a:r>
              <a:rPr kumimoji="1" lang="en-US" altLang="zh-CN" b="1" baseline="-25000" smtClean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37240" name="Rectangle 280"/>
          <p:cNvSpPr>
            <a:spLocks noChangeArrowheads="1"/>
          </p:cNvSpPr>
          <p:nvPr/>
        </p:nvSpPr>
        <p:spPr bwMode="auto">
          <a:xfrm>
            <a:off x="4953000" y="2782888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41" name="Rectangle 281"/>
          <p:cNvSpPr>
            <a:spLocks noChangeArrowheads="1"/>
          </p:cNvSpPr>
          <p:nvPr/>
        </p:nvSpPr>
        <p:spPr bwMode="auto">
          <a:xfrm>
            <a:off x="6248400" y="2173288"/>
            <a:ext cx="11430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42" name="Rectangle 282"/>
          <p:cNvSpPr>
            <a:spLocks noChangeArrowheads="1"/>
          </p:cNvSpPr>
          <p:nvPr/>
        </p:nvSpPr>
        <p:spPr bwMode="auto">
          <a:xfrm>
            <a:off x="6635750" y="40020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</a:rPr>
              <a:t>v</a:t>
            </a:r>
            <a:r>
              <a:rPr kumimoji="1" lang="en-US" altLang="zh-CN" b="1" baseline="-25000" smtClean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37243" name="Rectangle 283"/>
          <p:cNvSpPr>
            <a:spLocks noChangeArrowheads="1"/>
          </p:cNvSpPr>
          <p:nvPr/>
        </p:nvSpPr>
        <p:spPr bwMode="auto">
          <a:xfrm>
            <a:off x="7620000" y="3392488"/>
            <a:ext cx="1295400" cy="609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endParaRPr kumimoji="1"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937244" name="Rectangle 284"/>
          <p:cNvSpPr>
            <a:spLocks noChangeArrowheads="1"/>
          </p:cNvSpPr>
          <p:nvPr/>
        </p:nvSpPr>
        <p:spPr bwMode="auto">
          <a:xfrm>
            <a:off x="8083550" y="4002088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</a:rPr>
              <a:t>v</a:t>
            </a:r>
            <a:r>
              <a:rPr kumimoji="1" lang="en-US" altLang="zh-CN" b="1" baseline="-25000" smtClean="0">
                <a:solidFill>
                  <a:srgbClr val="000000"/>
                </a:solidFill>
              </a:rPr>
              <a:t>5</a:t>
            </a:r>
          </a:p>
        </p:txBody>
      </p:sp>
      <p:grpSp>
        <p:nvGrpSpPr>
          <p:cNvPr id="13" name="Group 285"/>
          <p:cNvGrpSpPr>
            <a:grpSpLocks/>
          </p:cNvGrpSpPr>
          <p:nvPr/>
        </p:nvGrpSpPr>
        <p:grpSpPr bwMode="auto">
          <a:xfrm>
            <a:off x="4876800" y="3406775"/>
            <a:ext cx="1266825" cy="595313"/>
            <a:chOff x="4272" y="2400"/>
            <a:chExt cx="798" cy="375"/>
          </a:xfrm>
        </p:grpSpPr>
        <p:sp>
          <p:nvSpPr>
            <p:cNvPr id="11371" name="Text Box 286"/>
            <p:cNvSpPr txBox="1">
              <a:spLocks noChangeArrowheads="1"/>
            </p:cNvSpPr>
            <p:nvPr/>
          </p:nvSpPr>
          <p:spPr bwMode="auto">
            <a:xfrm>
              <a:off x="4434" y="2400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100</a:t>
              </a:r>
            </a:p>
          </p:txBody>
        </p:sp>
        <p:sp>
          <p:nvSpPr>
            <p:cNvPr id="11372" name="Text Box 287"/>
            <p:cNvSpPr txBox="1">
              <a:spLocks noChangeArrowheads="1"/>
            </p:cNvSpPr>
            <p:nvPr/>
          </p:nvSpPr>
          <p:spPr bwMode="auto">
            <a:xfrm>
              <a:off x="4272" y="2544"/>
              <a:ext cx="7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{v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0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, v</a:t>
              </a:r>
              <a:r>
                <a:rPr lang="en-US" altLang="zh-CN" sz="1800" baseline="-25000" smtClean="0">
                  <a:solidFill>
                    <a:srgbClr val="000000"/>
                  </a:solidFill>
                  <a:ea typeface="宋体" charset="-122"/>
                </a:rPr>
                <a:t>5</a:t>
              </a:r>
              <a:r>
                <a:rPr lang="en-US" altLang="zh-CN" sz="1800" smtClean="0">
                  <a:solidFill>
                    <a:srgbClr val="000000"/>
                  </a:solidFill>
                  <a:ea typeface="宋体" charset="-122"/>
                </a:rPr>
                <a:t>}</a:t>
              </a:r>
            </a:p>
          </p:txBody>
        </p:sp>
      </p:grpSp>
      <p:sp>
        <p:nvSpPr>
          <p:cNvPr id="937249" name="Text Box 289"/>
          <p:cNvSpPr txBox="1">
            <a:spLocks noChangeArrowheads="1"/>
          </p:cNvSpPr>
          <p:nvPr/>
        </p:nvSpPr>
        <p:spPr bwMode="auto">
          <a:xfrm>
            <a:off x="-108520" y="3356992"/>
            <a:ext cx="381000" cy="208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0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1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2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3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4</a:t>
            </a: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00"/>
                </a:solidFill>
                <a:ea typeface="宋体" charset="-122"/>
              </a:rPr>
              <a:t>5</a:t>
            </a:r>
          </a:p>
        </p:txBody>
      </p:sp>
      <p:sp>
        <p:nvSpPr>
          <p:cNvPr id="937250" name="Rectangle 290"/>
          <p:cNvSpPr>
            <a:spLocks noChangeArrowheads="1"/>
          </p:cNvSpPr>
          <p:nvPr/>
        </p:nvSpPr>
        <p:spPr bwMode="auto">
          <a:xfrm>
            <a:off x="3810000" y="344488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D[w]</a:t>
            </a:r>
          </a:p>
        </p:txBody>
      </p:sp>
      <p:sp>
        <p:nvSpPr>
          <p:cNvPr id="937251" name="Text Box 291"/>
          <p:cNvSpPr txBox="1">
            <a:spLocks noChangeArrowheads="1"/>
          </p:cNvSpPr>
          <p:nvPr/>
        </p:nvSpPr>
        <p:spPr bwMode="auto">
          <a:xfrm>
            <a:off x="152400" y="3087688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smtClean="0">
                <a:solidFill>
                  <a:srgbClr val="000000"/>
                </a:solidFill>
                <a:ea typeface="宋体" charset="-122"/>
              </a:rPr>
              <a:t>0    1     2      3      4      5</a:t>
            </a:r>
          </a:p>
        </p:txBody>
      </p:sp>
      <p:sp>
        <p:nvSpPr>
          <p:cNvPr id="937253" name="Text Box 293"/>
          <p:cNvSpPr txBox="1">
            <a:spLocks noChangeArrowheads="1"/>
          </p:cNvSpPr>
          <p:nvPr/>
        </p:nvSpPr>
        <p:spPr bwMode="auto">
          <a:xfrm>
            <a:off x="7696200" y="1639888"/>
            <a:ext cx="1143000" cy="555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10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{v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,v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2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}</a:t>
            </a:r>
            <a:endParaRPr lang="en-US" altLang="zh-CN" sz="1800" dirty="0" smtClean="0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37254" name="Text Box 294"/>
          <p:cNvSpPr txBox="1">
            <a:spLocks noChangeArrowheads="1"/>
          </p:cNvSpPr>
          <p:nvPr/>
        </p:nvSpPr>
        <p:spPr bwMode="auto">
          <a:xfrm>
            <a:off x="7696200" y="2227263"/>
            <a:ext cx="1143000" cy="5556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50</a:t>
            </a:r>
          </a:p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{v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,v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4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,v</a:t>
            </a:r>
            <a:r>
              <a:rPr lang="en-US" altLang="zh-CN" sz="1800" baseline="-25000" dirty="0" smtClean="0">
                <a:solidFill>
                  <a:srgbClr val="0000CC"/>
                </a:solidFill>
                <a:ea typeface="宋体" charset="-122"/>
              </a:rPr>
              <a:t>3</a:t>
            </a:r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}</a:t>
            </a:r>
          </a:p>
        </p:txBody>
      </p:sp>
      <p:sp>
        <p:nvSpPr>
          <p:cNvPr id="937255" name="Text Box 295"/>
          <p:cNvSpPr txBox="1">
            <a:spLocks noChangeArrowheads="1"/>
          </p:cNvSpPr>
          <p:nvPr/>
        </p:nvSpPr>
        <p:spPr bwMode="auto">
          <a:xfrm>
            <a:off x="7696200" y="2836863"/>
            <a:ext cx="1143000" cy="50783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仿宋_GB2312" pitchFamily="49" charset="-122"/>
              </a:defRPr>
            </a:lvl9pPr>
          </a:lstStyle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CC"/>
                </a:solidFill>
                <a:ea typeface="宋体" charset="-122"/>
              </a:rPr>
              <a:t>30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0000CC"/>
                </a:solidFill>
                <a:ea typeface="宋体" charset="-122"/>
              </a:rPr>
              <a:t>{v</a:t>
            </a:r>
            <a:r>
              <a:rPr lang="en-US" altLang="zh-CN" sz="1800" baseline="-25000" smtClean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en-US" altLang="zh-CN" sz="1800" smtClean="0">
                <a:solidFill>
                  <a:srgbClr val="0000CC"/>
                </a:solidFill>
                <a:ea typeface="宋体" charset="-122"/>
              </a:rPr>
              <a:t>,v</a:t>
            </a:r>
            <a:r>
              <a:rPr lang="en-US" altLang="zh-CN" sz="1800" baseline="-25000" smtClean="0">
                <a:solidFill>
                  <a:srgbClr val="0000CC"/>
                </a:solidFill>
                <a:ea typeface="宋体" charset="-122"/>
              </a:rPr>
              <a:t>4</a:t>
            </a:r>
            <a:r>
              <a:rPr lang="en-US" altLang="zh-CN" sz="1800" smtClean="0">
                <a:solidFill>
                  <a:srgbClr val="0000CC"/>
                </a:solidFill>
                <a:ea typeface="宋体" charset="-122"/>
              </a:rPr>
              <a:t>}</a:t>
            </a:r>
          </a:p>
        </p:txBody>
      </p:sp>
      <p:sp>
        <p:nvSpPr>
          <p:cNvPr id="95" name="Text Box 150"/>
          <p:cNvSpPr txBox="1">
            <a:spLocks noChangeArrowheads="1"/>
          </p:cNvSpPr>
          <p:nvPr/>
        </p:nvSpPr>
        <p:spPr bwMode="auto">
          <a:xfrm>
            <a:off x="533400" y="6074132"/>
            <a:ext cx="756699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与最小生成树的不同点：路径可能是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累加的</a:t>
            </a:r>
            <a:r>
              <a:rPr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xmlns="" val="123482893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7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7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7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3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3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9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9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937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9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104" grpId="0" animBg="1" autoUpdateAnimBg="0"/>
      <p:bldP spid="937153" grpId="0" animBg="1" autoUpdateAnimBg="0"/>
      <p:bldP spid="937206" grpId="0" autoUpdateAnimBg="0"/>
      <p:bldP spid="937207" grpId="0" autoUpdateAnimBg="0"/>
      <p:bldP spid="937208" grpId="0" autoUpdateAnimBg="0"/>
      <p:bldP spid="937209" grpId="0" autoUpdateAnimBg="0"/>
      <p:bldP spid="937224" grpId="0" autoUpdateAnimBg="0"/>
      <p:bldP spid="937225" grpId="0" autoUpdateAnimBg="0"/>
      <p:bldP spid="937226" grpId="0" autoUpdateAnimBg="0"/>
      <p:bldP spid="937227" grpId="0" animBg="1"/>
      <p:bldP spid="937228" grpId="0" animBg="1"/>
      <p:bldP spid="937229" grpId="0" animBg="1"/>
      <p:bldP spid="937230" grpId="0" animBg="1"/>
      <p:bldP spid="937231" grpId="0" animBg="1"/>
      <p:bldP spid="937232" grpId="0" animBg="1"/>
      <p:bldP spid="937233" grpId="0" animBg="1"/>
      <p:bldP spid="937236" grpId="0" animBg="1"/>
      <p:bldP spid="937237" grpId="0" autoUpdateAnimBg="0"/>
      <p:bldP spid="937238" grpId="0" animBg="1"/>
      <p:bldP spid="937239" grpId="0" autoUpdateAnimBg="0"/>
      <p:bldP spid="937240" grpId="0" animBg="1"/>
      <p:bldP spid="937241" grpId="0" animBg="1"/>
      <p:bldP spid="937242" grpId="0" autoUpdateAnimBg="0"/>
      <p:bldP spid="937243" grpId="0" animBg="1"/>
      <p:bldP spid="937244" grpId="0" autoUpdateAnimBg="0"/>
      <p:bldP spid="937249" grpId="0" autoUpdateAnimBg="0"/>
      <p:bldP spid="937250" grpId="0" autoUpdateAnimBg="0"/>
      <p:bldP spid="937251" grpId="0" autoUpdateAnimBg="0"/>
      <p:bldP spid="937253" grpId="0" animBg="1" autoUpdateAnimBg="0"/>
      <p:bldP spid="937254" grpId="0" animBg="1" autoUpdateAnimBg="0"/>
      <p:bldP spid="937255" grpId="0" animBg="1" autoUpdateAnimBg="0"/>
      <p:bldP spid="9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1026">
            <a:hlinkClick r:id="rId2" action="ppaction://hlinksldjump" highlightClick="1"/>
          </p:cNvPr>
          <p:cNvSpPr txBox="1">
            <a:spLocks noChangeArrowheads="1"/>
          </p:cNvSpPr>
          <p:nvPr/>
        </p:nvSpPr>
        <p:spPr bwMode="auto">
          <a:xfrm>
            <a:off x="693937" y="228600"/>
            <a:ext cx="30139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400" b="1" dirty="0" smtClean="0">
                <a:solidFill>
                  <a:srgbClr val="3333CC"/>
                </a:solidFill>
                <a:ea typeface="隶书" panose="02010509060101010101" pitchFamily="49" charset="-122"/>
              </a:rPr>
              <a:t>索引顺序表</a:t>
            </a:r>
            <a:endParaRPr kumimoji="1" lang="zh-CN" altLang="en-US" sz="2400" dirty="0" smtClean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239619" name="Text Box 1027"/>
          <p:cNvSpPr txBox="1">
            <a:spLocks noChangeArrowheads="1"/>
          </p:cNvSpPr>
          <p:nvPr/>
        </p:nvSpPr>
        <p:spPr bwMode="auto">
          <a:xfrm>
            <a:off x="609600" y="1143000"/>
            <a:ext cx="830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A50021"/>
                </a:solidFill>
                <a:ea typeface="楷体_GB2312" pitchFamily="49" charset="-122"/>
              </a:rPr>
              <a:t>在建立顺序表的同时，建立一个索引。</a:t>
            </a:r>
          </a:p>
        </p:txBody>
      </p:sp>
      <p:graphicFrame>
        <p:nvGraphicFramePr>
          <p:cNvPr id="239831" name="Group 1239"/>
          <p:cNvGraphicFramePr>
            <a:graphicFrameLocks noGrp="1"/>
          </p:cNvGraphicFramePr>
          <p:nvPr/>
        </p:nvGraphicFramePr>
        <p:xfrm>
          <a:off x="457200" y="2895600"/>
          <a:ext cx="8305800" cy="1036320"/>
        </p:xfrm>
        <a:graphic>
          <a:graphicData uri="http://schemas.openxmlformats.org/drawingml/2006/table">
            <a:tbl>
              <a:tblPr/>
              <a:tblGrid>
                <a:gridCol w="519113"/>
                <a:gridCol w="519112"/>
                <a:gridCol w="519113"/>
                <a:gridCol w="519112"/>
                <a:gridCol w="519113"/>
                <a:gridCol w="519112"/>
                <a:gridCol w="519113"/>
                <a:gridCol w="519112"/>
                <a:gridCol w="519113"/>
                <a:gridCol w="519112"/>
                <a:gridCol w="519113"/>
                <a:gridCol w="519112"/>
                <a:gridCol w="519113"/>
                <a:gridCol w="519112"/>
                <a:gridCol w="1038225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9846" name="Group 1254"/>
          <p:cNvGraphicFramePr>
            <a:graphicFrameLocks noGrp="1"/>
          </p:cNvGraphicFramePr>
          <p:nvPr/>
        </p:nvGraphicFramePr>
        <p:xfrm>
          <a:off x="1524000" y="4800600"/>
          <a:ext cx="6096000" cy="5842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40   5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78   10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848" name="Freeform 1256"/>
          <p:cNvSpPr>
            <a:spLocks/>
          </p:cNvSpPr>
          <p:nvPr/>
        </p:nvSpPr>
        <p:spPr bwMode="auto">
          <a:xfrm>
            <a:off x="685800" y="3886200"/>
            <a:ext cx="2171700" cy="965200"/>
          </a:xfrm>
          <a:custGeom>
            <a:avLst/>
            <a:gdLst>
              <a:gd name="T0" fmla="*/ 1200 w 1368"/>
              <a:gd name="T1" fmla="*/ 384 h 384"/>
              <a:gd name="T2" fmla="*/ 1200 w 1368"/>
              <a:gd name="T3" fmla="*/ 240 h 384"/>
              <a:gd name="T4" fmla="*/ 192 w 1368"/>
              <a:gd name="T5" fmla="*/ 240 h 384"/>
              <a:gd name="T6" fmla="*/ 48 w 1368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8" h="384">
                <a:moveTo>
                  <a:pt x="1200" y="384"/>
                </a:moveTo>
                <a:cubicBezTo>
                  <a:pt x="1284" y="324"/>
                  <a:pt x="1368" y="264"/>
                  <a:pt x="1200" y="240"/>
                </a:cubicBezTo>
                <a:cubicBezTo>
                  <a:pt x="1032" y="216"/>
                  <a:pt x="384" y="280"/>
                  <a:pt x="192" y="240"/>
                </a:cubicBezTo>
                <a:cubicBezTo>
                  <a:pt x="0" y="200"/>
                  <a:pt x="72" y="40"/>
                  <a:pt x="48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39849" name="Freeform 1257"/>
          <p:cNvSpPr>
            <a:spLocks/>
          </p:cNvSpPr>
          <p:nvPr/>
        </p:nvSpPr>
        <p:spPr bwMode="auto">
          <a:xfrm>
            <a:off x="3276600" y="3886200"/>
            <a:ext cx="952500" cy="965200"/>
          </a:xfrm>
          <a:custGeom>
            <a:avLst/>
            <a:gdLst>
              <a:gd name="T0" fmla="*/ 528 w 600"/>
              <a:gd name="T1" fmla="*/ 384 h 384"/>
              <a:gd name="T2" fmla="*/ 528 w 600"/>
              <a:gd name="T3" fmla="*/ 240 h 384"/>
              <a:gd name="T4" fmla="*/ 96 w 600"/>
              <a:gd name="T5" fmla="*/ 192 h 384"/>
              <a:gd name="T6" fmla="*/ 0 w 600"/>
              <a:gd name="T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0" h="384">
                <a:moveTo>
                  <a:pt x="528" y="384"/>
                </a:moveTo>
                <a:cubicBezTo>
                  <a:pt x="564" y="328"/>
                  <a:pt x="600" y="272"/>
                  <a:pt x="528" y="240"/>
                </a:cubicBezTo>
                <a:cubicBezTo>
                  <a:pt x="456" y="208"/>
                  <a:pt x="184" y="232"/>
                  <a:pt x="96" y="192"/>
                </a:cubicBezTo>
                <a:cubicBezTo>
                  <a:pt x="8" y="152"/>
                  <a:pt x="4" y="76"/>
                  <a:pt x="0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39851" name="Freeform 1259"/>
          <p:cNvSpPr>
            <a:spLocks/>
          </p:cNvSpPr>
          <p:nvPr/>
        </p:nvSpPr>
        <p:spPr bwMode="auto">
          <a:xfrm>
            <a:off x="5638800" y="3886200"/>
            <a:ext cx="266700" cy="965200"/>
          </a:xfrm>
          <a:custGeom>
            <a:avLst/>
            <a:gdLst>
              <a:gd name="T0" fmla="*/ 0 w 168"/>
              <a:gd name="T1" fmla="*/ 384 h 384"/>
              <a:gd name="T2" fmla="*/ 144 w 168"/>
              <a:gd name="T3" fmla="*/ 240 h 384"/>
              <a:gd name="T4" fmla="*/ 144 w 168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" h="384">
                <a:moveTo>
                  <a:pt x="0" y="384"/>
                </a:moveTo>
                <a:cubicBezTo>
                  <a:pt x="60" y="344"/>
                  <a:pt x="120" y="304"/>
                  <a:pt x="144" y="240"/>
                </a:cubicBezTo>
                <a:cubicBezTo>
                  <a:pt x="168" y="176"/>
                  <a:pt x="144" y="40"/>
                  <a:pt x="144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39852" name="Text Box 1260"/>
          <p:cNvSpPr txBox="1">
            <a:spLocks noChangeArrowheads="1"/>
          </p:cNvSpPr>
          <p:nvPr/>
        </p:nvSpPr>
        <p:spPr bwMode="auto">
          <a:xfrm>
            <a:off x="533400" y="20574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smtClean="0">
                <a:solidFill>
                  <a:srgbClr val="A50021"/>
                </a:solidFill>
              </a:rPr>
              <a:t>例如：</a:t>
            </a:r>
          </a:p>
        </p:txBody>
      </p:sp>
      <p:sp>
        <p:nvSpPr>
          <p:cNvPr id="239853" name="Text Box 1261"/>
          <p:cNvSpPr txBox="1">
            <a:spLocks noChangeArrowheads="1"/>
          </p:cNvSpPr>
          <p:nvPr/>
        </p:nvSpPr>
        <p:spPr bwMode="auto">
          <a:xfrm>
            <a:off x="1219200" y="5679653"/>
            <a:ext cx="7086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4000" b="1" dirty="0" smtClean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索引顺序表 </a:t>
            </a:r>
            <a:r>
              <a:rPr kumimoji="1" lang="en-US" altLang="zh-CN" sz="4000" b="1" dirty="0" smtClean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= </a:t>
            </a:r>
            <a:r>
              <a:rPr kumimoji="1" lang="zh-CN" altLang="en-US" sz="4000" b="1" dirty="0" smtClean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索引 </a:t>
            </a:r>
            <a:r>
              <a:rPr kumimoji="1" lang="en-US" altLang="zh-CN" sz="4000" b="1" dirty="0" smtClean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 </a:t>
            </a:r>
            <a:r>
              <a:rPr kumimoji="1" lang="zh-CN" altLang="en-US" sz="4000" b="1" dirty="0" smtClean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顺序表</a:t>
            </a:r>
          </a:p>
        </p:txBody>
      </p:sp>
      <p:sp>
        <p:nvSpPr>
          <p:cNvPr id="239854" name="Rectangle 1262"/>
          <p:cNvSpPr>
            <a:spLocks noChangeArrowheads="1"/>
          </p:cNvSpPr>
          <p:nvPr/>
        </p:nvSpPr>
        <p:spPr bwMode="auto">
          <a:xfrm>
            <a:off x="1935163" y="2041525"/>
            <a:ext cx="1722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顺序表</a:t>
            </a:r>
          </a:p>
        </p:txBody>
      </p:sp>
      <p:sp>
        <p:nvSpPr>
          <p:cNvPr id="239855" name="Rectangle 1263"/>
          <p:cNvSpPr>
            <a:spLocks noChangeArrowheads="1"/>
          </p:cNvSpPr>
          <p:nvPr/>
        </p:nvSpPr>
        <p:spPr bwMode="auto">
          <a:xfrm>
            <a:off x="157163" y="4648200"/>
            <a:ext cx="1209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A5002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xmlns="" val="31733150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3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utoUpdateAnimBg="0"/>
      <p:bldP spid="239619" grpId="0" autoUpdateAnimBg="0"/>
      <p:bldP spid="239848" grpId="0" animBg="1"/>
      <p:bldP spid="239849" grpId="0" animBg="1"/>
      <p:bldP spid="239851" grpId="0" animBg="1"/>
      <p:bldP spid="239852" grpId="0" autoUpdateAnimBg="0"/>
      <p:bldP spid="239853" grpId="0" autoUpdateAnimBg="0"/>
      <p:bldP spid="239854" grpId="0" autoUpdateAnimBg="0"/>
      <p:bldP spid="23985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分块查找（索引顺序查找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查找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</a:t>
            </a:r>
            <a:r>
              <a:rPr lang="zh-CN" altLang="en-US" dirty="0"/>
              <a:t>表分成几块，</a:t>
            </a:r>
            <a:r>
              <a:rPr lang="zh-CN" altLang="en-US" dirty="0">
                <a:solidFill>
                  <a:srgbClr val="FF0000"/>
                </a:solidFill>
              </a:rPr>
              <a:t>块内无序，块间有序</a:t>
            </a:r>
            <a:r>
              <a:rPr lang="zh-CN" altLang="en-US" dirty="0"/>
              <a:t>；先确定待查记录所在块</a:t>
            </a:r>
            <a:r>
              <a:rPr lang="zh-CN" altLang="en-US" dirty="0" smtClean="0"/>
              <a:t>，然后在</a:t>
            </a:r>
            <a:r>
              <a:rPr lang="zh-CN" altLang="en-US" dirty="0"/>
              <a:t>块内查找</a:t>
            </a:r>
          </a:p>
          <a:p>
            <a:pPr lvl="1"/>
            <a:r>
              <a:rPr lang="zh-CN" altLang="en-US" dirty="0"/>
              <a:t>适用</a:t>
            </a:r>
            <a:r>
              <a:rPr lang="zh-CN" altLang="en-US" dirty="0" smtClean="0"/>
              <a:t>条件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分块</a:t>
            </a:r>
            <a:r>
              <a:rPr lang="zh-CN" altLang="en-US" dirty="0">
                <a:solidFill>
                  <a:srgbClr val="FF0000"/>
                </a:solidFill>
              </a:rPr>
              <a:t>有序</a:t>
            </a:r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2300" dirty="0"/>
              <a:t>每</a:t>
            </a:r>
            <a:r>
              <a:rPr lang="zh-CN" altLang="en-US" sz="2300" dirty="0" smtClean="0"/>
              <a:t>个子</a:t>
            </a:r>
            <a:r>
              <a:rPr lang="zh-CN" altLang="en-US" sz="2300" dirty="0"/>
              <a:t>块</a:t>
            </a:r>
            <a:r>
              <a:rPr lang="zh-CN" altLang="en-US" sz="2300" dirty="0" smtClean="0"/>
              <a:t>中的关键字都</a:t>
            </a:r>
            <a:r>
              <a:rPr lang="zh-CN" altLang="en-US" sz="2300" dirty="0"/>
              <a:t>比后一块</a:t>
            </a:r>
            <a:r>
              <a:rPr lang="zh-CN" altLang="en-US" sz="2300" dirty="0" smtClean="0"/>
              <a:t>中的关键字小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但</a:t>
            </a:r>
            <a:r>
              <a:rPr lang="zh-CN" altLang="en-US" sz="2300" dirty="0"/>
              <a:t>子表内部未必</a:t>
            </a:r>
            <a:r>
              <a:rPr lang="zh-CN" altLang="en-US" sz="2300" dirty="0" smtClean="0"/>
              <a:t>有序</a:t>
            </a:r>
            <a:r>
              <a:rPr lang="en-US" altLang="zh-CN" sz="2300" dirty="0" smtClean="0"/>
              <a:t>)</a:t>
            </a:r>
            <a:endParaRPr lang="zh-CN" altLang="en-US" sz="2300" dirty="0"/>
          </a:p>
          <a:p>
            <a:pPr lvl="1"/>
            <a:r>
              <a:rPr lang="zh-CN" altLang="en-US" dirty="0"/>
              <a:t>算法实现</a:t>
            </a:r>
          </a:p>
          <a:p>
            <a:pPr lvl="2"/>
            <a:r>
              <a:rPr lang="zh-CN" altLang="en-US" dirty="0"/>
              <a:t>用数组存放待查记录</a:t>
            </a:r>
            <a:r>
              <a:rPr lang="en-US" altLang="zh-CN" dirty="0"/>
              <a:t>,</a:t>
            </a:r>
            <a:r>
              <a:rPr lang="zh-CN" altLang="en-US" dirty="0"/>
              <a:t>每个数据元素至少含有关键字域</a:t>
            </a:r>
          </a:p>
          <a:p>
            <a:pPr lvl="2"/>
            <a:r>
              <a:rPr lang="zh-CN" altLang="en-US" dirty="0"/>
              <a:t>建立索引表，每个索引表结点含有</a:t>
            </a:r>
            <a:r>
              <a:rPr lang="zh-CN" altLang="en-US" dirty="0">
                <a:solidFill>
                  <a:srgbClr val="FF0000"/>
                </a:solidFill>
              </a:rPr>
              <a:t>最大关键字域和指向本块第一个结点的</a:t>
            </a:r>
            <a:r>
              <a:rPr lang="zh-CN" altLang="en-US" dirty="0" smtClean="0">
                <a:solidFill>
                  <a:srgbClr val="FF0000"/>
                </a:solidFill>
              </a:rPr>
              <a:t>指针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50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查找步骤分两步进行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索引表使用折半查找法</a:t>
            </a:r>
          </a:p>
          <a:p>
            <a:pPr lvl="1"/>
            <a:r>
              <a:rPr lang="zh-CN" altLang="en-US" dirty="0"/>
              <a:t>确定了待查关键字所在的子表后，在</a:t>
            </a:r>
            <a:r>
              <a:rPr lang="zh-CN" altLang="en-US" dirty="0">
                <a:solidFill>
                  <a:srgbClr val="FF0000"/>
                </a:solidFill>
              </a:rPr>
              <a:t>子表内采用顺序查找法 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因为各子表内部是无序表</a:t>
            </a:r>
            <a:endParaRPr lang="en-US" altLang="zh-CN" dirty="0"/>
          </a:p>
          <a:p>
            <a:r>
              <a:rPr lang="zh-CN" altLang="en-US" dirty="0"/>
              <a:t>分块查找示例</a:t>
            </a:r>
          </a:p>
          <a:p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356866" y="3609702"/>
            <a:ext cx="6751638" cy="2706688"/>
            <a:chOff x="956" y="484"/>
            <a:chExt cx="4253" cy="170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956" y="484"/>
              <a:ext cx="4253" cy="1705"/>
              <a:chOff x="956" y="484"/>
              <a:chExt cx="4253" cy="1705"/>
            </a:xfrm>
          </p:grpSpPr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1013" y="1719"/>
                <a:ext cx="4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1    2    3    4   5    6    7    8    9  10  11  12  13  14 15  16  17  18</a:t>
                </a:r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956" y="1922"/>
                <a:ext cx="4222" cy="2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22  12  13   8   9   20  33  42  44 38  24  48  60  58  74 57  86  53</a:t>
                </a: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211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443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1675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907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2139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371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603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835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3068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3300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3532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64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3996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228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4460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692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925" y="1922"/>
                <a:ext cx="0" cy="2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6" name="Group 23"/>
              <p:cNvGrpSpPr>
                <a:grpSpLocks/>
              </p:cNvGrpSpPr>
              <p:nvPr/>
            </p:nvGrpSpPr>
            <p:grpSpPr bwMode="auto">
              <a:xfrm>
                <a:off x="2400" y="733"/>
                <a:ext cx="1134" cy="501"/>
                <a:chOff x="1611" y="2944"/>
                <a:chExt cx="1134" cy="501"/>
              </a:xfrm>
            </p:grpSpPr>
            <p:grpSp>
              <p:nvGrpSpPr>
                <p:cNvPr id="37" name="Group 24"/>
                <p:cNvGrpSpPr>
                  <a:grpSpLocks/>
                </p:cNvGrpSpPr>
                <p:nvPr/>
              </p:nvGrpSpPr>
              <p:grpSpPr bwMode="auto">
                <a:xfrm>
                  <a:off x="1611" y="2944"/>
                  <a:ext cx="1132" cy="478"/>
                  <a:chOff x="1667" y="2944"/>
                  <a:chExt cx="1076" cy="478"/>
                </a:xfrm>
              </p:grpSpPr>
              <p:sp>
                <p:nvSpPr>
                  <p:cNvPr id="42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667" y="2944"/>
                    <a:ext cx="1076" cy="478"/>
                  </a:xfrm>
                  <a:prstGeom prst="rect">
                    <a:avLst/>
                  </a:prstGeom>
                  <a:ln>
                    <a:headEnd/>
                    <a:tailEnd/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zh-CN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667" y="3189"/>
                    <a:ext cx="105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660066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698" y="2950"/>
                  <a:ext cx="10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</a:rPr>
                    <a:t>22     48      86</a:t>
                  </a:r>
                </a:p>
              </p:txBody>
            </p:sp>
            <p:sp>
              <p:nvSpPr>
                <p:cNvPr id="39" name="Line 28"/>
                <p:cNvSpPr>
                  <a:spLocks noChangeShapeType="1"/>
                </p:cNvSpPr>
                <p:nvPr/>
              </p:nvSpPr>
              <p:spPr bwMode="auto">
                <a:xfrm>
                  <a:off x="1978" y="2944"/>
                  <a:ext cx="0" cy="478"/>
                </a:xfrm>
                <a:prstGeom prst="line">
                  <a:avLst/>
                </a:prstGeom>
                <a:noFill/>
                <a:ln w="9525">
                  <a:solidFill>
                    <a:srgbClr val="66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Line 29"/>
                <p:cNvSpPr>
                  <a:spLocks noChangeShapeType="1"/>
                </p:cNvSpPr>
                <p:nvPr/>
              </p:nvSpPr>
              <p:spPr bwMode="auto">
                <a:xfrm>
                  <a:off x="2378" y="2944"/>
                  <a:ext cx="0" cy="478"/>
                </a:xfrm>
                <a:prstGeom prst="line">
                  <a:avLst/>
                </a:prstGeom>
                <a:noFill/>
                <a:ln w="9525">
                  <a:solidFill>
                    <a:srgbClr val="66006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709" y="3195"/>
                  <a:ext cx="10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</a:rPr>
                    <a:t>1        7       13</a:t>
                  </a:r>
                </a:p>
              </p:txBody>
            </p:sp>
          </p:grpSp>
          <p:sp>
            <p:nvSpPr>
              <p:cNvPr id="27" name="Line 31"/>
              <p:cNvSpPr>
                <a:spLocks noChangeShapeType="1"/>
              </p:cNvSpPr>
              <p:nvPr/>
            </p:nvSpPr>
            <p:spPr bwMode="auto">
              <a:xfrm>
                <a:off x="2534" y="1211"/>
                <a:ext cx="0" cy="167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32"/>
              <p:cNvSpPr>
                <a:spLocks noChangeShapeType="1"/>
              </p:cNvSpPr>
              <p:nvPr/>
            </p:nvSpPr>
            <p:spPr bwMode="auto">
              <a:xfrm flipH="1">
                <a:off x="1133" y="1378"/>
                <a:ext cx="1401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33"/>
              <p:cNvSpPr>
                <a:spLocks noChangeShapeType="1"/>
              </p:cNvSpPr>
              <p:nvPr/>
            </p:nvSpPr>
            <p:spPr bwMode="auto">
              <a:xfrm>
                <a:off x="1122" y="1378"/>
                <a:ext cx="0" cy="355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34"/>
              <p:cNvSpPr>
                <a:spLocks noChangeShapeType="1"/>
              </p:cNvSpPr>
              <p:nvPr/>
            </p:nvSpPr>
            <p:spPr bwMode="auto">
              <a:xfrm>
                <a:off x="2945" y="1211"/>
                <a:ext cx="0" cy="333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35"/>
              <p:cNvSpPr>
                <a:spLocks noChangeShapeType="1"/>
              </p:cNvSpPr>
              <p:nvPr/>
            </p:nvSpPr>
            <p:spPr bwMode="auto">
              <a:xfrm flipH="1">
                <a:off x="2523" y="1533"/>
                <a:ext cx="422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2534" y="1533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3378" y="1211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38"/>
              <p:cNvSpPr>
                <a:spLocks noChangeShapeType="1"/>
              </p:cNvSpPr>
              <p:nvPr/>
            </p:nvSpPr>
            <p:spPr bwMode="auto">
              <a:xfrm>
                <a:off x="3378" y="1433"/>
                <a:ext cx="534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39"/>
              <p:cNvSpPr>
                <a:spLocks noChangeShapeType="1"/>
              </p:cNvSpPr>
              <p:nvPr/>
            </p:nvSpPr>
            <p:spPr bwMode="auto">
              <a:xfrm>
                <a:off x="3923" y="1433"/>
                <a:ext cx="0" cy="334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Text Box 40"/>
              <p:cNvSpPr txBox="1">
                <a:spLocks noChangeArrowheads="1"/>
              </p:cNvSpPr>
              <p:nvPr/>
            </p:nvSpPr>
            <p:spPr bwMode="auto">
              <a:xfrm>
                <a:off x="2676" y="484"/>
                <a:ext cx="60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索引表</a:t>
                </a:r>
              </a:p>
            </p:txBody>
          </p:sp>
        </p:grpSp>
        <p:sp>
          <p:nvSpPr>
            <p:cNvPr id="6" name="AutoShape 41"/>
            <p:cNvSpPr>
              <a:spLocks noChangeArrowheads="1"/>
            </p:cNvSpPr>
            <p:nvPr/>
          </p:nvSpPr>
          <p:spPr bwMode="auto">
            <a:xfrm>
              <a:off x="4023" y="710"/>
              <a:ext cx="989" cy="290"/>
            </a:xfrm>
            <a:prstGeom prst="wedgeEllipseCallout">
              <a:avLst>
                <a:gd name="adj1" fmla="val -43227"/>
                <a:gd name="adj2" fmla="val 74481"/>
              </a:avLst>
            </a:prstGeom>
            <a:noFill/>
            <a:ln w="9525">
              <a:solidFill>
                <a:srgbClr val="6600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查</a:t>
              </a: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38</a:t>
              </a:r>
            </a:p>
          </p:txBody>
        </p:sp>
      </p:grp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4801616" y="3603352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487416" y="3603352"/>
            <a:ext cx="0" cy="381000"/>
          </a:xfrm>
          <a:prstGeom prst="line">
            <a:avLst/>
          </a:prstGeom>
          <a:ln>
            <a:headEnd/>
            <a:tailEnd type="triangle" w="med" len="med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4801616" y="6305277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V="1">
            <a:off x="5182616" y="6305277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V="1">
            <a:off x="5563616" y="6305277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5944616" y="6305277"/>
            <a:ext cx="0" cy="3810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AutoShape 7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218720" y="5877272"/>
            <a:ext cx="2509837" cy="996950"/>
          </a:xfrm>
          <a:prstGeom prst="irregularSeal1">
            <a:avLst/>
          </a:prstGeom>
          <a:solidFill>
            <a:srgbClr val="FFFFFF"/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000" b="1" kern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查找成功</a:t>
            </a:r>
          </a:p>
        </p:txBody>
      </p:sp>
    </p:spTree>
    <p:extLst>
      <p:ext uri="{BB962C8B-B14F-4D97-AF65-F5344CB8AC3E}">
        <p14:creationId xmlns:p14="http://schemas.microsoft.com/office/powerpoint/2010/main" xmlns="" val="244263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分块</a:t>
            </a:r>
            <a:r>
              <a:rPr lang="zh-CN" altLang="en-US" dirty="0" smtClean="0"/>
              <a:t>查找性能评价</a:t>
            </a:r>
            <a:endParaRPr lang="zh-CN" altLang="en-US" dirty="0"/>
          </a:p>
          <a:p>
            <a:pPr lvl="1"/>
            <a:r>
              <a:rPr kumimoji="1" lang="en-US" altLang="zh-CN" dirty="0" err="1" smtClean="0">
                <a:latin typeface="Times New Roman" pitchFamily="18" charset="0"/>
                <a:ea typeface="楷体_GB2312" pitchFamily="49" charset="-122"/>
              </a:rPr>
              <a:t>ASL</a:t>
            </a:r>
            <a:r>
              <a:rPr kumimoji="1" lang="en-US" altLang="zh-CN" i="1" baseline="-25000" dirty="0" err="1" smtClean="0">
                <a:latin typeface="Times New Roman" pitchFamily="18" charset="0"/>
                <a:ea typeface="楷体_GB2312" pitchFamily="49" charset="-122"/>
              </a:rPr>
              <a:t>bs</a:t>
            </a:r>
            <a:r>
              <a:rPr kumimoji="1" lang="en-US" altLang="zh-CN" dirty="0" smtClean="0">
                <a:latin typeface="Times New Roman" pitchFamily="18" charset="0"/>
                <a:ea typeface="楷体_GB2312" pitchFamily="49" charset="-122"/>
              </a:rPr>
              <a:t>=</a:t>
            </a:r>
            <a:r>
              <a:rPr kumimoji="1" lang="en-US" altLang="zh-CN" dirty="0" err="1" smtClean="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i="1" baseline="-25000" dirty="0" err="1" smtClean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dirty="0" err="1" smtClean="0">
                <a:latin typeface="Times New Roman" pitchFamily="18" charset="0"/>
                <a:ea typeface="楷体_GB2312" pitchFamily="49" charset="-122"/>
              </a:rPr>
              <a:t>+L</a:t>
            </a:r>
            <a:r>
              <a:rPr kumimoji="1" lang="en-US" altLang="zh-CN" i="1" baseline="-25000" dirty="0" err="1" smtClean="0">
                <a:latin typeface="Times New Roman" pitchFamily="18" charset="0"/>
                <a:ea typeface="楷体_GB2312" pitchFamily="49" charset="-122"/>
              </a:rPr>
              <a:t>w</a:t>
            </a:r>
            <a:endParaRPr kumimoji="1" lang="en-US" altLang="zh-CN" i="1" baseline="-25000" dirty="0">
              <a:latin typeface="Times New Roman" pitchFamily="18" charset="0"/>
              <a:ea typeface="楷体_GB2312" pitchFamily="49" charset="-122"/>
            </a:endParaRPr>
          </a:p>
          <a:p>
            <a:pPr lvl="1"/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2930612"/>
              </p:ext>
            </p:extLst>
          </p:nvPr>
        </p:nvGraphicFramePr>
        <p:xfrm>
          <a:off x="611560" y="2348880"/>
          <a:ext cx="8280920" cy="3996307"/>
        </p:xfrm>
        <a:graphic>
          <a:graphicData uri="http://schemas.openxmlformats.org/presentationml/2006/ole">
            <p:oleObj spid="_x0000_s3403" name="Equation" r:id="rId4" imgW="4737100" imgH="22860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9519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线性表的查找</a:t>
            </a:r>
          </a:p>
        </p:txBody>
      </p: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1038225" y="2249488"/>
            <a:ext cx="6013451" cy="400050"/>
            <a:chOff x="654" y="1417"/>
            <a:chExt cx="3788" cy="252"/>
          </a:xfrm>
        </p:grpSpPr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654" y="1417"/>
              <a:ext cx="4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ASL</a:t>
              </a: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387" y="1417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最大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2598" y="1417"/>
              <a:ext cx="44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最小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3675" y="1417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两者之间</a:t>
              </a:r>
            </a:p>
          </p:txBody>
        </p:sp>
      </p:grp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968375" y="2779713"/>
            <a:ext cx="6340476" cy="400050"/>
            <a:chOff x="610" y="1751"/>
            <a:chExt cx="3994" cy="252"/>
          </a:xfrm>
        </p:grpSpPr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610" y="1751"/>
              <a:ext cx="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表结构</a:t>
              </a:r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387" y="1751"/>
              <a:ext cx="1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有序表、无序表</a:t>
              </a:r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598" y="1751"/>
              <a:ext cx="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有序表</a:t>
              </a:r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3675" y="1751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分块有序表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896938" y="3254375"/>
            <a:ext cx="6670675" cy="708025"/>
            <a:chOff x="565" y="2050"/>
            <a:chExt cx="4202" cy="446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565" y="2050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存储结构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1387" y="2050"/>
              <a:ext cx="109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顺序存储结构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线性链表</a:t>
              </a: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2598" y="2050"/>
              <a:ext cx="10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顺序存储结构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3675" y="2050"/>
              <a:ext cx="109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顺序存储结构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线性链表</a:t>
              </a:r>
            </a:p>
          </p:txBody>
        </p:sp>
      </p:grpSp>
      <p:grpSp>
        <p:nvGrpSpPr>
          <p:cNvPr id="32" name="Group 27"/>
          <p:cNvGrpSpPr>
            <a:grpSpLocks/>
          </p:cNvGrpSpPr>
          <p:nvPr/>
        </p:nvGrpSpPr>
        <p:grpSpPr bwMode="auto">
          <a:xfrm>
            <a:off x="865188" y="1196975"/>
            <a:ext cx="6843712" cy="2752724"/>
            <a:chOff x="545" y="754"/>
            <a:chExt cx="4311" cy="1734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1973" y="754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查找方法比较</a:t>
              </a:r>
            </a:p>
          </p:txBody>
        </p:sp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1387" y="1161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顺序查找</a:t>
              </a: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2598" y="1161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折半查找</a:t>
              </a: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675" y="1184"/>
              <a:ext cx="7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分块查找</a:t>
              </a: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56" y="1400"/>
              <a:ext cx="4300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  <p:grpSp>
          <p:nvGrpSpPr>
            <p:cNvPr id="38" name="Group 20"/>
            <p:cNvGrpSpPr>
              <a:grpSpLocks/>
            </p:cNvGrpSpPr>
            <p:nvPr/>
          </p:nvGrpSpPr>
          <p:grpSpPr bwMode="auto">
            <a:xfrm>
              <a:off x="545" y="1133"/>
              <a:ext cx="4310" cy="1355"/>
              <a:chOff x="545" y="1133"/>
              <a:chExt cx="4310" cy="1622"/>
            </a:xfrm>
          </p:grpSpPr>
          <p:sp>
            <p:nvSpPr>
              <p:cNvPr id="41" name="Rectangle 21"/>
              <p:cNvSpPr>
                <a:spLocks noChangeArrowheads="1"/>
              </p:cNvSpPr>
              <p:nvPr/>
            </p:nvSpPr>
            <p:spPr bwMode="auto">
              <a:xfrm>
                <a:off x="545" y="1133"/>
                <a:ext cx="4310" cy="1622"/>
              </a:xfrm>
              <a:prstGeom prst="rect">
                <a:avLst/>
              </a:prstGeom>
              <a:noFill/>
              <a:ln w="9525">
                <a:solidFill>
                  <a:srgbClr val="660066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1356" y="1144"/>
                <a:ext cx="0" cy="16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2567" y="1133"/>
                <a:ext cx="0" cy="1622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 flipH="1">
                <a:off x="3634" y="1133"/>
                <a:ext cx="0" cy="1622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545" y="1689"/>
              <a:ext cx="4311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Line 26"/>
            <p:cNvSpPr>
              <a:spLocks noChangeShapeType="1"/>
            </p:cNvSpPr>
            <p:nvPr/>
          </p:nvSpPr>
          <p:spPr bwMode="auto">
            <a:xfrm>
              <a:off x="545" y="1989"/>
              <a:ext cx="4311" cy="0"/>
            </a:xfrm>
            <a:prstGeom prst="line">
              <a:avLst/>
            </a:prstGeom>
            <a:noFill/>
            <a:ln w="9525">
              <a:solidFill>
                <a:srgbClr val="66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268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树表查找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树表</a:t>
            </a:r>
            <a:r>
              <a:rPr lang="zh-CN" altLang="en-US" dirty="0" smtClean="0"/>
              <a:t>查找的特点</a:t>
            </a:r>
            <a:endParaRPr lang="en-US" altLang="zh-CN" dirty="0" smtClean="0"/>
          </a:p>
          <a:p>
            <a:pPr lvl="1"/>
            <a:r>
              <a:rPr lang="zh-CN" altLang="en-US" dirty="0"/>
              <a:t>表结构在查找过程中动态生成</a:t>
            </a:r>
          </a:p>
          <a:p>
            <a:pPr lvl="1"/>
            <a:r>
              <a:rPr lang="zh-CN" altLang="en-US" dirty="0"/>
              <a:t>对于给定值</a:t>
            </a:r>
            <a:r>
              <a:rPr lang="en-US" altLang="zh-CN" dirty="0"/>
              <a:t>key</a:t>
            </a:r>
          </a:p>
          <a:p>
            <a:pPr lvl="2"/>
            <a:r>
              <a:rPr lang="zh-CN" altLang="en-US" dirty="0"/>
              <a:t>若表中存在，则成功返回；</a:t>
            </a:r>
          </a:p>
          <a:p>
            <a:pPr lvl="2"/>
            <a:r>
              <a:rPr lang="zh-CN" altLang="en-US" dirty="0"/>
              <a:t>否则插入关键字等于</a:t>
            </a:r>
            <a:r>
              <a:rPr lang="en-US" altLang="zh-CN" dirty="0"/>
              <a:t>key </a:t>
            </a:r>
            <a:r>
              <a:rPr lang="zh-CN" altLang="en-US" dirty="0"/>
              <a:t>的记录</a:t>
            </a:r>
          </a:p>
          <a:p>
            <a:pPr lvl="1"/>
            <a:endParaRPr lang="zh-CN" alt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583113" y="1458913"/>
            <a:ext cx="3381375" cy="2989262"/>
            <a:chOff x="3470" y="919"/>
            <a:chExt cx="2130" cy="1883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4059" y="919"/>
              <a:ext cx="1541" cy="188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_GB2312" pitchFamily="49" charset="-122"/>
                </a:rPr>
                <a:t>二叉排序树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_GB2312" pitchFamily="49" charset="-122"/>
                </a:rPr>
                <a:t>平衡二叉树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_GB2312" pitchFamily="49" charset="-122"/>
                </a:rPr>
                <a:t>B-</a:t>
              </a: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_GB2312" pitchFamily="49" charset="-122"/>
                </a:rPr>
                <a:t>树</a:t>
              </a:r>
            </a:p>
            <a:p>
              <a:pPr marL="342900" indent="-342900">
                <a:defRPr/>
              </a:pPr>
              <a:r>
                <a:rPr lang="en-US" altLang="zh-CN" sz="3200" b="1" kern="0" dirty="0">
                  <a:solidFill>
                    <a:srgbClr val="0000CC"/>
                  </a:solidFill>
                  <a:latin typeface="楷体_GB2312" pitchFamily="49" charset="-122"/>
                </a:rPr>
                <a:t>B+</a:t>
              </a:r>
              <a:r>
                <a:rPr lang="zh-CN" altLang="en-US" sz="3200" b="1" kern="0" dirty="0">
                  <a:solidFill>
                    <a:srgbClr val="0000CC"/>
                  </a:solidFill>
                  <a:latin typeface="楷体_GB2312" pitchFamily="49" charset="-122"/>
                </a:rPr>
                <a:t>树</a:t>
              </a: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楷体_GB2312" pitchFamily="49" charset="-122"/>
                </a:rPr>
                <a:t>键树</a:t>
              </a:r>
            </a:p>
          </p:txBody>
        </p:sp>
        <p:sp>
          <p:nvSpPr>
            <p:cNvPr id="8" name="AutoShape 21"/>
            <p:cNvSpPr>
              <a:spLocks noChangeArrowheads="1"/>
            </p:cNvSpPr>
            <p:nvPr/>
          </p:nvSpPr>
          <p:spPr bwMode="auto">
            <a:xfrm>
              <a:off x="3470" y="1661"/>
              <a:ext cx="589" cy="272"/>
            </a:xfrm>
            <a:prstGeom prst="rightArrow">
              <a:avLst>
                <a:gd name="adj1" fmla="val 50000"/>
                <a:gd name="adj2" fmla="val 54136"/>
              </a:avLst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4759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树</a:t>
            </a:r>
            <a:r>
              <a:rPr lang="zh-CN" altLang="en-US" dirty="0"/>
              <a:t>表的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</a:t>
            </a:r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叉排序树的定义</a:t>
            </a:r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叉排序树的查找</a:t>
            </a:r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叉排序树的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pPr lvl="1"/>
            <a:r>
              <a:rPr lang="zh-CN" altLang="en-US" dirty="0"/>
              <a:t>二叉排序树的</a:t>
            </a:r>
            <a:r>
              <a:rPr lang="zh-CN" altLang="en-US" dirty="0" smtClean="0"/>
              <a:t>构造</a:t>
            </a:r>
            <a:endParaRPr lang="zh-CN" altLang="en-US" dirty="0"/>
          </a:p>
          <a:p>
            <a:pPr lvl="1"/>
            <a:r>
              <a:rPr lang="zh-CN" altLang="en-US" dirty="0" smtClean="0"/>
              <a:t>二</a:t>
            </a:r>
            <a:r>
              <a:rPr lang="zh-CN" altLang="en-US" dirty="0"/>
              <a:t>叉排序树的删除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873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树</a:t>
            </a:r>
            <a:r>
              <a:rPr lang="zh-CN" altLang="en-US" dirty="0"/>
              <a:t>表的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二叉排序树的定义</a:t>
            </a:r>
          </a:p>
          <a:p>
            <a:pPr lvl="1"/>
            <a:r>
              <a:rPr lang="zh-CN" altLang="en-US" dirty="0"/>
              <a:t>二叉排序树或是空树，或是满足如下性质的</a:t>
            </a:r>
            <a:r>
              <a:rPr lang="zh-CN" altLang="en-US" dirty="0" smtClean="0"/>
              <a:t>二叉树</a:t>
            </a:r>
            <a:endParaRPr lang="zh-CN" altLang="en-US" dirty="0"/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其左子树非空，则左子树上所有结点的值均</a:t>
            </a:r>
            <a:r>
              <a:rPr lang="zh-CN" altLang="en-US" dirty="0">
                <a:solidFill>
                  <a:srgbClr val="FF0000"/>
                </a:solidFill>
              </a:rPr>
              <a:t>小于</a:t>
            </a:r>
            <a:r>
              <a:rPr lang="zh-CN" altLang="en-US" dirty="0"/>
              <a:t>根结点的值；</a:t>
            </a:r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其右子树非空，则右子树上所有结点的值均</a:t>
            </a:r>
            <a:r>
              <a:rPr lang="zh-CN" altLang="en-US" dirty="0">
                <a:solidFill>
                  <a:srgbClr val="FF0000"/>
                </a:solidFill>
              </a:rPr>
              <a:t>大于</a:t>
            </a:r>
            <a:r>
              <a:rPr lang="zh-CN" altLang="en-US" dirty="0"/>
              <a:t>等于根结点的值；</a:t>
            </a:r>
          </a:p>
          <a:p>
            <a:pPr lvl="2"/>
            <a:r>
              <a:rPr lang="zh-CN" altLang="en-US" dirty="0" smtClean="0"/>
              <a:t>其</a:t>
            </a:r>
            <a:r>
              <a:rPr lang="zh-CN" altLang="en-US" dirty="0"/>
              <a:t>左右子树</a:t>
            </a:r>
            <a:r>
              <a:rPr lang="zh-CN" altLang="en-US" dirty="0" smtClean="0"/>
              <a:t>本身是</a:t>
            </a:r>
            <a:r>
              <a:rPr lang="zh-CN" altLang="en-US" dirty="0"/>
              <a:t>一棵</a:t>
            </a:r>
            <a:r>
              <a:rPr lang="zh-CN" altLang="en-US" dirty="0">
                <a:solidFill>
                  <a:srgbClr val="FF0000"/>
                </a:solidFill>
              </a:rPr>
              <a:t>二叉排序树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487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树</a:t>
            </a:r>
            <a:r>
              <a:rPr lang="zh-CN" altLang="en-US" dirty="0"/>
              <a:t>表的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2499891"/>
            <a:ext cx="9144000" cy="3262313"/>
            <a:chOff x="0" y="624"/>
            <a:chExt cx="5760" cy="2592"/>
          </a:xfrm>
        </p:grpSpPr>
        <p:graphicFrame>
          <p:nvGraphicFramePr>
            <p:cNvPr id="5" name="Object 7"/>
            <p:cNvGraphicFramePr>
              <a:graphicFrameLocks noChangeAspect="1"/>
            </p:cNvGraphicFramePr>
            <p:nvPr/>
          </p:nvGraphicFramePr>
          <p:xfrm>
            <a:off x="2784" y="624"/>
            <a:ext cx="2976" cy="2589"/>
          </p:xfrm>
          <a:graphic>
            <a:graphicData uri="http://schemas.openxmlformats.org/presentationml/2006/ole">
              <p:oleObj spid="_x0000_s4740" name="Image" r:id="rId3" imgW="2821038" imgH="1906107" progId="">
                <p:embed/>
              </p:oleObj>
            </a:graphicData>
          </a:graphic>
        </p:graphicFrame>
        <p:graphicFrame>
          <p:nvGraphicFramePr>
            <p:cNvPr id="6" name="Object 8"/>
            <p:cNvGraphicFramePr>
              <a:graphicFrameLocks noChangeAspect="1"/>
            </p:cNvGraphicFramePr>
            <p:nvPr/>
          </p:nvGraphicFramePr>
          <p:xfrm>
            <a:off x="0" y="624"/>
            <a:ext cx="2784" cy="2592"/>
          </p:xfrm>
          <a:graphic>
            <a:graphicData uri="http://schemas.openxmlformats.org/presentationml/2006/ole">
              <p:oleObj spid="_x0000_s4741" name="Image" r:id="rId4" imgW="2439816" imgH="2350865" progId="">
                <p:embed/>
              </p:oleObj>
            </a:graphicData>
          </a:graphic>
        </p:graphicFrame>
      </p:grp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30213" y="1700808"/>
            <a:ext cx="7670800" cy="7270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楷体_GB2312" pitchFamily="49" charset="-122"/>
              </a:rPr>
              <a:t>下列图形中，哪个不是二叉排序树 ？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6462713" y="3942929"/>
            <a:ext cx="457200" cy="457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87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树</a:t>
            </a:r>
            <a:r>
              <a:rPr lang="zh-CN" altLang="en-US" dirty="0"/>
              <a:t>表的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  <a:p>
            <a:pPr lvl="1"/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997896" y="1252116"/>
            <a:ext cx="4038600" cy="3733800"/>
            <a:chOff x="1152" y="720"/>
            <a:chExt cx="2544" cy="2352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064" y="720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45</a:t>
              </a: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632" y="1152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12</a:t>
              </a: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2640" y="1152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53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152" y="1728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3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64" y="1728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37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680" y="2304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24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968" y="100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1440" y="1488"/>
              <a:ext cx="24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968" y="1488"/>
              <a:ext cx="192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1968" y="2064"/>
              <a:ext cx="144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216" y="1680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100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688" y="2064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61</a:t>
              </a: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3312" y="2400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90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736" y="2736"/>
              <a:ext cx="384" cy="33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charset="-122"/>
                </a:rPr>
                <a:t>78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400" y="1008"/>
              <a:ext cx="24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976" y="1440"/>
              <a:ext cx="28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3072" y="1968"/>
              <a:ext cx="14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024" y="2304"/>
              <a:ext cx="33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120" y="2640"/>
              <a:ext cx="192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502096" y="4392191"/>
            <a:ext cx="6477000" cy="1204912"/>
            <a:chOff x="197" y="2399"/>
            <a:chExt cx="4080" cy="759"/>
          </a:xfrm>
        </p:grpSpPr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97" y="2399"/>
              <a:ext cx="408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12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24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37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45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53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61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78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90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100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225" y="2735"/>
              <a:ext cx="369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474" y="2831"/>
              <a:ext cx="5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递增</a:t>
              </a:r>
            </a:p>
          </p:txBody>
        </p:sp>
      </p:grp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041108" y="5841112"/>
            <a:ext cx="5234125" cy="52322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0" algn="ctr">
              <a:spcBef>
                <a:spcPct val="0"/>
              </a:spcBef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得到一个关键字</a:t>
            </a:r>
            <a:r>
              <a:rPr lang="zh-CN" altLang="en-US" kern="0" dirty="0" smtClean="0">
                <a:solidFill>
                  <a:srgbClr val="0000CC"/>
                </a:solidFill>
              </a:rPr>
              <a:t>递增</a:t>
            </a:r>
            <a:r>
              <a:rPr lang="zh-CN" altLang="en-US" kern="0" dirty="0">
                <a:solidFill>
                  <a:srgbClr val="0000CC"/>
                </a:solidFill>
              </a:rPr>
              <a:t>的有序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序列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19570" y="1709316"/>
            <a:ext cx="3494087" cy="2022475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楷体_GB2312" pitchFamily="49" charset="-122"/>
              </a:rPr>
              <a:t>中序遍历二叉排序树后的结果有什么规律？</a:t>
            </a:r>
          </a:p>
        </p:txBody>
      </p:sp>
    </p:spTree>
    <p:extLst>
      <p:ext uri="{BB962C8B-B14F-4D97-AF65-F5344CB8AC3E}">
        <p14:creationId xmlns:p14="http://schemas.microsoft.com/office/powerpoint/2010/main" xmlns="" val="23487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每对</a:t>
            </a:r>
            <a:r>
              <a:rPr lang="zh-CN" altLang="en-US" dirty="0"/>
              <a:t>顶点之间的最短路径</a:t>
            </a:r>
          </a:p>
          <a:p>
            <a:pPr lvl="1"/>
            <a:r>
              <a:rPr lang="zh-CN" altLang="en-US" dirty="0"/>
              <a:t>方法一：每次以一个顶点为源点，重复执行</a:t>
            </a:r>
            <a:r>
              <a:rPr lang="en-US" altLang="zh-CN" dirty="0" err="1"/>
              <a:t>Dijkstra</a:t>
            </a:r>
            <a:r>
              <a:rPr lang="zh-CN" altLang="en-US" dirty="0"/>
              <a:t>算法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  <a:r>
              <a:rPr lang="en-US" altLang="zh-CN" dirty="0"/>
              <a:t>—— T(n)=O(n³)</a:t>
            </a:r>
          </a:p>
          <a:p>
            <a:pPr lvl="1"/>
            <a:r>
              <a:rPr lang="zh-CN" altLang="en-US" dirty="0"/>
              <a:t>方法二：弗洛伊德</a:t>
            </a:r>
            <a:r>
              <a:rPr lang="en-US" altLang="zh-CN" dirty="0"/>
              <a:t>(Floyd)</a:t>
            </a:r>
            <a:r>
              <a:rPr lang="zh-CN" altLang="en-US" dirty="0"/>
              <a:t>算法</a:t>
            </a:r>
          </a:p>
          <a:p>
            <a:pPr lvl="2"/>
            <a:r>
              <a:rPr lang="zh-CN" altLang="en-US" dirty="0"/>
              <a:t>算法思想：</a:t>
            </a:r>
            <a:r>
              <a:rPr lang="zh-CN" altLang="en-US" dirty="0">
                <a:solidFill>
                  <a:srgbClr val="FF0000"/>
                </a:solidFill>
              </a:rPr>
              <a:t>逐个顶点试探法</a:t>
            </a:r>
          </a:p>
          <a:p>
            <a:pPr lvl="3"/>
            <a:r>
              <a:rPr lang="zh-CN" altLang="en-US" dirty="0" smtClean="0"/>
              <a:t>初始</a:t>
            </a:r>
            <a:r>
              <a:rPr lang="zh-CN" altLang="en-US" dirty="0"/>
              <a:t>时设置一个</a:t>
            </a:r>
            <a:r>
              <a:rPr lang="en-US" altLang="zh-CN" dirty="0"/>
              <a:t>n</a:t>
            </a:r>
            <a:r>
              <a:rPr lang="zh-CN" altLang="en-US" dirty="0"/>
              <a:t>阶方阵，令其对角线元素为</a:t>
            </a:r>
            <a:r>
              <a:rPr lang="en-US" altLang="zh-CN" dirty="0"/>
              <a:t>0</a:t>
            </a:r>
            <a:r>
              <a:rPr lang="zh-CN" altLang="en-US" dirty="0"/>
              <a:t>，若存在弧</a:t>
            </a:r>
            <a:r>
              <a:rPr lang="en-US" altLang="zh-CN" dirty="0"/>
              <a:t>&lt;</a:t>
            </a:r>
            <a:r>
              <a:rPr lang="en-US" altLang="zh-CN" dirty="0" err="1"/>
              <a:t>Vi,Vj</a:t>
            </a:r>
            <a:r>
              <a:rPr lang="en-US" altLang="zh-CN" dirty="0"/>
              <a:t>&gt;</a:t>
            </a:r>
            <a:r>
              <a:rPr lang="zh-CN" altLang="en-US" dirty="0"/>
              <a:t>，则对应元素为权值；否则</a:t>
            </a:r>
            <a:r>
              <a:rPr lang="zh-CN" altLang="en-US" dirty="0" smtClean="0"/>
              <a:t>为</a:t>
            </a:r>
            <a:r>
              <a:rPr lang="zh-CN" altLang="zh-CN" dirty="0" smtClean="0">
                <a:sym typeface="Symbol" pitchFamily="18" charset="2"/>
              </a:rPr>
              <a:t></a:t>
            </a:r>
            <a:endParaRPr lang="zh-CN" altLang="en-US" dirty="0"/>
          </a:p>
          <a:p>
            <a:pPr lvl="3"/>
            <a:r>
              <a:rPr lang="zh-CN" altLang="en-US" dirty="0"/>
              <a:t>逐步试着在原直接路径中增加中间顶点，若加入中间点后路径变短，则修改之；否则，维持原值</a:t>
            </a:r>
          </a:p>
          <a:p>
            <a:pPr lvl="3"/>
            <a:r>
              <a:rPr lang="zh-CN" altLang="en-US" dirty="0"/>
              <a:t>所有顶点试探完毕，算法结束</a:t>
            </a:r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0340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树</a:t>
            </a:r>
            <a:r>
              <a:rPr lang="zh-CN" altLang="en-US" dirty="0"/>
              <a:t>表的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二叉排序树的查找</a:t>
            </a:r>
          </a:p>
          <a:p>
            <a:pPr lvl="1"/>
            <a:r>
              <a:rPr lang="zh-CN" altLang="en-US" dirty="0"/>
              <a:t>若查找的关键字等于根结点的</a:t>
            </a:r>
            <a:r>
              <a:rPr lang="zh-CN" altLang="en-US" dirty="0" smtClean="0"/>
              <a:t>关键字</a:t>
            </a:r>
            <a:r>
              <a:rPr lang="zh-CN" altLang="en-US" dirty="0"/>
              <a:t>，则查找</a:t>
            </a:r>
            <a:r>
              <a:rPr lang="zh-CN" altLang="en-US" dirty="0" smtClean="0"/>
              <a:t>成功</a:t>
            </a:r>
            <a:endParaRPr lang="zh-CN" altLang="en-US" dirty="0"/>
          </a:p>
          <a:p>
            <a:pPr lvl="1"/>
            <a:r>
              <a:rPr lang="zh-CN" altLang="en-US" dirty="0" smtClean="0"/>
              <a:t>否则</a:t>
            </a: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若</a:t>
            </a:r>
            <a:r>
              <a:rPr lang="zh-CN" altLang="en-US" dirty="0"/>
              <a:t>给定值</a:t>
            </a:r>
            <a:r>
              <a:rPr lang="zh-CN" altLang="en-US" dirty="0">
                <a:solidFill>
                  <a:srgbClr val="FF0000"/>
                </a:solidFill>
              </a:rPr>
              <a:t>小于</a:t>
            </a:r>
            <a:r>
              <a:rPr lang="zh-CN" altLang="en-US" dirty="0"/>
              <a:t>根结点的关键字，则继续在</a:t>
            </a:r>
            <a:r>
              <a:rPr lang="zh-CN" altLang="en-US" dirty="0">
                <a:solidFill>
                  <a:srgbClr val="FF0000"/>
                </a:solidFill>
              </a:rPr>
              <a:t>左子树</a:t>
            </a:r>
            <a:r>
              <a:rPr lang="zh-CN" altLang="en-US" dirty="0"/>
              <a:t>上进行查找；</a:t>
            </a:r>
          </a:p>
          <a:p>
            <a:pPr lvl="2"/>
            <a:r>
              <a:rPr lang="zh-CN" altLang="en-US" dirty="0" smtClean="0"/>
              <a:t>若</a:t>
            </a:r>
            <a:r>
              <a:rPr lang="zh-CN" altLang="en-US" dirty="0"/>
              <a:t>给定值</a:t>
            </a:r>
            <a:r>
              <a:rPr lang="zh-CN" altLang="en-US" dirty="0">
                <a:solidFill>
                  <a:srgbClr val="FF0000"/>
                </a:solidFill>
              </a:rPr>
              <a:t>大于</a:t>
            </a:r>
            <a:r>
              <a:rPr lang="zh-CN" altLang="en-US" dirty="0"/>
              <a:t>根结点的关键字，则继续在</a:t>
            </a:r>
            <a:r>
              <a:rPr lang="zh-CN" altLang="en-US" dirty="0">
                <a:solidFill>
                  <a:srgbClr val="FF0000"/>
                </a:solidFill>
              </a:rPr>
              <a:t>右子</a:t>
            </a:r>
            <a:r>
              <a:rPr lang="zh-CN" altLang="en-US" dirty="0" smtClean="0">
                <a:solidFill>
                  <a:srgbClr val="FF0000"/>
                </a:solidFill>
              </a:rPr>
              <a:t>树</a:t>
            </a:r>
            <a:r>
              <a:rPr lang="zh-CN" altLang="en-US" dirty="0" smtClean="0"/>
              <a:t>上</a:t>
            </a:r>
            <a:r>
              <a:rPr lang="zh-CN" altLang="en-US" dirty="0"/>
              <a:t>进行查找。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01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树</a:t>
            </a:r>
            <a:r>
              <a:rPr lang="zh-CN" altLang="en-US" dirty="0"/>
              <a:t>表的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二叉排序树的</a:t>
            </a:r>
            <a:r>
              <a:rPr lang="zh-CN" altLang="en-US" dirty="0" smtClean="0"/>
              <a:t>查找示例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91208" y="2154535"/>
            <a:ext cx="6324600" cy="3429000"/>
            <a:chOff x="1008" y="672"/>
            <a:chExt cx="3984" cy="216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50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728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30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552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80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00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20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4272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90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3744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85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44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40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1872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35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4560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88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112" y="864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1392" y="1296"/>
              <a:ext cx="336" cy="19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072" y="864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12" y="124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2160" y="1728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936" y="1296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4032" y="172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128" y="2256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1248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0" i="0" u="none" strike="noStrike" kern="0" cap="none" spc="0" normalizeH="0" baseline="0" noProof="0" smtClean="0">
                  <a:ln>
                    <a:noFill/>
                  </a:ln>
                  <a:solidFill>
                    <a:srgbClr val="990033"/>
                  </a:solidFill>
                  <a:effectLst/>
                  <a:uLnTx/>
                  <a:uFillTx/>
                  <a:latin typeface="Times New Roman" pitchFamily="18" charset="0"/>
                </a:rPr>
                <a:t>32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536" y="2208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926158" y="189262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dirty="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二叉排序树</a:t>
            </a:r>
            <a:endParaRPr kumimoji="1" lang="zh-CN" altLang="en-US" sz="2800" b="0" dirty="0">
              <a:latin typeface="Times New Roman" pitchFamily="18" charset="0"/>
            </a:endParaRPr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4586808" y="1392535"/>
            <a:ext cx="1066800" cy="762000"/>
          </a:xfrm>
          <a:custGeom>
            <a:avLst/>
            <a:gdLst>
              <a:gd name="T0" fmla="*/ 672 w 672"/>
              <a:gd name="T1" fmla="*/ 0 h 480"/>
              <a:gd name="T2" fmla="*/ 192 w 672"/>
              <a:gd name="T3" fmla="*/ 240 h 480"/>
              <a:gd name="T4" fmla="*/ 480 w 672"/>
              <a:gd name="T5" fmla="*/ 240 h 480"/>
              <a:gd name="T6" fmla="*/ 0 w 672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177108" y="5050135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3600" dirty="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查找关键字</a:t>
            </a:r>
            <a:endParaRPr kumimoji="1" lang="zh-CN" altLang="en-US" sz="2400" b="0" dirty="0">
              <a:latin typeface="Times New Roman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776264" y="5580087"/>
            <a:ext cx="150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3600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== 50 ,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4282008" y="2154535"/>
            <a:ext cx="685800" cy="533400"/>
          </a:xfrm>
          <a:prstGeom prst="ellipse">
            <a:avLst/>
          </a:prstGeom>
          <a:solidFill>
            <a:srgbClr val="FFFFCC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 useBgFill="1">
        <p:nvSpPr>
          <p:cNvPr id="30" name="Oval 28"/>
          <p:cNvSpPr>
            <a:spLocks noChangeArrowheads="1"/>
          </p:cNvSpPr>
          <p:nvPr/>
        </p:nvSpPr>
        <p:spPr bwMode="auto">
          <a:xfrm>
            <a:off x="4282008" y="2154535"/>
            <a:ext cx="685800" cy="533400"/>
          </a:xfrm>
          <a:prstGeom prst="ellipse">
            <a:avLst/>
          </a:prstGeom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 b="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284389" y="5595962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3600" dirty="0">
                <a:solidFill>
                  <a:srgbClr val="3333FF"/>
                </a:solidFill>
                <a:latin typeface="Times New Roman" pitchFamily="18" charset="0"/>
              </a:rPr>
              <a:t>35 ,</a:t>
            </a:r>
            <a:endParaRPr kumimoji="1" lang="en-US" altLang="zh-CN" sz="3600" b="0" dirty="0">
              <a:latin typeface="Times New Roman" pitchFamily="18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282008" y="2154535"/>
            <a:ext cx="685800" cy="533400"/>
          </a:xfrm>
          <a:prstGeom prst="ellipse">
            <a:avLst/>
          </a:prstGeom>
          <a:solidFill>
            <a:srgbClr val="CCFFFF"/>
          </a:solidFill>
          <a:ln w="19050" cap="sq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itchFamily="18" charset="0"/>
              </a:rPr>
              <a:t>50</a:t>
            </a:r>
            <a:endParaRPr kumimoji="1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3520008" y="2611735"/>
            <a:ext cx="838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3367608" y="3145135"/>
            <a:ext cx="609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3596208" y="3907135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2834208" y="2687935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itchFamily="18" charset="0"/>
              </a:rPr>
              <a:t>30</a:t>
            </a:r>
            <a:endParaRPr kumimoji="1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7" name="Oval 35"/>
          <p:cNvSpPr>
            <a:spLocks noChangeArrowheads="1"/>
          </p:cNvSpPr>
          <p:nvPr/>
        </p:nvSpPr>
        <p:spPr bwMode="auto">
          <a:xfrm>
            <a:off x="3977208" y="3373735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itchFamily="18" charset="0"/>
              </a:rPr>
              <a:t>40</a:t>
            </a:r>
            <a:endParaRPr kumimoji="1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38" name="Oval 36"/>
          <p:cNvSpPr>
            <a:spLocks noChangeArrowheads="1"/>
          </p:cNvSpPr>
          <p:nvPr/>
        </p:nvSpPr>
        <p:spPr bwMode="auto">
          <a:xfrm>
            <a:off x="3062808" y="4211935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</a:rPr>
              <a:t>35</a:t>
            </a:r>
            <a:endParaRPr kumimoji="1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 useBgFill="1">
        <p:nvSpPr>
          <p:cNvPr id="39" name="Oval 37"/>
          <p:cNvSpPr>
            <a:spLocks noChangeArrowheads="1"/>
          </p:cNvSpPr>
          <p:nvPr/>
        </p:nvSpPr>
        <p:spPr bwMode="auto">
          <a:xfrm>
            <a:off x="4282008" y="2154535"/>
            <a:ext cx="685800" cy="533400"/>
          </a:xfrm>
          <a:prstGeom prst="ellipse">
            <a:avLst/>
          </a:prstGeom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 b="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198789" y="5595962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3600">
                <a:solidFill>
                  <a:srgbClr val="006600"/>
                </a:solidFill>
                <a:latin typeface="Times New Roman" pitchFamily="18" charset="0"/>
              </a:rPr>
              <a:t>90 ,</a:t>
            </a:r>
            <a:endParaRPr kumimoji="1" lang="en-US" altLang="zh-CN" sz="3600" b="0">
              <a:latin typeface="Times New Roman" pitchFamily="18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4967808" y="2306935"/>
            <a:ext cx="9144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6415608" y="2992735"/>
            <a:ext cx="6858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Oval 41"/>
          <p:cNvSpPr>
            <a:spLocks noChangeArrowheads="1"/>
          </p:cNvSpPr>
          <p:nvPr/>
        </p:nvSpPr>
        <p:spPr bwMode="auto">
          <a:xfrm>
            <a:off x="4282008" y="2154535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 b="0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44" name="Oval 42"/>
          <p:cNvSpPr>
            <a:spLocks noChangeArrowheads="1"/>
          </p:cNvSpPr>
          <p:nvPr/>
        </p:nvSpPr>
        <p:spPr bwMode="auto">
          <a:xfrm>
            <a:off x="5729808" y="2687935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 b="0">
                <a:solidFill>
                  <a:srgbClr val="A50021"/>
                </a:solidFill>
                <a:latin typeface="Times New Roman" pitchFamily="18" charset="0"/>
              </a:rPr>
              <a:t>80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45" name="Oval 43"/>
          <p:cNvSpPr>
            <a:spLocks noChangeArrowheads="1"/>
          </p:cNvSpPr>
          <p:nvPr/>
        </p:nvSpPr>
        <p:spPr bwMode="auto">
          <a:xfrm>
            <a:off x="6872808" y="3373735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3600">
                <a:solidFill>
                  <a:srgbClr val="006600"/>
                </a:solidFill>
                <a:latin typeface="Times New Roman" pitchFamily="18" charset="0"/>
              </a:rPr>
              <a:t>90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6097314" y="5595962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3600">
                <a:solidFill>
                  <a:srgbClr val="FF00FF"/>
                </a:solidFill>
                <a:latin typeface="Times New Roman" pitchFamily="18" charset="0"/>
              </a:rPr>
              <a:t>95 ,</a:t>
            </a:r>
            <a:endParaRPr kumimoji="1" lang="en-US" altLang="zh-CN" sz="3600" b="0">
              <a:latin typeface="Times New Roman" pitchFamily="18" charset="0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7558608" y="3602335"/>
            <a:ext cx="6858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12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nimBg="1"/>
      <p:bldP spid="27" grpId="0" autoUpdateAnimBg="0"/>
      <p:bldP spid="28" grpId="0" autoUpdateAnimBg="0"/>
      <p:bldP spid="29" grpId="0" animBg="1" autoUpdateAnimBg="0"/>
      <p:bldP spid="30" grpId="0" animBg="1" autoUpdateAnimBg="0"/>
      <p:bldP spid="31" grpId="0" autoUpdateAnimBg="0"/>
      <p:bldP spid="32" grpId="0" animBg="1" autoUpdateAnimBg="0"/>
      <p:bldP spid="33" grpId="0" animBg="1"/>
      <p:bldP spid="34" grpId="0" animBg="1"/>
      <p:bldP spid="35" grpId="0" animBg="1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utoUpdateAnimBg="0"/>
      <p:bldP spid="41" grpId="0" animBg="1"/>
      <p:bldP spid="42" grpId="0" animBg="1"/>
      <p:bldP spid="43" grpId="0" animBg="1" autoUpdateAnimBg="0"/>
      <p:bldP spid="44" grpId="0" animBg="1" autoUpdateAnimBg="0"/>
      <p:bldP spid="45" grpId="0" animBg="1" autoUpdateAnimBg="0"/>
      <p:bldP spid="46" grpId="0" autoUpdateAnimBg="0"/>
      <p:bldP spid="4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Text Box 2"/>
          <p:cNvSpPr txBox="1">
            <a:spLocks noChangeArrowheads="1"/>
          </p:cNvSpPr>
          <p:nvPr/>
        </p:nvSpPr>
        <p:spPr bwMode="auto">
          <a:xfrm>
            <a:off x="539750" y="1093886"/>
            <a:ext cx="38877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从上述查找过程可见，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533400" y="1597124"/>
            <a:ext cx="8610600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从根结点出发，沿着左分支或右分支递归进行查询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直至</a:t>
            </a:r>
            <a:r>
              <a:rPr kumimoji="1"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关键字等于给定值的结点</a:t>
            </a:r>
            <a:r>
              <a:rPr kumimoji="1" lang="en-US" altLang="zh-CN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539750" y="3183036"/>
            <a:ext cx="1511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或者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395288" y="3830736"/>
            <a:ext cx="874871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从根结点出发，沿着左分支或右分支递归进行查询直至子树为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空树</a:t>
            </a:r>
            <a:r>
              <a:rPr kumimoji="1" lang="zh-CN" altLang="en-US" sz="2800" b="1" dirty="0">
                <a:solidFill>
                  <a:srgbClr val="080808"/>
                </a:solidFill>
                <a:latin typeface="Times New Roman" pitchFamily="18" charset="0"/>
                <a:ea typeface="楷体_GB2312" pitchFamily="49" charset="-122"/>
              </a:rPr>
              <a:t>止。</a:t>
            </a:r>
          </a:p>
        </p:txBody>
      </p:sp>
      <p:sp>
        <p:nvSpPr>
          <p:cNvPr id="572422" name="Text Box 6"/>
          <p:cNvSpPr txBox="1">
            <a:spLocks noChangeArrowheads="1"/>
          </p:cNvSpPr>
          <p:nvPr/>
        </p:nvSpPr>
        <p:spPr bwMode="auto">
          <a:xfrm>
            <a:off x="4787900" y="2894111"/>
            <a:ext cx="3124200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3600" b="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3200" dirty="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查找成功</a:t>
            </a:r>
            <a:endParaRPr kumimoji="1" lang="zh-CN" altLang="en-US" sz="3200" b="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72423" name="Text Box 7"/>
          <p:cNvSpPr txBox="1">
            <a:spLocks noChangeArrowheads="1"/>
          </p:cNvSpPr>
          <p:nvPr/>
        </p:nvSpPr>
        <p:spPr bwMode="auto">
          <a:xfrm>
            <a:off x="4787900" y="4694336"/>
            <a:ext cx="331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3600" b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3200">
                <a:solidFill>
                  <a:srgbClr val="FF00FF"/>
                </a:solidFill>
                <a:latin typeface="Times New Roman" pitchFamily="18" charset="0"/>
                <a:ea typeface="楷体_GB2312" pitchFamily="49" charset="-122"/>
              </a:rPr>
              <a:t>查找不成功</a:t>
            </a:r>
            <a:endParaRPr kumimoji="1" lang="zh-CN" altLang="en-US" sz="3200" b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树表的查找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 autoUpdateAnimBg="0"/>
      <p:bldP spid="572419" grpId="0" autoUpdateAnimBg="0"/>
      <p:bldP spid="572420" grpId="0" autoUpdateAnimBg="0"/>
      <p:bldP spid="572421" grpId="0" autoUpdateAnimBg="0"/>
      <p:bldP spid="572422" grpId="0" autoUpdateAnimBg="0"/>
      <p:bldP spid="57242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/>
              <a:t>树表的查找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</a:t>
            </a:r>
            <a:r>
              <a:rPr lang="zh-CN" altLang="en-US" dirty="0" smtClean="0"/>
              <a:t>树查找</a:t>
            </a:r>
            <a:r>
              <a:rPr lang="zh-CN" altLang="en-US" dirty="0"/>
              <a:t>的</a:t>
            </a:r>
            <a:r>
              <a:rPr lang="zh-CN" altLang="en-US" dirty="0" smtClean="0"/>
              <a:t>算法思想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二叉排序树为空，则查找失败，返回空指针。</a:t>
            </a:r>
          </a:p>
          <a:p>
            <a:pPr lvl="1"/>
            <a:r>
              <a:rPr lang="zh-CN" altLang="en-US" dirty="0" smtClean="0"/>
              <a:t>若</a:t>
            </a:r>
            <a:r>
              <a:rPr lang="zh-CN" altLang="en-US" dirty="0"/>
              <a:t>二叉排序树非空，将给定值</a:t>
            </a:r>
            <a:r>
              <a:rPr lang="en-US" altLang="zh-CN" dirty="0"/>
              <a:t>key</a:t>
            </a:r>
            <a:r>
              <a:rPr lang="zh-CN" altLang="en-US" dirty="0"/>
              <a:t>与根结点的关键字</a:t>
            </a:r>
            <a:r>
              <a:rPr lang="en-US" altLang="zh-CN" dirty="0"/>
              <a:t>T-&gt;</a:t>
            </a:r>
            <a:r>
              <a:rPr lang="en-US" altLang="zh-CN" dirty="0" err="1"/>
              <a:t>data.key</a:t>
            </a:r>
            <a:r>
              <a:rPr lang="zh-CN" altLang="en-US" dirty="0"/>
              <a:t>进行比较：</a:t>
            </a:r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/>
              <a:t>key</a:t>
            </a:r>
            <a:r>
              <a:rPr lang="zh-CN" altLang="en-US" dirty="0"/>
              <a:t>等于</a:t>
            </a:r>
            <a:r>
              <a:rPr lang="en-US" altLang="zh-CN" dirty="0"/>
              <a:t>T-&gt;</a:t>
            </a:r>
            <a:r>
              <a:rPr lang="en-US" altLang="zh-CN" dirty="0" err="1"/>
              <a:t>data.key</a:t>
            </a:r>
            <a:r>
              <a:rPr lang="zh-CN" altLang="en-US" dirty="0"/>
              <a:t>，则查找成功，返回根结点地址；</a:t>
            </a:r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/>
              <a:t>key</a:t>
            </a:r>
            <a:r>
              <a:rPr lang="zh-CN" altLang="en-US" dirty="0"/>
              <a:t>小于</a:t>
            </a:r>
            <a:r>
              <a:rPr lang="en-US" altLang="zh-CN" dirty="0"/>
              <a:t>T-&gt;</a:t>
            </a:r>
            <a:r>
              <a:rPr lang="en-US" altLang="zh-CN" dirty="0" err="1"/>
              <a:t>data.key</a:t>
            </a:r>
            <a:r>
              <a:rPr lang="zh-CN" altLang="en-US" dirty="0"/>
              <a:t>，则进一步查找左子树；</a:t>
            </a:r>
          </a:p>
          <a:p>
            <a:pPr lvl="2"/>
            <a:r>
              <a:rPr lang="zh-CN" altLang="en-US" dirty="0" smtClean="0"/>
              <a:t>若</a:t>
            </a:r>
            <a:r>
              <a:rPr lang="en-US" altLang="zh-CN" dirty="0"/>
              <a:t>key</a:t>
            </a:r>
            <a:r>
              <a:rPr lang="zh-CN" altLang="en-US" dirty="0"/>
              <a:t>大于</a:t>
            </a:r>
            <a:r>
              <a:rPr lang="en-US" altLang="zh-CN" dirty="0"/>
              <a:t>T-&gt;</a:t>
            </a:r>
            <a:r>
              <a:rPr lang="en-US" altLang="zh-CN" dirty="0" err="1"/>
              <a:t>data.key</a:t>
            </a:r>
            <a:r>
              <a:rPr lang="zh-CN" altLang="en-US" dirty="0"/>
              <a:t>，则进一步查找右子树。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952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9.2 </a:t>
            </a:r>
            <a:r>
              <a:rPr lang="zh-CN" altLang="en-US" dirty="0" smtClean="0"/>
              <a:t>树</a:t>
            </a:r>
            <a:r>
              <a:rPr lang="zh-CN" altLang="en-US" dirty="0"/>
              <a:t>表的</a:t>
            </a:r>
            <a:r>
              <a:rPr lang="zh-CN" altLang="en-US" dirty="0" smtClean="0"/>
              <a:t>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二叉排序树查找的</a:t>
            </a:r>
            <a:r>
              <a:rPr lang="zh-CN" altLang="en-US" dirty="0" smtClean="0"/>
              <a:t>算法描述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552" y="1700287"/>
            <a:ext cx="8458200" cy="324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400" b="1" dirty="0" err="1">
                <a:solidFill>
                  <a:srgbClr val="080808"/>
                </a:solidFill>
                <a:ea typeface="仿宋_GB2312" pitchFamily="49" charset="-122"/>
              </a:rPr>
              <a:t>BSTree</a:t>
            </a:r>
            <a:r>
              <a:rPr lang="en-US" altLang="zh-CN" sz="2400" b="1" dirty="0">
                <a:solidFill>
                  <a:srgbClr val="080808"/>
                </a:solidFill>
                <a:ea typeface="仿宋_GB2312" pitchFamily="49" charset="-122"/>
              </a:rPr>
              <a:t> </a:t>
            </a:r>
            <a:r>
              <a:rPr lang="en-US" altLang="zh-CN" sz="2400" b="1" dirty="0" err="1">
                <a:solidFill>
                  <a:srgbClr val="080808"/>
                </a:solidFill>
                <a:ea typeface="仿宋_GB2312" pitchFamily="49" charset="-122"/>
              </a:rPr>
              <a:t>SearchBST</a:t>
            </a:r>
            <a:r>
              <a:rPr lang="en-US" altLang="zh-CN" sz="2400" b="1" dirty="0">
                <a:solidFill>
                  <a:srgbClr val="080808"/>
                </a:solidFill>
                <a:ea typeface="仿宋_GB2312" pitchFamily="49" charset="-122"/>
              </a:rPr>
              <a:t>(</a:t>
            </a:r>
            <a:r>
              <a:rPr lang="en-US" altLang="zh-CN" sz="2400" b="1" dirty="0" err="1">
                <a:solidFill>
                  <a:srgbClr val="080808"/>
                </a:solidFill>
                <a:ea typeface="仿宋_GB2312" pitchFamily="49" charset="-122"/>
              </a:rPr>
              <a:t>BSTree</a:t>
            </a:r>
            <a:r>
              <a:rPr lang="en-US" altLang="zh-CN" sz="2400" b="1" dirty="0">
                <a:solidFill>
                  <a:srgbClr val="080808"/>
                </a:solidFill>
                <a:ea typeface="仿宋_GB2312" pitchFamily="49" charset="-122"/>
              </a:rPr>
              <a:t> T</a:t>
            </a:r>
            <a:r>
              <a:rPr lang="en-US" altLang="zh-CN" sz="2400" b="1" dirty="0" smtClean="0">
                <a:solidFill>
                  <a:srgbClr val="080808"/>
                </a:solidFill>
                <a:ea typeface="仿宋_GB2312" pitchFamily="49" charset="-122"/>
              </a:rPr>
              <a:t>,  </a:t>
            </a:r>
            <a:r>
              <a:rPr lang="en-US" altLang="zh-CN" sz="2400" b="1" dirty="0" err="1" smtClean="0">
                <a:solidFill>
                  <a:srgbClr val="080808"/>
                </a:solidFill>
                <a:ea typeface="仿宋_GB2312" pitchFamily="49" charset="-122"/>
              </a:rPr>
              <a:t>KeyType</a:t>
            </a:r>
            <a:r>
              <a:rPr lang="en-US" altLang="zh-CN" sz="2400" b="1" dirty="0" smtClean="0">
                <a:solidFill>
                  <a:srgbClr val="080808"/>
                </a:solidFill>
                <a:ea typeface="仿宋_GB2312" pitchFamily="49" charset="-122"/>
              </a:rPr>
              <a:t> </a:t>
            </a:r>
            <a:r>
              <a:rPr lang="en-US" altLang="zh-CN" sz="2400" b="1" dirty="0">
                <a:solidFill>
                  <a:srgbClr val="080808"/>
                </a:solidFill>
                <a:ea typeface="仿宋_GB2312" pitchFamily="49" charset="-122"/>
              </a:rPr>
              <a:t>key) </a:t>
            </a:r>
            <a:r>
              <a:rPr lang="en-US" altLang="zh-CN" sz="2400" b="1" dirty="0">
                <a:ea typeface="仿宋_GB2312" pitchFamily="49" charset="-122"/>
              </a:rPr>
              <a:t>{</a:t>
            </a:r>
          </a:p>
          <a:p>
            <a:pPr marL="342900" indent="-342900"/>
            <a:r>
              <a:rPr lang="en-US" altLang="zh-CN" sz="2400" b="1" dirty="0">
                <a:ea typeface="仿宋_GB2312" pitchFamily="49" charset="-122"/>
              </a:rPr>
              <a:t>   if((!T) || key==T-&gt;</a:t>
            </a:r>
            <a:r>
              <a:rPr lang="en-US" altLang="zh-CN" sz="2400" b="1" dirty="0" err="1">
                <a:ea typeface="仿宋_GB2312" pitchFamily="49" charset="-122"/>
              </a:rPr>
              <a:t>data.key</a:t>
            </a:r>
            <a:r>
              <a:rPr lang="en-US" altLang="zh-CN" sz="2400" b="1" dirty="0">
                <a:ea typeface="仿宋_GB2312" pitchFamily="49" charset="-122"/>
              </a:rPr>
              <a:t>) return T;       	 </a:t>
            </a:r>
          </a:p>
          <a:p>
            <a:pPr marL="342900" indent="-342900"/>
            <a:r>
              <a:rPr lang="en-US" altLang="zh-CN" sz="2400" b="1" dirty="0">
                <a:ea typeface="仿宋_GB2312" pitchFamily="49" charset="-122"/>
              </a:rPr>
              <a:t>   else if (key&lt;T-&gt;</a:t>
            </a:r>
            <a:r>
              <a:rPr lang="en-US" altLang="zh-CN" sz="2400" b="1" dirty="0" err="1">
                <a:ea typeface="仿宋_GB2312" pitchFamily="49" charset="-122"/>
              </a:rPr>
              <a:t>data.key</a:t>
            </a:r>
            <a:r>
              <a:rPr lang="en-US" altLang="zh-CN" sz="2400" b="1" dirty="0">
                <a:ea typeface="仿宋_GB2312" pitchFamily="49" charset="-122"/>
              </a:rPr>
              <a:t>)  </a:t>
            </a:r>
            <a:endParaRPr lang="en-US" altLang="zh-CN" sz="2400" b="1" dirty="0" smtClean="0">
              <a:ea typeface="仿宋_GB2312" pitchFamily="49" charset="-122"/>
            </a:endParaRPr>
          </a:p>
          <a:p>
            <a:pPr marL="342900" indent="-342900"/>
            <a:r>
              <a:rPr lang="en-US" altLang="zh-CN" sz="2400" b="1" dirty="0">
                <a:ea typeface="仿宋_GB2312" pitchFamily="49" charset="-122"/>
              </a:rPr>
              <a:t> </a:t>
            </a:r>
            <a:r>
              <a:rPr lang="en-US" altLang="zh-CN" sz="2400" b="1" dirty="0" smtClean="0">
                <a:ea typeface="仿宋_GB2312" pitchFamily="49" charset="-122"/>
              </a:rPr>
              <a:t>            return </a:t>
            </a:r>
            <a:r>
              <a:rPr lang="en-US" altLang="zh-CN" sz="2400" b="1" dirty="0" err="1">
                <a:ea typeface="仿宋_GB2312" pitchFamily="49" charset="-122"/>
              </a:rPr>
              <a:t>SearchBST</a:t>
            </a:r>
            <a:r>
              <a:rPr lang="en-US" altLang="zh-CN" sz="2400" b="1" dirty="0">
                <a:ea typeface="仿宋_GB2312" pitchFamily="49" charset="-122"/>
              </a:rPr>
              <a:t>(T-&gt;</a:t>
            </a:r>
            <a:r>
              <a:rPr lang="en-US" altLang="zh-CN" sz="2400" b="1" dirty="0" err="1">
                <a:ea typeface="仿宋_GB2312" pitchFamily="49" charset="-122"/>
              </a:rPr>
              <a:t>lchild,key</a:t>
            </a:r>
            <a:r>
              <a:rPr lang="en-US" altLang="zh-CN" sz="2400" b="1" dirty="0" smtClean="0">
                <a:ea typeface="仿宋_GB2312" pitchFamily="49" charset="-122"/>
              </a:rPr>
              <a:t>); </a:t>
            </a:r>
            <a:r>
              <a:rPr lang="en-US" altLang="zh-CN" b="1" dirty="0" smtClean="0">
                <a:solidFill>
                  <a:srgbClr val="0000CC"/>
                </a:solidFill>
                <a:ea typeface="仿宋_GB2312" pitchFamily="49" charset="-122"/>
              </a:rPr>
              <a:t>//</a:t>
            </a:r>
            <a:r>
              <a:rPr lang="zh-CN" altLang="en-US" b="1" dirty="0">
                <a:solidFill>
                  <a:srgbClr val="0000CC"/>
                </a:solidFill>
                <a:ea typeface="仿宋_GB2312" pitchFamily="49" charset="-122"/>
              </a:rPr>
              <a:t>在左子树中继续查找</a:t>
            </a:r>
          </a:p>
          <a:p>
            <a:pPr marL="342900" indent="-342900"/>
            <a:r>
              <a:rPr lang="zh-CN" altLang="en-US" sz="2400" b="1" dirty="0">
                <a:ea typeface="仿宋_GB2312" pitchFamily="49" charset="-122"/>
              </a:rPr>
              <a:t>   </a:t>
            </a:r>
            <a:r>
              <a:rPr lang="en-US" altLang="zh-CN" sz="2400" b="1" dirty="0">
                <a:ea typeface="仿宋_GB2312" pitchFamily="49" charset="-122"/>
              </a:rPr>
              <a:t>else </a:t>
            </a:r>
            <a:endParaRPr lang="en-US" altLang="zh-CN" sz="2400" b="1" dirty="0" smtClean="0">
              <a:ea typeface="仿宋_GB2312" pitchFamily="49" charset="-122"/>
            </a:endParaRPr>
          </a:p>
          <a:p>
            <a:pPr marL="342900" indent="-342900"/>
            <a:r>
              <a:rPr lang="en-US" altLang="zh-CN" sz="2400" b="1" dirty="0">
                <a:ea typeface="仿宋_GB2312" pitchFamily="49" charset="-122"/>
              </a:rPr>
              <a:t> </a:t>
            </a:r>
            <a:r>
              <a:rPr lang="en-US" altLang="zh-CN" sz="2400" b="1" dirty="0" smtClean="0">
                <a:ea typeface="仿宋_GB2312" pitchFamily="49" charset="-122"/>
              </a:rPr>
              <a:t>            return </a:t>
            </a:r>
            <a:r>
              <a:rPr lang="en-US" altLang="zh-CN" sz="2400" b="1" dirty="0" err="1">
                <a:ea typeface="仿宋_GB2312" pitchFamily="49" charset="-122"/>
              </a:rPr>
              <a:t>SearchBST</a:t>
            </a:r>
            <a:r>
              <a:rPr lang="en-US" altLang="zh-CN" sz="2400" b="1" dirty="0">
                <a:ea typeface="仿宋_GB2312" pitchFamily="49" charset="-122"/>
              </a:rPr>
              <a:t>(T-&gt;</a:t>
            </a:r>
            <a:r>
              <a:rPr lang="en-US" altLang="zh-CN" sz="2400" b="1" dirty="0" err="1">
                <a:ea typeface="仿宋_GB2312" pitchFamily="49" charset="-122"/>
              </a:rPr>
              <a:t>rchild,key</a:t>
            </a:r>
            <a:r>
              <a:rPr lang="en-US" altLang="zh-CN" sz="2400" b="1" dirty="0" smtClean="0">
                <a:ea typeface="仿宋_GB2312" pitchFamily="49" charset="-122"/>
              </a:rPr>
              <a:t>);</a:t>
            </a:r>
            <a:r>
              <a:rPr lang="zh-CN" altLang="en-US" sz="2400" b="1" dirty="0">
                <a:ea typeface="仿宋_GB2312" pitchFamily="49" charset="-122"/>
              </a:rPr>
              <a:t> </a:t>
            </a:r>
            <a:r>
              <a:rPr lang="en-US" altLang="zh-CN" b="1" dirty="0">
                <a:solidFill>
                  <a:srgbClr val="0000CC"/>
                </a:solidFill>
                <a:ea typeface="仿宋_GB2312" pitchFamily="49" charset="-122"/>
              </a:rPr>
              <a:t>//</a:t>
            </a:r>
            <a:r>
              <a:rPr lang="zh-CN" altLang="en-US" b="1" dirty="0">
                <a:solidFill>
                  <a:srgbClr val="0000CC"/>
                </a:solidFill>
                <a:ea typeface="仿宋_GB2312" pitchFamily="49" charset="-122"/>
              </a:rPr>
              <a:t>在右子树中继续查找</a:t>
            </a:r>
            <a:r>
              <a:rPr lang="en-US" altLang="zh-CN" b="1" dirty="0">
                <a:ea typeface="仿宋_GB2312" pitchFamily="49" charset="-122"/>
              </a:rPr>
              <a:t>		   		</a:t>
            </a:r>
            <a:endParaRPr lang="en-US" altLang="zh-CN" b="1" dirty="0" smtClean="0">
              <a:ea typeface="仿宋_GB2312" pitchFamily="49" charset="-122"/>
            </a:endParaRPr>
          </a:p>
          <a:p>
            <a:pPr marL="342900" indent="-342900"/>
            <a:r>
              <a:rPr lang="en-US" altLang="zh-CN" sz="2400" b="1" dirty="0" smtClean="0">
                <a:ea typeface="仿宋_GB2312" pitchFamily="49" charset="-122"/>
              </a:rPr>
              <a:t>} </a:t>
            </a:r>
            <a:r>
              <a:rPr lang="en-US" altLang="zh-CN" sz="2400" b="1" dirty="0">
                <a:solidFill>
                  <a:srgbClr val="080808"/>
                </a:solidFill>
                <a:ea typeface="仿宋_GB2312" pitchFamily="49" charset="-122"/>
              </a:rPr>
              <a:t>// </a:t>
            </a:r>
            <a:r>
              <a:rPr lang="en-US" altLang="zh-CN" sz="2400" b="1" dirty="0" err="1">
                <a:solidFill>
                  <a:srgbClr val="080808"/>
                </a:solidFill>
                <a:ea typeface="仿宋_GB2312" pitchFamily="49" charset="-122"/>
              </a:rPr>
              <a:t>SearchBST</a:t>
            </a:r>
            <a:endParaRPr lang="en-US" altLang="zh-CN" sz="2400" b="1" dirty="0">
              <a:solidFill>
                <a:srgbClr val="080808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01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664"/>
            <a:ext cx="4319587" cy="538163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二叉排序树的查找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323850" y="1780952"/>
            <a:ext cx="8640763" cy="40243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250" indent="-4762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①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查找过程与顺序结构有序表中的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折半查找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相似，</a:t>
            </a:r>
          </a:p>
          <a:p>
            <a:pPr marL="476250" indent="-4762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查找效率高；</a:t>
            </a:r>
          </a:p>
          <a:p>
            <a:pPr marL="476250" indent="-4762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②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中序遍历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此二叉树，将会得到一个关键字的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有序序</a:t>
            </a:r>
          </a:p>
          <a:p>
            <a:pPr marL="476250" indent="-4762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列</a:t>
            </a:r>
            <a:r>
              <a:rPr kumimoji="1" lang="zh-CN" altLang="en-US" sz="28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（即实现了排序运算）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76250" indent="-4762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③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一个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无序序列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可以通过</a:t>
            </a:r>
            <a:r>
              <a:rPr kumimoji="1" lang="zh-CN" altLang="en-US" sz="2800" b="1" dirty="0">
                <a:solidFill>
                  <a:srgbClr val="0000CC">
                    <a:lumMod val="60000"/>
                    <a:lumOff val="40000"/>
                  </a:srgbClr>
                </a:solidFill>
                <a:latin typeface="楷体_GB2312" pitchFamily="49" charset="-122"/>
                <a:ea typeface="楷体_GB2312" pitchFamily="49" charset="-122"/>
              </a:rPr>
              <a:t>构造一棵二叉排序树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而变成 一个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有序序列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，构造树的过程即为对无序序列进行排序的过程。</a:t>
            </a: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395288" y="1131664"/>
            <a:ext cx="69119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FF3300"/>
                </a:solidFill>
              </a:rPr>
              <a:t>将数据元素构造成二叉排序树的优点：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70557"/>
            <a:ext cx="4176712" cy="538163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二叉排序树的查找</a:t>
            </a:r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395288" y="1654026"/>
            <a:ext cx="8424862" cy="16303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76250" indent="-4762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④</a:t>
            </a:r>
            <a:r>
              <a:rPr kumimoji="1" lang="en-US" altLang="zh-CN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如果查找不成功，能够方便地将被查元素</a:t>
            </a:r>
            <a:r>
              <a:rPr kumimoji="1" lang="zh-CN" altLang="en-US" sz="2800" b="1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插入到二叉树的叶子结点</a:t>
            </a:r>
            <a:r>
              <a:rPr kumimoji="1" lang="zh-CN" altLang="en-US" sz="28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上，而且插入或删除时只需修改指针而不需移动元素。</a:t>
            </a: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395288" y="3454821"/>
            <a:ext cx="8351837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楷体_GB2312" pitchFamily="49" charset="-122"/>
              </a:rPr>
              <a:t>这种既查找又插入的过程称为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黑体" pitchFamily="49" charset="-122"/>
                <a:ea typeface="楷体_GB2312" pitchFamily="49" charset="-122"/>
              </a:rPr>
              <a:t>动态查找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楷体_GB2312" pitchFamily="49" charset="-122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 smtClean="0">
                <a:solidFill>
                  <a:srgbClr val="CC00CC"/>
                </a:solidFill>
                <a:latin typeface="Times New Roman" pitchFamily="18" charset="0"/>
                <a:ea typeface="楷体_GB2312" pitchFamily="49" charset="-122"/>
              </a:rPr>
              <a:t>二叉排序树既有类似于折半查找的特性，又采用了链表存储，它是动态查找表的一种适宜表示。</a:t>
            </a: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395288" y="1077763"/>
            <a:ext cx="626427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3300"/>
                </a:solidFill>
              </a:rPr>
              <a:t>将数据元素构造成二叉排序树的优点：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 autoUpdateAnimBg="0"/>
      <p:bldP spid="576518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646113"/>
            <a:ext cx="8077200" cy="6096000"/>
          </a:xfrm>
        </p:spPr>
        <p:txBody>
          <a:bodyPr/>
          <a:lstStyle/>
          <a:p>
            <a:pPr marL="609600" indent="-609600" algn="just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宋体" pitchFamily="2" charset="-122"/>
              </a:rPr>
              <a:t>一、选择题</a:t>
            </a:r>
            <a:endParaRPr lang="zh-CN" altLang="en-US">
              <a:latin typeface="宋体" pitchFamily="2" charset="-122"/>
            </a:endParaRPr>
          </a:p>
          <a:p>
            <a:pPr marL="609600" indent="-609600">
              <a:lnSpc>
                <a:spcPct val="90000"/>
              </a:lnSpc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zh-CN" altLang="en-US" sz="2800">
                <a:latin typeface="宋体" pitchFamily="2" charset="-122"/>
              </a:rPr>
              <a:t>如果要求一个线性表既能较快地查找，又能适应动态变化的要求，则可采用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/>
              <a:t>①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zh-CN" altLang="en-US" sz="2800">
                <a:latin typeface="宋体" pitchFamily="2" charset="-122"/>
              </a:rPr>
              <a:t>查找方法。采用折半查找方法进行查找时，数据文件应为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/>
              <a:t>②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zh-CN" altLang="en-US" sz="2800">
                <a:latin typeface="宋体" pitchFamily="2" charset="-122"/>
              </a:rPr>
              <a:t>，且限于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/>
              <a:t>③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zh-CN" altLang="en-US" sz="2800">
                <a:latin typeface="宋体" pitchFamily="2" charset="-122"/>
              </a:rPr>
              <a:t>。要进行顺序查找，则线性表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/>
              <a:t>④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zh-CN" altLang="en-US" sz="2800">
                <a:latin typeface="宋体" pitchFamily="2" charset="-122"/>
              </a:rPr>
              <a:t>。</a:t>
            </a:r>
            <a:br>
              <a:rPr lang="zh-CN" altLang="en-US" sz="2800">
                <a:latin typeface="宋体" pitchFamily="2" charset="-122"/>
              </a:rPr>
            </a:br>
            <a:r>
              <a:rPr lang="zh-CN" altLang="en-US" sz="2800"/>
              <a:t>①</a:t>
            </a:r>
            <a:r>
              <a:rPr lang="en-US" altLang="zh-CN" sz="2800"/>
              <a:t>: A.</a:t>
            </a:r>
            <a:r>
              <a:rPr lang="zh-CN" altLang="en-US" sz="2800"/>
              <a:t>分块    </a:t>
            </a:r>
            <a:r>
              <a:rPr lang="en-US" altLang="zh-CN" sz="2800"/>
              <a:t>B.</a:t>
            </a:r>
            <a:r>
              <a:rPr lang="zh-CN" altLang="en-US" sz="2800"/>
              <a:t>顺序     </a:t>
            </a:r>
            <a:r>
              <a:rPr lang="en-US" altLang="zh-CN" sz="2800"/>
              <a:t>C.</a:t>
            </a:r>
            <a:r>
              <a:rPr lang="zh-CN" altLang="en-US" sz="2800"/>
              <a:t>折半	 </a:t>
            </a:r>
            <a:r>
              <a:rPr lang="en-US" altLang="zh-CN" sz="2800"/>
              <a:t>D.</a:t>
            </a:r>
            <a:r>
              <a:rPr lang="zh-CN" altLang="en-US" sz="2800"/>
              <a:t>基于树型 </a:t>
            </a:r>
            <a:br>
              <a:rPr lang="zh-CN" altLang="en-US" sz="2800"/>
            </a:br>
            <a:r>
              <a:rPr lang="zh-CN" altLang="en-US" sz="2800"/>
              <a:t>②③</a:t>
            </a:r>
            <a:r>
              <a:rPr lang="en-US" altLang="zh-CN" sz="2800"/>
              <a:t>: A.</a:t>
            </a:r>
            <a:r>
              <a:rPr lang="zh-CN" altLang="en-US" sz="2800"/>
              <a:t>有序表    </a:t>
            </a:r>
            <a:r>
              <a:rPr lang="en-US" altLang="zh-CN" sz="2800"/>
              <a:t>B.</a:t>
            </a:r>
            <a:r>
              <a:rPr lang="zh-CN" altLang="en-US" sz="2800"/>
              <a:t>随机表   </a:t>
            </a:r>
            <a:r>
              <a:rPr lang="en-US" altLang="zh-CN" sz="2800"/>
              <a:t>C.</a:t>
            </a:r>
            <a:r>
              <a:rPr lang="zh-CN" altLang="en-US" sz="2800"/>
              <a:t>散列存储结构</a:t>
            </a:r>
            <a:br>
              <a:rPr lang="zh-CN" altLang="en-US" sz="2800"/>
            </a:br>
            <a:r>
              <a:rPr lang="zh-CN" altLang="en-US" sz="2800"/>
              <a:t>	      </a:t>
            </a:r>
            <a:r>
              <a:rPr lang="en-US" altLang="zh-CN" sz="2800"/>
              <a:t>D.</a:t>
            </a:r>
            <a:r>
              <a:rPr lang="zh-CN" altLang="en-US" sz="2800"/>
              <a:t>链式存储结构	     </a:t>
            </a:r>
            <a:r>
              <a:rPr lang="en-US" altLang="zh-CN" sz="2800"/>
              <a:t>E.</a:t>
            </a:r>
            <a:r>
              <a:rPr lang="zh-CN" altLang="en-US" sz="2800"/>
              <a:t>顺序存储结构</a:t>
            </a:r>
            <a:br>
              <a:rPr lang="zh-CN" altLang="en-US" sz="2800"/>
            </a:br>
            <a:r>
              <a:rPr lang="zh-CN" altLang="en-US" sz="2800"/>
              <a:t>	      </a:t>
            </a:r>
            <a:r>
              <a:rPr lang="en-US" altLang="zh-CN" sz="2800"/>
              <a:t>F.</a:t>
            </a:r>
            <a:r>
              <a:rPr lang="zh-CN" altLang="en-US" sz="2800"/>
              <a:t>线性表</a:t>
            </a:r>
            <a:br>
              <a:rPr lang="zh-CN" altLang="en-US" sz="2800"/>
            </a:br>
            <a:r>
              <a:rPr lang="zh-CN" altLang="en-US" sz="2800"/>
              <a:t>④</a:t>
            </a:r>
            <a:r>
              <a:rPr lang="en-US" altLang="zh-CN" sz="2800"/>
              <a:t>: A.</a:t>
            </a:r>
            <a:r>
              <a:rPr lang="zh-CN" altLang="en-US" sz="2800"/>
              <a:t>必须以顺序方式存储</a:t>
            </a:r>
            <a:br>
              <a:rPr lang="zh-CN" altLang="en-US" sz="2800"/>
            </a:br>
            <a:r>
              <a:rPr lang="zh-CN" altLang="en-US" sz="2800"/>
              <a:t>     </a:t>
            </a:r>
            <a:r>
              <a:rPr lang="en-US" altLang="zh-CN" sz="2800"/>
              <a:t>B.</a:t>
            </a:r>
            <a:r>
              <a:rPr lang="zh-CN" altLang="en-US" sz="2800"/>
              <a:t>必须以链式方式存储</a:t>
            </a:r>
            <a:br>
              <a:rPr lang="zh-CN" altLang="en-US" sz="2800"/>
            </a:br>
            <a:r>
              <a:rPr lang="zh-CN" altLang="en-US" sz="2800"/>
              <a:t>     </a:t>
            </a:r>
            <a:r>
              <a:rPr lang="en-US" altLang="zh-CN" sz="2800"/>
              <a:t>C.</a:t>
            </a:r>
            <a:r>
              <a:rPr lang="zh-CN" altLang="en-US" sz="2800"/>
              <a:t>既可以以顺序方式存储，也可以以链式方式存储</a:t>
            </a:r>
            <a:endParaRPr lang="zh-CN" altLang="en-US" sz="2800">
              <a:latin typeface="宋体" pitchFamily="2" charset="-122"/>
            </a:endParaRPr>
          </a:p>
        </p:txBody>
      </p:sp>
      <p:sp>
        <p:nvSpPr>
          <p:cNvPr id="530487" name="Text Box 55"/>
          <p:cNvSpPr txBox="1">
            <a:spLocks noChangeArrowheads="1"/>
          </p:cNvSpPr>
          <p:nvPr/>
        </p:nvSpPr>
        <p:spPr bwMode="auto">
          <a:xfrm>
            <a:off x="3635375" y="6021388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b="1" dirty="0" smtClean="0">
                <a:solidFill>
                  <a:srgbClr val="FF3300"/>
                </a:solidFill>
                <a:latin typeface="宋体" pitchFamily="2" charset="-122"/>
              </a:rPr>
              <a:t>①D  ②A  ③E  ④C</a:t>
            </a:r>
          </a:p>
        </p:txBody>
      </p:sp>
      <p:sp>
        <p:nvSpPr>
          <p:cNvPr id="530490" name="Rectangle 58"/>
          <p:cNvSpPr>
            <a:spLocks noChangeArrowheads="1"/>
          </p:cNvSpPr>
          <p:nvPr/>
        </p:nvSpPr>
        <p:spPr bwMode="auto">
          <a:xfrm>
            <a:off x="1143000" y="3810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fontAlgn="base">
              <a:spcBef>
                <a:spcPct val="15000"/>
              </a:spcBef>
              <a:spcAft>
                <a:spcPct val="0"/>
              </a:spcAft>
            </a:pPr>
            <a:r>
              <a:rPr kumimoji="1" lang="zh-CN" altLang="en-US" sz="4400" b="1" smtClean="0">
                <a:solidFill>
                  <a:srgbClr val="003366"/>
                </a:solidFill>
                <a:latin typeface="Times New Roman" pitchFamily="18" charset="0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xmlns="" val="1971333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0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4" grpId="0" build="p" autoUpdateAnimBg="0"/>
      <p:bldP spid="53048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50" y="404813"/>
            <a:ext cx="8077200" cy="2278062"/>
          </a:xfrm>
        </p:spPr>
        <p:txBody>
          <a:bodyPr/>
          <a:lstStyle/>
          <a:p>
            <a:pPr marL="609600" indent="-609600" eaLnBrk="0" hangingPunct="0">
              <a:spcBef>
                <a:spcPct val="0"/>
              </a:spcBef>
              <a:buClr>
                <a:schemeClr val="bg1"/>
              </a:buClr>
              <a:buSzTx/>
              <a:buFontTx/>
              <a:buAutoNum type="arabicPeriod" startAt="2"/>
            </a:pPr>
            <a:r>
              <a:rPr lang="zh-CN" altLang="en-US" sz="2800">
                <a:latin typeface="宋体" pitchFamily="2" charset="-122"/>
              </a:rPr>
              <a:t>折半查找的查找速度 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/>
              <a:t>①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zh-CN" altLang="en-US" sz="2800">
                <a:latin typeface="宋体" pitchFamily="2" charset="-122"/>
              </a:rPr>
              <a:t>比顺序查找法的速度快。设有</a:t>
            </a:r>
            <a:r>
              <a:rPr lang="en-US" altLang="zh-CN" sz="2800">
                <a:latin typeface="宋体" pitchFamily="2" charset="-122"/>
              </a:rPr>
              <a:t>100</a:t>
            </a:r>
            <a:r>
              <a:rPr lang="zh-CN" altLang="en-US" sz="2800">
                <a:latin typeface="宋体" pitchFamily="2" charset="-122"/>
              </a:rPr>
              <a:t>个元素，用折半法查找时，最大比较次数是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/>
              <a:t>②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zh-CN" altLang="en-US" sz="2800">
                <a:latin typeface="宋体" pitchFamily="2" charset="-122"/>
              </a:rPr>
              <a:t>，最小比较次数是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/>
              <a:t>③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zh-CN" altLang="en-US" sz="2800">
                <a:latin typeface="宋体" pitchFamily="2" charset="-122"/>
              </a:rPr>
              <a:t>。</a:t>
            </a:r>
            <a:br>
              <a:rPr lang="zh-CN" altLang="en-US" sz="2800">
                <a:latin typeface="宋体" pitchFamily="2" charset="-122"/>
              </a:rPr>
            </a:br>
            <a:r>
              <a:rPr lang="zh-CN" altLang="en-US" sz="2800"/>
              <a:t>①</a:t>
            </a:r>
            <a:r>
              <a:rPr lang="en-US" altLang="zh-CN" sz="2800"/>
              <a:t>: A.</a:t>
            </a:r>
            <a:r>
              <a:rPr lang="zh-CN" altLang="en-US" sz="2800"/>
              <a:t>一定	    </a:t>
            </a:r>
            <a:r>
              <a:rPr lang="en-US" altLang="zh-CN" sz="2800"/>
              <a:t>B. </a:t>
            </a:r>
            <a:r>
              <a:rPr lang="zh-CN" altLang="en-US" sz="2800"/>
              <a:t>不一定</a:t>
            </a:r>
            <a:br>
              <a:rPr lang="zh-CN" altLang="en-US" sz="2800"/>
            </a:br>
            <a:r>
              <a:rPr lang="zh-CN" altLang="en-US" sz="2800"/>
              <a:t>②③</a:t>
            </a:r>
            <a:r>
              <a:rPr lang="en-US" altLang="zh-CN" sz="2800"/>
              <a:t>: A.25   B.50   C.10   D.7   E.4    F.2	G.1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3491880" y="2761764"/>
            <a:ext cx="3600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b="1" dirty="0" smtClean="0">
                <a:solidFill>
                  <a:srgbClr val="FF3300"/>
                </a:solidFill>
                <a:latin typeface="宋体" pitchFamily="2" charset="-122"/>
              </a:rPr>
              <a:t>① B  ② D  ③ G</a:t>
            </a:r>
          </a:p>
        </p:txBody>
      </p:sp>
    </p:spTree>
    <p:extLst>
      <p:ext uri="{BB962C8B-B14F-4D97-AF65-F5344CB8AC3E}">
        <p14:creationId xmlns:p14="http://schemas.microsoft.com/office/powerpoint/2010/main" xmlns="" val="118958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5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build="p" autoUpdateAnimBg="0"/>
      <p:bldP spid="53555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Text Box 2"/>
          <p:cNvSpPr txBox="1">
            <a:spLocks noChangeArrowheads="1"/>
          </p:cNvSpPr>
          <p:nvPr/>
        </p:nvSpPr>
        <p:spPr bwMode="auto">
          <a:xfrm>
            <a:off x="1371600" y="533400"/>
            <a:ext cx="7239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743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9337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124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3147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7719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2291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863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1435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二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、简答题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、静态索引结构和动态索引结构的优缺点？</a:t>
            </a:r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1331913" y="1844675"/>
            <a:ext cx="72390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2743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29337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31242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3314700" indent="-4572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37719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42291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46863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51435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</a:pP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静态索引结构的优点是结构定型，建立方法简单，存取方便；缺点是不得更新，插入或删除时效率低。</a:t>
            </a:r>
            <a:b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</a:b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动态索引结构优点是在插入或删除时能够自动调整索引树结构，以保持最佳的搜索效率</a:t>
            </a:r>
            <a:r>
              <a:rPr lang="en-US" altLang="zh-CN" sz="2800" dirty="0" smtClean="0">
                <a:solidFill>
                  <a:srgbClr val="000000"/>
                </a:solidFill>
                <a:latin typeface="宋体" pitchFamily="2" charset="-122"/>
              </a:rPr>
              <a:t>;</a:t>
            </a:r>
            <a:r>
              <a:rPr lang="zh-CN" altLang="en-US" sz="2800" dirty="0" smtClean="0">
                <a:solidFill>
                  <a:srgbClr val="000000"/>
                </a:solidFill>
                <a:latin typeface="宋体" pitchFamily="2" charset="-122"/>
              </a:rPr>
              <a:t>缺点是实现算法复杂。</a:t>
            </a:r>
          </a:p>
        </p:txBody>
      </p:sp>
    </p:spTree>
    <p:extLst>
      <p:ext uri="{BB962C8B-B14F-4D97-AF65-F5344CB8AC3E}">
        <p14:creationId xmlns:p14="http://schemas.microsoft.com/office/powerpoint/2010/main" xmlns="" val="13540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8" grpId="0" autoUpdateAnimBg="0"/>
      <p:bldP spid="5365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 smtClean="0"/>
              <a:t>算法演示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62224"/>
            <a:ext cx="6016625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97068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  <a:r>
              <a:rPr lang="zh-CN" altLang="en-US" dirty="0" smtClean="0"/>
              <a:t>演示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929" y="1560513"/>
            <a:ext cx="87915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414662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954" y="1581150"/>
            <a:ext cx="884555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17751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r>
              <a:rPr lang="zh-CN" altLang="en-US" dirty="0"/>
              <a:t>算法</a:t>
            </a:r>
            <a:r>
              <a:rPr lang="zh-CN" altLang="en-US" dirty="0" smtClean="0"/>
              <a:t>演示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467" y="1648941"/>
            <a:ext cx="8809037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xmlns="" val="317977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ad`s Tie">
  <a:themeElements>
    <a:clrScheme name="Dad`s Tie 8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F1960F"/>
      </a:hlink>
      <a:folHlink>
        <a:srgbClr val="FBB39D"/>
      </a:folHlink>
    </a:clrScheme>
    <a:fontScheme name="Dad`s Tie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AutoNum type="arabicPeriod" startAt="2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09600" marR="0" indent="-609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1"/>
          </a:buClr>
          <a:buSzTx/>
          <a:buFontTx/>
          <a:buAutoNum type="arabicPeriod" startAt="2"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7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FF00FF"/>
        </a:hlink>
        <a:folHlink>
          <a:srgbClr val="FBB39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8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F1960F"/>
        </a:hlink>
        <a:folHlink>
          <a:srgbClr val="FBB3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默认设计模板">
  <a:themeElements>
    <a:clrScheme name="默认设计模板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00CC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00B9"/>
      </a:accent6>
      <a:hlink>
        <a:srgbClr val="0000CC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00B9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CC0000"/>
      </a:hlink>
      <a:folHlink>
        <a:srgbClr val="3333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CC0000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3967</Words>
  <Application>Microsoft Office PowerPoint</Application>
  <PresentationFormat>全屏显示(4:3)</PresentationFormat>
  <Paragraphs>675</Paragraphs>
  <Slides>59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9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商务型PPT模板</vt:lpstr>
      <vt:lpstr>1_商务型PPT模板</vt:lpstr>
      <vt:lpstr>Dad`s Tie</vt:lpstr>
      <vt:lpstr>2_默认设计模板</vt:lpstr>
      <vt:lpstr>3_默认设计模板</vt:lpstr>
      <vt:lpstr>4_默认设计模板</vt:lpstr>
      <vt:lpstr>1_默认设计模板</vt:lpstr>
      <vt:lpstr>5_默认设计模板</vt:lpstr>
      <vt:lpstr>6_默认设计模板</vt:lpstr>
      <vt:lpstr>Equation</vt:lpstr>
      <vt:lpstr>位图图像</vt:lpstr>
      <vt:lpstr>文档</vt:lpstr>
      <vt:lpstr>Image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教学内容</vt:lpstr>
      <vt:lpstr>教学目标</vt:lpstr>
      <vt:lpstr>9.1 查找的基本概念</vt:lpstr>
      <vt:lpstr>9.1 查找的基本概念</vt:lpstr>
      <vt:lpstr>9.1 查找的基本概念</vt:lpstr>
      <vt:lpstr>9.1 查找的基本概念</vt:lpstr>
      <vt:lpstr>线性表的查找</vt:lpstr>
      <vt:lpstr>线性表的查找</vt:lpstr>
      <vt:lpstr>幻灯片 18</vt:lpstr>
      <vt:lpstr>幻灯片 19</vt:lpstr>
      <vt:lpstr>线性表的查找</vt:lpstr>
      <vt:lpstr>线性表的查找</vt:lpstr>
      <vt:lpstr>线性表的查找</vt:lpstr>
      <vt:lpstr>线性表的查找</vt:lpstr>
      <vt:lpstr>折半查找（又称二分查找或对分查找）</vt:lpstr>
      <vt:lpstr>线性表的查找</vt:lpstr>
      <vt:lpstr>折半查找</vt:lpstr>
      <vt:lpstr>折半查找</vt:lpstr>
      <vt:lpstr>折半查找—练习</vt:lpstr>
      <vt:lpstr>幻灯片 29</vt:lpstr>
      <vt:lpstr>折半查找</vt:lpstr>
      <vt:lpstr>幻灯片 31</vt:lpstr>
      <vt:lpstr>线性表的查找</vt:lpstr>
      <vt:lpstr>线性表的查找</vt:lpstr>
      <vt:lpstr>线性表的查找</vt:lpstr>
      <vt:lpstr>线性表的查找</vt:lpstr>
      <vt:lpstr>线性表的查找</vt:lpstr>
      <vt:lpstr>线性表的查找</vt:lpstr>
      <vt:lpstr>线性表的查找</vt:lpstr>
      <vt:lpstr>线性表的查找</vt:lpstr>
      <vt:lpstr>幻灯片 40</vt:lpstr>
      <vt:lpstr>线性表的查找</vt:lpstr>
      <vt:lpstr>线性表的查找</vt:lpstr>
      <vt:lpstr>线性表的查找</vt:lpstr>
      <vt:lpstr>线性表的查找</vt:lpstr>
      <vt:lpstr>9.2 树表查找</vt:lpstr>
      <vt:lpstr>9.2 树表的查找</vt:lpstr>
      <vt:lpstr>9.2 树表的查找</vt:lpstr>
      <vt:lpstr>9.2 树表的查找</vt:lpstr>
      <vt:lpstr>9.2 树表的查找</vt:lpstr>
      <vt:lpstr>9.2 树表的查找</vt:lpstr>
      <vt:lpstr>9.2 树表的查找</vt:lpstr>
      <vt:lpstr>幻灯片 52</vt:lpstr>
      <vt:lpstr>9.2 树表的查找</vt:lpstr>
      <vt:lpstr>9.2 树表的查找</vt:lpstr>
      <vt:lpstr> 二叉排序树的查找</vt:lpstr>
      <vt:lpstr>二叉排序树的查找</vt:lpstr>
      <vt:lpstr>幻灯片 57</vt:lpstr>
      <vt:lpstr>幻灯片 58</vt:lpstr>
      <vt:lpstr>幻灯片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hp</cp:lastModifiedBy>
  <cp:revision>380</cp:revision>
  <dcterms:modified xsi:type="dcterms:W3CDTF">2016-11-30T08:45:18Z</dcterms:modified>
</cp:coreProperties>
</file>