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Default Extension="png" ContentType="image/png"/>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Masters/slideMaster7.xml" ContentType="application/vnd.openxmlformats-officedocument.presentationml.slideMaster+xml"/>
  <Override PartName="/ppt/slideMasters/slideMaster5.xml" ContentType="application/vnd.openxmlformats-officedocument.presentationml.slideMaster+xml"/>
  <Override PartName="/ppt/slides/slide8.xml" ContentType="application/vnd.openxmlformats-officedocument.presentationml.slide+xml"/>
  <Override PartName="/ppt/slides/slide49.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theme/theme4.xml" ContentType="application/vnd.openxmlformats-officedocument.them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2" r:id="rId2"/>
    <p:sldMasterId id="2147483728" r:id="rId3"/>
    <p:sldMasterId id="2147483744" r:id="rId4"/>
    <p:sldMasterId id="2147483748" r:id="rId5"/>
    <p:sldMasterId id="2147483761" r:id="rId6"/>
    <p:sldMasterId id="2147483773" r:id="rId7"/>
  </p:sldMasterIdLst>
  <p:notesMasterIdLst>
    <p:notesMasterId r:id="rId65"/>
  </p:notesMasterIdLst>
  <p:sldIdLst>
    <p:sldId id="257" r:id="rId8"/>
    <p:sldId id="455" r:id="rId9"/>
    <p:sldId id="486" r:id="rId10"/>
    <p:sldId id="456" r:id="rId11"/>
    <p:sldId id="457" r:id="rId12"/>
    <p:sldId id="458" r:id="rId13"/>
    <p:sldId id="459" r:id="rId14"/>
    <p:sldId id="460" r:id="rId15"/>
    <p:sldId id="461" r:id="rId16"/>
    <p:sldId id="462" r:id="rId17"/>
    <p:sldId id="463" r:id="rId18"/>
    <p:sldId id="464" r:id="rId19"/>
    <p:sldId id="465" r:id="rId20"/>
    <p:sldId id="466" r:id="rId21"/>
    <p:sldId id="441" r:id="rId22"/>
    <p:sldId id="467" r:id="rId23"/>
    <p:sldId id="481" r:id="rId24"/>
    <p:sldId id="442" r:id="rId25"/>
    <p:sldId id="476" r:id="rId26"/>
    <p:sldId id="477" r:id="rId27"/>
    <p:sldId id="478" r:id="rId28"/>
    <p:sldId id="443" r:id="rId29"/>
    <p:sldId id="444" r:id="rId30"/>
    <p:sldId id="445" r:id="rId31"/>
    <p:sldId id="446" r:id="rId32"/>
    <p:sldId id="482" r:id="rId33"/>
    <p:sldId id="474" r:id="rId34"/>
    <p:sldId id="475" r:id="rId35"/>
    <p:sldId id="479" r:id="rId36"/>
    <p:sldId id="480" r:id="rId37"/>
    <p:sldId id="473" r:id="rId38"/>
    <p:sldId id="450" r:id="rId39"/>
    <p:sldId id="451" r:id="rId40"/>
    <p:sldId id="452" r:id="rId41"/>
    <p:sldId id="453" r:id="rId42"/>
    <p:sldId id="470" r:id="rId43"/>
    <p:sldId id="454" r:id="rId44"/>
    <p:sldId id="322" r:id="rId45"/>
    <p:sldId id="323" r:id="rId46"/>
    <p:sldId id="483" r:id="rId47"/>
    <p:sldId id="324" r:id="rId48"/>
    <p:sldId id="484" r:id="rId49"/>
    <p:sldId id="485" r:id="rId50"/>
    <p:sldId id="471" r:id="rId51"/>
    <p:sldId id="331" r:id="rId52"/>
    <p:sldId id="332" r:id="rId53"/>
    <p:sldId id="333" r:id="rId54"/>
    <p:sldId id="334" r:id="rId55"/>
    <p:sldId id="335" r:id="rId56"/>
    <p:sldId id="336" r:id="rId57"/>
    <p:sldId id="340" r:id="rId58"/>
    <p:sldId id="341" r:id="rId59"/>
    <p:sldId id="343" r:id="rId60"/>
    <p:sldId id="472" r:id="rId61"/>
    <p:sldId id="440" r:id="rId62"/>
    <p:sldId id="386" r:id="rId63"/>
    <p:sldId id="387"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80808"/>
    <a:srgbClr val="33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02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tableStyles" Target="tableStyles.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77577-225B-474D-9EE8-6E389D677E8A}" type="datetimeFigureOut">
              <a:rPr lang="zh-CN" altLang="en-US" smtClean="0"/>
              <a:pPr/>
              <a:t>2016-12-02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E5A69A-8432-46F1-BDF6-9332572C1973}" type="slidenum">
              <a:rPr lang="zh-CN" altLang="en-US" smtClean="0"/>
              <a:pPr/>
              <a:t>‹#›</a:t>
            </a:fld>
            <a:endParaRPr lang="zh-CN" altLang="en-US"/>
          </a:p>
        </p:txBody>
      </p:sp>
    </p:spTree>
    <p:extLst>
      <p:ext uri="{BB962C8B-B14F-4D97-AF65-F5344CB8AC3E}">
        <p14:creationId xmlns:p14="http://schemas.microsoft.com/office/powerpoint/2010/main" xmlns="" val="826977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前驱或后继均可</a:t>
            </a:r>
            <a:endParaRPr lang="zh-CN" altLang="en-US" dirty="0"/>
          </a:p>
        </p:txBody>
      </p:sp>
      <p:sp>
        <p:nvSpPr>
          <p:cNvPr id="4" name="灯片编号占位符 3"/>
          <p:cNvSpPr>
            <a:spLocks noGrp="1"/>
          </p:cNvSpPr>
          <p:nvPr>
            <p:ph type="sldNum" sz="quarter" idx="10"/>
          </p:nvPr>
        </p:nvSpPr>
        <p:spPr/>
        <p:txBody>
          <a:bodyPr/>
          <a:lstStyle/>
          <a:p>
            <a:fld id="{EDE5A69A-8432-46F1-BDF6-9332572C1973}" type="slidenum">
              <a:rPr lang="zh-CN" altLang="en-US" smtClean="0"/>
              <a:pPr/>
              <a:t>35</a:t>
            </a:fld>
            <a:endParaRPr lang="zh-CN" altLang="en-US"/>
          </a:p>
        </p:txBody>
      </p:sp>
    </p:spTree>
    <p:extLst>
      <p:ext uri="{BB962C8B-B14F-4D97-AF65-F5344CB8AC3E}">
        <p14:creationId xmlns:p14="http://schemas.microsoft.com/office/powerpoint/2010/main" xmlns="" val="20723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gray">
          <a:xfrm>
            <a:off x="0" y="71438"/>
            <a:ext cx="2209800" cy="22050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3" name="Rectangle 3"/>
          <p:cNvSpPr>
            <a:spLocks noChangeArrowheads="1"/>
          </p:cNvSpPr>
          <p:nvPr/>
        </p:nvSpPr>
        <p:spPr bwMode="gray">
          <a:xfrm>
            <a:off x="0" y="2420938"/>
            <a:ext cx="9144000" cy="10810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r>
              <a:rPr lang="zh-CN" altLang="en-US" sz="6600" b="1" dirty="0" smtClean="0">
                <a:solidFill>
                  <a:srgbClr val="EAEAEA"/>
                </a:solidFill>
                <a:latin typeface="华文楷体" pitchFamily="2" charset="-122"/>
                <a:ea typeface="华文楷体" pitchFamily="2" charset="-122"/>
              </a:rPr>
              <a:t>第</a:t>
            </a:r>
            <a:r>
              <a:rPr lang="en-US" altLang="zh-CN" sz="6600" b="1" dirty="0" smtClean="0">
                <a:solidFill>
                  <a:srgbClr val="EAEAEA"/>
                </a:solidFill>
                <a:latin typeface="华文楷体" pitchFamily="2" charset="-122"/>
                <a:ea typeface="华文楷体" pitchFamily="2" charset="-122"/>
              </a:rPr>
              <a:t>9</a:t>
            </a:r>
            <a:r>
              <a:rPr lang="zh-CN" altLang="en-US" sz="6600" b="1" dirty="0" smtClean="0">
                <a:solidFill>
                  <a:srgbClr val="EAEAEA"/>
                </a:solidFill>
                <a:latin typeface="华文楷体" pitchFamily="2" charset="-122"/>
                <a:ea typeface="华文楷体" pitchFamily="2" charset="-122"/>
              </a:rPr>
              <a:t>章  查找</a:t>
            </a:r>
          </a:p>
        </p:txBody>
      </p:sp>
      <p:pic>
        <p:nvPicPr>
          <p:cNvPr id="4" name="Picture 9" descr="fen_03"/>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145" t="6494" r="27020" b="74020"/>
          <a:stretch>
            <a:fillRect/>
          </a:stretch>
        </p:blipFill>
        <p:spPr bwMode="auto">
          <a:xfrm>
            <a:off x="6931025" y="44450"/>
            <a:ext cx="2212975"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无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t="1183" r="2983"/>
          <a:stretch>
            <a:fillRect/>
          </a:stretch>
        </p:blipFill>
        <p:spPr bwMode="auto">
          <a:xfrm>
            <a:off x="2195513" y="22225"/>
            <a:ext cx="2447925"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无标题-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3438" y="0"/>
            <a:ext cx="2303462"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2"/>
          <p:cNvSpPr>
            <a:spLocks noChangeArrowheads="1"/>
          </p:cNvSpPr>
          <p:nvPr/>
        </p:nvSpPr>
        <p:spPr bwMode="gray">
          <a:xfrm>
            <a:off x="0" y="2205038"/>
            <a:ext cx="9144000" cy="1524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Tree>
    <p:extLst>
      <p:ext uri="{BB962C8B-B14F-4D97-AF65-F5344CB8AC3E}">
        <p14:creationId xmlns:p14="http://schemas.microsoft.com/office/powerpoint/2010/main" xmlns="" val="282852274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DB9A642D-288E-4B8C-A294-481DBCE5139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520095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05C0F8B0-7984-40B1-AEC0-7C191B2172A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131215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221E1FF9-163E-44D9-ADB5-F829A47ED48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869772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9AF1949-6FF9-446A-ADE2-6588570A4B0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841124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76DC64A2-1540-4C1E-AFA4-11ED01121EE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93153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8A366E35-BB66-4408-A5AE-05CAEC969BE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103744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170" name="Group 2"/>
          <p:cNvGrpSpPr>
            <a:grpSpLocks/>
          </p:cNvGrpSpPr>
          <p:nvPr/>
        </p:nvGrpSpPr>
        <p:grpSpPr bwMode="auto">
          <a:xfrm>
            <a:off x="-3175" y="2438400"/>
            <a:ext cx="9147175" cy="1063625"/>
            <a:chOff x="-2" y="1536"/>
            <a:chExt cx="5762" cy="670"/>
          </a:xfrm>
        </p:grpSpPr>
        <p:grpSp>
          <p:nvGrpSpPr>
            <p:cNvPr id="7171" name="Group 3"/>
            <p:cNvGrpSpPr>
              <a:grpSpLocks/>
            </p:cNvGrpSpPr>
            <p:nvPr/>
          </p:nvGrpSpPr>
          <p:grpSpPr bwMode="auto">
            <a:xfrm flipH="1">
              <a:off x="-2" y="1562"/>
              <a:ext cx="5762" cy="638"/>
              <a:chOff x="-2" y="1562"/>
              <a:chExt cx="5762" cy="638"/>
            </a:xfrm>
          </p:grpSpPr>
          <p:sp>
            <p:nvSpPr>
              <p:cNvPr id="7172"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73"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74"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75"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xmlns="" w="9525">
                    <a:solidFill>
                      <a:schemeClr val="tx2"/>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76"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77"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78"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79"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0"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1"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xmlns="" w="9525">
                    <a:solidFill>
                      <a:schemeClr val="tx2"/>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2"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3"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4"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5"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6"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7"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xmlns="" w="9525">
                    <a:solidFill>
                      <a:schemeClr val="tx2"/>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8"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89"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90"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grpSp>
        <p:sp>
          <p:nvSpPr>
            <p:cNvPr id="7191" name="Freeform 23"/>
            <p:cNvSpPr>
              <a:spLocks/>
            </p:cNvSpPr>
            <p:nvPr/>
          </p:nvSpPr>
          <p:spPr bwMode="ltGray">
            <a:xfrm flipH="1">
              <a:off x="-2" y="1536"/>
              <a:ext cx="5762"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ffectLst/>
            <a:extLst>
              <a:ext uri="{91240B29-F687-4F45-9708-019B960494DF}">
                <a14:hiddenLine xmlns:a14="http://schemas.microsoft.com/office/drawing/2010/main" xmlns=""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7192"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ffectLst/>
            <a:extLst>
              <a:ext uri="{91240B29-F687-4F45-9708-019B960494DF}">
                <a14:hiddenLine xmlns:a14="http://schemas.microsoft.com/office/drawing/2010/main" xmlns="" w="9525" cap="flat">
                  <a:solidFill>
                    <a:schemeClr val="tx1"/>
                  </a:solidFill>
                  <a:prstDash val="solid"/>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grpSp>
      <p:sp>
        <p:nvSpPr>
          <p:cNvPr id="7193" name="Rectangle 25"/>
          <p:cNvSpPr>
            <a:spLocks noGrp="1" noChangeArrowheads="1"/>
          </p:cNvSpPr>
          <p:nvPr>
            <p:ph type="ctrTitle"/>
          </p:nvPr>
        </p:nvSpPr>
        <p:spPr>
          <a:xfrm>
            <a:off x="1173163" y="198438"/>
            <a:ext cx="7772400" cy="2286000"/>
          </a:xfrm>
        </p:spPr>
        <p:txBody>
          <a:bodyPr anchor="b">
            <a:spAutoFit/>
          </a:bodyPr>
          <a:lstStyle>
            <a:lvl1pPr>
              <a:defRPr sz="7200"/>
            </a:lvl1pPr>
          </a:lstStyle>
          <a:p>
            <a:pPr lvl="0"/>
            <a:r>
              <a:rPr lang="zh-CN" altLang="en-US" noProof="0" smtClean="0"/>
              <a:t>单击此处编辑母版标题样式</a:t>
            </a:r>
          </a:p>
        </p:txBody>
      </p:sp>
      <p:sp>
        <p:nvSpPr>
          <p:cNvPr id="7194" name="Rectangle 26"/>
          <p:cNvSpPr>
            <a:spLocks noGrp="1" noChangeArrowheads="1"/>
          </p:cNvSpPr>
          <p:nvPr>
            <p:ph type="subTitle" idx="1"/>
          </p:nvPr>
        </p:nvSpPr>
        <p:spPr>
          <a:xfrm>
            <a:off x="1166813" y="3886200"/>
            <a:ext cx="6400800" cy="1752600"/>
          </a:xfrm>
        </p:spPr>
        <p:txBody>
          <a:bodyPr/>
          <a:lstStyle>
            <a:lvl1pPr marL="0" indent="0">
              <a:buFont typeface="Wingdings" pitchFamily="2" charset="2"/>
              <a:buNone/>
              <a:defRPr sz="4000"/>
            </a:lvl1pPr>
          </a:lstStyle>
          <a:p>
            <a:pPr lvl="0"/>
            <a:r>
              <a:rPr lang="zh-CN" altLang="en-US" noProof="0" smtClean="0"/>
              <a:t>单击此处编辑母版副标题样式</a:t>
            </a:r>
          </a:p>
        </p:txBody>
      </p:sp>
      <p:sp>
        <p:nvSpPr>
          <p:cNvPr id="7195"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n-US" altLang="zh-CN"/>
          </a:p>
        </p:txBody>
      </p:sp>
      <p:sp>
        <p:nvSpPr>
          <p:cNvPr id="7196" name="Rectangle 28"/>
          <p:cNvSpPr>
            <a:spLocks noGrp="1" noChangeArrowheads="1"/>
          </p:cNvSpPr>
          <p:nvPr>
            <p:ph type="ftr" sz="quarter" idx="3"/>
          </p:nvPr>
        </p:nvSpPr>
        <p:spPr/>
        <p:txBody>
          <a:bodyPr/>
          <a:lstStyle>
            <a:lvl1pPr>
              <a:defRPr>
                <a:solidFill>
                  <a:srgbClr val="000000"/>
                </a:solidFill>
              </a:defRPr>
            </a:lvl1pPr>
          </a:lstStyle>
          <a:p>
            <a:endParaRPr lang="en-US" altLang="zh-CN"/>
          </a:p>
        </p:txBody>
      </p:sp>
      <p:sp>
        <p:nvSpPr>
          <p:cNvPr id="7197" name="Rectangle 29"/>
          <p:cNvSpPr>
            <a:spLocks noGrp="1" noChangeArrowheads="1"/>
          </p:cNvSpPr>
          <p:nvPr>
            <p:ph type="sldNum" sz="quarter" idx="4"/>
          </p:nvPr>
        </p:nvSpPr>
        <p:spPr/>
        <p:txBody>
          <a:bodyPr/>
          <a:lstStyle>
            <a:lvl1pPr>
              <a:defRPr>
                <a:solidFill>
                  <a:srgbClr val="000000"/>
                </a:solidFill>
              </a:defRPr>
            </a:lvl1pPr>
          </a:lstStyle>
          <a:p>
            <a:fld id="{C8B3AA92-496A-4E81-996C-8CA74A85F3C6}" type="slidenum">
              <a:rPr lang="en-US" altLang="zh-CN"/>
              <a:pPr/>
              <a:t>‹#›</a:t>
            </a:fld>
            <a:endParaRPr lang="en-US" altLang="zh-CN"/>
          </a:p>
        </p:txBody>
      </p:sp>
    </p:spTree>
    <p:extLst>
      <p:ext uri="{BB962C8B-B14F-4D97-AF65-F5344CB8AC3E}">
        <p14:creationId xmlns:p14="http://schemas.microsoft.com/office/powerpoint/2010/main" xmlns="" val="76631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F6B0FBE6-C3C4-46B2-8B08-F77F65D5BB9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700950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16DA34E-D048-44D5-AF25-5EA475C440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137634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D48739EC-F441-4FBD-B2A6-BBE8559411A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21357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4pPr>
              <a:defRPr>
                <a:solidFill>
                  <a:srgbClr val="00206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5" name="Rectangle 9"/>
          <p:cNvSpPr>
            <a:spLocks noGrp="1" noChangeArrowheads="1"/>
          </p:cNvSpPr>
          <p:nvPr>
            <p:ph type="sldNum" sz="quarter" idx="11"/>
          </p:nvPr>
        </p:nvSpPr>
        <p:spPr>
          <a:ln/>
        </p:spPr>
        <p:txBody>
          <a:bodyPr/>
          <a:lstStyle>
            <a:lvl1pPr>
              <a:defRPr/>
            </a:lvl1pPr>
          </a:lstStyle>
          <a:p>
            <a:pPr>
              <a:defRPr/>
            </a:pPr>
            <a:fld id="{ED0F60EE-A73A-4FEF-81F1-DC0F2C239719}"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7244694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E054621B-AF70-4491-AFBD-129DCC96C57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9619504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D1BC6169-4C35-4313-8836-DA63C405ED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9972496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8073AF2C-52A0-4ECF-85DD-5A4D77D18DA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701965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072A252-8388-428B-B0B6-EE10C2B0B3F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368817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C49447AB-8084-4461-B789-69DBB8D380C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800657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384D80C4-C9B4-4F49-A022-005AE565F85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907309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2463"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73163"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20685D52-2E28-4409-AB70-5BB765F786F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8801641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73163"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35563"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35563"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73163" y="6265863"/>
            <a:ext cx="1905000" cy="45720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581400" y="6248400"/>
            <a:ext cx="2895600" cy="45720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7010400" y="6248400"/>
            <a:ext cx="1905000" cy="457200"/>
          </a:xfrm>
        </p:spPr>
        <p:txBody>
          <a:bodyPr/>
          <a:lstStyle>
            <a:lvl1pPr>
              <a:defRPr/>
            </a:lvl1pPr>
          </a:lstStyle>
          <a:p>
            <a:fld id="{0F3C69C6-8C7B-4518-834E-5A939385963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4351448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73163"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35563"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173163" y="6265863"/>
            <a:ext cx="1905000" cy="457200"/>
          </a:xfrm>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a:xfrm>
            <a:off x="3581400" y="6248400"/>
            <a:ext cx="2895600" cy="457200"/>
          </a:xfrm>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a:xfrm>
            <a:off x="7010400" y="6248400"/>
            <a:ext cx="1905000" cy="457200"/>
          </a:xfrm>
        </p:spPr>
        <p:txBody>
          <a:bodyPr/>
          <a:lstStyle>
            <a:lvl1pPr>
              <a:defRPr/>
            </a:lvl1pPr>
          </a:lstStyle>
          <a:p>
            <a:fld id="{834A7CE2-9747-4B19-8B7A-9441A17947A6}"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321743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73163" y="457200"/>
            <a:ext cx="7772400" cy="5638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173163" y="6265863"/>
            <a:ext cx="1905000" cy="45720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581400" y="6248400"/>
            <a:ext cx="2895600" cy="45720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7010400" y="6248400"/>
            <a:ext cx="1905000" cy="457200"/>
          </a:xfrm>
        </p:spPr>
        <p:txBody>
          <a:bodyPr/>
          <a:lstStyle>
            <a:lvl1pPr>
              <a:defRPr/>
            </a:lvl1pPr>
          </a:lstStyle>
          <a:p>
            <a:fld id="{A673C3D5-B74A-4296-B0D9-AD821F270EA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29252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3" name="Rectangle 9"/>
          <p:cNvSpPr>
            <a:spLocks noGrp="1" noChangeArrowheads="1"/>
          </p:cNvSpPr>
          <p:nvPr>
            <p:ph type="sldNum" sz="quarter" idx="11"/>
          </p:nvPr>
        </p:nvSpPr>
        <p:spPr>
          <a:ln/>
        </p:spPr>
        <p:txBody>
          <a:bodyPr/>
          <a:lstStyle>
            <a:lvl1pPr>
              <a:defRPr/>
            </a:lvl1pPr>
          </a:lstStyle>
          <a:p>
            <a:pPr>
              <a:defRPr/>
            </a:pPr>
            <a:fld id="{8A161D16-875A-40D5-8D22-5387CA590A27}"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2791513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73163"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35563"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35563"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173163" y="6265863"/>
            <a:ext cx="1905000" cy="457200"/>
          </a:xfrm>
        </p:spPr>
        <p:txBody>
          <a:bodyPr/>
          <a:lstStyle>
            <a:lvl1pPr>
              <a:defRPr/>
            </a:lvl1pPr>
          </a:lstStyle>
          <a:p>
            <a:endParaRPr lang="en-US" altLang="zh-CN">
              <a:solidFill>
                <a:srgbClr val="000000"/>
              </a:solidFill>
            </a:endParaRPr>
          </a:p>
        </p:txBody>
      </p:sp>
      <p:sp>
        <p:nvSpPr>
          <p:cNvPr id="7" name="页脚占位符 6"/>
          <p:cNvSpPr>
            <a:spLocks noGrp="1"/>
          </p:cNvSpPr>
          <p:nvPr>
            <p:ph type="ftr" sz="quarter" idx="11"/>
          </p:nvPr>
        </p:nvSpPr>
        <p:spPr>
          <a:xfrm>
            <a:off x="3581400" y="6248400"/>
            <a:ext cx="2895600" cy="457200"/>
          </a:xfrm>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2"/>
          </p:nvPr>
        </p:nvSpPr>
        <p:spPr>
          <a:xfrm>
            <a:off x="7010400" y="6248400"/>
            <a:ext cx="1905000" cy="457200"/>
          </a:xfrm>
        </p:spPr>
        <p:txBody>
          <a:bodyPr/>
          <a:lstStyle>
            <a:lvl1pPr>
              <a:defRPr/>
            </a:lvl1pPr>
          </a:lstStyle>
          <a:p>
            <a:fld id="{20E89F96-72A7-4E00-BD12-298A13BB552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7601477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2"/>
          <p:cNvSpPr>
            <a:spLocks noChangeArrowheads="1"/>
          </p:cNvSpPr>
          <p:nvPr/>
        </p:nvSpPr>
        <p:spPr bwMode="gray">
          <a:xfrm>
            <a:off x="0" y="71438"/>
            <a:ext cx="2209800" cy="22050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3" name="Rectangle 3"/>
          <p:cNvSpPr>
            <a:spLocks noChangeArrowheads="1"/>
          </p:cNvSpPr>
          <p:nvPr/>
        </p:nvSpPr>
        <p:spPr bwMode="gray">
          <a:xfrm>
            <a:off x="0" y="2420938"/>
            <a:ext cx="9144000" cy="10810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r>
              <a:rPr lang="zh-CN" altLang="en-US" sz="6600" b="1" dirty="0" smtClean="0">
                <a:solidFill>
                  <a:srgbClr val="EAEAEA"/>
                </a:solidFill>
                <a:latin typeface="华文楷体" pitchFamily="2" charset="-122"/>
                <a:ea typeface="华文楷体" pitchFamily="2" charset="-122"/>
              </a:rPr>
              <a:t>第</a:t>
            </a:r>
            <a:r>
              <a:rPr lang="en-US" altLang="zh-CN" sz="6600" b="1" dirty="0" smtClean="0">
                <a:solidFill>
                  <a:srgbClr val="EAEAEA"/>
                </a:solidFill>
                <a:latin typeface="华文楷体" pitchFamily="2" charset="-122"/>
                <a:ea typeface="华文楷体" pitchFamily="2" charset="-122"/>
              </a:rPr>
              <a:t>9</a:t>
            </a:r>
            <a:r>
              <a:rPr lang="zh-CN" altLang="en-US" sz="6600" b="1" dirty="0" smtClean="0">
                <a:solidFill>
                  <a:srgbClr val="EAEAEA"/>
                </a:solidFill>
                <a:latin typeface="华文楷体" pitchFamily="2" charset="-122"/>
                <a:ea typeface="华文楷体" pitchFamily="2" charset="-122"/>
              </a:rPr>
              <a:t>章  查找</a:t>
            </a:r>
          </a:p>
        </p:txBody>
      </p:sp>
      <p:pic>
        <p:nvPicPr>
          <p:cNvPr id="4" name="Picture 9" descr="fen_03"/>
          <p:cNvPicPr>
            <a:picLocks noChangeAspect="1" noChangeArrowheads="1"/>
          </p:cNvPicPr>
          <p:nvPr/>
        </p:nvPicPr>
        <p:blipFill>
          <a:blip r:embed="rId2" cstate="print">
            <a:extLst>
              <a:ext uri="{28A0092B-C50C-407E-A947-70E740481C1C}">
                <a14:useLocalDpi xmlns:a14="http://schemas.microsoft.com/office/drawing/2010/main" xmlns="" val="0"/>
              </a:ext>
            </a:extLst>
          </a:blip>
          <a:srcRect l="27145" t="6494" r="27020" b="74020"/>
          <a:stretch>
            <a:fillRect/>
          </a:stretch>
        </p:blipFill>
        <p:spPr bwMode="auto">
          <a:xfrm>
            <a:off x="6931025" y="44450"/>
            <a:ext cx="2212975"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10" descr="无标题-1"/>
          <p:cNvPicPr>
            <a:picLocks noChangeAspect="1" noChangeArrowheads="1"/>
          </p:cNvPicPr>
          <p:nvPr/>
        </p:nvPicPr>
        <p:blipFill>
          <a:blip r:embed="rId3" cstate="print">
            <a:extLst>
              <a:ext uri="{28A0092B-C50C-407E-A947-70E740481C1C}">
                <a14:useLocalDpi xmlns:a14="http://schemas.microsoft.com/office/drawing/2010/main" xmlns="" val="0"/>
              </a:ext>
            </a:extLst>
          </a:blip>
          <a:srcRect t="1183" r="2983"/>
          <a:stretch>
            <a:fillRect/>
          </a:stretch>
        </p:blipFill>
        <p:spPr bwMode="auto">
          <a:xfrm>
            <a:off x="2195513" y="22225"/>
            <a:ext cx="2447925"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11" descr="无标题-2"/>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43438" y="0"/>
            <a:ext cx="2303462"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12"/>
          <p:cNvSpPr>
            <a:spLocks noChangeArrowheads="1"/>
          </p:cNvSpPr>
          <p:nvPr/>
        </p:nvSpPr>
        <p:spPr bwMode="gray">
          <a:xfrm>
            <a:off x="0" y="2205038"/>
            <a:ext cx="9144000" cy="1524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Tree>
    <p:extLst>
      <p:ext uri="{BB962C8B-B14F-4D97-AF65-F5344CB8AC3E}">
        <p14:creationId xmlns:p14="http://schemas.microsoft.com/office/powerpoint/2010/main" xmlns="" val="282852274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4pPr>
              <a:defRPr>
                <a:solidFill>
                  <a:srgbClr val="002060"/>
                </a:solidFill>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5" name="Rectangle 9"/>
          <p:cNvSpPr>
            <a:spLocks noGrp="1" noChangeArrowheads="1"/>
          </p:cNvSpPr>
          <p:nvPr>
            <p:ph type="sldNum" sz="quarter" idx="11"/>
          </p:nvPr>
        </p:nvSpPr>
        <p:spPr>
          <a:ln/>
        </p:spPr>
        <p:txBody>
          <a:bodyPr/>
          <a:lstStyle>
            <a:lvl1pPr>
              <a:defRPr/>
            </a:lvl1pPr>
          </a:lstStyle>
          <a:p>
            <a:pPr>
              <a:defRPr/>
            </a:pPr>
            <a:fld id="{ED0F60EE-A73A-4FEF-81F1-DC0F2C239719}"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724469460"/>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ftr" sz="quarter" idx="10"/>
          </p:nvPr>
        </p:nvSpPr>
        <p:spPr>
          <a:ln/>
        </p:spPr>
        <p:txBody>
          <a:bodyPr/>
          <a:lstStyle>
            <a:lvl1pPr>
              <a:defRPr/>
            </a:lvl1pPr>
          </a:lstStyle>
          <a:p>
            <a:pPr>
              <a:defRPr/>
            </a:pPr>
            <a:endParaRPr lang="zh-CN" altLang="en-US">
              <a:solidFill>
                <a:srgbClr val="17347D"/>
              </a:solidFill>
            </a:endParaRPr>
          </a:p>
        </p:txBody>
      </p:sp>
      <p:sp>
        <p:nvSpPr>
          <p:cNvPr id="3" name="Rectangle 9"/>
          <p:cNvSpPr>
            <a:spLocks noGrp="1" noChangeArrowheads="1"/>
          </p:cNvSpPr>
          <p:nvPr>
            <p:ph type="sldNum" sz="quarter" idx="11"/>
          </p:nvPr>
        </p:nvSpPr>
        <p:spPr>
          <a:ln/>
        </p:spPr>
        <p:txBody>
          <a:bodyPr/>
          <a:lstStyle>
            <a:lvl1pPr>
              <a:defRPr/>
            </a:lvl1pPr>
          </a:lstStyle>
          <a:p>
            <a:pPr>
              <a:defRPr/>
            </a:pPr>
            <a:fld id="{8A161D16-875A-40D5-8D22-5387CA590A27}" type="slidenum">
              <a:rPr lang="zh-CN" altLang="en-US">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27915134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33B7C67-6646-48E6-9BA1-E556A5C7846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0808510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4DA9FE3-551D-4D65-8C97-865B2E387B8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9675620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EDEB4850-9F9F-4ED4-88AA-4D509EEB00D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958045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4F7FC4E-2D50-4A33-87AB-8714D2ECE5B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2073037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92BBD1CB-4A8A-4707-A8A9-5CDB0E17319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8982804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2620D5C9-BC28-43E9-B3B1-A9A9469B8E3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3139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98E7057-6290-4D17-9C3E-6A8CEB913A41}"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4855372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2"/>
          </p:nvPr>
        </p:nvSpPr>
        <p:spPr/>
        <p:txBody>
          <a:bodyPr/>
          <a:lstStyle>
            <a:lvl1pPr>
              <a:defRPr/>
            </a:lvl1pPr>
          </a:lstStyle>
          <a:p>
            <a:fld id="{46AC437D-2950-4124-AAC2-9A7CD1B848E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6539454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6F33B7ED-62D7-4A89-8542-05D8FFAC4A8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1899627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AF7AF011-21AC-489F-B385-28CE2A9AE75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377632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53B69FC2-6A40-44C7-9947-38FFAC5B158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5666627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AC838C3C-2349-4C46-B5F1-47181D8AE89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7893290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457200" y="6245225"/>
            <a:ext cx="2133600" cy="476250"/>
          </a:xfrm>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a:xfrm>
            <a:off x="6553200" y="6245225"/>
            <a:ext cx="2133600" cy="476250"/>
          </a:xfrm>
        </p:spPr>
        <p:txBody>
          <a:bodyPr/>
          <a:lstStyle>
            <a:lvl1pPr>
              <a:defRPr/>
            </a:lvl1pPr>
          </a:lstStyle>
          <a:p>
            <a:fld id="{182FC7FF-031C-4C04-9F45-348CA5FA2E1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8911085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gray">
          <a:xfrm>
            <a:off x="0" y="71438"/>
            <a:ext cx="2209800" cy="2205037"/>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17347D"/>
              </a:solidFill>
              <a:ea typeface="宋体" charset="-122"/>
            </a:endParaRPr>
          </a:p>
        </p:txBody>
      </p:sp>
      <p:sp>
        <p:nvSpPr>
          <p:cNvPr id="5" name="Rectangle 6"/>
          <p:cNvSpPr>
            <a:spLocks noChangeArrowheads="1"/>
          </p:cNvSpPr>
          <p:nvPr/>
        </p:nvSpPr>
        <p:spPr bwMode="gray">
          <a:xfrm>
            <a:off x="0" y="2420938"/>
            <a:ext cx="9144000" cy="1081087"/>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17347D"/>
              </a:solidFill>
              <a:ea typeface="宋体" charset="-122"/>
            </a:endParaRPr>
          </a:p>
        </p:txBody>
      </p:sp>
      <p:pic>
        <p:nvPicPr>
          <p:cNvPr id="6" name="Picture 14" descr="fen_03"/>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rcRect l="27145" t="6494" r="27020" b="74020"/>
          <a:stretch>
            <a:fillRect/>
          </a:stretch>
        </p:blipFill>
        <p:spPr bwMode="auto">
          <a:xfrm>
            <a:off x="6931025" y="44450"/>
            <a:ext cx="2212975" cy="2160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5" descr="无标题-1"/>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t="1183" r="2983"/>
          <a:stretch>
            <a:fillRect/>
          </a:stretch>
        </p:blipFill>
        <p:spPr bwMode="auto">
          <a:xfrm>
            <a:off x="2195513" y="22225"/>
            <a:ext cx="2447925" cy="225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16" descr="无标题-2"/>
          <p:cNvPicPr>
            <a:picLocks noChangeAspect="1" noChangeArrowheads="1"/>
          </p:cNvPicPr>
          <p:nvPr userDrawn="1"/>
        </p:nvPicPr>
        <p:blipFill>
          <a:blip r:embed="rId4" cstate="print">
            <a:extLst>
              <a:ext uri="{28A0092B-C50C-407E-A947-70E740481C1C}">
                <a14:useLocalDpi xmlns:a14="http://schemas.microsoft.com/office/drawing/2010/main" xmlns="" val="0"/>
              </a:ext>
            </a:extLst>
          </a:blip>
          <a:srcRect/>
          <a:stretch>
            <a:fillRect/>
          </a:stretch>
        </p:blipFill>
        <p:spPr bwMode="auto">
          <a:xfrm>
            <a:off x="4643438" y="0"/>
            <a:ext cx="2303462" cy="227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7"/>
          <p:cNvSpPr>
            <a:spLocks noChangeArrowheads="1"/>
          </p:cNvSpPr>
          <p:nvPr/>
        </p:nvSpPr>
        <p:spPr bwMode="gray">
          <a:xfrm>
            <a:off x="0" y="2205038"/>
            <a:ext cx="9144000" cy="15240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17347D"/>
              </a:solidFill>
              <a:ea typeface="宋体" charset="-122"/>
            </a:endParaRPr>
          </a:p>
        </p:txBody>
      </p:sp>
      <p:sp>
        <p:nvSpPr>
          <p:cNvPr id="6152" name="Rectangle 8"/>
          <p:cNvSpPr>
            <a:spLocks noGrp="1" noChangeArrowheads="1"/>
          </p:cNvSpPr>
          <p:nvPr>
            <p:ph type="ctrTitle"/>
          </p:nvPr>
        </p:nvSpPr>
        <p:spPr>
          <a:xfrm>
            <a:off x="971550" y="3644900"/>
            <a:ext cx="6705600" cy="685800"/>
          </a:xfrm>
        </p:spPr>
        <p:txBody>
          <a:bodyPr/>
          <a:lstStyle>
            <a:lvl1pPr algn="ctr">
              <a:defRPr sz="4000"/>
            </a:lvl1pPr>
          </a:lstStyle>
          <a:p>
            <a:endParaRPr lang="zh-CN" altLang="zh-CN"/>
          </a:p>
        </p:txBody>
      </p:sp>
      <p:sp>
        <p:nvSpPr>
          <p:cNvPr id="6153" name="Rectangle 9"/>
          <p:cNvSpPr>
            <a:spLocks noGrp="1" noChangeArrowheads="1"/>
          </p:cNvSpPr>
          <p:nvPr>
            <p:ph type="subTitle" idx="1"/>
          </p:nvPr>
        </p:nvSpPr>
        <p:spPr bwMode="gray">
          <a:xfrm>
            <a:off x="179388" y="2492375"/>
            <a:ext cx="8424862" cy="936625"/>
          </a:xfrm>
        </p:spPr>
        <p:txBody>
          <a:bodyPr/>
          <a:lstStyle>
            <a:lvl1pPr marL="0" indent="0" algn="ctr">
              <a:buFont typeface="Wingdings" pitchFamily="2" charset="2"/>
              <a:buNone/>
              <a:defRPr sz="2000" b="0">
                <a:solidFill>
                  <a:srgbClr val="000000"/>
                </a:solidFill>
                <a:latin typeface="Verdana" pitchFamily="34" charset="0"/>
              </a:defRPr>
            </a:lvl1pPr>
          </a:lstStyle>
          <a:p>
            <a:endParaRPr lang="zh-CN" altLang="zh-CN"/>
          </a:p>
        </p:txBody>
      </p:sp>
      <p:sp>
        <p:nvSpPr>
          <p:cNvPr id="10" name="Rectangle 10"/>
          <p:cNvSpPr>
            <a:spLocks noGrp="1" noChangeArrowheads="1"/>
          </p:cNvSpPr>
          <p:nvPr>
            <p:ph type="dt" sz="half" idx="10"/>
          </p:nvPr>
        </p:nvSpPr>
        <p:spPr bwMode="gray">
          <a:xfrm>
            <a:off x="457200" y="6551613"/>
            <a:ext cx="2133600" cy="169862"/>
          </a:xfrm>
        </p:spPr>
        <p:txBody>
          <a:bodyPr/>
          <a:lstStyle>
            <a:lvl1pPr>
              <a:defRPr>
                <a:effectLst/>
                <a:latin typeface="+mn-lt"/>
              </a:defRPr>
            </a:lvl1pPr>
          </a:lstStyle>
          <a:p>
            <a:pPr>
              <a:defRPr/>
            </a:pPr>
            <a:endParaRPr lang="en-US" altLang="zh-CN">
              <a:solidFill>
                <a:srgbClr val="17347D"/>
              </a:solidFill>
            </a:endParaRPr>
          </a:p>
        </p:txBody>
      </p:sp>
      <p:sp>
        <p:nvSpPr>
          <p:cNvPr id="11" name="Rectangle 11"/>
          <p:cNvSpPr>
            <a:spLocks noGrp="1" noChangeArrowheads="1"/>
          </p:cNvSpPr>
          <p:nvPr>
            <p:ph type="ftr" sz="quarter" idx="11"/>
          </p:nvPr>
        </p:nvSpPr>
        <p:spPr bwMode="gray">
          <a:xfrm>
            <a:off x="3124200" y="6553200"/>
            <a:ext cx="2895600" cy="168275"/>
          </a:xfrm>
        </p:spPr>
        <p:txBody>
          <a:bodyPr/>
          <a:lstStyle>
            <a:lvl1pPr algn="ctr">
              <a:defRPr>
                <a:effectLst/>
                <a:latin typeface="+mn-lt"/>
              </a:defRPr>
            </a:lvl1pPr>
          </a:lstStyle>
          <a:p>
            <a:pPr>
              <a:defRPr/>
            </a:pPr>
            <a:endParaRPr lang="en-US" altLang="zh-CN">
              <a:solidFill>
                <a:srgbClr val="17347D"/>
              </a:solidFill>
            </a:endParaRPr>
          </a:p>
        </p:txBody>
      </p:sp>
      <p:sp>
        <p:nvSpPr>
          <p:cNvPr id="12" name="Rectangle 12"/>
          <p:cNvSpPr>
            <a:spLocks noGrp="1" noChangeArrowheads="1"/>
          </p:cNvSpPr>
          <p:nvPr>
            <p:ph type="sldNum" sz="quarter" idx="12"/>
          </p:nvPr>
        </p:nvSpPr>
        <p:spPr bwMode="gray">
          <a:xfrm>
            <a:off x="6553200" y="6553200"/>
            <a:ext cx="2133600" cy="168275"/>
          </a:xfrm>
        </p:spPr>
        <p:txBody>
          <a:bodyPr/>
          <a:lstStyle>
            <a:lvl1pPr algn="r">
              <a:defRPr>
                <a:effectLst/>
                <a:latin typeface="+mn-lt"/>
              </a:defRPr>
            </a:lvl1pPr>
          </a:lstStyle>
          <a:p>
            <a:pPr>
              <a:defRPr/>
            </a:pPr>
            <a:fld id="{1BB8FE77-A08A-4C7A-8424-962559CB6242}"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33129493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rgbClr val="000099"/>
              </a:buClr>
              <a:buFont typeface="Wingdings" pitchFamily="2" charset="2"/>
              <a:buChar char="n"/>
              <a:defRPr baseline="0">
                <a:solidFill>
                  <a:srgbClr val="19058F"/>
                </a:solidFill>
                <a:latin typeface="Times New Roman" pitchFamily="18" charset="0"/>
              </a:defRPr>
            </a:lvl1pPr>
            <a:lvl2pPr marL="742950" indent="-285750">
              <a:buFont typeface="Wingdings" pitchFamily="2" charset="2"/>
              <a:buChar char="Ø"/>
              <a:defRPr baseline="0">
                <a:latin typeface="Times New Roman" pitchFamily="18" charset="0"/>
              </a:defRPr>
            </a:lvl2pPr>
            <a:lvl3pPr marL="1143000" indent="-228600">
              <a:buFont typeface="Wingdings" pitchFamily="2" charset="2"/>
              <a:buChar char="ü"/>
              <a:defRPr baseline="0">
                <a:solidFill>
                  <a:srgbClr val="19058F"/>
                </a:solidFill>
                <a:latin typeface="Times New Roman" pitchFamily="18" charset="0"/>
              </a:defRPr>
            </a:lvl3pPr>
            <a:lvl4pPr>
              <a:defRPr>
                <a:solidFill>
                  <a:srgbClr val="19058F"/>
                </a:solidFill>
              </a:defRPr>
            </a:lvl4pPr>
            <a:lvl5pPr>
              <a:defRPr>
                <a:solidFill>
                  <a:srgbClr val="19058F"/>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11"/>
          <p:cNvSpPr>
            <a:spLocks noGrp="1" noChangeArrowheads="1"/>
          </p:cNvSpPr>
          <p:nvPr>
            <p:ph type="dt" sz="half" idx="10"/>
          </p:nvPr>
        </p:nvSpPr>
        <p:spPr>
          <a:xfrm>
            <a:off x="395288" y="6537325"/>
            <a:ext cx="2195512" cy="320675"/>
          </a:xfrm>
        </p:spPr>
        <p:txBody>
          <a:bodyPr/>
          <a:lstStyle>
            <a:lvl1pPr>
              <a:defRPr/>
            </a:lvl1pPr>
          </a:lstStyle>
          <a:p>
            <a:pPr>
              <a:defRPr/>
            </a:pPr>
            <a:endParaRPr lang="zh-CN" altLang="zh-CN">
              <a:solidFill>
                <a:srgbClr val="17347D"/>
              </a:solidFill>
            </a:endParaRPr>
          </a:p>
        </p:txBody>
      </p:sp>
      <p:sp>
        <p:nvSpPr>
          <p:cNvPr id="5" name="Rectangle 12"/>
          <p:cNvSpPr>
            <a:spLocks noGrp="1" noChangeArrowheads="1"/>
          </p:cNvSpPr>
          <p:nvPr>
            <p:ph type="ftr" sz="quarter" idx="11"/>
          </p:nvPr>
        </p:nvSpPr>
        <p:spPr>
          <a:xfrm>
            <a:off x="5867400" y="6537325"/>
            <a:ext cx="2895600" cy="320675"/>
          </a:xfrm>
        </p:spPr>
        <p:txBody>
          <a:bodyPr/>
          <a:lstStyle>
            <a:lvl1pPr>
              <a:defRPr/>
            </a:lvl1pPr>
          </a:lstStyle>
          <a:p>
            <a:pPr>
              <a:defRPr/>
            </a:pPr>
            <a:endParaRPr lang="zh-CN" altLang="zh-CN">
              <a:solidFill>
                <a:srgbClr val="17347D"/>
              </a:solidFill>
            </a:endParaRPr>
          </a:p>
        </p:txBody>
      </p:sp>
      <p:sp>
        <p:nvSpPr>
          <p:cNvPr id="6" name="Rectangle 13"/>
          <p:cNvSpPr>
            <a:spLocks noGrp="1" noChangeArrowheads="1"/>
          </p:cNvSpPr>
          <p:nvPr>
            <p:ph type="sldNum" sz="quarter" idx="12"/>
          </p:nvPr>
        </p:nvSpPr>
        <p:spPr>
          <a:xfrm>
            <a:off x="3132138" y="6537325"/>
            <a:ext cx="2133600" cy="320675"/>
          </a:xfrm>
        </p:spPr>
        <p:txBody>
          <a:bodyPr/>
          <a:lstStyle>
            <a:lvl1pPr>
              <a:defRPr/>
            </a:lvl1pPr>
          </a:lstStyle>
          <a:p>
            <a:pPr>
              <a:defRPr/>
            </a:pPr>
            <a:fld id="{F5E16D8C-75DC-430A-930B-CB49C481357D}" type="slidenum">
              <a:rPr lang="en-US" altLang="zh-CN">
                <a:solidFill>
                  <a:srgbClr val="17347D"/>
                </a:solidFill>
              </a:rPr>
              <a:pPr>
                <a:defRPr/>
              </a:pPr>
              <a:t>‹#›</a:t>
            </a:fld>
            <a:endParaRPr lang="en-US" altLang="zh-CN" dirty="0">
              <a:solidFill>
                <a:srgbClr val="17347D"/>
              </a:solidFill>
            </a:endParaRPr>
          </a:p>
        </p:txBody>
      </p:sp>
    </p:spTree>
    <p:extLst>
      <p:ext uri="{BB962C8B-B14F-4D97-AF65-F5344CB8AC3E}">
        <p14:creationId xmlns:p14="http://schemas.microsoft.com/office/powerpoint/2010/main" xmlns="" val="27083434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F8B5A90A-272B-449C-9F77-975122E3C34E}"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38473589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95288" y="1125538"/>
            <a:ext cx="4208462" cy="5399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56150" y="1125538"/>
            <a:ext cx="4208463" cy="5399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5AF1294E-2ACE-48F4-ADC4-0CD6168D48CC}"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382429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B532C8EA-41DE-452D-956B-D992ECEC039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563325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9" name="Rectangle 13"/>
          <p:cNvSpPr>
            <a:spLocks noGrp="1" noChangeArrowheads="1"/>
          </p:cNvSpPr>
          <p:nvPr>
            <p:ph type="sldNum" sz="quarter" idx="12"/>
          </p:nvPr>
        </p:nvSpPr>
        <p:spPr>
          <a:ln/>
        </p:spPr>
        <p:txBody>
          <a:bodyPr/>
          <a:lstStyle>
            <a:lvl1pPr>
              <a:defRPr/>
            </a:lvl1pPr>
          </a:lstStyle>
          <a:p>
            <a:pPr>
              <a:defRPr/>
            </a:pPr>
            <a:fld id="{5273212A-0DE6-49EF-ADBE-F8513F317CF9}"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5253641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5" name="Rectangle 13"/>
          <p:cNvSpPr>
            <a:spLocks noGrp="1" noChangeArrowheads="1"/>
          </p:cNvSpPr>
          <p:nvPr>
            <p:ph type="sldNum" sz="quarter" idx="12"/>
          </p:nvPr>
        </p:nvSpPr>
        <p:spPr>
          <a:ln/>
        </p:spPr>
        <p:txBody>
          <a:bodyPr/>
          <a:lstStyle>
            <a:lvl1pPr>
              <a:defRPr/>
            </a:lvl1pPr>
          </a:lstStyle>
          <a:p>
            <a:pPr>
              <a:defRPr/>
            </a:pPr>
            <a:fld id="{B570A0CA-193F-4B45-AFCC-D6C9F5BFB457}"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14391358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4" name="Rectangle 13"/>
          <p:cNvSpPr>
            <a:spLocks noGrp="1" noChangeArrowheads="1"/>
          </p:cNvSpPr>
          <p:nvPr>
            <p:ph type="sldNum" sz="quarter" idx="12"/>
          </p:nvPr>
        </p:nvSpPr>
        <p:spPr>
          <a:ln/>
        </p:spPr>
        <p:txBody>
          <a:bodyPr/>
          <a:lstStyle>
            <a:lvl1pPr>
              <a:defRPr/>
            </a:lvl1pPr>
          </a:lstStyle>
          <a:p>
            <a:pPr>
              <a:defRPr/>
            </a:pPr>
            <a:fld id="{AB290E89-EB4E-478C-A8FD-A10A07CE7C4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41131402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5E827A0E-7B56-4406-886F-3D07D3EA4A38}"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1848918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7" name="Rectangle 13"/>
          <p:cNvSpPr>
            <a:spLocks noGrp="1" noChangeArrowheads="1"/>
          </p:cNvSpPr>
          <p:nvPr>
            <p:ph type="sldNum" sz="quarter" idx="12"/>
          </p:nvPr>
        </p:nvSpPr>
        <p:spPr>
          <a:ln/>
        </p:spPr>
        <p:txBody>
          <a:bodyPr/>
          <a:lstStyle>
            <a:lvl1pPr>
              <a:defRPr/>
            </a:lvl1pPr>
          </a:lstStyle>
          <a:p>
            <a:pPr>
              <a:defRPr/>
            </a:pPr>
            <a:fld id="{8FBE7268-EC9F-437A-A577-6DD71AE06123}"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31476179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C7A98563-C419-4232-A1E6-FBDD2087E22D}"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29748852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115888"/>
            <a:ext cx="2141538" cy="64087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95288" y="115888"/>
            <a:ext cx="6275387" cy="64087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zh-CN" altLang="zh-CN">
              <a:solidFill>
                <a:srgbClr val="17347D"/>
              </a:solidFill>
            </a:endParaRPr>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zh-CN">
              <a:solidFill>
                <a:srgbClr val="17347D"/>
              </a:solidFill>
            </a:endParaRPr>
          </a:p>
        </p:txBody>
      </p:sp>
      <p:sp>
        <p:nvSpPr>
          <p:cNvPr id="6" name="Rectangle 13"/>
          <p:cNvSpPr>
            <a:spLocks noGrp="1" noChangeArrowheads="1"/>
          </p:cNvSpPr>
          <p:nvPr>
            <p:ph type="sldNum" sz="quarter" idx="12"/>
          </p:nvPr>
        </p:nvSpPr>
        <p:spPr>
          <a:ln/>
        </p:spPr>
        <p:txBody>
          <a:bodyPr/>
          <a:lstStyle>
            <a:lvl1pPr>
              <a:defRPr/>
            </a:lvl1pPr>
          </a:lstStyle>
          <a:p>
            <a:pPr>
              <a:defRPr/>
            </a:pPr>
            <a:fld id="{642F32FB-155F-4E59-913E-784C5B8B653A}" type="slidenum">
              <a:rPr lang="en-US" altLang="zh-CN">
                <a:solidFill>
                  <a:srgbClr val="17347D"/>
                </a:solidFill>
              </a:rPr>
              <a:pPr>
                <a:defRPr/>
              </a:pPr>
              <a:t>‹#›</a:t>
            </a:fld>
            <a:endParaRPr lang="en-US" altLang="zh-CN">
              <a:solidFill>
                <a:srgbClr val="17347D"/>
              </a:solidFill>
            </a:endParaRPr>
          </a:p>
        </p:txBody>
      </p:sp>
    </p:spTree>
    <p:extLst>
      <p:ext uri="{BB962C8B-B14F-4D97-AF65-F5344CB8AC3E}">
        <p14:creationId xmlns:p14="http://schemas.microsoft.com/office/powerpoint/2010/main" xmlns="" val="7351243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EC8C207-CC3E-42F9-81F9-E1BB1EC5548F}"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2479858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E68A3BE-C0B7-4F2F-8610-38CD81833BE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7209876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07A79D7-66D7-4683-8800-78D2983B48C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68124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2"/>
          </p:nvPr>
        </p:nvSpPr>
        <p:spPr/>
        <p:txBody>
          <a:bodyPr/>
          <a:lstStyle>
            <a:lvl1pPr>
              <a:defRPr/>
            </a:lvl1pPr>
          </a:lstStyle>
          <a:p>
            <a:fld id="{937F0D95-320B-41E5-8562-5D01A1FFCDF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6145528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043820DE-F057-41B0-B74B-AB5564CA63D9}"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3122495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529947DB-1225-4417-80DB-69DDBEEEC73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0996904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6D718571-9F16-41F1-A961-8781AE7D0AE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04841689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ECB9D74B-B95B-4C66-8A84-B0751D60F60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0191184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1ADBDB09-F66C-4955-B127-ABB3D853C19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36205638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1C9F7738-B611-4884-AFCA-FCCA8C2BDA1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7644879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8BA43DA3-591D-401E-975B-4AA0F271CB9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86746714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5E18083-D9CB-4840-8888-EC9E6692FA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10944081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DC4279C1-B18E-4E44-9DD1-42A90F54AD8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419653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000000"/>
              </a:solidFill>
            </a:endParaRPr>
          </a:p>
        </p:txBody>
      </p:sp>
      <p:sp>
        <p:nvSpPr>
          <p:cNvPr id="7" name="灯片编号占位符 6"/>
          <p:cNvSpPr>
            <a:spLocks noGrp="1"/>
          </p:cNvSpPr>
          <p:nvPr>
            <p:ph type="sldNum" sz="quarter" idx="12"/>
          </p:nvPr>
        </p:nvSpPr>
        <p:spPr/>
        <p:txBody>
          <a:bodyPr/>
          <a:lstStyle>
            <a:lvl1pPr>
              <a:defRPr/>
            </a:lvl1pPr>
          </a:lstStyle>
          <a:p>
            <a:fld id="{B445ECD0-A1E8-457B-96A1-A34436EC890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237114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000000"/>
              </a:solidFill>
            </a:endParaRPr>
          </a:p>
        </p:txBody>
      </p:sp>
      <p:sp>
        <p:nvSpPr>
          <p:cNvPr id="9" name="灯片编号占位符 8"/>
          <p:cNvSpPr>
            <a:spLocks noGrp="1"/>
          </p:cNvSpPr>
          <p:nvPr>
            <p:ph type="sldNum" sz="quarter" idx="12"/>
          </p:nvPr>
        </p:nvSpPr>
        <p:spPr/>
        <p:txBody>
          <a:bodyPr/>
          <a:lstStyle>
            <a:lvl1pPr>
              <a:defRPr/>
            </a:lvl1pPr>
          </a:lstStyle>
          <a:p>
            <a:fld id="{D3258E63-66F0-435C-B1E9-C5BFD062A70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864941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2"/>
          </p:nvPr>
        </p:nvSpPr>
        <p:spPr/>
        <p:txBody>
          <a:bodyPr/>
          <a:lstStyle>
            <a:lvl1pPr>
              <a:defRPr/>
            </a:lvl1pPr>
          </a:lstStyle>
          <a:p>
            <a:fld id="{1352873A-158C-4FC3-A99D-0653B780EC4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xmlns="" val="10153902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6" Type="http://schemas.openxmlformats.org/officeDocument/2006/relationships/theme" Target="../theme/theme3.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5.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6.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theme" Target="../theme/theme7.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DDF2FF"/>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34925" y="981075"/>
            <a:ext cx="9144000" cy="69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7" name="Rectangle 3"/>
          <p:cNvSpPr>
            <a:spLocks noChangeArrowheads="1"/>
          </p:cNvSpPr>
          <p:nvPr/>
        </p:nvSpPr>
        <p:spPr bwMode="gray">
          <a:xfrm>
            <a:off x="323850" y="6597650"/>
            <a:ext cx="8820150" cy="2603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28" name="Rectangle 4"/>
          <p:cNvSpPr>
            <a:spLocks noChangeArrowheads="1"/>
          </p:cNvSpPr>
          <p:nvPr/>
        </p:nvSpPr>
        <p:spPr bwMode="gray">
          <a:xfrm>
            <a:off x="0" y="-26988"/>
            <a:ext cx="9144000" cy="21590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9" name="Rectangle 5"/>
          <p:cNvSpPr>
            <a:spLocks noChangeArrowheads="1"/>
          </p:cNvSpPr>
          <p:nvPr/>
        </p:nvSpPr>
        <p:spPr bwMode="gray">
          <a:xfrm>
            <a:off x="395288" y="46038"/>
            <a:ext cx="8748712" cy="9350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30" name="Rectangle 6"/>
          <p:cNvSpPr>
            <a:spLocks noGrp="1" noChangeArrowheads="1"/>
          </p:cNvSpPr>
          <p:nvPr>
            <p:ph type="body" idx="1"/>
          </p:nvPr>
        </p:nvSpPr>
        <p:spPr bwMode="auto">
          <a:xfrm>
            <a:off x="395288" y="1125538"/>
            <a:ext cx="8569325" cy="539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44" name="Rectangle 8"/>
          <p:cNvSpPr>
            <a:spLocks noGrp="1" noChangeArrowheads="1"/>
          </p:cNvSpPr>
          <p:nvPr>
            <p:ph type="ftr" sz="quarter" idx="3"/>
          </p:nvPr>
        </p:nvSpPr>
        <p:spPr bwMode="auto">
          <a:xfrm>
            <a:off x="5867400" y="6477000"/>
            <a:ext cx="2895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effectLst>
                  <a:outerShdw blurRad="38100" dist="38100" dir="2700000" algn="tl">
                    <a:srgbClr val="000000"/>
                  </a:outerShdw>
                </a:effectLst>
                <a:latin typeface="+mj-lt"/>
              </a:defRPr>
            </a:lvl1pPr>
          </a:lstStyle>
          <a:p>
            <a:pPr fontAlgn="base">
              <a:spcBef>
                <a:spcPct val="0"/>
              </a:spcBef>
              <a:spcAft>
                <a:spcPct val="0"/>
              </a:spcAft>
              <a:defRPr/>
            </a:pPr>
            <a:endParaRPr lang="zh-CN" altLang="en-US">
              <a:solidFill>
                <a:srgbClr val="17347D"/>
              </a:solidFill>
              <a:ea typeface="宋体" pitchFamily="2" charset="-122"/>
            </a:endParaRPr>
          </a:p>
        </p:txBody>
      </p:sp>
      <p:sp>
        <p:nvSpPr>
          <p:cNvPr id="65545" name="Rectangle 9"/>
          <p:cNvSpPr>
            <a:spLocks noGrp="1" noChangeArrowheads="1"/>
          </p:cNvSpPr>
          <p:nvPr>
            <p:ph type="sldNum" sz="quarter" idx="4"/>
          </p:nvPr>
        </p:nvSpPr>
        <p:spPr bwMode="auto">
          <a:xfrm>
            <a:off x="3124200" y="64770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000000"/>
                  </a:outerShdw>
                </a:effectLst>
                <a:latin typeface="+mj-lt"/>
              </a:defRPr>
            </a:lvl1pPr>
          </a:lstStyle>
          <a:p>
            <a:pPr fontAlgn="base">
              <a:spcBef>
                <a:spcPct val="0"/>
              </a:spcBef>
              <a:spcAft>
                <a:spcPct val="0"/>
              </a:spcAft>
              <a:defRPr/>
            </a:pPr>
            <a:fld id="{4B7F253E-4829-4F4F-B63E-CF7840200644}" type="slidenum">
              <a:rPr lang="zh-CN" altLang="en-US">
                <a:solidFill>
                  <a:srgbClr val="17347D"/>
                </a:solidFill>
                <a:ea typeface="宋体" pitchFamily="2" charset="-122"/>
              </a:rPr>
              <a:pPr fontAlgn="base">
                <a:spcBef>
                  <a:spcPct val="0"/>
                </a:spcBef>
                <a:spcAft>
                  <a:spcPct val="0"/>
                </a:spcAft>
                <a:defRPr/>
              </a:pPr>
              <a:t>‹#›</a:t>
            </a:fld>
            <a:endParaRPr lang="en-US" altLang="zh-CN">
              <a:solidFill>
                <a:srgbClr val="17347D"/>
              </a:solidFill>
              <a:ea typeface="宋体" pitchFamily="2" charset="-122"/>
            </a:endParaRPr>
          </a:p>
        </p:txBody>
      </p:sp>
      <p:sp>
        <p:nvSpPr>
          <p:cNvPr id="1033" name="Rectangle 10"/>
          <p:cNvSpPr>
            <a:spLocks noGrp="1" noChangeArrowheads="1"/>
          </p:cNvSpPr>
          <p:nvPr>
            <p:ph type="title"/>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ChangeArrowheads="1"/>
          </p:cNvSpPr>
          <p:nvPr/>
        </p:nvSpPr>
        <p:spPr bwMode="gray">
          <a:xfrm>
            <a:off x="0" y="0"/>
            <a:ext cx="395288" cy="685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17347D"/>
              </a:solidFill>
              <a:ea typeface="宋体" pitchFamily="2" charset="-122"/>
            </a:endParaRPr>
          </a:p>
        </p:txBody>
      </p:sp>
    </p:spTree>
    <p:extLst>
      <p:ext uri="{BB962C8B-B14F-4D97-AF65-F5344CB8AC3E}">
        <p14:creationId xmlns:p14="http://schemas.microsoft.com/office/powerpoint/2010/main" xmlns="" val="2335237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rgbClr val="CC0000"/>
        </a:buClr>
        <a:buFont typeface="Wingdings" pitchFamily="2" charset="2"/>
        <a:buChar char="Ø"/>
        <a:defRPr sz="2800" b="1">
          <a:solidFill>
            <a:srgbClr val="00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l"/>
        <a:defRPr sz="2400" b="1">
          <a:solidFill>
            <a:schemeClr val="tx1"/>
          </a:solidFill>
          <a:latin typeface="+mn-lt"/>
          <a:ea typeface="+mn-ea"/>
        </a:defRPr>
      </a:lvl3pPr>
      <a:lvl4pPr marL="1600200" indent="-228600" algn="l" rtl="0" eaLnBrk="0" fontAlgn="base" hangingPunct="0">
        <a:spcBef>
          <a:spcPct val="20000"/>
        </a:spcBef>
        <a:spcAft>
          <a:spcPct val="0"/>
        </a:spcAft>
        <a:buClr>
          <a:srgbClr val="000000"/>
        </a:buClr>
        <a:buSzPct val="50000"/>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9459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945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pPr fontAlgn="base">
              <a:spcAft>
                <a:spcPct val="0"/>
              </a:spcAft>
            </a:pPr>
            <a:endParaRPr lang="en-US" altLang="zh-CN" smtClean="0">
              <a:solidFill>
                <a:srgbClr val="000000"/>
              </a:solidFill>
            </a:endParaRPr>
          </a:p>
        </p:txBody>
      </p:sp>
      <p:sp>
        <p:nvSpPr>
          <p:cNvPr id="4945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0"/>
            </a:lvl1pPr>
          </a:lstStyle>
          <a:p>
            <a:pPr fontAlgn="base">
              <a:spcAft>
                <a:spcPct val="0"/>
              </a:spcAft>
            </a:pPr>
            <a:endParaRPr lang="en-US" altLang="zh-CN" smtClean="0">
              <a:solidFill>
                <a:srgbClr val="000000"/>
              </a:solidFill>
            </a:endParaRPr>
          </a:p>
        </p:txBody>
      </p:sp>
      <p:sp>
        <p:nvSpPr>
          <p:cNvPr id="4945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fontAlgn="base">
              <a:spcAft>
                <a:spcPct val="0"/>
              </a:spcAft>
            </a:pPr>
            <a:fld id="{C39D08DC-4B23-4EB2-A7AE-05149D079EAE}"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367108753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9EFF"/>
            </a:gs>
            <a:gs pos="39999">
              <a:srgbClr val="85C2FF"/>
            </a:gs>
            <a:gs pos="70000">
              <a:srgbClr val="C4D6EB"/>
            </a:gs>
            <a:gs pos="100000">
              <a:srgbClr val="FFEBFA"/>
            </a:gs>
          </a:gsLst>
          <a:lin ang="5400000" scaled="1"/>
        </a:gra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4763"/>
            <a:ext cx="1063625" cy="6858001"/>
            <a:chOff x="0" y="-3"/>
            <a:chExt cx="670" cy="4320"/>
          </a:xfrm>
        </p:grpSpPr>
        <p:grpSp>
          <p:nvGrpSpPr>
            <p:cNvPr id="6147" name="Group 3"/>
            <p:cNvGrpSpPr>
              <a:grpSpLocks/>
            </p:cNvGrpSpPr>
            <p:nvPr/>
          </p:nvGrpSpPr>
          <p:grpSpPr bwMode="auto">
            <a:xfrm rot="16200000" flipH="1">
              <a:off x="-1815" y="1838"/>
              <a:ext cx="4320" cy="638"/>
              <a:chOff x="-2" y="1562"/>
              <a:chExt cx="5762" cy="638"/>
            </a:xfrm>
          </p:grpSpPr>
          <p:sp>
            <p:nvSpPr>
              <p:cNvPr id="6148" name="Freeform 4"/>
              <p:cNvSpPr>
                <a:spLocks/>
              </p:cNvSpPr>
              <p:nvPr/>
            </p:nvSpPr>
            <p:spPr bwMode="ltGray">
              <a:xfrm rot="-5400000">
                <a:off x="2559" y="-993"/>
                <a:ext cx="624" cy="5745"/>
              </a:xfrm>
              <a:custGeom>
                <a:avLst/>
                <a:gdLst>
                  <a:gd name="T0" fmla="*/ 0 w 1000"/>
                  <a:gd name="T1" fmla="*/ 0 h 720"/>
                  <a:gd name="T2" fmla="*/ 0 w 1000"/>
                  <a:gd name="T3" fmla="*/ 720 h 720"/>
                  <a:gd name="T4" fmla="*/ 1000 w 1000"/>
                  <a:gd name="T5" fmla="*/ 720 h 720"/>
                  <a:gd name="T6" fmla="*/ 1000 w 1000"/>
                  <a:gd name="T7" fmla="*/ 0 h 720"/>
                  <a:gd name="T8" fmla="*/ 0 w 1000"/>
                  <a:gd name="T9" fmla="*/ 0 h 720"/>
                </a:gdLst>
                <a:ahLst/>
                <a:cxnLst>
                  <a:cxn ang="0">
                    <a:pos x="T0" y="T1"/>
                  </a:cxn>
                  <a:cxn ang="0">
                    <a:pos x="T2" y="T3"/>
                  </a:cxn>
                  <a:cxn ang="0">
                    <a:pos x="T4" y="T5"/>
                  </a:cxn>
                  <a:cxn ang="0">
                    <a:pos x="T6" y="T7"/>
                  </a:cxn>
                  <a:cxn ang="0">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49" name="Freeform 5"/>
              <p:cNvSpPr>
                <a:spLocks/>
              </p:cNvSpPr>
              <p:nvPr/>
            </p:nvSpPr>
            <p:spPr bwMode="ltGray">
              <a:xfrm rot="-5400000">
                <a:off x="1323"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0" name="Freeform 6"/>
              <p:cNvSpPr>
                <a:spLocks/>
              </p:cNvSpPr>
              <p:nvPr/>
            </p:nvSpPr>
            <p:spPr bwMode="ltGray">
              <a:xfrm rot="-5400000">
                <a:off x="982"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1" name="Freeform 7"/>
              <p:cNvSpPr>
                <a:spLocks/>
              </p:cNvSpPr>
              <p:nvPr/>
            </p:nvSpPr>
            <p:spPr bwMode="ltGray">
              <a:xfrm rot="-5400000">
                <a:off x="-57" y="1752"/>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xmlns="" w="9525">
                    <a:solidFill>
                      <a:schemeClr val="tx2"/>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2" name="Freeform 8"/>
              <p:cNvSpPr>
                <a:spLocks/>
              </p:cNvSpPr>
              <p:nvPr/>
            </p:nvSpPr>
            <p:spPr bwMode="ltGray">
              <a:xfrm rot="-5400000">
                <a:off x="664" y="1733"/>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3" name="Freeform 9"/>
              <p:cNvSpPr>
                <a:spLocks/>
              </p:cNvSpPr>
              <p:nvPr/>
            </p:nvSpPr>
            <p:spPr bwMode="ltGray">
              <a:xfrm rot="-5400000">
                <a:off x="442" y="1699"/>
                <a:ext cx="624" cy="362"/>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4" name="Freeform 10"/>
              <p:cNvSpPr>
                <a:spLocks/>
              </p:cNvSpPr>
              <p:nvPr/>
            </p:nvSpPr>
            <p:spPr bwMode="ltGray">
              <a:xfrm rot="-5400000">
                <a:off x="156" y="1726"/>
                <a:ext cx="632" cy="315"/>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5" name="Freeform 11"/>
              <p:cNvSpPr>
                <a:spLocks/>
              </p:cNvSpPr>
              <p:nvPr/>
            </p:nvSpPr>
            <p:spPr bwMode="ltGray">
              <a:xfrm rot="-5400000">
                <a:off x="3211" y="1664"/>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6" name="Freeform 12"/>
              <p:cNvSpPr>
                <a:spLocks/>
              </p:cNvSpPr>
              <p:nvPr/>
            </p:nvSpPr>
            <p:spPr bwMode="ltGray">
              <a:xfrm rot="-5400000">
                <a:off x="2870" y="1664"/>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7" name="Freeform 13"/>
              <p:cNvSpPr>
                <a:spLocks/>
              </p:cNvSpPr>
              <p:nvPr/>
            </p:nvSpPr>
            <p:spPr bwMode="ltGray">
              <a:xfrm rot="-5400000">
                <a:off x="1830"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xmlns="" w="9525">
                    <a:solidFill>
                      <a:schemeClr val="tx2"/>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8" name="Freeform 14"/>
              <p:cNvSpPr>
                <a:spLocks/>
              </p:cNvSpPr>
              <p:nvPr/>
            </p:nvSpPr>
            <p:spPr bwMode="ltGray">
              <a:xfrm rot="-5400000">
                <a:off x="2551" y="1728"/>
                <a:ext cx="624" cy="294"/>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59" name="Freeform 15"/>
              <p:cNvSpPr>
                <a:spLocks/>
              </p:cNvSpPr>
              <p:nvPr/>
            </p:nvSpPr>
            <p:spPr bwMode="ltGray">
              <a:xfrm rot="-5400000">
                <a:off x="2330"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0" name="Freeform 16"/>
              <p:cNvSpPr>
                <a:spLocks/>
              </p:cNvSpPr>
              <p:nvPr/>
            </p:nvSpPr>
            <p:spPr bwMode="ltGray">
              <a:xfrm rot="-5400000">
                <a:off x="2043"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1" name="Freeform 17"/>
              <p:cNvSpPr>
                <a:spLocks/>
              </p:cNvSpPr>
              <p:nvPr/>
            </p:nvSpPr>
            <p:spPr bwMode="ltGray">
              <a:xfrm rot="-5400000">
                <a:off x="4077" y="1669"/>
                <a:ext cx="624" cy="421"/>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2" name="Freeform 18"/>
              <p:cNvSpPr>
                <a:spLocks/>
              </p:cNvSpPr>
              <p:nvPr/>
            </p:nvSpPr>
            <p:spPr bwMode="ltGray">
              <a:xfrm rot="-5400000">
                <a:off x="3736" y="1669"/>
                <a:ext cx="624" cy="422"/>
              </a:xfrm>
              <a:custGeom>
                <a:avLst/>
                <a:gdLst>
                  <a:gd name="T0" fmla="*/ 0 w 624"/>
                  <a:gd name="T1" fmla="*/ 0 h 317"/>
                  <a:gd name="T2" fmla="*/ 0 w 624"/>
                  <a:gd name="T3" fmla="*/ 272 h 317"/>
                  <a:gd name="T4" fmla="*/ 624 w 624"/>
                  <a:gd name="T5" fmla="*/ 272 h 317"/>
                  <a:gd name="T6" fmla="*/ 624 w 624"/>
                  <a:gd name="T7" fmla="*/ 0 h 317"/>
                  <a:gd name="T8" fmla="*/ 0 w 624"/>
                  <a:gd name="T9" fmla="*/ 0 h 317"/>
                </a:gdLst>
                <a:ahLst/>
                <a:cxnLst>
                  <a:cxn ang="0">
                    <a:pos x="T0" y="T1"/>
                  </a:cxn>
                  <a:cxn ang="0">
                    <a:pos x="T2" y="T3"/>
                  </a:cxn>
                  <a:cxn ang="0">
                    <a:pos x="T4" y="T5"/>
                  </a:cxn>
                  <a:cxn ang="0">
                    <a:pos x="T6" y="T7"/>
                  </a:cxn>
                  <a:cxn ang="0">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3" name="Freeform 19"/>
              <p:cNvSpPr>
                <a:spLocks/>
              </p:cNvSpPr>
              <p:nvPr/>
            </p:nvSpPr>
            <p:spPr bwMode="ltGray">
              <a:xfrm rot="-5400000">
                <a:off x="4584" y="1747"/>
                <a:ext cx="624" cy="255"/>
              </a:xfrm>
              <a:custGeom>
                <a:avLst/>
                <a:gdLst>
                  <a:gd name="T0" fmla="*/ 0 w 624"/>
                  <a:gd name="T1" fmla="*/ 53 h 370"/>
                  <a:gd name="T2" fmla="*/ 0 w 624"/>
                  <a:gd name="T3" fmla="*/ 325 h 370"/>
                  <a:gd name="T4" fmla="*/ 624 w 624"/>
                  <a:gd name="T5" fmla="*/ 325 h 370"/>
                  <a:gd name="T6" fmla="*/ 624 w 624"/>
                  <a:gd name="T7" fmla="*/ 53 h 370"/>
                  <a:gd name="T8" fmla="*/ 384 w 624"/>
                  <a:gd name="T9" fmla="*/ 8 h 370"/>
                  <a:gd name="T10" fmla="*/ 0 w 624"/>
                  <a:gd name="T11" fmla="*/ 53 h 370"/>
                </a:gdLst>
                <a:ahLst/>
                <a:cxnLst>
                  <a:cxn ang="0">
                    <a:pos x="T0" y="T1"/>
                  </a:cxn>
                  <a:cxn ang="0">
                    <a:pos x="T2" y="T3"/>
                  </a:cxn>
                  <a:cxn ang="0">
                    <a:pos x="T4" y="T5"/>
                  </a:cxn>
                  <a:cxn ang="0">
                    <a:pos x="T6" y="T7"/>
                  </a:cxn>
                  <a:cxn ang="0">
                    <a:pos x="T8" y="T9"/>
                  </a:cxn>
                  <a:cxn ang="0">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xmlns="" w="9525">
                    <a:solidFill>
                      <a:schemeClr val="tx2"/>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Lst>
                <a:ahLst/>
                <a:cxnLst>
                  <a:cxn ang="0">
                    <a:pos x="T0" y="T1"/>
                  </a:cxn>
                  <a:cxn ang="0">
                    <a:pos x="T2" y="T3"/>
                  </a:cxn>
                  <a:cxn ang="0">
                    <a:pos x="T4" y="T5"/>
                  </a:cxn>
                  <a:cxn ang="0">
                    <a:pos x="T6" y="T7"/>
                  </a:cxn>
                  <a:cxn ang="0">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5" name="Freeform 21"/>
              <p:cNvSpPr>
                <a:spLocks/>
              </p:cNvSpPr>
              <p:nvPr/>
            </p:nvSpPr>
            <p:spPr bwMode="ltGray">
              <a:xfrm rot="-5400000">
                <a:off x="5084" y="1694"/>
                <a:ext cx="624" cy="361"/>
              </a:xfrm>
              <a:custGeom>
                <a:avLst/>
                <a:gdLst>
                  <a:gd name="T0" fmla="*/ 0 w 624"/>
                  <a:gd name="T1" fmla="*/ 0 h 272"/>
                  <a:gd name="T2" fmla="*/ 0 w 624"/>
                  <a:gd name="T3" fmla="*/ 272 h 272"/>
                  <a:gd name="T4" fmla="*/ 240 w 624"/>
                  <a:gd name="T5" fmla="*/ 240 h 272"/>
                  <a:gd name="T6" fmla="*/ 624 w 624"/>
                  <a:gd name="T7" fmla="*/ 272 h 272"/>
                  <a:gd name="T8" fmla="*/ 624 w 624"/>
                  <a:gd name="T9" fmla="*/ 0 h 272"/>
                  <a:gd name="T10" fmla="*/ 0 w 624"/>
                  <a:gd name="T11" fmla="*/ 0 h 272"/>
                </a:gdLst>
                <a:ahLst/>
                <a:cxnLst>
                  <a:cxn ang="0">
                    <a:pos x="T0" y="T1"/>
                  </a:cxn>
                  <a:cxn ang="0">
                    <a:pos x="T2" y="T3"/>
                  </a:cxn>
                  <a:cxn ang="0">
                    <a:pos x="T4" y="T5"/>
                  </a:cxn>
                  <a:cxn ang="0">
                    <a:pos x="T6" y="T7"/>
                  </a:cxn>
                  <a:cxn ang="0">
                    <a:pos x="T8" y="T9"/>
                  </a:cxn>
                  <a:cxn ang="0">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6" name="Freeform 22"/>
              <p:cNvSpPr>
                <a:spLocks/>
              </p:cNvSpPr>
              <p:nvPr/>
            </p:nvSpPr>
            <p:spPr bwMode="ltGray">
              <a:xfrm rot="-5400000">
                <a:off x="4797" y="1721"/>
                <a:ext cx="632" cy="316"/>
              </a:xfrm>
              <a:custGeom>
                <a:avLst/>
                <a:gdLst>
                  <a:gd name="T0" fmla="*/ 8 w 632"/>
                  <a:gd name="T1" fmla="*/ 45 h 362"/>
                  <a:gd name="T2" fmla="*/ 8 w 632"/>
                  <a:gd name="T3" fmla="*/ 317 h 362"/>
                  <a:gd name="T4" fmla="*/ 248 w 632"/>
                  <a:gd name="T5" fmla="*/ 317 h 362"/>
                  <a:gd name="T6" fmla="*/ 632 w 632"/>
                  <a:gd name="T7" fmla="*/ 317 h 362"/>
                  <a:gd name="T8" fmla="*/ 632 w 632"/>
                  <a:gd name="T9" fmla="*/ 45 h 362"/>
                  <a:gd name="T10" fmla="*/ 104 w 632"/>
                  <a:gd name="T11" fmla="*/ 45 h 362"/>
                  <a:gd name="T12" fmla="*/ 8 w 632"/>
                  <a:gd name="T13" fmla="*/ 45 h 362"/>
                </a:gdLst>
                <a:ahLst/>
                <a:cxnLst>
                  <a:cxn ang="0">
                    <a:pos x="T0" y="T1"/>
                  </a:cxn>
                  <a:cxn ang="0">
                    <a:pos x="T2" y="T3"/>
                  </a:cxn>
                  <a:cxn ang="0">
                    <a:pos x="T4" y="T5"/>
                  </a:cxn>
                  <a:cxn ang="0">
                    <a:pos x="T6" y="T7"/>
                  </a:cxn>
                  <a:cxn ang="0">
                    <a:pos x="T8" y="T9"/>
                  </a:cxn>
                  <a:cxn ang="0">
                    <a:pos x="T10" y="T11"/>
                  </a:cxn>
                  <a:cxn ang="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xmlns="" w="9525">
                    <a:solidFill>
                      <a:schemeClr val="tx1"/>
                    </a:solidFill>
                    <a:round/>
                    <a:headEnd/>
                    <a:tailEnd/>
                  </a14:hiddenLine>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grpSp>
        <p:sp>
          <p:nvSpPr>
            <p:cNvPr id="6167" name="Freeform 23"/>
            <p:cNvSpPr>
              <a:spLocks/>
            </p:cNvSpPr>
            <p:nvPr/>
          </p:nvSpPr>
          <p:spPr bwMode="ltGray">
            <a:xfrm rot="16200000" flipH="1">
              <a:off x="-1954" y="1951"/>
              <a:ext cx="4320" cy="412"/>
            </a:xfrm>
            <a:custGeom>
              <a:avLst/>
              <a:gdLst>
                <a:gd name="T0" fmla="*/ 0 w 5762"/>
                <a:gd name="T1" fmla="*/ 196 h 385"/>
                <a:gd name="T2" fmla="*/ 5762 w 5762"/>
                <a:gd name="T3" fmla="*/ 188 h 385"/>
                <a:gd name="T4" fmla="*/ 5762 w 5762"/>
                <a:gd name="T5" fmla="*/ 4 h 385"/>
                <a:gd name="T6" fmla="*/ 0 w 5762"/>
                <a:gd name="T7" fmla="*/ 0 h 385"/>
                <a:gd name="T8" fmla="*/ 0 w 5762"/>
                <a:gd name="T9" fmla="*/ 196 h 385"/>
              </a:gdLst>
              <a:ahLst/>
              <a:cxnLst>
                <a:cxn ang="0">
                  <a:pos x="T0" y="T1"/>
                </a:cxn>
                <a:cxn ang="0">
                  <a:pos x="T2" y="T3"/>
                </a:cxn>
                <a:cxn ang="0">
                  <a:pos x="T4" y="T5"/>
                </a:cxn>
                <a:cxn ang="0">
                  <a:pos x="T6" y="T7"/>
                </a:cxn>
                <a:cxn ang="0">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ffectLst/>
            <a:extLst>
              <a:ext uri="{91240B29-F687-4F45-9708-019B960494DF}">
                <a14:hiddenLine xmlns:a14="http://schemas.microsoft.com/office/drawing/2010/main" xmlns=""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sp>
          <p:nvSpPr>
            <p:cNvPr id="6168" name="Freeform 24"/>
            <p:cNvSpPr>
              <a:spLocks/>
            </p:cNvSpPr>
            <p:nvPr/>
          </p:nvSpPr>
          <p:spPr bwMode="ltGray">
            <a:xfrm rot="16200000" flipH="1">
              <a:off x="-1584" y="2062"/>
              <a:ext cx="4319"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Lst>
              <a:ahLst/>
              <a:cxnLst>
                <a:cxn ang="0">
                  <a:pos x="T0" y="T1"/>
                </a:cxn>
                <a:cxn ang="0">
                  <a:pos x="T2" y="T3"/>
                </a:cxn>
                <a:cxn ang="0">
                  <a:pos x="T4" y="T5"/>
                </a:cxn>
                <a:cxn ang="0">
                  <a:pos x="T6" y="T7"/>
                </a:cxn>
                <a:cxn ang="0">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ffectLst/>
            <a:extLst>
              <a:ext uri="{91240B29-F687-4F45-9708-019B960494DF}">
                <a14:hiddenLine xmlns:a14="http://schemas.microsoft.com/office/drawing/2010/main" xmlns="" w="9525" cap="flat">
                  <a:solidFill>
                    <a:schemeClr val="tx1"/>
                  </a:solidFill>
                  <a:prstDash val="solid"/>
                  <a:miter lim="800000"/>
                  <a:headEnd type="none" w="med" len="med"/>
                  <a:tailEnd type="none" w="med" len="me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algn="ctr" fontAlgn="base">
                <a:spcBef>
                  <a:spcPct val="20000"/>
                </a:spcBef>
                <a:spcAft>
                  <a:spcPct val="0"/>
                </a:spcAft>
                <a:buClr>
                  <a:srgbClr val="FFFFFF"/>
                </a:buClr>
                <a:buFontTx/>
                <a:buChar char="•"/>
              </a:pPr>
              <a:endParaRPr kumimoji="1" lang="zh-CN" altLang="en-US" sz="2800" b="1" smtClean="0">
                <a:solidFill>
                  <a:srgbClr val="000000"/>
                </a:solidFill>
                <a:latin typeface="宋体" pitchFamily="2" charset="-122"/>
              </a:endParaRPr>
            </a:p>
          </p:txBody>
        </p:sp>
      </p:grpSp>
      <p:sp>
        <p:nvSpPr>
          <p:cNvPr id="6169" name="Rectangle 25"/>
          <p:cNvSpPr>
            <a:spLocks noGrp="1" noChangeArrowheads="1"/>
          </p:cNvSpPr>
          <p:nvPr>
            <p:ph type="title"/>
          </p:nvPr>
        </p:nvSpPr>
        <p:spPr bwMode="auto">
          <a:xfrm>
            <a:off x="1173163" y="457200"/>
            <a:ext cx="7772400" cy="1143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6170" name="Rectangle 26"/>
          <p:cNvSpPr>
            <a:spLocks noGrp="1" noChangeArrowheads="1"/>
          </p:cNvSpPr>
          <p:nvPr>
            <p:ph type="body" idx="1"/>
          </p:nvPr>
        </p:nvSpPr>
        <p:spPr bwMode="auto">
          <a:xfrm>
            <a:off x="1173163" y="1981200"/>
            <a:ext cx="77724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171" name="Rectangle 27"/>
          <p:cNvSpPr>
            <a:spLocks noGrp="1" noChangeArrowheads="1"/>
          </p:cNvSpPr>
          <p:nvPr>
            <p:ph type="dt" sz="half" idx="2"/>
          </p:nvPr>
        </p:nvSpPr>
        <p:spPr bwMode="auto">
          <a:xfrm>
            <a:off x="1173163" y="6265863"/>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l">
              <a:spcBef>
                <a:spcPct val="50000"/>
              </a:spcBef>
              <a:buClrTx/>
              <a:buFontTx/>
              <a:buNone/>
              <a:defRPr kumimoji="0" sz="1400" b="0">
                <a:latin typeface="+mn-lt"/>
              </a:defRPr>
            </a:lvl1pPr>
          </a:lstStyle>
          <a:p>
            <a:pPr fontAlgn="base">
              <a:spcAft>
                <a:spcPct val="0"/>
              </a:spcAft>
            </a:pPr>
            <a:endParaRPr lang="en-US" altLang="zh-CN" smtClean="0">
              <a:solidFill>
                <a:srgbClr val="000000"/>
              </a:solidFill>
            </a:endParaRPr>
          </a:p>
        </p:txBody>
      </p:sp>
      <p:sp>
        <p:nvSpPr>
          <p:cNvPr id="6172" name="Rectangle 28"/>
          <p:cNvSpPr>
            <a:spLocks noGrp="1" noChangeArrowheads="1"/>
          </p:cNvSpPr>
          <p:nvPr>
            <p:ph type="ftr" sz="quarter" idx="3"/>
          </p:nvPr>
        </p:nvSpPr>
        <p:spPr bwMode="auto">
          <a:xfrm>
            <a:off x="3581400" y="6248400"/>
            <a:ext cx="28956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ClrTx/>
              <a:buFontTx/>
              <a:buNone/>
              <a:defRPr kumimoji="0" sz="1400" b="0">
                <a:latin typeface="+mn-lt"/>
              </a:defRPr>
            </a:lvl1pPr>
          </a:lstStyle>
          <a:p>
            <a:pPr algn="ctr" fontAlgn="base">
              <a:spcAft>
                <a:spcPct val="0"/>
              </a:spcAft>
            </a:pPr>
            <a:endParaRPr lang="en-US" altLang="zh-CN" smtClean="0">
              <a:solidFill>
                <a:srgbClr val="000000"/>
              </a:solidFill>
            </a:endParaRPr>
          </a:p>
        </p:txBody>
      </p:sp>
      <p:sp>
        <p:nvSpPr>
          <p:cNvPr id="6173" name="Rectangle 29"/>
          <p:cNvSpPr>
            <a:spLocks noGrp="1" noChangeArrowheads="1"/>
          </p:cNvSpPr>
          <p:nvPr>
            <p:ph type="sldNum" sz="quarter" idx="4"/>
          </p:nvPr>
        </p:nvSpPr>
        <p:spPr bwMode="auto">
          <a:xfrm>
            <a:off x="7010400" y="6248400"/>
            <a:ext cx="19050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buClrTx/>
              <a:buFontTx/>
              <a:buNone/>
              <a:defRPr kumimoji="0" sz="1400" b="0">
                <a:latin typeface="+mn-lt"/>
              </a:defRPr>
            </a:lvl1pPr>
          </a:lstStyle>
          <a:p>
            <a:pPr fontAlgn="base">
              <a:spcAft>
                <a:spcPct val="0"/>
              </a:spcAft>
            </a:pPr>
            <a:fld id="{31512E7B-C0C4-4FD5-88B3-46C6F79CA0C6}"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426117679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imes New Roman" pitchFamily="18" charset="0"/>
          <a:ea typeface="宋体" pitchFamily="2" charset="-122"/>
        </a:defRPr>
      </a:lvl2pPr>
      <a:lvl3pPr algn="l" rtl="0" fontAlgn="base">
        <a:spcBef>
          <a:spcPct val="0"/>
        </a:spcBef>
        <a:spcAft>
          <a:spcPct val="0"/>
        </a:spcAft>
        <a:defRPr kumimoji="1" sz="4400">
          <a:solidFill>
            <a:schemeClr val="tx2"/>
          </a:solidFill>
          <a:latin typeface="Times New Roman" pitchFamily="18" charset="0"/>
          <a:ea typeface="宋体" pitchFamily="2" charset="-122"/>
        </a:defRPr>
      </a:lvl3pPr>
      <a:lvl4pPr algn="l" rtl="0" fontAlgn="base">
        <a:spcBef>
          <a:spcPct val="0"/>
        </a:spcBef>
        <a:spcAft>
          <a:spcPct val="0"/>
        </a:spcAft>
        <a:defRPr kumimoji="1" sz="4400">
          <a:solidFill>
            <a:schemeClr val="tx2"/>
          </a:solidFill>
          <a:latin typeface="Times New Roman" pitchFamily="18" charset="0"/>
          <a:ea typeface="宋体" pitchFamily="2" charset="-122"/>
        </a:defRPr>
      </a:lvl4pPr>
      <a:lvl5pPr algn="l"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accent1"/>
        </a:buClr>
        <a:buSzPct val="8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DDF2FF"/>
            </a:gs>
          </a:gsLst>
          <a:lin ang="27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34925" y="981075"/>
            <a:ext cx="9144000" cy="69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7" name="Rectangle 3"/>
          <p:cNvSpPr>
            <a:spLocks noChangeArrowheads="1"/>
          </p:cNvSpPr>
          <p:nvPr/>
        </p:nvSpPr>
        <p:spPr bwMode="gray">
          <a:xfrm>
            <a:off x="323850" y="6597650"/>
            <a:ext cx="8820150" cy="2603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28" name="Rectangle 4"/>
          <p:cNvSpPr>
            <a:spLocks noChangeArrowheads="1"/>
          </p:cNvSpPr>
          <p:nvPr/>
        </p:nvSpPr>
        <p:spPr bwMode="gray">
          <a:xfrm>
            <a:off x="0" y="-26988"/>
            <a:ext cx="9144000" cy="21590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3366CC"/>
              </a:solidFill>
              <a:ea typeface="宋体" pitchFamily="2" charset="-122"/>
            </a:endParaRPr>
          </a:p>
        </p:txBody>
      </p:sp>
      <p:sp>
        <p:nvSpPr>
          <p:cNvPr id="1029" name="Rectangle 5"/>
          <p:cNvSpPr>
            <a:spLocks noChangeArrowheads="1"/>
          </p:cNvSpPr>
          <p:nvPr/>
        </p:nvSpPr>
        <p:spPr bwMode="gray">
          <a:xfrm>
            <a:off x="395288" y="46038"/>
            <a:ext cx="8748712" cy="9350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b="1" smtClean="0">
              <a:solidFill>
                <a:srgbClr val="17347D"/>
              </a:solidFill>
              <a:ea typeface="宋体" pitchFamily="2" charset="-122"/>
            </a:endParaRPr>
          </a:p>
        </p:txBody>
      </p:sp>
      <p:sp>
        <p:nvSpPr>
          <p:cNvPr id="1030" name="Rectangle 6"/>
          <p:cNvSpPr>
            <a:spLocks noGrp="1" noChangeArrowheads="1"/>
          </p:cNvSpPr>
          <p:nvPr>
            <p:ph type="body" idx="1"/>
          </p:nvPr>
        </p:nvSpPr>
        <p:spPr bwMode="auto">
          <a:xfrm>
            <a:off x="395288" y="1125538"/>
            <a:ext cx="8569325" cy="539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65544" name="Rectangle 8"/>
          <p:cNvSpPr>
            <a:spLocks noGrp="1" noChangeArrowheads="1"/>
          </p:cNvSpPr>
          <p:nvPr>
            <p:ph type="ftr" sz="quarter" idx="3"/>
          </p:nvPr>
        </p:nvSpPr>
        <p:spPr bwMode="auto">
          <a:xfrm>
            <a:off x="5867400" y="6477000"/>
            <a:ext cx="2895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b="0">
                <a:effectLst>
                  <a:outerShdw blurRad="38100" dist="38100" dir="2700000" algn="tl">
                    <a:srgbClr val="000000"/>
                  </a:outerShdw>
                </a:effectLst>
                <a:latin typeface="+mj-lt"/>
              </a:defRPr>
            </a:lvl1pPr>
          </a:lstStyle>
          <a:p>
            <a:pPr fontAlgn="base">
              <a:spcBef>
                <a:spcPct val="0"/>
              </a:spcBef>
              <a:spcAft>
                <a:spcPct val="0"/>
              </a:spcAft>
              <a:defRPr/>
            </a:pPr>
            <a:endParaRPr lang="zh-CN" altLang="en-US">
              <a:solidFill>
                <a:srgbClr val="17347D"/>
              </a:solidFill>
              <a:ea typeface="宋体" pitchFamily="2" charset="-122"/>
            </a:endParaRPr>
          </a:p>
        </p:txBody>
      </p:sp>
      <p:sp>
        <p:nvSpPr>
          <p:cNvPr id="65545" name="Rectangle 9"/>
          <p:cNvSpPr>
            <a:spLocks noGrp="1" noChangeArrowheads="1"/>
          </p:cNvSpPr>
          <p:nvPr>
            <p:ph type="sldNum" sz="quarter" idx="4"/>
          </p:nvPr>
        </p:nvSpPr>
        <p:spPr bwMode="auto">
          <a:xfrm>
            <a:off x="3124200" y="6477000"/>
            <a:ext cx="2133600" cy="320675"/>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200" b="0">
                <a:effectLst>
                  <a:outerShdw blurRad="38100" dist="38100" dir="2700000" algn="tl">
                    <a:srgbClr val="000000"/>
                  </a:outerShdw>
                </a:effectLst>
                <a:latin typeface="+mj-lt"/>
              </a:defRPr>
            </a:lvl1pPr>
          </a:lstStyle>
          <a:p>
            <a:pPr fontAlgn="base">
              <a:spcBef>
                <a:spcPct val="0"/>
              </a:spcBef>
              <a:spcAft>
                <a:spcPct val="0"/>
              </a:spcAft>
              <a:defRPr/>
            </a:pPr>
            <a:fld id="{4B7F253E-4829-4F4F-B63E-CF7840200644}" type="slidenum">
              <a:rPr lang="zh-CN" altLang="en-US">
                <a:solidFill>
                  <a:srgbClr val="17347D"/>
                </a:solidFill>
                <a:ea typeface="宋体" pitchFamily="2" charset="-122"/>
              </a:rPr>
              <a:pPr fontAlgn="base">
                <a:spcBef>
                  <a:spcPct val="0"/>
                </a:spcBef>
                <a:spcAft>
                  <a:spcPct val="0"/>
                </a:spcAft>
                <a:defRPr/>
              </a:pPr>
              <a:t>‹#›</a:t>
            </a:fld>
            <a:endParaRPr lang="en-US" altLang="zh-CN">
              <a:solidFill>
                <a:srgbClr val="17347D"/>
              </a:solidFill>
              <a:ea typeface="宋体" pitchFamily="2" charset="-122"/>
            </a:endParaRPr>
          </a:p>
        </p:txBody>
      </p:sp>
      <p:sp>
        <p:nvSpPr>
          <p:cNvPr id="1033" name="Rectangle 10"/>
          <p:cNvSpPr>
            <a:spLocks noGrp="1" noChangeArrowheads="1"/>
          </p:cNvSpPr>
          <p:nvPr>
            <p:ph type="title"/>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ChangeArrowheads="1"/>
          </p:cNvSpPr>
          <p:nvPr/>
        </p:nvSpPr>
        <p:spPr bwMode="gray">
          <a:xfrm>
            <a:off x="0" y="0"/>
            <a:ext cx="395288" cy="685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en-US" smtClean="0">
              <a:solidFill>
                <a:srgbClr val="17347D"/>
              </a:solidFill>
              <a:ea typeface="宋体" pitchFamily="2" charset="-122"/>
            </a:endParaRPr>
          </a:p>
        </p:txBody>
      </p:sp>
    </p:spTree>
    <p:extLst>
      <p:ext uri="{BB962C8B-B14F-4D97-AF65-F5344CB8AC3E}">
        <p14:creationId xmlns:p14="http://schemas.microsoft.com/office/powerpoint/2010/main" xmlns="" val="23352377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rgbClr val="0000FF"/>
        </a:buClr>
        <a:buFont typeface="Wingdings" pitchFamily="2" charset="2"/>
        <a:buChar char="n"/>
        <a:defRPr sz="3200" b="1">
          <a:solidFill>
            <a:srgbClr val="0000FF"/>
          </a:solidFill>
          <a:latin typeface="+mn-lt"/>
          <a:ea typeface="+mn-ea"/>
          <a:cs typeface="+mn-cs"/>
        </a:defRPr>
      </a:lvl1pPr>
      <a:lvl2pPr marL="742950" indent="-285750" algn="l" rtl="0" eaLnBrk="0" fontAlgn="base" hangingPunct="0">
        <a:spcBef>
          <a:spcPct val="20000"/>
        </a:spcBef>
        <a:spcAft>
          <a:spcPct val="0"/>
        </a:spcAft>
        <a:buClr>
          <a:srgbClr val="CC0000"/>
        </a:buClr>
        <a:buFont typeface="Wingdings" pitchFamily="2" charset="2"/>
        <a:buChar char="Ø"/>
        <a:defRPr sz="2800" b="1">
          <a:solidFill>
            <a:srgbClr val="00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l"/>
        <a:defRPr sz="2400" b="1">
          <a:solidFill>
            <a:schemeClr val="tx1"/>
          </a:solidFill>
          <a:latin typeface="+mn-lt"/>
          <a:ea typeface="+mn-ea"/>
        </a:defRPr>
      </a:lvl3pPr>
      <a:lvl4pPr marL="1600200" indent="-228600" algn="l" rtl="0" eaLnBrk="0" fontAlgn="base" hangingPunct="0">
        <a:spcBef>
          <a:spcPct val="20000"/>
        </a:spcBef>
        <a:spcAft>
          <a:spcPct val="0"/>
        </a:spcAft>
        <a:buClr>
          <a:srgbClr val="000000"/>
        </a:buClr>
        <a:buSzPct val="50000"/>
        <a:buFont typeface="Wingdings" pitchFamily="2" charset="2"/>
        <a:buChar char="l"/>
        <a:defRPr sz="2000" b="1">
          <a:solidFill>
            <a:schemeClr val="tx1"/>
          </a:solidFill>
          <a:latin typeface="+mn-lt"/>
          <a:ea typeface="+mn-ea"/>
        </a:defRPr>
      </a:lvl4pPr>
      <a:lvl5pPr marL="2057400" indent="-228600" algn="l" rtl="0" eaLnBrk="0" fontAlgn="base" hangingPunct="0">
        <a:spcBef>
          <a:spcPct val="20000"/>
        </a:spcBef>
        <a:spcAft>
          <a:spcPct val="0"/>
        </a:spcAft>
        <a:buFont typeface="Arial" charset="0"/>
        <a:buChar char="»"/>
        <a:defRPr sz="2000" b="1">
          <a:solidFill>
            <a:schemeClr val="tx1"/>
          </a:solidFill>
          <a:latin typeface="+mn-lt"/>
          <a:ea typeface="+mn-ea"/>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94595"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94596"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b="0"/>
            </a:lvl1pPr>
          </a:lstStyle>
          <a:p>
            <a:pPr fontAlgn="base">
              <a:spcAft>
                <a:spcPct val="0"/>
              </a:spcAft>
            </a:pPr>
            <a:endParaRPr lang="en-US" altLang="zh-CN" smtClean="0">
              <a:solidFill>
                <a:srgbClr val="000000"/>
              </a:solidFill>
            </a:endParaRPr>
          </a:p>
        </p:txBody>
      </p:sp>
      <p:sp>
        <p:nvSpPr>
          <p:cNvPr id="494597"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b="0"/>
            </a:lvl1pPr>
          </a:lstStyle>
          <a:p>
            <a:pPr fontAlgn="base">
              <a:spcAft>
                <a:spcPct val="0"/>
              </a:spcAft>
            </a:pPr>
            <a:endParaRPr lang="en-US" altLang="zh-CN" smtClean="0">
              <a:solidFill>
                <a:srgbClr val="000000"/>
              </a:solidFill>
            </a:endParaRPr>
          </a:p>
        </p:txBody>
      </p:sp>
      <p:sp>
        <p:nvSpPr>
          <p:cNvPr id="494598"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fontAlgn="base">
              <a:spcAft>
                <a:spcPct val="0"/>
              </a:spcAft>
            </a:pPr>
            <a:fld id="{536A5F34-E032-422A-857C-AEBB2686F59B}"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4280290912"/>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charset="-122"/>
        </a:defRPr>
      </a:lvl2pPr>
      <a:lvl3pPr algn="ctr" rtl="0" fontAlgn="base">
        <a:spcBef>
          <a:spcPct val="0"/>
        </a:spcBef>
        <a:spcAft>
          <a:spcPct val="0"/>
        </a:spcAft>
        <a:defRPr sz="4400">
          <a:solidFill>
            <a:schemeClr val="tx2"/>
          </a:solidFill>
          <a:latin typeface="Arial" charset="0"/>
          <a:ea typeface="宋体" charset="-122"/>
        </a:defRPr>
      </a:lvl3pPr>
      <a:lvl4pPr algn="ctr" rtl="0" fontAlgn="base">
        <a:spcBef>
          <a:spcPct val="0"/>
        </a:spcBef>
        <a:spcAft>
          <a:spcPct val="0"/>
        </a:spcAft>
        <a:defRPr sz="4400">
          <a:solidFill>
            <a:schemeClr val="tx2"/>
          </a:solidFill>
          <a:latin typeface="Arial" charset="0"/>
          <a:ea typeface="宋体" charset="-122"/>
        </a:defRPr>
      </a:lvl4pPr>
      <a:lvl5pPr algn="ctr" rtl="0" fontAlgn="base">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DDF2FF"/>
            </a:gs>
          </a:gsLst>
          <a:lin ang="2700000" scaled="1"/>
        </a:gradFill>
        <a:effectLst/>
      </p:bgPr>
    </p:bg>
    <p:spTree>
      <p:nvGrpSpPr>
        <p:cNvPr id="1" name=""/>
        <p:cNvGrpSpPr/>
        <p:nvPr/>
      </p:nvGrpSpPr>
      <p:grpSpPr>
        <a:xfrm>
          <a:off x="0" y="0"/>
          <a:ext cx="0" cy="0"/>
          <a:chOff x="0" y="0"/>
          <a:chExt cx="0" cy="0"/>
        </a:xfrm>
      </p:grpSpPr>
      <p:sp>
        <p:nvSpPr>
          <p:cNvPr id="1026" name="Rectangle 19"/>
          <p:cNvSpPr>
            <a:spLocks noChangeArrowheads="1"/>
          </p:cNvSpPr>
          <p:nvPr/>
        </p:nvSpPr>
        <p:spPr bwMode="gray">
          <a:xfrm>
            <a:off x="34925" y="981075"/>
            <a:ext cx="9144000" cy="69850"/>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zh-CN" smtClean="0">
              <a:solidFill>
                <a:srgbClr val="3366CC"/>
              </a:solidFill>
              <a:ea typeface="宋体" charset="-122"/>
            </a:endParaRPr>
          </a:p>
        </p:txBody>
      </p:sp>
      <p:sp>
        <p:nvSpPr>
          <p:cNvPr id="1027" name="Rectangle 6"/>
          <p:cNvSpPr>
            <a:spLocks noChangeArrowheads="1"/>
          </p:cNvSpPr>
          <p:nvPr/>
        </p:nvSpPr>
        <p:spPr bwMode="gray">
          <a:xfrm>
            <a:off x="323850" y="6597650"/>
            <a:ext cx="8820150" cy="260350"/>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17347D"/>
              </a:solidFill>
              <a:ea typeface="宋体" charset="-122"/>
            </a:endParaRPr>
          </a:p>
        </p:txBody>
      </p:sp>
      <p:sp>
        <p:nvSpPr>
          <p:cNvPr id="1028" name="Rectangle 8"/>
          <p:cNvSpPr>
            <a:spLocks noChangeArrowheads="1"/>
          </p:cNvSpPr>
          <p:nvPr/>
        </p:nvSpPr>
        <p:spPr bwMode="gray">
          <a:xfrm>
            <a:off x="0" y="-26988"/>
            <a:ext cx="9144000" cy="215901"/>
          </a:xfrm>
          <a:prstGeom prst="rect">
            <a:avLst/>
          </a:prstGeom>
          <a:solidFill>
            <a:schemeClr val="tx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zh-CN" smtClean="0">
              <a:solidFill>
                <a:srgbClr val="3366CC"/>
              </a:solidFill>
              <a:ea typeface="宋体" charset="-122"/>
            </a:endParaRPr>
          </a:p>
        </p:txBody>
      </p:sp>
      <p:sp>
        <p:nvSpPr>
          <p:cNvPr id="1029" name="Rectangle 9"/>
          <p:cNvSpPr>
            <a:spLocks noChangeArrowheads="1"/>
          </p:cNvSpPr>
          <p:nvPr/>
        </p:nvSpPr>
        <p:spPr bwMode="gray">
          <a:xfrm>
            <a:off x="395288" y="46038"/>
            <a:ext cx="8748712" cy="935037"/>
          </a:xfrm>
          <a:prstGeom prst="rect">
            <a:avLst/>
          </a:prstGeom>
          <a:solidFill>
            <a:schemeClr val="tx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fontAlgn="base">
              <a:spcBef>
                <a:spcPct val="0"/>
              </a:spcBef>
              <a:spcAft>
                <a:spcPct val="0"/>
              </a:spcAft>
            </a:pPr>
            <a:endParaRPr lang="zh-CN" altLang="en-US" smtClean="0">
              <a:solidFill>
                <a:srgbClr val="17347D"/>
              </a:solidFill>
              <a:ea typeface="宋体" charset="-122"/>
            </a:endParaRPr>
          </a:p>
        </p:txBody>
      </p:sp>
      <p:sp>
        <p:nvSpPr>
          <p:cNvPr id="1030" name="Rectangle 10"/>
          <p:cNvSpPr>
            <a:spLocks noGrp="1" noChangeArrowheads="1"/>
          </p:cNvSpPr>
          <p:nvPr>
            <p:ph type="body" idx="1"/>
          </p:nvPr>
        </p:nvSpPr>
        <p:spPr bwMode="auto">
          <a:xfrm>
            <a:off x="395288" y="1125538"/>
            <a:ext cx="8569325" cy="5399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31" name="Rectangle 11"/>
          <p:cNvSpPr>
            <a:spLocks noGrp="1" noChangeArrowheads="1"/>
          </p:cNvSpPr>
          <p:nvPr>
            <p:ph type="dt" sz="half" idx="2"/>
          </p:nvPr>
        </p:nvSpPr>
        <p:spPr bwMode="auto">
          <a:xfrm>
            <a:off x="395288" y="6461125"/>
            <a:ext cx="2195512"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outerShdw blurRad="38100" dist="38100" dir="2700000" algn="tl">
                    <a:srgbClr val="000000"/>
                  </a:outerShdw>
                </a:effectLst>
                <a:latin typeface="+mj-lt"/>
                <a:ea typeface="宋体" pitchFamily="2" charset="-122"/>
              </a:defRPr>
            </a:lvl1pPr>
          </a:lstStyle>
          <a:p>
            <a:pPr fontAlgn="base">
              <a:spcBef>
                <a:spcPct val="0"/>
              </a:spcBef>
              <a:spcAft>
                <a:spcPct val="0"/>
              </a:spcAft>
              <a:defRPr/>
            </a:pPr>
            <a:endParaRPr lang="zh-CN" altLang="zh-CN">
              <a:solidFill>
                <a:srgbClr val="17347D"/>
              </a:solidFill>
            </a:endParaRPr>
          </a:p>
        </p:txBody>
      </p:sp>
      <p:sp>
        <p:nvSpPr>
          <p:cNvPr id="5132" name="Rectangle 12"/>
          <p:cNvSpPr>
            <a:spLocks noGrp="1" noChangeArrowheads="1"/>
          </p:cNvSpPr>
          <p:nvPr>
            <p:ph type="ftr" sz="quarter" idx="3"/>
          </p:nvPr>
        </p:nvSpPr>
        <p:spPr bwMode="auto">
          <a:xfrm>
            <a:off x="5867400" y="64770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000000"/>
                  </a:outerShdw>
                </a:effectLst>
                <a:latin typeface="+mj-lt"/>
                <a:ea typeface="宋体" pitchFamily="2" charset="-122"/>
              </a:defRPr>
            </a:lvl1pPr>
          </a:lstStyle>
          <a:p>
            <a:pPr fontAlgn="base">
              <a:spcBef>
                <a:spcPct val="0"/>
              </a:spcBef>
              <a:spcAft>
                <a:spcPct val="0"/>
              </a:spcAft>
              <a:defRPr/>
            </a:pPr>
            <a:endParaRPr lang="zh-CN" altLang="zh-CN">
              <a:solidFill>
                <a:srgbClr val="17347D"/>
              </a:solidFill>
            </a:endParaRPr>
          </a:p>
        </p:txBody>
      </p:sp>
      <p:sp>
        <p:nvSpPr>
          <p:cNvPr id="5133"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effectLst>
                  <a:outerShdw blurRad="38100" dist="38100" dir="2700000" algn="tl">
                    <a:srgbClr val="000000"/>
                  </a:outerShdw>
                </a:effectLst>
                <a:latin typeface="+mj-lt"/>
                <a:ea typeface="宋体" pitchFamily="2" charset="-122"/>
              </a:defRPr>
            </a:lvl1pPr>
          </a:lstStyle>
          <a:p>
            <a:pPr fontAlgn="base">
              <a:spcBef>
                <a:spcPct val="0"/>
              </a:spcBef>
              <a:spcAft>
                <a:spcPct val="0"/>
              </a:spcAft>
              <a:defRPr/>
            </a:pPr>
            <a:fld id="{27EFEE71-1E8A-4D35-A098-E43C7D8B1DD3}" type="slidenum">
              <a:rPr lang="en-US" altLang="zh-CN">
                <a:solidFill>
                  <a:srgbClr val="17347D"/>
                </a:solidFill>
              </a:rPr>
              <a:pPr fontAlgn="base">
                <a:spcBef>
                  <a:spcPct val="0"/>
                </a:spcBef>
                <a:spcAft>
                  <a:spcPct val="0"/>
                </a:spcAft>
                <a:defRPr/>
              </a:pPr>
              <a:t>‹#›</a:t>
            </a:fld>
            <a:endParaRPr lang="en-US" altLang="zh-CN">
              <a:solidFill>
                <a:srgbClr val="17347D"/>
              </a:solidFill>
            </a:endParaRPr>
          </a:p>
        </p:txBody>
      </p:sp>
      <p:sp>
        <p:nvSpPr>
          <p:cNvPr id="1034" name="Rectangle 14"/>
          <p:cNvSpPr>
            <a:spLocks noGrp="1" noChangeArrowheads="1"/>
          </p:cNvSpPr>
          <p:nvPr>
            <p:ph type="title"/>
          </p:nvPr>
        </p:nvSpPr>
        <p:spPr bwMode="white">
          <a:xfrm>
            <a:off x="539750" y="115888"/>
            <a:ext cx="8424863" cy="792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5" name="Rectangle 5"/>
          <p:cNvSpPr>
            <a:spLocks noChangeArrowheads="1"/>
          </p:cNvSpPr>
          <p:nvPr/>
        </p:nvSpPr>
        <p:spPr bwMode="gray">
          <a:xfrm>
            <a:off x="0" y="0"/>
            <a:ext cx="395288" cy="6858000"/>
          </a:xfrm>
          <a:prstGeom prst="rect">
            <a:avLst/>
          </a:prstGeom>
          <a:solidFill>
            <a:schemeClr val="accent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fontAlgn="base">
              <a:spcBef>
                <a:spcPct val="0"/>
              </a:spcBef>
              <a:spcAft>
                <a:spcPct val="0"/>
              </a:spcAft>
            </a:pPr>
            <a:endParaRPr lang="zh-CN" altLang="zh-CN" smtClean="0">
              <a:solidFill>
                <a:srgbClr val="17347D"/>
              </a:solidFill>
              <a:ea typeface="宋体" charset="-122"/>
            </a:endParaRPr>
          </a:p>
        </p:txBody>
      </p:sp>
    </p:spTree>
    <p:extLst>
      <p:ext uri="{BB962C8B-B14F-4D97-AF65-F5344CB8AC3E}">
        <p14:creationId xmlns:p14="http://schemas.microsoft.com/office/powerpoint/2010/main" xmlns="" val="79546168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iming>
    <p:tnLst>
      <p:par>
        <p:cTn id="1" dur="indefinite" restart="never" nodeType="tmRoot"/>
      </p:par>
    </p:tnLst>
  </p:timing>
  <p:txStyles>
    <p:title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Verdana" pitchFamily="34" charset="0"/>
          <a:ea typeface="宋体" pitchFamily="2" charset="-122"/>
        </a:defRPr>
      </a:lvl2pPr>
      <a:lvl3pPr algn="l" rtl="0" eaLnBrk="0" fontAlgn="base" hangingPunct="0">
        <a:spcBef>
          <a:spcPct val="0"/>
        </a:spcBef>
        <a:spcAft>
          <a:spcPct val="0"/>
        </a:spcAft>
        <a:defRPr sz="3600" b="1">
          <a:solidFill>
            <a:schemeClr val="bg1"/>
          </a:solidFill>
          <a:latin typeface="Verdana" pitchFamily="34" charset="0"/>
          <a:ea typeface="宋体" pitchFamily="2" charset="-122"/>
        </a:defRPr>
      </a:lvl3pPr>
      <a:lvl4pPr algn="l" rtl="0" eaLnBrk="0" fontAlgn="base" hangingPunct="0">
        <a:spcBef>
          <a:spcPct val="0"/>
        </a:spcBef>
        <a:spcAft>
          <a:spcPct val="0"/>
        </a:spcAft>
        <a:defRPr sz="3600" b="1">
          <a:solidFill>
            <a:schemeClr val="bg1"/>
          </a:solidFill>
          <a:latin typeface="Verdana" pitchFamily="34" charset="0"/>
          <a:ea typeface="宋体" pitchFamily="2" charset="-122"/>
        </a:defRPr>
      </a:lvl4pPr>
      <a:lvl5pPr algn="l" rtl="0" eaLnBrk="0" fontAlgn="base" hangingPunct="0">
        <a:spcBef>
          <a:spcPct val="0"/>
        </a:spcBef>
        <a:spcAft>
          <a:spcPct val="0"/>
        </a:spcAft>
        <a:defRPr sz="36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3200" b="1">
          <a:solidFill>
            <a:schemeClr val="tx2"/>
          </a:solidFill>
          <a:latin typeface="+mn-lt"/>
          <a:ea typeface="+mn-ea"/>
          <a:cs typeface="楷体_GB2312"/>
        </a:defRPr>
      </a:lvl1pPr>
      <a:lvl2pPr marL="742950" indent="-285750" algn="l" rtl="0" eaLnBrk="0" fontAlgn="base" hangingPunct="0">
        <a:spcBef>
          <a:spcPct val="20000"/>
        </a:spcBef>
        <a:spcAft>
          <a:spcPct val="0"/>
        </a:spcAft>
        <a:buClr>
          <a:srgbClr val="CC0000"/>
        </a:buClr>
        <a:buFont typeface="Wingdings" pitchFamily="2" charset="2"/>
        <a:buChar char="ü"/>
        <a:defRPr sz="2800" b="1">
          <a:solidFill>
            <a:srgbClr val="000000"/>
          </a:solidFill>
          <a:latin typeface="+mn-lt"/>
          <a:ea typeface="+mn-ea"/>
          <a:cs typeface="楷体_GB2312"/>
        </a:defRPr>
      </a:lvl2pPr>
      <a:lvl3pPr marL="1143000" indent="-228600" algn="l" rtl="0" eaLnBrk="0" fontAlgn="base" hangingPunct="0">
        <a:spcBef>
          <a:spcPct val="20000"/>
        </a:spcBef>
        <a:spcAft>
          <a:spcPct val="0"/>
        </a:spcAft>
        <a:buClr>
          <a:schemeClr val="tx1"/>
        </a:buClr>
        <a:buSzPct val="50000"/>
        <a:buFont typeface="Wingdings" pitchFamily="2" charset="2"/>
        <a:buChar char="n"/>
        <a:defRPr sz="2400" b="1">
          <a:solidFill>
            <a:schemeClr val="tx1"/>
          </a:solidFill>
          <a:latin typeface="+mn-lt"/>
          <a:ea typeface="+mn-ea"/>
          <a:cs typeface="楷体_GB2312"/>
        </a:defRPr>
      </a:lvl3pPr>
      <a:lvl4pPr marL="1600200" indent="-228600" algn="l" rtl="0" eaLnBrk="0" fontAlgn="base" hangingPunct="0">
        <a:spcBef>
          <a:spcPct val="20000"/>
        </a:spcBef>
        <a:spcAft>
          <a:spcPct val="0"/>
        </a:spcAft>
        <a:buClr>
          <a:srgbClr val="000000"/>
        </a:buClr>
        <a:buSzPct val="50000"/>
        <a:buFont typeface="Wingdings" pitchFamily="2" charset="2"/>
        <a:buChar char="l"/>
        <a:defRPr sz="2000" b="1">
          <a:solidFill>
            <a:schemeClr val="tx1"/>
          </a:solidFill>
          <a:latin typeface="+mn-lt"/>
          <a:ea typeface="+mn-ea"/>
          <a:cs typeface="楷体_GB2312"/>
        </a:defRPr>
      </a:lvl4pPr>
      <a:lvl5pPr marL="2057400" indent="-228600" algn="l" rtl="0" eaLnBrk="0" fontAlgn="base" hangingPunct="0">
        <a:spcBef>
          <a:spcPct val="20000"/>
        </a:spcBef>
        <a:spcAft>
          <a:spcPct val="0"/>
        </a:spcAft>
        <a:buFont typeface="Arial" charset="0"/>
        <a:buChar char="»"/>
        <a:defRPr sz="2000" b="1">
          <a:solidFill>
            <a:schemeClr val="tx1"/>
          </a:solidFill>
          <a:latin typeface="+mn-lt"/>
          <a:ea typeface="+mn-ea"/>
          <a:cs typeface="楷体_GB2312"/>
        </a:defRPr>
      </a:lvl5pPr>
      <a:lvl6pPr marL="2514600" indent="-228600" algn="l" rtl="0" fontAlgn="base">
        <a:spcBef>
          <a:spcPct val="20000"/>
        </a:spcBef>
        <a:spcAft>
          <a:spcPct val="0"/>
        </a:spcAft>
        <a:buFont typeface="Arial" charset="0"/>
        <a:buChar char="»"/>
        <a:defRPr b="1">
          <a:solidFill>
            <a:schemeClr val="tx1"/>
          </a:solidFill>
          <a:latin typeface="+mn-lt"/>
          <a:ea typeface="+mn-ea"/>
        </a:defRPr>
      </a:lvl6pPr>
      <a:lvl7pPr marL="2971800" indent="-228600" algn="l" rtl="0" fontAlgn="base">
        <a:spcBef>
          <a:spcPct val="20000"/>
        </a:spcBef>
        <a:spcAft>
          <a:spcPct val="0"/>
        </a:spcAft>
        <a:buFont typeface="Arial" charset="0"/>
        <a:buChar char="»"/>
        <a:defRPr b="1">
          <a:solidFill>
            <a:schemeClr val="tx1"/>
          </a:solidFill>
          <a:latin typeface="+mn-lt"/>
          <a:ea typeface="+mn-ea"/>
        </a:defRPr>
      </a:lvl7pPr>
      <a:lvl8pPr marL="3429000" indent="-228600" algn="l" rtl="0" fontAlgn="base">
        <a:spcBef>
          <a:spcPct val="20000"/>
        </a:spcBef>
        <a:spcAft>
          <a:spcPct val="0"/>
        </a:spcAft>
        <a:buFont typeface="Arial" charset="0"/>
        <a:buChar char="»"/>
        <a:defRPr b="1">
          <a:solidFill>
            <a:schemeClr val="tx1"/>
          </a:solidFill>
          <a:latin typeface="+mn-lt"/>
          <a:ea typeface="+mn-ea"/>
        </a:defRPr>
      </a:lvl8pPr>
      <a:lvl9pPr marL="3886200" indent="-228600" algn="l" rtl="0" fontAlgn="base">
        <a:spcBef>
          <a:spcPct val="20000"/>
        </a:spcBef>
        <a:spcAft>
          <a:spcPct val="0"/>
        </a:spcAft>
        <a:buFont typeface="Arial"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17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9459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latin typeface="Arial" charset="0"/>
              </a:defRPr>
            </a:lvl1pPr>
          </a:lstStyle>
          <a:p>
            <a:pPr fontAlgn="base">
              <a:spcAft>
                <a:spcPct val="0"/>
              </a:spcAft>
              <a:defRPr/>
            </a:pPr>
            <a:endParaRPr lang="en-US" altLang="zh-CN">
              <a:solidFill>
                <a:srgbClr val="000000"/>
              </a:solidFill>
            </a:endParaRPr>
          </a:p>
        </p:txBody>
      </p:sp>
      <p:sp>
        <p:nvSpPr>
          <p:cNvPr id="49459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latin typeface="Arial" charset="0"/>
              </a:defRPr>
            </a:lvl1pPr>
          </a:lstStyle>
          <a:p>
            <a:pPr fontAlgn="base">
              <a:spcAft>
                <a:spcPct val="0"/>
              </a:spcAft>
              <a:defRPr/>
            </a:pPr>
            <a:endParaRPr lang="en-US" altLang="zh-CN">
              <a:solidFill>
                <a:srgbClr val="000000"/>
              </a:solidFill>
            </a:endParaRPr>
          </a:p>
        </p:txBody>
      </p:sp>
      <p:sp>
        <p:nvSpPr>
          <p:cNvPr id="49459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lvl1pPr>
          </a:lstStyle>
          <a:p>
            <a:pPr fontAlgn="base">
              <a:spcAft>
                <a:spcPct val="0"/>
              </a:spcAft>
            </a:pPr>
            <a:fld id="{D0EC30F9-FB35-4BFA-B34D-05029E51219C}" type="slidenum">
              <a:rPr lang="en-US" altLang="zh-CN" smtClean="0">
                <a:solidFill>
                  <a:srgbClr val="000000"/>
                </a:solidFill>
              </a:rPr>
              <a:pPr fontAlgn="base">
                <a:spcAft>
                  <a:spcPct val="0"/>
                </a:spcAft>
              </a:pPr>
              <a:t>‹#›</a:t>
            </a:fld>
            <a:endParaRPr lang="en-US" altLang="zh-CN" smtClean="0">
              <a:solidFill>
                <a:srgbClr val="000000"/>
              </a:solidFill>
            </a:endParaRPr>
          </a:p>
        </p:txBody>
      </p:sp>
    </p:spTree>
    <p:extLst>
      <p:ext uri="{BB962C8B-B14F-4D97-AF65-F5344CB8AC3E}">
        <p14:creationId xmlns:p14="http://schemas.microsoft.com/office/powerpoint/2010/main" xmlns="" val="127713286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3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8.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3.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0615527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dirty="0" smtClean="0"/>
              <a:t>折半查找算法的优缺点</a:t>
            </a:r>
            <a:endParaRPr lang="zh-CN" altLang="en-US" dirty="0"/>
          </a:p>
          <a:p>
            <a:pPr lvl="1">
              <a:lnSpc>
                <a:spcPct val="120000"/>
              </a:lnSpc>
            </a:pPr>
            <a:r>
              <a:rPr lang="zh-CN" altLang="en-US" dirty="0" smtClean="0"/>
              <a:t>优点</a:t>
            </a:r>
            <a:endParaRPr lang="en-US" altLang="zh-CN" dirty="0" smtClean="0"/>
          </a:p>
          <a:p>
            <a:pPr lvl="2">
              <a:lnSpc>
                <a:spcPct val="120000"/>
              </a:lnSpc>
            </a:pPr>
            <a:r>
              <a:rPr lang="zh-CN" altLang="zh-CN" dirty="0"/>
              <a:t>比较次数少，查找速度快</a:t>
            </a:r>
          </a:p>
          <a:p>
            <a:pPr lvl="1">
              <a:lnSpc>
                <a:spcPct val="120000"/>
              </a:lnSpc>
            </a:pPr>
            <a:r>
              <a:rPr lang="zh-CN" altLang="en-US" dirty="0" smtClean="0"/>
              <a:t>缺点</a:t>
            </a:r>
            <a:endParaRPr lang="en-US" altLang="zh-CN" dirty="0" smtClean="0"/>
          </a:p>
          <a:p>
            <a:pPr lvl="2">
              <a:lnSpc>
                <a:spcPct val="120000"/>
              </a:lnSpc>
            </a:pPr>
            <a:r>
              <a:rPr lang="zh-CN" altLang="zh-CN" dirty="0">
                <a:latin typeface="华文楷体" panose="02010600040101010101" pitchFamily="2" charset="-122"/>
                <a:ea typeface="华文楷体" panose="02010600040101010101" pitchFamily="2" charset="-122"/>
              </a:rPr>
              <a:t>要求表有序，且顺序</a:t>
            </a:r>
            <a:r>
              <a:rPr lang="zh-CN" altLang="zh-CN" dirty="0" smtClean="0">
                <a:latin typeface="华文楷体" panose="02010600040101010101" pitchFamily="2" charset="-122"/>
                <a:ea typeface="华文楷体" panose="02010600040101010101" pitchFamily="2" charset="-122"/>
              </a:rPr>
              <a:t>存储</a:t>
            </a:r>
            <a:endParaRPr lang="en-US" altLang="zh-CN" dirty="0" smtClean="0">
              <a:latin typeface="华文楷体" panose="02010600040101010101" pitchFamily="2" charset="-122"/>
              <a:ea typeface="华文楷体" panose="02010600040101010101" pitchFamily="2" charset="-122"/>
            </a:endParaRPr>
          </a:p>
          <a:p>
            <a:pPr marL="342900" lvl="2" indent="-342900">
              <a:lnSpc>
                <a:spcPct val="120000"/>
              </a:lnSpc>
              <a:buClr>
                <a:srgbClr val="0000FF"/>
              </a:buClr>
              <a:buFont typeface="Wingdings" pitchFamily="2" charset="2"/>
              <a:buChar char="n"/>
            </a:pPr>
            <a:r>
              <a:rPr lang="zh-CN" altLang="zh-CN" sz="3200" dirty="0" smtClean="0">
                <a:solidFill>
                  <a:srgbClr val="0000FF"/>
                </a:solidFill>
                <a:cs typeface="+mn-cs"/>
              </a:rPr>
              <a:t>适用</a:t>
            </a:r>
            <a:r>
              <a:rPr lang="zh-CN" altLang="en-US" sz="3200" dirty="0" smtClean="0">
                <a:solidFill>
                  <a:srgbClr val="0000FF"/>
                </a:solidFill>
                <a:cs typeface="+mn-cs"/>
              </a:rPr>
              <a:t>：</a:t>
            </a:r>
            <a:r>
              <a:rPr lang="zh-CN" altLang="zh-CN" sz="3200" dirty="0" smtClean="0">
                <a:solidFill>
                  <a:srgbClr val="0000FF"/>
                </a:solidFill>
                <a:cs typeface="+mn-cs"/>
              </a:rPr>
              <a:t>不</a:t>
            </a:r>
            <a:r>
              <a:rPr lang="zh-CN" altLang="zh-CN" sz="3200" dirty="0">
                <a:solidFill>
                  <a:srgbClr val="0000FF"/>
                </a:solidFill>
                <a:cs typeface="+mn-cs"/>
              </a:rPr>
              <a:t>经常变动且查找频繁的</a:t>
            </a:r>
            <a:r>
              <a:rPr lang="zh-CN" altLang="zh-CN" sz="3200" dirty="0" smtClean="0">
                <a:solidFill>
                  <a:srgbClr val="0000FF"/>
                </a:solidFill>
                <a:cs typeface="+mn-cs"/>
              </a:rPr>
              <a:t>有序表</a:t>
            </a:r>
            <a:endParaRPr lang="zh-CN" altLang="en-US" sz="3200" dirty="0">
              <a:solidFill>
                <a:srgbClr val="0000FF"/>
              </a:solidFill>
              <a:cs typeface="+mn-cs"/>
            </a:endParaRPr>
          </a:p>
          <a:p>
            <a:pPr lvl="2">
              <a:lnSpc>
                <a:spcPct val="120000"/>
              </a:lnSpc>
            </a:pPr>
            <a:endParaRPr lang="en-US" altLang="zh-CN" dirty="0" smtClean="0">
              <a:latin typeface="华文楷体" panose="02010600040101010101" pitchFamily="2" charset="-122"/>
              <a:ea typeface="华文楷体" panose="02010600040101010101" pitchFamily="2" charset="-122"/>
            </a:endParaRPr>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1372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分块查找分</a:t>
            </a:r>
            <a:r>
              <a:rPr lang="zh-CN" altLang="en-US" dirty="0"/>
              <a:t>两步进行</a:t>
            </a:r>
            <a:endParaRPr lang="en-US" altLang="zh-CN" dirty="0"/>
          </a:p>
          <a:p>
            <a:pPr lvl="1"/>
            <a:r>
              <a:rPr lang="zh-CN" altLang="en-US" dirty="0"/>
              <a:t>对</a:t>
            </a:r>
            <a:r>
              <a:rPr lang="zh-CN" altLang="en-US" dirty="0">
                <a:solidFill>
                  <a:srgbClr val="FF0000"/>
                </a:solidFill>
              </a:rPr>
              <a:t>索引表使用折半查找法</a:t>
            </a:r>
          </a:p>
          <a:p>
            <a:pPr lvl="1"/>
            <a:r>
              <a:rPr lang="zh-CN" altLang="en-US" dirty="0"/>
              <a:t>确定了待查关键字所在的子表后，在</a:t>
            </a:r>
            <a:r>
              <a:rPr lang="zh-CN" altLang="en-US" dirty="0">
                <a:solidFill>
                  <a:srgbClr val="FF0000"/>
                </a:solidFill>
              </a:rPr>
              <a:t>子表内采用顺序查找法 </a:t>
            </a:r>
            <a:endParaRPr lang="en-US" altLang="zh-CN" dirty="0">
              <a:solidFill>
                <a:srgbClr val="FF0000"/>
              </a:solidFill>
            </a:endParaRPr>
          </a:p>
          <a:p>
            <a:pPr lvl="2"/>
            <a:r>
              <a:rPr lang="zh-CN" altLang="en-US" dirty="0"/>
              <a:t>因为各子表内部是无序表</a:t>
            </a:r>
            <a:endParaRPr lang="en-US" altLang="zh-CN" dirty="0"/>
          </a:p>
          <a:p>
            <a:r>
              <a:rPr lang="zh-CN" altLang="en-US" dirty="0"/>
              <a:t>分块查找示例</a:t>
            </a:r>
          </a:p>
          <a:p>
            <a:endParaRPr lang="zh-CN" altLang="en-US" dirty="0"/>
          </a:p>
        </p:txBody>
      </p:sp>
      <p:grpSp>
        <p:nvGrpSpPr>
          <p:cNvPr id="4" name="Group 2"/>
          <p:cNvGrpSpPr>
            <a:grpSpLocks/>
          </p:cNvGrpSpPr>
          <p:nvPr/>
        </p:nvGrpSpPr>
        <p:grpSpPr bwMode="auto">
          <a:xfrm>
            <a:off x="2356866" y="3609702"/>
            <a:ext cx="6751638" cy="2706688"/>
            <a:chOff x="956" y="484"/>
            <a:chExt cx="4253" cy="1705"/>
          </a:xfrm>
        </p:grpSpPr>
        <p:grpSp>
          <p:nvGrpSpPr>
            <p:cNvPr id="5" name="Group 3"/>
            <p:cNvGrpSpPr>
              <a:grpSpLocks/>
            </p:cNvGrpSpPr>
            <p:nvPr/>
          </p:nvGrpSpPr>
          <p:grpSpPr bwMode="auto">
            <a:xfrm>
              <a:off x="956" y="484"/>
              <a:ext cx="4253" cy="1705"/>
              <a:chOff x="956" y="484"/>
              <a:chExt cx="4253" cy="1705"/>
            </a:xfrm>
          </p:grpSpPr>
          <p:sp>
            <p:nvSpPr>
              <p:cNvPr id="7" name="Text Box 4"/>
              <p:cNvSpPr txBox="1">
                <a:spLocks noChangeArrowheads="1"/>
              </p:cNvSpPr>
              <p:nvPr/>
            </p:nvSpPr>
            <p:spPr bwMode="auto">
              <a:xfrm>
                <a:off x="1013" y="1719"/>
                <a:ext cx="4196"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kumimoji="1" sz="2000">
                    <a:solidFill>
                      <a:schemeClr val="tx1"/>
                    </a:solidFill>
                    <a:latin typeface="Times New Roman" pitchFamily="18" charset="0"/>
                    <a:ea typeface="宋体" charset="-122"/>
                  </a:defRPr>
                </a:lvl1pPr>
                <a:lvl2pPr marL="742950" indent="-285750">
                  <a:defRPr kumimoji="1" sz="2000">
                    <a:solidFill>
                      <a:schemeClr val="tx1"/>
                    </a:solidFill>
                    <a:latin typeface="Times New Roman" pitchFamily="18" charset="0"/>
                    <a:ea typeface="宋体" charset="-122"/>
                  </a:defRPr>
                </a:lvl2pPr>
                <a:lvl3pPr marL="1143000" indent="-228600">
                  <a:defRPr kumimoji="1" sz="2000">
                    <a:solidFill>
                      <a:schemeClr val="tx1"/>
                    </a:solidFill>
                    <a:latin typeface="Times New Roman" pitchFamily="18" charset="0"/>
                    <a:ea typeface="宋体" charset="-122"/>
                  </a:defRPr>
                </a:lvl3pPr>
                <a:lvl4pPr marL="1600200" indent="-228600">
                  <a:defRPr kumimoji="1" sz="2000">
                    <a:solidFill>
                      <a:schemeClr val="tx1"/>
                    </a:solidFill>
                    <a:latin typeface="Times New Roman" pitchFamily="18" charset="0"/>
                    <a:ea typeface="宋体" charset="-122"/>
                  </a:defRPr>
                </a:lvl4pPr>
                <a:lvl5pPr marL="2057400" indent="-22860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660066"/>
                    </a:solidFill>
                    <a:effectLst/>
                    <a:uLnTx/>
                    <a:uFillTx/>
                    <a:latin typeface="Times New Roman" pitchFamily="18" charset="0"/>
                    <a:ea typeface="宋体" charset="-122"/>
                  </a:rPr>
                  <a:t>1    2    3    4   5    6    7    8    9  10  11  12  13  14 15  16  17  18</a:t>
                </a:r>
              </a:p>
            </p:txBody>
          </p:sp>
          <p:sp>
            <p:nvSpPr>
              <p:cNvPr id="8" name="Rectangle 5"/>
              <p:cNvSpPr>
                <a:spLocks noChangeArrowheads="1"/>
              </p:cNvSpPr>
              <p:nvPr/>
            </p:nvSpPr>
            <p:spPr bwMode="auto">
              <a:xfrm>
                <a:off x="956" y="1922"/>
                <a:ext cx="4222" cy="26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22  12  13   8   9   20  33  42  44 38  24  48  60  58  74 57  86  53</a:t>
                </a:r>
              </a:p>
            </p:txBody>
          </p:sp>
          <p:sp>
            <p:nvSpPr>
              <p:cNvPr id="9" name="Line 6"/>
              <p:cNvSpPr>
                <a:spLocks noChangeShapeType="1"/>
              </p:cNvSpPr>
              <p:nvPr/>
            </p:nvSpPr>
            <p:spPr bwMode="auto">
              <a:xfrm>
                <a:off x="1211"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0" name="Line 7"/>
              <p:cNvSpPr>
                <a:spLocks noChangeShapeType="1"/>
              </p:cNvSpPr>
              <p:nvPr/>
            </p:nvSpPr>
            <p:spPr bwMode="auto">
              <a:xfrm>
                <a:off x="1443"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1" name="Line 8"/>
              <p:cNvSpPr>
                <a:spLocks noChangeShapeType="1"/>
              </p:cNvSpPr>
              <p:nvPr/>
            </p:nvSpPr>
            <p:spPr bwMode="auto">
              <a:xfrm>
                <a:off x="1675"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2" name="Line 9"/>
              <p:cNvSpPr>
                <a:spLocks noChangeShapeType="1"/>
              </p:cNvSpPr>
              <p:nvPr/>
            </p:nvSpPr>
            <p:spPr bwMode="auto">
              <a:xfrm>
                <a:off x="1907"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3" name="Line 10"/>
              <p:cNvSpPr>
                <a:spLocks noChangeShapeType="1"/>
              </p:cNvSpPr>
              <p:nvPr/>
            </p:nvSpPr>
            <p:spPr bwMode="auto">
              <a:xfrm>
                <a:off x="2139"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4" name="Line 11"/>
              <p:cNvSpPr>
                <a:spLocks noChangeShapeType="1"/>
              </p:cNvSpPr>
              <p:nvPr/>
            </p:nvSpPr>
            <p:spPr bwMode="auto">
              <a:xfrm>
                <a:off x="2371" y="1922"/>
                <a:ext cx="0" cy="267"/>
              </a:xfrm>
              <a:prstGeom prst="line">
                <a:avLst/>
              </a:prstGeom>
              <a:noFill/>
              <a:ln w="9525">
                <a:solidFill>
                  <a:srgbClr val="00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5" name="Line 12"/>
              <p:cNvSpPr>
                <a:spLocks noChangeShapeType="1"/>
              </p:cNvSpPr>
              <p:nvPr/>
            </p:nvSpPr>
            <p:spPr bwMode="auto">
              <a:xfrm>
                <a:off x="2603"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6" name="Line 13"/>
              <p:cNvSpPr>
                <a:spLocks noChangeShapeType="1"/>
              </p:cNvSpPr>
              <p:nvPr/>
            </p:nvSpPr>
            <p:spPr bwMode="auto">
              <a:xfrm>
                <a:off x="2835"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7" name="Line 14"/>
              <p:cNvSpPr>
                <a:spLocks noChangeShapeType="1"/>
              </p:cNvSpPr>
              <p:nvPr/>
            </p:nvSpPr>
            <p:spPr bwMode="auto">
              <a:xfrm>
                <a:off x="3068"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8" name="Line 15"/>
              <p:cNvSpPr>
                <a:spLocks noChangeShapeType="1"/>
              </p:cNvSpPr>
              <p:nvPr/>
            </p:nvSpPr>
            <p:spPr bwMode="auto">
              <a:xfrm>
                <a:off x="3300"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19" name="Line 16"/>
              <p:cNvSpPr>
                <a:spLocks noChangeShapeType="1"/>
              </p:cNvSpPr>
              <p:nvPr/>
            </p:nvSpPr>
            <p:spPr bwMode="auto">
              <a:xfrm>
                <a:off x="3532"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0" name="Line 17"/>
              <p:cNvSpPr>
                <a:spLocks noChangeShapeType="1"/>
              </p:cNvSpPr>
              <p:nvPr/>
            </p:nvSpPr>
            <p:spPr bwMode="auto">
              <a:xfrm>
                <a:off x="3764" y="1922"/>
                <a:ext cx="0" cy="267"/>
              </a:xfrm>
              <a:prstGeom prst="line">
                <a:avLst/>
              </a:prstGeom>
              <a:noFill/>
              <a:ln w="9525">
                <a:solidFill>
                  <a:srgbClr val="0066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1" name="Line 18"/>
              <p:cNvSpPr>
                <a:spLocks noChangeShapeType="1"/>
              </p:cNvSpPr>
              <p:nvPr/>
            </p:nvSpPr>
            <p:spPr bwMode="auto">
              <a:xfrm>
                <a:off x="3996"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2" name="Line 19"/>
              <p:cNvSpPr>
                <a:spLocks noChangeShapeType="1"/>
              </p:cNvSpPr>
              <p:nvPr/>
            </p:nvSpPr>
            <p:spPr bwMode="auto">
              <a:xfrm>
                <a:off x="4228"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3" name="Line 20"/>
              <p:cNvSpPr>
                <a:spLocks noChangeShapeType="1"/>
              </p:cNvSpPr>
              <p:nvPr/>
            </p:nvSpPr>
            <p:spPr bwMode="auto">
              <a:xfrm>
                <a:off x="4460"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4" name="Line 21"/>
              <p:cNvSpPr>
                <a:spLocks noChangeShapeType="1"/>
              </p:cNvSpPr>
              <p:nvPr/>
            </p:nvSpPr>
            <p:spPr bwMode="auto">
              <a:xfrm>
                <a:off x="4692"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5" name="Line 22"/>
              <p:cNvSpPr>
                <a:spLocks noChangeShapeType="1"/>
              </p:cNvSpPr>
              <p:nvPr/>
            </p:nvSpPr>
            <p:spPr bwMode="auto">
              <a:xfrm>
                <a:off x="4925" y="1922"/>
                <a:ext cx="0" cy="2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grpSp>
            <p:nvGrpSpPr>
              <p:cNvPr id="26" name="Group 23"/>
              <p:cNvGrpSpPr>
                <a:grpSpLocks/>
              </p:cNvGrpSpPr>
              <p:nvPr/>
            </p:nvGrpSpPr>
            <p:grpSpPr bwMode="auto">
              <a:xfrm>
                <a:off x="2400" y="733"/>
                <a:ext cx="1134" cy="501"/>
                <a:chOff x="1611" y="2944"/>
                <a:chExt cx="1134" cy="501"/>
              </a:xfrm>
            </p:grpSpPr>
            <p:grpSp>
              <p:nvGrpSpPr>
                <p:cNvPr id="37" name="Group 24"/>
                <p:cNvGrpSpPr>
                  <a:grpSpLocks/>
                </p:cNvGrpSpPr>
                <p:nvPr/>
              </p:nvGrpSpPr>
              <p:grpSpPr bwMode="auto">
                <a:xfrm>
                  <a:off x="1611" y="2944"/>
                  <a:ext cx="1132" cy="478"/>
                  <a:chOff x="1667" y="2944"/>
                  <a:chExt cx="1076" cy="478"/>
                </a:xfrm>
              </p:grpSpPr>
              <p:sp>
                <p:nvSpPr>
                  <p:cNvPr id="42" name="Rectangle 25"/>
                  <p:cNvSpPr>
                    <a:spLocks noChangeArrowheads="1"/>
                  </p:cNvSpPr>
                  <p:nvPr/>
                </p:nvSpPr>
                <p:spPr bwMode="auto">
                  <a:xfrm>
                    <a:off x="1667" y="2944"/>
                    <a:ext cx="1076" cy="47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zh-CN" sz="1800" b="1" i="0" u="none" strike="noStrike" kern="0" cap="none" spc="0" normalizeH="0" baseline="0" noProof="0" smtClean="0">
                      <a:ln>
                        <a:noFill/>
                      </a:ln>
                      <a:solidFill>
                        <a:sysClr val="windowText" lastClr="000000"/>
                      </a:solidFill>
                      <a:effectLst/>
                      <a:uLnTx/>
                      <a:uFillTx/>
                    </a:endParaRPr>
                  </a:p>
                </p:txBody>
              </p:sp>
              <p:sp>
                <p:nvSpPr>
                  <p:cNvPr id="43" name="Line 26"/>
                  <p:cNvSpPr>
                    <a:spLocks noChangeShapeType="1"/>
                  </p:cNvSpPr>
                  <p:nvPr/>
                </p:nvSpPr>
                <p:spPr bwMode="auto">
                  <a:xfrm>
                    <a:off x="1667" y="3189"/>
                    <a:ext cx="1056"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grpSp>
            <p:sp>
              <p:nvSpPr>
                <p:cNvPr id="38" name="Text Box 27"/>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kumimoji="1" sz="2000">
                      <a:solidFill>
                        <a:schemeClr val="tx1"/>
                      </a:solidFill>
                      <a:latin typeface="Times New Roman" pitchFamily="18" charset="0"/>
                      <a:ea typeface="宋体" charset="-122"/>
                    </a:defRPr>
                  </a:lvl1pPr>
                  <a:lvl2pPr marL="742950" indent="-285750">
                    <a:defRPr kumimoji="1" sz="2000">
                      <a:solidFill>
                        <a:schemeClr val="tx1"/>
                      </a:solidFill>
                      <a:latin typeface="Times New Roman" pitchFamily="18" charset="0"/>
                      <a:ea typeface="宋体" charset="-122"/>
                    </a:defRPr>
                  </a:lvl2pPr>
                  <a:lvl3pPr marL="1143000" indent="-228600">
                    <a:defRPr kumimoji="1" sz="2000">
                      <a:solidFill>
                        <a:schemeClr val="tx1"/>
                      </a:solidFill>
                      <a:latin typeface="Times New Roman" pitchFamily="18" charset="0"/>
                      <a:ea typeface="宋体" charset="-122"/>
                    </a:defRPr>
                  </a:lvl3pPr>
                  <a:lvl4pPr marL="1600200" indent="-228600">
                    <a:defRPr kumimoji="1" sz="2000">
                      <a:solidFill>
                        <a:schemeClr val="tx1"/>
                      </a:solidFill>
                      <a:latin typeface="Times New Roman" pitchFamily="18" charset="0"/>
                      <a:ea typeface="宋体" charset="-122"/>
                    </a:defRPr>
                  </a:lvl4pPr>
                  <a:lvl5pPr marL="2057400" indent="-22860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dirty="0" smtClean="0">
                      <a:ln>
                        <a:noFill/>
                      </a:ln>
                      <a:solidFill>
                        <a:srgbClr val="660066"/>
                      </a:solidFill>
                      <a:effectLst/>
                      <a:uLnTx/>
                      <a:uFillTx/>
                      <a:latin typeface="Times New Roman" pitchFamily="18" charset="0"/>
                      <a:ea typeface="宋体" charset="-122"/>
                    </a:rPr>
                    <a:t>22     48      86</a:t>
                  </a:r>
                </a:p>
              </p:txBody>
            </p:sp>
            <p:sp>
              <p:nvSpPr>
                <p:cNvPr id="39" name="Line 28"/>
                <p:cNvSpPr>
                  <a:spLocks noChangeShapeType="1"/>
                </p:cNvSpPr>
                <p:nvPr/>
              </p:nvSpPr>
              <p:spPr bwMode="auto">
                <a:xfrm>
                  <a:off x="1978" y="2944"/>
                  <a:ext cx="0" cy="478"/>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40" name="Line 29"/>
                <p:cNvSpPr>
                  <a:spLocks noChangeShapeType="1"/>
                </p:cNvSpPr>
                <p:nvPr/>
              </p:nvSpPr>
              <p:spPr bwMode="auto">
                <a:xfrm>
                  <a:off x="2378" y="2944"/>
                  <a:ext cx="0" cy="478"/>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41" name="Text Box 30"/>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kumimoji="1" sz="2000">
                      <a:solidFill>
                        <a:schemeClr val="tx1"/>
                      </a:solidFill>
                      <a:latin typeface="Times New Roman" pitchFamily="18" charset="0"/>
                      <a:ea typeface="宋体" charset="-122"/>
                    </a:defRPr>
                  </a:lvl1pPr>
                  <a:lvl2pPr marL="742950" indent="-285750">
                    <a:defRPr kumimoji="1" sz="2000">
                      <a:solidFill>
                        <a:schemeClr val="tx1"/>
                      </a:solidFill>
                      <a:latin typeface="Times New Roman" pitchFamily="18" charset="0"/>
                      <a:ea typeface="宋体" charset="-122"/>
                    </a:defRPr>
                  </a:lvl2pPr>
                  <a:lvl3pPr marL="1143000" indent="-228600">
                    <a:defRPr kumimoji="1" sz="2000">
                      <a:solidFill>
                        <a:schemeClr val="tx1"/>
                      </a:solidFill>
                      <a:latin typeface="Times New Roman" pitchFamily="18" charset="0"/>
                      <a:ea typeface="宋体" charset="-122"/>
                    </a:defRPr>
                  </a:lvl3pPr>
                  <a:lvl4pPr marL="1600200" indent="-228600">
                    <a:defRPr kumimoji="1" sz="2000">
                      <a:solidFill>
                        <a:schemeClr val="tx1"/>
                      </a:solidFill>
                      <a:latin typeface="Times New Roman" pitchFamily="18" charset="0"/>
                      <a:ea typeface="宋体" charset="-122"/>
                    </a:defRPr>
                  </a:lvl4pPr>
                  <a:lvl5pPr marL="2057400" indent="-22860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000" b="1" i="0" u="none" strike="noStrike" kern="0" cap="none" spc="0" normalizeH="0" baseline="0" noProof="0" smtClean="0">
                      <a:ln>
                        <a:noFill/>
                      </a:ln>
                      <a:solidFill>
                        <a:srgbClr val="660066"/>
                      </a:solidFill>
                      <a:effectLst/>
                      <a:uLnTx/>
                      <a:uFillTx/>
                      <a:latin typeface="Times New Roman" pitchFamily="18" charset="0"/>
                      <a:ea typeface="宋体" charset="-122"/>
                    </a:rPr>
                    <a:t>1        7       13</a:t>
                  </a:r>
                </a:p>
              </p:txBody>
            </p:sp>
          </p:grpSp>
          <p:sp>
            <p:nvSpPr>
              <p:cNvPr id="27" name="Line 31"/>
              <p:cNvSpPr>
                <a:spLocks noChangeShapeType="1"/>
              </p:cNvSpPr>
              <p:nvPr/>
            </p:nvSpPr>
            <p:spPr bwMode="auto">
              <a:xfrm>
                <a:off x="2534" y="1211"/>
                <a:ext cx="0" cy="167"/>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8" name="Line 32"/>
              <p:cNvSpPr>
                <a:spLocks noChangeShapeType="1"/>
              </p:cNvSpPr>
              <p:nvPr/>
            </p:nvSpPr>
            <p:spPr bwMode="auto">
              <a:xfrm flipH="1">
                <a:off x="1133" y="1378"/>
                <a:ext cx="1401"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29" name="Line 33"/>
              <p:cNvSpPr>
                <a:spLocks noChangeShapeType="1"/>
              </p:cNvSpPr>
              <p:nvPr/>
            </p:nvSpPr>
            <p:spPr bwMode="auto">
              <a:xfrm>
                <a:off x="1122" y="1378"/>
                <a:ext cx="0" cy="355"/>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30" name="Line 34"/>
              <p:cNvSpPr>
                <a:spLocks noChangeShapeType="1"/>
              </p:cNvSpPr>
              <p:nvPr/>
            </p:nvSpPr>
            <p:spPr bwMode="auto">
              <a:xfrm>
                <a:off x="2945" y="1211"/>
                <a:ext cx="0" cy="333"/>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31" name="Line 35"/>
              <p:cNvSpPr>
                <a:spLocks noChangeShapeType="1"/>
              </p:cNvSpPr>
              <p:nvPr/>
            </p:nvSpPr>
            <p:spPr bwMode="auto">
              <a:xfrm flipH="1">
                <a:off x="2523" y="1533"/>
                <a:ext cx="422"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32" name="Line 36"/>
              <p:cNvSpPr>
                <a:spLocks noChangeShapeType="1"/>
              </p:cNvSpPr>
              <p:nvPr/>
            </p:nvSpPr>
            <p:spPr bwMode="auto">
              <a:xfrm>
                <a:off x="2534" y="1533"/>
                <a:ext cx="0" cy="256"/>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33" name="Line 37"/>
              <p:cNvSpPr>
                <a:spLocks noChangeShapeType="1"/>
              </p:cNvSpPr>
              <p:nvPr/>
            </p:nvSpPr>
            <p:spPr bwMode="auto">
              <a:xfrm>
                <a:off x="3378" y="1211"/>
                <a:ext cx="0" cy="222"/>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34" name="Line 38"/>
              <p:cNvSpPr>
                <a:spLocks noChangeShapeType="1"/>
              </p:cNvSpPr>
              <p:nvPr/>
            </p:nvSpPr>
            <p:spPr bwMode="auto">
              <a:xfrm>
                <a:off x="3378" y="1433"/>
                <a:ext cx="534" cy="0"/>
              </a:xfrm>
              <a:prstGeom prst="line">
                <a:avLst/>
              </a:prstGeom>
              <a:noFill/>
              <a:ln w="9525">
                <a:solidFill>
                  <a:srgbClr val="660066"/>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35" name="Line 39"/>
              <p:cNvSpPr>
                <a:spLocks noChangeShapeType="1"/>
              </p:cNvSpPr>
              <p:nvPr/>
            </p:nvSpPr>
            <p:spPr bwMode="auto">
              <a:xfrm>
                <a:off x="3923" y="1433"/>
                <a:ext cx="0" cy="334"/>
              </a:xfrm>
              <a:prstGeom prst="line">
                <a:avLst/>
              </a:prstGeom>
              <a:noFill/>
              <a:ln w="9525">
                <a:solidFill>
                  <a:srgbClr val="660066"/>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smtClean="0">
                  <a:ln>
                    <a:noFill/>
                  </a:ln>
                  <a:solidFill>
                    <a:sysClr val="windowText" lastClr="000000"/>
                  </a:solidFill>
                  <a:effectLst/>
                  <a:uLnTx/>
                  <a:uFillTx/>
                </a:endParaRPr>
              </a:p>
            </p:txBody>
          </p:sp>
          <p:sp>
            <p:nvSpPr>
              <p:cNvPr id="36" name="Text Box 40"/>
              <p:cNvSpPr txBox="1">
                <a:spLocks noChangeArrowheads="1"/>
              </p:cNvSpPr>
              <p:nvPr/>
            </p:nvSpPr>
            <p:spPr bwMode="auto">
              <a:xfrm>
                <a:off x="2676" y="484"/>
                <a:ext cx="604" cy="25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a:defRPr kumimoji="1" sz="2000">
                    <a:solidFill>
                      <a:schemeClr val="tx1"/>
                    </a:solidFill>
                    <a:latin typeface="Times New Roman" pitchFamily="18" charset="0"/>
                    <a:ea typeface="宋体" charset="-122"/>
                  </a:defRPr>
                </a:lvl1pPr>
                <a:lvl2pPr marL="742950" indent="-285750">
                  <a:defRPr kumimoji="1" sz="2000">
                    <a:solidFill>
                      <a:schemeClr val="tx1"/>
                    </a:solidFill>
                    <a:latin typeface="Times New Roman" pitchFamily="18" charset="0"/>
                    <a:ea typeface="宋体" charset="-122"/>
                  </a:defRPr>
                </a:lvl2pPr>
                <a:lvl3pPr marL="1143000" indent="-228600">
                  <a:defRPr kumimoji="1" sz="2000">
                    <a:solidFill>
                      <a:schemeClr val="tx1"/>
                    </a:solidFill>
                    <a:latin typeface="Times New Roman" pitchFamily="18" charset="0"/>
                    <a:ea typeface="宋体" charset="-122"/>
                  </a:defRPr>
                </a:lvl3pPr>
                <a:lvl4pPr marL="1600200" indent="-228600">
                  <a:defRPr kumimoji="1" sz="2000">
                    <a:solidFill>
                      <a:schemeClr val="tx1"/>
                    </a:solidFill>
                    <a:latin typeface="Times New Roman" pitchFamily="18" charset="0"/>
                    <a:ea typeface="宋体" charset="-122"/>
                  </a:defRPr>
                </a:lvl4pPr>
                <a:lvl5pPr marL="2057400" indent="-228600">
                  <a:defRPr kumimoji="1" sz="20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0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0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0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000">
                    <a:solidFill>
                      <a:schemeClr val="tx1"/>
                    </a:solidFill>
                    <a:latin typeface="Times New Roman" pitchFamily="18" charset="0"/>
                    <a:ea typeface="宋体"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660066"/>
                    </a:solidFill>
                    <a:effectLst/>
                    <a:uLnTx/>
                    <a:uFillTx/>
                    <a:latin typeface="Times New Roman" pitchFamily="18" charset="0"/>
                    <a:ea typeface="宋体" charset="-122"/>
                  </a:rPr>
                  <a:t>索引表</a:t>
                </a:r>
              </a:p>
            </p:txBody>
          </p:sp>
        </p:grpSp>
        <p:sp>
          <p:nvSpPr>
            <p:cNvPr id="6" name="AutoShape 41"/>
            <p:cNvSpPr>
              <a:spLocks noChangeArrowheads="1"/>
            </p:cNvSpPr>
            <p:nvPr/>
          </p:nvSpPr>
          <p:spPr bwMode="auto">
            <a:xfrm>
              <a:off x="4023" y="710"/>
              <a:ext cx="989" cy="290"/>
            </a:xfrm>
            <a:prstGeom prst="wedgeEllipseCallout">
              <a:avLst>
                <a:gd name="adj1" fmla="val -43227"/>
                <a:gd name="adj2" fmla="val 74481"/>
              </a:avLst>
            </a:prstGeom>
            <a:noFill/>
            <a:ln w="9525">
              <a:solidFill>
                <a:srgbClr val="660066"/>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rPr>
                <a:t>查</a:t>
              </a:r>
              <a:r>
                <a:rPr kumimoji="0" lang="en-US" altLang="zh-CN" sz="1800" b="1" i="0" u="none" strike="noStrike" kern="0" cap="none" spc="0" normalizeH="0" baseline="0" noProof="0" smtClean="0">
                  <a:ln>
                    <a:noFill/>
                  </a:ln>
                  <a:solidFill>
                    <a:sysClr val="windowText" lastClr="000000"/>
                  </a:solidFill>
                  <a:effectLst/>
                  <a:uLnTx/>
                  <a:uFillTx/>
                </a:rPr>
                <a:t>38</a:t>
              </a:r>
            </a:p>
          </p:txBody>
        </p:sp>
      </p:grpSp>
      <p:sp>
        <p:nvSpPr>
          <p:cNvPr id="44" name="Line 42"/>
          <p:cNvSpPr>
            <a:spLocks noChangeShapeType="1"/>
          </p:cNvSpPr>
          <p:nvPr/>
        </p:nvSpPr>
        <p:spPr bwMode="auto">
          <a:xfrm>
            <a:off x="4801616" y="3603352"/>
            <a:ext cx="0" cy="3810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43"/>
          <p:cNvSpPr>
            <a:spLocks noChangeShapeType="1"/>
          </p:cNvSpPr>
          <p:nvPr/>
        </p:nvSpPr>
        <p:spPr bwMode="auto">
          <a:xfrm>
            <a:off x="5487416" y="3603352"/>
            <a:ext cx="0" cy="381000"/>
          </a:xfrm>
          <a:prstGeom prst="line">
            <a:avLst/>
          </a:prstGeom>
          <a:ln>
            <a:headEnd/>
            <a:tailEnd type="triangle" w="med" len="med"/>
          </a:ln>
          <a:extLst/>
        </p:spPr>
        <p:style>
          <a:lnRef idx="3">
            <a:schemeClr val="dk1"/>
          </a:lnRef>
          <a:fillRef idx="0">
            <a:schemeClr val="dk1"/>
          </a:fillRef>
          <a:effectRef idx="2">
            <a:schemeClr val="dk1"/>
          </a:effectRef>
          <a:fontRef idx="minor">
            <a:schemeClr val="tx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44"/>
          <p:cNvSpPr>
            <a:spLocks noChangeShapeType="1"/>
          </p:cNvSpPr>
          <p:nvPr/>
        </p:nvSpPr>
        <p:spPr bwMode="auto">
          <a:xfrm flipV="1">
            <a:off x="4801616" y="6305277"/>
            <a:ext cx="0" cy="381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45"/>
          <p:cNvSpPr>
            <a:spLocks noChangeShapeType="1"/>
          </p:cNvSpPr>
          <p:nvPr/>
        </p:nvSpPr>
        <p:spPr bwMode="auto">
          <a:xfrm flipV="1">
            <a:off x="5182616" y="6305277"/>
            <a:ext cx="0" cy="381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Line 46"/>
          <p:cNvSpPr>
            <a:spLocks noChangeShapeType="1"/>
          </p:cNvSpPr>
          <p:nvPr/>
        </p:nvSpPr>
        <p:spPr bwMode="auto">
          <a:xfrm flipV="1">
            <a:off x="5563616" y="6305277"/>
            <a:ext cx="0" cy="381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Line 47"/>
          <p:cNvSpPr>
            <a:spLocks noChangeShapeType="1"/>
          </p:cNvSpPr>
          <p:nvPr/>
        </p:nvSpPr>
        <p:spPr bwMode="auto">
          <a:xfrm flipV="1">
            <a:off x="5944616" y="6305277"/>
            <a:ext cx="0" cy="381000"/>
          </a:xfrm>
          <a:prstGeom prst="line">
            <a:avLst/>
          </a:prstGeom>
          <a:ln>
            <a:headEnd/>
            <a:tailEnd type="triangle" w="med" len="med"/>
          </a:ln>
        </p:spPr>
        <p:style>
          <a:lnRef idx="3">
            <a:schemeClr val="accent2"/>
          </a:lnRef>
          <a:fillRef idx="0">
            <a:schemeClr val="accent2"/>
          </a:fillRef>
          <a:effectRef idx="2">
            <a:schemeClr val="accent2"/>
          </a:effectRef>
          <a:fontRef idx="minor">
            <a:schemeClr val="tx1"/>
          </a:fontRef>
        </p:style>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AutoShape 79"/>
          <p:cNvSpPr>
            <a:spLocks noChangeArrowheads="1"/>
          </p:cNvSpPr>
          <p:nvPr>
            <p:custDataLst>
              <p:tags r:id="rId1"/>
            </p:custDataLst>
          </p:nvPr>
        </p:nvSpPr>
        <p:spPr bwMode="auto">
          <a:xfrm>
            <a:off x="6218720" y="5877272"/>
            <a:ext cx="2509837" cy="996950"/>
          </a:xfrm>
          <a:prstGeom prst="irregularSeal1">
            <a:avLst/>
          </a:prstGeom>
          <a:solidFill>
            <a:srgbClr val="FFFFFF"/>
          </a:solidFill>
          <a:ln w="38100">
            <a:solidFill>
              <a:srgbClr val="FF99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p>
            <a:pPr algn="ctr">
              <a:defRPr/>
            </a:pPr>
            <a:r>
              <a:rPr kumimoji="1" lang="zh-CN" altLang="en-US" sz="2000" b="1" kern="0" dirty="0">
                <a:solidFill>
                  <a:srgbClr val="FF0000"/>
                </a:solidFill>
                <a:latin typeface="Times New Roman" pitchFamily="18" charset="0"/>
                <a:ea typeface="宋体" pitchFamily="2" charset="-122"/>
              </a:rPr>
              <a:t>查找成功</a:t>
            </a:r>
          </a:p>
        </p:txBody>
      </p:sp>
      <p:sp>
        <p:nvSpPr>
          <p:cNvPr id="52"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44263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二叉排序树的定义</a:t>
            </a:r>
          </a:p>
          <a:p>
            <a:pPr lvl="1"/>
            <a:r>
              <a:rPr lang="zh-CN" altLang="en-US" dirty="0"/>
              <a:t>二叉排序树或是空树，或是满足如下性质的</a:t>
            </a:r>
            <a:r>
              <a:rPr lang="zh-CN" altLang="en-US" dirty="0" smtClean="0"/>
              <a:t>二叉树</a:t>
            </a:r>
            <a:endParaRPr lang="zh-CN" altLang="en-US" dirty="0"/>
          </a:p>
          <a:p>
            <a:pPr lvl="2"/>
            <a:r>
              <a:rPr lang="zh-CN" altLang="en-US" dirty="0" smtClean="0"/>
              <a:t>若</a:t>
            </a:r>
            <a:r>
              <a:rPr lang="zh-CN" altLang="en-US" dirty="0"/>
              <a:t>其左子树非空，则左子树上所有结点的值均</a:t>
            </a:r>
            <a:r>
              <a:rPr lang="zh-CN" altLang="en-US" dirty="0">
                <a:solidFill>
                  <a:srgbClr val="FF0000"/>
                </a:solidFill>
              </a:rPr>
              <a:t>小于</a:t>
            </a:r>
            <a:r>
              <a:rPr lang="zh-CN" altLang="en-US" dirty="0"/>
              <a:t>根结点的值；</a:t>
            </a:r>
          </a:p>
          <a:p>
            <a:pPr lvl="2"/>
            <a:r>
              <a:rPr lang="zh-CN" altLang="en-US" dirty="0" smtClean="0"/>
              <a:t>若</a:t>
            </a:r>
            <a:r>
              <a:rPr lang="zh-CN" altLang="en-US" dirty="0"/>
              <a:t>其右子树非空，则右子树上所有结点的值均</a:t>
            </a:r>
            <a:r>
              <a:rPr lang="zh-CN" altLang="en-US" dirty="0">
                <a:solidFill>
                  <a:srgbClr val="FF0000"/>
                </a:solidFill>
              </a:rPr>
              <a:t>大于</a:t>
            </a:r>
            <a:r>
              <a:rPr lang="zh-CN" altLang="en-US" dirty="0"/>
              <a:t>等于根结点的值；</a:t>
            </a:r>
          </a:p>
          <a:p>
            <a:pPr lvl="2"/>
            <a:r>
              <a:rPr lang="zh-CN" altLang="en-US" dirty="0" smtClean="0"/>
              <a:t>其</a:t>
            </a:r>
            <a:r>
              <a:rPr lang="zh-CN" altLang="en-US" dirty="0"/>
              <a:t>左右子树</a:t>
            </a:r>
            <a:r>
              <a:rPr lang="zh-CN" altLang="en-US" dirty="0" smtClean="0"/>
              <a:t>本身是</a:t>
            </a:r>
            <a:r>
              <a:rPr lang="zh-CN" altLang="en-US" dirty="0"/>
              <a:t>一棵</a:t>
            </a:r>
            <a:r>
              <a:rPr lang="zh-CN" altLang="en-US" dirty="0">
                <a:solidFill>
                  <a:srgbClr val="FF0000"/>
                </a:solidFill>
              </a:rPr>
              <a:t>二叉排序树</a:t>
            </a:r>
          </a:p>
          <a:p>
            <a:pPr lvl="1"/>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34873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二叉排序树的查找</a:t>
            </a:r>
          </a:p>
          <a:p>
            <a:pPr lvl="1"/>
            <a:r>
              <a:rPr lang="zh-CN" altLang="en-US" dirty="0"/>
              <a:t>若查找的关键字等于根结点的</a:t>
            </a:r>
            <a:r>
              <a:rPr lang="zh-CN" altLang="en-US" dirty="0" smtClean="0"/>
              <a:t>关键字</a:t>
            </a:r>
            <a:r>
              <a:rPr lang="zh-CN" altLang="en-US" dirty="0"/>
              <a:t>，则查找</a:t>
            </a:r>
            <a:r>
              <a:rPr lang="zh-CN" altLang="en-US" dirty="0" smtClean="0"/>
              <a:t>成功</a:t>
            </a:r>
            <a:endParaRPr lang="zh-CN" altLang="en-US" dirty="0"/>
          </a:p>
          <a:p>
            <a:pPr lvl="1"/>
            <a:r>
              <a:rPr lang="zh-CN" altLang="en-US" dirty="0" smtClean="0"/>
              <a:t>否则</a:t>
            </a:r>
            <a:endParaRPr lang="zh-CN" altLang="en-US" dirty="0"/>
          </a:p>
          <a:p>
            <a:pPr lvl="2">
              <a:lnSpc>
                <a:spcPct val="120000"/>
              </a:lnSpc>
            </a:pPr>
            <a:r>
              <a:rPr lang="zh-CN" altLang="en-US" dirty="0" smtClean="0"/>
              <a:t>若</a:t>
            </a:r>
            <a:r>
              <a:rPr lang="zh-CN" altLang="en-US" dirty="0"/>
              <a:t>给定值</a:t>
            </a:r>
            <a:r>
              <a:rPr lang="zh-CN" altLang="en-US" dirty="0">
                <a:solidFill>
                  <a:srgbClr val="FF0000"/>
                </a:solidFill>
              </a:rPr>
              <a:t>小于</a:t>
            </a:r>
            <a:r>
              <a:rPr lang="zh-CN" altLang="en-US" dirty="0"/>
              <a:t>根结点的关键字，则继续在</a:t>
            </a:r>
            <a:r>
              <a:rPr lang="zh-CN" altLang="en-US" dirty="0">
                <a:solidFill>
                  <a:srgbClr val="FF0000"/>
                </a:solidFill>
              </a:rPr>
              <a:t>左子树</a:t>
            </a:r>
            <a:r>
              <a:rPr lang="zh-CN" altLang="en-US" dirty="0"/>
              <a:t>上进行查找；</a:t>
            </a:r>
          </a:p>
          <a:p>
            <a:pPr lvl="2"/>
            <a:r>
              <a:rPr lang="zh-CN" altLang="en-US" dirty="0" smtClean="0"/>
              <a:t>若</a:t>
            </a:r>
            <a:r>
              <a:rPr lang="zh-CN" altLang="en-US" dirty="0"/>
              <a:t>给定值</a:t>
            </a:r>
            <a:r>
              <a:rPr lang="zh-CN" altLang="en-US" dirty="0">
                <a:solidFill>
                  <a:srgbClr val="FF0000"/>
                </a:solidFill>
              </a:rPr>
              <a:t>大于</a:t>
            </a:r>
            <a:r>
              <a:rPr lang="zh-CN" altLang="en-US" dirty="0"/>
              <a:t>根结点的关键字，则继续在</a:t>
            </a:r>
            <a:r>
              <a:rPr lang="zh-CN" altLang="en-US" dirty="0">
                <a:solidFill>
                  <a:srgbClr val="FF0000"/>
                </a:solidFill>
              </a:rPr>
              <a:t>右子</a:t>
            </a:r>
            <a:r>
              <a:rPr lang="zh-CN" altLang="en-US" dirty="0" smtClean="0">
                <a:solidFill>
                  <a:srgbClr val="FF0000"/>
                </a:solidFill>
              </a:rPr>
              <a:t>树</a:t>
            </a:r>
            <a:r>
              <a:rPr lang="zh-CN" altLang="en-US" dirty="0" smtClean="0"/>
              <a:t>上</a:t>
            </a:r>
            <a:r>
              <a:rPr lang="zh-CN" altLang="en-US" dirty="0"/>
              <a:t>进行查找。</a:t>
            </a:r>
          </a:p>
          <a:p>
            <a:pPr lvl="2"/>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580127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smtClean="0"/>
              <a:t>树</a:t>
            </a:r>
            <a:r>
              <a:rPr lang="zh-CN" altLang="en-US" dirty="0"/>
              <a:t>表的</a:t>
            </a:r>
            <a:r>
              <a:rPr lang="zh-CN" altLang="en-US" dirty="0" smtClean="0"/>
              <a:t>查找</a:t>
            </a:r>
            <a:endParaRPr lang="zh-CN" altLang="en-US" dirty="0"/>
          </a:p>
        </p:txBody>
      </p:sp>
      <p:sp>
        <p:nvSpPr>
          <p:cNvPr id="3" name="内容占位符 2"/>
          <p:cNvSpPr>
            <a:spLocks noGrp="1"/>
          </p:cNvSpPr>
          <p:nvPr>
            <p:ph idx="1"/>
          </p:nvPr>
        </p:nvSpPr>
        <p:spPr/>
        <p:txBody>
          <a:bodyPr/>
          <a:lstStyle/>
          <a:p>
            <a:r>
              <a:rPr lang="zh-CN" altLang="en-US" dirty="0"/>
              <a:t>二叉排序树</a:t>
            </a:r>
          </a:p>
          <a:p>
            <a:pPr lvl="1"/>
            <a:r>
              <a:rPr lang="zh-CN" altLang="en-US" dirty="0" smtClean="0">
                <a:solidFill>
                  <a:schemeClr val="bg1">
                    <a:lumMod val="65000"/>
                  </a:schemeClr>
                </a:solidFill>
              </a:rPr>
              <a:t>二</a:t>
            </a:r>
            <a:r>
              <a:rPr lang="zh-CN" altLang="en-US" dirty="0">
                <a:solidFill>
                  <a:schemeClr val="bg1">
                    <a:lumMod val="65000"/>
                  </a:schemeClr>
                </a:solidFill>
              </a:rPr>
              <a:t>叉排序树的定义</a:t>
            </a:r>
          </a:p>
          <a:p>
            <a:pPr lvl="1"/>
            <a:r>
              <a:rPr lang="zh-CN" altLang="en-US" dirty="0" smtClean="0">
                <a:solidFill>
                  <a:schemeClr val="bg1">
                    <a:lumMod val="65000"/>
                  </a:schemeClr>
                </a:solidFill>
              </a:rPr>
              <a:t>二</a:t>
            </a:r>
            <a:r>
              <a:rPr lang="zh-CN" altLang="en-US" dirty="0">
                <a:solidFill>
                  <a:schemeClr val="bg1">
                    <a:lumMod val="65000"/>
                  </a:schemeClr>
                </a:solidFill>
              </a:rPr>
              <a:t>叉排序树的查找</a:t>
            </a:r>
          </a:p>
          <a:p>
            <a:pPr lvl="1"/>
            <a:r>
              <a:rPr lang="zh-CN" altLang="en-US" dirty="0" smtClean="0"/>
              <a:t>二</a:t>
            </a:r>
            <a:r>
              <a:rPr lang="zh-CN" altLang="en-US" dirty="0"/>
              <a:t>叉排序树的</a:t>
            </a:r>
            <a:r>
              <a:rPr lang="zh-CN" altLang="en-US" dirty="0" smtClean="0"/>
              <a:t>插入</a:t>
            </a:r>
            <a:endParaRPr lang="en-US" altLang="zh-CN" dirty="0" smtClean="0"/>
          </a:p>
          <a:p>
            <a:pPr lvl="1"/>
            <a:r>
              <a:rPr lang="zh-CN" altLang="en-US" dirty="0"/>
              <a:t>二叉排序树的</a:t>
            </a:r>
            <a:r>
              <a:rPr lang="zh-CN" altLang="en-US" dirty="0" smtClean="0"/>
              <a:t>构造</a:t>
            </a:r>
            <a:endParaRPr lang="zh-CN" altLang="en-US" dirty="0"/>
          </a:p>
          <a:p>
            <a:pPr lvl="1"/>
            <a:r>
              <a:rPr lang="zh-CN" altLang="en-US" dirty="0" smtClean="0"/>
              <a:t>二</a:t>
            </a:r>
            <a:r>
              <a:rPr lang="zh-CN" altLang="en-US" dirty="0"/>
              <a:t>叉排序树的删除</a:t>
            </a:r>
          </a:p>
          <a:p>
            <a:pPr lvl="1"/>
            <a:endParaRPr lang="zh-CN" altLang="en-US" dirty="0"/>
          </a:p>
        </p:txBody>
      </p:sp>
    </p:spTree>
    <p:extLst>
      <p:ext uri="{BB962C8B-B14F-4D97-AF65-F5344CB8AC3E}">
        <p14:creationId xmlns:p14="http://schemas.microsoft.com/office/powerpoint/2010/main" xmlns="" val="2348730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smtClean="0"/>
              <a:t>树</a:t>
            </a:r>
            <a:r>
              <a:rPr lang="zh-CN" altLang="en-US" dirty="0"/>
              <a:t>表的</a:t>
            </a:r>
            <a:r>
              <a:rPr lang="zh-CN" altLang="en-US" dirty="0" smtClean="0"/>
              <a:t>查找</a:t>
            </a:r>
            <a:endParaRPr lang="zh-CN" altLang="en-US" dirty="0"/>
          </a:p>
        </p:txBody>
      </p:sp>
      <p:sp>
        <p:nvSpPr>
          <p:cNvPr id="3" name="内容占位符 2"/>
          <p:cNvSpPr>
            <a:spLocks noGrp="1"/>
          </p:cNvSpPr>
          <p:nvPr>
            <p:ph idx="1"/>
          </p:nvPr>
        </p:nvSpPr>
        <p:spPr/>
        <p:txBody>
          <a:bodyPr/>
          <a:lstStyle/>
          <a:p>
            <a:r>
              <a:rPr lang="zh-CN" altLang="en-US" dirty="0"/>
              <a:t>二叉排序树</a:t>
            </a:r>
            <a:r>
              <a:rPr lang="zh-CN" altLang="en-US" dirty="0" smtClean="0"/>
              <a:t>的插入</a:t>
            </a:r>
            <a:endParaRPr lang="en-US" altLang="zh-CN" dirty="0" smtClean="0"/>
          </a:p>
          <a:p>
            <a:pPr lvl="1"/>
            <a:r>
              <a:rPr lang="zh-CN" altLang="en-US" dirty="0">
                <a:latin typeface="楷体_GB2312" pitchFamily="49" charset="-122"/>
                <a:ea typeface="楷体_GB2312" pitchFamily="49" charset="-122"/>
              </a:rPr>
              <a:t>根据动态查找表的定义，“插入”操作在</a:t>
            </a:r>
            <a:r>
              <a:rPr lang="zh-CN" altLang="en-US" dirty="0">
                <a:solidFill>
                  <a:srgbClr val="0000CC"/>
                </a:solidFill>
                <a:latin typeface="楷体_GB2312" pitchFamily="49" charset="-122"/>
                <a:ea typeface="楷体_GB2312" pitchFamily="49" charset="-122"/>
              </a:rPr>
              <a:t>查找不成功</a:t>
            </a:r>
            <a:r>
              <a:rPr lang="zh-CN" altLang="en-US" dirty="0">
                <a:latin typeface="楷体_GB2312" pitchFamily="49" charset="-122"/>
                <a:ea typeface="楷体_GB2312" pitchFamily="49" charset="-122"/>
              </a:rPr>
              <a:t>时才进行</a:t>
            </a:r>
            <a:r>
              <a:rPr lang="en-US" altLang="zh-CN" dirty="0">
                <a:latin typeface="楷体_GB2312" pitchFamily="49" charset="-122"/>
                <a:ea typeface="楷体_GB2312" pitchFamily="49" charset="-122"/>
              </a:rPr>
              <a:t>;</a:t>
            </a:r>
          </a:p>
          <a:p>
            <a:pPr lvl="1"/>
            <a:r>
              <a:rPr lang="zh-CN" altLang="en-US" dirty="0">
                <a:ea typeface="楷体_GB2312" pitchFamily="49" charset="-122"/>
              </a:rPr>
              <a:t>若二叉排序树为空树，则新插入的结点为</a:t>
            </a:r>
            <a:r>
              <a:rPr lang="zh-CN" altLang="en-US" dirty="0">
                <a:solidFill>
                  <a:srgbClr val="0000CC"/>
                </a:solidFill>
                <a:ea typeface="楷体_GB2312" pitchFamily="49" charset="-122"/>
              </a:rPr>
              <a:t>新的</a:t>
            </a:r>
            <a:r>
              <a:rPr lang="zh-CN" altLang="en-US" dirty="0">
                <a:solidFill>
                  <a:srgbClr val="FF0000"/>
                </a:solidFill>
                <a:ea typeface="楷体_GB2312" pitchFamily="49" charset="-122"/>
              </a:rPr>
              <a:t>根</a:t>
            </a:r>
            <a:r>
              <a:rPr lang="zh-CN" altLang="en-US" dirty="0">
                <a:solidFill>
                  <a:srgbClr val="0000CC"/>
                </a:solidFill>
                <a:ea typeface="楷体_GB2312" pitchFamily="49" charset="-122"/>
              </a:rPr>
              <a:t>结点</a:t>
            </a:r>
            <a:r>
              <a:rPr lang="zh-CN" altLang="en-US" dirty="0">
                <a:ea typeface="楷体_GB2312" pitchFamily="49" charset="-122"/>
              </a:rPr>
              <a:t>；否则，新插入的结点必为一个</a:t>
            </a:r>
            <a:r>
              <a:rPr lang="zh-CN" altLang="en-US" dirty="0">
                <a:solidFill>
                  <a:srgbClr val="0000CC"/>
                </a:solidFill>
                <a:ea typeface="楷体_GB2312" pitchFamily="49" charset="-122"/>
              </a:rPr>
              <a:t>新的</a:t>
            </a:r>
            <a:r>
              <a:rPr lang="zh-CN" altLang="en-US" dirty="0">
                <a:solidFill>
                  <a:srgbClr val="FF0000"/>
                </a:solidFill>
                <a:ea typeface="楷体_GB2312" pitchFamily="49" charset="-122"/>
              </a:rPr>
              <a:t>叶子</a:t>
            </a:r>
            <a:r>
              <a:rPr lang="zh-CN" altLang="en-US" dirty="0">
                <a:solidFill>
                  <a:srgbClr val="0000CC"/>
                </a:solidFill>
                <a:ea typeface="楷体_GB2312" pitchFamily="49" charset="-122"/>
              </a:rPr>
              <a:t>结点</a:t>
            </a:r>
            <a:r>
              <a:rPr lang="zh-CN" altLang="en-US" dirty="0">
                <a:ea typeface="楷体_GB2312" pitchFamily="49" charset="-122"/>
              </a:rPr>
              <a:t>，其</a:t>
            </a:r>
            <a:r>
              <a:rPr lang="zh-CN" altLang="en-US" dirty="0">
                <a:solidFill>
                  <a:srgbClr val="CC00CC"/>
                </a:solidFill>
                <a:ea typeface="楷体_GB2312" pitchFamily="49" charset="-122"/>
              </a:rPr>
              <a:t>插入位置</a:t>
            </a:r>
            <a:r>
              <a:rPr lang="zh-CN" altLang="en-US" dirty="0">
                <a:solidFill>
                  <a:srgbClr val="0000CC"/>
                </a:solidFill>
                <a:ea typeface="楷体_GB2312" pitchFamily="49" charset="-122"/>
              </a:rPr>
              <a:t>由查找过程得到</a:t>
            </a:r>
            <a:r>
              <a:rPr lang="zh-CN" altLang="en-US" dirty="0" smtClean="0">
                <a:ea typeface="楷体_GB2312" pitchFamily="49" charset="-122"/>
              </a:rPr>
              <a:t>。</a:t>
            </a:r>
            <a:endParaRPr lang="zh-CN" altLang="en-US" dirty="0"/>
          </a:p>
        </p:txBody>
      </p:sp>
      <p:sp>
        <p:nvSpPr>
          <p:cNvPr id="4" name="Rectangle 77"/>
          <p:cNvSpPr>
            <a:spLocks noChangeArrowheads="1"/>
          </p:cNvSpPr>
          <p:nvPr/>
        </p:nvSpPr>
        <p:spPr bwMode="auto">
          <a:xfrm>
            <a:off x="1115616" y="4469358"/>
            <a:ext cx="7632848" cy="831850"/>
          </a:xfrm>
          <a:prstGeom prst="rect">
            <a:avLst/>
          </a:prstGeom>
          <a:ln/>
        </p:spPr>
        <p:style>
          <a:lnRef idx="2">
            <a:schemeClr val="accent6"/>
          </a:lnRef>
          <a:fillRef idx="1">
            <a:schemeClr val="lt1"/>
          </a:fillRef>
          <a:effectRef idx="0">
            <a:schemeClr val="accent6"/>
          </a:effectRef>
          <a:fontRef idx="minor">
            <a:schemeClr val="dk1"/>
          </a:fontRef>
        </p:style>
        <p:txBody>
          <a:bodyPr lIns="92075" tIns="46038" rIns="92075" bIns="46038"/>
          <a:lstStyle/>
          <a:p>
            <a:pPr marL="342900" indent="-342900" algn="just">
              <a:lnSpc>
                <a:spcPct val="110000"/>
              </a:lnSpc>
              <a:spcBef>
                <a:spcPct val="0"/>
              </a:spcBef>
              <a:defRPr/>
            </a:pPr>
            <a:r>
              <a:rPr lang="zh-CN" altLang="en-US" sz="3200" b="1" kern="0" dirty="0" smtClean="0">
                <a:solidFill>
                  <a:srgbClr val="0000FF"/>
                </a:solidFill>
                <a:latin typeface="楷体_GB2312" pitchFamily="49" charset="-122"/>
              </a:rPr>
              <a:t>若树非空，插入的元素</a:t>
            </a:r>
            <a:r>
              <a:rPr lang="zh-CN" altLang="zh-CN" sz="3200" b="1" kern="0" dirty="0" smtClean="0">
                <a:solidFill>
                  <a:srgbClr val="0000FF"/>
                </a:solidFill>
                <a:latin typeface="楷体_GB2312" pitchFamily="49" charset="-122"/>
              </a:rPr>
              <a:t>一定在</a:t>
            </a:r>
            <a:r>
              <a:rPr lang="zh-CN" altLang="zh-CN" sz="4000" b="1" kern="0" dirty="0" smtClean="0">
                <a:solidFill>
                  <a:srgbClr val="080808"/>
                </a:solidFill>
                <a:latin typeface="楷体_GB2312" pitchFamily="49" charset="-122"/>
              </a:rPr>
              <a:t>叶结点上</a:t>
            </a:r>
            <a:endParaRPr lang="en-US" altLang="zh-CN" sz="4000" kern="0" dirty="0" smtClean="0">
              <a:solidFill>
                <a:srgbClr val="080808"/>
              </a:solidFill>
              <a:latin typeface="楷体_GB2312" pitchFamily="49" charset="-122"/>
            </a:endParaRPr>
          </a:p>
        </p:txBody>
      </p:sp>
    </p:spTree>
    <p:extLst>
      <p:ext uri="{BB962C8B-B14F-4D97-AF65-F5344CB8AC3E}">
        <p14:creationId xmlns:p14="http://schemas.microsoft.com/office/powerpoint/2010/main" xmlns="" val="343572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ChangeArrowheads="1"/>
          </p:cNvSpPr>
          <p:nvPr/>
        </p:nvSpPr>
        <p:spPr bwMode="auto">
          <a:xfrm>
            <a:off x="539552" y="1772816"/>
            <a:ext cx="8452048" cy="4752528"/>
          </a:xfrm>
          <a:prstGeom prst="rect">
            <a:avLst/>
          </a:prstGeom>
          <a:noFill/>
          <a:ln w="9525">
            <a:noFill/>
            <a:miter lim="800000"/>
            <a:headEnd/>
            <a:tailEnd/>
          </a:ln>
        </p:spPr>
        <p:txBody>
          <a:bodyPr/>
          <a:lstStyle/>
          <a:p>
            <a:pPr>
              <a:lnSpc>
                <a:spcPct val="110000"/>
              </a:lnSpc>
              <a:spcBef>
                <a:spcPct val="10000"/>
              </a:spcBef>
              <a:buClr>
                <a:schemeClr val="accent2"/>
              </a:buClr>
              <a:buSzPct val="80000"/>
              <a:buFont typeface="Wingdings" pitchFamily="2" charset="2"/>
              <a:buNone/>
            </a:pPr>
            <a:r>
              <a:rPr lang="zh-CN" altLang="en-US" sz="3200" b="1" dirty="0" smtClean="0">
                <a:solidFill>
                  <a:srgbClr val="FF0000"/>
                </a:solidFill>
                <a:latin typeface="楷体_GB2312" pitchFamily="49" charset="-122"/>
                <a:ea typeface="楷体_GB2312" pitchFamily="49" charset="-122"/>
              </a:rPr>
              <a:t>插入</a:t>
            </a:r>
            <a:r>
              <a:rPr lang="zh-CN" altLang="en-US" sz="3200" b="1" dirty="0">
                <a:solidFill>
                  <a:srgbClr val="FF0000"/>
                </a:solidFill>
                <a:latin typeface="楷体_GB2312" pitchFamily="49" charset="-122"/>
                <a:ea typeface="楷体_GB2312" pitchFamily="49" charset="-122"/>
              </a:rPr>
              <a:t>思想</a:t>
            </a:r>
          </a:p>
          <a:p>
            <a:pPr>
              <a:lnSpc>
                <a:spcPct val="110000"/>
              </a:lnSpc>
              <a:spcBef>
                <a:spcPct val="10000"/>
              </a:spcBef>
              <a:buClr>
                <a:schemeClr val="accent2"/>
              </a:buClr>
              <a:buSzPct val="80000"/>
            </a:pPr>
            <a:r>
              <a:rPr lang="zh-CN" altLang="en-US" sz="3200" b="1" dirty="0"/>
              <a:t>       </a:t>
            </a:r>
            <a:r>
              <a:rPr lang="zh-CN" altLang="en-US" sz="2800" b="1" dirty="0" smtClean="0"/>
              <a:t>在二叉排序树中</a:t>
            </a:r>
            <a:r>
              <a:rPr lang="zh-CN" altLang="en-US" sz="2800" b="1" dirty="0"/>
              <a:t>插入一个新</a:t>
            </a:r>
            <a:r>
              <a:rPr lang="zh-CN" altLang="en-US" sz="2800" b="1" dirty="0" smtClean="0"/>
              <a:t>结点</a:t>
            </a:r>
            <a:r>
              <a:rPr lang="en-US" altLang="zh-CN" sz="2800" b="1" dirty="0" smtClean="0"/>
              <a:t>s</a:t>
            </a:r>
            <a:r>
              <a:rPr lang="zh-CN" altLang="en-US" sz="2800" b="1" dirty="0" smtClean="0"/>
              <a:t>时</a:t>
            </a:r>
            <a:r>
              <a:rPr lang="zh-CN" altLang="en-US" sz="2800" b="1" dirty="0">
                <a:latin typeface="宋体" charset="-122"/>
              </a:rPr>
              <a:t>，</a:t>
            </a:r>
            <a:r>
              <a:rPr lang="zh-CN" altLang="en-US" sz="2800" b="1" dirty="0" smtClean="0">
                <a:latin typeface="宋体" charset="-122"/>
              </a:rPr>
              <a:t>若</a:t>
            </a:r>
            <a:r>
              <a:rPr lang="zh-CN" altLang="en-US" sz="2800" b="1" dirty="0" smtClean="0"/>
              <a:t>二叉排序树为</a:t>
            </a:r>
            <a:r>
              <a:rPr lang="zh-CN" altLang="en-US" sz="2800" b="1" dirty="0"/>
              <a:t>空</a:t>
            </a:r>
            <a:r>
              <a:rPr lang="zh-CN" altLang="en-US" sz="2800" b="1" dirty="0">
                <a:latin typeface="宋体" charset="-122"/>
              </a:rPr>
              <a:t>，则令</a:t>
            </a:r>
            <a:r>
              <a:rPr lang="zh-CN" altLang="en-US" sz="2800" b="1" dirty="0"/>
              <a:t>新</a:t>
            </a:r>
            <a:r>
              <a:rPr lang="zh-CN" altLang="en-US" sz="2800" b="1" dirty="0" smtClean="0"/>
              <a:t>结点</a:t>
            </a:r>
            <a:r>
              <a:rPr lang="en-US" altLang="zh-CN" sz="2800" b="1" dirty="0" smtClean="0"/>
              <a:t>s</a:t>
            </a:r>
            <a:r>
              <a:rPr lang="zh-CN" altLang="en-US" sz="2800" b="1" dirty="0" smtClean="0"/>
              <a:t>为</a:t>
            </a:r>
            <a:r>
              <a:rPr lang="zh-CN" altLang="en-US" sz="2800" b="1" dirty="0"/>
              <a:t>插入</a:t>
            </a:r>
            <a:r>
              <a:rPr lang="zh-CN" altLang="en-US" sz="2800" b="1" dirty="0" smtClean="0"/>
              <a:t>后二叉排序树的</a:t>
            </a:r>
            <a:r>
              <a:rPr lang="zh-CN" altLang="en-US" sz="2800" b="1" dirty="0"/>
              <a:t>根结点</a:t>
            </a:r>
            <a:r>
              <a:rPr lang="zh-CN" altLang="en-US" sz="2800" b="1" dirty="0">
                <a:latin typeface="宋体" charset="-122"/>
              </a:rPr>
              <a:t>；</a:t>
            </a:r>
            <a:r>
              <a:rPr lang="zh-CN" altLang="en-US" sz="2800" b="1" dirty="0"/>
              <a:t>否则</a:t>
            </a:r>
            <a:r>
              <a:rPr lang="zh-CN" altLang="en-US" sz="2800" b="1" dirty="0">
                <a:latin typeface="宋体" charset="-122"/>
              </a:rPr>
              <a:t>，将</a:t>
            </a:r>
            <a:r>
              <a:rPr lang="zh-CN" altLang="en-US" sz="2800" b="1" dirty="0" smtClean="0"/>
              <a:t>结点</a:t>
            </a:r>
            <a:r>
              <a:rPr lang="en-US" altLang="zh-CN" sz="2800" b="1" dirty="0" smtClean="0"/>
              <a:t>s</a:t>
            </a:r>
            <a:r>
              <a:rPr lang="zh-CN" altLang="en-US" sz="2800" b="1" dirty="0" smtClean="0"/>
              <a:t>的</a:t>
            </a:r>
            <a:r>
              <a:rPr lang="zh-CN" altLang="en-US" sz="2800" b="1" dirty="0"/>
              <a:t>关键字与根结点</a:t>
            </a:r>
            <a:r>
              <a:rPr lang="en-US" altLang="zh-CN" sz="2800" b="1" dirty="0"/>
              <a:t>T</a:t>
            </a:r>
            <a:r>
              <a:rPr lang="zh-CN" altLang="en-US" sz="2800" b="1" dirty="0"/>
              <a:t>的关键字进行比较： </a:t>
            </a:r>
          </a:p>
          <a:p>
            <a:pPr marL="533400" lvl="1">
              <a:lnSpc>
                <a:spcPct val="110000"/>
              </a:lnSpc>
              <a:spcBef>
                <a:spcPct val="10000"/>
              </a:spcBef>
              <a:buClr>
                <a:schemeClr val="accent2"/>
              </a:buClr>
              <a:buSzPct val="80000"/>
              <a:buFont typeface="Wingdings" pitchFamily="2" charset="2"/>
              <a:buNone/>
            </a:pPr>
            <a:r>
              <a:rPr lang="zh-CN" altLang="en-US" sz="2800" b="1" dirty="0">
                <a:latin typeface="宋体" charset="-122"/>
              </a:rPr>
              <a:t>①</a:t>
            </a:r>
            <a:r>
              <a:rPr lang="zh-CN" altLang="en-US" sz="2800" b="1" dirty="0">
                <a:solidFill>
                  <a:schemeClr val="hlink"/>
                </a:solidFill>
                <a:latin typeface="宋体" charset="-122"/>
              </a:rPr>
              <a:t> </a:t>
            </a:r>
            <a:r>
              <a:rPr lang="zh-CN" altLang="en-US" sz="2800" b="1" dirty="0">
                <a:solidFill>
                  <a:srgbClr val="FF0000"/>
                </a:solidFill>
              </a:rPr>
              <a:t>若相等</a:t>
            </a:r>
            <a:r>
              <a:rPr lang="zh-CN" altLang="en-US" sz="2800" b="1" dirty="0"/>
              <a:t>： 不需要插入；</a:t>
            </a:r>
          </a:p>
          <a:p>
            <a:pPr marL="533400" lvl="1">
              <a:lnSpc>
                <a:spcPct val="110000"/>
              </a:lnSpc>
              <a:spcBef>
                <a:spcPct val="10000"/>
              </a:spcBef>
              <a:buClr>
                <a:schemeClr val="accent2"/>
              </a:buClr>
              <a:buSzPct val="80000"/>
              <a:buFont typeface="Wingdings" pitchFamily="2" charset="2"/>
              <a:buNone/>
            </a:pPr>
            <a:r>
              <a:rPr lang="zh-CN" altLang="en-US" sz="2800" b="1" dirty="0"/>
              <a:t>②  </a:t>
            </a:r>
            <a:r>
              <a:rPr lang="zh-CN" altLang="en-US" sz="2800" b="1" dirty="0" smtClean="0">
                <a:solidFill>
                  <a:srgbClr val="FF0000"/>
                </a:solidFill>
              </a:rPr>
              <a:t>若</a:t>
            </a:r>
            <a:r>
              <a:rPr lang="en-US" altLang="zh-CN" sz="2800" b="1" dirty="0" err="1" smtClean="0">
                <a:solidFill>
                  <a:srgbClr val="FF0000"/>
                </a:solidFill>
              </a:rPr>
              <a:t>s.key</a:t>
            </a:r>
            <a:r>
              <a:rPr lang="en-US" altLang="zh-CN" sz="2800" b="1" dirty="0" smtClean="0">
                <a:solidFill>
                  <a:srgbClr val="FF0000"/>
                </a:solidFill>
              </a:rPr>
              <a:t>&lt;T-</a:t>
            </a:r>
            <a:r>
              <a:rPr lang="en-US" altLang="zh-CN" sz="2800" b="1" dirty="0">
                <a:solidFill>
                  <a:srgbClr val="FF0000"/>
                </a:solidFill>
              </a:rPr>
              <a:t>&gt;key</a:t>
            </a:r>
            <a:r>
              <a:rPr lang="zh-CN" altLang="en-US" sz="2800" b="1" dirty="0"/>
              <a:t>：</a:t>
            </a:r>
            <a:r>
              <a:rPr lang="zh-CN" altLang="en-US" sz="2800" b="1" dirty="0" smtClean="0"/>
              <a:t>结点</a:t>
            </a:r>
            <a:r>
              <a:rPr lang="en-US" altLang="zh-CN" sz="2800" b="1" dirty="0" smtClean="0"/>
              <a:t>s</a:t>
            </a:r>
            <a:r>
              <a:rPr lang="zh-CN" altLang="en-US" sz="2800" b="1" dirty="0" smtClean="0"/>
              <a:t>插入</a:t>
            </a:r>
            <a:r>
              <a:rPr lang="zh-CN" altLang="en-US" sz="2800" b="1" dirty="0"/>
              <a:t>到</a:t>
            </a:r>
            <a:r>
              <a:rPr lang="en-US" altLang="zh-CN" sz="2800" b="1" dirty="0"/>
              <a:t>T</a:t>
            </a:r>
            <a:r>
              <a:rPr lang="zh-CN" altLang="en-US" sz="2800" b="1" dirty="0"/>
              <a:t>的</a:t>
            </a:r>
            <a:r>
              <a:rPr lang="zh-CN" altLang="en-US" sz="2800" b="1" dirty="0">
                <a:solidFill>
                  <a:srgbClr val="FF0000"/>
                </a:solidFill>
              </a:rPr>
              <a:t>左子树</a:t>
            </a:r>
            <a:r>
              <a:rPr lang="zh-CN" altLang="en-US" sz="2800" b="1" dirty="0"/>
              <a:t>中；</a:t>
            </a:r>
          </a:p>
          <a:p>
            <a:pPr marL="533400" lvl="1">
              <a:lnSpc>
                <a:spcPct val="110000"/>
              </a:lnSpc>
              <a:spcBef>
                <a:spcPct val="10000"/>
              </a:spcBef>
              <a:buClr>
                <a:schemeClr val="accent2"/>
              </a:buClr>
              <a:buSzPct val="80000"/>
              <a:buFont typeface="Wingdings" pitchFamily="2" charset="2"/>
              <a:buNone/>
            </a:pPr>
            <a:r>
              <a:rPr lang="zh-CN" altLang="en-US" sz="2800" b="1" dirty="0"/>
              <a:t>③  </a:t>
            </a:r>
            <a:r>
              <a:rPr lang="zh-CN" altLang="en-US" sz="2800" b="1" dirty="0" smtClean="0">
                <a:solidFill>
                  <a:srgbClr val="FF0000"/>
                </a:solidFill>
              </a:rPr>
              <a:t>若</a:t>
            </a:r>
            <a:r>
              <a:rPr lang="en-US" altLang="zh-CN" sz="2800" b="1" dirty="0" err="1" smtClean="0">
                <a:solidFill>
                  <a:srgbClr val="FF0000"/>
                </a:solidFill>
              </a:rPr>
              <a:t>s.key</a:t>
            </a:r>
            <a:r>
              <a:rPr lang="en-US" altLang="zh-CN" sz="2800" b="1" dirty="0" smtClean="0">
                <a:solidFill>
                  <a:srgbClr val="FF0000"/>
                </a:solidFill>
              </a:rPr>
              <a:t>&gt;T-</a:t>
            </a:r>
            <a:r>
              <a:rPr lang="en-US" altLang="zh-CN" sz="2800" b="1" dirty="0">
                <a:solidFill>
                  <a:srgbClr val="FF0000"/>
                </a:solidFill>
              </a:rPr>
              <a:t>&gt;key</a:t>
            </a:r>
            <a:r>
              <a:rPr lang="zh-CN" altLang="en-US" sz="2800" b="1" dirty="0"/>
              <a:t>：</a:t>
            </a:r>
            <a:r>
              <a:rPr lang="zh-CN" altLang="en-US" sz="2800" b="1" dirty="0" smtClean="0"/>
              <a:t>结点</a:t>
            </a:r>
            <a:r>
              <a:rPr lang="en-US" altLang="zh-CN" sz="2800" b="1" dirty="0" smtClean="0"/>
              <a:t>s</a:t>
            </a:r>
            <a:r>
              <a:rPr lang="zh-CN" altLang="en-US" sz="2800" b="1" dirty="0" smtClean="0"/>
              <a:t>插入</a:t>
            </a:r>
            <a:r>
              <a:rPr lang="zh-CN" altLang="en-US" sz="2800" b="1" dirty="0"/>
              <a:t>到</a:t>
            </a:r>
            <a:r>
              <a:rPr lang="en-US" altLang="zh-CN" sz="2800" b="1" dirty="0"/>
              <a:t>T</a:t>
            </a:r>
            <a:r>
              <a:rPr lang="zh-CN" altLang="en-US" sz="2800" b="1" dirty="0"/>
              <a:t>的</a:t>
            </a:r>
            <a:r>
              <a:rPr lang="zh-CN" altLang="en-US" sz="2800" b="1" dirty="0">
                <a:solidFill>
                  <a:srgbClr val="FF0000"/>
                </a:solidFill>
              </a:rPr>
              <a:t>右子树</a:t>
            </a:r>
            <a:r>
              <a:rPr lang="zh-CN" altLang="en-US" sz="2800" b="1" dirty="0"/>
              <a:t>中</a:t>
            </a:r>
            <a:r>
              <a:rPr lang="zh-CN" altLang="en-US" sz="2800" b="1" dirty="0" smtClean="0"/>
              <a:t>。</a:t>
            </a:r>
            <a:endParaRPr lang="zh-CN" altLang="en-US" sz="2800" b="1" dirty="0"/>
          </a:p>
        </p:txBody>
      </p:sp>
      <p:sp>
        <p:nvSpPr>
          <p:cNvPr id="5" name="标题 1"/>
          <p:cNvSpPr>
            <a:spLocks noGrp="1"/>
          </p:cNvSpPr>
          <p:nvPr>
            <p:ph type="title"/>
          </p:nvPr>
        </p:nvSpPr>
        <p:spPr>
          <a:xfrm>
            <a:off x="539750" y="115888"/>
            <a:ext cx="8424863" cy="792162"/>
          </a:xfrm>
        </p:spPr>
        <p:txBody>
          <a:bodyPr/>
          <a:lstStyle/>
          <a:p>
            <a:r>
              <a:rPr lang="en-US" altLang="zh-CN" dirty="0" smtClean="0"/>
              <a:t>9.2 </a:t>
            </a:r>
            <a:r>
              <a:rPr lang="zh-CN" altLang="en-US" dirty="0" smtClean="0"/>
              <a:t>树</a:t>
            </a:r>
            <a:r>
              <a:rPr lang="zh-CN" altLang="en-US" dirty="0"/>
              <a:t>表的</a:t>
            </a:r>
            <a:r>
              <a:rPr lang="zh-CN" altLang="en-US" dirty="0" smtClean="0"/>
              <a:t>查找</a:t>
            </a:r>
            <a:endParaRPr lang="zh-CN" altLang="en-US" dirty="0"/>
          </a:p>
        </p:txBody>
      </p:sp>
      <p:sp>
        <p:nvSpPr>
          <p:cNvPr id="6" name="矩形 5"/>
          <p:cNvSpPr/>
          <p:nvPr/>
        </p:nvSpPr>
        <p:spPr>
          <a:xfrm>
            <a:off x="467544" y="1124744"/>
            <a:ext cx="4237057" cy="646331"/>
          </a:xfrm>
          <a:prstGeom prst="rect">
            <a:avLst/>
          </a:prstGeom>
        </p:spPr>
        <p:txBody>
          <a:bodyPr wrap="none">
            <a:spAutoFit/>
          </a:bodyPr>
          <a:lstStyle/>
          <a:p>
            <a:pPr marL="342900" lvl="0" indent="-342900" eaLnBrk="0" fontAlgn="base" hangingPunct="0">
              <a:spcBef>
                <a:spcPct val="20000"/>
              </a:spcBef>
              <a:spcAft>
                <a:spcPct val="0"/>
              </a:spcAft>
              <a:buClr>
                <a:srgbClr val="0000FF"/>
              </a:buClr>
              <a:buFont typeface="Wingdings" pitchFamily="2" charset="2"/>
              <a:buChar char="n"/>
            </a:pPr>
            <a:r>
              <a:rPr lang="zh-CN" altLang="en-US" sz="3600" b="1" kern="0" dirty="0" smtClean="0">
                <a:solidFill>
                  <a:srgbClr val="0000FF"/>
                </a:solidFill>
              </a:rPr>
              <a:t>二叉排序树的插入</a:t>
            </a:r>
            <a:endParaRPr lang="en-US" altLang="zh-CN" sz="3600" b="1" kern="0" dirty="0" smtClean="0">
              <a:solidFill>
                <a:srgbClr val="0000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09" name="Rectangle 113"/>
          <p:cNvSpPr>
            <a:spLocks noChangeArrowheads="1"/>
          </p:cNvSpPr>
          <p:nvPr/>
        </p:nvSpPr>
        <p:spPr bwMode="auto">
          <a:xfrm>
            <a:off x="4315718" y="5372248"/>
            <a:ext cx="1439862"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18000" bIns="10800">
            <a:flatTx/>
          </a:bodyPr>
          <a:lstStyle/>
          <a:p>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0951" name="Line 55"/>
          <p:cNvSpPr>
            <a:spLocks noChangeShapeType="1"/>
          </p:cNvSpPr>
          <p:nvPr/>
        </p:nvSpPr>
        <p:spPr bwMode="auto">
          <a:xfrm flipH="1">
            <a:off x="974030" y="3211661"/>
            <a:ext cx="557213" cy="7969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0952" name="Line 56"/>
          <p:cNvSpPr>
            <a:spLocks noChangeShapeType="1"/>
          </p:cNvSpPr>
          <p:nvPr/>
        </p:nvSpPr>
        <p:spPr bwMode="auto">
          <a:xfrm>
            <a:off x="1888430" y="3214836"/>
            <a:ext cx="571500" cy="839787"/>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0956" name="Text Box 60"/>
          <p:cNvSpPr txBox="1">
            <a:spLocks noChangeArrowheads="1"/>
          </p:cNvSpPr>
          <p:nvPr/>
        </p:nvSpPr>
        <p:spPr bwMode="auto">
          <a:xfrm>
            <a:off x="548580" y="1757759"/>
            <a:ext cx="39973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lang="zh-CN" altLang="en-US" sz="2800" b="1" dirty="0">
                <a:latin typeface="Times New Roman" panose="02020603050405020304" pitchFamily="18" charset="0"/>
                <a:ea typeface="宋体" panose="02010600030101010101" pitchFamily="2" charset="-122"/>
              </a:rPr>
              <a:t>例：插入值为98的结点</a:t>
            </a:r>
          </a:p>
        </p:txBody>
      </p:sp>
      <p:sp>
        <p:nvSpPr>
          <p:cNvPr id="80974" name="Oval 78"/>
          <p:cNvSpPr>
            <a:spLocks noChangeArrowheads="1"/>
          </p:cNvSpPr>
          <p:nvPr/>
        </p:nvSpPr>
        <p:spPr bwMode="auto">
          <a:xfrm>
            <a:off x="1424880" y="2749698"/>
            <a:ext cx="539750" cy="53975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xtLst>
            <a:ext uri="{91240B29-F687-4F45-9708-019B960494DF}">
              <a14:hiddenLine xmlns:a14="http://schemas.microsoft.com/office/drawing/2010/main" xmlns="" w="38100">
                <a:solidFill>
                  <a:srgbClr val="0033CC"/>
                </a:solidFill>
                <a:round/>
                <a:headEnd/>
                <a:tailEnd/>
              </a14:hiddenLine>
            </a:ext>
          </a:extLst>
        </p:spPr>
        <p:txBody>
          <a:bodyPr/>
          <a:lstStyle/>
          <a:p>
            <a:endParaRPr lang="zh-CN" altLang="en-US"/>
          </a:p>
        </p:txBody>
      </p:sp>
      <p:sp>
        <p:nvSpPr>
          <p:cNvPr id="80975" name="Text Box 79"/>
          <p:cNvSpPr txBox="1">
            <a:spLocks noChangeArrowheads="1"/>
          </p:cNvSpPr>
          <p:nvPr/>
        </p:nvSpPr>
        <p:spPr bwMode="auto">
          <a:xfrm>
            <a:off x="1513780" y="2794148"/>
            <a:ext cx="36353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eaLnBrk="0" hangingPunct="0"/>
            <a:r>
              <a:rPr lang="en-US" altLang="zh-CN" sz="2800" dirty="0">
                <a:solidFill>
                  <a:schemeClr val="bg1"/>
                </a:solidFill>
                <a:latin typeface="Times New Roman" panose="02020603050405020304" pitchFamily="18" charset="0"/>
                <a:ea typeface="宋体" panose="02010600030101010101" pitchFamily="2" charset="-122"/>
              </a:rPr>
              <a:t>63</a:t>
            </a:r>
          </a:p>
        </p:txBody>
      </p:sp>
      <p:sp>
        <p:nvSpPr>
          <p:cNvPr id="80976" name="Oval 80"/>
          <p:cNvSpPr>
            <a:spLocks noChangeArrowheads="1"/>
          </p:cNvSpPr>
          <p:nvPr/>
        </p:nvSpPr>
        <p:spPr bwMode="auto">
          <a:xfrm>
            <a:off x="661293" y="4010173"/>
            <a:ext cx="539750" cy="53975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xtLst>
            <a:ext uri="{91240B29-F687-4F45-9708-019B960494DF}">
              <a14:hiddenLine xmlns:a14="http://schemas.microsoft.com/office/drawing/2010/main" xmlns="" w="38100">
                <a:solidFill>
                  <a:srgbClr val="0033CC"/>
                </a:solidFill>
                <a:round/>
                <a:headEnd/>
                <a:tailEnd/>
              </a14:hiddenLine>
            </a:ext>
          </a:extLst>
        </p:spPr>
        <p:txBody>
          <a:bodyPr/>
          <a:lstStyle/>
          <a:p>
            <a:endParaRPr lang="zh-CN" altLang="en-US"/>
          </a:p>
        </p:txBody>
      </p:sp>
      <p:sp>
        <p:nvSpPr>
          <p:cNvPr id="80977" name="Text Box 81"/>
          <p:cNvSpPr txBox="1">
            <a:spLocks noChangeArrowheads="1"/>
          </p:cNvSpPr>
          <p:nvPr/>
        </p:nvSpPr>
        <p:spPr bwMode="auto">
          <a:xfrm>
            <a:off x="750193" y="4054623"/>
            <a:ext cx="363537"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eaLnBrk="0" hangingPunct="0"/>
            <a:r>
              <a:rPr lang="en-US" altLang="zh-CN" sz="2800">
                <a:solidFill>
                  <a:schemeClr val="bg1"/>
                </a:solidFill>
                <a:latin typeface="Times New Roman" panose="02020603050405020304" pitchFamily="18" charset="0"/>
                <a:ea typeface="宋体" panose="02010600030101010101" pitchFamily="2" charset="-122"/>
              </a:rPr>
              <a:t>55</a:t>
            </a:r>
          </a:p>
        </p:txBody>
      </p:sp>
      <p:sp>
        <p:nvSpPr>
          <p:cNvPr id="80978" name="Oval 82"/>
          <p:cNvSpPr>
            <a:spLocks noChangeArrowheads="1"/>
          </p:cNvSpPr>
          <p:nvPr/>
        </p:nvSpPr>
        <p:spPr bwMode="auto">
          <a:xfrm>
            <a:off x="2240855" y="3994298"/>
            <a:ext cx="539750" cy="53975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xtLst>
            <a:ext uri="{91240B29-F687-4F45-9708-019B960494DF}">
              <a14:hiddenLine xmlns:a14="http://schemas.microsoft.com/office/drawing/2010/main" xmlns="" w="38100">
                <a:solidFill>
                  <a:srgbClr val="0033CC"/>
                </a:solidFill>
                <a:round/>
                <a:headEnd/>
                <a:tailEnd/>
              </a14:hiddenLine>
            </a:ext>
          </a:extLst>
        </p:spPr>
        <p:txBody>
          <a:bodyPr/>
          <a:lstStyle/>
          <a:p>
            <a:endParaRPr lang="zh-CN" altLang="en-US"/>
          </a:p>
        </p:txBody>
      </p:sp>
      <p:sp>
        <p:nvSpPr>
          <p:cNvPr id="80979" name="Text Box 83"/>
          <p:cNvSpPr txBox="1">
            <a:spLocks noChangeArrowheads="1"/>
          </p:cNvSpPr>
          <p:nvPr/>
        </p:nvSpPr>
        <p:spPr bwMode="auto">
          <a:xfrm>
            <a:off x="2329755" y="4038748"/>
            <a:ext cx="363538"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eaLnBrk="0" hangingPunct="0"/>
            <a:r>
              <a:rPr lang="en-US" altLang="zh-CN" sz="2800">
                <a:solidFill>
                  <a:schemeClr val="bg1"/>
                </a:solidFill>
                <a:latin typeface="Times New Roman" panose="02020603050405020304" pitchFamily="18" charset="0"/>
                <a:ea typeface="宋体" panose="02010600030101010101" pitchFamily="2" charset="-122"/>
              </a:rPr>
              <a:t>90</a:t>
            </a:r>
          </a:p>
        </p:txBody>
      </p:sp>
      <p:sp>
        <p:nvSpPr>
          <p:cNvPr id="80980" name="Oval 84"/>
          <p:cNvSpPr>
            <a:spLocks noChangeArrowheads="1"/>
          </p:cNvSpPr>
          <p:nvPr/>
        </p:nvSpPr>
        <p:spPr bwMode="auto">
          <a:xfrm>
            <a:off x="1137543" y="5224611"/>
            <a:ext cx="539750" cy="53975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xtLst>
            <a:ext uri="{91240B29-F687-4F45-9708-019B960494DF}">
              <a14:hiddenLine xmlns:a14="http://schemas.microsoft.com/office/drawing/2010/main" xmlns="" w="38100">
                <a:solidFill>
                  <a:srgbClr val="0033CC"/>
                </a:solidFill>
                <a:round/>
                <a:headEnd/>
                <a:tailEnd/>
              </a14:hiddenLine>
            </a:ext>
          </a:extLst>
        </p:spPr>
        <p:txBody>
          <a:bodyPr/>
          <a:lstStyle/>
          <a:p>
            <a:endParaRPr lang="zh-CN" altLang="en-US"/>
          </a:p>
        </p:txBody>
      </p:sp>
      <p:sp>
        <p:nvSpPr>
          <p:cNvPr id="80981" name="Text Box 85"/>
          <p:cNvSpPr txBox="1">
            <a:spLocks noChangeArrowheads="1"/>
          </p:cNvSpPr>
          <p:nvPr/>
        </p:nvSpPr>
        <p:spPr bwMode="auto">
          <a:xfrm>
            <a:off x="1226443" y="5269061"/>
            <a:ext cx="363537"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eaLnBrk="0" hangingPunct="0"/>
            <a:r>
              <a:rPr lang="en-US" altLang="zh-CN" sz="2800">
                <a:solidFill>
                  <a:schemeClr val="bg1"/>
                </a:solidFill>
                <a:latin typeface="Times New Roman" panose="02020603050405020304" pitchFamily="18" charset="0"/>
                <a:ea typeface="宋体" panose="02010600030101010101" pitchFamily="2" charset="-122"/>
              </a:rPr>
              <a:t>58</a:t>
            </a:r>
          </a:p>
        </p:txBody>
      </p:sp>
      <p:sp>
        <p:nvSpPr>
          <p:cNvPr id="80982" name="Oval 86"/>
          <p:cNvSpPr>
            <a:spLocks noChangeArrowheads="1"/>
          </p:cNvSpPr>
          <p:nvPr/>
        </p:nvSpPr>
        <p:spPr bwMode="auto">
          <a:xfrm>
            <a:off x="1737618" y="5237311"/>
            <a:ext cx="539750" cy="53975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xtLst>
            <a:ext uri="{91240B29-F687-4F45-9708-019B960494DF}">
              <a14:hiddenLine xmlns:a14="http://schemas.microsoft.com/office/drawing/2010/main" xmlns="" w="38100">
                <a:solidFill>
                  <a:srgbClr val="0033CC"/>
                </a:solidFill>
                <a:round/>
                <a:headEnd/>
                <a:tailEnd/>
              </a14:hiddenLine>
            </a:ext>
          </a:extLst>
        </p:spPr>
        <p:txBody>
          <a:bodyPr/>
          <a:lstStyle/>
          <a:p>
            <a:endParaRPr lang="zh-CN" altLang="en-US"/>
          </a:p>
        </p:txBody>
      </p:sp>
      <p:sp>
        <p:nvSpPr>
          <p:cNvPr id="80983" name="Text Box 87"/>
          <p:cNvSpPr txBox="1">
            <a:spLocks noChangeArrowheads="1"/>
          </p:cNvSpPr>
          <p:nvPr/>
        </p:nvSpPr>
        <p:spPr bwMode="auto">
          <a:xfrm>
            <a:off x="1826518" y="5281761"/>
            <a:ext cx="363537"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eaLnBrk="0" hangingPunct="0"/>
            <a:r>
              <a:rPr lang="en-US" altLang="zh-CN" sz="2800">
                <a:solidFill>
                  <a:schemeClr val="bg1"/>
                </a:solidFill>
                <a:latin typeface="Times New Roman" panose="02020603050405020304" pitchFamily="18" charset="0"/>
                <a:ea typeface="宋体" panose="02010600030101010101" pitchFamily="2" charset="-122"/>
              </a:rPr>
              <a:t>70</a:t>
            </a:r>
          </a:p>
        </p:txBody>
      </p:sp>
      <p:sp>
        <p:nvSpPr>
          <p:cNvPr id="80986" name="Line 90"/>
          <p:cNvSpPr>
            <a:spLocks noChangeShapeType="1"/>
          </p:cNvSpPr>
          <p:nvPr/>
        </p:nvSpPr>
        <p:spPr bwMode="auto">
          <a:xfrm>
            <a:off x="1064518" y="4503886"/>
            <a:ext cx="269875" cy="7207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80987" name="Line 91"/>
          <p:cNvSpPr>
            <a:spLocks noChangeShapeType="1"/>
          </p:cNvSpPr>
          <p:nvPr/>
        </p:nvSpPr>
        <p:spPr bwMode="auto">
          <a:xfrm flipH="1">
            <a:off x="2009080" y="4459436"/>
            <a:ext cx="330200" cy="8096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nvGrpSpPr>
          <p:cNvPr id="80991" name="Group 95"/>
          <p:cNvGrpSpPr>
            <a:grpSpLocks/>
          </p:cNvGrpSpPr>
          <p:nvPr/>
        </p:nvGrpSpPr>
        <p:grpSpPr bwMode="auto">
          <a:xfrm>
            <a:off x="2685355" y="4459436"/>
            <a:ext cx="641350" cy="1331912"/>
            <a:chOff x="1538" y="2629"/>
            <a:chExt cx="404" cy="839"/>
          </a:xfrm>
        </p:grpSpPr>
        <p:sp>
          <p:nvSpPr>
            <p:cNvPr id="80984" name="Oval 88"/>
            <p:cNvSpPr>
              <a:spLocks noChangeArrowheads="1"/>
            </p:cNvSpPr>
            <p:nvPr/>
          </p:nvSpPr>
          <p:spPr bwMode="auto">
            <a:xfrm>
              <a:off x="1602" y="3128"/>
              <a:ext cx="340" cy="340"/>
            </a:xfrm>
            <a:prstGeom prst="ellipse">
              <a:avLst/>
            </a:prstGeom>
            <a:gradFill rotWithShape="1">
              <a:gsLst>
                <a:gs pos="0">
                  <a:schemeClr val="accent1"/>
                </a:gs>
                <a:gs pos="100000">
                  <a:schemeClr val="accent1">
                    <a:gamma/>
                    <a:shade val="46275"/>
                    <a:invGamma/>
                  </a:schemeClr>
                </a:gs>
              </a:gsLst>
              <a:path path="rect">
                <a:fillToRect r="100000" b="100000"/>
              </a:path>
            </a:gradFill>
            <a:ln>
              <a:noFill/>
            </a:ln>
            <a:extLst>
              <a:ext uri="{91240B29-F687-4F45-9708-019B960494DF}">
                <a14:hiddenLine xmlns:a14="http://schemas.microsoft.com/office/drawing/2010/main" xmlns="" w="38100">
                  <a:solidFill>
                    <a:srgbClr val="0033CC"/>
                  </a:solidFill>
                  <a:round/>
                  <a:headEnd/>
                  <a:tailEnd/>
                </a14:hiddenLine>
              </a:ext>
            </a:extLst>
          </p:spPr>
          <p:txBody>
            <a:bodyPr/>
            <a:lstStyle/>
            <a:p>
              <a:endParaRPr lang="zh-CN" altLang="en-US"/>
            </a:p>
          </p:txBody>
        </p:sp>
        <p:sp>
          <p:nvSpPr>
            <p:cNvPr id="80985" name="Text Box 89"/>
            <p:cNvSpPr txBox="1">
              <a:spLocks noChangeArrowheads="1"/>
            </p:cNvSpPr>
            <p:nvPr/>
          </p:nvSpPr>
          <p:spPr bwMode="auto">
            <a:xfrm>
              <a:off x="1658" y="3156"/>
              <a:ext cx="229" cy="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eaLnBrk="0" hangingPunct="0"/>
              <a:r>
                <a:rPr lang="en-US" altLang="zh-CN" sz="2800">
                  <a:solidFill>
                    <a:srgbClr val="FFFF99"/>
                  </a:solidFill>
                  <a:latin typeface="Times New Roman" panose="02020603050405020304" pitchFamily="18" charset="0"/>
                  <a:ea typeface="宋体" panose="02010600030101010101" pitchFamily="2" charset="-122"/>
                </a:rPr>
                <a:t>98</a:t>
              </a:r>
            </a:p>
          </p:txBody>
        </p:sp>
        <p:sp>
          <p:nvSpPr>
            <p:cNvPr id="80988" name="Line 92"/>
            <p:cNvSpPr>
              <a:spLocks noChangeShapeType="1"/>
            </p:cNvSpPr>
            <p:nvPr/>
          </p:nvSpPr>
          <p:spPr bwMode="auto">
            <a:xfrm>
              <a:off x="1538" y="2629"/>
              <a:ext cx="198" cy="51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grpSp>
      <p:sp>
        <p:nvSpPr>
          <p:cNvPr id="80989" name="Line 93"/>
          <p:cNvSpPr>
            <a:spLocks noChangeShapeType="1"/>
          </p:cNvSpPr>
          <p:nvPr/>
        </p:nvSpPr>
        <p:spPr bwMode="auto">
          <a:xfrm flipH="1">
            <a:off x="1845568" y="2454423"/>
            <a:ext cx="179387" cy="360363"/>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endParaRPr lang="zh-CN" altLang="en-US"/>
          </a:p>
        </p:txBody>
      </p:sp>
      <p:sp>
        <p:nvSpPr>
          <p:cNvPr id="80990" name="Line 94"/>
          <p:cNvSpPr>
            <a:spLocks noChangeShapeType="1"/>
          </p:cNvSpPr>
          <p:nvPr/>
        </p:nvSpPr>
        <p:spPr bwMode="auto">
          <a:xfrm flipH="1">
            <a:off x="2566293" y="3638698"/>
            <a:ext cx="223837" cy="358775"/>
          </a:xfrm>
          <a:prstGeom prst="line">
            <a:avLst/>
          </a:prstGeom>
          <a:noFill/>
          <a:ln w="28575">
            <a:solidFill>
              <a:schemeClr val="tx1"/>
            </a:solidFill>
            <a:round/>
            <a:headEnd/>
            <a:tailEnd type="stealth"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nchor="ctr">
            <a:spAutoFit/>
          </a:bodyPr>
          <a:lstStyle/>
          <a:p>
            <a:endParaRPr lang="zh-CN" altLang="en-US"/>
          </a:p>
        </p:txBody>
      </p:sp>
      <p:sp>
        <p:nvSpPr>
          <p:cNvPr id="80993" name="Rectangle 97"/>
          <p:cNvSpPr>
            <a:spLocks noChangeArrowheads="1"/>
          </p:cNvSpPr>
          <p:nvPr/>
        </p:nvSpPr>
        <p:spPr bwMode="auto">
          <a:xfrm>
            <a:off x="3814068" y="4397523"/>
            <a:ext cx="1439862"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18000" bIns="10800">
            <a:flatTx/>
          </a:bodyPr>
          <a:lstStyle/>
          <a:p>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0994" name="Rectangle 98"/>
          <p:cNvSpPr>
            <a:spLocks noChangeArrowheads="1"/>
          </p:cNvSpPr>
          <p:nvPr/>
        </p:nvSpPr>
        <p:spPr bwMode="auto">
          <a:xfrm>
            <a:off x="4307780" y="4397523"/>
            <a:ext cx="450850" cy="395288"/>
          </a:xfrm>
          <a:prstGeom prst="rect">
            <a:avLst/>
          </a:prstGeom>
          <a:solidFill>
            <a:schemeClr val="accent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0" rIns="18000" bIns="10800">
            <a:flatTx/>
          </a:bodyPr>
          <a:lstStyle/>
          <a:p>
            <a:pPr algn="just"/>
            <a:r>
              <a:rPr lang="en-US" altLang="zh-CN" sz="2400">
                <a:solidFill>
                  <a:schemeClr val="bg1"/>
                </a:solidFill>
                <a:latin typeface="Times New Roman" panose="02020603050405020304" pitchFamily="18" charset="0"/>
                <a:ea typeface="宋体" panose="02010600030101010101" pitchFamily="2" charset="-122"/>
                <a:cs typeface="Angsana New" panose="02020603050405020304" pitchFamily="18" charset="-34"/>
              </a:rPr>
              <a:t>55</a:t>
            </a:r>
          </a:p>
        </p:txBody>
      </p:sp>
      <p:sp>
        <p:nvSpPr>
          <p:cNvPr id="80997" name="Rectangle 101"/>
          <p:cNvSpPr>
            <a:spLocks noChangeArrowheads="1"/>
          </p:cNvSpPr>
          <p:nvPr/>
        </p:nvSpPr>
        <p:spPr bwMode="auto">
          <a:xfrm>
            <a:off x="5350768" y="3354536"/>
            <a:ext cx="1439862"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18000" bIns="10800">
            <a:flatTx/>
          </a:bodyPr>
          <a:lstStyle/>
          <a:p>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0998" name="Rectangle 102"/>
          <p:cNvSpPr>
            <a:spLocks noChangeArrowheads="1"/>
          </p:cNvSpPr>
          <p:nvPr/>
        </p:nvSpPr>
        <p:spPr bwMode="auto">
          <a:xfrm>
            <a:off x="5844480" y="3354536"/>
            <a:ext cx="450850" cy="395287"/>
          </a:xfrm>
          <a:prstGeom prst="rect">
            <a:avLst/>
          </a:prstGeom>
          <a:solidFill>
            <a:schemeClr val="accent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0" rIns="18000" bIns="10800">
            <a:flatTx/>
          </a:bodyPr>
          <a:lstStyle/>
          <a:p>
            <a:pPr algn="just"/>
            <a:r>
              <a:rPr lang="en-US" altLang="zh-CN" sz="2400" dirty="0">
                <a:solidFill>
                  <a:schemeClr val="bg1"/>
                </a:solidFill>
                <a:latin typeface="Times New Roman" panose="02020603050405020304" pitchFamily="18" charset="0"/>
                <a:ea typeface="宋体" panose="02010600030101010101" pitchFamily="2" charset="-122"/>
                <a:cs typeface="Angsana New" panose="02020603050405020304" pitchFamily="18" charset="-34"/>
              </a:rPr>
              <a:t>63</a:t>
            </a:r>
          </a:p>
        </p:txBody>
      </p:sp>
      <p:sp>
        <p:nvSpPr>
          <p:cNvPr id="81000" name="Line 104"/>
          <p:cNvSpPr>
            <a:spLocks noChangeShapeType="1"/>
          </p:cNvSpPr>
          <p:nvPr/>
        </p:nvSpPr>
        <p:spPr bwMode="auto">
          <a:xfrm flipH="1">
            <a:off x="6050855" y="2881461"/>
            <a:ext cx="0" cy="442912"/>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81001" name="Text Box 105"/>
          <p:cNvSpPr txBox="1">
            <a:spLocks noChangeArrowheads="1"/>
          </p:cNvSpPr>
          <p:nvPr/>
        </p:nvSpPr>
        <p:spPr bwMode="auto">
          <a:xfrm>
            <a:off x="5790505" y="2521098"/>
            <a:ext cx="584200"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0" rIns="18000" bIns="0"/>
          <a:lstStyle/>
          <a:p>
            <a:pPr algn="just"/>
            <a:r>
              <a:rPr lang="en-US" altLang="zh-CN" sz="2400">
                <a:solidFill>
                  <a:schemeClr val="tx1"/>
                </a:solidFill>
                <a:latin typeface="Times New Roman" panose="02020603050405020304" pitchFamily="18" charset="0"/>
                <a:ea typeface="宋体" panose="02010600030101010101" pitchFamily="2" charset="-122"/>
                <a:cs typeface="Angsana New" panose="02020603050405020304" pitchFamily="18" charset="-34"/>
              </a:rPr>
              <a:t>root</a:t>
            </a:r>
          </a:p>
        </p:txBody>
      </p:sp>
      <p:sp>
        <p:nvSpPr>
          <p:cNvPr id="81002" name="Rectangle 106"/>
          <p:cNvSpPr>
            <a:spLocks noChangeArrowheads="1"/>
          </p:cNvSpPr>
          <p:nvPr/>
        </p:nvSpPr>
        <p:spPr bwMode="auto">
          <a:xfrm>
            <a:off x="3804543" y="4351486"/>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04" name="Freeform 108"/>
          <p:cNvSpPr>
            <a:spLocks/>
          </p:cNvSpPr>
          <p:nvPr/>
        </p:nvSpPr>
        <p:spPr bwMode="auto">
          <a:xfrm>
            <a:off x="6468368" y="3691086"/>
            <a:ext cx="536575" cy="63500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1005" name="Rectangle 109"/>
          <p:cNvSpPr>
            <a:spLocks noChangeArrowheads="1"/>
          </p:cNvSpPr>
          <p:nvPr/>
        </p:nvSpPr>
        <p:spPr bwMode="auto">
          <a:xfrm>
            <a:off x="6612830" y="4383236"/>
            <a:ext cx="1439863"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18000" bIns="10800">
            <a:flatTx/>
          </a:bodyPr>
          <a:lstStyle/>
          <a:p>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1006" name="Rectangle 110"/>
          <p:cNvSpPr>
            <a:spLocks noChangeArrowheads="1"/>
          </p:cNvSpPr>
          <p:nvPr/>
        </p:nvSpPr>
        <p:spPr bwMode="auto">
          <a:xfrm>
            <a:off x="7106543" y="4383236"/>
            <a:ext cx="450850" cy="395287"/>
          </a:xfrm>
          <a:prstGeom prst="rect">
            <a:avLst/>
          </a:prstGeom>
          <a:solidFill>
            <a:schemeClr val="accent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0" rIns="18000" bIns="10800">
            <a:flatTx/>
          </a:bodyPr>
          <a:lstStyle/>
          <a:p>
            <a:pPr algn="just"/>
            <a:r>
              <a:rPr lang="en-US" altLang="zh-CN" sz="2400">
                <a:solidFill>
                  <a:schemeClr val="bg1"/>
                </a:solidFill>
                <a:latin typeface="Times New Roman" panose="02020603050405020304" pitchFamily="18" charset="0"/>
                <a:ea typeface="宋体" panose="02010600030101010101" pitchFamily="2" charset="-122"/>
                <a:cs typeface="Angsana New" panose="02020603050405020304" pitchFamily="18" charset="-34"/>
              </a:rPr>
              <a:t>90</a:t>
            </a:r>
          </a:p>
        </p:txBody>
      </p:sp>
      <p:sp>
        <p:nvSpPr>
          <p:cNvPr id="80995" name="Freeform 99"/>
          <p:cNvSpPr>
            <a:spLocks/>
          </p:cNvSpPr>
          <p:nvPr/>
        </p:nvSpPr>
        <p:spPr bwMode="auto">
          <a:xfrm>
            <a:off x="4912618" y="3691086"/>
            <a:ext cx="628650" cy="63500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1007" name="Freeform 111"/>
          <p:cNvSpPr>
            <a:spLocks/>
          </p:cNvSpPr>
          <p:nvPr/>
        </p:nvSpPr>
        <p:spPr bwMode="auto">
          <a:xfrm>
            <a:off x="5006280" y="4681686"/>
            <a:ext cx="360363" cy="62865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1008" name="Rectangle 112"/>
          <p:cNvSpPr>
            <a:spLocks noChangeArrowheads="1"/>
          </p:cNvSpPr>
          <p:nvPr/>
        </p:nvSpPr>
        <p:spPr bwMode="auto">
          <a:xfrm>
            <a:off x="4818955" y="5357961"/>
            <a:ext cx="450850" cy="395287"/>
          </a:xfrm>
          <a:prstGeom prst="rect">
            <a:avLst/>
          </a:prstGeom>
          <a:solidFill>
            <a:schemeClr val="accent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0" rIns="18000" bIns="10800">
            <a:flatTx/>
          </a:bodyPr>
          <a:lstStyle/>
          <a:p>
            <a:pPr algn="just"/>
            <a:r>
              <a:rPr lang="en-US" altLang="zh-CN" sz="2400">
                <a:solidFill>
                  <a:schemeClr val="bg1"/>
                </a:solidFill>
                <a:latin typeface="Times New Roman" panose="02020603050405020304" pitchFamily="18" charset="0"/>
                <a:ea typeface="宋体" panose="02010600030101010101" pitchFamily="2" charset="-122"/>
                <a:cs typeface="Angsana New" panose="02020603050405020304" pitchFamily="18" charset="-34"/>
              </a:rPr>
              <a:t>58</a:t>
            </a:r>
          </a:p>
        </p:txBody>
      </p:sp>
      <p:sp>
        <p:nvSpPr>
          <p:cNvPr id="81010" name="Rectangle 114"/>
          <p:cNvSpPr>
            <a:spLocks noChangeArrowheads="1"/>
          </p:cNvSpPr>
          <p:nvPr/>
        </p:nvSpPr>
        <p:spPr bwMode="auto">
          <a:xfrm>
            <a:off x="4323655" y="5340498"/>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11" name="Rectangle 115"/>
          <p:cNvSpPr>
            <a:spLocks noChangeArrowheads="1"/>
          </p:cNvSpPr>
          <p:nvPr/>
        </p:nvSpPr>
        <p:spPr bwMode="auto">
          <a:xfrm>
            <a:off x="5330130" y="5353198"/>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12" name="Rectangle 116"/>
          <p:cNvSpPr>
            <a:spLocks noChangeArrowheads="1"/>
          </p:cNvSpPr>
          <p:nvPr/>
        </p:nvSpPr>
        <p:spPr bwMode="auto">
          <a:xfrm>
            <a:off x="5866705" y="5369073"/>
            <a:ext cx="1439863"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18000" bIns="10800">
            <a:flatTx/>
          </a:bodyPr>
          <a:lstStyle/>
          <a:p>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1013" name="Rectangle 117"/>
          <p:cNvSpPr>
            <a:spLocks noChangeArrowheads="1"/>
          </p:cNvSpPr>
          <p:nvPr/>
        </p:nvSpPr>
        <p:spPr bwMode="auto">
          <a:xfrm>
            <a:off x="6360418" y="5369073"/>
            <a:ext cx="450850" cy="395288"/>
          </a:xfrm>
          <a:prstGeom prst="rect">
            <a:avLst/>
          </a:prstGeom>
          <a:solidFill>
            <a:schemeClr val="accent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0" rIns="18000" bIns="10800">
            <a:flatTx/>
          </a:bodyPr>
          <a:lstStyle/>
          <a:p>
            <a:pPr algn="just"/>
            <a:r>
              <a:rPr lang="en-US" altLang="zh-CN" sz="2400">
                <a:solidFill>
                  <a:schemeClr val="bg1"/>
                </a:solidFill>
                <a:latin typeface="Times New Roman" panose="02020603050405020304" pitchFamily="18" charset="0"/>
                <a:ea typeface="宋体" panose="02010600030101010101" pitchFamily="2" charset="-122"/>
                <a:cs typeface="Angsana New" panose="02020603050405020304" pitchFamily="18" charset="-34"/>
              </a:rPr>
              <a:t>70</a:t>
            </a:r>
          </a:p>
        </p:txBody>
      </p:sp>
      <p:sp>
        <p:nvSpPr>
          <p:cNvPr id="81014" name="Rectangle 118"/>
          <p:cNvSpPr>
            <a:spLocks noChangeArrowheads="1"/>
          </p:cNvSpPr>
          <p:nvPr/>
        </p:nvSpPr>
        <p:spPr bwMode="auto">
          <a:xfrm>
            <a:off x="5850830" y="5356373"/>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15" name="Freeform 119"/>
          <p:cNvSpPr>
            <a:spLocks/>
          </p:cNvSpPr>
          <p:nvPr/>
        </p:nvSpPr>
        <p:spPr bwMode="auto">
          <a:xfrm>
            <a:off x="6611243" y="4681686"/>
            <a:ext cx="312737" cy="628650"/>
          </a:xfrm>
          <a:custGeom>
            <a:avLst/>
            <a:gdLst>
              <a:gd name="T0" fmla="*/ 550 w 550"/>
              <a:gd name="T1" fmla="*/ 0 h 544"/>
              <a:gd name="T2" fmla="*/ 0 w 550"/>
              <a:gd name="T3" fmla="*/ 544 h 544"/>
            </a:gdLst>
            <a:ahLst/>
            <a:cxnLst>
              <a:cxn ang="0">
                <a:pos x="T0" y="T1"/>
              </a:cxn>
              <a:cxn ang="0">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81016" name="Rectangle 120"/>
          <p:cNvSpPr>
            <a:spLocks noChangeArrowheads="1"/>
          </p:cNvSpPr>
          <p:nvPr/>
        </p:nvSpPr>
        <p:spPr bwMode="auto">
          <a:xfrm>
            <a:off x="6857305" y="5369073"/>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17" name="Rectangle 121"/>
          <p:cNvSpPr>
            <a:spLocks noChangeArrowheads="1"/>
          </p:cNvSpPr>
          <p:nvPr/>
        </p:nvSpPr>
        <p:spPr bwMode="auto">
          <a:xfrm>
            <a:off x="7452618" y="5372248"/>
            <a:ext cx="1439862"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54000" tIns="10800" rIns="18000" bIns="10800">
            <a:flatTx/>
          </a:bodyPr>
          <a:lstStyle/>
          <a:p>
            <a:endParaRPr lang="zh-CN" altLang="en-US" sz="2400">
              <a:solidFill>
                <a:schemeClr val="tx1"/>
              </a:solidFill>
              <a:latin typeface="Times New Roman" panose="02020603050405020304" pitchFamily="18" charset="0"/>
              <a:ea typeface="宋体" panose="02010600030101010101" pitchFamily="2" charset="-122"/>
            </a:endParaRPr>
          </a:p>
        </p:txBody>
      </p:sp>
      <p:sp>
        <p:nvSpPr>
          <p:cNvPr id="81018" name="Rectangle 122"/>
          <p:cNvSpPr>
            <a:spLocks noChangeArrowheads="1"/>
          </p:cNvSpPr>
          <p:nvPr/>
        </p:nvSpPr>
        <p:spPr bwMode="auto">
          <a:xfrm>
            <a:off x="7946330" y="5372248"/>
            <a:ext cx="450850" cy="395288"/>
          </a:xfrm>
          <a:prstGeom prst="rect">
            <a:avLst/>
          </a:prstGeom>
          <a:solidFill>
            <a:schemeClr val="accent1"/>
          </a:solidFill>
          <a:ln w="38100">
            <a:miter lim="800000"/>
            <a:headEnd/>
            <a:tailEnd/>
          </a:ln>
          <a:effectLst/>
          <a:scene3d>
            <a:camera prst="legacyObliqueTopRight"/>
            <a:lightRig rig="legacyFlat3" dir="b"/>
          </a:scene3d>
          <a:sp3d extrusionH="125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90000" tIns="0" rIns="18000" bIns="10800">
            <a:flatTx/>
          </a:bodyPr>
          <a:lstStyle/>
          <a:p>
            <a:pPr algn="just"/>
            <a:r>
              <a:rPr lang="en-US" altLang="zh-CN" sz="2400">
                <a:solidFill>
                  <a:schemeClr val="bg1"/>
                </a:solidFill>
                <a:latin typeface="Times New Roman" panose="02020603050405020304" pitchFamily="18" charset="0"/>
                <a:ea typeface="宋体" panose="02010600030101010101" pitchFamily="2" charset="-122"/>
                <a:cs typeface="Angsana New" panose="02020603050405020304" pitchFamily="18" charset="-34"/>
              </a:rPr>
              <a:t>98</a:t>
            </a:r>
          </a:p>
        </p:txBody>
      </p:sp>
      <p:sp>
        <p:nvSpPr>
          <p:cNvPr id="81019" name="Rectangle 123"/>
          <p:cNvSpPr>
            <a:spLocks noChangeArrowheads="1"/>
          </p:cNvSpPr>
          <p:nvPr/>
        </p:nvSpPr>
        <p:spPr bwMode="auto">
          <a:xfrm>
            <a:off x="7436743" y="5359548"/>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20" name="Rectangle 124"/>
          <p:cNvSpPr>
            <a:spLocks noChangeArrowheads="1"/>
          </p:cNvSpPr>
          <p:nvPr/>
        </p:nvSpPr>
        <p:spPr bwMode="auto">
          <a:xfrm>
            <a:off x="8443218" y="5372248"/>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21" name="Line 125"/>
          <p:cNvSpPr>
            <a:spLocks noChangeShapeType="1"/>
          </p:cNvSpPr>
          <p:nvPr/>
        </p:nvSpPr>
        <p:spPr bwMode="auto">
          <a:xfrm flipV="1">
            <a:off x="8011418" y="5761186"/>
            <a:ext cx="179387" cy="360362"/>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81022" name="Text Box 126"/>
          <p:cNvSpPr txBox="1">
            <a:spLocks noChangeArrowheads="1"/>
          </p:cNvSpPr>
          <p:nvPr/>
        </p:nvSpPr>
        <p:spPr bwMode="auto">
          <a:xfrm>
            <a:off x="7928868" y="6026298"/>
            <a:ext cx="269875" cy="4270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0" rIns="18000" bIns="0"/>
          <a:lstStyle/>
          <a:p>
            <a:pPr algn="just"/>
            <a:r>
              <a:rPr lang="en-US" altLang="zh-CN" sz="2400">
                <a:solidFill>
                  <a:schemeClr val="tx1"/>
                </a:solidFill>
                <a:latin typeface="Times New Roman" panose="02020603050405020304" pitchFamily="18" charset="0"/>
                <a:ea typeface="宋体" panose="02010600030101010101" pitchFamily="2" charset="-122"/>
                <a:cs typeface="Angsana New" panose="02020603050405020304" pitchFamily="18" charset="-34"/>
              </a:rPr>
              <a:t>s</a:t>
            </a:r>
          </a:p>
        </p:txBody>
      </p:sp>
      <p:sp>
        <p:nvSpPr>
          <p:cNvPr id="81023" name="Line 127"/>
          <p:cNvSpPr>
            <a:spLocks noChangeShapeType="1"/>
          </p:cNvSpPr>
          <p:nvPr/>
        </p:nvSpPr>
        <p:spPr bwMode="auto">
          <a:xfrm>
            <a:off x="7438330" y="3800623"/>
            <a:ext cx="0" cy="5207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endParaRPr lang="zh-CN" altLang="en-US"/>
          </a:p>
        </p:txBody>
      </p:sp>
      <p:sp>
        <p:nvSpPr>
          <p:cNvPr id="81024" name="Text Box 128"/>
          <p:cNvSpPr txBox="1">
            <a:spLocks noChangeArrowheads="1"/>
          </p:cNvSpPr>
          <p:nvPr/>
        </p:nvSpPr>
        <p:spPr bwMode="auto">
          <a:xfrm>
            <a:off x="7170043" y="3421211"/>
            <a:ext cx="584200" cy="42703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lIns="18000" tIns="0" rIns="18000" bIns="0"/>
          <a:lstStyle/>
          <a:p>
            <a:pPr algn="just"/>
            <a:r>
              <a:rPr lang="en-US" altLang="zh-CN" sz="2400">
                <a:solidFill>
                  <a:schemeClr val="tx1"/>
                </a:solidFill>
                <a:latin typeface="Times New Roman" panose="02020603050405020304" pitchFamily="18" charset="0"/>
                <a:ea typeface="宋体" panose="02010600030101010101" pitchFamily="2" charset="-122"/>
                <a:cs typeface="Angsana New" panose="02020603050405020304" pitchFamily="18" charset="-34"/>
              </a:rPr>
              <a:t>root</a:t>
            </a:r>
          </a:p>
        </p:txBody>
      </p:sp>
      <p:sp>
        <p:nvSpPr>
          <p:cNvPr id="81025" name="Rectangle 129"/>
          <p:cNvSpPr>
            <a:spLocks noChangeArrowheads="1"/>
          </p:cNvSpPr>
          <p:nvPr/>
        </p:nvSpPr>
        <p:spPr bwMode="auto">
          <a:xfrm>
            <a:off x="7606605" y="4365773"/>
            <a:ext cx="42227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54000" tIns="10800" rIns="18000" bIns="10800"/>
          <a:lstStyle/>
          <a:p>
            <a:r>
              <a:rPr lang="zh-CN" altLang="en-US" sz="2400">
                <a:solidFill>
                  <a:schemeClr val="tx1"/>
                </a:solidFill>
                <a:latin typeface="Times New Roman" panose="02020603050405020304" pitchFamily="18" charset="0"/>
                <a:ea typeface="宋体" panose="02010600030101010101" pitchFamily="2" charset="-122"/>
              </a:rPr>
              <a:t>∧</a:t>
            </a:r>
          </a:p>
        </p:txBody>
      </p:sp>
      <p:sp>
        <p:nvSpPr>
          <p:cNvPr id="81026" name="Freeform 130"/>
          <p:cNvSpPr>
            <a:spLocks/>
          </p:cNvSpPr>
          <p:nvPr/>
        </p:nvSpPr>
        <p:spPr bwMode="auto">
          <a:xfrm>
            <a:off x="7830443" y="4681686"/>
            <a:ext cx="271462" cy="628650"/>
          </a:xfrm>
          <a:custGeom>
            <a:avLst/>
            <a:gdLst>
              <a:gd name="T0" fmla="*/ 0 w 469"/>
              <a:gd name="T1" fmla="*/ 0 h 544"/>
              <a:gd name="T2" fmla="*/ 469 w 469"/>
              <a:gd name="T3" fmla="*/ 544 h 544"/>
            </a:gdLst>
            <a:ahLst/>
            <a:cxnLst>
              <a:cxn ang="0">
                <a:pos x="T0" y="T1"/>
              </a:cxn>
              <a:cxn ang="0">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5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en-US" altLang="zh-CN" kern="0" smtClean="0"/>
              <a:t>9.2 </a:t>
            </a:r>
            <a:r>
              <a:rPr lang="zh-CN" altLang="en-US" kern="0" smtClean="0"/>
              <a:t>树表的查找</a:t>
            </a:r>
            <a:endParaRPr lang="zh-CN" altLang="en-US" kern="0" dirty="0"/>
          </a:p>
        </p:txBody>
      </p:sp>
      <p:sp>
        <p:nvSpPr>
          <p:cNvPr id="56" name="矩形 55"/>
          <p:cNvSpPr/>
          <p:nvPr/>
        </p:nvSpPr>
        <p:spPr>
          <a:xfrm>
            <a:off x="395536" y="1052736"/>
            <a:ext cx="4237057" cy="646331"/>
          </a:xfrm>
          <a:prstGeom prst="rect">
            <a:avLst/>
          </a:prstGeom>
        </p:spPr>
        <p:txBody>
          <a:bodyPr wrap="none">
            <a:spAutoFit/>
          </a:bodyPr>
          <a:lstStyle/>
          <a:p>
            <a:pPr marL="342900" lvl="0" indent="-342900" eaLnBrk="0" fontAlgn="base" hangingPunct="0">
              <a:spcBef>
                <a:spcPct val="20000"/>
              </a:spcBef>
              <a:spcAft>
                <a:spcPct val="0"/>
              </a:spcAft>
              <a:buClr>
                <a:srgbClr val="0000FF"/>
              </a:buClr>
              <a:buFont typeface="Wingdings" pitchFamily="2" charset="2"/>
              <a:buChar char="n"/>
            </a:pPr>
            <a:r>
              <a:rPr lang="zh-CN" altLang="en-US" sz="3600" b="1" kern="0" dirty="0" smtClean="0">
                <a:solidFill>
                  <a:srgbClr val="0000FF"/>
                </a:solidFill>
              </a:rPr>
              <a:t>二叉排序树的插入</a:t>
            </a:r>
            <a:endParaRPr lang="en-US" altLang="zh-CN" sz="3600" b="1" kern="0" dirty="0" smtClean="0">
              <a:solidFill>
                <a:srgbClr val="0000FF"/>
              </a:solidFill>
            </a:endParaRPr>
          </a:p>
        </p:txBody>
      </p:sp>
    </p:spTree>
    <p:extLst>
      <p:ext uri="{BB962C8B-B14F-4D97-AF65-F5344CB8AC3E}">
        <p14:creationId xmlns:p14="http://schemas.microsoft.com/office/powerpoint/2010/main" xmlns="" val="39304380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0989"/>
                                        </p:tgtEl>
                                        <p:attrNameLst>
                                          <p:attrName>style.visibility</p:attrName>
                                        </p:attrNameLst>
                                      </p:cBhvr>
                                      <p:to>
                                        <p:strVal val="visible"/>
                                      </p:to>
                                    </p:set>
                                    <p:animEffect transition="in" filter="wipe(up)">
                                      <p:cBhvr>
                                        <p:cTn id="7" dur="500"/>
                                        <p:tgtEl>
                                          <p:spTgt spid="80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0990"/>
                                        </p:tgtEl>
                                        <p:attrNameLst>
                                          <p:attrName>style.visibility</p:attrName>
                                        </p:attrNameLst>
                                      </p:cBhvr>
                                      <p:to>
                                        <p:strVal val="visible"/>
                                      </p:to>
                                    </p:set>
                                    <p:animEffect transition="in" filter="wipe(up)">
                                      <p:cBhvr>
                                        <p:cTn id="12" dur="500"/>
                                        <p:tgtEl>
                                          <p:spTgt spid="809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0991"/>
                                        </p:tgtEl>
                                        <p:attrNameLst>
                                          <p:attrName>style.visibility</p:attrName>
                                        </p:attrNameLst>
                                      </p:cBhvr>
                                      <p:to>
                                        <p:strVal val="visible"/>
                                      </p:to>
                                    </p:set>
                                    <p:animEffect transition="in" filter="wipe(up)">
                                      <p:cBhvr>
                                        <p:cTn id="17" dur="500"/>
                                        <p:tgtEl>
                                          <p:spTgt spid="809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1023"/>
                                        </p:tgtEl>
                                        <p:attrNameLst>
                                          <p:attrName>style.visibility</p:attrName>
                                        </p:attrNameLst>
                                      </p:cBhvr>
                                      <p:to>
                                        <p:strVal val="visible"/>
                                      </p:to>
                                    </p:set>
                                    <p:animEffect transition="in" filter="wipe(up)">
                                      <p:cBhvr>
                                        <p:cTn id="22" dur="500"/>
                                        <p:tgtEl>
                                          <p:spTgt spid="8102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81024"/>
                                        </p:tgtEl>
                                        <p:attrNameLst>
                                          <p:attrName>style.visibility</p:attrName>
                                        </p:attrNameLst>
                                      </p:cBhvr>
                                      <p:to>
                                        <p:strVal val="visible"/>
                                      </p:to>
                                    </p:set>
                                    <p:animEffect transition="in" filter="wipe(up)">
                                      <p:cBhvr>
                                        <p:cTn id="25" dur="500"/>
                                        <p:tgtEl>
                                          <p:spTgt spid="810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81025"/>
                                        </p:tgtEl>
                                        <p:attrNameLst>
                                          <p:attrName>style.visibility</p:attrName>
                                        </p:attrNameLst>
                                      </p:cBhvr>
                                      <p:to>
                                        <p:strVal val="hidden"/>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81026"/>
                                        </p:tgtEl>
                                        <p:attrNameLst>
                                          <p:attrName>style.visibility</p:attrName>
                                        </p:attrNameLst>
                                      </p:cBhvr>
                                      <p:to>
                                        <p:strVal val="visible"/>
                                      </p:to>
                                    </p:set>
                                    <p:animEffect transition="in" filter="wipe(up)">
                                      <p:cBhvr>
                                        <p:cTn id="34" dur="500"/>
                                        <p:tgtEl>
                                          <p:spTgt spid="8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89" grpId="0" animBg="1"/>
      <p:bldP spid="80990" grpId="0" animBg="1"/>
      <p:bldP spid="81023" grpId="0" animBg="1"/>
      <p:bldP spid="81024" grpId="0"/>
      <p:bldP spid="81025" grpId="0"/>
      <p:bldP spid="810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smtClean="0"/>
              <a:t>树</a:t>
            </a:r>
            <a:r>
              <a:rPr lang="zh-CN" altLang="en-US" dirty="0"/>
              <a:t>表的</a:t>
            </a:r>
            <a:r>
              <a:rPr lang="zh-CN" altLang="en-US" dirty="0" smtClean="0"/>
              <a:t>查找</a:t>
            </a:r>
            <a:endParaRPr lang="zh-CN" altLang="en-US" dirty="0"/>
          </a:p>
        </p:txBody>
      </p:sp>
      <p:sp>
        <p:nvSpPr>
          <p:cNvPr id="3" name="内容占位符 2"/>
          <p:cNvSpPr>
            <a:spLocks noGrp="1"/>
          </p:cNvSpPr>
          <p:nvPr>
            <p:ph idx="1"/>
          </p:nvPr>
        </p:nvSpPr>
        <p:spPr/>
        <p:txBody>
          <a:bodyPr/>
          <a:lstStyle/>
          <a:p>
            <a:r>
              <a:rPr lang="zh-CN" altLang="en-US" dirty="0"/>
              <a:t>二叉排序树的插入</a:t>
            </a:r>
          </a:p>
          <a:p>
            <a:endParaRPr lang="zh-CN" altLang="en-US" dirty="0"/>
          </a:p>
        </p:txBody>
      </p:sp>
      <p:grpSp>
        <p:nvGrpSpPr>
          <p:cNvPr id="4" name="Group 5"/>
          <p:cNvGrpSpPr>
            <a:grpSpLocks/>
          </p:cNvGrpSpPr>
          <p:nvPr/>
        </p:nvGrpSpPr>
        <p:grpSpPr bwMode="auto">
          <a:xfrm>
            <a:off x="3919538" y="1236663"/>
            <a:ext cx="4038600" cy="3810000"/>
            <a:chOff x="1536" y="1104"/>
            <a:chExt cx="2544" cy="2400"/>
          </a:xfrm>
        </p:grpSpPr>
        <p:sp>
          <p:nvSpPr>
            <p:cNvPr id="5" name="Oval 6"/>
            <p:cNvSpPr>
              <a:spLocks noChangeArrowheads="1"/>
            </p:cNvSpPr>
            <p:nvPr/>
          </p:nvSpPr>
          <p:spPr bwMode="auto">
            <a:xfrm>
              <a:off x="2448" y="1104"/>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45</a:t>
              </a:r>
            </a:p>
          </p:txBody>
        </p:sp>
        <p:sp>
          <p:nvSpPr>
            <p:cNvPr id="6" name="Oval 7"/>
            <p:cNvSpPr>
              <a:spLocks noChangeArrowheads="1"/>
            </p:cNvSpPr>
            <p:nvPr/>
          </p:nvSpPr>
          <p:spPr bwMode="auto">
            <a:xfrm>
              <a:off x="2016" y="1536"/>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12</a:t>
              </a:r>
            </a:p>
          </p:txBody>
        </p:sp>
        <p:sp>
          <p:nvSpPr>
            <p:cNvPr id="7" name="Oval 8"/>
            <p:cNvSpPr>
              <a:spLocks noChangeArrowheads="1"/>
            </p:cNvSpPr>
            <p:nvPr/>
          </p:nvSpPr>
          <p:spPr bwMode="auto">
            <a:xfrm>
              <a:off x="3024" y="1536"/>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53</a:t>
              </a:r>
            </a:p>
          </p:txBody>
        </p:sp>
        <p:sp>
          <p:nvSpPr>
            <p:cNvPr id="8" name="Oval 9"/>
            <p:cNvSpPr>
              <a:spLocks noChangeArrowheads="1"/>
            </p:cNvSpPr>
            <p:nvPr/>
          </p:nvSpPr>
          <p:spPr bwMode="auto">
            <a:xfrm>
              <a:off x="1536" y="2112"/>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3</a:t>
              </a:r>
            </a:p>
          </p:txBody>
        </p:sp>
        <p:sp>
          <p:nvSpPr>
            <p:cNvPr id="9" name="Oval 10"/>
            <p:cNvSpPr>
              <a:spLocks noChangeArrowheads="1"/>
            </p:cNvSpPr>
            <p:nvPr/>
          </p:nvSpPr>
          <p:spPr bwMode="auto">
            <a:xfrm>
              <a:off x="2448" y="2112"/>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37</a:t>
              </a:r>
            </a:p>
          </p:txBody>
        </p:sp>
        <p:sp>
          <p:nvSpPr>
            <p:cNvPr id="10" name="Oval 11"/>
            <p:cNvSpPr>
              <a:spLocks noChangeArrowheads="1"/>
            </p:cNvSpPr>
            <p:nvPr/>
          </p:nvSpPr>
          <p:spPr bwMode="auto">
            <a:xfrm>
              <a:off x="2064" y="2688"/>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24</a:t>
              </a:r>
            </a:p>
          </p:txBody>
        </p:sp>
        <p:sp>
          <p:nvSpPr>
            <p:cNvPr id="11" name="Line 12"/>
            <p:cNvSpPr>
              <a:spLocks noChangeShapeType="1"/>
            </p:cNvSpPr>
            <p:nvPr/>
          </p:nvSpPr>
          <p:spPr bwMode="auto">
            <a:xfrm flipH="1">
              <a:off x="2352" y="1392"/>
              <a:ext cx="144" cy="14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12" name="Line 13"/>
            <p:cNvSpPr>
              <a:spLocks noChangeShapeType="1"/>
            </p:cNvSpPr>
            <p:nvPr/>
          </p:nvSpPr>
          <p:spPr bwMode="auto">
            <a:xfrm flipH="1">
              <a:off x="1824" y="1872"/>
              <a:ext cx="240" cy="2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13" name="Line 14"/>
            <p:cNvSpPr>
              <a:spLocks noChangeShapeType="1"/>
            </p:cNvSpPr>
            <p:nvPr/>
          </p:nvSpPr>
          <p:spPr bwMode="auto">
            <a:xfrm>
              <a:off x="2352" y="1872"/>
              <a:ext cx="192" cy="2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14" name="Line 15"/>
            <p:cNvSpPr>
              <a:spLocks noChangeShapeType="1"/>
            </p:cNvSpPr>
            <p:nvPr/>
          </p:nvSpPr>
          <p:spPr bwMode="auto">
            <a:xfrm flipH="1">
              <a:off x="2352" y="2448"/>
              <a:ext cx="144" cy="24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15" name="Oval 16"/>
            <p:cNvSpPr>
              <a:spLocks noChangeArrowheads="1"/>
            </p:cNvSpPr>
            <p:nvPr/>
          </p:nvSpPr>
          <p:spPr bwMode="auto">
            <a:xfrm>
              <a:off x="3600" y="2064"/>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100</a:t>
              </a:r>
            </a:p>
          </p:txBody>
        </p:sp>
        <p:sp>
          <p:nvSpPr>
            <p:cNvPr id="16" name="Oval 17"/>
            <p:cNvSpPr>
              <a:spLocks noChangeArrowheads="1"/>
            </p:cNvSpPr>
            <p:nvPr/>
          </p:nvSpPr>
          <p:spPr bwMode="auto">
            <a:xfrm>
              <a:off x="3072" y="2448"/>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61</a:t>
              </a:r>
            </a:p>
          </p:txBody>
        </p:sp>
        <p:sp>
          <p:nvSpPr>
            <p:cNvPr id="17" name="Oval 18"/>
            <p:cNvSpPr>
              <a:spLocks noChangeArrowheads="1"/>
            </p:cNvSpPr>
            <p:nvPr/>
          </p:nvSpPr>
          <p:spPr bwMode="auto">
            <a:xfrm>
              <a:off x="3696" y="2784"/>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90</a:t>
              </a:r>
            </a:p>
          </p:txBody>
        </p:sp>
        <p:sp>
          <p:nvSpPr>
            <p:cNvPr id="18" name="Oval 19"/>
            <p:cNvSpPr>
              <a:spLocks noChangeArrowheads="1"/>
            </p:cNvSpPr>
            <p:nvPr/>
          </p:nvSpPr>
          <p:spPr bwMode="auto">
            <a:xfrm>
              <a:off x="3120" y="3120"/>
              <a:ext cx="384" cy="336"/>
            </a:xfrm>
            <a:prstGeom prst="ellipse">
              <a:avLst/>
            </a:prstGeom>
            <a:solidFill>
              <a:srgbClr val="00CC99"/>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78</a:t>
              </a:r>
            </a:p>
          </p:txBody>
        </p:sp>
        <p:sp>
          <p:nvSpPr>
            <p:cNvPr id="19" name="Line 20"/>
            <p:cNvSpPr>
              <a:spLocks noChangeShapeType="1"/>
            </p:cNvSpPr>
            <p:nvPr/>
          </p:nvSpPr>
          <p:spPr bwMode="auto">
            <a:xfrm>
              <a:off x="2784" y="1392"/>
              <a:ext cx="240" cy="19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0" name="Line 21"/>
            <p:cNvSpPr>
              <a:spLocks noChangeShapeType="1"/>
            </p:cNvSpPr>
            <p:nvPr/>
          </p:nvSpPr>
          <p:spPr bwMode="auto">
            <a:xfrm>
              <a:off x="3360" y="1824"/>
              <a:ext cx="288" cy="2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1" name="Line 22"/>
            <p:cNvSpPr>
              <a:spLocks noChangeShapeType="1"/>
            </p:cNvSpPr>
            <p:nvPr/>
          </p:nvSpPr>
          <p:spPr bwMode="auto">
            <a:xfrm flipH="1">
              <a:off x="3456" y="2352"/>
              <a:ext cx="144" cy="14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2" name="Line 23"/>
            <p:cNvSpPr>
              <a:spLocks noChangeShapeType="1"/>
            </p:cNvSpPr>
            <p:nvPr/>
          </p:nvSpPr>
          <p:spPr bwMode="auto">
            <a:xfrm>
              <a:off x="3408" y="2688"/>
              <a:ext cx="336" cy="19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3" name="Line 24"/>
            <p:cNvSpPr>
              <a:spLocks noChangeShapeType="1"/>
            </p:cNvSpPr>
            <p:nvPr/>
          </p:nvSpPr>
          <p:spPr bwMode="auto">
            <a:xfrm flipH="1">
              <a:off x="3504" y="3024"/>
              <a:ext cx="192" cy="19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4" name="Line 25"/>
            <p:cNvSpPr>
              <a:spLocks noChangeShapeType="1"/>
            </p:cNvSpPr>
            <p:nvPr/>
          </p:nvSpPr>
          <p:spPr bwMode="auto">
            <a:xfrm flipH="1">
              <a:off x="2016" y="1152"/>
              <a:ext cx="240" cy="240"/>
            </a:xfrm>
            <a:prstGeom prst="line">
              <a:avLst/>
            </a:prstGeom>
            <a:noFill/>
            <a:ln w="9525">
              <a:solidFill>
                <a:srgbClr val="3333CC"/>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5" name="Line 26"/>
            <p:cNvSpPr>
              <a:spLocks noChangeShapeType="1"/>
            </p:cNvSpPr>
            <p:nvPr/>
          </p:nvSpPr>
          <p:spPr bwMode="auto">
            <a:xfrm>
              <a:off x="2640" y="1776"/>
              <a:ext cx="144" cy="192"/>
            </a:xfrm>
            <a:prstGeom prst="line">
              <a:avLst/>
            </a:prstGeom>
            <a:noFill/>
            <a:ln w="9525">
              <a:solidFill>
                <a:srgbClr val="3333CC"/>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6" name="Line 27"/>
            <p:cNvSpPr>
              <a:spLocks noChangeShapeType="1"/>
            </p:cNvSpPr>
            <p:nvPr/>
          </p:nvSpPr>
          <p:spPr bwMode="auto">
            <a:xfrm flipH="1">
              <a:off x="1872" y="2304"/>
              <a:ext cx="384" cy="576"/>
            </a:xfrm>
            <a:prstGeom prst="line">
              <a:avLst/>
            </a:prstGeom>
            <a:noFill/>
            <a:ln w="9525">
              <a:solidFill>
                <a:srgbClr val="3333CC"/>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sp>
          <p:nvSpPr>
            <p:cNvPr id="27" name="Oval 28"/>
            <p:cNvSpPr>
              <a:spLocks noChangeArrowheads="1"/>
            </p:cNvSpPr>
            <p:nvPr/>
          </p:nvSpPr>
          <p:spPr bwMode="auto">
            <a:xfrm>
              <a:off x="1728" y="3168"/>
              <a:ext cx="384" cy="336"/>
            </a:xfrm>
            <a:prstGeom prst="ellipse">
              <a:avLst/>
            </a:prstGeom>
            <a:solidFill>
              <a:srgbClr val="BE0E23"/>
            </a:solidFill>
            <a:ln w="9525">
              <a:solidFill>
                <a:srgbClr val="000000"/>
              </a:solidFill>
              <a:round/>
              <a:headEnd/>
              <a:tailEnd/>
            </a:ln>
          </p:spPr>
          <p:txBody>
            <a:bodyPr wrap="none" anchor="ctr"/>
            <a:lstStyle/>
            <a:p>
              <a:pPr algn="ctr">
                <a:spcBef>
                  <a:spcPct val="0"/>
                </a:spcBef>
                <a:defRPr/>
              </a:pPr>
              <a:r>
                <a:rPr lang="en-US" altLang="zh-CN" sz="2400" kern="0" smtClean="0">
                  <a:solidFill>
                    <a:sysClr val="windowText" lastClr="000000"/>
                  </a:solidFill>
                  <a:ea typeface="宋体" charset="-122"/>
                </a:rPr>
                <a:t>20</a:t>
              </a:r>
            </a:p>
          </p:txBody>
        </p:sp>
        <p:sp>
          <p:nvSpPr>
            <p:cNvPr id="28" name="Line 29"/>
            <p:cNvSpPr>
              <a:spLocks noChangeShapeType="1"/>
            </p:cNvSpPr>
            <p:nvPr/>
          </p:nvSpPr>
          <p:spPr bwMode="auto">
            <a:xfrm flipH="1">
              <a:off x="2016" y="3024"/>
              <a:ext cx="144" cy="14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a:defRPr/>
              </a:pPr>
              <a:endParaRPr lang="zh-CN" altLang="en-US" kern="0" smtClean="0">
                <a:solidFill>
                  <a:sysClr val="windowText" lastClr="000000"/>
                </a:solidFill>
              </a:endParaRPr>
            </a:p>
          </p:txBody>
        </p:sp>
      </p:grpSp>
      <p:sp>
        <p:nvSpPr>
          <p:cNvPr id="29" name="Text Box 30"/>
          <p:cNvSpPr txBox="1">
            <a:spLocks noChangeArrowheads="1"/>
          </p:cNvSpPr>
          <p:nvPr/>
        </p:nvSpPr>
        <p:spPr bwMode="auto">
          <a:xfrm>
            <a:off x="1374042" y="3559535"/>
            <a:ext cx="2600325" cy="579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800" b="1">
                <a:solidFill>
                  <a:schemeClr val="tx1"/>
                </a:solidFill>
                <a:latin typeface="Times New Roman" pitchFamily="18" charset="0"/>
                <a:ea typeface="楷体_GB2312" pitchFamily="49" charset="-122"/>
              </a:defRPr>
            </a:lvl1pPr>
            <a:lvl2pPr marL="742950" indent="-285750">
              <a:defRPr kumimoji="1" sz="2800" b="1">
                <a:solidFill>
                  <a:schemeClr val="tx1"/>
                </a:solidFill>
                <a:latin typeface="Times New Roman" pitchFamily="18" charset="0"/>
                <a:ea typeface="楷体_GB2312" pitchFamily="49" charset="-122"/>
              </a:defRPr>
            </a:lvl2pPr>
            <a:lvl3pPr marL="1143000" indent="-228600">
              <a:defRPr kumimoji="1" sz="2800" b="1">
                <a:solidFill>
                  <a:schemeClr val="tx1"/>
                </a:solidFill>
                <a:latin typeface="Times New Roman" pitchFamily="18" charset="0"/>
                <a:ea typeface="楷体_GB2312" pitchFamily="49" charset="-122"/>
              </a:defRPr>
            </a:lvl3pPr>
            <a:lvl4pPr marL="1600200" indent="-228600">
              <a:defRPr kumimoji="1" sz="2800" b="1">
                <a:solidFill>
                  <a:schemeClr val="tx1"/>
                </a:solidFill>
                <a:latin typeface="Times New Roman" pitchFamily="18" charset="0"/>
                <a:ea typeface="楷体_GB2312" pitchFamily="49" charset="-122"/>
              </a:defRPr>
            </a:lvl4pPr>
            <a:lvl5pPr marL="2057400" indent="-22860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zh-CN" altLang="en-US" sz="3200" dirty="0">
                <a:solidFill>
                  <a:srgbClr val="000066"/>
                </a:solidFill>
                <a:latin typeface="楷体_GB2312" pitchFamily="49" charset="-122"/>
              </a:rPr>
              <a:t>插入结点</a:t>
            </a:r>
            <a:r>
              <a:rPr lang="en-US" altLang="zh-CN" sz="3200" dirty="0">
                <a:solidFill>
                  <a:srgbClr val="000066"/>
                </a:solidFill>
                <a:latin typeface="楷体_GB2312" pitchFamily="49" charset="-122"/>
              </a:rPr>
              <a:t>20</a:t>
            </a:r>
            <a:endParaRPr lang="en-US" altLang="zh-CN" sz="3200" dirty="0">
              <a:solidFill>
                <a:srgbClr val="17347D"/>
              </a:solidFill>
              <a:latin typeface="楷体_GB2312" pitchFamily="49" charset="-122"/>
            </a:endParaRPr>
          </a:p>
        </p:txBody>
      </p:sp>
    </p:spTree>
    <p:extLst>
      <p:ext uri="{BB962C8B-B14F-4D97-AF65-F5344CB8AC3E}">
        <p14:creationId xmlns:p14="http://schemas.microsoft.com/office/powerpoint/2010/main" xmlns="" val="901618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a:t>树表的查找</a:t>
            </a:r>
          </a:p>
        </p:txBody>
      </p:sp>
      <p:sp>
        <p:nvSpPr>
          <p:cNvPr id="3" name="内容占位符 2"/>
          <p:cNvSpPr>
            <a:spLocks noGrp="1"/>
          </p:cNvSpPr>
          <p:nvPr>
            <p:ph idx="1"/>
          </p:nvPr>
        </p:nvSpPr>
        <p:spPr>
          <a:xfrm>
            <a:off x="395536" y="1124744"/>
            <a:ext cx="8569325" cy="5399087"/>
          </a:xfrm>
        </p:spPr>
        <p:txBody>
          <a:bodyPr/>
          <a:lstStyle/>
          <a:p>
            <a:r>
              <a:rPr lang="zh-CN" altLang="en-US" dirty="0"/>
              <a:t>二叉排序</a:t>
            </a:r>
            <a:r>
              <a:rPr lang="zh-CN" altLang="en-US" dirty="0" smtClean="0"/>
              <a:t>树插入算法实现</a:t>
            </a:r>
            <a:endParaRPr lang="en-US" altLang="zh-CN" dirty="0" smtClean="0"/>
          </a:p>
          <a:p>
            <a:pPr lvl="1"/>
            <a:r>
              <a:rPr lang="zh-CN" altLang="en-US" dirty="0" smtClean="0"/>
              <a:t>查找要插入结点的指定位置</a:t>
            </a:r>
            <a:endParaRPr lang="en-US" altLang="zh-CN" dirty="0" smtClean="0"/>
          </a:p>
          <a:p>
            <a:pPr lvl="1"/>
            <a:r>
              <a:rPr lang="zh-CN" altLang="en-US" dirty="0" smtClean="0"/>
              <a:t>根据指定位置进行插入操作</a:t>
            </a:r>
            <a:endParaRPr lang="zh-CN" altLang="en-US" dirty="0"/>
          </a:p>
        </p:txBody>
      </p:sp>
    </p:spTree>
    <p:extLst>
      <p:ext uri="{BB962C8B-B14F-4D97-AF65-F5344CB8AC3E}">
        <p14:creationId xmlns:p14="http://schemas.microsoft.com/office/powerpoint/2010/main" xmlns="" val="1781506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052736"/>
            <a:ext cx="8569325" cy="5471889"/>
          </a:xfrm>
        </p:spPr>
        <p:txBody>
          <a:bodyPr/>
          <a:lstStyle/>
          <a:p>
            <a:pPr>
              <a:spcBef>
                <a:spcPts val="368"/>
              </a:spcBef>
            </a:pPr>
            <a:r>
              <a:rPr lang="zh-CN" altLang="en-US" dirty="0"/>
              <a:t>查找</a:t>
            </a:r>
            <a:r>
              <a:rPr lang="zh-CN" altLang="en-US" dirty="0" smtClean="0"/>
              <a:t>表</a:t>
            </a:r>
            <a:endParaRPr lang="en-US" altLang="zh-CN" dirty="0"/>
          </a:p>
          <a:p>
            <a:pPr lvl="1">
              <a:spcBef>
                <a:spcPts val="368"/>
              </a:spcBef>
            </a:pPr>
            <a:r>
              <a:rPr lang="zh-CN" altLang="en-US" dirty="0" smtClean="0"/>
              <a:t>由</a:t>
            </a:r>
            <a:r>
              <a:rPr lang="zh-CN" altLang="en-US" dirty="0"/>
              <a:t>同一类型的数据元素（或记录）构成的集合</a:t>
            </a:r>
          </a:p>
          <a:p>
            <a:pPr>
              <a:spcBef>
                <a:spcPts val="368"/>
              </a:spcBef>
            </a:pPr>
            <a:r>
              <a:rPr lang="zh-CN" altLang="en-US" dirty="0"/>
              <a:t>查找表常用的</a:t>
            </a:r>
            <a:r>
              <a:rPr lang="zh-CN" altLang="en-US" dirty="0" smtClean="0"/>
              <a:t>操作</a:t>
            </a:r>
            <a:endParaRPr lang="en-US" altLang="zh-CN" dirty="0" smtClean="0"/>
          </a:p>
          <a:p>
            <a:pPr lvl="1">
              <a:spcBef>
                <a:spcPts val="368"/>
              </a:spcBef>
            </a:pPr>
            <a:r>
              <a:rPr lang="zh-CN" altLang="en-US" dirty="0"/>
              <a:t>查询某个“特定的”数据元素是否在表中；</a:t>
            </a:r>
          </a:p>
          <a:p>
            <a:pPr lvl="1">
              <a:spcBef>
                <a:spcPts val="368"/>
              </a:spcBef>
            </a:pPr>
            <a:r>
              <a:rPr lang="zh-CN" altLang="en-US" dirty="0"/>
              <a:t>查询某个“特定的”数据元素的各种属性；</a:t>
            </a:r>
          </a:p>
          <a:p>
            <a:pPr lvl="1">
              <a:spcBef>
                <a:spcPts val="368"/>
              </a:spcBef>
            </a:pPr>
            <a:r>
              <a:rPr lang="zh-CN" altLang="en-US" dirty="0"/>
              <a:t>在查找表中插入一元素；</a:t>
            </a:r>
          </a:p>
          <a:p>
            <a:pPr lvl="1">
              <a:spcBef>
                <a:spcPts val="368"/>
              </a:spcBef>
            </a:pPr>
            <a:r>
              <a:rPr lang="zh-CN" altLang="en-US" dirty="0"/>
              <a:t>从查找表中删除一元素。 </a:t>
            </a:r>
            <a:endParaRPr lang="en-US" altLang="zh-CN" dirty="0" smtClean="0"/>
          </a:p>
          <a:p>
            <a:pPr>
              <a:spcBef>
                <a:spcPts val="368"/>
              </a:spcBef>
            </a:pPr>
            <a:r>
              <a:rPr lang="zh-CN" altLang="en-US" dirty="0" smtClean="0"/>
              <a:t>静态</a:t>
            </a:r>
            <a:r>
              <a:rPr lang="zh-CN" altLang="en-US" dirty="0"/>
              <a:t>查找</a:t>
            </a:r>
            <a:r>
              <a:rPr lang="zh-CN" altLang="en-US" dirty="0" smtClean="0"/>
              <a:t>表</a:t>
            </a:r>
            <a:endParaRPr lang="zh-CN" altLang="en-US" dirty="0"/>
          </a:p>
          <a:p>
            <a:pPr lvl="1">
              <a:spcBef>
                <a:spcPts val="368"/>
              </a:spcBef>
            </a:pPr>
            <a:r>
              <a:rPr lang="zh-CN" altLang="en-US" dirty="0" smtClean="0"/>
              <a:t>对</a:t>
            </a:r>
            <a:r>
              <a:rPr lang="zh-CN" altLang="en-US" dirty="0"/>
              <a:t>查找表没有</a:t>
            </a:r>
            <a:r>
              <a:rPr lang="zh-CN" altLang="en-US" dirty="0" smtClean="0"/>
              <a:t>修改操作（插入和删除）</a:t>
            </a:r>
            <a:endParaRPr lang="en-US" altLang="zh-CN" dirty="0" smtClean="0"/>
          </a:p>
          <a:p>
            <a:pPr>
              <a:spcBef>
                <a:spcPts val="368"/>
              </a:spcBef>
            </a:pPr>
            <a:r>
              <a:rPr lang="zh-CN" altLang="en-US" dirty="0" smtClean="0"/>
              <a:t>动态查找表</a:t>
            </a:r>
          </a:p>
          <a:p>
            <a:pPr lvl="1">
              <a:spcBef>
                <a:spcPts val="368"/>
              </a:spcBef>
            </a:pPr>
            <a:r>
              <a:rPr lang="zh-CN" altLang="en-US" dirty="0" smtClean="0"/>
              <a:t>对查找表有修改操作</a:t>
            </a:r>
          </a:p>
          <a:p>
            <a:pPr lvl="1">
              <a:spcBef>
                <a:spcPts val="368"/>
              </a:spcBef>
            </a:pPr>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99124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arn(inVertical)">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barn(inVertical)">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arn(inVertical)">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查找要插入结点的指定</a:t>
            </a:r>
            <a:r>
              <a:rPr lang="zh-CN" altLang="en-US" dirty="0" smtClean="0"/>
              <a:t>位置</a:t>
            </a:r>
            <a:endParaRPr lang="zh-CN" altLang="en-US" dirty="0"/>
          </a:p>
        </p:txBody>
      </p:sp>
      <p:sp>
        <p:nvSpPr>
          <p:cNvPr id="4" name="Rectangle 3"/>
          <p:cNvSpPr txBox="1">
            <a:spLocks noChangeArrowheads="1"/>
          </p:cNvSpPr>
          <p:nvPr/>
        </p:nvSpPr>
        <p:spPr bwMode="auto">
          <a:xfrm>
            <a:off x="421704" y="1052736"/>
            <a:ext cx="8686800" cy="5688632"/>
          </a:xfrm>
          <a:prstGeom prst="rect">
            <a:avLst/>
          </a:prstGeom>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90000"/>
              </a:lnSpc>
              <a:buFontTx/>
              <a:buNone/>
              <a:defRPr/>
            </a:pPr>
            <a:r>
              <a:rPr lang="en-US" altLang="zh-CN" sz="2800" b="1" kern="0" dirty="0" smtClean="0">
                <a:solidFill>
                  <a:srgbClr val="000000"/>
                </a:solidFill>
                <a:latin typeface="Times New Roman" pitchFamily="18" charset="0"/>
                <a:ea typeface="宋体"/>
              </a:rPr>
              <a:t>Status  </a:t>
            </a:r>
            <a:r>
              <a:rPr lang="en-US" altLang="zh-CN" sz="2800" b="1" kern="0" dirty="0" err="1" smtClean="0">
                <a:solidFill>
                  <a:srgbClr val="000000"/>
                </a:solidFill>
                <a:latin typeface="Times New Roman" pitchFamily="18" charset="0"/>
                <a:ea typeface="宋体"/>
              </a:rPr>
              <a:t>SearchBST</a:t>
            </a:r>
            <a:r>
              <a:rPr lang="en-US" altLang="zh-CN" sz="2800" b="1" kern="0" dirty="0" smtClean="0">
                <a:solidFill>
                  <a:srgbClr val="000000"/>
                </a:solidFill>
                <a:latin typeface="Times New Roman" pitchFamily="18" charset="0"/>
                <a:ea typeface="宋体"/>
              </a:rPr>
              <a:t> ( </a:t>
            </a:r>
            <a:r>
              <a:rPr lang="en-US" altLang="zh-CN" sz="2800" b="1" kern="0" dirty="0" err="1" smtClean="0">
                <a:solidFill>
                  <a:srgbClr val="000000"/>
                </a:solidFill>
                <a:latin typeface="Times New Roman" pitchFamily="18" charset="0"/>
                <a:ea typeface="宋体"/>
              </a:rPr>
              <a:t>BiTree</a:t>
            </a:r>
            <a:r>
              <a:rPr lang="en-US" altLang="zh-CN" sz="2800" b="1" kern="0" dirty="0" smtClean="0">
                <a:solidFill>
                  <a:srgbClr val="000000"/>
                </a:solidFill>
                <a:latin typeface="Times New Roman" pitchFamily="18" charset="0"/>
                <a:ea typeface="宋体"/>
              </a:rPr>
              <a:t> T,  </a:t>
            </a:r>
            <a:r>
              <a:rPr lang="en-US" altLang="zh-CN" sz="2800" b="1" kern="0" dirty="0" err="1" smtClean="0">
                <a:solidFill>
                  <a:srgbClr val="000000"/>
                </a:solidFill>
                <a:latin typeface="Times New Roman" pitchFamily="18" charset="0"/>
                <a:ea typeface="宋体"/>
              </a:rPr>
              <a:t>KeyType</a:t>
            </a:r>
            <a:r>
              <a:rPr lang="en-US" altLang="zh-CN" sz="2800" b="1" kern="0" dirty="0" smtClean="0">
                <a:solidFill>
                  <a:srgbClr val="000000"/>
                </a:solidFill>
                <a:latin typeface="Times New Roman" pitchFamily="18" charset="0"/>
                <a:ea typeface="宋体"/>
              </a:rPr>
              <a:t> key,   </a:t>
            </a:r>
          </a:p>
          <a:p>
            <a:pPr>
              <a:lnSpc>
                <a:spcPct val="90000"/>
              </a:lnSpc>
              <a:buFontTx/>
              <a:buNone/>
              <a:defRPr/>
            </a:pPr>
            <a:r>
              <a:rPr lang="en-US" altLang="zh-CN" sz="2800" b="1" kern="0" dirty="0" smtClean="0">
                <a:solidFill>
                  <a:srgbClr val="000000"/>
                </a:solidFill>
                <a:latin typeface="Times New Roman" pitchFamily="18" charset="0"/>
                <a:ea typeface="宋体"/>
              </a:rPr>
              <a:t>                                   </a:t>
            </a:r>
            <a:r>
              <a:rPr lang="en-US" altLang="zh-CN" sz="2800" b="1" kern="0" dirty="0" err="1" smtClean="0">
                <a:solidFill>
                  <a:srgbClr val="FF3300"/>
                </a:solidFill>
                <a:latin typeface="Times New Roman" pitchFamily="18" charset="0"/>
                <a:ea typeface="宋体"/>
              </a:rPr>
              <a:t>BiTree</a:t>
            </a:r>
            <a:r>
              <a:rPr lang="en-US" altLang="zh-CN" sz="2800" b="1" kern="0" dirty="0" smtClean="0">
                <a:solidFill>
                  <a:srgbClr val="FF3300"/>
                </a:solidFill>
                <a:latin typeface="Times New Roman" pitchFamily="18" charset="0"/>
                <a:ea typeface="宋体"/>
              </a:rPr>
              <a:t> f,  </a:t>
            </a:r>
            <a:r>
              <a:rPr lang="en-US" altLang="zh-CN" sz="2800" b="1" kern="0" dirty="0" err="1" smtClean="0">
                <a:solidFill>
                  <a:srgbClr val="FF3300"/>
                </a:solidFill>
                <a:latin typeface="Times New Roman" pitchFamily="18" charset="0"/>
                <a:ea typeface="宋体"/>
              </a:rPr>
              <a:t>BiTree</a:t>
            </a:r>
            <a:r>
              <a:rPr lang="en-US" altLang="zh-CN" sz="2800" b="1" kern="0" dirty="0" smtClean="0">
                <a:solidFill>
                  <a:srgbClr val="FF3300"/>
                </a:solidFill>
                <a:latin typeface="Times New Roman" pitchFamily="18" charset="0"/>
                <a:ea typeface="宋体"/>
              </a:rPr>
              <a:t>  &amp;p</a:t>
            </a:r>
            <a:r>
              <a:rPr lang="en-US" altLang="zh-CN" sz="2800" b="1" kern="0" dirty="0" smtClean="0">
                <a:solidFill>
                  <a:srgbClr val="000000"/>
                </a:solidFill>
                <a:latin typeface="Times New Roman" pitchFamily="18" charset="0"/>
                <a:ea typeface="宋体"/>
              </a:rPr>
              <a:t>)</a:t>
            </a:r>
          </a:p>
          <a:p>
            <a:pPr>
              <a:lnSpc>
                <a:spcPct val="90000"/>
              </a:lnSpc>
              <a:buFontTx/>
              <a:buNone/>
              <a:defRPr/>
            </a:pPr>
            <a:r>
              <a:rPr lang="en-US" altLang="zh-CN" sz="2800" b="1" kern="0" dirty="0" smtClean="0">
                <a:solidFill>
                  <a:srgbClr val="000000"/>
                </a:solidFill>
                <a:latin typeface="Times New Roman" pitchFamily="18" charset="0"/>
                <a:ea typeface="宋体"/>
              </a:rPr>
              <a:t>{ </a:t>
            </a:r>
            <a:r>
              <a:rPr lang="en-US" altLang="zh-CN" sz="2400" b="1" kern="0" dirty="0" smtClean="0">
                <a:solidFill>
                  <a:srgbClr val="0000CC"/>
                </a:solidFill>
                <a:latin typeface="Times New Roman" pitchFamily="18" charset="0"/>
              </a:rPr>
              <a:t>//</a:t>
            </a:r>
            <a:r>
              <a:rPr lang="zh-CN" altLang="en-US" sz="2400" b="1" kern="0" dirty="0" smtClean="0">
                <a:solidFill>
                  <a:srgbClr val="0000CC"/>
                </a:solidFill>
                <a:latin typeface="楷体_GB2312" pitchFamily="49" charset="-122"/>
              </a:rPr>
              <a:t>指针</a:t>
            </a:r>
            <a:r>
              <a:rPr lang="en-US" altLang="zh-CN" sz="2400" b="1" kern="0" dirty="0" smtClean="0">
                <a:solidFill>
                  <a:srgbClr val="0000CC"/>
                </a:solidFill>
                <a:latin typeface="Times New Roman" pitchFamily="18" charset="0"/>
              </a:rPr>
              <a:t>p</a:t>
            </a:r>
            <a:r>
              <a:rPr lang="zh-CN" altLang="en-US" sz="2400" b="1" kern="0" dirty="0" smtClean="0">
                <a:solidFill>
                  <a:srgbClr val="0000CC"/>
                </a:solidFill>
                <a:latin typeface="楷体_GB2312" pitchFamily="49" charset="-122"/>
              </a:rPr>
              <a:t>指向查找到的结点或查找失败的最后一个结点；</a:t>
            </a:r>
          </a:p>
          <a:p>
            <a:pPr>
              <a:lnSpc>
                <a:spcPct val="90000"/>
              </a:lnSpc>
              <a:buFontTx/>
              <a:buNone/>
              <a:defRPr/>
            </a:pPr>
            <a:r>
              <a:rPr lang="zh-CN" altLang="en-US" sz="2400" b="1" kern="0" dirty="0" smtClean="0">
                <a:solidFill>
                  <a:srgbClr val="0000CC"/>
                </a:solidFill>
                <a:latin typeface="楷体_GB2312" pitchFamily="49" charset="-122"/>
              </a:rPr>
              <a:t>   指针</a:t>
            </a:r>
            <a:r>
              <a:rPr lang="en-US" altLang="zh-CN" sz="2400" b="1" kern="0" dirty="0" smtClean="0">
                <a:solidFill>
                  <a:srgbClr val="0000CC"/>
                </a:solidFill>
                <a:latin typeface="Times New Roman" pitchFamily="18" charset="0"/>
              </a:rPr>
              <a:t>f</a:t>
            </a:r>
            <a:r>
              <a:rPr lang="zh-CN" altLang="en-US" sz="2400" b="1" kern="0" dirty="0" smtClean="0">
                <a:solidFill>
                  <a:srgbClr val="0000CC"/>
                </a:solidFill>
                <a:latin typeface="楷体_GB2312" pitchFamily="49" charset="-122"/>
              </a:rPr>
              <a:t>指向</a:t>
            </a:r>
            <a:r>
              <a:rPr lang="en-US" altLang="zh-CN" sz="2400" b="1" kern="0" dirty="0" smtClean="0">
                <a:solidFill>
                  <a:srgbClr val="0000CC"/>
                </a:solidFill>
                <a:latin typeface="Times New Roman" pitchFamily="18" charset="0"/>
              </a:rPr>
              <a:t>T</a:t>
            </a:r>
            <a:r>
              <a:rPr lang="zh-CN" altLang="en-US" sz="2400" b="1" kern="0" dirty="0" smtClean="0">
                <a:solidFill>
                  <a:srgbClr val="0000CC"/>
                </a:solidFill>
                <a:latin typeface="楷体_GB2312" pitchFamily="49" charset="-122"/>
              </a:rPr>
              <a:t>的双亲，初始值为</a:t>
            </a:r>
            <a:r>
              <a:rPr lang="en-US" altLang="zh-CN" sz="2400" b="1" kern="0" dirty="0" smtClean="0">
                <a:solidFill>
                  <a:srgbClr val="0000CC"/>
                </a:solidFill>
                <a:latin typeface="Times New Roman" pitchFamily="18" charset="0"/>
              </a:rPr>
              <a:t>NULL</a:t>
            </a:r>
            <a:r>
              <a:rPr lang="zh-CN" altLang="en-US" sz="2400" b="1" kern="0" dirty="0" smtClean="0">
                <a:solidFill>
                  <a:srgbClr val="0000CC"/>
                </a:solidFill>
                <a:latin typeface="楷体_GB2312" pitchFamily="49" charset="-122"/>
              </a:rPr>
              <a:t>。 </a:t>
            </a:r>
          </a:p>
          <a:p>
            <a:pPr>
              <a:lnSpc>
                <a:spcPct val="90000"/>
              </a:lnSpc>
              <a:buFontTx/>
              <a:buNone/>
              <a:defRPr/>
            </a:pPr>
            <a:r>
              <a:rPr lang="zh-CN" altLang="en-US" sz="2800" b="1" kern="0" dirty="0" smtClean="0">
                <a:solidFill>
                  <a:srgbClr val="000000"/>
                </a:solidFill>
                <a:latin typeface="Times New Roman" pitchFamily="18" charset="0"/>
                <a:ea typeface="宋体"/>
              </a:rPr>
              <a:t>    </a:t>
            </a:r>
            <a:r>
              <a:rPr lang="en-US" altLang="zh-CN" sz="2400" b="1" kern="0" dirty="0" smtClean="0">
                <a:solidFill>
                  <a:srgbClr val="000000"/>
                </a:solidFill>
                <a:latin typeface="Times New Roman" pitchFamily="18" charset="0"/>
                <a:ea typeface="宋体"/>
              </a:rPr>
              <a:t>if (!T)  { p = f</a:t>
            </a:r>
            <a:r>
              <a:rPr lang="zh-CN" altLang="en-US" sz="2400" b="1" kern="0" dirty="0" smtClean="0">
                <a:solidFill>
                  <a:srgbClr val="000000"/>
                </a:solidFill>
                <a:latin typeface="Times New Roman" pitchFamily="18" charset="0"/>
                <a:ea typeface="宋体"/>
              </a:rPr>
              <a:t>；</a:t>
            </a:r>
            <a:r>
              <a:rPr lang="en-US" altLang="zh-CN" sz="2400" b="1" kern="0" dirty="0" smtClean="0">
                <a:solidFill>
                  <a:srgbClr val="000000"/>
                </a:solidFill>
                <a:latin typeface="Times New Roman" pitchFamily="18" charset="0"/>
                <a:ea typeface="宋体"/>
              </a:rPr>
              <a:t>return  FALSE</a:t>
            </a:r>
            <a:r>
              <a:rPr lang="zh-CN" altLang="en-US" sz="2400" b="1" kern="0" dirty="0" smtClean="0">
                <a:solidFill>
                  <a:srgbClr val="000000"/>
                </a:solidFill>
                <a:latin typeface="Times New Roman" pitchFamily="18" charset="0"/>
                <a:ea typeface="宋体"/>
              </a:rPr>
              <a:t>；</a:t>
            </a:r>
            <a:r>
              <a:rPr lang="en-US" altLang="zh-CN" sz="2400" b="1" kern="0" dirty="0" smtClean="0">
                <a:solidFill>
                  <a:srgbClr val="000000"/>
                </a:solidFill>
                <a:latin typeface="Times New Roman" pitchFamily="18" charset="0"/>
                <a:ea typeface="宋体"/>
              </a:rPr>
              <a:t>}</a:t>
            </a:r>
            <a:r>
              <a:rPr lang="en-US" altLang="zh-CN"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   </a:t>
            </a:r>
            <a:r>
              <a:rPr lang="en-US" altLang="zh-CN" sz="2400" b="1" kern="0" dirty="0" smtClean="0">
                <a:solidFill>
                  <a:srgbClr val="0000CC"/>
                </a:solidFill>
                <a:latin typeface="Times New Roman" pitchFamily="18" charset="0"/>
              </a:rPr>
              <a:t>// </a:t>
            </a:r>
            <a:r>
              <a:rPr lang="zh-CN" altLang="en-US" sz="2400" b="1" kern="0" dirty="0" smtClean="0">
                <a:solidFill>
                  <a:srgbClr val="0000CC"/>
                </a:solidFill>
                <a:latin typeface="楷体_GB2312" pitchFamily="49" charset="-122"/>
              </a:rPr>
              <a:t>查找不成功</a:t>
            </a:r>
          </a:p>
          <a:p>
            <a:pPr>
              <a:lnSpc>
                <a:spcPct val="90000"/>
              </a:lnSpc>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else   if  </a:t>
            </a:r>
            <a:r>
              <a:rPr lang="en-US" altLang="zh-CN" sz="2400" b="1" kern="0" dirty="0" smtClean="0">
                <a:solidFill>
                  <a:srgbClr val="FF3300"/>
                </a:solidFill>
                <a:latin typeface="Times New Roman" pitchFamily="18" charset="0"/>
                <a:ea typeface="宋体"/>
              </a:rPr>
              <a:t>EQ (key, T-&gt;</a:t>
            </a:r>
            <a:r>
              <a:rPr lang="en-US" altLang="zh-CN" sz="2400" b="1" kern="0" dirty="0" err="1" smtClean="0">
                <a:solidFill>
                  <a:srgbClr val="FF3300"/>
                </a:solidFill>
                <a:latin typeface="Times New Roman" pitchFamily="18" charset="0"/>
                <a:ea typeface="宋体"/>
              </a:rPr>
              <a:t>data.key</a:t>
            </a:r>
            <a:r>
              <a:rPr lang="en-US" altLang="zh-CN" sz="2400" b="1" kern="0" dirty="0" smtClean="0">
                <a:solidFill>
                  <a:srgbClr val="FF3300"/>
                </a:solidFill>
                <a:latin typeface="Times New Roman" pitchFamily="18" charset="0"/>
                <a:ea typeface="宋体"/>
              </a:rPr>
              <a:t>)</a:t>
            </a:r>
          </a:p>
          <a:p>
            <a:pPr>
              <a:lnSpc>
                <a:spcPct val="90000"/>
              </a:lnSpc>
              <a:buFontTx/>
              <a:buNone/>
              <a:defRPr/>
            </a:pPr>
            <a:r>
              <a:rPr lang="en-US" altLang="zh-CN" sz="2400" b="1" kern="0" dirty="0" smtClean="0">
                <a:solidFill>
                  <a:srgbClr val="000000"/>
                </a:solidFill>
                <a:latin typeface="Times New Roman" pitchFamily="18" charset="0"/>
                <a:ea typeface="宋体"/>
              </a:rPr>
              <a:t>                  { p=T</a:t>
            </a:r>
            <a:r>
              <a:rPr lang="zh-CN" altLang="en-US" sz="2400" b="1" kern="0" dirty="0" smtClean="0">
                <a:solidFill>
                  <a:srgbClr val="000000"/>
                </a:solidFill>
                <a:latin typeface="Times New Roman" pitchFamily="18" charset="0"/>
                <a:ea typeface="宋体"/>
              </a:rPr>
              <a:t>；</a:t>
            </a:r>
            <a:r>
              <a:rPr lang="en-US" altLang="zh-CN" sz="2400" b="1" kern="0" dirty="0" smtClean="0">
                <a:solidFill>
                  <a:srgbClr val="000000"/>
                </a:solidFill>
                <a:latin typeface="Times New Roman" pitchFamily="18" charset="0"/>
                <a:ea typeface="宋体"/>
              </a:rPr>
              <a:t>return  TRUE</a:t>
            </a:r>
            <a:r>
              <a:rPr lang="zh-CN" altLang="en-US" sz="2400" b="1" kern="0" dirty="0" smtClean="0">
                <a:solidFill>
                  <a:srgbClr val="000000"/>
                </a:solidFill>
                <a:latin typeface="Times New Roman" pitchFamily="18" charset="0"/>
                <a:ea typeface="宋体"/>
              </a:rPr>
              <a:t>；</a:t>
            </a:r>
            <a:r>
              <a:rPr lang="en-US" altLang="zh-CN" sz="2400" b="1" kern="0" dirty="0" smtClean="0">
                <a:solidFill>
                  <a:srgbClr val="000000"/>
                </a:solidFill>
                <a:latin typeface="Times New Roman" pitchFamily="18" charset="0"/>
                <a:ea typeface="宋体"/>
              </a:rPr>
              <a:t>}</a:t>
            </a:r>
            <a:r>
              <a:rPr lang="en-US" altLang="zh-CN" sz="2400" b="1" kern="0" dirty="0" smtClean="0">
                <a:solidFill>
                  <a:srgbClr val="000000"/>
                </a:solidFill>
                <a:ea typeface="宋体"/>
              </a:rPr>
              <a:t>      </a:t>
            </a:r>
            <a:r>
              <a:rPr lang="en-US" altLang="zh-CN" sz="2400" b="1" kern="0" dirty="0" smtClean="0">
                <a:solidFill>
                  <a:srgbClr val="0000CC"/>
                </a:solidFill>
                <a:latin typeface="Times New Roman" pitchFamily="18" charset="0"/>
              </a:rPr>
              <a:t>// </a:t>
            </a:r>
            <a:r>
              <a:rPr lang="zh-CN" altLang="en-US" sz="2400" b="1" kern="0" dirty="0" smtClean="0">
                <a:solidFill>
                  <a:srgbClr val="0000CC"/>
                </a:solidFill>
                <a:latin typeface="楷体_GB2312" pitchFamily="49" charset="-122"/>
              </a:rPr>
              <a:t>查找成功</a:t>
            </a:r>
            <a:r>
              <a:rPr lang="zh-CN" altLang="en-US" sz="2400" b="1" kern="0" dirty="0" smtClean="0">
                <a:solidFill>
                  <a:srgbClr val="000000"/>
                </a:solidFill>
                <a:latin typeface="楷体_GB2312" pitchFamily="49" charset="-122"/>
              </a:rPr>
              <a:t> </a:t>
            </a:r>
          </a:p>
          <a:p>
            <a:pPr>
              <a:lnSpc>
                <a:spcPct val="90000"/>
              </a:lnSpc>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else   if  </a:t>
            </a:r>
            <a:r>
              <a:rPr lang="en-US" altLang="zh-CN" sz="2400" b="1" kern="0" dirty="0" smtClean="0">
                <a:solidFill>
                  <a:srgbClr val="FF3300"/>
                </a:solidFill>
                <a:latin typeface="Times New Roman" pitchFamily="18" charset="0"/>
                <a:ea typeface="宋体"/>
              </a:rPr>
              <a:t>LT (key, T-&gt;</a:t>
            </a:r>
            <a:r>
              <a:rPr lang="en-US" altLang="zh-CN" sz="2400" b="1" kern="0" dirty="0" err="1" smtClean="0">
                <a:solidFill>
                  <a:srgbClr val="FF3300"/>
                </a:solidFill>
                <a:latin typeface="Times New Roman" pitchFamily="18" charset="0"/>
                <a:ea typeface="宋体"/>
              </a:rPr>
              <a:t>data.key</a:t>
            </a:r>
            <a:r>
              <a:rPr lang="en-US" altLang="zh-CN" sz="2400" b="1" kern="0" dirty="0" smtClean="0">
                <a:solidFill>
                  <a:srgbClr val="FF3300"/>
                </a:solidFill>
                <a:latin typeface="Times New Roman" pitchFamily="18" charset="0"/>
                <a:ea typeface="宋体"/>
              </a:rPr>
              <a:t>)</a:t>
            </a:r>
          </a:p>
          <a:p>
            <a:pPr>
              <a:lnSpc>
                <a:spcPct val="90000"/>
              </a:lnSpc>
              <a:buFontTx/>
              <a:buNone/>
              <a:defRPr/>
            </a:pPr>
            <a:r>
              <a:rPr lang="en-US" altLang="zh-CN" sz="2400" b="1" kern="0" dirty="0" smtClean="0">
                <a:solidFill>
                  <a:srgbClr val="000000"/>
                </a:solidFill>
                <a:latin typeface="Times New Roman" pitchFamily="18" charset="0"/>
                <a:ea typeface="宋体"/>
              </a:rPr>
              <a:t>                  return </a:t>
            </a:r>
            <a:r>
              <a:rPr lang="en-US" altLang="zh-CN" sz="2400" b="1" kern="0" dirty="0" err="1" smtClean="0">
                <a:solidFill>
                  <a:srgbClr val="000000"/>
                </a:solidFill>
                <a:latin typeface="Times New Roman" pitchFamily="18" charset="0"/>
                <a:ea typeface="宋体"/>
              </a:rPr>
              <a:t>SearchBST</a:t>
            </a:r>
            <a:r>
              <a:rPr lang="en-US" altLang="zh-CN" sz="2400" b="1" kern="0" dirty="0" smtClean="0">
                <a:solidFill>
                  <a:srgbClr val="000000"/>
                </a:solidFill>
                <a:latin typeface="Times New Roman" pitchFamily="18" charset="0"/>
                <a:ea typeface="宋体"/>
              </a:rPr>
              <a:t> (T-&gt;</a:t>
            </a:r>
            <a:r>
              <a:rPr lang="en-US" altLang="zh-CN" sz="2400" b="1" kern="0" dirty="0" err="1" smtClean="0">
                <a:solidFill>
                  <a:srgbClr val="000000"/>
                </a:solidFill>
                <a:latin typeface="Times New Roman" pitchFamily="18" charset="0"/>
                <a:ea typeface="宋体"/>
              </a:rPr>
              <a:t>lchild</a:t>
            </a:r>
            <a:r>
              <a:rPr lang="en-US" altLang="zh-CN" sz="2400" b="1" kern="0" dirty="0" smtClean="0">
                <a:solidFill>
                  <a:srgbClr val="000000"/>
                </a:solidFill>
                <a:latin typeface="Times New Roman" pitchFamily="18" charset="0"/>
                <a:ea typeface="宋体"/>
              </a:rPr>
              <a:t>, key, </a:t>
            </a:r>
            <a:r>
              <a:rPr lang="en-US" altLang="zh-CN" sz="2400" b="1" kern="0" dirty="0" err="1" smtClean="0">
                <a:solidFill>
                  <a:srgbClr val="000000"/>
                </a:solidFill>
                <a:latin typeface="Times New Roman" pitchFamily="18" charset="0"/>
                <a:ea typeface="宋体"/>
              </a:rPr>
              <a:t>T,p</a:t>
            </a:r>
            <a:r>
              <a:rPr lang="en-US" altLang="zh-CN" sz="2400" b="1" kern="0" dirty="0" smtClean="0">
                <a:solidFill>
                  <a:srgbClr val="000000"/>
                </a:solidFill>
                <a:latin typeface="Times New Roman" pitchFamily="18" charset="0"/>
                <a:ea typeface="宋体"/>
              </a:rPr>
              <a:t>);</a:t>
            </a:r>
          </a:p>
          <a:p>
            <a:pPr>
              <a:lnSpc>
                <a:spcPct val="90000"/>
              </a:lnSpc>
              <a:buFontTx/>
              <a:buNone/>
              <a:defRPr/>
            </a:pPr>
            <a:r>
              <a:rPr lang="en-US" altLang="zh-CN"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 </a:t>
            </a:r>
            <a:r>
              <a:rPr lang="en-US" altLang="zh-CN" sz="2400" b="1" kern="0" dirty="0" smtClean="0">
                <a:solidFill>
                  <a:srgbClr val="0000CC"/>
                </a:solidFill>
                <a:latin typeface="Times New Roman" pitchFamily="18" charset="0"/>
              </a:rPr>
              <a:t>// </a:t>
            </a:r>
            <a:r>
              <a:rPr lang="zh-CN" altLang="en-US" sz="2400" b="1" kern="0" dirty="0" smtClean="0">
                <a:solidFill>
                  <a:srgbClr val="0000CC"/>
                </a:solidFill>
                <a:latin typeface="楷体_GB2312" pitchFamily="49" charset="-122"/>
              </a:rPr>
              <a:t>在左子树中继续查找</a:t>
            </a:r>
          </a:p>
          <a:p>
            <a:pPr>
              <a:lnSpc>
                <a:spcPct val="90000"/>
              </a:lnSpc>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else   return  </a:t>
            </a:r>
            <a:r>
              <a:rPr lang="en-US" altLang="zh-CN" sz="2400" b="1" kern="0" dirty="0" err="1" smtClean="0">
                <a:solidFill>
                  <a:srgbClr val="000000"/>
                </a:solidFill>
                <a:latin typeface="Times New Roman" pitchFamily="18" charset="0"/>
                <a:ea typeface="宋体"/>
              </a:rPr>
              <a:t>SearchBST</a:t>
            </a:r>
            <a:r>
              <a:rPr lang="en-US" altLang="zh-CN" sz="2400" b="1" kern="0" dirty="0" smtClean="0">
                <a:solidFill>
                  <a:srgbClr val="000000"/>
                </a:solidFill>
                <a:latin typeface="Times New Roman" pitchFamily="18" charset="0"/>
                <a:ea typeface="宋体"/>
              </a:rPr>
              <a:t> (T-&gt;</a:t>
            </a:r>
            <a:r>
              <a:rPr lang="en-US" altLang="zh-CN" sz="2400" b="1" kern="0" dirty="0" err="1" smtClean="0">
                <a:solidFill>
                  <a:srgbClr val="000000"/>
                </a:solidFill>
                <a:latin typeface="Times New Roman" pitchFamily="18" charset="0"/>
                <a:ea typeface="宋体"/>
              </a:rPr>
              <a:t>rchild</a:t>
            </a:r>
            <a:r>
              <a:rPr lang="en-US" altLang="zh-CN" sz="2400" b="1" kern="0" dirty="0" smtClean="0">
                <a:solidFill>
                  <a:srgbClr val="000000"/>
                </a:solidFill>
                <a:latin typeface="Times New Roman" pitchFamily="18" charset="0"/>
                <a:ea typeface="宋体"/>
              </a:rPr>
              <a:t>, key, T, p);</a:t>
            </a:r>
          </a:p>
          <a:p>
            <a:pPr>
              <a:lnSpc>
                <a:spcPct val="90000"/>
              </a:lnSpc>
              <a:buFontTx/>
              <a:buNone/>
              <a:defRPr/>
            </a:pPr>
            <a:r>
              <a:rPr lang="en-US" altLang="zh-CN"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 </a:t>
            </a:r>
            <a:r>
              <a:rPr lang="en-US" altLang="zh-CN" sz="2400" b="1" kern="0" dirty="0" smtClean="0">
                <a:solidFill>
                  <a:srgbClr val="0000CC"/>
                </a:solidFill>
                <a:latin typeface="Times New Roman" pitchFamily="18" charset="0"/>
              </a:rPr>
              <a:t>//</a:t>
            </a:r>
            <a:r>
              <a:rPr lang="zh-CN" altLang="en-US" sz="2400" b="1" kern="0" dirty="0" smtClean="0">
                <a:solidFill>
                  <a:srgbClr val="0000CC"/>
                </a:solidFill>
                <a:latin typeface="楷体_GB2312" pitchFamily="49" charset="-122"/>
              </a:rPr>
              <a:t>在右子树中继续查找</a:t>
            </a:r>
          </a:p>
          <a:p>
            <a:pPr>
              <a:lnSpc>
                <a:spcPct val="90000"/>
              </a:lnSpc>
              <a:buFontTx/>
              <a:buNone/>
              <a:defRPr/>
            </a:pPr>
            <a:r>
              <a:rPr lang="en-US" altLang="zh-CN" sz="2400" b="1" kern="0" dirty="0" smtClean="0">
                <a:solidFill>
                  <a:srgbClr val="000000"/>
                </a:solidFill>
                <a:latin typeface="Times New Roman" pitchFamily="18" charset="0"/>
                <a:ea typeface="宋体"/>
              </a:rPr>
              <a:t>}  // </a:t>
            </a:r>
            <a:r>
              <a:rPr lang="en-US" altLang="zh-CN" sz="2400" b="1" kern="0" dirty="0" err="1" smtClean="0">
                <a:solidFill>
                  <a:srgbClr val="000000"/>
                </a:solidFill>
                <a:latin typeface="Times New Roman" pitchFamily="18" charset="0"/>
                <a:ea typeface="宋体"/>
              </a:rPr>
              <a:t>SearchBST</a:t>
            </a:r>
            <a:endParaRPr lang="en-US" altLang="zh-CN" sz="2400" b="1" kern="0" dirty="0" smtClean="0">
              <a:solidFill>
                <a:srgbClr val="000000"/>
              </a:solidFill>
              <a:latin typeface="Times New Roman" pitchFamily="18" charset="0"/>
              <a:ea typeface="宋体"/>
            </a:endParaRPr>
          </a:p>
        </p:txBody>
      </p:sp>
    </p:spTree>
    <p:extLst>
      <p:ext uri="{BB962C8B-B14F-4D97-AF65-F5344CB8AC3E}">
        <p14:creationId xmlns:p14="http://schemas.microsoft.com/office/powerpoint/2010/main" xmlns="" val="6711783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根据指定位置进行插入</a:t>
            </a:r>
            <a:r>
              <a:rPr lang="zh-CN" altLang="en-US" dirty="0" smtClean="0"/>
              <a:t>操作</a:t>
            </a:r>
            <a:endParaRPr lang="zh-CN" altLang="en-US" dirty="0"/>
          </a:p>
        </p:txBody>
      </p:sp>
      <p:sp>
        <p:nvSpPr>
          <p:cNvPr id="4" name="Rectangle 3"/>
          <p:cNvSpPr txBox="1">
            <a:spLocks noChangeArrowheads="1"/>
          </p:cNvSpPr>
          <p:nvPr/>
        </p:nvSpPr>
        <p:spPr bwMode="auto">
          <a:xfrm>
            <a:off x="395536" y="1052736"/>
            <a:ext cx="8820150" cy="5724525"/>
          </a:xfrm>
          <a:prstGeom prst="rect">
            <a:avLst/>
          </a:prstGeom>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Tx/>
              <a:buNone/>
              <a:defRPr/>
            </a:pPr>
            <a:r>
              <a:rPr lang="en-US" altLang="zh-CN" sz="2400" b="1" kern="0" dirty="0" smtClean="0">
                <a:solidFill>
                  <a:srgbClr val="000000"/>
                </a:solidFill>
                <a:latin typeface="Times New Roman" pitchFamily="18" charset="0"/>
                <a:ea typeface="宋体"/>
              </a:rPr>
              <a:t>   Status </a:t>
            </a:r>
            <a:r>
              <a:rPr lang="en-US" altLang="zh-CN" sz="2400" b="1" kern="0" dirty="0" err="1" smtClean="0">
                <a:solidFill>
                  <a:srgbClr val="0000CC"/>
                </a:solidFill>
                <a:latin typeface="Times New Roman" pitchFamily="18" charset="0"/>
                <a:ea typeface="宋体"/>
              </a:rPr>
              <a:t>InsertBST</a:t>
            </a:r>
            <a:r>
              <a:rPr lang="en-US" altLang="zh-CN" sz="2400" b="1" kern="0" dirty="0" smtClean="0">
                <a:solidFill>
                  <a:srgbClr val="000000"/>
                </a:solidFill>
                <a:latin typeface="Times New Roman" pitchFamily="18" charset="0"/>
                <a:ea typeface="宋体"/>
              </a:rPr>
              <a:t> (</a:t>
            </a:r>
            <a:r>
              <a:rPr lang="en-US" altLang="zh-CN" sz="2400" b="1" kern="0" dirty="0" err="1" smtClean="0">
                <a:solidFill>
                  <a:srgbClr val="000000"/>
                </a:solidFill>
                <a:latin typeface="Times New Roman" pitchFamily="18" charset="0"/>
                <a:ea typeface="宋体"/>
              </a:rPr>
              <a:t>BiTree</a:t>
            </a:r>
            <a:r>
              <a:rPr lang="en-US" altLang="zh-CN" sz="2400" b="1" kern="0" dirty="0" smtClean="0">
                <a:solidFill>
                  <a:srgbClr val="000000"/>
                </a:solidFill>
                <a:latin typeface="Times New Roman" pitchFamily="18" charset="0"/>
                <a:ea typeface="宋体"/>
              </a:rPr>
              <a:t> &amp;T, </a:t>
            </a:r>
            <a:r>
              <a:rPr lang="en-US" altLang="zh-CN" sz="2400" b="1" kern="0" dirty="0" err="1" smtClean="0">
                <a:solidFill>
                  <a:srgbClr val="000000"/>
                </a:solidFill>
                <a:latin typeface="Times New Roman" pitchFamily="18" charset="0"/>
                <a:ea typeface="宋体"/>
              </a:rPr>
              <a:t>ElemType</a:t>
            </a:r>
            <a:r>
              <a:rPr lang="en-US" altLang="zh-CN" sz="2400" b="1" kern="0" dirty="0" smtClean="0">
                <a:solidFill>
                  <a:srgbClr val="000000"/>
                </a:solidFill>
                <a:latin typeface="Times New Roman" pitchFamily="18" charset="0"/>
                <a:ea typeface="宋体"/>
              </a:rPr>
              <a:t>  e)</a:t>
            </a:r>
          </a:p>
          <a:p>
            <a:pPr>
              <a:buFontTx/>
              <a:buNone/>
              <a:defRPr/>
            </a:pPr>
            <a:r>
              <a:rPr lang="en-US" altLang="zh-CN" sz="2400" b="1" kern="0" dirty="0" smtClean="0">
                <a:solidFill>
                  <a:srgbClr val="FF3300"/>
                </a:solidFill>
                <a:latin typeface="Times New Roman" pitchFamily="18" charset="0"/>
                <a:ea typeface="宋体"/>
              </a:rPr>
              <a:t>{  </a:t>
            </a:r>
          </a:p>
          <a:p>
            <a:pPr>
              <a:buFontTx/>
              <a:buNone/>
              <a:defRPr/>
            </a:pPr>
            <a:r>
              <a:rPr lang="en-US" altLang="zh-CN" sz="2400" b="1" kern="0" dirty="0" smtClean="0">
                <a:solidFill>
                  <a:srgbClr val="000000"/>
                </a:solidFill>
                <a:latin typeface="Times New Roman" pitchFamily="18" charset="0"/>
                <a:ea typeface="宋体"/>
              </a:rPr>
              <a:t>   if ( </a:t>
            </a:r>
            <a:r>
              <a:rPr lang="en-US" altLang="zh-CN" sz="2400" b="1" kern="0" dirty="0" smtClean="0">
                <a:solidFill>
                  <a:srgbClr val="FF00FF"/>
                </a:solidFill>
                <a:latin typeface="Times New Roman" pitchFamily="18" charset="0"/>
                <a:ea typeface="宋体"/>
              </a:rPr>
              <a:t>! </a:t>
            </a:r>
            <a:r>
              <a:rPr lang="en-US" altLang="zh-CN" sz="2400" b="1" kern="0" dirty="0" err="1" smtClean="0">
                <a:solidFill>
                  <a:srgbClr val="FF00FF"/>
                </a:solidFill>
                <a:latin typeface="Times New Roman" pitchFamily="18" charset="0"/>
                <a:ea typeface="宋体"/>
              </a:rPr>
              <a:t>SearchBST</a:t>
            </a:r>
            <a:r>
              <a:rPr lang="en-US" altLang="zh-CN" sz="2400" b="1" kern="0" dirty="0" smtClean="0">
                <a:solidFill>
                  <a:srgbClr val="FF00FF"/>
                </a:solidFill>
                <a:latin typeface="Times New Roman" pitchFamily="18" charset="0"/>
                <a:ea typeface="宋体"/>
              </a:rPr>
              <a:t> (T, </a:t>
            </a:r>
            <a:r>
              <a:rPr lang="en-US" altLang="zh-CN" sz="2400" b="1" kern="0" dirty="0" err="1" smtClean="0">
                <a:solidFill>
                  <a:srgbClr val="FF00FF"/>
                </a:solidFill>
                <a:latin typeface="Times New Roman" pitchFamily="18" charset="0"/>
                <a:ea typeface="宋体"/>
              </a:rPr>
              <a:t>e.key</a:t>
            </a:r>
            <a:r>
              <a:rPr lang="en-US" altLang="zh-CN" sz="2400" b="1" kern="0" dirty="0" smtClean="0">
                <a:solidFill>
                  <a:srgbClr val="FF00FF"/>
                </a:solidFill>
                <a:latin typeface="Times New Roman" pitchFamily="18" charset="0"/>
                <a:ea typeface="宋体"/>
              </a:rPr>
              <a:t>, NULL, p)</a:t>
            </a:r>
            <a:r>
              <a:rPr lang="en-US" altLang="zh-CN" sz="2400" b="1" kern="0" dirty="0" smtClean="0">
                <a:solidFill>
                  <a:srgbClr val="000000"/>
                </a:solidFill>
                <a:latin typeface="Times New Roman" pitchFamily="18" charset="0"/>
                <a:ea typeface="宋体"/>
              </a:rPr>
              <a:t> )</a:t>
            </a:r>
            <a:r>
              <a:rPr lang="en-US" altLang="zh-CN" sz="2400" b="1" kern="0" dirty="0" smtClean="0">
                <a:solidFill>
                  <a:srgbClr val="000000"/>
                </a:solidFill>
                <a:ea typeface="宋体"/>
              </a:rPr>
              <a:t>   </a:t>
            </a:r>
            <a:r>
              <a:rPr lang="en-US" altLang="zh-CN" sz="2000" b="1" kern="0" dirty="0" smtClean="0">
                <a:solidFill>
                  <a:srgbClr val="0000CC"/>
                </a:solidFill>
                <a:latin typeface="Times New Roman" pitchFamily="18" charset="0"/>
              </a:rPr>
              <a:t>// </a:t>
            </a:r>
            <a:r>
              <a:rPr lang="zh-CN" altLang="en-US" sz="2000" b="1" kern="0" dirty="0" smtClean="0">
                <a:solidFill>
                  <a:srgbClr val="0000CC"/>
                </a:solidFill>
                <a:latin typeface="楷体_GB2312" pitchFamily="49" charset="-122"/>
              </a:rPr>
              <a:t>查找不成功</a:t>
            </a:r>
          </a:p>
          <a:p>
            <a:pPr>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   s = (</a:t>
            </a:r>
            <a:r>
              <a:rPr lang="en-US" altLang="zh-CN" sz="2400" b="1" kern="0" dirty="0" err="1" smtClean="0">
                <a:solidFill>
                  <a:srgbClr val="000000"/>
                </a:solidFill>
                <a:latin typeface="Times New Roman" pitchFamily="18" charset="0"/>
                <a:ea typeface="宋体"/>
              </a:rPr>
              <a:t>BiTree</a:t>
            </a:r>
            <a:r>
              <a:rPr lang="en-US" altLang="zh-CN" sz="2400" b="1" kern="0" dirty="0" smtClean="0">
                <a:solidFill>
                  <a:srgbClr val="000000"/>
                </a:solidFill>
                <a:latin typeface="Times New Roman" pitchFamily="18" charset="0"/>
                <a:ea typeface="宋体"/>
              </a:rPr>
              <a:t>) </a:t>
            </a:r>
            <a:r>
              <a:rPr lang="en-US" altLang="zh-CN" sz="2400" b="1" kern="0" dirty="0" err="1" smtClean="0">
                <a:solidFill>
                  <a:srgbClr val="000000"/>
                </a:solidFill>
                <a:latin typeface="Times New Roman" pitchFamily="18" charset="0"/>
                <a:ea typeface="宋体"/>
              </a:rPr>
              <a:t>malloc</a:t>
            </a:r>
            <a:r>
              <a:rPr lang="en-US" altLang="zh-CN" sz="2400" b="1" kern="0" dirty="0" smtClean="0">
                <a:solidFill>
                  <a:srgbClr val="000000"/>
                </a:solidFill>
                <a:latin typeface="Times New Roman" pitchFamily="18" charset="0"/>
                <a:ea typeface="宋体"/>
              </a:rPr>
              <a:t> (</a:t>
            </a:r>
            <a:r>
              <a:rPr lang="en-US" altLang="zh-CN" sz="2400" b="1" kern="0" dirty="0" err="1" smtClean="0">
                <a:solidFill>
                  <a:srgbClr val="000000"/>
                </a:solidFill>
                <a:latin typeface="Times New Roman" pitchFamily="18" charset="0"/>
                <a:ea typeface="宋体"/>
              </a:rPr>
              <a:t>sizeof</a:t>
            </a:r>
            <a:r>
              <a:rPr lang="en-US" altLang="zh-CN" sz="2400" b="1" kern="0" dirty="0" smtClean="0">
                <a:solidFill>
                  <a:srgbClr val="000000"/>
                </a:solidFill>
                <a:latin typeface="Times New Roman" pitchFamily="18" charset="0"/>
                <a:ea typeface="宋体"/>
              </a:rPr>
              <a:t> (</a:t>
            </a:r>
            <a:r>
              <a:rPr lang="en-US" altLang="zh-CN" sz="2400" b="1" kern="0" dirty="0" err="1" smtClean="0">
                <a:solidFill>
                  <a:srgbClr val="000000"/>
                </a:solidFill>
                <a:latin typeface="Times New Roman" pitchFamily="18" charset="0"/>
                <a:ea typeface="宋体"/>
              </a:rPr>
              <a:t>BiTNode</a:t>
            </a:r>
            <a:r>
              <a:rPr lang="en-US" altLang="zh-CN" sz="2400" b="1" kern="0" dirty="0" smtClean="0">
                <a:solidFill>
                  <a:srgbClr val="000000"/>
                </a:solidFill>
                <a:latin typeface="Times New Roman" pitchFamily="18" charset="0"/>
                <a:ea typeface="宋体"/>
              </a:rPr>
              <a:t>))</a:t>
            </a:r>
            <a:r>
              <a:rPr lang="zh-CN" altLang="en-US" sz="2400" b="1" kern="0" dirty="0" smtClean="0">
                <a:solidFill>
                  <a:srgbClr val="000000"/>
                </a:solidFill>
                <a:latin typeface="Times New Roman" pitchFamily="18" charset="0"/>
                <a:ea typeface="宋体"/>
              </a:rPr>
              <a:t>；</a:t>
            </a:r>
          </a:p>
          <a:p>
            <a:pPr>
              <a:buFontTx/>
              <a:buNone/>
              <a:defRPr/>
            </a:pPr>
            <a:r>
              <a:rPr lang="zh-CN" altLang="en-US" sz="2400" b="1" kern="0" dirty="0" smtClean="0">
                <a:solidFill>
                  <a:srgbClr val="000000"/>
                </a:solidFill>
                <a:latin typeface="Times New Roman" pitchFamily="18" charset="0"/>
                <a:ea typeface="宋体"/>
              </a:rPr>
              <a:t>       </a:t>
            </a:r>
            <a:r>
              <a:rPr lang="en-US" altLang="zh-CN" sz="2400" b="1" kern="0" dirty="0" smtClean="0">
                <a:solidFill>
                  <a:srgbClr val="000000"/>
                </a:solidFill>
                <a:latin typeface="Times New Roman" pitchFamily="18" charset="0"/>
                <a:ea typeface="宋体"/>
              </a:rPr>
              <a:t>s-&gt;data = e</a:t>
            </a:r>
            <a:r>
              <a:rPr lang="zh-CN" altLang="en-US" sz="2400" b="1" kern="0" dirty="0" smtClean="0">
                <a:solidFill>
                  <a:srgbClr val="000000"/>
                </a:solidFill>
                <a:latin typeface="Times New Roman" pitchFamily="18" charset="0"/>
                <a:ea typeface="宋体"/>
              </a:rPr>
              <a:t>；</a:t>
            </a:r>
            <a:r>
              <a:rPr lang="en-US" altLang="zh-CN" sz="2400" b="1" kern="0" dirty="0" smtClean="0">
                <a:solidFill>
                  <a:srgbClr val="000000"/>
                </a:solidFill>
                <a:latin typeface="Times New Roman" pitchFamily="18" charset="0"/>
                <a:ea typeface="宋体"/>
              </a:rPr>
              <a:t>s-&gt;</a:t>
            </a:r>
            <a:r>
              <a:rPr lang="en-US" altLang="zh-CN" sz="2400" b="1" kern="0" dirty="0" err="1" smtClean="0">
                <a:solidFill>
                  <a:srgbClr val="000000"/>
                </a:solidFill>
                <a:latin typeface="Times New Roman" pitchFamily="18" charset="0"/>
                <a:ea typeface="宋体"/>
              </a:rPr>
              <a:t>lchild</a:t>
            </a:r>
            <a:r>
              <a:rPr lang="en-US" altLang="zh-CN" sz="2400" b="1" kern="0" dirty="0" smtClean="0">
                <a:solidFill>
                  <a:srgbClr val="000000"/>
                </a:solidFill>
                <a:latin typeface="Times New Roman" pitchFamily="18" charset="0"/>
                <a:ea typeface="宋体"/>
              </a:rPr>
              <a:t> = s-&gt;</a:t>
            </a:r>
            <a:r>
              <a:rPr lang="en-US" altLang="zh-CN" sz="2400" b="1" kern="0" dirty="0" err="1" smtClean="0">
                <a:solidFill>
                  <a:srgbClr val="000000"/>
                </a:solidFill>
                <a:latin typeface="Times New Roman" pitchFamily="18" charset="0"/>
                <a:ea typeface="宋体"/>
              </a:rPr>
              <a:t>rchild</a:t>
            </a:r>
            <a:r>
              <a:rPr lang="en-US" altLang="zh-CN" sz="2400" b="1" kern="0" dirty="0" smtClean="0">
                <a:solidFill>
                  <a:srgbClr val="000000"/>
                </a:solidFill>
                <a:latin typeface="Times New Roman" pitchFamily="18" charset="0"/>
                <a:ea typeface="宋体"/>
              </a:rPr>
              <a:t> = NULL</a:t>
            </a:r>
            <a:r>
              <a:rPr lang="zh-CN" altLang="en-US" sz="2400" b="1" kern="0" dirty="0" smtClean="0">
                <a:solidFill>
                  <a:srgbClr val="000000"/>
                </a:solidFill>
                <a:latin typeface="Times New Roman" pitchFamily="18" charset="0"/>
                <a:ea typeface="宋体"/>
              </a:rPr>
              <a:t>；</a:t>
            </a:r>
            <a:r>
              <a:rPr lang="en-US" altLang="zh-CN" sz="2000" b="1" kern="0" dirty="0" smtClean="0">
                <a:solidFill>
                  <a:srgbClr val="0000CC"/>
                </a:solidFill>
                <a:latin typeface="Times New Roman" pitchFamily="18" charset="0"/>
              </a:rPr>
              <a:t>// </a:t>
            </a:r>
            <a:r>
              <a:rPr lang="zh-CN" altLang="en-US" sz="2000" b="1" kern="0" dirty="0" smtClean="0">
                <a:solidFill>
                  <a:srgbClr val="0000CC"/>
                </a:solidFill>
                <a:latin typeface="楷体_GB2312" pitchFamily="49" charset="-122"/>
              </a:rPr>
              <a:t>建立新结点</a:t>
            </a:r>
          </a:p>
          <a:p>
            <a:pPr>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if (!p)  T = s</a:t>
            </a:r>
            <a:r>
              <a:rPr lang="zh-CN" altLang="en-US" sz="2400" b="1" kern="0" dirty="0" smtClean="0">
                <a:solidFill>
                  <a:srgbClr val="000000"/>
                </a:solidFill>
                <a:latin typeface="Times New Roman" pitchFamily="18" charset="0"/>
                <a:ea typeface="宋体"/>
              </a:rPr>
              <a:t>；                    </a:t>
            </a:r>
            <a:r>
              <a:rPr lang="zh-CN" altLang="en-US" sz="2400" b="1" kern="0" dirty="0" smtClean="0">
                <a:solidFill>
                  <a:srgbClr val="000000"/>
                </a:solidFill>
                <a:ea typeface="宋体"/>
              </a:rPr>
              <a:t> </a:t>
            </a:r>
            <a:r>
              <a:rPr lang="en-US" altLang="zh-CN" sz="2000" b="1" kern="0" dirty="0" smtClean="0">
                <a:solidFill>
                  <a:srgbClr val="0000CC"/>
                </a:solidFill>
                <a:latin typeface="Times New Roman" pitchFamily="18" charset="0"/>
              </a:rPr>
              <a:t>// T</a:t>
            </a:r>
            <a:r>
              <a:rPr lang="zh-CN" altLang="en-US" sz="2000" b="1" kern="0" dirty="0" smtClean="0">
                <a:solidFill>
                  <a:srgbClr val="0000CC"/>
                </a:solidFill>
                <a:latin typeface="楷体_GB2312" pitchFamily="49" charset="-122"/>
              </a:rPr>
              <a:t>为空树</a:t>
            </a:r>
          </a:p>
          <a:p>
            <a:pPr>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else   if   </a:t>
            </a:r>
            <a:r>
              <a:rPr lang="en-US" altLang="zh-CN" sz="2400" b="1" kern="0" dirty="0" smtClean="0">
                <a:solidFill>
                  <a:srgbClr val="FF00FF"/>
                </a:solidFill>
                <a:latin typeface="Times New Roman" pitchFamily="18" charset="0"/>
                <a:ea typeface="宋体"/>
              </a:rPr>
              <a:t>LT (</a:t>
            </a:r>
            <a:r>
              <a:rPr lang="en-US" altLang="zh-CN" sz="2400" b="1" kern="0" dirty="0" err="1" smtClean="0">
                <a:solidFill>
                  <a:srgbClr val="FF00FF"/>
                </a:solidFill>
                <a:latin typeface="Times New Roman" pitchFamily="18" charset="0"/>
                <a:ea typeface="宋体"/>
              </a:rPr>
              <a:t>e.key</a:t>
            </a:r>
            <a:r>
              <a:rPr lang="en-US" altLang="zh-CN" sz="2400" b="1" kern="0" dirty="0" smtClean="0">
                <a:solidFill>
                  <a:srgbClr val="FF00FF"/>
                </a:solidFill>
                <a:latin typeface="Times New Roman" pitchFamily="18" charset="0"/>
                <a:ea typeface="宋体"/>
              </a:rPr>
              <a:t>, p-&gt;</a:t>
            </a:r>
            <a:r>
              <a:rPr lang="en-US" altLang="zh-CN" sz="2400" b="1" kern="0" dirty="0" err="1" smtClean="0">
                <a:solidFill>
                  <a:srgbClr val="FF00FF"/>
                </a:solidFill>
                <a:latin typeface="Times New Roman" pitchFamily="18" charset="0"/>
                <a:ea typeface="宋体"/>
              </a:rPr>
              <a:t>data.key</a:t>
            </a:r>
            <a:r>
              <a:rPr lang="en-US" altLang="zh-CN" sz="2400" b="1" kern="0" dirty="0" smtClean="0">
                <a:solidFill>
                  <a:srgbClr val="FF00FF"/>
                </a:solidFill>
                <a:latin typeface="Times New Roman" pitchFamily="18" charset="0"/>
                <a:ea typeface="宋体"/>
              </a:rPr>
              <a:t>)</a:t>
            </a:r>
          </a:p>
          <a:p>
            <a:pPr>
              <a:buFontTx/>
              <a:buNone/>
              <a:defRPr/>
            </a:pPr>
            <a:r>
              <a:rPr lang="en-US" altLang="zh-CN" sz="2400" b="1" kern="0" dirty="0" smtClean="0">
                <a:solidFill>
                  <a:srgbClr val="000000"/>
                </a:solidFill>
                <a:latin typeface="Times New Roman" pitchFamily="18" charset="0"/>
                <a:ea typeface="宋体"/>
              </a:rPr>
              <a:t>                    </a:t>
            </a:r>
            <a:r>
              <a:rPr lang="en-US" altLang="zh-CN" sz="2400" b="1" kern="0">
                <a:solidFill>
                  <a:srgbClr val="000000"/>
                </a:solidFill>
                <a:latin typeface="Times New Roman" pitchFamily="18" charset="0"/>
                <a:ea typeface="宋体"/>
              </a:rPr>
              <a:t>p-&gt;</a:t>
            </a:r>
            <a:r>
              <a:rPr lang="en-US" altLang="zh-CN" sz="2400" b="1" kern="0" dirty="0" err="1" smtClean="0">
                <a:solidFill>
                  <a:srgbClr val="000000"/>
                </a:solidFill>
                <a:latin typeface="Times New Roman" pitchFamily="18" charset="0"/>
                <a:ea typeface="宋体"/>
              </a:rPr>
              <a:t>lchild</a:t>
            </a:r>
            <a:r>
              <a:rPr lang="en-US" altLang="zh-CN" sz="2400" b="1" kern="0" dirty="0" smtClean="0">
                <a:solidFill>
                  <a:srgbClr val="000000"/>
                </a:solidFill>
                <a:latin typeface="Times New Roman" pitchFamily="18" charset="0"/>
                <a:ea typeface="宋体"/>
              </a:rPr>
              <a:t> = s</a:t>
            </a:r>
            <a:r>
              <a:rPr lang="zh-CN" altLang="en-US" sz="2400" b="1" kern="0" dirty="0" smtClean="0">
                <a:solidFill>
                  <a:srgbClr val="000000"/>
                </a:solidFill>
                <a:latin typeface="Times New Roman" pitchFamily="18" charset="0"/>
                <a:ea typeface="宋体"/>
              </a:rPr>
              <a:t>；   </a:t>
            </a:r>
            <a:r>
              <a:rPr lang="en-US" altLang="zh-CN" sz="2000" b="1" kern="0" dirty="0" smtClean="0">
                <a:solidFill>
                  <a:srgbClr val="0000CC"/>
                </a:solidFill>
                <a:latin typeface="Times New Roman" pitchFamily="18" charset="0"/>
                <a:ea typeface="宋体"/>
              </a:rPr>
              <a:t>// </a:t>
            </a:r>
            <a:r>
              <a:rPr lang="zh-CN" altLang="en-US" sz="2000" b="1" kern="0" dirty="0" smtClean="0">
                <a:solidFill>
                  <a:srgbClr val="0000CC"/>
                </a:solidFill>
                <a:latin typeface="楷体_GB2312" pitchFamily="49" charset="-122"/>
              </a:rPr>
              <a:t>被插结点</a:t>
            </a:r>
            <a:r>
              <a:rPr lang="zh-CN" altLang="en-US" sz="2000" b="1" kern="0" dirty="0" smtClean="0">
                <a:solidFill>
                  <a:srgbClr val="0000CC"/>
                </a:solidFill>
                <a:latin typeface="Times New Roman" pitchFamily="18" charset="0"/>
              </a:rPr>
              <a:t>*</a:t>
            </a:r>
            <a:r>
              <a:rPr lang="en-US" altLang="zh-CN" sz="2000" b="1" kern="0" dirty="0" smtClean="0">
                <a:solidFill>
                  <a:srgbClr val="0000CC"/>
                </a:solidFill>
                <a:latin typeface="Times New Roman" pitchFamily="18" charset="0"/>
              </a:rPr>
              <a:t>s</a:t>
            </a:r>
            <a:r>
              <a:rPr lang="zh-CN" altLang="en-US" sz="2000" b="1" kern="0" dirty="0" smtClean="0">
                <a:solidFill>
                  <a:srgbClr val="0000CC"/>
                </a:solidFill>
                <a:latin typeface="楷体_GB2312" pitchFamily="49" charset="-122"/>
              </a:rPr>
              <a:t>为左孩子</a:t>
            </a:r>
          </a:p>
          <a:p>
            <a:pPr>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else   p-&gt;</a:t>
            </a:r>
            <a:r>
              <a:rPr lang="en-US" altLang="zh-CN" sz="2400" b="1" kern="0" dirty="0" err="1" smtClean="0">
                <a:solidFill>
                  <a:srgbClr val="000000"/>
                </a:solidFill>
                <a:latin typeface="Times New Roman" pitchFamily="18" charset="0"/>
                <a:ea typeface="宋体"/>
              </a:rPr>
              <a:t>rchild</a:t>
            </a:r>
            <a:r>
              <a:rPr lang="en-US" altLang="zh-CN" sz="2400" b="1" kern="0" dirty="0" smtClean="0">
                <a:solidFill>
                  <a:srgbClr val="000000"/>
                </a:solidFill>
                <a:latin typeface="Times New Roman" pitchFamily="18" charset="0"/>
                <a:ea typeface="宋体"/>
              </a:rPr>
              <a:t> = s</a:t>
            </a:r>
            <a:r>
              <a:rPr lang="zh-CN" altLang="en-US" sz="2400" b="1" kern="0" dirty="0" smtClean="0">
                <a:solidFill>
                  <a:srgbClr val="000000"/>
                </a:solidFill>
                <a:latin typeface="Times New Roman" pitchFamily="18" charset="0"/>
                <a:ea typeface="宋体"/>
              </a:rPr>
              <a:t>；</a:t>
            </a:r>
            <a:r>
              <a:rPr lang="zh-CN" altLang="en-US" sz="2400" b="1" kern="0" dirty="0" smtClean="0">
                <a:solidFill>
                  <a:srgbClr val="000000"/>
                </a:solidFill>
                <a:ea typeface="宋体"/>
              </a:rPr>
              <a:t>      </a:t>
            </a:r>
            <a:r>
              <a:rPr lang="en-US" altLang="zh-CN" sz="2000" b="1" kern="0" dirty="0" smtClean="0">
                <a:solidFill>
                  <a:srgbClr val="0000CC"/>
                </a:solidFill>
                <a:latin typeface="Times New Roman" pitchFamily="18" charset="0"/>
                <a:ea typeface="宋体"/>
              </a:rPr>
              <a:t>//</a:t>
            </a:r>
            <a:r>
              <a:rPr lang="zh-CN" altLang="en-US" sz="2000" b="1" kern="0" dirty="0" smtClean="0">
                <a:solidFill>
                  <a:srgbClr val="0000CC"/>
                </a:solidFill>
                <a:latin typeface="楷体_GB2312" pitchFamily="49" charset="-122"/>
              </a:rPr>
              <a:t>被插结点</a:t>
            </a:r>
            <a:r>
              <a:rPr lang="zh-CN" altLang="en-US" sz="2000" b="1" kern="0" dirty="0" smtClean="0">
                <a:solidFill>
                  <a:srgbClr val="0000CC"/>
                </a:solidFill>
                <a:latin typeface="Times New Roman" pitchFamily="18" charset="0"/>
              </a:rPr>
              <a:t>*</a:t>
            </a:r>
            <a:r>
              <a:rPr lang="en-US" altLang="zh-CN" sz="2000" b="1" kern="0" dirty="0" smtClean="0">
                <a:solidFill>
                  <a:srgbClr val="0000CC"/>
                </a:solidFill>
                <a:latin typeface="Times New Roman" pitchFamily="18" charset="0"/>
              </a:rPr>
              <a:t>s</a:t>
            </a:r>
            <a:r>
              <a:rPr lang="zh-CN" altLang="en-US" sz="2000" b="1" kern="0" dirty="0" smtClean="0">
                <a:solidFill>
                  <a:srgbClr val="0000CC"/>
                </a:solidFill>
                <a:latin typeface="楷体_GB2312" pitchFamily="49" charset="-122"/>
              </a:rPr>
              <a:t>为右孩子</a:t>
            </a:r>
          </a:p>
          <a:p>
            <a:pPr>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return  TRUE</a:t>
            </a:r>
            <a:r>
              <a:rPr lang="zh-CN" altLang="en-US" sz="2400" b="1" kern="0" dirty="0" smtClean="0">
                <a:solidFill>
                  <a:srgbClr val="000000"/>
                </a:solidFill>
                <a:latin typeface="Times New Roman" pitchFamily="18" charset="0"/>
                <a:ea typeface="宋体"/>
              </a:rPr>
              <a:t>；</a:t>
            </a:r>
          </a:p>
          <a:p>
            <a:pPr>
              <a:buFontTx/>
              <a:buNone/>
              <a:defRPr/>
            </a:pPr>
            <a:r>
              <a:rPr lang="zh-CN" altLang="en-US" sz="2400" b="1" kern="0" dirty="0" smtClean="0">
                <a:solidFill>
                  <a:srgbClr val="000000"/>
                </a:solidFill>
                <a:ea typeface="宋体"/>
              </a:rPr>
              <a:t>   </a:t>
            </a:r>
            <a:r>
              <a:rPr lang="en-US" altLang="zh-CN" sz="2400" b="1" kern="0" dirty="0" smtClean="0">
                <a:solidFill>
                  <a:srgbClr val="000000"/>
                </a:solidFill>
                <a:latin typeface="Times New Roman" pitchFamily="18" charset="0"/>
                <a:ea typeface="宋体"/>
              </a:rPr>
              <a:t>}</a:t>
            </a:r>
          </a:p>
          <a:p>
            <a:pPr>
              <a:buFontTx/>
              <a:buNone/>
              <a:defRPr/>
            </a:pPr>
            <a:r>
              <a:rPr lang="en-US" altLang="zh-CN" sz="2400" b="1" kern="0" dirty="0" smtClean="0">
                <a:solidFill>
                  <a:srgbClr val="000000"/>
                </a:solidFill>
                <a:latin typeface="Times New Roman" pitchFamily="18" charset="0"/>
                <a:ea typeface="宋体"/>
              </a:rPr>
              <a:t>   else return FALSE</a:t>
            </a:r>
            <a:r>
              <a:rPr lang="zh-CN" altLang="en-US" sz="2400" b="1" kern="0" dirty="0" smtClean="0">
                <a:solidFill>
                  <a:srgbClr val="000000"/>
                </a:solidFill>
                <a:latin typeface="Times New Roman" pitchFamily="18" charset="0"/>
                <a:ea typeface="宋体"/>
              </a:rPr>
              <a:t>；</a:t>
            </a:r>
            <a:r>
              <a:rPr lang="en-US" altLang="zh-CN" sz="2000" b="1" kern="0" dirty="0" smtClean="0">
                <a:solidFill>
                  <a:srgbClr val="0000CC"/>
                </a:solidFill>
                <a:latin typeface="Times New Roman" pitchFamily="18" charset="0"/>
                <a:ea typeface="宋体"/>
              </a:rPr>
              <a:t>// </a:t>
            </a:r>
            <a:r>
              <a:rPr lang="zh-CN" altLang="en-US" sz="2000" b="1" kern="0" dirty="0" smtClean="0">
                <a:solidFill>
                  <a:srgbClr val="0000CC"/>
                </a:solidFill>
                <a:latin typeface="Times New Roman" pitchFamily="18" charset="0"/>
              </a:rPr>
              <a:t>树中已有关键字相同的结点，不再插入</a:t>
            </a:r>
          </a:p>
          <a:p>
            <a:pPr>
              <a:buFontTx/>
              <a:buNone/>
              <a:defRPr/>
            </a:pPr>
            <a:r>
              <a:rPr lang="en-US" altLang="zh-CN" sz="2400" b="1" kern="0" dirty="0" smtClean="0">
                <a:solidFill>
                  <a:srgbClr val="FF3300"/>
                </a:solidFill>
                <a:latin typeface="Times New Roman" pitchFamily="18" charset="0"/>
                <a:ea typeface="宋体"/>
              </a:rPr>
              <a:t>}  //  Insert  BST</a:t>
            </a:r>
            <a:endParaRPr lang="en-US" altLang="zh-CN" sz="2400" b="1" kern="0" dirty="0" smtClean="0">
              <a:solidFill>
                <a:srgbClr val="FF3300"/>
              </a:solidFill>
              <a:ea typeface="宋体"/>
            </a:endParaRPr>
          </a:p>
        </p:txBody>
      </p:sp>
    </p:spTree>
    <p:extLst>
      <p:ext uri="{BB962C8B-B14F-4D97-AF65-F5344CB8AC3E}">
        <p14:creationId xmlns:p14="http://schemas.microsoft.com/office/powerpoint/2010/main" xmlns="" val="10893317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a:t>树表的查找</a:t>
            </a:r>
          </a:p>
        </p:txBody>
      </p:sp>
      <p:sp>
        <p:nvSpPr>
          <p:cNvPr id="3" name="内容占位符 2"/>
          <p:cNvSpPr>
            <a:spLocks noGrp="1"/>
          </p:cNvSpPr>
          <p:nvPr>
            <p:ph idx="1"/>
          </p:nvPr>
        </p:nvSpPr>
        <p:spPr/>
        <p:txBody>
          <a:bodyPr/>
          <a:lstStyle/>
          <a:p>
            <a:r>
              <a:rPr lang="zh-CN" altLang="en-US" dirty="0"/>
              <a:t>二叉排序树</a:t>
            </a:r>
            <a:r>
              <a:rPr lang="zh-CN" altLang="en-US" dirty="0" smtClean="0"/>
              <a:t>的构造</a:t>
            </a:r>
            <a:endParaRPr lang="en-US" altLang="zh-CN" dirty="0" smtClean="0"/>
          </a:p>
          <a:p>
            <a:pPr lvl="1"/>
            <a:r>
              <a:rPr lang="zh-CN" altLang="en-US" dirty="0"/>
              <a:t>从空树出发，经过一系列的查找、插入操作之后，可生成一棵二叉排序</a:t>
            </a:r>
            <a:r>
              <a:rPr lang="zh-CN" altLang="en-US" dirty="0" smtClean="0"/>
              <a:t>树</a:t>
            </a:r>
            <a:endParaRPr lang="en-US" altLang="zh-CN" dirty="0" smtClean="0"/>
          </a:p>
          <a:p>
            <a:pPr lvl="1"/>
            <a:r>
              <a:rPr lang="zh-CN" altLang="en-US" dirty="0" smtClean="0"/>
              <a:t>示例</a:t>
            </a:r>
            <a:r>
              <a:rPr lang="en-US" altLang="zh-CN" dirty="0" smtClean="0"/>
              <a:t>1</a:t>
            </a:r>
            <a:endParaRPr lang="zh-CN" altLang="en-US" dirty="0"/>
          </a:p>
          <a:p>
            <a:pPr lvl="1"/>
            <a:endParaRPr lang="zh-CN" altLang="en-US" dirty="0"/>
          </a:p>
        </p:txBody>
      </p:sp>
      <p:sp>
        <p:nvSpPr>
          <p:cNvPr id="4" name="Text Box 4"/>
          <p:cNvSpPr txBox="1">
            <a:spLocks noChangeArrowheads="1"/>
          </p:cNvSpPr>
          <p:nvPr/>
        </p:nvSpPr>
        <p:spPr bwMode="auto">
          <a:xfrm>
            <a:off x="1185044" y="2821111"/>
            <a:ext cx="5187156" cy="823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kumimoji="1" sz="2800" b="1">
                <a:solidFill>
                  <a:schemeClr val="tx1"/>
                </a:solidFill>
                <a:latin typeface="Times New Roman" pitchFamily="18" charset="0"/>
                <a:ea typeface="楷体_GB2312" pitchFamily="49" charset="-122"/>
              </a:defRPr>
            </a:lvl1pPr>
            <a:lvl2pPr marL="742950" indent="-285750">
              <a:defRPr kumimoji="1" sz="2800" b="1">
                <a:solidFill>
                  <a:schemeClr val="tx1"/>
                </a:solidFill>
                <a:latin typeface="Times New Roman" pitchFamily="18" charset="0"/>
                <a:ea typeface="楷体_GB2312" pitchFamily="49" charset="-122"/>
              </a:defRPr>
            </a:lvl2pPr>
            <a:lvl3pPr marL="1143000" indent="-228600">
              <a:defRPr kumimoji="1" sz="2800" b="1">
                <a:solidFill>
                  <a:schemeClr val="tx1"/>
                </a:solidFill>
                <a:latin typeface="Times New Roman" pitchFamily="18" charset="0"/>
                <a:ea typeface="楷体_GB2312" pitchFamily="49" charset="-122"/>
              </a:defRPr>
            </a:lvl3pPr>
            <a:lvl4pPr marL="1600200" indent="-228600">
              <a:defRPr kumimoji="1" sz="2800" b="1">
                <a:solidFill>
                  <a:schemeClr val="tx1"/>
                </a:solidFill>
                <a:latin typeface="Times New Roman" pitchFamily="18" charset="0"/>
                <a:ea typeface="楷体_GB2312" pitchFamily="49" charset="-122"/>
              </a:defRPr>
            </a:lvl4pPr>
            <a:lvl5pPr marL="2057400" indent="-22860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9pPr>
          </a:lstStyle>
          <a:p>
            <a:pPr>
              <a:spcBef>
                <a:spcPct val="0"/>
              </a:spcBef>
            </a:pPr>
            <a:endParaRPr lang="en-US" altLang="zh-CN" sz="2000" b="0" dirty="0">
              <a:solidFill>
                <a:srgbClr val="17347D"/>
              </a:solidFill>
              <a:ea typeface="宋体" charset="-122"/>
            </a:endParaRPr>
          </a:p>
          <a:p>
            <a:pPr>
              <a:spcBef>
                <a:spcPct val="0"/>
              </a:spcBef>
            </a:pPr>
            <a:r>
              <a:rPr lang="en-US" altLang="zh-CN" dirty="0">
                <a:solidFill>
                  <a:srgbClr val="17347D"/>
                </a:solidFill>
                <a:ea typeface="宋体" charset="-122"/>
              </a:rPr>
              <a:t>  {10</a:t>
            </a:r>
            <a:r>
              <a:rPr lang="zh-CN" altLang="en-US" dirty="0">
                <a:solidFill>
                  <a:srgbClr val="17347D"/>
                </a:solidFill>
                <a:ea typeface="宋体" charset="-122"/>
              </a:rPr>
              <a:t>， </a:t>
            </a:r>
            <a:r>
              <a:rPr lang="en-US" altLang="zh-CN" dirty="0">
                <a:solidFill>
                  <a:srgbClr val="17347D"/>
                </a:solidFill>
                <a:ea typeface="宋体" charset="-122"/>
              </a:rPr>
              <a:t>18</a:t>
            </a:r>
            <a:r>
              <a:rPr lang="zh-CN" altLang="en-US" dirty="0">
                <a:solidFill>
                  <a:srgbClr val="17347D"/>
                </a:solidFill>
                <a:ea typeface="宋体" charset="-122"/>
              </a:rPr>
              <a:t>， </a:t>
            </a:r>
            <a:r>
              <a:rPr lang="en-US" altLang="zh-CN" dirty="0">
                <a:solidFill>
                  <a:srgbClr val="17347D"/>
                </a:solidFill>
                <a:ea typeface="宋体" charset="-122"/>
              </a:rPr>
              <a:t>3</a:t>
            </a:r>
            <a:r>
              <a:rPr lang="zh-CN" altLang="en-US" dirty="0">
                <a:solidFill>
                  <a:srgbClr val="17347D"/>
                </a:solidFill>
                <a:ea typeface="宋体" charset="-122"/>
              </a:rPr>
              <a:t>， </a:t>
            </a:r>
            <a:r>
              <a:rPr lang="en-US" altLang="zh-CN" dirty="0">
                <a:solidFill>
                  <a:srgbClr val="17347D"/>
                </a:solidFill>
                <a:ea typeface="宋体" charset="-122"/>
              </a:rPr>
              <a:t>8</a:t>
            </a:r>
            <a:r>
              <a:rPr lang="zh-CN" altLang="en-US" dirty="0">
                <a:solidFill>
                  <a:srgbClr val="17347D"/>
                </a:solidFill>
                <a:ea typeface="宋体" charset="-122"/>
              </a:rPr>
              <a:t>， </a:t>
            </a:r>
            <a:r>
              <a:rPr lang="en-US" altLang="zh-CN" dirty="0">
                <a:solidFill>
                  <a:srgbClr val="17347D"/>
                </a:solidFill>
                <a:ea typeface="宋体" charset="-122"/>
              </a:rPr>
              <a:t>12</a:t>
            </a:r>
            <a:r>
              <a:rPr lang="zh-CN" altLang="en-US" dirty="0">
                <a:solidFill>
                  <a:srgbClr val="17347D"/>
                </a:solidFill>
                <a:ea typeface="宋体" charset="-122"/>
              </a:rPr>
              <a:t>， </a:t>
            </a:r>
            <a:r>
              <a:rPr lang="en-US" altLang="zh-CN" dirty="0">
                <a:solidFill>
                  <a:srgbClr val="17347D"/>
                </a:solidFill>
                <a:ea typeface="宋体" charset="-122"/>
              </a:rPr>
              <a:t>2</a:t>
            </a:r>
            <a:r>
              <a:rPr lang="zh-CN" altLang="en-US" dirty="0">
                <a:solidFill>
                  <a:srgbClr val="17347D"/>
                </a:solidFill>
                <a:ea typeface="宋体" charset="-122"/>
              </a:rPr>
              <a:t>， </a:t>
            </a:r>
            <a:r>
              <a:rPr lang="en-US" altLang="zh-CN" dirty="0">
                <a:solidFill>
                  <a:srgbClr val="17347D"/>
                </a:solidFill>
                <a:ea typeface="宋体" charset="-122"/>
              </a:rPr>
              <a:t>7}</a:t>
            </a:r>
          </a:p>
        </p:txBody>
      </p:sp>
      <p:sp>
        <p:nvSpPr>
          <p:cNvPr id="5" name="Oval 5"/>
          <p:cNvSpPr>
            <a:spLocks noChangeArrowheads="1"/>
          </p:cNvSpPr>
          <p:nvPr/>
        </p:nvSpPr>
        <p:spPr bwMode="auto">
          <a:xfrm>
            <a:off x="1293589" y="3763665"/>
            <a:ext cx="300038" cy="300037"/>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dirty="0" smtClean="0">
                <a:solidFill>
                  <a:sysClr val="windowText" lastClr="000000"/>
                </a:solidFill>
                <a:ea typeface="宋体" charset="-122"/>
              </a:rPr>
              <a:t>10</a:t>
            </a:r>
          </a:p>
        </p:txBody>
      </p:sp>
      <p:grpSp>
        <p:nvGrpSpPr>
          <p:cNvPr id="6" name="Group 6"/>
          <p:cNvGrpSpPr>
            <a:grpSpLocks/>
          </p:cNvGrpSpPr>
          <p:nvPr/>
        </p:nvGrpSpPr>
        <p:grpSpPr bwMode="auto">
          <a:xfrm>
            <a:off x="2028602" y="3763665"/>
            <a:ext cx="615950" cy="776287"/>
            <a:chOff x="1074" y="1307"/>
            <a:chExt cx="388" cy="489"/>
          </a:xfrm>
        </p:grpSpPr>
        <p:sp>
          <p:nvSpPr>
            <p:cNvPr id="7" name="Oval 7"/>
            <p:cNvSpPr>
              <a:spLocks noChangeArrowheads="1"/>
            </p:cNvSpPr>
            <p:nvPr/>
          </p:nvSpPr>
          <p:spPr bwMode="auto">
            <a:xfrm>
              <a:off x="1074" y="13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10</a:t>
              </a:r>
            </a:p>
          </p:txBody>
        </p:sp>
        <p:sp>
          <p:nvSpPr>
            <p:cNvPr id="8" name="Oval 8"/>
            <p:cNvSpPr>
              <a:spLocks noChangeArrowheads="1"/>
            </p:cNvSpPr>
            <p:nvPr/>
          </p:nvSpPr>
          <p:spPr bwMode="auto">
            <a:xfrm>
              <a:off x="1273" y="16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dirty="0" smtClean="0">
                  <a:solidFill>
                    <a:sysClr val="windowText" lastClr="000000"/>
                  </a:solidFill>
                  <a:ea typeface="宋体" charset="-122"/>
                </a:rPr>
                <a:t>18</a:t>
              </a:r>
            </a:p>
          </p:txBody>
        </p:sp>
        <p:sp>
          <p:nvSpPr>
            <p:cNvPr id="9" name="Line 9"/>
            <p:cNvSpPr>
              <a:spLocks noChangeShapeType="1"/>
            </p:cNvSpPr>
            <p:nvPr/>
          </p:nvSpPr>
          <p:spPr bwMode="auto">
            <a:xfrm>
              <a:off x="1233" y="1467"/>
              <a:ext cx="89" cy="1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grpSp>
        <p:nvGrpSpPr>
          <p:cNvPr id="10" name="Group 10"/>
          <p:cNvGrpSpPr>
            <a:grpSpLocks/>
          </p:cNvGrpSpPr>
          <p:nvPr/>
        </p:nvGrpSpPr>
        <p:grpSpPr bwMode="auto">
          <a:xfrm>
            <a:off x="3157314" y="3763665"/>
            <a:ext cx="911225" cy="801687"/>
            <a:chOff x="1785" y="1369"/>
            <a:chExt cx="574" cy="505"/>
          </a:xfrm>
        </p:grpSpPr>
        <p:grpSp>
          <p:nvGrpSpPr>
            <p:cNvPr id="11" name="Group 11"/>
            <p:cNvGrpSpPr>
              <a:grpSpLocks/>
            </p:cNvGrpSpPr>
            <p:nvPr/>
          </p:nvGrpSpPr>
          <p:grpSpPr bwMode="auto">
            <a:xfrm>
              <a:off x="1971" y="1369"/>
              <a:ext cx="388" cy="489"/>
              <a:chOff x="1074" y="1307"/>
              <a:chExt cx="388" cy="489"/>
            </a:xfrm>
          </p:grpSpPr>
          <p:sp>
            <p:nvSpPr>
              <p:cNvPr id="14" name="Oval 12"/>
              <p:cNvSpPr>
                <a:spLocks noChangeArrowheads="1"/>
              </p:cNvSpPr>
              <p:nvPr/>
            </p:nvSpPr>
            <p:spPr bwMode="auto">
              <a:xfrm>
                <a:off x="1074" y="13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10</a:t>
                </a:r>
              </a:p>
            </p:txBody>
          </p:sp>
          <p:sp>
            <p:nvSpPr>
              <p:cNvPr id="15" name="Oval 13"/>
              <p:cNvSpPr>
                <a:spLocks noChangeArrowheads="1"/>
              </p:cNvSpPr>
              <p:nvPr/>
            </p:nvSpPr>
            <p:spPr bwMode="auto">
              <a:xfrm>
                <a:off x="1273" y="16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18</a:t>
                </a:r>
              </a:p>
            </p:txBody>
          </p:sp>
          <p:sp>
            <p:nvSpPr>
              <p:cNvPr id="16" name="Line 14"/>
              <p:cNvSpPr>
                <a:spLocks noChangeShapeType="1"/>
              </p:cNvSpPr>
              <p:nvPr/>
            </p:nvSpPr>
            <p:spPr bwMode="auto">
              <a:xfrm>
                <a:off x="1233" y="1467"/>
                <a:ext cx="89" cy="1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12" name="Oval 15"/>
            <p:cNvSpPr>
              <a:spLocks noChangeArrowheads="1"/>
            </p:cNvSpPr>
            <p:nvPr/>
          </p:nvSpPr>
          <p:spPr bwMode="auto">
            <a:xfrm>
              <a:off x="1785" y="1685"/>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3</a:t>
              </a:r>
            </a:p>
          </p:txBody>
        </p:sp>
        <p:sp>
          <p:nvSpPr>
            <p:cNvPr id="13" name="Line 16"/>
            <p:cNvSpPr>
              <a:spLocks noChangeShapeType="1"/>
            </p:cNvSpPr>
            <p:nvPr/>
          </p:nvSpPr>
          <p:spPr bwMode="auto">
            <a:xfrm flipH="1">
              <a:off x="1934" y="1555"/>
              <a:ext cx="77" cy="16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grpSp>
        <p:nvGrpSpPr>
          <p:cNvPr id="17" name="Group 17"/>
          <p:cNvGrpSpPr>
            <a:grpSpLocks/>
          </p:cNvGrpSpPr>
          <p:nvPr/>
        </p:nvGrpSpPr>
        <p:grpSpPr bwMode="auto">
          <a:xfrm>
            <a:off x="4544789" y="3763665"/>
            <a:ext cx="911225" cy="1285875"/>
            <a:chOff x="2659" y="1376"/>
            <a:chExt cx="574" cy="810"/>
          </a:xfrm>
        </p:grpSpPr>
        <p:grpSp>
          <p:nvGrpSpPr>
            <p:cNvPr id="18" name="Group 18"/>
            <p:cNvGrpSpPr>
              <a:grpSpLocks/>
            </p:cNvGrpSpPr>
            <p:nvPr/>
          </p:nvGrpSpPr>
          <p:grpSpPr bwMode="auto">
            <a:xfrm>
              <a:off x="2659" y="1376"/>
              <a:ext cx="574" cy="505"/>
              <a:chOff x="1785" y="1369"/>
              <a:chExt cx="574" cy="505"/>
            </a:xfrm>
          </p:grpSpPr>
          <p:grpSp>
            <p:nvGrpSpPr>
              <p:cNvPr id="21" name="Group 19"/>
              <p:cNvGrpSpPr>
                <a:grpSpLocks/>
              </p:cNvGrpSpPr>
              <p:nvPr/>
            </p:nvGrpSpPr>
            <p:grpSpPr bwMode="auto">
              <a:xfrm>
                <a:off x="1971" y="1369"/>
                <a:ext cx="388" cy="489"/>
                <a:chOff x="1074" y="1307"/>
                <a:chExt cx="388" cy="489"/>
              </a:xfrm>
            </p:grpSpPr>
            <p:sp>
              <p:nvSpPr>
                <p:cNvPr id="24" name="Oval 20"/>
                <p:cNvSpPr>
                  <a:spLocks noChangeArrowheads="1"/>
                </p:cNvSpPr>
                <p:nvPr/>
              </p:nvSpPr>
              <p:spPr bwMode="auto">
                <a:xfrm>
                  <a:off x="1074" y="13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10</a:t>
                  </a:r>
                </a:p>
              </p:txBody>
            </p:sp>
            <p:sp>
              <p:nvSpPr>
                <p:cNvPr id="25" name="Oval 21"/>
                <p:cNvSpPr>
                  <a:spLocks noChangeArrowheads="1"/>
                </p:cNvSpPr>
                <p:nvPr/>
              </p:nvSpPr>
              <p:spPr bwMode="auto">
                <a:xfrm>
                  <a:off x="1273" y="16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18</a:t>
                  </a:r>
                </a:p>
              </p:txBody>
            </p:sp>
            <p:sp>
              <p:nvSpPr>
                <p:cNvPr id="26" name="Line 22"/>
                <p:cNvSpPr>
                  <a:spLocks noChangeShapeType="1"/>
                </p:cNvSpPr>
                <p:nvPr/>
              </p:nvSpPr>
              <p:spPr bwMode="auto">
                <a:xfrm>
                  <a:off x="1233" y="1467"/>
                  <a:ext cx="89" cy="1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22" name="Oval 23"/>
              <p:cNvSpPr>
                <a:spLocks noChangeArrowheads="1"/>
              </p:cNvSpPr>
              <p:nvPr/>
            </p:nvSpPr>
            <p:spPr bwMode="auto">
              <a:xfrm>
                <a:off x="1785" y="1685"/>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3</a:t>
                </a:r>
              </a:p>
            </p:txBody>
          </p:sp>
          <p:sp>
            <p:nvSpPr>
              <p:cNvPr id="23" name="Line 24"/>
              <p:cNvSpPr>
                <a:spLocks noChangeShapeType="1"/>
              </p:cNvSpPr>
              <p:nvPr/>
            </p:nvSpPr>
            <p:spPr bwMode="auto">
              <a:xfrm flipH="1">
                <a:off x="1934" y="1555"/>
                <a:ext cx="77" cy="16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19" name="Oval 25"/>
            <p:cNvSpPr>
              <a:spLocks noChangeArrowheads="1"/>
            </p:cNvSpPr>
            <p:nvPr/>
          </p:nvSpPr>
          <p:spPr bwMode="auto">
            <a:xfrm>
              <a:off x="2819" y="199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8</a:t>
              </a:r>
            </a:p>
          </p:txBody>
        </p:sp>
        <p:sp>
          <p:nvSpPr>
            <p:cNvPr id="20" name="Line 26"/>
            <p:cNvSpPr>
              <a:spLocks noChangeShapeType="1"/>
            </p:cNvSpPr>
            <p:nvPr/>
          </p:nvSpPr>
          <p:spPr bwMode="auto">
            <a:xfrm>
              <a:off x="2823" y="1878"/>
              <a:ext cx="55" cy="1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grpSp>
        <p:nvGrpSpPr>
          <p:cNvPr id="27" name="Group 27"/>
          <p:cNvGrpSpPr>
            <a:grpSpLocks/>
          </p:cNvGrpSpPr>
          <p:nvPr/>
        </p:nvGrpSpPr>
        <p:grpSpPr bwMode="auto">
          <a:xfrm>
            <a:off x="6037039" y="3763665"/>
            <a:ext cx="911225" cy="1285875"/>
            <a:chOff x="3599" y="1427"/>
            <a:chExt cx="574" cy="810"/>
          </a:xfrm>
        </p:grpSpPr>
        <p:grpSp>
          <p:nvGrpSpPr>
            <p:cNvPr id="28" name="Group 28"/>
            <p:cNvGrpSpPr>
              <a:grpSpLocks/>
            </p:cNvGrpSpPr>
            <p:nvPr/>
          </p:nvGrpSpPr>
          <p:grpSpPr bwMode="auto">
            <a:xfrm>
              <a:off x="3599" y="1427"/>
              <a:ext cx="574" cy="810"/>
              <a:chOff x="2659" y="1376"/>
              <a:chExt cx="574" cy="810"/>
            </a:xfrm>
          </p:grpSpPr>
          <p:grpSp>
            <p:nvGrpSpPr>
              <p:cNvPr id="31" name="Group 29"/>
              <p:cNvGrpSpPr>
                <a:grpSpLocks/>
              </p:cNvGrpSpPr>
              <p:nvPr/>
            </p:nvGrpSpPr>
            <p:grpSpPr bwMode="auto">
              <a:xfrm>
                <a:off x="2659" y="1376"/>
                <a:ext cx="574" cy="505"/>
                <a:chOff x="1785" y="1369"/>
                <a:chExt cx="574" cy="505"/>
              </a:xfrm>
            </p:grpSpPr>
            <p:grpSp>
              <p:nvGrpSpPr>
                <p:cNvPr id="34" name="Group 30"/>
                <p:cNvGrpSpPr>
                  <a:grpSpLocks/>
                </p:cNvGrpSpPr>
                <p:nvPr/>
              </p:nvGrpSpPr>
              <p:grpSpPr bwMode="auto">
                <a:xfrm>
                  <a:off x="1971" y="1369"/>
                  <a:ext cx="388" cy="489"/>
                  <a:chOff x="1074" y="1307"/>
                  <a:chExt cx="388" cy="489"/>
                </a:xfrm>
              </p:grpSpPr>
              <p:sp>
                <p:nvSpPr>
                  <p:cNvPr id="37" name="Oval 31"/>
                  <p:cNvSpPr>
                    <a:spLocks noChangeArrowheads="1"/>
                  </p:cNvSpPr>
                  <p:nvPr/>
                </p:nvSpPr>
                <p:spPr bwMode="auto">
                  <a:xfrm>
                    <a:off x="1074" y="13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10</a:t>
                    </a:r>
                  </a:p>
                </p:txBody>
              </p:sp>
              <p:sp>
                <p:nvSpPr>
                  <p:cNvPr id="38" name="Oval 32"/>
                  <p:cNvSpPr>
                    <a:spLocks noChangeArrowheads="1"/>
                  </p:cNvSpPr>
                  <p:nvPr/>
                </p:nvSpPr>
                <p:spPr bwMode="auto">
                  <a:xfrm>
                    <a:off x="1273" y="16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18</a:t>
                    </a:r>
                  </a:p>
                </p:txBody>
              </p:sp>
              <p:sp>
                <p:nvSpPr>
                  <p:cNvPr id="39" name="Line 33"/>
                  <p:cNvSpPr>
                    <a:spLocks noChangeShapeType="1"/>
                  </p:cNvSpPr>
                  <p:nvPr/>
                </p:nvSpPr>
                <p:spPr bwMode="auto">
                  <a:xfrm>
                    <a:off x="1233" y="1467"/>
                    <a:ext cx="89" cy="1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35" name="Oval 34"/>
                <p:cNvSpPr>
                  <a:spLocks noChangeArrowheads="1"/>
                </p:cNvSpPr>
                <p:nvPr/>
              </p:nvSpPr>
              <p:spPr bwMode="auto">
                <a:xfrm>
                  <a:off x="1785" y="1685"/>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3</a:t>
                  </a:r>
                </a:p>
              </p:txBody>
            </p:sp>
            <p:sp>
              <p:nvSpPr>
                <p:cNvPr id="36" name="Line 35"/>
                <p:cNvSpPr>
                  <a:spLocks noChangeShapeType="1"/>
                </p:cNvSpPr>
                <p:nvPr/>
              </p:nvSpPr>
              <p:spPr bwMode="auto">
                <a:xfrm flipH="1">
                  <a:off x="1934" y="1555"/>
                  <a:ext cx="77" cy="16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32" name="Oval 36"/>
              <p:cNvSpPr>
                <a:spLocks noChangeArrowheads="1"/>
              </p:cNvSpPr>
              <p:nvPr/>
            </p:nvSpPr>
            <p:spPr bwMode="auto">
              <a:xfrm>
                <a:off x="2779" y="199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dirty="0" smtClean="0">
                    <a:solidFill>
                      <a:sysClr val="windowText" lastClr="000000"/>
                    </a:solidFill>
                    <a:ea typeface="宋体" charset="-122"/>
                  </a:rPr>
                  <a:t>8</a:t>
                </a:r>
              </a:p>
            </p:txBody>
          </p:sp>
          <p:sp>
            <p:nvSpPr>
              <p:cNvPr id="33" name="Line 37"/>
              <p:cNvSpPr>
                <a:spLocks noChangeShapeType="1"/>
              </p:cNvSpPr>
              <p:nvPr/>
            </p:nvSpPr>
            <p:spPr bwMode="auto">
              <a:xfrm>
                <a:off x="2823" y="1878"/>
                <a:ext cx="55" cy="1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29" name="Oval 38"/>
            <p:cNvSpPr>
              <a:spLocks noChangeArrowheads="1"/>
            </p:cNvSpPr>
            <p:nvPr/>
          </p:nvSpPr>
          <p:spPr bwMode="auto">
            <a:xfrm>
              <a:off x="3941" y="2040"/>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dirty="0" smtClean="0">
                  <a:solidFill>
                    <a:sysClr val="windowText" lastClr="000000"/>
                  </a:solidFill>
                  <a:ea typeface="宋体" charset="-122"/>
                </a:rPr>
                <a:t>12</a:t>
              </a:r>
            </a:p>
          </p:txBody>
        </p:sp>
        <p:sp>
          <p:nvSpPr>
            <p:cNvPr id="30" name="Line 39"/>
            <p:cNvSpPr>
              <a:spLocks noChangeShapeType="1"/>
            </p:cNvSpPr>
            <p:nvPr/>
          </p:nvSpPr>
          <p:spPr bwMode="auto">
            <a:xfrm flipH="1">
              <a:off x="4034" y="1911"/>
              <a:ext cx="56" cy="1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grpSp>
        <p:nvGrpSpPr>
          <p:cNvPr id="40" name="Group 40"/>
          <p:cNvGrpSpPr>
            <a:grpSpLocks/>
          </p:cNvGrpSpPr>
          <p:nvPr/>
        </p:nvGrpSpPr>
        <p:grpSpPr bwMode="auto">
          <a:xfrm>
            <a:off x="1297409" y="4869135"/>
            <a:ext cx="1209675" cy="1285875"/>
            <a:chOff x="507" y="2489"/>
            <a:chExt cx="762" cy="810"/>
          </a:xfrm>
        </p:grpSpPr>
        <p:grpSp>
          <p:nvGrpSpPr>
            <p:cNvPr id="41" name="Group 41"/>
            <p:cNvGrpSpPr>
              <a:grpSpLocks/>
            </p:cNvGrpSpPr>
            <p:nvPr/>
          </p:nvGrpSpPr>
          <p:grpSpPr bwMode="auto">
            <a:xfrm>
              <a:off x="695" y="2489"/>
              <a:ext cx="574" cy="810"/>
              <a:chOff x="3599" y="1427"/>
              <a:chExt cx="574" cy="810"/>
            </a:xfrm>
          </p:grpSpPr>
          <p:grpSp>
            <p:nvGrpSpPr>
              <p:cNvPr id="44" name="Group 42"/>
              <p:cNvGrpSpPr>
                <a:grpSpLocks/>
              </p:cNvGrpSpPr>
              <p:nvPr/>
            </p:nvGrpSpPr>
            <p:grpSpPr bwMode="auto">
              <a:xfrm>
                <a:off x="3599" y="1427"/>
                <a:ext cx="574" cy="810"/>
                <a:chOff x="2659" y="1376"/>
                <a:chExt cx="574" cy="810"/>
              </a:xfrm>
            </p:grpSpPr>
            <p:grpSp>
              <p:nvGrpSpPr>
                <p:cNvPr id="47" name="Group 43"/>
                <p:cNvGrpSpPr>
                  <a:grpSpLocks/>
                </p:cNvGrpSpPr>
                <p:nvPr/>
              </p:nvGrpSpPr>
              <p:grpSpPr bwMode="auto">
                <a:xfrm>
                  <a:off x="2659" y="1376"/>
                  <a:ext cx="574" cy="505"/>
                  <a:chOff x="1785" y="1369"/>
                  <a:chExt cx="574" cy="505"/>
                </a:xfrm>
              </p:grpSpPr>
              <p:grpSp>
                <p:nvGrpSpPr>
                  <p:cNvPr id="50" name="Group 44"/>
                  <p:cNvGrpSpPr>
                    <a:grpSpLocks/>
                  </p:cNvGrpSpPr>
                  <p:nvPr/>
                </p:nvGrpSpPr>
                <p:grpSpPr bwMode="auto">
                  <a:xfrm>
                    <a:off x="1971" y="1369"/>
                    <a:ext cx="388" cy="489"/>
                    <a:chOff x="1074" y="1307"/>
                    <a:chExt cx="388" cy="489"/>
                  </a:xfrm>
                </p:grpSpPr>
                <p:sp>
                  <p:nvSpPr>
                    <p:cNvPr id="53" name="Oval 45"/>
                    <p:cNvSpPr>
                      <a:spLocks noChangeArrowheads="1"/>
                    </p:cNvSpPr>
                    <p:nvPr/>
                  </p:nvSpPr>
                  <p:spPr bwMode="auto">
                    <a:xfrm>
                      <a:off x="1074" y="13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10</a:t>
                      </a:r>
                    </a:p>
                  </p:txBody>
                </p:sp>
                <p:sp>
                  <p:nvSpPr>
                    <p:cNvPr id="54" name="Oval 46"/>
                    <p:cNvSpPr>
                      <a:spLocks noChangeArrowheads="1"/>
                    </p:cNvSpPr>
                    <p:nvPr/>
                  </p:nvSpPr>
                  <p:spPr bwMode="auto">
                    <a:xfrm>
                      <a:off x="1273" y="16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18</a:t>
                      </a:r>
                    </a:p>
                  </p:txBody>
                </p:sp>
                <p:sp>
                  <p:nvSpPr>
                    <p:cNvPr id="55" name="Line 47"/>
                    <p:cNvSpPr>
                      <a:spLocks noChangeShapeType="1"/>
                    </p:cNvSpPr>
                    <p:nvPr/>
                  </p:nvSpPr>
                  <p:spPr bwMode="auto">
                    <a:xfrm>
                      <a:off x="1233" y="1467"/>
                      <a:ext cx="89" cy="1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51" name="Oval 48"/>
                  <p:cNvSpPr>
                    <a:spLocks noChangeArrowheads="1"/>
                  </p:cNvSpPr>
                  <p:nvPr/>
                </p:nvSpPr>
                <p:spPr bwMode="auto">
                  <a:xfrm>
                    <a:off x="1785" y="1685"/>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3</a:t>
                    </a:r>
                  </a:p>
                </p:txBody>
              </p:sp>
              <p:sp>
                <p:nvSpPr>
                  <p:cNvPr id="52" name="Line 49"/>
                  <p:cNvSpPr>
                    <a:spLocks noChangeShapeType="1"/>
                  </p:cNvSpPr>
                  <p:nvPr/>
                </p:nvSpPr>
                <p:spPr bwMode="auto">
                  <a:xfrm flipH="1">
                    <a:off x="1934" y="1555"/>
                    <a:ext cx="77" cy="16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48" name="Oval 50"/>
                <p:cNvSpPr>
                  <a:spLocks noChangeArrowheads="1"/>
                </p:cNvSpPr>
                <p:nvPr/>
              </p:nvSpPr>
              <p:spPr bwMode="auto">
                <a:xfrm>
                  <a:off x="2765" y="199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dirty="0" smtClean="0">
                      <a:solidFill>
                        <a:sysClr val="windowText" lastClr="000000"/>
                      </a:solidFill>
                      <a:ea typeface="宋体" charset="-122"/>
                    </a:rPr>
                    <a:t>8</a:t>
                  </a:r>
                </a:p>
              </p:txBody>
            </p:sp>
            <p:sp>
              <p:nvSpPr>
                <p:cNvPr id="49" name="Line 51"/>
                <p:cNvSpPr>
                  <a:spLocks noChangeShapeType="1"/>
                </p:cNvSpPr>
                <p:nvPr/>
              </p:nvSpPr>
              <p:spPr bwMode="auto">
                <a:xfrm>
                  <a:off x="2823" y="1878"/>
                  <a:ext cx="55" cy="1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45" name="Oval 52"/>
              <p:cNvSpPr>
                <a:spLocks noChangeArrowheads="1"/>
              </p:cNvSpPr>
              <p:nvPr/>
            </p:nvSpPr>
            <p:spPr bwMode="auto">
              <a:xfrm>
                <a:off x="3941" y="2040"/>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12</a:t>
                </a:r>
              </a:p>
            </p:txBody>
          </p:sp>
          <p:sp>
            <p:nvSpPr>
              <p:cNvPr id="46" name="Line 53"/>
              <p:cNvSpPr>
                <a:spLocks noChangeShapeType="1"/>
              </p:cNvSpPr>
              <p:nvPr/>
            </p:nvSpPr>
            <p:spPr bwMode="auto">
              <a:xfrm flipH="1">
                <a:off x="4034" y="1911"/>
                <a:ext cx="56" cy="1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42" name="Oval 54"/>
            <p:cNvSpPr>
              <a:spLocks noChangeArrowheads="1"/>
            </p:cNvSpPr>
            <p:nvPr/>
          </p:nvSpPr>
          <p:spPr bwMode="auto">
            <a:xfrm>
              <a:off x="507" y="3096"/>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2</a:t>
              </a:r>
            </a:p>
          </p:txBody>
        </p:sp>
        <p:sp>
          <p:nvSpPr>
            <p:cNvPr id="43" name="Line 55"/>
            <p:cNvSpPr>
              <a:spLocks noChangeShapeType="1"/>
            </p:cNvSpPr>
            <p:nvPr/>
          </p:nvSpPr>
          <p:spPr bwMode="auto">
            <a:xfrm flipH="1">
              <a:off x="678" y="2978"/>
              <a:ext cx="78" cy="15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grpSp>
        <p:nvGrpSpPr>
          <p:cNvPr id="56" name="Group 56"/>
          <p:cNvGrpSpPr>
            <a:grpSpLocks/>
          </p:cNvGrpSpPr>
          <p:nvPr/>
        </p:nvGrpSpPr>
        <p:grpSpPr bwMode="auto">
          <a:xfrm>
            <a:off x="2932534" y="4869135"/>
            <a:ext cx="1209675" cy="1800225"/>
            <a:chOff x="1537" y="2529"/>
            <a:chExt cx="762" cy="1134"/>
          </a:xfrm>
        </p:grpSpPr>
        <p:grpSp>
          <p:nvGrpSpPr>
            <p:cNvPr id="57" name="Group 57"/>
            <p:cNvGrpSpPr>
              <a:grpSpLocks/>
            </p:cNvGrpSpPr>
            <p:nvPr/>
          </p:nvGrpSpPr>
          <p:grpSpPr bwMode="auto">
            <a:xfrm>
              <a:off x="1537" y="2529"/>
              <a:ext cx="762" cy="810"/>
              <a:chOff x="507" y="2489"/>
              <a:chExt cx="762" cy="810"/>
            </a:xfrm>
          </p:grpSpPr>
          <p:grpSp>
            <p:nvGrpSpPr>
              <p:cNvPr id="60" name="Group 58"/>
              <p:cNvGrpSpPr>
                <a:grpSpLocks/>
              </p:cNvGrpSpPr>
              <p:nvPr/>
            </p:nvGrpSpPr>
            <p:grpSpPr bwMode="auto">
              <a:xfrm>
                <a:off x="695" y="2489"/>
                <a:ext cx="574" cy="810"/>
                <a:chOff x="3599" y="1427"/>
                <a:chExt cx="574" cy="810"/>
              </a:xfrm>
            </p:grpSpPr>
            <p:grpSp>
              <p:nvGrpSpPr>
                <p:cNvPr id="63" name="Group 59"/>
                <p:cNvGrpSpPr>
                  <a:grpSpLocks/>
                </p:cNvGrpSpPr>
                <p:nvPr/>
              </p:nvGrpSpPr>
              <p:grpSpPr bwMode="auto">
                <a:xfrm>
                  <a:off x="3599" y="1427"/>
                  <a:ext cx="574" cy="810"/>
                  <a:chOff x="2659" y="1376"/>
                  <a:chExt cx="574" cy="810"/>
                </a:xfrm>
              </p:grpSpPr>
              <p:grpSp>
                <p:nvGrpSpPr>
                  <p:cNvPr id="66" name="Group 60"/>
                  <p:cNvGrpSpPr>
                    <a:grpSpLocks/>
                  </p:cNvGrpSpPr>
                  <p:nvPr/>
                </p:nvGrpSpPr>
                <p:grpSpPr bwMode="auto">
                  <a:xfrm>
                    <a:off x="2659" y="1376"/>
                    <a:ext cx="574" cy="505"/>
                    <a:chOff x="1785" y="1369"/>
                    <a:chExt cx="574" cy="505"/>
                  </a:xfrm>
                </p:grpSpPr>
                <p:grpSp>
                  <p:nvGrpSpPr>
                    <p:cNvPr id="69" name="Group 61"/>
                    <p:cNvGrpSpPr>
                      <a:grpSpLocks/>
                    </p:cNvGrpSpPr>
                    <p:nvPr/>
                  </p:nvGrpSpPr>
                  <p:grpSpPr bwMode="auto">
                    <a:xfrm>
                      <a:off x="1971" y="1369"/>
                      <a:ext cx="388" cy="489"/>
                      <a:chOff x="1074" y="1307"/>
                      <a:chExt cx="388" cy="489"/>
                    </a:xfrm>
                  </p:grpSpPr>
                  <p:sp>
                    <p:nvSpPr>
                      <p:cNvPr id="72" name="Oval 62"/>
                      <p:cNvSpPr>
                        <a:spLocks noChangeArrowheads="1"/>
                      </p:cNvSpPr>
                      <p:nvPr/>
                    </p:nvSpPr>
                    <p:spPr bwMode="auto">
                      <a:xfrm>
                        <a:off x="1074" y="13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dirty="0" smtClean="0">
                            <a:solidFill>
                              <a:sysClr val="windowText" lastClr="000000"/>
                            </a:solidFill>
                            <a:ea typeface="宋体" charset="-122"/>
                          </a:rPr>
                          <a:t>10</a:t>
                        </a:r>
                      </a:p>
                    </p:txBody>
                  </p:sp>
                  <p:sp>
                    <p:nvSpPr>
                      <p:cNvPr id="73" name="Oval 63"/>
                      <p:cNvSpPr>
                        <a:spLocks noChangeArrowheads="1"/>
                      </p:cNvSpPr>
                      <p:nvPr/>
                    </p:nvSpPr>
                    <p:spPr bwMode="auto">
                      <a:xfrm>
                        <a:off x="1273" y="160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18</a:t>
                        </a:r>
                      </a:p>
                    </p:txBody>
                  </p:sp>
                  <p:sp>
                    <p:nvSpPr>
                      <p:cNvPr id="74" name="Line 64"/>
                      <p:cNvSpPr>
                        <a:spLocks noChangeShapeType="1"/>
                      </p:cNvSpPr>
                      <p:nvPr/>
                    </p:nvSpPr>
                    <p:spPr bwMode="auto">
                      <a:xfrm>
                        <a:off x="1233" y="1467"/>
                        <a:ext cx="89" cy="188"/>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70" name="Oval 65"/>
                    <p:cNvSpPr>
                      <a:spLocks noChangeArrowheads="1"/>
                    </p:cNvSpPr>
                    <p:nvPr/>
                  </p:nvSpPr>
                  <p:spPr bwMode="auto">
                    <a:xfrm>
                      <a:off x="1785" y="1685"/>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3</a:t>
                      </a:r>
                    </a:p>
                  </p:txBody>
                </p:sp>
                <p:sp>
                  <p:nvSpPr>
                    <p:cNvPr id="71" name="Line 66"/>
                    <p:cNvSpPr>
                      <a:spLocks noChangeShapeType="1"/>
                    </p:cNvSpPr>
                    <p:nvPr/>
                  </p:nvSpPr>
                  <p:spPr bwMode="auto">
                    <a:xfrm flipH="1">
                      <a:off x="1934" y="1555"/>
                      <a:ext cx="77" cy="16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67" name="Oval 67"/>
                  <p:cNvSpPr>
                    <a:spLocks noChangeArrowheads="1"/>
                  </p:cNvSpPr>
                  <p:nvPr/>
                </p:nvSpPr>
                <p:spPr bwMode="auto">
                  <a:xfrm>
                    <a:off x="2819" y="1997"/>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8</a:t>
                    </a:r>
                  </a:p>
                </p:txBody>
              </p:sp>
              <p:sp>
                <p:nvSpPr>
                  <p:cNvPr id="68" name="Line 68"/>
                  <p:cNvSpPr>
                    <a:spLocks noChangeShapeType="1"/>
                  </p:cNvSpPr>
                  <p:nvPr/>
                </p:nvSpPr>
                <p:spPr bwMode="auto">
                  <a:xfrm>
                    <a:off x="2823" y="1878"/>
                    <a:ext cx="55" cy="1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64" name="Oval 69"/>
                <p:cNvSpPr>
                  <a:spLocks noChangeArrowheads="1"/>
                </p:cNvSpPr>
                <p:nvPr/>
              </p:nvSpPr>
              <p:spPr bwMode="auto">
                <a:xfrm>
                  <a:off x="3983" y="2040"/>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dirty="0" smtClean="0">
                      <a:solidFill>
                        <a:sysClr val="windowText" lastClr="000000"/>
                      </a:solidFill>
                      <a:ea typeface="宋体" charset="-122"/>
                    </a:rPr>
                    <a:t>12</a:t>
                  </a:r>
                </a:p>
              </p:txBody>
            </p:sp>
            <p:sp>
              <p:nvSpPr>
                <p:cNvPr id="65" name="Line 70"/>
                <p:cNvSpPr>
                  <a:spLocks noChangeShapeType="1"/>
                </p:cNvSpPr>
                <p:nvPr/>
              </p:nvSpPr>
              <p:spPr bwMode="auto">
                <a:xfrm flipH="1">
                  <a:off x="4034" y="1911"/>
                  <a:ext cx="56" cy="1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61" name="Oval 71"/>
              <p:cNvSpPr>
                <a:spLocks noChangeArrowheads="1"/>
              </p:cNvSpPr>
              <p:nvPr/>
            </p:nvSpPr>
            <p:spPr bwMode="auto">
              <a:xfrm>
                <a:off x="507" y="3096"/>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2</a:t>
                </a:r>
              </a:p>
            </p:txBody>
          </p:sp>
          <p:sp>
            <p:nvSpPr>
              <p:cNvPr id="62" name="Line 72"/>
              <p:cNvSpPr>
                <a:spLocks noChangeShapeType="1"/>
              </p:cNvSpPr>
              <p:nvPr/>
            </p:nvSpPr>
            <p:spPr bwMode="auto">
              <a:xfrm flipH="1">
                <a:off x="678" y="2978"/>
                <a:ext cx="78" cy="15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
          <p:nvSpPr>
            <p:cNvPr id="58" name="Oval 73"/>
            <p:cNvSpPr>
              <a:spLocks noChangeArrowheads="1"/>
            </p:cNvSpPr>
            <p:nvPr/>
          </p:nvSpPr>
          <p:spPr bwMode="auto">
            <a:xfrm>
              <a:off x="1730" y="3474"/>
              <a:ext cx="189" cy="189"/>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spcBef>
                  <a:spcPct val="0"/>
                </a:spcBef>
                <a:defRPr/>
              </a:pPr>
              <a:r>
                <a:rPr lang="en-US" altLang="zh-CN" sz="2400" b="1" kern="0" smtClean="0">
                  <a:solidFill>
                    <a:sysClr val="windowText" lastClr="000000"/>
                  </a:solidFill>
                  <a:ea typeface="宋体" charset="-122"/>
                </a:rPr>
                <a:t>7</a:t>
              </a:r>
            </a:p>
          </p:txBody>
        </p:sp>
        <p:sp>
          <p:nvSpPr>
            <p:cNvPr id="59" name="Line 74"/>
            <p:cNvSpPr>
              <a:spLocks noChangeShapeType="1"/>
            </p:cNvSpPr>
            <p:nvPr/>
          </p:nvSpPr>
          <p:spPr bwMode="auto">
            <a:xfrm flipH="1">
              <a:off x="1867" y="3343"/>
              <a:ext cx="78" cy="15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a:defRPr/>
              </a:pPr>
              <a:endParaRPr lang="zh-CN" altLang="en-US" sz="2400" b="1" kern="0" smtClean="0">
                <a:solidFill>
                  <a:sysClr val="windowText" lastClr="000000"/>
                </a:solidFill>
              </a:endParaRPr>
            </a:p>
          </p:txBody>
        </p:sp>
      </p:grpSp>
    </p:spTree>
    <p:extLst>
      <p:ext uri="{BB962C8B-B14F-4D97-AF65-F5344CB8AC3E}">
        <p14:creationId xmlns:p14="http://schemas.microsoft.com/office/powerpoint/2010/main" xmlns="" val="209917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0-#ppt_w/2"/>
                                          </p:val>
                                        </p:tav>
                                        <p:tav tm="100000">
                                          <p:val>
                                            <p:strVal val="#ppt_x"/>
                                          </p:val>
                                        </p:tav>
                                      </p:tavLst>
                                    </p:anim>
                                    <p:anim calcmode="lin" valueType="num">
                                      <p:cBhvr additive="base">
                                        <p:cTn id="32"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anim calcmode="lin" valueType="num">
                                      <p:cBhvr additive="base">
                                        <p:cTn id="43" dur="500" fill="hold"/>
                                        <p:tgtEl>
                                          <p:spTgt spid="40"/>
                                        </p:tgtEl>
                                        <p:attrNameLst>
                                          <p:attrName>ppt_x</p:attrName>
                                        </p:attrNameLst>
                                      </p:cBhvr>
                                      <p:tavLst>
                                        <p:tav tm="0">
                                          <p:val>
                                            <p:strVal val="0-#ppt_w/2"/>
                                          </p:val>
                                        </p:tav>
                                        <p:tav tm="100000">
                                          <p:val>
                                            <p:strVal val="#ppt_x"/>
                                          </p:val>
                                        </p:tav>
                                      </p:tavLst>
                                    </p:anim>
                                    <p:anim calcmode="lin" valueType="num">
                                      <p:cBhvr additive="base">
                                        <p:cTn id="44" dur="500" fill="hold"/>
                                        <p:tgtEl>
                                          <p:spTgt spid="4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56"/>
                                        </p:tgtEl>
                                        <p:attrNameLst>
                                          <p:attrName>style.visibility</p:attrName>
                                        </p:attrNameLst>
                                      </p:cBhvr>
                                      <p:to>
                                        <p:strVal val="visible"/>
                                      </p:to>
                                    </p:set>
                                    <p:anim calcmode="lin" valueType="num">
                                      <p:cBhvr additive="base">
                                        <p:cTn id="49" dur="500" fill="hold"/>
                                        <p:tgtEl>
                                          <p:spTgt spid="56"/>
                                        </p:tgtEl>
                                        <p:attrNameLst>
                                          <p:attrName>ppt_x</p:attrName>
                                        </p:attrNameLst>
                                      </p:cBhvr>
                                      <p:tavLst>
                                        <p:tav tm="0">
                                          <p:val>
                                            <p:strVal val="0-#ppt_w/2"/>
                                          </p:val>
                                        </p:tav>
                                        <p:tav tm="100000">
                                          <p:val>
                                            <p:strVal val="#ppt_x"/>
                                          </p:val>
                                        </p:tav>
                                      </p:tavLst>
                                    </p:anim>
                                    <p:anim calcmode="lin" valueType="num">
                                      <p:cBhvr additive="base">
                                        <p:cTn id="50" dur="500" fill="hold"/>
                                        <p:tgtEl>
                                          <p:spTgt spid="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a:t>树表的查找</a:t>
            </a:r>
          </a:p>
        </p:txBody>
      </p:sp>
      <p:sp>
        <p:nvSpPr>
          <p:cNvPr id="3" name="内容占位符 2"/>
          <p:cNvSpPr>
            <a:spLocks noGrp="1"/>
          </p:cNvSpPr>
          <p:nvPr>
            <p:ph idx="1"/>
          </p:nvPr>
        </p:nvSpPr>
        <p:spPr/>
        <p:txBody>
          <a:bodyPr/>
          <a:lstStyle/>
          <a:p>
            <a:r>
              <a:rPr lang="zh-CN" altLang="en-US" dirty="0"/>
              <a:t>二叉排序树的构造</a:t>
            </a:r>
            <a:endParaRPr lang="en-US" altLang="zh-CN" dirty="0"/>
          </a:p>
          <a:p>
            <a:endParaRPr lang="zh-CN" altLang="en-US" dirty="0"/>
          </a:p>
        </p:txBody>
      </p:sp>
      <p:sp>
        <p:nvSpPr>
          <p:cNvPr id="4" name="Oval 16"/>
          <p:cNvSpPr>
            <a:spLocks noChangeArrowheads="1"/>
          </p:cNvSpPr>
          <p:nvPr/>
        </p:nvSpPr>
        <p:spPr bwMode="auto">
          <a:xfrm>
            <a:off x="5166767" y="3933850"/>
            <a:ext cx="719137" cy="576262"/>
          </a:xfrm>
          <a:prstGeom prst="ellipse">
            <a:avLst/>
          </a:prstGeom>
          <a:solidFill>
            <a:srgbClr val="BBE0E3"/>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45</a:t>
            </a:r>
          </a:p>
        </p:txBody>
      </p:sp>
      <p:grpSp>
        <p:nvGrpSpPr>
          <p:cNvPr id="5" name="Group 17"/>
          <p:cNvGrpSpPr>
            <a:grpSpLocks/>
          </p:cNvGrpSpPr>
          <p:nvPr/>
        </p:nvGrpSpPr>
        <p:grpSpPr bwMode="auto">
          <a:xfrm>
            <a:off x="4517479" y="4365650"/>
            <a:ext cx="720725" cy="792162"/>
            <a:chOff x="2256" y="1008"/>
            <a:chExt cx="288" cy="336"/>
          </a:xfrm>
        </p:grpSpPr>
        <p:sp>
          <p:nvSpPr>
            <p:cNvPr id="6" name="Oval 18"/>
            <p:cNvSpPr>
              <a:spLocks noChangeArrowheads="1"/>
            </p:cNvSpPr>
            <p:nvPr/>
          </p:nvSpPr>
          <p:spPr bwMode="auto">
            <a:xfrm>
              <a:off x="2256" y="1104"/>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24</a:t>
              </a:r>
            </a:p>
          </p:txBody>
        </p:sp>
        <p:sp>
          <p:nvSpPr>
            <p:cNvPr id="7" name="Line 19"/>
            <p:cNvSpPr>
              <a:spLocks noChangeShapeType="1"/>
            </p:cNvSpPr>
            <p:nvPr/>
          </p:nvSpPr>
          <p:spPr bwMode="auto">
            <a:xfrm flipH="1">
              <a:off x="2448" y="1008"/>
              <a:ext cx="96" cy="96"/>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grpSp>
        <p:nvGrpSpPr>
          <p:cNvPr id="8" name="Group 27"/>
          <p:cNvGrpSpPr>
            <a:grpSpLocks/>
          </p:cNvGrpSpPr>
          <p:nvPr/>
        </p:nvGrpSpPr>
        <p:grpSpPr bwMode="auto">
          <a:xfrm>
            <a:off x="5814467" y="4365650"/>
            <a:ext cx="792162" cy="792162"/>
            <a:chOff x="4224" y="1008"/>
            <a:chExt cx="336" cy="384"/>
          </a:xfrm>
        </p:grpSpPr>
        <p:sp>
          <p:nvSpPr>
            <p:cNvPr id="9" name="Oval 28"/>
            <p:cNvSpPr>
              <a:spLocks noChangeArrowheads="1"/>
            </p:cNvSpPr>
            <p:nvPr/>
          </p:nvSpPr>
          <p:spPr bwMode="auto">
            <a:xfrm>
              <a:off x="4272" y="1152"/>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53</a:t>
              </a:r>
            </a:p>
          </p:txBody>
        </p:sp>
        <p:sp>
          <p:nvSpPr>
            <p:cNvPr id="10" name="Line 29"/>
            <p:cNvSpPr>
              <a:spLocks noChangeShapeType="1"/>
            </p:cNvSpPr>
            <p:nvPr/>
          </p:nvSpPr>
          <p:spPr bwMode="auto">
            <a:xfrm>
              <a:off x="4224" y="1008"/>
              <a:ext cx="144" cy="144"/>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grpSp>
        <p:nvGrpSpPr>
          <p:cNvPr id="11" name="Group 45"/>
          <p:cNvGrpSpPr>
            <a:grpSpLocks/>
          </p:cNvGrpSpPr>
          <p:nvPr/>
        </p:nvGrpSpPr>
        <p:grpSpPr bwMode="auto">
          <a:xfrm>
            <a:off x="3798342" y="5084787"/>
            <a:ext cx="792162" cy="865188"/>
            <a:chOff x="288" y="1824"/>
            <a:chExt cx="336" cy="384"/>
          </a:xfrm>
        </p:grpSpPr>
        <p:sp>
          <p:nvSpPr>
            <p:cNvPr id="12" name="Oval 46"/>
            <p:cNvSpPr>
              <a:spLocks noChangeArrowheads="1"/>
            </p:cNvSpPr>
            <p:nvPr/>
          </p:nvSpPr>
          <p:spPr bwMode="auto">
            <a:xfrm>
              <a:off x="288" y="1968"/>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12</a:t>
              </a:r>
            </a:p>
          </p:txBody>
        </p:sp>
        <p:sp>
          <p:nvSpPr>
            <p:cNvPr id="13" name="Line 47"/>
            <p:cNvSpPr>
              <a:spLocks noChangeShapeType="1"/>
            </p:cNvSpPr>
            <p:nvPr/>
          </p:nvSpPr>
          <p:spPr bwMode="auto">
            <a:xfrm flipH="1">
              <a:off x="480" y="1824"/>
              <a:ext cx="144" cy="144"/>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grpSp>
        <p:nvGrpSpPr>
          <p:cNvPr id="14" name="Group 95"/>
          <p:cNvGrpSpPr>
            <a:grpSpLocks/>
          </p:cNvGrpSpPr>
          <p:nvPr/>
        </p:nvGrpSpPr>
        <p:grpSpPr bwMode="auto">
          <a:xfrm>
            <a:off x="6462167" y="5084787"/>
            <a:ext cx="792162" cy="865188"/>
            <a:chOff x="3408" y="1834"/>
            <a:chExt cx="336" cy="384"/>
          </a:xfrm>
        </p:grpSpPr>
        <p:sp>
          <p:nvSpPr>
            <p:cNvPr id="15" name="Oval 64"/>
            <p:cNvSpPr>
              <a:spLocks noChangeArrowheads="1"/>
            </p:cNvSpPr>
            <p:nvPr/>
          </p:nvSpPr>
          <p:spPr bwMode="auto">
            <a:xfrm>
              <a:off x="3456" y="1978"/>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90</a:t>
              </a:r>
            </a:p>
          </p:txBody>
        </p:sp>
        <p:sp>
          <p:nvSpPr>
            <p:cNvPr id="16" name="Line 65"/>
            <p:cNvSpPr>
              <a:spLocks noChangeShapeType="1"/>
            </p:cNvSpPr>
            <p:nvPr/>
          </p:nvSpPr>
          <p:spPr bwMode="auto">
            <a:xfrm>
              <a:off x="3408" y="1834"/>
              <a:ext cx="144" cy="144"/>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sp>
        <p:nvSpPr>
          <p:cNvPr id="17" name="Line 81"/>
          <p:cNvSpPr>
            <a:spLocks noChangeShapeType="1"/>
          </p:cNvSpPr>
          <p:nvPr/>
        </p:nvSpPr>
        <p:spPr bwMode="auto">
          <a:xfrm>
            <a:off x="3150642" y="2492400"/>
            <a:ext cx="0" cy="304800"/>
          </a:xfrm>
          <a:prstGeom prst="line">
            <a:avLst/>
          </a:prstGeom>
          <a:noFill/>
          <a:ln w="9525">
            <a:solidFill>
              <a:srgbClr val="000000"/>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nvGrpSpPr>
          <p:cNvPr id="18" name="Group 108"/>
          <p:cNvGrpSpPr>
            <a:grpSpLocks/>
          </p:cNvGrpSpPr>
          <p:nvPr/>
        </p:nvGrpSpPr>
        <p:grpSpPr bwMode="auto">
          <a:xfrm>
            <a:off x="5496968" y="2564904"/>
            <a:ext cx="1524000" cy="1190624"/>
            <a:chOff x="3905" y="799"/>
            <a:chExt cx="960" cy="750"/>
          </a:xfrm>
        </p:grpSpPr>
        <p:sp>
          <p:nvSpPr>
            <p:cNvPr id="19" name="Text Box 33"/>
            <p:cNvSpPr txBox="1">
              <a:spLocks noChangeArrowheads="1"/>
            </p:cNvSpPr>
            <p:nvPr/>
          </p:nvSpPr>
          <p:spPr bwMode="auto">
            <a:xfrm>
              <a:off x="3905" y="1026"/>
              <a:ext cx="960"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kern="0" dirty="0" smtClean="0">
                  <a:solidFill>
                    <a:srgbClr val="0000CC"/>
                  </a:solidFill>
                  <a:latin typeface="楷体_GB2312" pitchFamily="49" charset="-122"/>
                </a:rPr>
                <a:t>查找成功，返回</a:t>
              </a:r>
            </a:p>
          </p:txBody>
        </p:sp>
        <p:sp>
          <p:nvSpPr>
            <p:cNvPr id="20" name="Line 83"/>
            <p:cNvSpPr>
              <a:spLocks noChangeShapeType="1"/>
            </p:cNvSpPr>
            <p:nvPr/>
          </p:nvSpPr>
          <p:spPr bwMode="auto">
            <a:xfrm>
              <a:off x="4241" y="799"/>
              <a:ext cx="5" cy="192"/>
            </a:xfrm>
            <a:prstGeom prst="line">
              <a:avLst/>
            </a:prstGeom>
            <a:noFill/>
            <a:ln w="9525">
              <a:solidFill>
                <a:srgbClr val="000000"/>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sz="2400" b="1" kern="0" smtClean="0">
                <a:solidFill>
                  <a:srgbClr val="000000"/>
                </a:solidFill>
              </a:endParaRPr>
            </a:p>
          </p:txBody>
        </p:sp>
      </p:grpSp>
      <p:grpSp>
        <p:nvGrpSpPr>
          <p:cNvPr id="21" name="Group 107"/>
          <p:cNvGrpSpPr>
            <a:grpSpLocks/>
          </p:cNvGrpSpPr>
          <p:nvPr/>
        </p:nvGrpSpPr>
        <p:grpSpPr bwMode="auto">
          <a:xfrm>
            <a:off x="4014242" y="2492401"/>
            <a:ext cx="1511300" cy="1262063"/>
            <a:chOff x="4649" y="799"/>
            <a:chExt cx="952" cy="795"/>
          </a:xfrm>
        </p:grpSpPr>
        <p:sp>
          <p:nvSpPr>
            <p:cNvPr id="22" name="Text Box 87"/>
            <p:cNvSpPr txBox="1">
              <a:spLocks noChangeArrowheads="1"/>
            </p:cNvSpPr>
            <p:nvPr/>
          </p:nvSpPr>
          <p:spPr bwMode="auto">
            <a:xfrm>
              <a:off x="4649" y="1071"/>
              <a:ext cx="952"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kern="0" dirty="0" smtClean="0">
                  <a:solidFill>
                    <a:srgbClr val="0000CC"/>
                  </a:solidFill>
                  <a:latin typeface="楷体_GB2312" pitchFamily="49" charset="-122"/>
                </a:rPr>
                <a:t>查找成功，返回</a:t>
              </a:r>
            </a:p>
          </p:txBody>
        </p:sp>
        <p:sp>
          <p:nvSpPr>
            <p:cNvPr id="23" name="Line 88"/>
            <p:cNvSpPr>
              <a:spLocks noChangeShapeType="1"/>
            </p:cNvSpPr>
            <p:nvPr/>
          </p:nvSpPr>
          <p:spPr bwMode="auto">
            <a:xfrm>
              <a:off x="5012" y="799"/>
              <a:ext cx="0" cy="227"/>
            </a:xfrm>
            <a:prstGeom prst="line">
              <a:avLst/>
            </a:prstGeom>
            <a:noFill/>
            <a:ln w="9525">
              <a:solidFill>
                <a:srgbClr val="000000"/>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sz="2400" b="1" kern="0" smtClean="0">
                <a:solidFill>
                  <a:srgbClr val="000000"/>
                </a:solidFill>
              </a:endParaRPr>
            </a:p>
          </p:txBody>
        </p:sp>
      </p:grpSp>
      <p:sp>
        <p:nvSpPr>
          <p:cNvPr id="24" name="Rectangle 93"/>
          <p:cNvSpPr>
            <a:spLocks noChangeArrowheads="1"/>
          </p:cNvSpPr>
          <p:nvPr/>
        </p:nvSpPr>
        <p:spPr bwMode="auto">
          <a:xfrm>
            <a:off x="629692" y="3716362"/>
            <a:ext cx="3960812"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dirty="0" smtClean="0">
                <a:solidFill>
                  <a:srgbClr val="000000"/>
                </a:solidFill>
                <a:latin typeface="楷体_GB2312" pitchFamily="49" charset="-122"/>
              </a:rPr>
              <a:t>则生成二叉排序树的过程为：</a:t>
            </a:r>
          </a:p>
        </p:txBody>
      </p:sp>
      <p:sp>
        <p:nvSpPr>
          <p:cNvPr id="25" name="Rectangle 94"/>
          <p:cNvSpPr>
            <a:spLocks noChangeArrowheads="1"/>
          </p:cNvSpPr>
          <p:nvPr/>
        </p:nvSpPr>
        <p:spPr bwMode="auto">
          <a:xfrm>
            <a:off x="701129" y="1628800"/>
            <a:ext cx="6607175"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80808"/>
                </a:solidFill>
                <a:latin typeface="楷体_GB2312" pitchFamily="49" charset="-122"/>
              </a:rPr>
              <a:t>示例</a:t>
            </a:r>
            <a:r>
              <a:rPr kumimoji="1" lang="en-US" altLang="zh-CN" sz="2800" b="1" dirty="0" smtClean="0">
                <a:solidFill>
                  <a:srgbClr val="080808"/>
                </a:solidFill>
                <a:latin typeface="楷体_GB2312" pitchFamily="49" charset="-122"/>
              </a:rPr>
              <a:t>2</a:t>
            </a:r>
            <a:r>
              <a:rPr kumimoji="1" lang="zh-CN" altLang="en-US" sz="2800" b="1" dirty="0" smtClean="0">
                <a:solidFill>
                  <a:srgbClr val="080808"/>
                </a:solidFill>
                <a:latin typeface="楷体_GB2312" pitchFamily="49" charset="-122"/>
                <a:sym typeface="Wingdings" pitchFamily="2" charset="2"/>
              </a:rPr>
              <a:t>：给定</a:t>
            </a:r>
            <a:r>
              <a:rPr kumimoji="1" lang="zh-CN" altLang="en-US" sz="2800" b="1" dirty="0" smtClean="0">
                <a:solidFill>
                  <a:srgbClr val="080808"/>
                </a:solidFill>
                <a:latin typeface="楷体_GB2312" pitchFamily="49" charset="-122"/>
              </a:rPr>
              <a:t>关键字序列</a:t>
            </a:r>
          </a:p>
          <a:p>
            <a:pPr fontAlgn="base">
              <a:spcBef>
                <a:spcPct val="0"/>
              </a:spcBef>
              <a:spcAft>
                <a:spcPct val="0"/>
              </a:spcAft>
            </a:pPr>
            <a:r>
              <a:rPr kumimoji="1" lang="zh-CN" altLang="en-US" sz="2800" b="1" dirty="0" smtClean="0">
                <a:solidFill>
                  <a:srgbClr val="000000"/>
                </a:solidFill>
                <a:latin typeface="楷体_GB2312" pitchFamily="49" charset="-122"/>
              </a:rPr>
              <a:t>     </a:t>
            </a:r>
            <a:r>
              <a:rPr kumimoji="1" lang="en-US" altLang="zh-CN" sz="2800" b="1" dirty="0" smtClean="0">
                <a:solidFill>
                  <a:srgbClr val="000000"/>
                </a:solidFill>
                <a:latin typeface="楷体_GB2312" pitchFamily="49" charset="-122"/>
              </a:rPr>
              <a:t>=</a:t>
            </a:r>
            <a:r>
              <a:rPr kumimoji="1" lang="zh-CN" altLang="en-US" sz="2800" b="1" dirty="0" smtClean="0">
                <a:solidFill>
                  <a:srgbClr val="000000"/>
                </a:solidFill>
                <a:latin typeface="Times New Roman" pitchFamily="18" charset="0"/>
                <a:ea typeface="黑体" pitchFamily="2" charset="-122"/>
              </a:rPr>
              <a:t>（</a:t>
            </a:r>
            <a:r>
              <a:rPr kumimoji="1" lang="en-US" altLang="zh-CN" sz="2800" b="1" dirty="0" smtClean="0">
                <a:solidFill>
                  <a:srgbClr val="000000"/>
                </a:solidFill>
                <a:latin typeface="Times New Roman" pitchFamily="18" charset="0"/>
                <a:ea typeface="黑体" pitchFamily="2" charset="-122"/>
              </a:rPr>
              <a:t>45</a:t>
            </a:r>
            <a:r>
              <a:rPr kumimoji="1" lang="zh-CN" altLang="en-US" sz="2800" b="1" dirty="0" smtClean="0">
                <a:solidFill>
                  <a:srgbClr val="000000"/>
                </a:solidFill>
                <a:latin typeface="Times New Roman" pitchFamily="18" charset="0"/>
                <a:ea typeface="黑体" pitchFamily="2" charset="-122"/>
              </a:rPr>
              <a:t>，</a:t>
            </a:r>
            <a:r>
              <a:rPr kumimoji="1" lang="en-US" altLang="zh-CN" sz="2800" b="1" dirty="0" smtClean="0">
                <a:solidFill>
                  <a:srgbClr val="000000"/>
                </a:solidFill>
                <a:latin typeface="Times New Roman" pitchFamily="18" charset="0"/>
                <a:ea typeface="黑体" pitchFamily="2" charset="-122"/>
              </a:rPr>
              <a:t>24</a:t>
            </a:r>
            <a:r>
              <a:rPr kumimoji="1" lang="zh-CN" altLang="en-US" sz="2800" b="1" dirty="0" smtClean="0">
                <a:solidFill>
                  <a:srgbClr val="000000"/>
                </a:solidFill>
                <a:latin typeface="Times New Roman" pitchFamily="18" charset="0"/>
                <a:ea typeface="黑体" pitchFamily="2" charset="-122"/>
              </a:rPr>
              <a:t>，</a:t>
            </a:r>
            <a:r>
              <a:rPr kumimoji="1" lang="en-US" altLang="zh-CN" sz="2800" b="1" dirty="0" smtClean="0">
                <a:solidFill>
                  <a:srgbClr val="000000"/>
                </a:solidFill>
                <a:latin typeface="Times New Roman" pitchFamily="18" charset="0"/>
                <a:ea typeface="黑体" pitchFamily="2" charset="-122"/>
              </a:rPr>
              <a:t>53</a:t>
            </a:r>
            <a:r>
              <a:rPr kumimoji="1" lang="zh-CN" altLang="en-US" sz="2800" b="1" dirty="0" smtClean="0">
                <a:solidFill>
                  <a:srgbClr val="000000"/>
                </a:solidFill>
                <a:latin typeface="Times New Roman" pitchFamily="18" charset="0"/>
                <a:ea typeface="黑体" pitchFamily="2" charset="-122"/>
              </a:rPr>
              <a:t>，</a:t>
            </a:r>
            <a:r>
              <a:rPr kumimoji="1" lang="en-US" altLang="zh-CN" sz="2800" b="1" dirty="0" smtClean="0">
                <a:solidFill>
                  <a:srgbClr val="000000"/>
                </a:solidFill>
                <a:latin typeface="Times New Roman" pitchFamily="18" charset="0"/>
                <a:ea typeface="黑体" pitchFamily="2" charset="-122"/>
              </a:rPr>
              <a:t>45</a:t>
            </a:r>
            <a:r>
              <a:rPr kumimoji="1" lang="zh-CN" altLang="en-US" sz="2800" b="1" dirty="0" smtClean="0">
                <a:solidFill>
                  <a:srgbClr val="000000"/>
                </a:solidFill>
                <a:latin typeface="Times New Roman" pitchFamily="18" charset="0"/>
                <a:ea typeface="黑体" pitchFamily="2" charset="-122"/>
              </a:rPr>
              <a:t>，</a:t>
            </a:r>
            <a:r>
              <a:rPr kumimoji="1" lang="en-US" altLang="zh-CN" sz="2800" b="1" dirty="0" smtClean="0">
                <a:solidFill>
                  <a:srgbClr val="000000"/>
                </a:solidFill>
                <a:latin typeface="Times New Roman" pitchFamily="18" charset="0"/>
                <a:ea typeface="黑体" pitchFamily="2" charset="-122"/>
              </a:rPr>
              <a:t>12</a:t>
            </a:r>
            <a:r>
              <a:rPr kumimoji="1" lang="zh-CN" altLang="en-US" sz="2800" b="1" dirty="0" smtClean="0">
                <a:solidFill>
                  <a:srgbClr val="000000"/>
                </a:solidFill>
                <a:latin typeface="Times New Roman" pitchFamily="18" charset="0"/>
                <a:ea typeface="黑体" pitchFamily="2" charset="-122"/>
              </a:rPr>
              <a:t>，</a:t>
            </a:r>
            <a:r>
              <a:rPr kumimoji="1" lang="en-US" altLang="zh-CN" sz="2800" b="1" dirty="0" smtClean="0">
                <a:solidFill>
                  <a:srgbClr val="000000"/>
                </a:solidFill>
                <a:latin typeface="Times New Roman" pitchFamily="18" charset="0"/>
                <a:ea typeface="黑体" pitchFamily="2" charset="-122"/>
              </a:rPr>
              <a:t>24</a:t>
            </a:r>
            <a:r>
              <a:rPr kumimoji="1" lang="zh-CN" altLang="en-US" sz="2800" b="1" dirty="0" smtClean="0">
                <a:solidFill>
                  <a:srgbClr val="000000"/>
                </a:solidFill>
                <a:latin typeface="Times New Roman" pitchFamily="18" charset="0"/>
                <a:ea typeface="黑体" pitchFamily="2" charset="-122"/>
              </a:rPr>
              <a:t>，</a:t>
            </a:r>
            <a:r>
              <a:rPr kumimoji="1" lang="en-US" altLang="zh-CN" sz="2800" b="1" dirty="0" smtClean="0">
                <a:solidFill>
                  <a:srgbClr val="000000"/>
                </a:solidFill>
                <a:latin typeface="Times New Roman" pitchFamily="18" charset="0"/>
                <a:ea typeface="黑体" pitchFamily="2" charset="-122"/>
              </a:rPr>
              <a:t>90</a:t>
            </a:r>
            <a:r>
              <a:rPr kumimoji="1" lang="zh-CN" altLang="en-US" sz="2800" b="1" dirty="0" smtClean="0">
                <a:solidFill>
                  <a:srgbClr val="000000"/>
                </a:solidFill>
                <a:latin typeface="Times New Roman" pitchFamily="18" charset="0"/>
                <a:ea typeface="黑体" pitchFamily="2" charset="-122"/>
              </a:rPr>
              <a:t>）</a:t>
            </a:r>
          </a:p>
        </p:txBody>
      </p:sp>
      <p:sp>
        <p:nvSpPr>
          <p:cNvPr id="26" name="Line 103"/>
          <p:cNvSpPr>
            <a:spLocks noChangeShapeType="1"/>
          </p:cNvSpPr>
          <p:nvPr/>
        </p:nvSpPr>
        <p:spPr bwMode="auto">
          <a:xfrm>
            <a:off x="2429917" y="2492400"/>
            <a:ext cx="0" cy="304800"/>
          </a:xfrm>
          <a:prstGeom prst="line">
            <a:avLst/>
          </a:prstGeom>
          <a:noFill/>
          <a:ln w="9525">
            <a:solidFill>
              <a:srgbClr val="000000"/>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sp>
        <p:nvSpPr>
          <p:cNvPr id="27" name="Line 104"/>
          <p:cNvSpPr>
            <a:spLocks noChangeShapeType="1"/>
          </p:cNvSpPr>
          <p:nvPr/>
        </p:nvSpPr>
        <p:spPr bwMode="auto">
          <a:xfrm>
            <a:off x="3798342" y="2492400"/>
            <a:ext cx="0" cy="304800"/>
          </a:xfrm>
          <a:prstGeom prst="line">
            <a:avLst/>
          </a:prstGeom>
          <a:noFill/>
          <a:ln w="9525">
            <a:solidFill>
              <a:srgbClr val="000000"/>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sp>
        <p:nvSpPr>
          <p:cNvPr id="28" name="Line 105"/>
          <p:cNvSpPr>
            <a:spLocks noChangeShapeType="1"/>
          </p:cNvSpPr>
          <p:nvPr/>
        </p:nvSpPr>
        <p:spPr bwMode="auto">
          <a:xfrm>
            <a:off x="5238204" y="2492400"/>
            <a:ext cx="0" cy="304800"/>
          </a:xfrm>
          <a:prstGeom prst="line">
            <a:avLst/>
          </a:prstGeom>
          <a:noFill/>
          <a:ln w="9525">
            <a:solidFill>
              <a:srgbClr val="000000"/>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sp>
        <p:nvSpPr>
          <p:cNvPr id="29" name="Line 106"/>
          <p:cNvSpPr>
            <a:spLocks noChangeShapeType="1"/>
          </p:cNvSpPr>
          <p:nvPr/>
        </p:nvSpPr>
        <p:spPr bwMode="auto">
          <a:xfrm>
            <a:off x="6678067" y="2492400"/>
            <a:ext cx="0" cy="304800"/>
          </a:xfrm>
          <a:prstGeom prst="line">
            <a:avLst/>
          </a:prstGeom>
          <a:noFill/>
          <a:ln w="9525">
            <a:solidFill>
              <a:srgbClr val="000000"/>
            </a:solidFill>
            <a:round/>
            <a:headEnd type="triangle" w="med" len="med"/>
            <a:tailEnd type="non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spTree>
    <p:extLst>
      <p:ext uri="{BB962C8B-B14F-4D97-AF65-F5344CB8AC3E}">
        <p14:creationId xmlns:p14="http://schemas.microsoft.com/office/powerpoint/2010/main" xmlns="" val="371173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up)">
                                      <p:cBhvr>
                                        <p:cTn id="17" dur="500"/>
                                        <p:tgtEl>
                                          <p:spTgt spid="26"/>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up)">
                                      <p:cBhvr>
                                        <p:cTn id="26" dur="500"/>
                                        <p:tgtEl>
                                          <p:spTgt spid="17"/>
                                        </p:tgtEl>
                                      </p:cBhvr>
                                    </p:animEffect>
                                  </p:childTnLst>
                                </p:cTn>
                              </p:par>
                            </p:childTnLst>
                          </p:cTn>
                        </p:par>
                        <p:par>
                          <p:cTn id="27" fill="hold">
                            <p:stCondLst>
                              <p:cond delay="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wipe(up)">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wipe(up)">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par>
                          <p:cTn id="63" fill="hold">
                            <p:stCondLst>
                              <p:cond delay="500"/>
                            </p:stCondLst>
                            <p:childTnLst>
                              <p:par>
                                <p:cTn id="64" presetID="22" presetClass="entr" presetSubtype="1"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up)">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17" grpId="0" animBg="1"/>
      <p:bldP spid="24" grpId="0" autoUpdateAnimBg="0"/>
      <p:bldP spid="25" grpId="0" autoUpdateAnimBg="0"/>
      <p:bldP spid="26" grpId="0" animBg="1"/>
      <p:bldP spid="27"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smtClean="0"/>
              <a:t>树</a:t>
            </a:r>
            <a:r>
              <a:rPr lang="zh-CN" altLang="en-US" dirty="0"/>
              <a:t>表的</a:t>
            </a:r>
            <a:r>
              <a:rPr lang="zh-CN" altLang="en-US" dirty="0" smtClean="0"/>
              <a:t>查找</a:t>
            </a:r>
            <a:endParaRPr lang="zh-CN" altLang="en-US" dirty="0"/>
          </a:p>
        </p:txBody>
      </p:sp>
      <p:sp>
        <p:nvSpPr>
          <p:cNvPr id="3" name="内容占位符 2"/>
          <p:cNvSpPr>
            <a:spLocks noGrp="1"/>
          </p:cNvSpPr>
          <p:nvPr>
            <p:ph idx="1"/>
          </p:nvPr>
        </p:nvSpPr>
        <p:spPr/>
        <p:txBody>
          <a:bodyPr/>
          <a:lstStyle/>
          <a:p>
            <a:r>
              <a:rPr lang="zh-CN" altLang="en-US" dirty="0"/>
              <a:t>二叉排序树的构造</a:t>
            </a:r>
            <a:endParaRPr lang="en-US" altLang="zh-CN" dirty="0"/>
          </a:p>
          <a:p>
            <a:endParaRPr lang="zh-CN" altLang="en-US" dirty="0"/>
          </a:p>
        </p:txBody>
      </p:sp>
      <p:sp>
        <p:nvSpPr>
          <p:cNvPr id="4" name="Oval 16"/>
          <p:cNvSpPr>
            <a:spLocks noChangeArrowheads="1"/>
          </p:cNvSpPr>
          <p:nvPr/>
        </p:nvSpPr>
        <p:spPr bwMode="auto">
          <a:xfrm>
            <a:off x="2699072" y="3860700"/>
            <a:ext cx="792162" cy="576263"/>
          </a:xfrm>
          <a:prstGeom prst="ellipse">
            <a:avLst/>
          </a:prstGeom>
          <a:solidFill>
            <a:srgbClr val="BBE0E3"/>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24</a:t>
            </a:r>
          </a:p>
        </p:txBody>
      </p:sp>
      <p:grpSp>
        <p:nvGrpSpPr>
          <p:cNvPr id="5" name="Group 17"/>
          <p:cNvGrpSpPr>
            <a:grpSpLocks/>
          </p:cNvGrpSpPr>
          <p:nvPr/>
        </p:nvGrpSpPr>
        <p:grpSpPr bwMode="auto">
          <a:xfrm>
            <a:off x="3419797" y="4363938"/>
            <a:ext cx="792162" cy="863600"/>
            <a:chOff x="4224" y="1008"/>
            <a:chExt cx="336" cy="384"/>
          </a:xfrm>
        </p:grpSpPr>
        <p:sp>
          <p:nvSpPr>
            <p:cNvPr id="6" name="Oval 18"/>
            <p:cNvSpPr>
              <a:spLocks noChangeArrowheads="1"/>
            </p:cNvSpPr>
            <p:nvPr/>
          </p:nvSpPr>
          <p:spPr bwMode="auto">
            <a:xfrm>
              <a:off x="4272" y="1152"/>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53</a:t>
              </a:r>
            </a:p>
          </p:txBody>
        </p:sp>
        <p:sp>
          <p:nvSpPr>
            <p:cNvPr id="7" name="Line 19"/>
            <p:cNvSpPr>
              <a:spLocks noChangeShapeType="1"/>
            </p:cNvSpPr>
            <p:nvPr/>
          </p:nvSpPr>
          <p:spPr bwMode="auto">
            <a:xfrm>
              <a:off x="4224" y="1008"/>
              <a:ext cx="144" cy="144"/>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grpSp>
        <p:nvGrpSpPr>
          <p:cNvPr id="8" name="Group 20"/>
          <p:cNvGrpSpPr>
            <a:grpSpLocks/>
          </p:cNvGrpSpPr>
          <p:nvPr/>
        </p:nvGrpSpPr>
        <p:grpSpPr bwMode="auto">
          <a:xfrm>
            <a:off x="2914972" y="5156100"/>
            <a:ext cx="720725" cy="865188"/>
            <a:chOff x="1872" y="3360"/>
            <a:chExt cx="288" cy="336"/>
          </a:xfrm>
        </p:grpSpPr>
        <p:sp>
          <p:nvSpPr>
            <p:cNvPr id="9" name="Oval 21"/>
            <p:cNvSpPr>
              <a:spLocks noChangeArrowheads="1"/>
            </p:cNvSpPr>
            <p:nvPr/>
          </p:nvSpPr>
          <p:spPr bwMode="auto">
            <a:xfrm>
              <a:off x="1872" y="3456"/>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45</a:t>
              </a:r>
            </a:p>
          </p:txBody>
        </p:sp>
        <p:sp>
          <p:nvSpPr>
            <p:cNvPr id="10" name="Line 22"/>
            <p:cNvSpPr>
              <a:spLocks noChangeShapeType="1"/>
            </p:cNvSpPr>
            <p:nvPr/>
          </p:nvSpPr>
          <p:spPr bwMode="auto">
            <a:xfrm flipH="1">
              <a:off x="2064" y="3360"/>
              <a:ext cx="96" cy="96"/>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grpSp>
        <p:nvGrpSpPr>
          <p:cNvPr id="11" name="Group 23"/>
          <p:cNvGrpSpPr>
            <a:grpSpLocks/>
          </p:cNvGrpSpPr>
          <p:nvPr/>
        </p:nvGrpSpPr>
        <p:grpSpPr bwMode="auto">
          <a:xfrm>
            <a:off x="2122809" y="4363938"/>
            <a:ext cx="647700" cy="792162"/>
            <a:chOff x="1872" y="3360"/>
            <a:chExt cx="288" cy="336"/>
          </a:xfrm>
        </p:grpSpPr>
        <p:sp>
          <p:nvSpPr>
            <p:cNvPr id="12" name="Oval 24"/>
            <p:cNvSpPr>
              <a:spLocks noChangeArrowheads="1"/>
            </p:cNvSpPr>
            <p:nvPr/>
          </p:nvSpPr>
          <p:spPr bwMode="auto">
            <a:xfrm>
              <a:off x="1872" y="3456"/>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12</a:t>
              </a:r>
            </a:p>
          </p:txBody>
        </p:sp>
        <p:sp>
          <p:nvSpPr>
            <p:cNvPr id="13" name="Line 25"/>
            <p:cNvSpPr>
              <a:spLocks noChangeShapeType="1"/>
            </p:cNvSpPr>
            <p:nvPr/>
          </p:nvSpPr>
          <p:spPr bwMode="auto">
            <a:xfrm flipH="1">
              <a:off x="2064" y="3360"/>
              <a:ext cx="96" cy="96"/>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grpSp>
        <p:nvGrpSpPr>
          <p:cNvPr id="14" name="Group 26"/>
          <p:cNvGrpSpPr>
            <a:grpSpLocks/>
          </p:cNvGrpSpPr>
          <p:nvPr/>
        </p:nvGrpSpPr>
        <p:grpSpPr bwMode="auto">
          <a:xfrm>
            <a:off x="4067497" y="5156100"/>
            <a:ext cx="792162" cy="863600"/>
            <a:chOff x="4224" y="1008"/>
            <a:chExt cx="336" cy="384"/>
          </a:xfrm>
        </p:grpSpPr>
        <p:sp>
          <p:nvSpPr>
            <p:cNvPr id="15" name="Oval 27"/>
            <p:cNvSpPr>
              <a:spLocks noChangeArrowheads="1"/>
            </p:cNvSpPr>
            <p:nvPr/>
          </p:nvSpPr>
          <p:spPr bwMode="auto">
            <a:xfrm>
              <a:off x="4272" y="1152"/>
              <a:ext cx="288" cy="240"/>
            </a:xfrm>
            <a:prstGeom prst="ellipse">
              <a:avLst/>
            </a:prstGeom>
            <a:solidFill>
              <a:srgbClr val="BBE0E3"/>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defRPr/>
              </a:pPr>
              <a:r>
                <a:rPr kumimoji="1" lang="en-US" altLang="zh-CN" sz="2000" b="1" kern="0" smtClean="0">
                  <a:solidFill>
                    <a:srgbClr val="000000"/>
                  </a:solidFill>
                  <a:latin typeface="黑体" pitchFamily="2" charset="-122"/>
                  <a:ea typeface="黑体" pitchFamily="2" charset="-122"/>
                </a:rPr>
                <a:t>90</a:t>
              </a:r>
            </a:p>
          </p:txBody>
        </p:sp>
        <p:sp>
          <p:nvSpPr>
            <p:cNvPr id="16" name="Line 28"/>
            <p:cNvSpPr>
              <a:spLocks noChangeShapeType="1"/>
            </p:cNvSpPr>
            <p:nvPr/>
          </p:nvSpPr>
          <p:spPr bwMode="auto">
            <a:xfrm>
              <a:off x="4224" y="1008"/>
              <a:ext cx="144" cy="144"/>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b="1" kern="0" smtClean="0">
                <a:solidFill>
                  <a:srgbClr val="000000"/>
                </a:solidFill>
              </a:endParaRPr>
            </a:p>
          </p:txBody>
        </p:sp>
      </p:grpSp>
      <p:sp>
        <p:nvSpPr>
          <p:cNvPr id="17" name="Rectangle 39"/>
          <p:cNvSpPr>
            <a:spLocks noChangeArrowheads="1"/>
          </p:cNvSpPr>
          <p:nvPr/>
        </p:nvSpPr>
        <p:spPr bwMode="auto">
          <a:xfrm>
            <a:off x="467047" y="1628675"/>
            <a:ext cx="6516687" cy="946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smtClean="0">
                <a:solidFill>
                  <a:srgbClr val="080808"/>
                </a:solidFill>
                <a:latin typeface="楷体_GB2312" pitchFamily="49" charset="-122"/>
              </a:rPr>
              <a:t>示例</a:t>
            </a:r>
            <a:r>
              <a:rPr kumimoji="1" lang="en-US" altLang="zh-CN" sz="2800" b="1" dirty="0" smtClean="0">
                <a:solidFill>
                  <a:srgbClr val="080808"/>
                </a:solidFill>
                <a:latin typeface="楷体_GB2312" pitchFamily="49" charset="-122"/>
              </a:rPr>
              <a:t>3</a:t>
            </a:r>
            <a:r>
              <a:rPr kumimoji="1" lang="zh-CN" altLang="en-US" sz="2800" b="1" dirty="0" smtClean="0">
                <a:solidFill>
                  <a:srgbClr val="080808"/>
                </a:solidFill>
                <a:latin typeface="楷体_GB2312" pitchFamily="49" charset="-122"/>
                <a:sym typeface="Wingdings" pitchFamily="2" charset="2"/>
              </a:rPr>
              <a:t>：</a:t>
            </a:r>
            <a:r>
              <a:rPr kumimoji="1" lang="zh-CN" altLang="en-US" sz="2800" b="1" dirty="0" smtClean="0">
                <a:solidFill>
                  <a:srgbClr val="000000"/>
                </a:solidFill>
                <a:latin typeface="楷体_GB2312" pitchFamily="49" charset="-122"/>
              </a:rPr>
              <a:t>输入待查找的关键字序列</a:t>
            </a:r>
          </a:p>
          <a:p>
            <a:pPr fontAlgn="base">
              <a:spcBef>
                <a:spcPct val="0"/>
              </a:spcBef>
              <a:spcAft>
                <a:spcPct val="0"/>
              </a:spcAft>
            </a:pPr>
            <a:r>
              <a:rPr kumimoji="1" lang="zh-CN" altLang="en-US" sz="2800" b="1" dirty="0" smtClean="0">
                <a:solidFill>
                  <a:srgbClr val="000000"/>
                </a:solidFill>
                <a:latin typeface="楷体_GB2312" pitchFamily="49" charset="-122"/>
              </a:rPr>
              <a:t>    </a:t>
            </a:r>
            <a:r>
              <a:rPr kumimoji="1" lang="en-US" altLang="zh-CN" sz="2800" b="1" dirty="0" smtClean="0">
                <a:solidFill>
                  <a:srgbClr val="000000"/>
                </a:solidFill>
                <a:latin typeface="楷体_GB2312" pitchFamily="49" charset="-122"/>
              </a:rPr>
              <a:t>=</a:t>
            </a:r>
            <a:r>
              <a:rPr kumimoji="1" lang="zh-CN" altLang="en-US" sz="2800" b="1" dirty="0" smtClean="0">
                <a:solidFill>
                  <a:srgbClr val="000000"/>
                </a:solidFill>
                <a:latin typeface="Times New Roman" pitchFamily="18" charset="0"/>
              </a:rPr>
              <a:t>（</a:t>
            </a:r>
            <a:r>
              <a:rPr kumimoji="1" lang="en-US" altLang="zh-CN" sz="2800" b="1" dirty="0" smtClean="0">
                <a:solidFill>
                  <a:srgbClr val="000000"/>
                </a:solidFill>
                <a:latin typeface="Times New Roman" pitchFamily="18" charset="0"/>
              </a:rPr>
              <a:t>24</a:t>
            </a:r>
            <a:r>
              <a:rPr kumimoji="1" lang="zh-CN" altLang="en-US" sz="2800" b="1" dirty="0" smtClean="0">
                <a:solidFill>
                  <a:srgbClr val="000000"/>
                </a:solidFill>
                <a:latin typeface="Times New Roman" pitchFamily="18" charset="0"/>
              </a:rPr>
              <a:t>，</a:t>
            </a:r>
            <a:r>
              <a:rPr kumimoji="1" lang="en-US" altLang="zh-CN" sz="2800" b="1" dirty="0" smtClean="0">
                <a:solidFill>
                  <a:srgbClr val="000000"/>
                </a:solidFill>
                <a:latin typeface="Times New Roman" pitchFamily="18" charset="0"/>
              </a:rPr>
              <a:t>53</a:t>
            </a:r>
            <a:r>
              <a:rPr kumimoji="1" lang="zh-CN" altLang="en-US" sz="2800" b="1" dirty="0" smtClean="0">
                <a:solidFill>
                  <a:srgbClr val="000000"/>
                </a:solidFill>
                <a:latin typeface="Times New Roman" pitchFamily="18" charset="0"/>
              </a:rPr>
              <a:t>， </a:t>
            </a:r>
            <a:r>
              <a:rPr kumimoji="1" lang="en-US" altLang="zh-CN" sz="2800" b="1" dirty="0" smtClean="0">
                <a:solidFill>
                  <a:srgbClr val="000000"/>
                </a:solidFill>
                <a:latin typeface="Times New Roman" pitchFamily="18" charset="0"/>
              </a:rPr>
              <a:t>45</a:t>
            </a:r>
            <a:r>
              <a:rPr kumimoji="1" lang="zh-CN" altLang="en-US" sz="2800" b="1" dirty="0" smtClean="0">
                <a:solidFill>
                  <a:srgbClr val="000000"/>
                </a:solidFill>
                <a:latin typeface="Times New Roman" pitchFamily="18" charset="0"/>
              </a:rPr>
              <a:t>，</a:t>
            </a:r>
            <a:r>
              <a:rPr kumimoji="1" lang="en-US" altLang="zh-CN" sz="2800" b="1" dirty="0" smtClean="0">
                <a:solidFill>
                  <a:srgbClr val="000000"/>
                </a:solidFill>
                <a:latin typeface="Times New Roman" pitchFamily="18" charset="0"/>
              </a:rPr>
              <a:t>45</a:t>
            </a:r>
            <a:r>
              <a:rPr kumimoji="1" lang="zh-CN" altLang="en-US" sz="2800" b="1" dirty="0" smtClean="0">
                <a:solidFill>
                  <a:srgbClr val="000000"/>
                </a:solidFill>
                <a:latin typeface="Times New Roman" pitchFamily="18" charset="0"/>
              </a:rPr>
              <a:t>，</a:t>
            </a:r>
            <a:r>
              <a:rPr kumimoji="1" lang="en-US" altLang="zh-CN" sz="2800" b="1" dirty="0" smtClean="0">
                <a:solidFill>
                  <a:srgbClr val="000000"/>
                </a:solidFill>
                <a:latin typeface="Times New Roman" pitchFamily="18" charset="0"/>
              </a:rPr>
              <a:t>12</a:t>
            </a:r>
            <a:r>
              <a:rPr kumimoji="1" lang="zh-CN" altLang="en-US" sz="2800" b="1" dirty="0" smtClean="0">
                <a:solidFill>
                  <a:srgbClr val="000000"/>
                </a:solidFill>
                <a:latin typeface="Times New Roman" pitchFamily="18" charset="0"/>
              </a:rPr>
              <a:t>，</a:t>
            </a:r>
            <a:r>
              <a:rPr kumimoji="1" lang="en-US" altLang="zh-CN" sz="2800" b="1" dirty="0" smtClean="0">
                <a:solidFill>
                  <a:srgbClr val="000000"/>
                </a:solidFill>
                <a:latin typeface="Times New Roman" pitchFamily="18" charset="0"/>
              </a:rPr>
              <a:t>24</a:t>
            </a:r>
            <a:r>
              <a:rPr kumimoji="1" lang="zh-CN" altLang="en-US" sz="2800" b="1" dirty="0" smtClean="0">
                <a:solidFill>
                  <a:srgbClr val="000000"/>
                </a:solidFill>
                <a:latin typeface="Times New Roman" pitchFamily="18" charset="0"/>
              </a:rPr>
              <a:t>，</a:t>
            </a:r>
            <a:r>
              <a:rPr kumimoji="1" lang="en-US" altLang="zh-CN" sz="2800" b="1" dirty="0" smtClean="0">
                <a:solidFill>
                  <a:srgbClr val="000000"/>
                </a:solidFill>
                <a:latin typeface="Times New Roman" pitchFamily="18" charset="0"/>
              </a:rPr>
              <a:t>90</a:t>
            </a:r>
            <a:r>
              <a:rPr kumimoji="1" lang="zh-CN" altLang="en-US" sz="2800" b="1" dirty="0" smtClean="0">
                <a:solidFill>
                  <a:srgbClr val="000000"/>
                </a:solidFill>
                <a:latin typeface="Times New Roman" pitchFamily="18" charset="0"/>
              </a:rPr>
              <a:t>）</a:t>
            </a:r>
          </a:p>
        </p:txBody>
      </p:sp>
      <p:sp>
        <p:nvSpPr>
          <p:cNvPr id="18" name="Rectangle 40"/>
          <p:cNvSpPr>
            <a:spLocks noChangeArrowheads="1"/>
          </p:cNvSpPr>
          <p:nvPr/>
        </p:nvSpPr>
        <p:spPr bwMode="auto">
          <a:xfrm>
            <a:off x="354453" y="3315556"/>
            <a:ext cx="320943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400" b="1" dirty="0" smtClean="0">
                <a:solidFill>
                  <a:srgbClr val="0000CC"/>
                </a:solidFill>
                <a:latin typeface="楷体_GB2312" pitchFamily="49" charset="-122"/>
              </a:rPr>
              <a:t>生成的二叉排序树：</a:t>
            </a:r>
          </a:p>
        </p:txBody>
      </p:sp>
      <p:grpSp>
        <p:nvGrpSpPr>
          <p:cNvPr id="19" name="Group 51"/>
          <p:cNvGrpSpPr>
            <a:grpSpLocks/>
          </p:cNvGrpSpPr>
          <p:nvPr/>
        </p:nvGrpSpPr>
        <p:grpSpPr bwMode="auto">
          <a:xfrm>
            <a:off x="3780159" y="2492276"/>
            <a:ext cx="1511300" cy="1119188"/>
            <a:chOff x="2200" y="1162"/>
            <a:chExt cx="952" cy="705"/>
          </a:xfrm>
        </p:grpSpPr>
        <p:sp>
          <p:nvSpPr>
            <p:cNvPr id="20" name="Text Box 42"/>
            <p:cNvSpPr txBox="1">
              <a:spLocks noChangeArrowheads="1"/>
            </p:cNvSpPr>
            <p:nvPr/>
          </p:nvSpPr>
          <p:spPr bwMode="auto">
            <a:xfrm>
              <a:off x="2200" y="1344"/>
              <a:ext cx="952"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kern="0" dirty="0" smtClean="0">
                  <a:solidFill>
                    <a:srgbClr val="0000CC"/>
                  </a:solidFill>
                  <a:latin typeface="楷体_GB2312" pitchFamily="49" charset="-122"/>
                </a:rPr>
                <a:t>查找成功，返回</a:t>
              </a:r>
            </a:p>
          </p:txBody>
        </p:sp>
        <p:sp>
          <p:nvSpPr>
            <p:cNvPr id="21" name="Line 43"/>
            <p:cNvSpPr>
              <a:spLocks noChangeShapeType="1"/>
            </p:cNvSpPr>
            <p:nvPr/>
          </p:nvSpPr>
          <p:spPr bwMode="auto">
            <a:xfrm>
              <a:off x="2517" y="1162"/>
              <a:ext cx="2" cy="1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sz="2400" b="1" kern="0" smtClean="0">
                <a:solidFill>
                  <a:srgbClr val="000000"/>
                </a:solidFill>
              </a:endParaRPr>
            </a:p>
          </p:txBody>
        </p:sp>
      </p:grpSp>
      <p:grpSp>
        <p:nvGrpSpPr>
          <p:cNvPr id="22" name="Group 52"/>
          <p:cNvGrpSpPr>
            <a:grpSpLocks/>
          </p:cNvGrpSpPr>
          <p:nvPr/>
        </p:nvGrpSpPr>
        <p:grpSpPr bwMode="auto">
          <a:xfrm>
            <a:off x="5364484" y="2492276"/>
            <a:ext cx="1511300" cy="1119188"/>
            <a:chOff x="3198" y="1162"/>
            <a:chExt cx="952" cy="705"/>
          </a:xfrm>
        </p:grpSpPr>
        <p:sp>
          <p:nvSpPr>
            <p:cNvPr id="23" name="Text Box 45"/>
            <p:cNvSpPr txBox="1">
              <a:spLocks noChangeArrowheads="1"/>
            </p:cNvSpPr>
            <p:nvPr/>
          </p:nvSpPr>
          <p:spPr bwMode="auto">
            <a:xfrm>
              <a:off x="3198" y="1344"/>
              <a:ext cx="952"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kern="0" dirty="0" smtClean="0">
                  <a:solidFill>
                    <a:srgbClr val="0000CC"/>
                  </a:solidFill>
                  <a:latin typeface="楷体_GB2312" pitchFamily="49" charset="-122"/>
                </a:rPr>
                <a:t>查找成功，返回</a:t>
              </a:r>
            </a:p>
          </p:txBody>
        </p:sp>
        <p:sp>
          <p:nvSpPr>
            <p:cNvPr id="24" name="Line 46"/>
            <p:cNvSpPr>
              <a:spLocks noChangeShapeType="1"/>
            </p:cNvSpPr>
            <p:nvPr/>
          </p:nvSpPr>
          <p:spPr bwMode="auto">
            <a:xfrm>
              <a:off x="3424" y="1162"/>
              <a:ext cx="3" cy="19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defRPr/>
              </a:pPr>
              <a:endParaRPr lang="zh-CN" altLang="en-US" sz="2400" b="1" kern="0" smtClean="0">
                <a:solidFill>
                  <a:srgbClr val="000000"/>
                </a:solidFill>
              </a:endParaRPr>
            </a:p>
          </p:txBody>
        </p:sp>
      </p:grpSp>
      <p:sp>
        <p:nvSpPr>
          <p:cNvPr id="25" name="Text Box 53"/>
          <p:cNvSpPr txBox="1">
            <a:spLocks noChangeArrowheads="1"/>
          </p:cNvSpPr>
          <p:nvPr/>
        </p:nvSpPr>
        <p:spPr bwMode="auto">
          <a:xfrm>
            <a:off x="5435922" y="3789263"/>
            <a:ext cx="3384550" cy="1187450"/>
          </a:xfrm>
          <a:prstGeom prst="rect">
            <a:avLst/>
          </a:prstGeom>
          <a:ln/>
        </p:spPr>
        <p:style>
          <a:lnRef idx="0">
            <a:schemeClr val="accent2"/>
          </a:lnRef>
          <a:fillRef idx="3">
            <a:schemeClr val="accent2"/>
          </a:fillRef>
          <a:effectRef idx="3">
            <a:schemeClr val="accent2"/>
          </a:effectRef>
          <a:fontRef idx="minor">
            <a:schemeClr val="lt1"/>
          </a:fontRef>
        </p:style>
        <p:txBody>
          <a:bodyPr>
            <a:spAutoFit/>
          </a:bodyPr>
          <a:lstStyle>
            <a:lvl1pPr marL="666750" indent="-666750">
              <a:spcBef>
                <a:spcPct val="0"/>
              </a:spcBef>
              <a:defRPr kumimoji="1" sz="2400">
                <a:solidFill>
                  <a:schemeClr val="tx1"/>
                </a:solidFill>
                <a:latin typeface="Times New Roman" pitchFamily="18" charset="0"/>
                <a:ea typeface="宋体" charset="-122"/>
              </a:defRPr>
            </a:lvl1pPr>
            <a:lvl2pPr marL="952500">
              <a:spcBef>
                <a:spcPct val="0"/>
              </a:spcBef>
              <a:defRPr kumimoji="1" sz="2400">
                <a:solidFill>
                  <a:schemeClr val="tx1"/>
                </a:solidFill>
                <a:latin typeface="Times New Roman" pitchFamily="18" charset="0"/>
                <a:ea typeface="宋体" charset="-122"/>
              </a:defRPr>
            </a:lvl2pPr>
            <a:lvl3pPr marL="1143000">
              <a:spcBef>
                <a:spcPct val="0"/>
              </a:spcBef>
              <a:defRPr kumimoji="1" sz="2400">
                <a:solidFill>
                  <a:schemeClr val="tx1"/>
                </a:solidFill>
                <a:latin typeface="Times New Roman" pitchFamily="18" charset="0"/>
                <a:ea typeface="宋体" charset="-122"/>
              </a:defRPr>
            </a:lvl3pPr>
            <a:lvl4pPr>
              <a:spcBef>
                <a:spcPct val="0"/>
              </a:spcBef>
              <a:defRPr kumimoji="1" sz="2400">
                <a:solidFill>
                  <a:schemeClr val="tx1"/>
                </a:solidFill>
                <a:latin typeface="Times New Roman" pitchFamily="18" charset="0"/>
                <a:ea typeface="宋体" charset="-122"/>
              </a:defRPr>
            </a:lvl4pPr>
            <a:lvl5pPr>
              <a:spcBef>
                <a:spcPct val="0"/>
              </a:spcBef>
              <a:defRPr kumimoji="1" sz="2400">
                <a:solidFill>
                  <a:schemeClr val="tx1"/>
                </a:solidFill>
                <a:latin typeface="Times New Roman" pitchFamily="18" charset="0"/>
                <a:ea typeface="宋体" charset="-122"/>
              </a:defRPr>
            </a:lvl5pPr>
            <a:lvl6pPr fontAlgn="base">
              <a:spcBef>
                <a:spcPct val="0"/>
              </a:spcBef>
              <a:spcAft>
                <a:spcPct val="0"/>
              </a:spcAft>
              <a:defRPr kumimoji="1" sz="2400">
                <a:solidFill>
                  <a:schemeClr val="tx1"/>
                </a:solidFill>
                <a:latin typeface="Times New Roman" pitchFamily="18" charset="0"/>
                <a:ea typeface="宋体" charset="-122"/>
              </a:defRPr>
            </a:lvl6pPr>
            <a:lvl7pPr fontAlgn="base">
              <a:spcBef>
                <a:spcPct val="0"/>
              </a:spcBef>
              <a:spcAft>
                <a:spcPct val="0"/>
              </a:spcAft>
              <a:defRPr kumimoji="1" sz="2400">
                <a:solidFill>
                  <a:schemeClr val="tx1"/>
                </a:solidFill>
                <a:latin typeface="Times New Roman" pitchFamily="18" charset="0"/>
                <a:ea typeface="宋体" charset="-122"/>
              </a:defRPr>
            </a:lvl7pPr>
            <a:lvl8pPr fontAlgn="base">
              <a:spcBef>
                <a:spcPct val="0"/>
              </a:spcBef>
              <a:spcAft>
                <a:spcPct val="0"/>
              </a:spcAft>
              <a:defRPr kumimoji="1" sz="2400">
                <a:solidFill>
                  <a:schemeClr val="tx1"/>
                </a:solidFill>
                <a:latin typeface="Times New Roman" pitchFamily="18" charset="0"/>
                <a:ea typeface="宋体" charset="-122"/>
              </a:defRPr>
            </a:lvl8pPr>
            <a:lvl9pPr fontAlgn="base">
              <a:spcBef>
                <a:spcPct val="0"/>
              </a:spcBef>
              <a:spcAft>
                <a:spcPct val="0"/>
              </a:spcAft>
              <a:defRPr kumimoji="1" sz="2400">
                <a:solidFill>
                  <a:schemeClr val="tx1"/>
                </a:solidFill>
                <a:latin typeface="Times New Roman" pitchFamily="18" charset="0"/>
                <a:ea typeface="宋体" charset="-122"/>
              </a:defRPr>
            </a:lvl9pPr>
          </a:lstStyle>
          <a:p>
            <a:pPr fontAlgn="base">
              <a:spcAft>
                <a:spcPct val="0"/>
              </a:spcAft>
            </a:pPr>
            <a:r>
              <a:rPr lang="zh-CN" altLang="en-US" b="1" dirty="0" smtClean="0">
                <a:solidFill>
                  <a:srgbClr val="FF0000"/>
                </a:solidFill>
                <a:ea typeface="楷体_GB2312" pitchFamily="49" charset="-122"/>
              </a:rPr>
              <a:t>注：</a:t>
            </a:r>
            <a:r>
              <a:rPr lang="zh-CN" altLang="en-US" b="1" dirty="0" smtClean="0">
                <a:solidFill>
                  <a:srgbClr val="000000"/>
                </a:solidFill>
                <a:ea typeface="楷体_GB2312" pitchFamily="49" charset="-122"/>
              </a:rPr>
              <a:t>若</a:t>
            </a:r>
            <a:r>
              <a:rPr lang="zh-CN" altLang="en-US" b="1" dirty="0" smtClean="0">
                <a:solidFill>
                  <a:srgbClr val="000000"/>
                </a:solidFill>
                <a:latin typeface="黑体" pitchFamily="2" charset="-122"/>
                <a:ea typeface="楷体_GB2312" pitchFamily="49" charset="-122"/>
              </a:rPr>
              <a:t>数据元素的</a:t>
            </a:r>
            <a:r>
              <a:rPr lang="zh-CN" altLang="en-US" b="1" dirty="0" smtClean="0">
                <a:solidFill>
                  <a:srgbClr val="000000"/>
                </a:solidFill>
                <a:ea typeface="楷体_GB2312" pitchFamily="49" charset="-122"/>
              </a:rPr>
              <a:t>输入</a:t>
            </a:r>
          </a:p>
          <a:p>
            <a:pPr fontAlgn="base">
              <a:spcAft>
                <a:spcPct val="0"/>
              </a:spcAft>
            </a:pPr>
            <a:r>
              <a:rPr lang="zh-CN" altLang="en-US" b="1" dirty="0" smtClean="0">
                <a:solidFill>
                  <a:srgbClr val="000000"/>
                </a:solidFill>
                <a:ea typeface="楷体_GB2312" pitchFamily="49" charset="-122"/>
              </a:rPr>
              <a:t>顺序不同，则得到的二</a:t>
            </a:r>
          </a:p>
          <a:p>
            <a:pPr fontAlgn="base">
              <a:spcAft>
                <a:spcPct val="0"/>
              </a:spcAft>
            </a:pPr>
            <a:r>
              <a:rPr lang="zh-CN" altLang="en-US" b="1" dirty="0" smtClean="0">
                <a:solidFill>
                  <a:srgbClr val="000000"/>
                </a:solidFill>
                <a:ea typeface="楷体_GB2312" pitchFamily="49" charset="-122"/>
              </a:rPr>
              <a:t>叉排序树形态也不同！</a:t>
            </a:r>
          </a:p>
        </p:txBody>
      </p:sp>
    </p:spTree>
    <p:extLst>
      <p:ext uri="{BB962C8B-B14F-4D97-AF65-F5344CB8AC3E}">
        <p14:creationId xmlns:p14="http://schemas.microsoft.com/office/powerpoint/2010/main" xmlns="" val="316752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up)">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17" grpId="0" autoUpdateAnimBg="0"/>
      <p:bldP spid="18" grpId="0" autoUpdateAnimBg="0"/>
      <p:bldP spid="2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a:t>树表的查找</a:t>
            </a:r>
          </a:p>
        </p:txBody>
      </p:sp>
      <p:sp>
        <p:nvSpPr>
          <p:cNvPr id="3" name="内容占位符 2"/>
          <p:cNvSpPr>
            <a:spLocks noGrp="1"/>
          </p:cNvSpPr>
          <p:nvPr>
            <p:ph idx="1"/>
          </p:nvPr>
        </p:nvSpPr>
        <p:spPr/>
        <p:txBody>
          <a:bodyPr/>
          <a:lstStyle/>
          <a:p>
            <a:r>
              <a:rPr lang="zh-CN" altLang="en-US" dirty="0"/>
              <a:t>二叉排序树的构造</a:t>
            </a:r>
            <a:endParaRPr lang="en-US" altLang="zh-CN" dirty="0"/>
          </a:p>
          <a:p>
            <a:pPr lvl="1"/>
            <a:r>
              <a:rPr lang="zh-CN" altLang="en-US" dirty="0"/>
              <a:t>不同插入次序的序列生成不同形态的二叉排序树</a:t>
            </a:r>
          </a:p>
          <a:p>
            <a:pPr lvl="1"/>
            <a:endParaRPr lang="zh-CN" altLang="en-US" dirty="0"/>
          </a:p>
        </p:txBody>
      </p:sp>
      <p:grpSp>
        <p:nvGrpSpPr>
          <p:cNvPr id="4" name="Group 98"/>
          <p:cNvGrpSpPr>
            <a:grpSpLocks/>
          </p:cNvGrpSpPr>
          <p:nvPr/>
        </p:nvGrpSpPr>
        <p:grpSpPr bwMode="auto">
          <a:xfrm>
            <a:off x="685800" y="2924944"/>
            <a:ext cx="2590056" cy="2349624"/>
            <a:chOff x="432" y="1530"/>
            <a:chExt cx="1392" cy="1248"/>
          </a:xfrm>
        </p:grpSpPr>
        <p:sp>
          <p:nvSpPr>
            <p:cNvPr id="5" name="Oval 75"/>
            <p:cNvSpPr>
              <a:spLocks noChangeArrowheads="1"/>
            </p:cNvSpPr>
            <p:nvPr/>
          </p:nvSpPr>
          <p:spPr bwMode="auto">
            <a:xfrm>
              <a:off x="1104" y="1530"/>
              <a:ext cx="336"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dirty="0" smtClean="0">
                  <a:solidFill>
                    <a:sysClr val="windowText" lastClr="000000"/>
                  </a:solidFill>
                  <a:ea typeface="宋体" charset="-122"/>
                </a:rPr>
                <a:t>40</a:t>
              </a:r>
            </a:p>
          </p:txBody>
        </p:sp>
        <p:sp>
          <p:nvSpPr>
            <p:cNvPr id="6" name="Oval 76"/>
            <p:cNvSpPr>
              <a:spLocks noChangeArrowheads="1"/>
            </p:cNvSpPr>
            <p:nvPr/>
          </p:nvSpPr>
          <p:spPr bwMode="auto">
            <a:xfrm>
              <a:off x="768" y="1914"/>
              <a:ext cx="336"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24</a:t>
              </a:r>
            </a:p>
          </p:txBody>
        </p:sp>
        <p:sp>
          <p:nvSpPr>
            <p:cNvPr id="7" name="Oval 77"/>
            <p:cNvSpPr>
              <a:spLocks noChangeArrowheads="1"/>
            </p:cNvSpPr>
            <p:nvPr/>
          </p:nvSpPr>
          <p:spPr bwMode="auto">
            <a:xfrm>
              <a:off x="1488" y="1914"/>
              <a:ext cx="336"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dirty="0" smtClean="0">
                  <a:solidFill>
                    <a:sysClr val="windowText" lastClr="000000"/>
                  </a:solidFill>
                  <a:ea typeface="宋体" charset="-122"/>
                </a:rPr>
                <a:t>55</a:t>
              </a:r>
            </a:p>
          </p:txBody>
        </p:sp>
        <p:sp>
          <p:nvSpPr>
            <p:cNvPr id="8" name="Oval 78"/>
            <p:cNvSpPr>
              <a:spLocks noChangeArrowheads="1"/>
            </p:cNvSpPr>
            <p:nvPr/>
          </p:nvSpPr>
          <p:spPr bwMode="auto">
            <a:xfrm>
              <a:off x="432" y="2346"/>
              <a:ext cx="336"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12</a:t>
              </a:r>
            </a:p>
          </p:txBody>
        </p:sp>
        <p:sp>
          <p:nvSpPr>
            <p:cNvPr id="9" name="Oval 79"/>
            <p:cNvSpPr>
              <a:spLocks noChangeArrowheads="1"/>
            </p:cNvSpPr>
            <p:nvPr/>
          </p:nvSpPr>
          <p:spPr bwMode="auto">
            <a:xfrm>
              <a:off x="1152" y="2394"/>
              <a:ext cx="336"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37</a:t>
              </a:r>
            </a:p>
          </p:txBody>
        </p:sp>
        <p:sp>
          <p:nvSpPr>
            <p:cNvPr id="10" name="Line 80"/>
            <p:cNvSpPr>
              <a:spLocks noChangeShapeType="1"/>
            </p:cNvSpPr>
            <p:nvPr/>
          </p:nvSpPr>
          <p:spPr bwMode="auto">
            <a:xfrm flipH="1">
              <a:off x="1008" y="1802"/>
              <a:ext cx="144" cy="112"/>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sp>
          <p:nvSpPr>
            <p:cNvPr id="11" name="Line 81"/>
            <p:cNvSpPr>
              <a:spLocks noChangeShapeType="1"/>
            </p:cNvSpPr>
            <p:nvPr/>
          </p:nvSpPr>
          <p:spPr bwMode="auto">
            <a:xfrm flipH="1">
              <a:off x="720" y="2250"/>
              <a:ext cx="144" cy="192"/>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sp>
          <p:nvSpPr>
            <p:cNvPr id="12" name="Line 82"/>
            <p:cNvSpPr>
              <a:spLocks noChangeShapeType="1"/>
            </p:cNvSpPr>
            <p:nvPr/>
          </p:nvSpPr>
          <p:spPr bwMode="auto">
            <a:xfrm>
              <a:off x="1056" y="2234"/>
              <a:ext cx="192" cy="256"/>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sp>
          <p:nvSpPr>
            <p:cNvPr id="13" name="Line 83"/>
            <p:cNvSpPr>
              <a:spLocks noChangeShapeType="1"/>
            </p:cNvSpPr>
            <p:nvPr/>
          </p:nvSpPr>
          <p:spPr bwMode="auto">
            <a:xfrm>
              <a:off x="1392" y="1818"/>
              <a:ext cx="192" cy="192"/>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grpSp>
      <p:grpSp>
        <p:nvGrpSpPr>
          <p:cNvPr id="14" name="Group 99"/>
          <p:cNvGrpSpPr>
            <a:grpSpLocks/>
          </p:cNvGrpSpPr>
          <p:nvPr/>
        </p:nvGrpSpPr>
        <p:grpSpPr bwMode="auto">
          <a:xfrm>
            <a:off x="4800600" y="2985864"/>
            <a:ext cx="3443808" cy="3251448"/>
            <a:chOff x="3024" y="1434"/>
            <a:chExt cx="1872" cy="1776"/>
          </a:xfrm>
        </p:grpSpPr>
        <p:sp>
          <p:nvSpPr>
            <p:cNvPr id="15" name="Oval 84"/>
            <p:cNvSpPr>
              <a:spLocks noChangeArrowheads="1"/>
            </p:cNvSpPr>
            <p:nvPr/>
          </p:nvSpPr>
          <p:spPr bwMode="auto">
            <a:xfrm>
              <a:off x="3024" y="1434"/>
              <a:ext cx="38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12</a:t>
              </a:r>
            </a:p>
          </p:txBody>
        </p:sp>
        <p:sp>
          <p:nvSpPr>
            <p:cNvPr id="16" name="Oval 85"/>
            <p:cNvSpPr>
              <a:spLocks noChangeArrowheads="1"/>
            </p:cNvSpPr>
            <p:nvPr/>
          </p:nvSpPr>
          <p:spPr bwMode="auto">
            <a:xfrm>
              <a:off x="3408" y="1770"/>
              <a:ext cx="38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24</a:t>
              </a:r>
            </a:p>
          </p:txBody>
        </p:sp>
        <p:sp>
          <p:nvSpPr>
            <p:cNvPr id="17" name="Oval 86"/>
            <p:cNvSpPr>
              <a:spLocks noChangeArrowheads="1"/>
            </p:cNvSpPr>
            <p:nvPr/>
          </p:nvSpPr>
          <p:spPr bwMode="auto">
            <a:xfrm>
              <a:off x="3744" y="2106"/>
              <a:ext cx="432"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37</a:t>
              </a:r>
            </a:p>
          </p:txBody>
        </p:sp>
        <p:sp>
          <p:nvSpPr>
            <p:cNvPr id="18" name="Oval 87"/>
            <p:cNvSpPr>
              <a:spLocks noChangeArrowheads="1"/>
            </p:cNvSpPr>
            <p:nvPr/>
          </p:nvSpPr>
          <p:spPr bwMode="auto">
            <a:xfrm>
              <a:off x="4128" y="2490"/>
              <a:ext cx="38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40</a:t>
              </a:r>
            </a:p>
          </p:txBody>
        </p:sp>
        <p:sp>
          <p:nvSpPr>
            <p:cNvPr id="19" name="Oval 88"/>
            <p:cNvSpPr>
              <a:spLocks noChangeArrowheads="1"/>
            </p:cNvSpPr>
            <p:nvPr/>
          </p:nvSpPr>
          <p:spPr bwMode="auto">
            <a:xfrm>
              <a:off x="4512" y="2826"/>
              <a:ext cx="384" cy="384"/>
            </a:xfrm>
            <a:prstGeom prst="ellipse">
              <a:avLst/>
            </a:prstGeom>
            <a:ln>
              <a:headEnd/>
              <a:tailEnd/>
            </a:ln>
          </p:spPr>
          <p:style>
            <a:lnRef idx="0">
              <a:schemeClr val="accent2"/>
            </a:lnRef>
            <a:fillRef idx="3">
              <a:schemeClr val="accent2"/>
            </a:fillRef>
            <a:effectRef idx="3">
              <a:schemeClr val="accent2"/>
            </a:effectRef>
            <a:fontRef idx="minor">
              <a:schemeClr val="lt1"/>
            </a:fontRef>
          </p:style>
          <p:txBody>
            <a:bodyPr wrap="none" anchor="ctr"/>
            <a:lstStyle/>
            <a:p>
              <a:pPr algn="ctr">
                <a:spcBef>
                  <a:spcPct val="0"/>
                </a:spcBef>
                <a:defRPr/>
              </a:pPr>
              <a:r>
                <a:rPr lang="en-US" altLang="zh-CN" sz="2400" b="1" kern="0" smtClean="0">
                  <a:solidFill>
                    <a:sysClr val="windowText" lastClr="000000"/>
                  </a:solidFill>
                  <a:ea typeface="宋体" charset="-122"/>
                </a:rPr>
                <a:t>55</a:t>
              </a:r>
            </a:p>
          </p:txBody>
        </p:sp>
        <p:sp>
          <p:nvSpPr>
            <p:cNvPr id="20" name="Line 89"/>
            <p:cNvSpPr>
              <a:spLocks noChangeShapeType="1"/>
            </p:cNvSpPr>
            <p:nvPr/>
          </p:nvSpPr>
          <p:spPr bwMode="auto">
            <a:xfrm>
              <a:off x="3360" y="1770"/>
              <a:ext cx="96" cy="96"/>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sp>
          <p:nvSpPr>
            <p:cNvPr id="21" name="Line 90"/>
            <p:cNvSpPr>
              <a:spLocks noChangeShapeType="1"/>
            </p:cNvSpPr>
            <p:nvPr/>
          </p:nvSpPr>
          <p:spPr bwMode="auto">
            <a:xfrm>
              <a:off x="3744" y="2106"/>
              <a:ext cx="48" cy="48"/>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sp>
          <p:nvSpPr>
            <p:cNvPr id="22" name="Line 91"/>
            <p:cNvSpPr>
              <a:spLocks noChangeShapeType="1"/>
            </p:cNvSpPr>
            <p:nvPr/>
          </p:nvSpPr>
          <p:spPr bwMode="auto">
            <a:xfrm>
              <a:off x="4080" y="2442"/>
              <a:ext cx="96" cy="96"/>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sp>
          <p:nvSpPr>
            <p:cNvPr id="23" name="Line 92"/>
            <p:cNvSpPr>
              <a:spLocks noChangeShapeType="1"/>
            </p:cNvSpPr>
            <p:nvPr/>
          </p:nvSpPr>
          <p:spPr bwMode="auto">
            <a:xfrm>
              <a:off x="4464" y="2826"/>
              <a:ext cx="96" cy="48"/>
            </a:xfrm>
            <a:prstGeom prst="line">
              <a:avLst/>
            </a:prstGeom>
            <a:noFill/>
            <a:ln w="9525">
              <a:solidFill>
                <a:srgbClr val="000000"/>
              </a:solidFill>
              <a:round/>
              <a:headEnd/>
              <a:tailEnd/>
            </a:ln>
          </p:spPr>
          <p:txBody>
            <a:bodyPr/>
            <a:lstStyle/>
            <a:p>
              <a:pPr>
                <a:defRPr/>
              </a:pPr>
              <a:endParaRPr lang="zh-CN" altLang="en-US" b="1" kern="0" smtClean="0">
                <a:solidFill>
                  <a:sysClr val="windowText" lastClr="000000"/>
                </a:solidFill>
              </a:endParaRPr>
            </a:p>
          </p:txBody>
        </p:sp>
      </p:grpSp>
      <p:sp>
        <p:nvSpPr>
          <p:cNvPr id="24" name="Text Box 93"/>
          <p:cNvSpPr txBox="1">
            <a:spLocks noChangeArrowheads="1"/>
          </p:cNvSpPr>
          <p:nvPr/>
        </p:nvSpPr>
        <p:spPr bwMode="auto">
          <a:xfrm>
            <a:off x="685800" y="2236440"/>
            <a:ext cx="316547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800" b="1">
                <a:solidFill>
                  <a:schemeClr val="tx1"/>
                </a:solidFill>
                <a:latin typeface="Times New Roman" pitchFamily="18" charset="0"/>
                <a:ea typeface="楷体_GB2312" pitchFamily="49" charset="-122"/>
              </a:defRPr>
            </a:lvl1pPr>
            <a:lvl2pPr marL="742950" indent="-285750">
              <a:defRPr kumimoji="1" sz="2800" b="1">
                <a:solidFill>
                  <a:schemeClr val="tx1"/>
                </a:solidFill>
                <a:latin typeface="Times New Roman" pitchFamily="18" charset="0"/>
                <a:ea typeface="楷体_GB2312" pitchFamily="49" charset="-122"/>
              </a:defRPr>
            </a:lvl2pPr>
            <a:lvl3pPr marL="1143000" indent="-228600">
              <a:defRPr kumimoji="1" sz="2800" b="1">
                <a:solidFill>
                  <a:schemeClr val="tx1"/>
                </a:solidFill>
                <a:latin typeface="Times New Roman" pitchFamily="18" charset="0"/>
                <a:ea typeface="楷体_GB2312" pitchFamily="49" charset="-122"/>
              </a:defRPr>
            </a:lvl3pPr>
            <a:lvl4pPr marL="1600200" indent="-228600">
              <a:defRPr kumimoji="1" sz="2800" b="1">
                <a:solidFill>
                  <a:schemeClr val="tx1"/>
                </a:solidFill>
                <a:latin typeface="Times New Roman" pitchFamily="18" charset="0"/>
                <a:ea typeface="楷体_GB2312" pitchFamily="49" charset="-122"/>
              </a:defRPr>
            </a:lvl4pPr>
            <a:lvl5pPr marL="2057400" indent="-22860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en-US" altLang="zh-CN" sz="2400">
                <a:solidFill>
                  <a:srgbClr val="17347D"/>
                </a:solidFill>
                <a:ea typeface="宋体" charset="-122"/>
              </a:rPr>
              <a:t>40</a:t>
            </a:r>
            <a:r>
              <a:rPr lang="zh-CN" altLang="en-US" sz="2400">
                <a:solidFill>
                  <a:srgbClr val="17347D"/>
                </a:solidFill>
                <a:ea typeface="宋体" charset="-122"/>
              </a:rPr>
              <a:t>，</a:t>
            </a:r>
            <a:r>
              <a:rPr lang="en-US" altLang="zh-CN" sz="2400">
                <a:solidFill>
                  <a:srgbClr val="17347D"/>
                </a:solidFill>
                <a:ea typeface="宋体" charset="-122"/>
              </a:rPr>
              <a:t>24</a:t>
            </a:r>
            <a:r>
              <a:rPr lang="zh-CN" altLang="en-US" sz="2400">
                <a:solidFill>
                  <a:srgbClr val="17347D"/>
                </a:solidFill>
                <a:ea typeface="宋体" charset="-122"/>
              </a:rPr>
              <a:t>，</a:t>
            </a:r>
            <a:r>
              <a:rPr lang="en-US" altLang="zh-CN" sz="2400">
                <a:solidFill>
                  <a:srgbClr val="17347D"/>
                </a:solidFill>
                <a:ea typeface="宋体" charset="-122"/>
              </a:rPr>
              <a:t>12</a:t>
            </a:r>
            <a:r>
              <a:rPr lang="zh-CN" altLang="en-US" sz="2400">
                <a:solidFill>
                  <a:srgbClr val="17347D"/>
                </a:solidFill>
                <a:ea typeface="宋体" charset="-122"/>
              </a:rPr>
              <a:t>，</a:t>
            </a:r>
            <a:r>
              <a:rPr lang="en-US" altLang="zh-CN" sz="2400">
                <a:solidFill>
                  <a:srgbClr val="17347D"/>
                </a:solidFill>
                <a:ea typeface="宋体" charset="-122"/>
              </a:rPr>
              <a:t>37</a:t>
            </a:r>
            <a:r>
              <a:rPr lang="zh-CN" altLang="en-US" sz="2400">
                <a:solidFill>
                  <a:srgbClr val="17347D"/>
                </a:solidFill>
                <a:ea typeface="宋体" charset="-122"/>
              </a:rPr>
              <a:t>，</a:t>
            </a:r>
            <a:r>
              <a:rPr lang="en-US" altLang="zh-CN" sz="2400">
                <a:solidFill>
                  <a:srgbClr val="17347D"/>
                </a:solidFill>
                <a:ea typeface="宋体" charset="-122"/>
              </a:rPr>
              <a:t>55</a:t>
            </a:r>
          </a:p>
        </p:txBody>
      </p:sp>
      <p:sp>
        <p:nvSpPr>
          <p:cNvPr id="25" name="Line 94"/>
          <p:cNvSpPr>
            <a:spLocks noChangeShapeType="1"/>
          </p:cNvSpPr>
          <p:nvPr/>
        </p:nvSpPr>
        <p:spPr bwMode="auto">
          <a:xfrm>
            <a:off x="838200" y="2693640"/>
            <a:ext cx="2667000" cy="0"/>
          </a:xfrm>
          <a:prstGeom prst="line">
            <a:avLst/>
          </a:prstGeom>
          <a:noFill/>
          <a:ln w="57150">
            <a:solidFill>
              <a:srgbClr val="3333CC"/>
            </a:solidFill>
            <a:round/>
            <a:headEnd/>
            <a:tailEnd type="triangle" w="med" len="med"/>
          </a:ln>
          <a:extLst>
            <a:ext uri="{909E8E84-426E-40DD-AFC4-6F175D3DCCD1}">
              <a14:hiddenFill xmlns:a14="http://schemas.microsoft.com/office/drawing/2010/main" xmlns="">
                <a:noFill/>
              </a14:hiddenFill>
            </a:ext>
          </a:extLst>
        </p:spPr>
        <p:txBody>
          <a:bodyPr/>
          <a:lstStyle/>
          <a:p>
            <a:pPr>
              <a:defRPr/>
            </a:pPr>
            <a:endParaRPr lang="zh-CN" altLang="en-US" b="1" kern="0" smtClean="0">
              <a:solidFill>
                <a:sysClr val="windowText" lastClr="000000"/>
              </a:solidFill>
            </a:endParaRPr>
          </a:p>
        </p:txBody>
      </p:sp>
      <p:sp>
        <p:nvSpPr>
          <p:cNvPr id="26" name="Line 95"/>
          <p:cNvSpPr>
            <a:spLocks noChangeShapeType="1"/>
          </p:cNvSpPr>
          <p:nvPr/>
        </p:nvSpPr>
        <p:spPr bwMode="auto">
          <a:xfrm>
            <a:off x="4572000" y="2693640"/>
            <a:ext cx="2819400" cy="0"/>
          </a:xfrm>
          <a:prstGeom prst="line">
            <a:avLst/>
          </a:prstGeom>
          <a:noFill/>
          <a:ln w="57150">
            <a:solidFill>
              <a:srgbClr val="3333CC"/>
            </a:solidFill>
            <a:round/>
            <a:headEnd/>
            <a:tailEnd type="triangle" w="med" len="med"/>
          </a:ln>
        </p:spPr>
        <p:txBody>
          <a:bodyPr/>
          <a:lstStyle/>
          <a:p>
            <a:pPr>
              <a:defRPr/>
            </a:pPr>
            <a:endParaRPr lang="zh-CN" altLang="en-US" b="1" kern="0" smtClean="0">
              <a:solidFill>
                <a:sysClr val="windowText" lastClr="000000"/>
              </a:solidFill>
            </a:endParaRPr>
          </a:p>
        </p:txBody>
      </p:sp>
      <p:sp>
        <p:nvSpPr>
          <p:cNvPr id="27" name="Text Box 97"/>
          <p:cNvSpPr txBox="1">
            <a:spLocks noChangeArrowheads="1"/>
          </p:cNvSpPr>
          <p:nvPr/>
        </p:nvSpPr>
        <p:spPr bwMode="auto">
          <a:xfrm>
            <a:off x="4427538" y="2241203"/>
            <a:ext cx="32131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sz="2800" b="1">
                <a:solidFill>
                  <a:schemeClr val="tx1"/>
                </a:solidFill>
                <a:latin typeface="Times New Roman" pitchFamily="18" charset="0"/>
                <a:ea typeface="楷体_GB2312" pitchFamily="49" charset="-122"/>
              </a:defRPr>
            </a:lvl1pPr>
            <a:lvl2pPr marL="742950" indent="-285750">
              <a:defRPr kumimoji="1" sz="2800" b="1">
                <a:solidFill>
                  <a:schemeClr val="tx1"/>
                </a:solidFill>
                <a:latin typeface="Times New Roman" pitchFamily="18" charset="0"/>
                <a:ea typeface="楷体_GB2312" pitchFamily="49" charset="-122"/>
              </a:defRPr>
            </a:lvl2pPr>
            <a:lvl3pPr marL="1143000" indent="-228600">
              <a:defRPr kumimoji="1" sz="2800" b="1">
                <a:solidFill>
                  <a:schemeClr val="tx1"/>
                </a:solidFill>
                <a:latin typeface="Times New Roman" pitchFamily="18" charset="0"/>
                <a:ea typeface="楷体_GB2312" pitchFamily="49" charset="-122"/>
              </a:defRPr>
            </a:lvl3pPr>
            <a:lvl4pPr marL="1600200" indent="-228600">
              <a:defRPr kumimoji="1" sz="2800" b="1">
                <a:solidFill>
                  <a:schemeClr val="tx1"/>
                </a:solidFill>
                <a:latin typeface="Times New Roman" pitchFamily="18" charset="0"/>
                <a:ea typeface="楷体_GB2312" pitchFamily="49" charset="-122"/>
              </a:defRPr>
            </a:lvl4pPr>
            <a:lvl5pPr marL="2057400" indent="-228600">
              <a:defRPr kumimoji="1" sz="2800" b="1">
                <a:solidFill>
                  <a:schemeClr val="tx1"/>
                </a:solidFill>
                <a:latin typeface="Times New Roman" pitchFamily="18" charset="0"/>
                <a:ea typeface="楷体_GB2312" pitchFamily="49" charset="-122"/>
              </a:defRPr>
            </a:lvl5pPr>
            <a:lvl6pPr marL="25146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6pPr>
            <a:lvl7pPr marL="29718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7pPr>
            <a:lvl8pPr marL="34290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8pPr>
            <a:lvl9pPr marL="3886200" indent="-228600" eaLnBrk="0" fontAlgn="base" hangingPunct="0">
              <a:spcBef>
                <a:spcPct val="20000"/>
              </a:spcBef>
              <a:spcAft>
                <a:spcPct val="0"/>
              </a:spcAft>
              <a:defRPr kumimoji="1" sz="2800" b="1">
                <a:solidFill>
                  <a:schemeClr val="tx1"/>
                </a:solidFill>
                <a:latin typeface="Times New Roman" pitchFamily="18" charset="0"/>
                <a:ea typeface="楷体_GB2312" pitchFamily="49" charset="-122"/>
              </a:defRPr>
            </a:lvl9pPr>
          </a:lstStyle>
          <a:p>
            <a:pPr>
              <a:spcBef>
                <a:spcPct val="50000"/>
              </a:spcBef>
            </a:pPr>
            <a:r>
              <a:rPr lang="en-US" altLang="zh-CN" sz="2400">
                <a:solidFill>
                  <a:srgbClr val="17347D"/>
                </a:solidFill>
                <a:ea typeface="宋体" charset="-122"/>
              </a:rPr>
              <a:t>12</a:t>
            </a:r>
            <a:r>
              <a:rPr lang="zh-CN" altLang="en-US" sz="2400">
                <a:solidFill>
                  <a:srgbClr val="17347D"/>
                </a:solidFill>
                <a:ea typeface="宋体" charset="-122"/>
              </a:rPr>
              <a:t>，</a:t>
            </a:r>
            <a:r>
              <a:rPr lang="en-US" altLang="zh-CN" sz="2400">
                <a:solidFill>
                  <a:srgbClr val="17347D"/>
                </a:solidFill>
                <a:ea typeface="宋体" charset="-122"/>
              </a:rPr>
              <a:t>24</a:t>
            </a:r>
            <a:r>
              <a:rPr lang="zh-CN" altLang="en-US" sz="2400">
                <a:solidFill>
                  <a:srgbClr val="17347D"/>
                </a:solidFill>
                <a:ea typeface="宋体" charset="-122"/>
              </a:rPr>
              <a:t>，</a:t>
            </a:r>
            <a:r>
              <a:rPr lang="en-US" altLang="zh-CN" sz="2400">
                <a:solidFill>
                  <a:srgbClr val="17347D"/>
                </a:solidFill>
                <a:ea typeface="宋体" charset="-122"/>
              </a:rPr>
              <a:t>37</a:t>
            </a:r>
            <a:r>
              <a:rPr lang="zh-CN" altLang="en-US" sz="2400">
                <a:solidFill>
                  <a:srgbClr val="17347D"/>
                </a:solidFill>
                <a:ea typeface="宋体" charset="-122"/>
              </a:rPr>
              <a:t>，</a:t>
            </a:r>
            <a:r>
              <a:rPr lang="en-US" altLang="zh-CN" sz="2400">
                <a:solidFill>
                  <a:srgbClr val="17347D"/>
                </a:solidFill>
                <a:ea typeface="宋体" charset="-122"/>
              </a:rPr>
              <a:t>40</a:t>
            </a:r>
            <a:r>
              <a:rPr lang="zh-CN" altLang="en-US" sz="2400">
                <a:solidFill>
                  <a:srgbClr val="17347D"/>
                </a:solidFill>
                <a:ea typeface="宋体" charset="-122"/>
              </a:rPr>
              <a:t>，</a:t>
            </a:r>
            <a:r>
              <a:rPr lang="en-US" altLang="zh-CN" sz="2400">
                <a:solidFill>
                  <a:srgbClr val="17347D"/>
                </a:solidFill>
                <a:ea typeface="宋体" charset="-122"/>
              </a:rPr>
              <a:t>55</a:t>
            </a:r>
          </a:p>
        </p:txBody>
      </p:sp>
    </p:spTree>
    <p:extLst>
      <p:ext uri="{BB962C8B-B14F-4D97-AF65-F5344CB8AC3E}">
        <p14:creationId xmlns:p14="http://schemas.microsoft.com/office/powerpoint/2010/main" xmlns="" val="221476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ChangeArrowheads="1"/>
          </p:cNvSpPr>
          <p:nvPr/>
        </p:nvSpPr>
        <p:spPr bwMode="auto">
          <a:xfrm>
            <a:off x="533400" y="1809328"/>
            <a:ext cx="8215064" cy="457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marL="342900" indent="-342900" algn="l" eaLnBrk="0" hangingPunct="0">
              <a:defRPr sz="2400">
                <a:solidFill>
                  <a:schemeClr val="tx1"/>
                </a:solidFill>
                <a:latin typeface="Times New Roman" panose="02020603050405020304" pitchFamily="18" charset="0"/>
              </a:defRPr>
            </a:lvl1pPr>
            <a:lvl2pPr marL="742950" indent="-285750" algn="l" eaLnBrk="0" hangingPunct="0">
              <a:defRPr sz="2400">
                <a:solidFill>
                  <a:schemeClr val="tx1"/>
                </a:solidFill>
                <a:latin typeface="Times New Roman" panose="02020603050405020304" pitchFamily="18" charset="0"/>
              </a:defRPr>
            </a:lvl2pPr>
            <a:lvl3pPr marL="1143000" indent="-228600" algn="l" eaLnBrk="0" hangingPunct="0">
              <a:defRPr sz="2400">
                <a:solidFill>
                  <a:schemeClr val="tx1"/>
                </a:solidFill>
                <a:latin typeface="Times New Roman" panose="02020603050405020304" pitchFamily="18" charset="0"/>
              </a:defRPr>
            </a:lvl3pPr>
            <a:lvl4pPr marL="1600200" indent="-228600" algn="l" eaLnBrk="0" hangingPunct="0">
              <a:defRPr sz="2400">
                <a:solidFill>
                  <a:schemeClr val="tx1"/>
                </a:solidFill>
                <a:latin typeface="Times New Roman" panose="02020603050405020304" pitchFamily="18" charset="0"/>
              </a:defRPr>
            </a:lvl4pPr>
            <a:lvl5pPr marL="2057400" indent="-228600" algn="l"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FontTx/>
              <a:buChar char="•"/>
            </a:pPr>
            <a:r>
              <a:rPr lang="zh-CN" altLang="en-US" sz="2800" b="1" dirty="0">
                <a:solidFill>
                  <a:srgbClr val="000066"/>
                </a:solidFill>
                <a:ea typeface="宋体" panose="02010600030101010101" pitchFamily="2" charset="-122"/>
              </a:rPr>
              <a:t>一个无序序列可以通过构造一棵二叉排序树而变成一个</a:t>
            </a:r>
            <a:r>
              <a:rPr lang="zh-CN" altLang="en-US" sz="2800" b="1" dirty="0">
                <a:solidFill>
                  <a:srgbClr val="FF0000"/>
                </a:solidFill>
                <a:ea typeface="宋体" panose="02010600030101010101" pitchFamily="2" charset="-122"/>
              </a:rPr>
              <a:t>有序序列</a:t>
            </a:r>
            <a:r>
              <a:rPr lang="zh-CN" altLang="en-US" sz="2800" b="1" dirty="0">
                <a:solidFill>
                  <a:srgbClr val="000066"/>
                </a:solidFill>
                <a:ea typeface="宋体" panose="02010600030101010101" pitchFamily="2" charset="-122"/>
              </a:rPr>
              <a:t>;</a:t>
            </a:r>
          </a:p>
          <a:p>
            <a:pPr>
              <a:spcBef>
                <a:spcPct val="20000"/>
              </a:spcBef>
              <a:buFontTx/>
              <a:buChar char="•"/>
            </a:pPr>
            <a:r>
              <a:rPr lang="zh-CN" altLang="en-US" sz="2800" b="1" dirty="0">
                <a:solidFill>
                  <a:srgbClr val="000066"/>
                </a:solidFill>
                <a:ea typeface="宋体" panose="02010600030101010101" pitchFamily="2" charset="-122"/>
              </a:rPr>
              <a:t>每次插入的新结点都是二叉排序树上新的</a:t>
            </a:r>
            <a:r>
              <a:rPr lang="zh-CN" altLang="en-US" sz="2800" b="1" dirty="0">
                <a:solidFill>
                  <a:srgbClr val="FF0000"/>
                </a:solidFill>
                <a:ea typeface="宋体" panose="02010600030101010101" pitchFamily="2" charset="-122"/>
              </a:rPr>
              <a:t>叶子结点</a:t>
            </a:r>
            <a:r>
              <a:rPr lang="zh-CN" altLang="en-US" sz="2800" b="1" dirty="0">
                <a:solidFill>
                  <a:srgbClr val="000066"/>
                </a:solidFill>
                <a:ea typeface="宋体" panose="02010600030101010101" pitchFamily="2" charset="-122"/>
              </a:rPr>
              <a:t>;</a:t>
            </a:r>
          </a:p>
          <a:p>
            <a:pPr>
              <a:spcBef>
                <a:spcPct val="20000"/>
              </a:spcBef>
              <a:buFontTx/>
              <a:buChar char="•"/>
            </a:pPr>
            <a:r>
              <a:rPr lang="zh-CN" altLang="en-US" sz="2800" b="1" dirty="0">
                <a:solidFill>
                  <a:srgbClr val="000066"/>
                </a:solidFill>
                <a:ea typeface="宋体" panose="02010600030101010101" pitchFamily="2" charset="-122"/>
              </a:rPr>
              <a:t>找到插入位置后，不必移动其它结点，仅需修改某个结点的指针；</a:t>
            </a:r>
          </a:p>
          <a:p>
            <a:pPr>
              <a:spcBef>
                <a:spcPct val="20000"/>
              </a:spcBef>
              <a:buFontTx/>
              <a:buChar char="•"/>
            </a:pPr>
            <a:r>
              <a:rPr lang="zh-CN" altLang="en-US" sz="2800" b="1" dirty="0">
                <a:solidFill>
                  <a:srgbClr val="000066"/>
                </a:solidFill>
                <a:ea typeface="宋体" panose="02010600030101010101" pitchFamily="2" charset="-122"/>
              </a:rPr>
              <a:t>在左子树/右子树的查找过程与在整棵树上查找过程相同；</a:t>
            </a:r>
          </a:p>
          <a:p>
            <a:pPr>
              <a:spcBef>
                <a:spcPct val="20000"/>
              </a:spcBef>
              <a:buFontTx/>
              <a:buChar char="•"/>
            </a:pPr>
            <a:r>
              <a:rPr lang="zh-CN" altLang="en-US" sz="2800" b="1" dirty="0">
                <a:solidFill>
                  <a:srgbClr val="000066"/>
                </a:solidFill>
                <a:ea typeface="宋体" panose="02010600030101010101" pitchFamily="2" charset="-122"/>
              </a:rPr>
              <a:t>新插入的结点没有破坏原有结点之间的关系。</a:t>
            </a:r>
          </a:p>
        </p:txBody>
      </p:sp>
      <p:sp>
        <p:nvSpPr>
          <p:cNvPr id="89091" name="Text Box 1027"/>
          <p:cNvSpPr txBox="1">
            <a:spLocks noChangeArrowheads="1"/>
          </p:cNvSpPr>
          <p:nvPr/>
        </p:nvSpPr>
        <p:spPr bwMode="auto">
          <a:xfrm>
            <a:off x="533400" y="1143000"/>
            <a:ext cx="22098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3600" b="1" dirty="0">
                <a:solidFill>
                  <a:srgbClr val="0000CC"/>
                </a:solidFill>
                <a:latin typeface="Times New Roman" panose="02020603050405020304" pitchFamily="18" charset="0"/>
                <a:ea typeface="宋体" panose="02010600030101010101" pitchFamily="2" charset="-122"/>
              </a:rPr>
              <a:t>小  结：</a:t>
            </a:r>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en-US" altLang="zh-CN" kern="0" smtClean="0"/>
              <a:t>9.2 </a:t>
            </a:r>
            <a:r>
              <a:rPr lang="zh-CN" altLang="en-US" kern="0" smtClean="0"/>
              <a:t>树表的查找</a:t>
            </a:r>
            <a:endParaRPr lang="zh-CN" altLang="en-US" kern="0" dirty="0"/>
          </a:p>
        </p:txBody>
      </p:sp>
    </p:spTree>
    <p:extLst>
      <p:ext uri="{BB962C8B-B14F-4D97-AF65-F5344CB8AC3E}">
        <p14:creationId xmlns:p14="http://schemas.microsoft.com/office/powerpoint/2010/main" xmlns="" val="33932272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609600" y="1052736"/>
            <a:ext cx="8229600" cy="519113"/>
          </a:xfrm>
          <a:prstGeom prst="rect">
            <a:avLst/>
          </a:prstGeom>
          <a:noFill/>
          <a:ln w="9525">
            <a:noFill/>
            <a:miter lim="800000"/>
            <a:headEnd/>
            <a:tailEnd/>
          </a:ln>
        </p:spPr>
        <p:txBody>
          <a:bodyPr>
            <a:spAutoFit/>
          </a:bodyPr>
          <a:lstStyle/>
          <a:p>
            <a:pPr>
              <a:spcBef>
                <a:spcPct val="50000"/>
              </a:spcBef>
            </a:pPr>
            <a:r>
              <a:rPr lang="zh-CN" altLang="en-US" sz="2800" b="1" dirty="0" smtClean="0"/>
              <a:t>二</a:t>
            </a:r>
            <a:r>
              <a:rPr lang="zh-CN" altLang="en-US" sz="2800" b="1" dirty="0"/>
              <a:t>叉排序树的查找性能</a:t>
            </a:r>
          </a:p>
        </p:txBody>
      </p:sp>
      <p:sp>
        <p:nvSpPr>
          <p:cNvPr id="62467" name="Text Box 3"/>
          <p:cNvSpPr txBox="1">
            <a:spLocks noChangeArrowheads="1"/>
          </p:cNvSpPr>
          <p:nvPr/>
        </p:nvSpPr>
        <p:spPr bwMode="auto">
          <a:xfrm>
            <a:off x="533400" y="1484784"/>
            <a:ext cx="8382000" cy="2092881"/>
          </a:xfrm>
          <a:prstGeom prst="rect">
            <a:avLst/>
          </a:prstGeom>
          <a:noFill/>
          <a:ln w="9525">
            <a:noFill/>
            <a:miter lim="800000"/>
            <a:headEnd/>
            <a:tailEnd/>
          </a:ln>
        </p:spPr>
        <p:txBody>
          <a:bodyPr>
            <a:spAutoFit/>
          </a:bodyPr>
          <a:lstStyle/>
          <a:p>
            <a:pPr>
              <a:spcBef>
                <a:spcPct val="50000"/>
              </a:spcBef>
            </a:pPr>
            <a:r>
              <a:rPr lang="zh-CN" altLang="zh-CN" sz="2600" b="1" dirty="0"/>
              <a:t>        </a:t>
            </a:r>
            <a:r>
              <a:rPr lang="zh-CN" altLang="en-US" sz="2600" b="1" dirty="0"/>
              <a:t>对于含有同样关键字序列的一组结点，结点插入的先后次序不同，所构成的二叉排序树的形态和深度不同。</a:t>
            </a:r>
            <a:r>
              <a:rPr lang="zh-CN" altLang="en-US" sz="2600" b="1" dirty="0">
                <a:latin typeface="宋体" charset="-122"/>
              </a:rPr>
              <a:t>而</a:t>
            </a:r>
            <a:r>
              <a:rPr lang="zh-CN" altLang="en-US" sz="2600" b="1" dirty="0">
                <a:solidFill>
                  <a:srgbClr val="277D33"/>
                </a:solidFill>
                <a:latin typeface="宋体" charset="-122"/>
              </a:rPr>
              <a:t>二叉排序树的平均查找长度</a:t>
            </a:r>
            <a:r>
              <a:rPr lang="zh-CN" altLang="zh-CN" sz="2600" b="1" dirty="0">
                <a:solidFill>
                  <a:srgbClr val="277D33"/>
                </a:solidFill>
              </a:rPr>
              <a:t>ASL</a:t>
            </a:r>
            <a:r>
              <a:rPr lang="zh-CN" altLang="en-US" sz="2600" b="1" dirty="0">
                <a:solidFill>
                  <a:srgbClr val="277D33"/>
                </a:solidFill>
                <a:latin typeface="宋体" charset="-122"/>
              </a:rPr>
              <a:t>与二叉排序树的形态有关</a:t>
            </a:r>
            <a:r>
              <a:rPr lang="zh-CN" altLang="en-US" sz="2600" b="1" dirty="0">
                <a:latin typeface="宋体" charset="-122"/>
              </a:rPr>
              <a:t>，</a:t>
            </a:r>
            <a:r>
              <a:rPr lang="zh-CN" altLang="en-US" sz="2600" b="1" dirty="0">
                <a:solidFill>
                  <a:srgbClr val="FF0000"/>
                </a:solidFill>
                <a:latin typeface="宋体" charset="-122"/>
              </a:rPr>
              <a:t>二叉排序树的各分支越均衡，树的深度浅，其平均查找长度</a:t>
            </a:r>
            <a:r>
              <a:rPr lang="zh-CN" altLang="zh-CN" sz="2600" b="1" dirty="0">
                <a:solidFill>
                  <a:srgbClr val="FF0000"/>
                </a:solidFill>
              </a:rPr>
              <a:t>ASL</a:t>
            </a:r>
            <a:r>
              <a:rPr lang="zh-CN" altLang="en-US" sz="2600" b="1" dirty="0">
                <a:solidFill>
                  <a:srgbClr val="FF0000"/>
                </a:solidFill>
                <a:latin typeface="宋体" charset="-122"/>
              </a:rPr>
              <a:t>越小</a:t>
            </a:r>
            <a:r>
              <a:rPr lang="zh-CN" altLang="en-US" sz="2600" b="1" dirty="0">
                <a:latin typeface="宋体" charset="-122"/>
              </a:rPr>
              <a:t>。</a:t>
            </a:r>
            <a:r>
              <a:rPr lang="zh-CN" altLang="en-US" sz="2600" b="1" dirty="0"/>
              <a:t> 例如：</a:t>
            </a:r>
          </a:p>
        </p:txBody>
      </p:sp>
      <p:grpSp>
        <p:nvGrpSpPr>
          <p:cNvPr id="2" name="Group 4"/>
          <p:cNvGrpSpPr>
            <a:grpSpLocks/>
          </p:cNvGrpSpPr>
          <p:nvPr/>
        </p:nvGrpSpPr>
        <p:grpSpPr bwMode="auto">
          <a:xfrm>
            <a:off x="685800" y="3573016"/>
            <a:ext cx="4114800" cy="3181350"/>
            <a:chOff x="0" y="0"/>
            <a:chExt cx="2592" cy="2004"/>
          </a:xfrm>
        </p:grpSpPr>
        <p:grpSp>
          <p:nvGrpSpPr>
            <p:cNvPr id="3" name="Group 5"/>
            <p:cNvGrpSpPr>
              <a:grpSpLocks/>
            </p:cNvGrpSpPr>
            <p:nvPr/>
          </p:nvGrpSpPr>
          <p:grpSpPr bwMode="auto">
            <a:xfrm>
              <a:off x="288" y="0"/>
              <a:ext cx="1680" cy="1152"/>
              <a:chOff x="0" y="0"/>
              <a:chExt cx="1680" cy="1152"/>
            </a:xfrm>
          </p:grpSpPr>
          <p:sp>
            <p:nvSpPr>
              <p:cNvPr id="62486" name="Oval 6"/>
              <p:cNvSpPr>
                <a:spLocks noChangeArrowheads="1"/>
              </p:cNvSpPr>
              <p:nvPr/>
            </p:nvSpPr>
            <p:spPr bwMode="auto">
              <a:xfrm>
                <a:off x="768" y="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dirty="0"/>
                  <a:t>45</a:t>
                </a:r>
              </a:p>
            </p:txBody>
          </p:sp>
          <p:sp>
            <p:nvSpPr>
              <p:cNvPr id="62487" name="Oval 7"/>
              <p:cNvSpPr>
                <a:spLocks noChangeArrowheads="1"/>
              </p:cNvSpPr>
              <p:nvPr/>
            </p:nvSpPr>
            <p:spPr bwMode="auto">
              <a:xfrm>
                <a:off x="288" y="432"/>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24</a:t>
                </a:r>
              </a:p>
            </p:txBody>
          </p:sp>
          <p:sp>
            <p:nvSpPr>
              <p:cNvPr id="62488" name="Oval 8"/>
              <p:cNvSpPr>
                <a:spLocks noChangeArrowheads="1"/>
              </p:cNvSpPr>
              <p:nvPr/>
            </p:nvSpPr>
            <p:spPr bwMode="auto">
              <a:xfrm>
                <a:off x="0" y="912"/>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12</a:t>
                </a:r>
              </a:p>
            </p:txBody>
          </p:sp>
          <p:sp>
            <p:nvSpPr>
              <p:cNvPr id="62489" name="Oval 9"/>
              <p:cNvSpPr>
                <a:spLocks noChangeArrowheads="1"/>
              </p:cNvSpPr>
              <p:nvPr/>
            </p:nvSpPr>
            <p:spPr bwMode="auto">
              <a:xfrm>
                <a:off x="576" y="912"/>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37</a:t>
                </a:r>
              </a:p>
            </p:txBody>
          </p:sp>
          <p:sp>
            <p:nvSpPr>
              <p:cNvPr id="62490" name="Oval 10"/>
              <p:cNvSpPr>
                <a:spLocks noChangeArrowheads="1"/>
              </p:cNvSpPr>
              <p:nvPr/>
            </p:nvSpPr>
            <p:spPr bwMode="auto">
              <a:xfrm>
                <a:off x="1152" y="432"/>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53</a:t>
                </a:r>
              </a:p>
            </p:txBody>
          </p:sp>
          <p:sp>
            <p:nvSpPr>
              <p:cNvPr id="62491" name="Oval 11"/>
              <p:cNvSpPr>
                <a:spLocks noChangeArrowheads="1"/>
              </p:cNvSpPr>
              <p:nvPr/>
            </p:nvSpPr>
            <p:spPr bwMode="auto">
              <a:xfrm>
                <a:off x="1440" y="912"/>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93</a:t>
                </a:r>
              </a:p>
            </p:txBody>
          </p:sp>
          <p:sp>
            <p:nvSpPr>
              <p:cNvPr id="62492" name="Line 12"/>
              <p:cNvSpPr>
                <a:spLocks noChangeShapeType="1"/>
              </p:cNvSpPr>
              <p:nvPr/>
            </p:nvSpPr>
            <p:spPr bwMode="auto">
              <a:xfrm flipH="1">
                <a:off x="528" y="192"/>
                <a:ext cx="288" cy="288"/>
              </a:xfrm>
              <a:prstGeom prst="line">
                <a:avLst/>
              </a:prstGeom>
              <a:noFill/>
              <a:ln w="9525">
                <a:solidFill>
                  <a:schemeClr val="tx1"/>
                </a:solidFill>
                <a:round/>
                <a:headEnd/>
                <a:tailEnd/>
              </a:ln>
            </p:spPr>
            <p:txBody>
              <a:bodyPr wrap="none"/>
              <a:lstStyle/>
              <a:p>
                <a:endParaRPr lang="zh-CN" altLang="en-US" sz="2400" b="1"/>
              </a:p>
            </p:txBody>
          </p:sp>
          <p:sp>
            <p:nvSpPr>
              <p:cNvPr id="62493" name="Line 13"/>
              <p:cNvSpPr>
                <a:spLocks noChangeShapeType="1"/>
              </p:cNvSpPr>
              <p:nvPr/>
            </p:nvSpPr>
            <p:spPr bwMode="auto">
              <a:xfrm flipH="1">
                <a:off x="144" y="672"/>
                <a:ext cx="192" cy="240"/>
              </a:xfrm>
              <a:prstGeom prst="line">
                <a:avLst/>
              </a:prstGeom>
              <a:noFill/>
              <a:ln w="9525">
                <a:solidFill>
                  <a:schemeClr val="tx1"/>
                </a:solidFill>
                <a:round/>
                <a:headEnd/>
                <a:tailEnd/>
              </a:ln>
            </p:spPr>
            <p:txBody>
              <a:bodyPr wrap="none"/>
              <a:lstStyle/>
              <a:p>
                <a:endParaRPr lang="zh-CN" altLang="en-US" sz="2400" b="1"/>
              </a:p>
            </p:txBody>
          </p:sp>
          <p:sp>
            <p:nvSpPr>
              <p:cNvPr id="62494" name="Line 14"/>
              <p:cNvSpPr>
                <a:spLocks noChangeShapeType="1"/>
              </p:cNvSpPr>
              <p:nvPr/>
            </p:nvSpPr>
            <p:spPr bwMode="auto">
              <a:xfrm>
                <a:off x="480" y="672"/>
                <a:ext cx="144" cy="240"/>
              </a:xfrm>
              <a:prstGeom prst="line">
                <a:avLst/>
              </a:prstGeom>
              <a:noFill/>
              <a:ln w="9525">
                <a:solidFill>
                  <a:schemeClr val="tx1"/>
                </a:solidFill>
                <a:round/>
                <a:headEnd/>
                <a:tailEnd/>
              </a:ln>
            </p:spPr>
            <p:txBody>
              <a:bodyPr wrap="none"/>
              <a:lstStyle/>
              <a:p>
                <a:endParaRPr lang="zh-CN" altLang="en-US" sz="2400" b="1"/>
              </a:p>
            </p:txBody>
          </p:sp>
          <p:sp>
            <p:nvSpPr>
              <p:cNvPr id="62495" name="Line 15"/>
              <p:cNvSpPr>
                <a:spLocks noChangeShapeType="1"/>
              </p:cNvSpPr>
              <p:nvPr/>
            </p:nvSpPr>
            <p:spPr bwMode="auto">
              <a:xfrm>
                <a:off x="1008" y="192"/>
                <a:ext cx="192" cy="240"/>
              </a:xfrm>
              <a:prstGeom prst="line">
                <a:avLst/>
              </a:prstGeom>
              <a:noFill/>
              <a:ln w="9525">
                <a:solidFill>
                  <a:schemeClr val="tx1"/>
                </a:solidFill>
                <a:round/>
                <a:headEnd/>
                <a:tailEnd/>
              </a:ln>
            </p:spPr>
            <p:txBody>
              <a:bodyPr wrap="none"/>
              <a:lstStyle/>
              <a:p>
                <a:endParaRPr lang="zh-CN" altLang="en-US" sz="2400" b="1"/>
              </a:p>
            </p:txBody>
          </p:sp>
          <p:sp>
            <p:nvSpPr>
              <p:cNvPr id="62496" name="Line 16"/>
              <p:cNvSpPr>
                <a:spLocks noChangeShapeType="1"/>
              </p:cNvSpPr>
              <p:nvPr/>
            </p:nvSpPr>
            <p:spPr bwMode="auto">
              <a:xfrm>
                <a:off x="1344" y="672"/>
                <a:ext cx="192" cy="240"/>
              </a:xfrm>
              <a:prstGeom prst="line">
                <a:avLst/>
              </a:prstGeom>
              <a:noFill/>
              <a:ln w="9525">
                <a:solidFill>
                  <a:schemeClr val="tx1"/>
                </a:solidFill>
                <a:round/>
                <a:headEnd/>
                <a:tailEnd/>
              </a:ln>
            </p:spPr>
            <p:txBody>
              <a:bodyPr wrap="none"/>
              <a:lstStyle/>
              <a:p>
                <a:endParaRPr lang="zh-CN" altLang="en-US" sz="2400" b="1"/>
              </a:p>
            </p:txBody>
          </p:sp>
        </p:grpSp>
        <p:sp>
          <p:nvSpPr>
            <p:cNvPr id="62485" name="Text Box 17"/>
            <p:cNvSpPr txBox="1">
              <a:spLocks noChangeArrowheads="1"/>
            </p:cNvSpPr>
            <p:nvPr/>
          </p:nvSpPr>
          <p:spPr bwMode="auto">
            <a:xfrm>
              <a:off x="0" y="1248"/>
              <a:ext cx="2592" cy="756"/>
            </a:xfrm>
            <a:prstGeom prst="rect">
              <a:avLst/>
            </a:prstGeom>
            <a:noFill/>
            <a:ln w="9525">
              <a:noFill/>
              <a:miter lim="800000"/>
              <a:headEnd/>
              <a:tailEnd/>
            </a:ln>
          </p:spPr>
          <p:txBody>
            <a:bodyPr>
              <a:spAutoFit/>
            </a:bodyPr>
            <a:lstStyle/>
            <a:p>
              <a:pPr>
                <a:spcBef>
                  <a:spcPct val="50000"/>
                </a:spcBef>
              </a:pPr>
              <a:r>
                <a:rPr lang="zh-CN" altLang="zh-CN" sz="2400" b="1" dirty="0"/>
                <a:t>(a) </a:t>
              </a:r>
              <a:r>
                <a:rPr lang="zh-CN" altLang="en-US" sz="2400" b="1" dirty="0"/>
                <a:t>输入关键字序列为</a:t>
              </a:r>
              <a:r>
                <a:rPr lang="zh-CN" altLang="zh-CN" sz="2400" b="1" dirty="0"/>
                <a:t>{45,24,53,12,37,93}</a:t>
              </a:r>
              <a:r>
                <a:rPr lang="zh-CN" altLang="en-US" sz="2400" b="1" dirty="0"/>
                <a:t>时的二叉排序树</a:t>
              </a:r>
            </a:p>
          </p:txBody>
        </p:sp>
      </p:grpSp>
      <p:grpSp>
        <p:nvGrpSpPr>
          <p:cNvPr id="4" name="Group 18"/>
          <p:cNvGrpSpPr>
            <a:grpSpLocks/>
          </p:cNvGrpSpPr>
          <p:nvPr/>
        </p:nvGrpSpPr>
        <p:grpSpPr bwMode="auto">
          <a:xfrm>
            <a:off x="4925888" y="3356992"/>
            <a:ext cx="4038600" cy="3313113"/>
            <a:chOff x="0" y="0"/>
            <a:chExt cx="2544" cy="2087"/>
          </a:xfrm>
        </p:grpSpPr>
        <p:grpSp>
          <p:nvGrpSpPr>
            <p:cNvPr id="5" name="Group 19"/>
            <p:cNvGrpSpPr>
              <a:grpSpLocks/>
            </p:cNvGrpSpPr>
            <p:nvPr/>
          </p:nvGrpSpPr>
          <p:grpSpPr bwMode="auto">
            <a:xfrm>
              <a:off x="96" y="0"/>
              <a:ext cx="1824" cy="1344"/>
              <a:chOff x="0" y="0"/>
              <a:chExt cx="1920" cy="1440"/>
            </a:xfrm>
          </p:grpSpPr>
          <p:sp>
            <p:nvSpPr>
              <p:cNvPr id="62472" name="Oval 20"/>
              <p:cNvSpPr>
                <a:spLocks noChangeArrowheads="1"/>
              </p:cNvSpPr>
              <p:nvPr/>
            </p:nvSpPr>
            <p:spPr bwMode="auto">
              <a:xfrm>
                <a:off x="0" y="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12</a:t>
                </a:r>
              </a:p>
            </p:txBody>
          </p:sp>
          <p:sp>
            <p:nvSpPr>
              <p:cNvPr id="62473" name="Oval 21"/>
              <p:cNvSpPr>
                <a:spLocks noChangeArrowheads="1"/>
              </p:cNvSpPr>
              <p:nvPr/>
            </p:nvSpPr>
            <p:spPr bwMode="auto">
              <a:xfrm>
                <a:off x="0" y="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dirty="0"/>
                  <a:t>12</a:t>
                </a:r>
              </a:p>
            </p:txBody>
          </p:sp>
          <p:sp>
            <p:nvSpPr>
              <p:cNvPr id="62474" name="Oval 22"/>
              <p:cNvSpPr>
                <a:spLocks noChangeArrowheads="1"/>
              </p:cNvSpPr>
              <p:nvPr/>
            </p:nvSpPr>
            <p:spPr bwMode="auto">
              <a:xfrm>
                <a:off x="336" y="24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dirty="0"/>
                  <a:t>24</a:t>
                </a:r>
              </a:p>
            </p:txBody>
          </p:sp>
          <p:sp>
            <p:nvSpPr>
              <p:cNvPr id="62475" name="Oval 23"/>
              <p:cNvSpPr>
                <a:spLocks noChangeArrowheads="1"/>
              </p:cNvSpPr>
              <p:nvPr/>
            </p:nvSpPr>
            <p:spPr bwMode="auto">
              <a:xfrm>
                <a:off x="672" y="48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37</a:t>
                </a:r>
              </a:p>
            </p:txBody>
          </p:sp>
          <p:sp>
            <p:nvSpPr>
              <p:cNvPr id="62476" name="Oval 24"/>
              <p:cNvSpPr>
                <a:spLocks noChangeArrowheads="1"/>
              </p:cNvSpPr>
              <p:nvPr/>
            </p:nvSpPr>
            <p:spPr bwMode="auto">
              <a:xfrm>
                <a:off x="1008" y="72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45</a:t>
                </a:r>
              </a:p>
            </p:txBody>
          </p:sp>
          <p:sp>
            <p:nvSpPr>
              <p:cNvPr id="62477" name="Oval 25"/>
              <p:cNvSpPr>
                <a:spLocks noChangeArrowheads="1"/>
              </p:cNvSpPr>
              <p:nvPr/>
            </p:nvSpPr>
            <p:spPr bwMode="auto">
              <a:xfrm>
                <a:off x="1344" y="96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53</a:t>
                </a:r>
              </a:p>
            </p:txBody>
          </p:sp>
          <p:sp>
            <p:nvSpPr>
              <p:cNvPr id="62478" name="Oval 26"/>
              <p:cNvSpPr>
                <a:spLocks noChangeArrowheads="1"/>
              </p:cNvSpPr>
              <p:nvPr/>
            </p:nvSpPr>
            <p:spPr bwMode="auto">
              <a:xfrm>
                <a:off x="1680" y="1200"/>
                <a:ext cx="240" cy="240"/>
              </a:xfrm>
              <a:prstGeom prst="ellipse">
                <a:avLst/>
              </a:prstGeom>
              <a:solidFill>
                <a:schemeClr val="accent1"/>
              </a:solidFill>
              <a:ln w="9525">
                <a:solidFill>
                  <a:schemeClr val="tx1"/>
                </a:solidFill>
                <a:round/>
                <a:headEnd/>
                <a:tailEnd/>
              </a:ln>
            </p:spPr>
            <p:txBody>
              <a:bodyPr wrap="none" anchor="ctr"/>
              <a:lstStyle/>
              <a:p>
                <a:pPr algn="ctr"/>
                <a:r>
                  <a:rPr lang="zh-CN" altLang="zh-CN" sz="2400" b="1"/>
                  <a:t>93</a:t>
                </a:r>
              </a:p>
            </p:txBody>
          </p:sp>
          <p:sp>
            <p:nvSpPr>
              <p:cNvPr id="62479" name="Line 27"/>
              <p:cNvSpPr>
                <a:spLocks noChangeShapeType="1"/>
              </p:cNvSpPr>
              <p:nvPr/>
            </p:nvSpPr>
            <p:spPr bwMode="auto">
              <a:xfrm>
                <a:off x="240" y="192"/>
                <a:ext cx="144" cy="96"/>
              </a:xfrm>
              <a:prstGeom prst="line">
                <a:avLst/>
              </a:prstGeom>
              <a:noFill/>
              <a:ln w="9525">
                <a:solidFill>
                  <a:schemeClr val="tx1"/>
                </a:solidFill>
                <a:round/>
                <a:headEnd/>
                <a:tailEnd/>
              </a:ln>
            </p:spPr>
            <p:txBody>
              <a:bodyPr wrap="none"/>
              <a:lstStyle/>
              <a:p>
                <a:endParaRPr lang="zh-CN" altLang="en-US" sz="2400"/>
              </a:p>
            </p:txBody>
          </p:sp>
          <p:sp>
            <p:nvSpPr>
              <p:cNvPr id="62480" name="Line 28"/>
              <p:cNvSpPr>
                <a:spLocks noChangeShapeType="1"/>
              </p:cNvSpPr>
              <p:nvPr/>
            </p:nvSpPr>
            <p:spPr bwMode="auto">
              <a:xfrm>
                <a:off x="576" y="432"/>
                <a:ext cx="144" cy="96"/>
              </a:xfrm>
              <a:prstGeom prst="line">
                <a:avLst/>
              </a:prstGeom>
              <a:noFill/>
              <a:ln w="9525">
                <a:solidFill>
                  <a:schemeClr val="tx1"/>
                </a:solidFill>
                <a:round/>
                <a:headEnd/>
                <a:tailEnd/>
              </a:ln>
            </p:spPr>
            <p:txBody>
              <a:bodyPr wrap="none"/>
              <a:lstStyle/>
              <a:p>
                <a:endParaRPr lang="zh-CN" altLang="en-US" sz="2400"/>
              </a:p>
            </p:txBody>
          </p:sp>
          <p:sp>
            <p:nvSpPr>
              <p:cNvPr id="62481" name="Line 29"/>
              <p:cNvSpPr>
                <a:spLocks noChangeShapeType="1"/>
              </p:cNvSpPr>
              <p:nvPr/>
            </p:nvSpPr>
            <p:spPr bwMode="auto">
              <a:xfrm>
                <a:off x="912" y="672"/>
                <a:ext cx="144" cy="96"/>
              </a:xfrm>
              <a:prstGeom prst="line">
                <a:avLst/>
              </a:prstGeom>
              <a:noFill/>
              <a:ln w="9525">
                <a:solidFill>
                  <a:schemeClr val="tx1"/>
                </a:solidFill>
                <a:round/>
                <a:headEnd/>
                <a:tailEnd/>
              </a:ln>
            </p:spPr>
            <p:txBody>
              <a:bodyPr wrap="none"/>
              <a:lstStyle/>
              <a:p>
                <a:endParaRPr lang="zh-CN" altLang="en-US" sz="2400"/>
              </a:p>
            </p:txBody>
          </p:sp>
          <p:sp>
            <p:nvSpPr>
              <p:cNvPr id="62482" name="Line 30"/>
              <p:cNvSpPr>
                <a:spLocks noChangeShapeType="1"/>
              </p:cNvSpPr>
              <p:nvPr/>
            </p:nvSpPr>
            <p:spPr bwMode="auto">
              <a:xfrm>
                <a:off x="1248" y="912"/>
                <a:ext cx="144" cy="96"/>
              </a:xfrm>
              <a:prstGeom prst="line">
                <a:avLst/>
              </a:prstGeom>
              <a:noFill/>
              <a:ln w="9525">
                <a:solidFill>
                  <a:schemeClr val="tx1"/>
                </a:solidFill>
                <a:round/>
                <a:headEnd/>
                <a:tailEnd/>
              </a:ln>
            </p:spPr>
            <p:txBody>
              <a:bodyPr wrap="none"/>
              <a:lstStyle/>
              <a:p>
                <a:endParaRPr lang="zh-CN" altLang="en-US" sz="2400"/>
              </a:p>
            </p:txBody>
          </p:sp>
          <p:sp>
            <p:nvSpPr>
              <p:cNvPr id="62483" name="Line 31"/>
              <p:cNvSpPr>
                <a:spLocks noChangeShapeType="1"/>
              </p:cNvSpPr>
              <p:nvPr/>
            </p:nvSpPr>
            <p:spPr bwMode="auto">
              <a:xfrm>
                <a:off x="1584" y="1152"/>
                <a:ext cx="144" cy="144"/>
              </a:xfrm>
              <a:prstGeom prst="line">
                <a:avLst/>
              </a:prstGeom>
              <a:noFill/>
              <a:ln w="9525">
                <a:solidFill>
                  <a:schemeClr val="tx1"/>
                </a:solidFill>
                <a:round/>
                <a:headEnd/>
                <a:tailEnd/>
              </a:ln>
            </p:spPr>
            <p:txBody>
              <a:bodyPr wrap="none"/>
              <a:lstStyle/>
              <a:p>
                <a:endParaRPr lang="zh-CN" altLang="en-US" sz="2400"/>
              </a:p>
            </p:txBody>
          </p:sp>
        </p:grpSp>
        <p:sp>
          <p:nvSpPr>
            <p:cNvPr id="62471" name="Text Box 32"/>
            <p:cNvSpPr txBox="1">
              <a:spLocks noChangeArrowheads="1"/>
            </p:cNvSpPr>
            <p:nvPr/>
          </p:nvSpPr>
          <p:spPr bwMode="auto">
            <a:xfrm>
              <a:off x="0" y="1331"/>
              <a:ext cx="2544" cy="756"/>
            </a:xfrm>
            <a:prstGeom prst="rect">
              <a:avLst/>
            </a:prstGeom>
            <a:noFill/>
            <a:ln w="9525">
              <a:noFill/>
              <a:miter lim="800000"/>
              <a:headEnd/>
              <a:tailEnd/>
            </a:ln>
          </p:spPr>
          <p:txBody>
            <a:bodyPr>
              <a:spAutoFit/>
            </a:bodyPr>
            <a:lstStyle/>
            <a:p>
              <a:pPr>
                <a:spcBef>
                  <a:spcPct val="50000"/>
                </a:spcBef>
              </a:pPr>
              <a:r>
                <a:rPr lang="zh-CN" altLang="zh-CN" sz="2400" b="1" dirty="0"/>
                <a:t>(b)</a:t>
              </a:r>
              <a:r>
                <a:rPr lang="zh-CN" altLang="en-US" sz="2400" b="1" dirty="0"/>
                <a:t>输入关键字序列为</a:t>
              </a:r>
              <a:r>
                <a:rPr lang="zh-CN" altLang="zh-CN" sz="2400" b="1" dirty="0"/>
                <a:t>{12,24,37,45,53,93}</a:t>
              </a:r>
              <a:r>
                <a:rPr lang="zh-CN" altLang="en-US" sz="2400" b="1" dirty="0"/>
                <a:t>时的二叉排序树</a:t>
              </a:r>
            </a:p>
          </p:txBody>
        </p:sp>
      </p:grpSp>
      <p:sp>
        <p:nvSpPr>
          <p:cNvPr id="33"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9.2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树表的查找</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09600" y="1066800"/>
            <a:ext cx="8229600" cy="946150"/>
          </a:xfrm>
          <a:prstGeom prst="rect">
            <a:avLst/>
          </a:prstGeom>
          <a:noFill/>
          <a:ln w="9525">
            <a:noFill/>
            <a:miter lim="800000"/>
            <a:headEnd/>
            <a:tailEnd/>
          </a:ln>
        </p:spPr>
        <p:txBody>
          <a:bodyPr>
            <a:spAutoFit/>
          </a:bodyPr>
          <a:lstStyle/>
          <a:p>
            <a:pPr>
              <a:spcBef>
                <a:spcPct val="50000"/>
              </a:spcBef>
            </a:pPr>
            <a:r>
              <a:rPr lang="zh-CN" altLang="zh-CN" sz="2800" b="1"/>
              <a:t>        </a:t>
            </a:r>
            <a:r>
              <a:rPr lang="zh-CN" altLang="en-US" sz="2800" b="1"/>
              <a:t>假设</a:t>
            </a:r>
            <a:r>
              <a:rPr lang="zh-CN" altLang="en-US" sz="2800" b="1">
                <a:latin typeface="宋体" charset="-122"/>
              </a:rPr>
              <a:t>每个元素的查找概率相等，则它们的平均查找长度分别是：</a:t>
            </a:r>
            <a:r>
              <a:rPr lang="zh-CN" altLang="en-US" sz="2800" b="1"/>
              <a:t> </a:t>
            </a:r>
          </a:p>
        </p:txBody>
      </p:sp>
      <p:sp>
        <p:nvSpPr>
          <p:cNvPr id="63491" name="Text Box 3"/>
          <p:cNvSpPr txBox="1">
            <a:spLocks noChangeArrowheads="1"/>
          </p:cNvSpPr>
          <p:nvPr/>
        </p:nvSpPr>
        <p:spPr bwMode="auto">
          <a:xfrm>
            <a:off x="1066800" y="1981200"/>
            <a:ext cx="5562600" cy="1160463"/>
          </a:xfrm>
          <a:prstGeom prst="rect">
            <a:avLst/>
          </a:prstGeom>
          <a:noFill/>
          <a:ln w="9525">
            <a:noFill/>
            <a:miter lim="800000"/>
            <a:headEnd/>
            <a:tailEnd/>
          </a:ln>
        </p:spPr>
        <p:txBody>
          <a:bodyPr>
            <a:spAutoFit/>
          </a:bodyPr>
          <a:lstStyle/>
          <a:p>
            <a:pPr>
              <a:spcBef>
                <a:spcPct val="50000"/>
              </a:spcBef>
            </a:pPr>
            <a:r>
              <a:rPr lang="zh-CN" altLang="zh-CN" sz="2800" b="1"/>
              <a:t>ASL=(1+2+2+3+3+3)/6=14/6</a:t>
            </a:r>
          </a:p>
          <a:p>
            <a:pPr>
              <a:spcBef>
                <a:spcPct val="50000"/>
              </a:spcBef>
            </a:pPr>
            <a:r>
              <a:rPr lang="zh-CN" altLang="zh-CN" sz="2800" b="1"/>
              <a:t>ASL=(1+2+3+4+5+6)/6=21/6</a:t>
            </a:r>
          </a:p>
        </p:txBody>
      </p:sp>
      <p:sp>
        <p:nvSpPr>
          <p:cNvPr id="63492" name="Text Box 4"/>
          <p:cNvSpPr txBox="1">
            <a:spLocks noChangeArrowheads="1"/>
          </p:cNvSpPr>
          <p:nvPr/>
        </p:nvSpPr>
        <p:spPr bwMode="auto">
          <a:xfrm>
            <a:off x="685800" y="3200400"/>
            <a:ext cx="8153400" cy="946150"/>
          </a:xfrm>
          <a:prstGeom prst="rect">
            <a:avLst/>
          </a:prstGeom>
          <a:noFill/>
          <a:ln w="9525">
            <a:noFill/>
            <a:miter lim="800000"/>
            <a:headEnd/>
            <a:tailEnd/>
          </a:ln>
        </p:spPr>
        <p:txBody>
          <a:bodyPr>
            <a:spAutoFit/>
          </a:bodyPr>
          <a:lstStyle/>
          <a:p>
            <a:pPr>
              <a:spcBef>
                <a:spcPct val="50000"/>
              </a:spcBef>
            </a:pPr>
            <a:r>
              <a:rPr lang="zh-CN" altLang="en-US" sz="2800" b="1" dirty="0"/>
              <a:t>由此可见，</a:t>
            </a:r>
            <a:r>
              <a:rPr lang="zh-CN" altLang="en-US" sz="2800" b="1" dirty="0">
                <a:solidFill>
                  <a:srgbClr val="FF0000"/>
                </a:solidFill>
                <a:latin typeface="宋体" charset="-122"/>
              </a:rPr>
              <a:t>在二叉排序树上进行查找时的平均查找长度和二叉排序树的形态有关</a:t>
            </a:r>
            <a:r>
              <a:rPr lang="zh-CN" altLang="en-US" sz="2800" b="1" dirty="0">
                <a:latin typeface="宋体" charset="-122"/>
              </a:rPr>
              <a:t>。</a:t>
            </a:r>
            <a:r>
              <a:rPr lang="zh-CN" altLang="en-US" sz="2800" b="1" dirty="0"/>
              <a:t> </a:t>
            </a:r>
          </a:p>
        </p:txBody>
      </p:sp>
      <p:sp>
        <p:nvSpPr>
          <p:cNvPr id="63493" name="Text Box 5"/>
          <p:cNvSpPr txBox="1">
            <a:spLocks noChangeArrowheads="1"/>
          </p:cNvSpPr>
          <p:nvPr/>
        </p:nvSpPr>
        <p:spPr bwMode="auto">
          <a:xfrm>
            <a:off x="685800" y="4191000"/>
            <a:ext cx="8077200" cy="1800225"/>
          </a:xfrm>
          <a:prstGeom prst="rect">
            <a:avLst/>
          </a:prstGeom>
          <a:noFill/>
          <a:ln w="9525">
            <a:noFill/>
            <a:miter lim="800000"/>
            <a:headEnd/>
            <a:tailEnd/>
          </a:ln>
        </p:spPr>
        <p:txBody>
          <a:bodyPr>
            <a:spAutoFit/>
          </a:bodyPr>
          <a:lstStyle/>
          <a:p>
            <a:pPr>
              <a:spcBef>
                <a:spcPct val="50000"/>
              </a:spcBef>
            </a:pPr>
            <a:r>
              <a:rPr lang="zh-CN" altLang="en-US" sz="2800" b="1" dirty="0">
                <a:latin typeface="宋体" charset="-122"/>
              </a:rPr>
              <a:t>若考虑把</a:t>
            </a:r>
            <a:r>
              <a:rPr lang="zh-CN" altLang="zh-CN" sz="2800" b="1" dirty="0"/>
              <a:t>n</a:t>
            </a:r>
            <a:r>
              <a:rPr lang="zh-CN" altLang="en-US" sz="2800" b="1" dirty="0">
                <a:latin typeface="宋体" charset="-122"/>
              </a:rPr>
              <a:t>个结点，按各种可能的次序插入到二叉排序树中，则有</a:t>
            </a:r>
            <a:r>
              <a:rPr lang="zh-CN" altLang="zh-CN" sz="2800" b="1" dirty="0"/>
              <a:t>n</a:t>
            </a:r>
            <a:r>
              <a:rPr lang="zh-CN" altLang="en-US" sz="2800" b="1" dirty="0">
                <a:latin typeface="宋体" charset="-122"/>
              </a:rPr>
              <a:t>！棵二叉排序树（其中有的形态相同），可以证明，对这些二叉排序树进行平均，得到的平均查找长度仍然是</a:t>
            </a:r>
            <a:r>
              <a:rPr lang="en-US" altLang="zh-CN" sz="2800" b="1" dirty="0">
                <a:latin typeface="宋体" charset="-122"/>
              </a:rPr>
              <a:t>O</a:t>
            </a:r>
            <a:r>
              <a:rPr lang="zh-CN" altLang="zh-CN" sz="2800" b="1" dirty="0">
                <a:latin typeface="宋体" charset="-122"/>
              </a:rPr>
              <a:t>(log</a:t>
            </a:r>
            <a:r>
              <a:rPr lang="zh-CN" altLang="zh-CN" sz="2800" b="1" baseline="-25000" dirty="0">
                <a:latin typeface="宋体" charset="-122"/>
              </a:rPr>
              <a:t>2</a:t>
            </a:r>
            <a:r>
              <a:rPr lang="zh-CN" altLang="zh-CN" sz="2800" b="1" dirty="0">
                <a:latin typeface="宋体" charset="-122"/>
              </a:rPr>
              <a:t>n)</a:t>
            </a:r>
            <a:r>
              <a:rPr lang="zh-CN" altLang="en-US" sz="2800" b="1" dirty="0">
                <a:latin typeface="宋体" charset="-122"/>
              </a:rPr>
              <a:t>。</a:t>
            </a:r>
            <a:r>
              <a:rPr lang="zh-CN" altLang="en-US" sz="2800" b="1" dirty="0"/>
              <a:t> </a:t>
            </a:r>
          </a:p>
        </p:txBody>
      </p:sp>
      <p:sp>
        <p:nvSpPr>
          <p:cNvPr id="6"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4400" b="1" i="0" u="none" strike="noStrike" kern="0" cap="none" spc="0" normalizeH="0" baseline="0" noProof="0" smtClean="0">
                <a:ln>
                  <a:noFill/>
                </a:ln>
                <a:solidFill>
                  <a:schemeClr val="bg1"/>
                </a:solidFill>
                <a:effectLst/>
                <a:uLnTx/>
                <a:uFillTx/>
                <a:latin typeface="+mj-lt"/>
                <a:ea typeface="+mj-ea"/>
                <a:cs typeface="+mj-cs"/>
              </a:rPr>
              <a:t>9.2 </a:t>
            </a:r>
            <a:r>
              <a:rPr kumimoji="0" lang="zh-CN" altLang="en-US" sz="4400" b="1" i="0" u="none" strike="noStrike" kern="0" cap="none" spc="0" normalizeH="0" baseline="0" noProof="0" smtClean="0">
                <a:ln>
                  <a:noFill/>
                </a:ln>
                <a:solidFill>
                  <a:schemeClr val="bg1"/>
                </a:solidFill>
                <a:effectLst/>
                <a:uLnTx/>
                <a:uFillTx/>
                <a:latin typeface="+mj-lt"/>
                <a:ea typeface="+mj-ea"/>
                <a:cs typeface="+mj-cs"/>
              </a:rPr>
              <a:t>树表的查找</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02" name="Text Box 2"/>
          <p:cNvSpPr txBox="1">
            <a:spLocks noChangeArrowheads="1"/>
          </p:cNvSpPr>
          <p:nvPr/>
        </p:nvSpPr>
        <p:spPr bwMode="auto">
          <a:xfrm>
            <a:off x="0" y="836613"/>
            <a:ext cx="8740775" cy="21236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a:spAutoFit/>
          </a:bodyPr>
          <a:lstStyle>
            <a:lvl1pPr marL="571500" indent="-5715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eaLnBrk="1" fontAlgn="base" hangingPunct="1">
              <a:lnSpc>
                <a:spcPct val="110000"/>
              </a:lnSpc>
              <a:spcBef>
                <a:spcPct val="0"/>
              </a:spcBef>
              <a:spcAft>
                <a:spcPct val="0"/>
              </a:spcAft>
            </a:pPr>
            <a:r>
              <a:rPr kumimoji="1" lang="en-US" altLang="zh-CN" sz="2400" dirty="0" smtClean="0">
                <a:solidFill>
                  <a:srgbClr val="FF0000"/>
                </a:solidFill>
                <a:latin typeface="Times New Roman" panose="02020603050405020304" pitchFamily="18" charset="0"/>
                <a:ea typeface="楷体_GB2312" pitchFamily="49" charset="-122"/>
              </a:rPr>
              <a:t>1</a:t>
            </a:r>
            <a:r>
              <a:rPr kumimoji="1" lang="zh-CN" altLang="en-US" sz="2400" dirty="0" smtClean="0">
                <a:solidFill>
                  <a:srgbClr val="FF0000"/>
                </a:solidFill>
                <a:latin typeface="Times New Roman" panose="02020603050405020304" pitchFamily="18" charset="0"/>
                <a:ea typeface="楷体_GB2312" pitchFamily="49" charset="-122"/>
              </a:rPr>
              <a:t>）</a:t>
            </a:r>
            <a:r>
              <a:rPr kumimoji="1" lang="zh-CN" altLang="en-US" sz="2400" dirty="0" smtClean="0">
                <a:solidFill>
                  <a:srgbClr val="000000"/>
                </a:solidFill>
                <a:latin typeface="楷体_GB2312" pitchFamily="49" charset="-122"/>
                <a:ea typeface="楷体_GB2312" pitchFamily="49" charset="-122"/>
              </a:rPr>
              <a:t> 二叉排序树上查找某关键字等于给定值的结点过程，其实就是走了一条从根到该结点的路径。</a:t>
            </a:r>
          </a:p>
          <a:p>
            <a:pPr eaLnBrk="1" fontAlgn="base" hangingPunct="1">
              <a:lnSpc>
                <a:spcPct val="110000"/>
              </a:lnSpc>
              <a:spcBef>
                <a:spcPct val="0"/>
              </a:spcBef>
              <a:spcAft>
                <a:spcPct val="0"/>
              </a:spcAft>
            </a:pPr>
            <a:r>
              <a:rPr kumimoji="1" lang="zh-CN" altLang="en-US" sz="2400" dirty="0" smtClean="0">
                <a:solidFill>
                  <a:srgbClr val="0000CC"/>
                </a:solidFill>
                <a:latin typeface="黑体" panose="02010609060101010101" pitchFamily="49" charset="-122"/>
                <a:ea typeface="黑体" panose="02010609060101010101" pitchFamily="49" charset="-122"/>
              </a:rPr>
              <a:t>   </a:t>
            </a:r>
            <a:r>
              <a:rPr kumimoji="1" lang="zh-CN" altLang="en-US" sz="2400" dirty="0" smtClean="0">
                <a:solidFill>
                  <a:srgbClr val="0000CC"/>
                </a:solidFill>
                <a:latin typeface="楷体_GB2312" pitchFamily="49" charset="-122"/>
                <a:ea typeface="楷体_GB2312" pitchFamily="49" charset="-122"/>
              </a:rPr>
              <a:t>比较的关键字次数＝</a:t>
            </a:r>
            <a:r>
              <a:rPr kumimoji="1" lang="zh-CN" altLang="en-US" sz="2400" dirty="0" smtClean="0">
                <a:solidFill>
                  <a:srgbClr val="000000"/>
                </a:solidFill>
                <a:latin typeface="楷体_GB2312" pitchFamily="49" charset="-122"/>
                <a:ea typeface="楷体_GB2312" pitchFamily="49" charset="-122"/>
              </a:rPr>
              <a:t>此结点的</a:t>
            </a:r>
            <a:r>
              <a:rPr kumimoji="1" lang="zh-CN" altLang="en-US" sz="2400" dirty="0" smtClean="0">
                <a:solidFill>
                  <a:srgbClr val="FF0000"/>
                </a:solidFill>
                <a:latin typeface="楷体_GB2312" pitchFamily="49" charset="-122"/>
                <a:ea typeface="楷体_GB2312" pitchFamily="49" charset="-122"/>
              </a:rPr>
              <a:t>层次数</a:t>
            </a:r>
            <a:r>
              <a:rPr kumimoji="1" lang="en-US" altLang="zh-CN" sz="2400" dirty="0" smtClean="0">
                <a:solidFill>
                  <a:srgbClr val="000000"/>
                </a:solidFill>
                <a:latin typeface="楷体_GB2312" pitchFamily="49" charset="-122"/>
                <a:ea typeface="楷体_GB2312" pitchFamily="49" charset="-122"/>
              </a:rPr>
              <a:t>;</a:t>
            </a:r>
          </a:p>
          <a:p>
            <a:pPr eaLnBrk="1" fontAlgn="base" hangingPunct="1">
              <a:lnSpc>
                <a:spcPct val="110000"/>
              </a:lnSpc>
              <a:spcBef>
                <a:spcPct val="0"/>
              </a:spcBef>
              <a:spcAft>
                <a:spcPct val="0"/>
              </a:spcAft>
            </a:pPr>
            <a:r>
              <a:rPr kumimoji="1" lang="en-US" altLang="zh-CN" sz="2400" dirty="0" smtClean="0">
                <a:solidFill>
                  <a:srgbClr val="000000"/>
                </a:solidFill>
                <a:latin typeface="楷体_GB2312" pitchFamily="49" charset="-122"/>
                <a:ea typeface="楷体_GB2312" pitchFamily="49" charset="-122"/>
              </a:rPr>
              <a:t>   </a:t>
            </a:r>
            <a:r>
              <a:rPr kumimoji="1" lang="zh-CN" altLang="en-US" sz="2400" dirty="0" smtClean="0">
                <a:solidFill>
                  <a:srgbClr val="0000CC"/>
                </a:solidFill>
                <a:latin typeface="楷体_GB2312" pitchFamily="49" charset="-122"/>
                <a:ea typeface="楷体_GB2312" pitchFamily="49" charset="-122"/>
              </a:rPr>
              <a:t>最多的比较次数＝</a:t>
            </a:r>
            <a:r>
              <a:rPr kumimoji="1" lang="zh-CN" altLang="en-US" sz="2400" dirty="0" smtClean="0">
                <a:solidFill>
                  <a:srgbClr val="000000"/>
                </a:solidFill>
                <a:latin typeface="楷体_GB2312" pitchFamily="49" charset="-122"/>
                <a:ea typeface="楷体_GB2312" pitchFamily="49" charset="-122"/>
              </a:rPr>
              <a:t>树的</a:t>
            </a:r>
            <a:r>
              <a:rPr kumimoji="1" lang="zh-CN" altLang="en-US" sz="2400" dirty="0" smtClean="0">
                <a:solidFill>
                  <a:srgbClr val="FF0000"/>
                </a:solidFill>
                <a:latin typeface="楷体_GB2312" pitchFamily="49" charset="-122"/>
                <a:ea typeface="楷体_GB2312" pitchFamily="49" charset="-122"/>
              </a:rPr>
              <a:t>深度（或高度</a:t>
            </a:r>
            <a:r>
              <a:rPr kumimoji="1" lang="zh-CN" altLang="en-US" sz="2400" dirty="0" smtClean="0">
                <a:solidFill>
                  <a:srgbClr val="000000"/>
                </a:solidFill>
                <a:latin typeface="楷体_GB2312" pitchFamily="49" charset="-122"/>
                <a:ea typeface="楷体_GB2312" pitchFamily="49" charset="-122"/>
              </a:rPr>
              <a:t>），即 </a:t>
            </a:r>
            <a:r>
              <a:rPr kumimoji="1" lang="zh-CN" altLang="en-US" sz="2400" dirty="0" smtClean="0">
                <a:solidFill>
                  <a:srgbClr val="0000CC"/>
                </a:solidFill>
                <a:latin typeface="Times New Roman" panose="02020603050405020304" pitchFamily="18" charset="0"/>
                <a:ea typeface="楷体_GB2312" pitchFamily="49" charset="-122"/>
                <a:sym typeface="Symbol" panose="05050102010706020507" pitchFamily="18" charset="2"/>
              </a:rPr>
              <a:t></a:t>
            </a:r>
            <a:r>
              <a:rPr kumimoji="1" lang="en-US" altLang="zh-CN" sz="2400" dirty="0" smtClean="0">
                <a:solidFill>
                  <a:srgbClr val="0000CC"/>
                </a:solidFill>
                <a:latin typeface="Times New Roman" panose="02020603050405020304" pitchFamily="18" charset="0"/>
                <a:ea typeface="楷体_GB2312" pitchFamily="49" charset="-122"/>
                <a:sym typeface="Symbol" panose="05050102010706020507" pitchFamily="18" charset="2"/>
              </a:rPr>
              <a:t>log</a:t>
            </a:r>
            <a:r>
              <a:rPr kumimoji="1" lang="en-US" altLang="zh-CN" sz="2400" baseline="-25000" dirty="0" smtClean="0">
                <a:solidFill>
                  <a:srgbClr val="0000CC"/>
                </a:solidFill>
                <a:latin typeface="Times New Roman" panose="02020603050405020304" pitchFamily="18" charset="0"/>
                <a:ea typeface="楷体_GB2312" pitchFamily="49" charset="-122"/>
                <a:sym typeface="Symbol" panose="05050102010706020507" pitchFamily="18" charset="2"/>
              </a:rPr>
              <a:t>2 </a:t>
            </a:r>
            <a:r>
              <a:rPr kumimoji="1" lang="en-US" altLang="zh-CN" sz="2400" dirty="0" smtClean="0">
                <a:solidFill>
                  <a:srgbClr val="0000CC"/>
                </a:solidFill>
                <a:latin typeface="Times New Roman" panose="02020603050405020304" pitchFamily="18" charset="0"/>
                <a:ea typeface="楷体_GB2312" pitchFamily="49" charset="-122"/>
                <a:sym typeface="Symbol" panose="05050102010706020507" pitchFamily="18" charset="2"/>
              </a:rPr>
              <a:t>n+1</a:t>
            </a:r>
            <a:endParaRPr kumimoji="1" lang="en-US" altLang="zh-CN" sz="2400" dirty="0" smtClean="0">
              <a:solidFill>
                <a:srgbClr val="FF0000"/>
              </a:solidFill>
              <a:latin typeface="Times New Roman" panose="02020603050405020304" pitchFamily="18" charset="0"/>
              <a:ea typeface="楷体_GB2312" pitchFamily="49" charset="-122"/>
            </a:endParaRPr>
          </a:p>
          <a:p>
            <a:pPr eaLnBrk="1" fontAlgn="base" hangingPunct="1">
              <a:lnSpc>
                <a:spcPct val="110000"/>
              </a:lnSpc>
              <a:spcBef>
                <a:spcPct val="0"/>
              </a:spcBef>
              <a:spcAft>
                <a:spcPct val="0"/>
              </a:spcAft>
            </a:pPr>
            <a:r>
              <a:rPr kumimoji="1" lang="en-US" altLang="zh-CN" sz="2400" dirty="0" smtClean="0">
                <a:solidFill>
                  <a:srgbClr val="FF0000"/>
                </a:solidFill>
                <a:latin typeface="Times New Roman" panose="02020603050405020304" pitchFamily="18" charset="0"/>
                <a:ea typeface="楷体_GB2312" pitchFamily="49" charset="-122"/>
              </a:rPr>
              <a:t>2)</a:t>
            </a:r>
            <a:r>
              <a:rPr kumimoji="1" lang="en-US" altLang="zh-CN" sz="2400" dirty="0" smtClean="0">
                <a:solidFill>
                  <a:srgbClr val="FF0000"/>
                </a:solidFill>
                <a:latin typeface="楷体_GB2312" pitchFamily="49" charset="-122"/>
                <a:ea typeface="楷体_GB2312" pitchFamily="49" charset="-122"/>
              </a:rPr>
              <a:t>  </a:t>
            </a:r>
            <a:r>
              <a:rPr kumimoji="1" lang="zh-CN" altLang="en-US" sz="2400" dirty="0" smtClean="0">
                <a:solidFill>
                  <a:srgbClr val="FF0000"/>
                </a:solidFill>
                <a:latin typeface="楷体_GB2312" pitchFamily="49" charset="-122"/>
                <a:ea typeface="楷体_GB2312" pitchFamily="49" charset="-122"/>
              </a:rPr>
              <a:t>一棵二叉排序树的平均查找长度为：</a:t>
            </a:r>
            <a:r>
              <a:rPr kumimoji="1" lang="zh-CN" altLang="en-US" sz="2400" dirty="0" smtClean="0">
                <a:solidFill>
                  <a:srgbClr val="FF3300"/>
                </a:solidFill>
                <a:latin typeface="黑体" panose="02010609060101010101" pitchFamily="49" charset="-122"/>
                <a:ea typeface="黑体" panose="02010609060101010101" pitchFamily="49" charset="-122"/>
              </a:rPr>
              <a:t> </a:t>
            </a:r>
          </a:p>
        </p:txBody>
      </p:sp>
      <p:sp>
        <p:nvSpPr>
          <p:cNvPr id="13317" name="Rectangle 3"/>
          <p:cNvSpPr>
            <a:spLocks noGrp="1" noChangeArrowheads="1"/>
          </p:cNvSpPr>
          <p:nvPr>
            <p:ph type="title"/>
          </p:nvPr>
        </p:nvSpPr>
        <p:spPr>
          <a:xfrm>
            <a:off x="250824" y="188913"/>
            <a:ext cx="5977359" cy="504825"/>
          </a:xfrm>
        </p:spPr>
        <p:txBody>
          <a:bodyPr/>
          <a:lstStyle/>
          <a:p>
            <a:pPr algn="l" eaLnBrk="1" hangingPunct="1"/>
            <a:r>
              <a:rPr lang="zh-CN" altLang="en-US" sz="3200" b="1" dirty="0" smtClean="0">
                <a:solidFill>
                  <a:schemeClr val="accent2"/>
                </a:solidFill>
                <a:latin typeface="楷体_GB2312" pitchFamily="49" charset="-122"/>
                <a:ea typeface="楷体_GB2312" pitchFamily="49" charset="-122"/>
              </a:rPr>
              <a:t>二叉排序树的查找性能分析</a:t>
            </a:r>
          </a:p>
        </p:txBody>
      </p:sp>
      <p:sp>
        <p:nvSpPr>
          <p:cNvPr id="256006" name="Rectangle 6"/>
          <p:cNvSpPr>
            <a:spLocks noChangeArrowheads="1"/>
          </p:cNvSpPr>
          <p:nvPr/>
        </p:nvSpPr>
        <p:spPr bwMode="auto">
          <a:xfrm>
            <a:off x="4724400" y="2952750"/>
            <a:ext cx="4038600" cy="1569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eaLnBrk="1" fontAlgn="base" hangingPunct="1">
              <a:spcBef>
                <a:spcPct val="10000"/>
              </a:spcBef>
              <a:spcAft>
                <a:spcPct val="0"/>
              </a:spcAft>
            </a:pPr>
            <a:r>
              <a:rPr kumimoji="1" lang="zh-CN" altLang="en-US" sz="2400" dirty="0" smtClean="0">
                <a:solidFill>
                  <a:srgbClr val="0000CC"/>
                </a:solidFill>
                <a:latin typeface="Times New Roman" panose="02020603050405020304" pitchFamily="18" charset="0"/>
                <a:ea typeface="楷体_GB2312" pitchFamily="49" charset="-122"/>
              </a:rPr>
              <a:t>其中：</a:t>
            </a:r>
          </a:p>
          <a:p>
            <a:pPr eaLnBrk="1" fontAlgn="base" hangingPunct="1">
              <a:spcBef>
                <a:spcPct val="0"/>
              </a:spcBef>
              <a:spcAft>
                <a:spcPct val="0"/>
              </a:spcAft>
            </a:pPr>
            <a:r>
              <a:rPr kumimoji="1" lang="en-US" altLang="zh-CN" sz="2400" dirty="0" err="1" smtClean="0">
                <a:solidFill>
                  <a:srgbClr val="0000CC"/>
                </a:solidFill>
                <a:latin typeface="楷体_GB2312" pitchFamily="49" charset="-122"/>
                <a:ea typeface="楷体_GB2312" pitchFamily="49" charset="-122"/>
                <a:sym typeface="Symbol" panose="05050102010706020507" pitchFamily="18" charset="2"/>
              </a:rPr>
              <a:t>n</a:t>
            </a:r>
            <a:r>
              <a:rPr kumimoji="1" lang="en-US" altLang="zh-CN" sz="2400" baseline="-25000" dirty="0" err="1" smtClean="0">
                <a:solidFill>
                  <a:srgbClr val="0000CC"/>
                </a:solidFill>
                <a:latin typeface="楷体_GB2312" pitchFamily="49" charset="-122"/>
                <a:ea typeface="楷体_GB2312" pitchFamily="49" charset="-122"/>
                <a:sym typeface="Symbol" panose="05050102010706020507" pitchFamily="18" charset="2"/>
              </a:rPr>
              <a:t>i</a:t>
            </a:r>
            <a:r>
              <a:rPr kumimoji="1" lang="en-US" altLang="zh-CN" sz="2400" baseline="-25000" dirty="0" smtClean="0">
                <a:solidFill>
                  <a:srgbClr val="0000CC"/>
                </a:solidFill>
                <a:latin typeface="楷体_GB2312" pitchFamily="49" charset="-122"/>
                <a:ea typeface="楷体_GB2312" pitchFamily="49" charset="-122"/>
                <a:sym typeface="Symbol" panose="05050102010706020507" pitchFamily="18" charset="2"/>
              </a:rPr>
              <a:t> </a:t>
            </a: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是每层结点个数；</a:t>
            </a:r>
            <a:r>
              <a:rPr kumimoji="1" lang="zh-CN" altLang="en-US" sz="2400" baseline="-25000" dirty="0" smtClean="0">
                <a:solidFill>
                  <a:srgbClr val="000000"/>
                </a:solidFill>
                <a:latin typeface="楷体_GB2312" pitchFamily="49" charset="-122"/>
                <a:ea typeface="楷体_GB2312" pitchFamily="49" charset="-122"/>
                <a:sym typeface="Symbol" panose="05050102010706020507" pitchFamily="18" charset="2"/>
              </a:rPr>
              <a:t> </a:t>
            </a:r>
          </a:p>
          <a:p>
            <a:pPr eaLnBrk="1" fontAlgn="base" hangingPunct="1">
              <a:spcBef>
                <a:spcPct val="0"/>
              </a:spcBef>
              <a:spcAft>
                <a:spcPct val="0"/>
              </a:spcAft>
            </a:pPr>
            <a:r>
              <a:rPr kumimoji="1" lang="en-US" altLang="zh-CN" sz="2400" dirty="0" smtClean="0">
                <a:solidFill>
                  <a:srgbClr val="0000CC"/>
                </a:solidFill>
                <a:latin typeface="楷体_GB2312" pitchFamily="49" charset="-122"/>
                <a:ea typeface="楷体_GB2312" pitchFamily="49" charset="-122"/>
                <a:sym typeface="Symbol" panose="05050102010706020507" pitchFamily="18" charset="2"/>
              </a:rPr>
              <a:t>C</a:t>
            </a:r>
            <a:r>
              <a:rPr kumimoji="1" lang="en-US" altLang="zh-CN" sz="2400" baseline="-25000" dirty="0" smtClean="0">
                <a:solidFill>
                  <a:srgbClr val="0000CC"/>
                </a:solidFill>
                <a:latin typeface="楷体_GB2312" pitchFamily="49" charset="-122"/>
                <a:ea typeface="楷体_GB2312" pitchFamily="49" charset="-122"/>
                <a:sym typeface="Symbol" panose="05050102010706020507" pitchFamily="18" charset="2"/>
              </a:rPr>
              <a:t>i</a:t>
            </a:r>
            <a:r>
              <a:rPr kumimoji="1" lang="en-US" altLang="zh-CN" sz="2400" baseline="-25000" dirty="0" smtClean="0">
                <a:solidFill>
                  <a:srgbClr val="FF00FF"/>
                </a:solidFill>
                <a:latin typeface="楷体_GB2312" pitchFamily="49" charset="-122"/>
                <a:ea typeface="楷体_GB2312" pitchFamily="49" charset="-122"/>
                <a:sym typeface="Symbol" panose="05050102010706020507" pitchFamily="18" charset="2"/>
              </a:rPr>
              <a:t> </a:t>
            </a: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是结点所在层次数；</a:t>
            </a:r>
          </a:p>
          <a:p>
            <a:pPr eaLnBrk="1" fontAlgn="base" hangingPunct="1">
              <a:spcBef>
                <a:spcPct val="0"/>
              </a:spcBef>
              <a:spcAft>
                <a:spcPct val="0"/>
              </a:spcAft>
            </a:pPr>
            <a:r>
              <a:rPr kumimoji="1" lang="en-US" altLang="zh-CN" sz="2400" dirty="0" smtClean="0">
                <a:solidFill>
                  <a:srgbClr val="0000CC"/>
                </a:solidFill>
                <a:latin typeface="楷体_GB2312" pitchFamily="49" charset="-122"/>
                <a:ea typeface="楷体_GB2312" pitchFamily="49" charset="-122"/>
                <a:sym typeface="Symbol" panose="05050102010706020507" pitchFamily="18" charset="2"/>
              </a:rPr>
              <a:t>m </a:t>
            </a: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为树</a:t>
            </a:r>
            <a:r>
              <a:rPr kumimoji="1" lang="zh-CN" altLang="en-US" sz="2400" dirty="0">
                <a:solidFill>
                  <a:srgbClr val="000000"/>
                </a:solidFill>
                <a:latin typeface="楷体_GB2312" pitchFamily="49" charset="-122"/>
                <a:ea typeface="楷体_GB2312" pitchFamily="49" charset="-122"/>
              </a:rPr>
              <a:t>的深度（或高度</a:t>
            </a:r>
            <a:r>
              <a:rPr kumimoji="1" lang="zh-CN" altLang="en-US" sz="2400" dirty="0" smtClean="0">
                <a:solidFill>
                  <a:srgbClr val="000000"/>
                </a:solidFill>
                <a:latin typeface="楷体_GB2312" pitchFamily="49" charset="-122"/>
                <a:ea typeface="楷体_GB2312" pitchFamily="49" charset="-122"/>
              </a:rPr>
              <a:t>）</a:t>
            </a: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a:t>
            </a:r>
            <a:endParaRPr kumimoji="1" lang="zh-CN" altLang="en-US" sz="2400" dirty="0" smtClean="0">
              <a:solidFill>
                <a:srgbClr val="000000"/>
              </a:solidFill>
              <a:latin typeface="楷体_GB2312" pitchFamily="49" charset="-122"/>
              <a:ea typeface="楷体_GB2312" pitchFamily="49" charset="-122"/>
            </a:endParaRPr>
          </a:p>
        </p:txBody>
      </p:sp>
      <p:sp>
        <p:nvSpPr>
          <p:cNvPr id="256007" name="Rectangle 7"/>
          <p:cNvSpPr>
            <a:spLocks noChangeArrowheads="1"/>
          </p:cNvSpPr>
          <p:nvPr/>
        </p:nvSpPr>
        <p:spPr bwMode="auto">
          <a:xfrm>
            <a:off x="304800" y="4629150"/>
            <a:ext cx="8299648" cy="19071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eaLnBrk="1" fontAlgn="base" hangingPunct="1">
              <a:spcBef>
                <a:spcPct val="20000"/>
              </a:spcBef>
              <a:spcAft>
                <a:spcPct val="0"/>
              </a:spcAft>
            </a:pPr>
            <a:r>
              <a:rPr kumimoji="1" lang="zh-CN" altLang="en-US" sz="2400" dirty="0" smtClean="0">
                <a:solidFill>
                  <a:srgbClr val="FF0000"/>
                </a:solidFill>
                <a:latin typeface="楷体_GB2312" pitchFamily="49" charset="-122"/>
                <a:ea typeface="楷体_GB2312" pitchFamily="49" charset="-122"/>
                <a:sym typeface="Symbol" panose="05050102010706020507" pitchFamily="18" charset="2"/>
              </a:rPr>
              <a:t>最坏情况：</a:t>
            </a: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即插入的</a:t>
            </a:r>
            <a:r>
              <a:rPr kumimoji="1" lang="en-US" altLang="zh-CN" sz="2400" dirty="0" smtClean="0">
                <a:solidFill>
                  <a:srgbClr val="000000"/>
                </a:solidFill>
                <a:latin typeface="楷体_GB2312" pitchFamily="49" charset="-122"/>
                <a:ea typeface="楷体_GB2312" pitchFamily="49" charset="-122"/>
                <a:sym typeface="Symbol" panose="05050102010706020507" pitchFamily="18" charset="2"/>
              </a:rPr>
              <a:t>n</a:t>
            </a: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个元素从一开始就有序，</a:t>
            </a:r>
          </a:p>
          <a:p>
            <a:pPr eaLnBrk="1" fontAlgn="base" hangingPunct="1">
              <a:spcBef>
                <a:spcPct val="20000"/>
              </a:spcBef>
              <a:spcAft>
                <a:spcPct val="0"/>
              </a:spcAft>
            </a:pP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                       </a:t>
            </a:r>
            <a:r>
              <a:rPr kumimoji="1" lang="en-US" altLang="zh-CN" sz="2400" dirty="0" smtClean="0">
                <a:solidFill>
                  <a:srgbClr val="0000CC"/>
                </a:solidFill>
                <a:latin typeface="Times New Roman" panose="02020603050405020304" pitchFamily="18" charset="0"/>
                <a:ea typeface="楷体_GB2312" pitchFamily="49" charset="-122"/>
                <a:sym typeface="Symbol" panose="05050102010706020507" pitchFamily="18" charset="2"/>
              </a:rPr>
              <a:t>——</a:t>
            </a:r>
            <a:r>
              <a:rPr kumimoji="1" lang="zh-CN" altLang="en-US" sz="2400" dirty="0" smtClean="0">
                <a:solidFill>
                  <a:srgbClr val="0000CC"/>
                </a:solidFill>
                <a:latin typeface="楷体_GB2312" pitchFamily="49" charset="-122"/>
                <a:ea typeface="楷体_GB2312" pitchFamily="49" charset="-122"/>
                <a:sym typeface="Symbol" panose="05050102010706020507" pitchFamily="18" charset="2"/>
              </a:rPr>
              <a:t>变成</a:t>
            </a:r>
            <a:r>
              <a:rPr kumimoji="1" lang="zh-CN" altLang="en-US" sz="2400" dirty="0" smtClean="0">
                <a:solidFill>
                  <a:srgbClr val="FF0000"/>
                </a:solidFill>
                <a:latin typeface="楷体_GB2312" pitchFamily="49" charset="-122"/>
                <a:ea typeface="楷体_GB2312" pitchFamily="49" charset="-122"/>
                <a:sym typeface="Symbol" panose="05050102010706020507" pitchFamily="18" charset="2"/>
              </a:rPr>
              <a:t>单支树</a:t>
            </a:r>
            <a:r>
              <a:rPr kumimoji="1" lang="zh-CN" altLang="en-US" sz="2400" dirty="0" smtClean="0">
                <a:solidFill>
                  <a:srgbClr val="0000CC"/>
                </a:solidFill>
                <a:latin typeface="楷体_GB2312" pitchFamily="49" charset="-122"/>
                <a:ea typeface="楷体_GB2312" pitchFamily="49" charset="-122"/>
                <a:sym typeface="Symbol" panose="05050102010706020507" pitchFamily="18" charset="2"/>
              </a:rPr>
              <a:t>的形态！</a:t>
            </a:r>
          </a:p>
          <a:p>
            <a:pPr eaLnBrk="1" fontAlgn="base" hangingPunct="1">
              <a:spcBef>
                <a:spcPct val="20000"/>
              </a:spcBef>
              <a:spcAft>
                <a:spcPct val="0"/>
              </a:spcAft>
            </a:pPr>
            <a:r>
              <a:rPr kumimoji="1" lang="zh-CN" altLang="en-US" sz="2400" dirty="0" smtClean="0">
                <a:solidFill>
                  <a:srgbClr val="000000"/>
                </a:solidFill>
                <a:latin typeface="楷体_GB2312" pitchFamily="49" charset="-122"/>
                <a:ea typeface="楷体_GB2312" pitchFamily="49" charset="-122"/>
                <a:sym typeface="Symbol" panose="05050102010706020507" pitchFamily="18" charset="2"/>
              </a:rPr>
              <a:t>          此时树的深度为</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n</a:t>
            </a:r>
            <a:r>
              <a:rPr kumimoji="1" lang="zh-CN" altLang="en-US"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    ASL= (n+1)/2  </a:t>
            </a:r>
          </a:p>
          <a:p>
            <a:pPr eaLnBrk="1" fontAlgn="base" hangingPunct="1">
              <a:spcBef>
                <a:spcPts val="972"/>
              </a:spcBef>
              <a:spcAft>
                <a:spcPct val="0"/>
              </a:spcAft>
            </a:pPr>
            <a:r>
              <a:rPr kumimoji="1" lang="en-US" altLang="zh-CN" sz="28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kumimoji="1" lang="zh-CN" altLang="en-US" sz="2800" dirty="0" smtClean="0">
                <a:solidFill>
                  <a:srgbClr val="0000CC"/>
                </a:solidFill>
                <a:latin typeface="Times New Roman" panose="02020603050405020304" pitchFamily="18" charset="0"/>
                <a:ea typeface="楷体_GB2312" pitchFamily="49" charset="-122"/>
                <a:sym typeface="Symbol" panose="05050102010706020507" pitchFamily="18" charset="2"/>
              </a:rPr>
              <a:t>此时查找效率与顺序查找情况相同。</a:t>
            </a:r>
          </a:p>
        </p:txBody>
      </p:sp>
      <p:graphicFrame>
        <p:nvGraphicFramePr>
          <p:cNvPr id="256009" name="Object 9"/>
          <p:cNvGraphicFramePr>
            <a:graphicFrameLocks noGrp="1" noChangeAspect="1"/>
          </p:cNvGraphicFramePr>
          <p:nvPr>
            <p:ph idx="1"/>
          </p:nvPr>
        </p:nvGraphicFramePr>
        <p:xfrm>
          <a:off x="755650" y="3141663"/>
          <a:ext cx="2990850" cy="1438275"/>
        </p:xfrm>
        <a:graphic>
          <a:graphicData uri="http://schemas.openxmlformats.org/presentationml/2006/ole">
            <p:oleObj spid="_x0000_s170001" name="位图图像" r:id="rId3" imgW="2991268" imgH="1438095" progId="PBrush">
              <p:embed/>
            </p:oleObj>
          </a:graphicData>
        </a:graphic>
      </p:graphicFrame>
    </p:spTree>
    <p:extLst>
      <p:ext uri="{BB962C8B-B14F-4D97-AF65-F5344CB8AC3E}">
        <p14:creationId xmlns:p14="http://schemas.microsoft.com/office/powerpoint/2010/main" xmlns="" val="1003386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0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0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0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56009"/>
                                        </p:tgtEl>
                                        <p:attrNameLst>
                                          <p:attrName>style.visibility</p:attrName>
                                        </p:attrNameLst>
                                      </p:cBhvr>
                                      <p:to>
                                        <p:strVal val="visible"/>
                                      </p:to>
                                    </p:set>
                                    <p:anim calcmode="lin" valueType="num">
                                      <p:cBhvr additive="base">
                                        <p:cTn id="23" dur="500" fill="hold"/>
                                        <p:tgtEl>
                                          <p:spTgt spid="256009"/>
                                        </p:tgtEl>
                                        <p:attrNameLst>
                                          <p:attrName>ppt_x</p:attrName>
                                        </p:attrNameLst>
                                      </p:cBhvr>
                                      <p:tavLst>
                                        <p:tav tm="0">
                                          <p:val>
                                            <p:strVal val="#ppt_x"/>
                                          </p:val>
                                        </p:tav>
                                        <p:tav tm="100000">
                                          <p:val>
                                            <p:strVal val="#ppt_x"/>
                                          </p:val>
                                        </p:tav>
                                      </p:tavLst>
                                    </p:anim>
                                    <p:anim calcmode="lin" valueType="num">
                                      <p:cBhvr additive="base">
                                        <p:cTn id="24" dur="500" fill="hold"/>
                                        <p:tgtEl>
                                          <p:spTgt spid="256009"/>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56006"/>
                                        </p:tgtEl>
                                        <p:attrNameLst>
                                          <p:attrName>style.visibility</p:attrName>
                                        </p:attrNameLst>
                                      </p:cBhvr>
                                      <p:to>
                                        <p:strVal val="visible"/>
                                      </p:to>
                                    </p:set>
                                    <p:animEffect transition="in" filter="wipe(up)">
                                      <p:cBhvr>
                                        <p:cTn id="29" dur="500"/>
                                        <p:tgtEl>
                                          <p:spTgt spid="2560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56007">
                                            <p:txEl>
                                              <p:pRg st="0" end="0"/>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256007">
                                            <p:txEl>
                                              <p:pRg st="1" end="1"/>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256007">
                                            <p:txEl>
                                              <p:pRg st="2" end="2"/>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2560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build="p" autoUpdateAnimBg="0"/>
      <p:bldP spid="256006" grpId="0" autoUpdateAnimBg="0"/>
      <p:bldP spid="25600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Text Box 4"/>
          <p:cNvSpPr txBox="1">
            <a:spLocks noChangeArrowheads="1"/>
          </p:cNvSpPr>
          <p:nvPr/>
        </p:nvSpPr>
        <p:spPr bwMode="auto">
          <a:xfrm>
            <a:off x="541908" y="2266156"/>
            <a:ext cx="8350572" cy="36194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rIns="0">
            <a:spAutoFit/>
          </a:bodyPr>
          <a:lstStyle/>
          <a:p>
            <a:pPr algn="just" eaLnBrk="0" hangingPunct="0">
              <a:spcBef>
                <a:spcPct val="30000"/>
              </a:spcBef>
            </a:pPr>
            <a:r>
              <a:rPr lang="zh-CN" altLang="en-US" sz="3600" b="1" dirty="0">
                <a:solidFill>
                  <a:schemeClr val="tx1"/>
                </a:solidFill>
                <a:latin typeface="宋体" panose="02010600030101010101" pitchFamily="2" charset="-122"/>
                <a:ea typeface="宋体" panose="02010600030101010101" pitchFamily="2" charset="-122"/>
              </a:rPr>
              <a:t>本章讨论的查找结构</a:t>
            </a:r>
            <a:r>
              <a:rPr lang="zh-CN" altLang="en-US" sz="3600" b="1" dirty="0">
                <a:solidFill>
                  <a:schemeClr val="tx1"/>
                </a:solidFill>
                <a:latin typeface="Times New Roman" panose="02020603050405020304" pitchFamily="18" charset="0"/>
                <a:ea typeface="宋体" panose="02010600030101010101" pitchFamily="2" charset="-122"/>
              </a:rPr>
              <a:t> ：</a:t>
            </a:r>
          </a:p>
          <a:p>
            <a:pPr algn="just" eaLnBrk="0" hangingPunct="0">
              <a:spcBef>
                <a:spcPct val="30000"/>
              </a:spcBef>
            </a:pPr>
            <a:r>
              <a:rPr lang="zh-CN" altLang="en-US" sz="2800" b="1" dirty="0">
                <a:solidFill>
                  <a:srgbClr val="FF3300"/>
                </a:solidFill>
                <a:latin typeface="Times New Roman" panose="02020603050405020304" pitchFamily="18" charset="0"/>
                <a:ea typeface="宋体" panose="02010600030101010101" pitchFamily="2" charset="-122"/>
              </a:rPr>
              <a:t>线性表</a:t>
            </a:r>
            <a:r>
              <a:rPr lang="zh-CN" altLang="en-US" sz="2800" b="1" dirty="0">
                <a:solidFill>
                  <a:schemeClr val="tx1"/>
                </a:solidFill>
                <a:latin typeface="Times New Roman" panose="02020603050405020304" pitchFamily="18" charset="0"/>
                <a:ea typeface="宋体" panose="02010600030101010101" pitchFamily="2" charset="-122"/>
              </a:rPr>
              <a:t>：适用于</a:t>
            </a:r>
            <a:r>
              <a:rPr lang="zh-CN" altLang="en-US" sz="2800" b="1" dirty="0">
                <a:solidFill>
                  <a:srgbClr val="FF0000"/>
                </a:solidFill>
                <a:latin typeface="Times New Roman" panose="02020603050405020304" pitchFamily="18" charset="0"/>
                <a:ea typeface="宋体" panose="02010600030101010101" pitchFamily="2" charset="-122"/>
              </a:rPr>
              <a:t>静态查找</a:t>
            </a:r>
            <a:r>
              <a:rPr lang="zh-CN" altLang="en-US" sz="2800" b="1" dirty="0">
                <a:solidFill>
                  <a:schemeClr val="tx1"/>
                </a:solidFill>
                <a:latin typeface="Times New Roman" panose="02020603050405020304" pitchFamily="18" charset="0"/>
                <a:ea typeface="宋体" panose="02010600030101010101" pitchFamily="2" charset="-122"/>
              </a:rPr>
              <a:t>，主要采用</a:t>
            </a:r>
            <a:r>
              <a:rPr lang="zh-CN" altLang="en-US" sz="2800" b="1" dirty="0">
                <a:solidFill>
                  <a:srgbClr val="FF0000"/>
                </a:solidFill>
                <a:latin typeface="Times New Roman" panose="02020603050405020304" pitchFamily="18" charset="0"/>
                <a:ea typeface="宋体" panose="02010600030101010101" pitchFamily="2" charset="-122"/>
              </a:rPr>
              <a:t>顺序查找</a:t>
            </a:r>
            <a:r>
              <a:rPr lang="zh-CN" altLang="en-US" sz="2800" b="1" dirty="0">
                <a:solidFill>
                  <a:schemeClr val="tx1"/>
                </a:solidFill>
                <a:latin typeface="Times New Roman" panose="02020603050405020304" pitchFamily="18" charset="0"/>
                <a:ea typeface="宋体" panose="02010600030101010101" pitchFamily="2" charset="-122"/>
              </a:rPr>
              <a:t>技术、</a:t>
            </a:r>
            <a:r>
              <a:rPr lang="zh-CN" altLang="en-US" sz="2800" b="1" dirty="0">
                <a:solidFill>
                  <a:srgbClr val="FF0000"/>
                </a:solidFill>
                <a:latin typeface="Times New Roman" panose="02020603050405020304" pitchFamily="18" charset="0"/>
                <a:ea typeface="宋体" panose="02010600030101010101" pitchFamily="2" charset="-122"/>
              </a:rPr>
              <a:t>折半查找</a:t>
            </a:r>
            <a:r>
              <a:rPr lang="zh-CN" altLang="en-US" sz="2800" b="1" dirty="0">
                <a:solidFill>
                  <a:schemeClr val="tx1"/>
                </a:solidFill>
                <a:latin typeface="Times New Roman" panose="02020603050405020304" pitchFamily="18" charset="0"/>
                <a:ea typeface="宋体" panose="02010600030101010101" pitchFamily="2" charset="-122"/>
              </a:rPr>
              <a:t>技术。</a:t>
            </a:r>
          </a:p>
          <a:p>
            <a:pPr algn="just" eaLnBrk="0" hangingPunct="0">
              <a:spcBef>
                <a:spcPct val="30000"/>
              </a:spcBef>
            </a:pPr>
            <a:r>
              <a:rPr lang="zh-CN" altLang="en-US" sz="2800" b="1" dirty="0">
                <a:solidFill>
                  <a:srgbClr val="FF3300"/>
                </a:solidFill>
                <a:latin typeface="Times New Roman" panose="02020603050405020304" pitchFamily="18" charset="0"/>
                <a:ea typeface="宋体" panose="02010600030101010101" pitchFamily="2" charset="-122"/>
              </a:rPr>
              <a:t>树表</a:t>
            </a:r>
            <a:r>
              <a:rPr lang="zh-CN" altLang="en-US" sz="2800" b="1" dirty="0">
                <a:solidFill>
                  <a:schemeClr val="tx1"/>
                </a:solidFill>
                <a:latin typeface="Times New Roman" panose="02020603050405020304" pitchFamily="18" charset="0"/>
                <a:ea typeface="宋体" panose="02010600030101010101" pitchFamily="2" charset="-122"/>
              </a:rPr>
              <a:t>：适用于</a:t>
            </a:r>
            <a:r>
              <a:rPr lang="zh-CN" altLang="en-US" sz="2800" b="1" dirty="0">
                <a:solidFill>
                  <a:srgbClr val="FF0000"/>
                </a:solidFill>
                <a:latin typeface="Times New Roman" panose="02020603050405020304" pitchFamily="18" charset="0"/>
                <a:ea typeface="宋体" panose="02010600030101010101" pitchFamily="2" charset="-122"/>
              </a:rPr>
              <a:t>动态查找</a:t>
            </a:r>
            <a:r>
              <a:rPr lang="zh-CN" altLang="en-US" sz="2800" b="1" dirty="0">
                <a:solidFill>
                  <a:schemeClr val="tx1"/>
                </a:solidFill>
                <a:latin typeface="Times New Roman" panose="02020603050405020304" pitchFamily="18" charset="0"/>
                <a:ea typeface="宋体" panose="02010600030101010101" pitchFamily="2" charset="-122"/>
              </a:rPr>
              <a:t>，主要采用</a:t>
            </a:r>
            <a:r>
              <a:rPr lang="zh-CN" altLang="en-US" sz="2800" b="1" dirty="0">
                <a:solidFill>
                  <a:srgbClr val="FF0000"/>
                </a:solidFill>
                <a:latin typeface="Times New Roman" panose="02020603050405020304" pitchFamily="18" charset="0"/>
                <a:ea typeface="宋体" panose="02010600030101010101" pitchFamily="2" charset="-122"/>
              </a:rPr>
              <a:t>二叉排序树</a:t>
            </a:r>
            <a:r>
              <a:rPr lang="zh-CN" altLang="en-US" sz="2800" b="1" dirty="0">
                <a:solidFill>
                  <a:schemeClr val="tx1"/>
                </a:solidFill>
                <a:latin typeface="Times New Roman" panose="02020603050405020304" pitchFamily="18" charset="0"/>
                <a:ea typeface="宋体" panose="02010600030101010101" pitchFamily="2" charset="-122"/>
              </a:rPr>
              <a:t>的查找技术。</a:t>
            </a:r>
          </a:p>
          <a:p>
            <a:pPr algn="l" eaLnBrk="0" hangingPunct="0">
              <a:spcBef>
                <a:spcPct val="30000"/>
              </a:spcBef>
            </a:pPr>
            <a:r>
              <a:rPr lang="zh-CN" altLang="en-US" sz="2800" b="1" dirty="0">
                <a:solidFill>
                  <a:srgbClr val="FF3300"/>
                </a:solidFill>
                <a:latin typeface="宋体" panose="02010600030101010101" pitchFamily="2" charset="-122"/>
                <a:ea typeface="宋体" panose="02010600030101010101" pitchFamily="2" charset="-122"/>
              </a:rPr>
              <a:t>散列表</a:t>
            </a:r>
            <a:r>
              <a:rPr lang="zh-CN" altLang="en-US" sz="2800" b="1" dirty="0">
                <a:solidFill>
                  <a:schemeClr val="tx1"/>
                </a:solidFill>
                <a:latin typeface="宋体" panose="02010600030101010101" pitchFamily="2" charset="-122"/>
                <a:ea typeface="宋体" panose="02010600030101010101" pitchFamily="2" charset="-122"/>
              </a:rPr>
              <a:t>：静态查找和动态查找均适用，主要采用散列技术。</a:t>
            </a:r>
            <a:r>
              <a:rPr lang="zh-CN" altLang="en-US" sz="2800" b="1" dirty="0">
                <a:solidFill>
                  <a:schemeClr val="tx1"/>
                </a:solidFill>
                <a:latin typeface="Times New Roman" panose="02020603050405020304" pitchFamily="18" charset="0"/>
                <a:ea typeface="宋体" panose="02010600030101010101" pitchFamily="2" charset="-122"/>
              </a:rPr>
              <a:t> </a:t>
            </a:r>
          </a:p>
        </p:txBody>
      </p:sp>
      <p:sp>
        <p:nvSpPr>
          <p:cNvPr id="163846" name="Text Box 6"/>
          <p:cNvSpPr txBox="1">
            <a:spLocks noChangeArrowheads="1"/>
          </p:cNvSpPr>
          <p:nvPr/>
        </p:nvSpPr>
        <p:spPr bwMode="auto">
          <a:xfrm>
            <a:off x="457076" y="1196752"/>
            <a:ext cx="8507412" cy="9848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3000" b="1" dirty="0">
                <a:solidFill>
                  <a:srgbClr val="0000FF"/>
                </a:solidFill>
              </a:rPr>
              <a:t>查找结构 ：</a:t>
            </a:r>
            <a:r>
              <a:rPr lang="zh-CN" altLang="en-US" sz="2800" b="1" dirty="0">
                <a:solidFill>
                  <a:schemeClr val="tx1"/>
                </a:solidFill>
                <a:latin typeface="宋体" panose="02010600030101010101" pitchFamily="2" charset="-122"/>
                <a:ea typeface="宋体" panose="02010600030101010101" pitchFamily="2" charset="-122"/>
              </a:rPr>
              <a:t>面向查找操作的数据结构</a:t>
            </a:r>
            <a:r>
              <a:rPr lang="zh-CN" altLang="en-US" sz="2800" b="1" dirty="0">
                <a:solidFill>
                  <a:schemeClr val="tx1"/>
                </a:solidFill>
                <a:latin typeface="Times New Roman" panose="02020603050405020304" pitchFamily="18" charset="0"/>
                <a:ea typeface="宋体" panose="02010600030101010101" pitchFamily="2" charset="-122"/>
              </a:rPr>
              <a:t> ，即查找基于的数据结构。</a:t>
            </a:r>
          </a:p>
        </p:txBody>
      </p:sp>
      <p:sp>
        <p:nvSpPr>
          <p:cNvPr id="7"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9798802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a:xfrm>
            <a:off x="323850" y="1268413"/>
            <a:ext cx="8458200" cy="381000"/>
          </a:xfrm>
        </p:spPr>
        <p:txBody>
          <a:bodyPr/>
          <a:lstStyle/>
          <a:p>
            <a:pPr algn="l" eaLnBrk="1" hangingPunct="1"/>
            <a:r>
              <a:rPr lang="zh-CN" altLang="en-US" sz="2400" b="1" dirty="0" smtClean="0">
                <a:solidFill>
                  <a:srgbClr val="FF0000"/>
                </a:solidFill>
                <a:ea typeface="楷体_GB2312" pitchFamily="49" charset="-122"/>
                <a:sym typeface="Symbol" panose="05050102010706020507" pitchFamily="18" charset="2"/>
              </a:rPr>
              <a:t>最好情况：</a:t>
            </a:r>
            <a:r>
              <a:rPr lang="zh-CN" altLang="en-US" sz="2400" b="1" dirty="0" smtClean="0">
                <a:solidFill>
                  <a:schemeClr val="tx1"/>
                </a:solidFill>
                <a:ea typeface="楷体_GB2312" pitchFamily="49" charset="-122"/>
                <a:sym typeface="Symbol" panose="05050102010706020507" pitchFamily="18" charset="2"/>
              </a:rPr>
              <a:t>即：</a:t>
            </a:r>
            <a:r>
              <a:rPr lang="zh-CN" altLang="en-US" sz="2400" b="1" dirty="0" smtClean="0">
                <a:solidFill>
                  <a:srgbClr val="0000CC"/>
                </a:solidFill>
                <a:ea typeface="楷体_GB2312" pitchFamily="49" charset="-122"/>
                <a:sym typeface="Symbol" panose="05050102010706020507" pitchFamily="18" charset="2"/>
              </a:rPr>
              <a:t>与折半查找中的判定树相同</a:t>
            </a:r>
            <a:r>
              <a:rPr lang="zh-CN" altLang="en-US" sz="2400" b="1" dirty="0" smtClean="0">
                <a:solidFill>
                  <a:schemeClr val="tx1"/>
                </a:solidFill>
                <a:ea typeface="楷体_GB2312" pitchFamily="49" charset="-122"/>
                <a:sym typeface="Symbol" panose="05050102010706020507" pitchFamily="18" charset="2"/>
              </a:rPr>
              <a:t>（形态比较均衡）</a:t>
            </a:r>
          </a:p>
        </p:txBody>
      </p:sp>
      <p:sp>
        <p:nvSpPr>
          <p:cNvPr id="470020" name="Rectangle 4"/>
          <p:cNvSpPr>
            <a:spLocks noChangeArrowheads="1"/>
          </p:cNvSpPr>
          <p:nvPr/>
        </p:nvSpPr>
        <p:spPr bwMode="auto">
          <a:xfrm>
            <a:off x="323850" y="2852738"/>
            <a:ext cx="8534400" cy="1552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kumimoji="1" lang="en-US" altLang="zh-CN" sz="2400" smtClean="0">
                <a:solidFill>
                  <a:srgbClr val="FF0000"/>
                </a:solidFill>
                <a:latin typeface="Times New Roman" panose="02020603050405020304" pitchFamily="18" charset="0"/>
                <a:ea typeface="楷体_GB2312" pitchFamily="49" charset="-122"/>
                <a:sym typeface="Symbol" panose="05050102010706020507" pitchFamily="18" charset="2"/>
              </a:rPr>
              <a:t>3</a:t>
            </a:r>
            <a:r>
              <a:rPr kumimoji="1" lang="zh-CN" altLang="en-US" sz="2400" smtClean="0">
                <a:solidFill>
                  <a:srgbClr val="FF0000"/>
                </a:solidFill>
                <a:latin typeface="Times New Roman" panose="02020603050405020304" pitchFamily="18" charset="0"/>
                <a:ea typeface="楷体_GB2312" pitchFamily="49" charset="-122"/>
                <a:sym typeface="Symbol" panose="05050102010706020507" pitchFamily="18" charset="2"/>
              </a:rPr>
              <a:t>）</a:t>
            </a:r>
            <a:r>
              <a:rPr kumimoji="1" lang="zh-CN" altLang="en-US" sz="2400" smtClean="0">
                <a:solidFill>
                  <a:srgbClr val="FF0000"/>
                </a:solidFill>
                <a:latin typeface="楷体_GB2312" pitchFamily="49" charset="-122"/>
                <a:ea typeface="楷体_GB2312" pitchFamily="49" charset="-122"/>
                <a:sym typeface="Symbol" panose="05050102010706020507" pitchFamily="18" charset="2"/>
              </a:rPr>
              <a:t>对有</a:t>
            </a:r>
            <a:r>
              <a:rPr kumimoji="1" lang="en-US" altLang="zh-CN" sz="2400" smtClean="0">
                <a:solidFill>
                  <a:srgbClr val="FF0000"/>
                </a:solidFill>
                <a:latin typeface="Times New Roman" panose="02020603050405020304" pitchFamily="18" charset="0"/>
                <a:ea typeface="楷体_GB2312" pitchFamily="49" charset="-122"/>
                <a:sym typeface="Symbol" panose="05050102010706020507" pitchFamily="18" charset="2"/>
              </a:rPr>
              <a:t>n</a:t>
            </a:r>
            <a:r>
              <a:rPr kumimoji="1" lang="zh-CN" altLang="en-US" sz="2400" smtClean="0">
                <a:solidFill>
                  <a:srgbClr val="FF0000"/>
                </a:solidFill>
                <a:latin typeface="楷体_GB2312" pitchFamily="49" charset="-122"/>
                <a:ea typeface="楷体_GB2312" pitchFamily="49" charset="-122"/>
                <a:sym typeface="Symbol" panose="05050102010706020507" pitchFamily="18" charset="2"/>
              </a:rPr>
              <a:t>个关键字的二叉排序树的平均查找长度</a:t>
            </a:r>
            <a:r>
              <a:rPr kumimoji="1" lang="en-US" altLang="zh-CN" sz="2400" smtClean="0">
                <a:solidFill>
                  <a:srgbClr val="FF0000"/>
                </a:solidFill>
                <a:latin typeface="楷体_GB2312" pitchFamily="49" charset="-122"/>
                <a:ea typeface="楷体_GB2312" pitchFamily="49" charset="-122"/>
                <a:sym typeface="Symbol" panose="05050102010706020507" pitchFamily="18" charset="2"/>
              </a:rPr>
              <a:t>:</a:t>
            </a:r>
          </a:p>
          <a:p>
            <a:pPr eaLnBrk="1" fontAlgn="base" hangingPunct="1">
              <a:spcBef>
                <a:spcPct val="50000"/>
              </a:spcBef>
              <a:spcAft>
                <a:spcPct val="0"/>
              </a:spcAft>
            </a:pPr>
            <a:r>
              <a:rPr kumimoji="1" lang="en-US" altLang="zh-CN" sz="2400" smtClean="0">
                <a:solidFill>
                  <a:srgbClr val="000000"/>
                </a:solidFill>
                <a:latin typeface="楷体_GB2312" pitchFamily="49" charset="-122"/>
                <a:ea typeface="楷体_GB2312" pitchFamily="49" charset="-122"/>
                <a:sym typeface="Symbol" panose="05050102010706020507" pitchFamily="18" charset="2"/>
              </a:rPr>
              <a:t>  </a:t>
            </a:r>
            <a:r>
              <a:rPr kumimoji="1" lang="zh-CN" altLang="en-US" sz="2400" smtClean="0">
                <a:solidFill>
                  <a:srgbClr val="000000"/>
                </a:solidFill>
                <a:latin typeface="楷体_GB2312" pitchFamily="49" charset="-122"/>
                <a:ea typeface="楷体_GB2312" pitchFamily="49" charset="-122"/>
                <a:sym typeface="Symbol" panose="05050102010706020507" pitchFamily="18" charset="2"/>
              </a:rPr>
              <a:t>设每种树态出现概率相同，查找每个关键字也是等概率的。</a:t>
            </a:r>
          </a:p>
          <a:p>
            <a:pPr eaLnBrk="1" fontAlgn="base" hangingPunct="1">
              <a:spcBef>
                <a:spcPct val="50000"/>
              </a:spcBef>
              <a:spcAft>
                <a:spcPct val="0"/>
              </a:spcAft>
            </a:pPr>
            <a:r>
              <a:rPr kumimoji="1" lang="zh-CN" altLang="en-US" sz="2400" smtClean="0">
                <a:solidFill>
                  <a:srgbClr val="000000"/>
                </a:solidFill>
                <a:latin typeface="楷体_GB2312" pitchFamily="49" charset="-122"/>
                <a:ea typeface="楷体_GB2312" pitchFamily="49" charset="-122"/>
                <a:sym typeface="Symbol" panose="05050102010706020507" pitchFamily="18" charset="2"/>
              </a:rPr>
              <a:t>则</a:t>
            </a:r>
            <a:r>
              <a:rPr kumimoji="1" lang="en-US" altLang="zh-CN" sz="2400" smtClean="0">
                <a:solidFill>
                  <a:srgbClr val="000000"/>
                </a:solidFill>
                <a:latin typeface="Times New Roman" panose="02020603050405020304" pitchFamily="18" charset="0"/>
                <a:ea typeface="楷体_GB2312" pitchFamily="49" charset="-122"/>
                <a:sym typeface="Symbol" panose="05050102010706020507" pitchFamily="18" charset="2"/>
              </a:rPr>
              <a:t>ASL</a:t>
            </a:r>
            <a:r>
              <a:rPr kumimoji="1" lang="zh-CN" altLang="en-US" sz="2400" smtClean="0">
                <a:solidFill>
                  <a:srgbClr val="000000"/>
                </a:solidFill>
                <a:latin typeface="楷体_GB2312" pitchFamily="49" charset="-122"/>
                <a:ea typeface="楷体_GB2312" pitchFamily="49" charset="-122"/>
                <a:sym typeface="Symbol" panose="05050102010706020507" pitchFamily="18" charset="2"/>
              </a:rPr>
              <a:t>求解过程可推导。</a:t>
            </a:r>
            <a:r>
              <a:rPr kumimoji="1" lang="zh-CN" altLang="en-US" sz="2400" smtClean="0">
                <a:solidFill>
                  <a:srgbClr val="0000CC"/>
                </a:solidFill>
                <a:latin typeface="楷体_GB2312" pitchFamily="49" charset="-122"/>
                <a:ea typeface="楷体_GB2312" pitchFamily="49" charset="-122"/>
                <a:sym typeface="Symbol" panose="05050102010706020507" pitchFamily="18" charset="2"/>
              </a:rPr>
              <a:t>（详见教材</a:t>
            </a:r>
            <a:r>
              <a:rPr kumimoji="1" lang="en-US" altLang="zh-CN" sz="2400" smtClean="0">
                <a:solidFill>
                  <a:srgbClr val="0000CC"/>
                </a:solidFill>
                <a:latin typeface="Times New Roman" panose="02020603050405020304" pitchFamily="18" charset="0"/>
                <a:ea typeface="楷体_GB2312" pitchFamily="49" charset="-122"/>
                <a:sym typeface="Symbol" panose="05050102010706020507" pitchFamily="18" charset="2"/>
              </a:rPr>
              <a:t>P232</a:t>
            </a:r>
            <a:r>
              <a:rPr kumimoji="1" lang="zh-CN" altLang="en-US" sz="2400" smtClean="0">
                <a:solidFill>
                  <a:srgbClr val="0000CC"/>
                </a:solidFill>
                <a:latin typeface="楷体_GB2312" pitchFamily="49" charset="-122"/>
                <a:ea typeface="楷体_GB2312" pitchFamily="49" charset="-122"/>
                <a:sym typeface="Symbol" panose="05050102010706020507" pitchFamily="18" charset="2"/>
              </a:rPr>
              <a:t>）</a:t>
            </a:r>
          </a:p>
        </p:txBody>
      </p:sp>
      <p:sp>
        <p:nvSpPr>
          <p:cNvPr id="470021" name="Rectangle 5"/>
          <p:cNvSpPr>
            <a:spLocks noChangeArrowheads="1"/>
          </p:cNvSpPr>
          <p:nvPr/>
        </p:nvSpPr>
        <p:spPr bwMode="auto">
          <a:xfrm>
            <a:off x="611188" y="1743075"/>
            <a:ext cx="5482591" cy="90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eaLnBrk="1" fontAlgn="base" hangingPunct="1">
              <a:lnSpc>
                <a:spcPct val="110000"/>
              </a:lnSpc>
              <a:spcBef>
                <a:spcPct val="0"/>
              </a:spcBef>
              <a:spcAft>
                <a:spcPct val="0"/>
              </a:spcAft>
            </a:pPr>
            <a:r>
              <a:rPr kumimoji="1" lang="zh-CN" altLang="en-US" sz="2400" dirty="0" smtClean="0">
                <a:solidFill>
                  <a:srgbClr val="FF0000"/>
                </a:solidFill>
                <a:latin typeface="Times New Roman" panose="02020603050405020304" pitchFamily="18" charset="0"/>
                <a:ea typeface="楷体_GB2312" pitchFamily="49" charset="-122"/>
                <a:sym typeface="Symbol" panose="05050102010706020507" pitchFamily="18" charset="2"/>
              </a:rPr>
              <a:t>树的深度为</a:t>
            </a:r>
            <a:r>
              <a:rPr kumimoji="1" lang="zh-CN" altLang="en-US" sz="2400" dirty="0" smtClean="0">
                <a:solidFill>
                  <a:srgbClr val="000000"/>
                </a:solidFill>
                <a:latin typeface="Times New Roman" panose="02020603050405020304" pitchFamily="18" charset="0"/>
                <a:ea typeface="楷体_GB2312" pitchFamily="49" charset="-122"/>
                <a:sym typeface="Symbol" panose="05050102010706020507" pitchFamily="18" charset="2"/>
              </a:rPr>
              <a:t>：</a:t>
            </a:r>
            <a:r>
              <a:rPr kumimoji="1" lang="zh-CN" altLang="en-US"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log </a:t>
            </a:r>
            <a:r>
              <a:rPr kumimoji="1" lang="en-US" altLang="zh-CN" sz="2400" baseline="-250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n  +1</a:t>
            </a:r>
            <a:endParaRPr kumimoji="1" lang="zh-CN" altLang="en-US" sz="2400" dirty="0" smtClean="0">
              <a:solidFill>
                <a:srgbClr val="000000"/>
              </a:solidFill>
              <a:latin typeface="Times New Roman" panose="02020603050405020304" pitchFamily="18" charset="0"/>
              <a:ea typeface="楷体_GB2312" pitchFamily="49" charset="-122"/>
              <a:sym typeface="Symbol" panose="05050102010706020507" pitchFamily="18" charset="2"/>
            </a:endParaRPr>
          </a:p>
          <a:p>
            <a:pPr eaLnBrk="1" fontAlgn="base" hangingPunct="1">
              <a:lnSpc>
                <a:spcPct val="110000"/>
              </a:lnSpc>
              <a:spcBef>
                <a:spcPct val="0"/>
              </a:spcBef>
              <a:spcAft>
                <a:spcPct val="0"/>
              </a:spcAft>
            </a:pP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ASL=log </a:t>
            </a:r>
            <a:r>
              <a:rPr kumimoji="1" lang="en-US" altLang="zh-CN" sz="2400" baseline="-250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2</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(n+1) –1</a:t>
            </a:r>
            <a:r>
              <a:rPr kumimoji="1" lang="zh-CN" altLang="en-US"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kumimoji="1" lang="zh-CN" altLang="en-US" sz="2400" dirty="0" smtClean="0">
                <a:solidFill>
                  <a:srgbClr val="000000"/>
                </a:solidFill>
                <a:latin typeface="Times New Roman" panose="02020603050405020304" pitchFamily="18" charset="0"/>
                <a:ea typeface="楷体_GB2312" pitchFamily="49" charset="-122"/>
                <a:sym typeface="Symbol" panose="05050102010706020507" pitchFamily="18" charset="2"/>
              </a:rPr>
              <a:t>与折半查找相同。</a:t>
            </a:r>
          </a:p>
        </p:txBody>
      </p:sp>
      <p:sp>
        <p:nvSpPr>
          <p:cNvPr id="470023" name="Rectangle 7"/>
          <p:cNvSpPr>
            <a:spLocks noChangeArrowheads="1"/>
          </p:cNvSpPr>
          <p:nvPr/>
        </p:nvSpPr>
        <p:spPr bwMode="auto">
          <a:xfrm>
            <a:off x="683568" y="4695527"/>
            <a:ext cx="707597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b="1">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dirty="0" smtClean="0">
                <a:solidFill>
                  <a:srgbClr val="FF0000"/>
                </a:solidFill>
                <a:latin typeface="Times New Roman" panose="02020603050405020304" pitchFamily="18" charset="0"/>
                <a:ea typeface="楷体_GB2312" pitchFamily="49" charset="-122"/>
                <a:sym typeface="Symbol" panose="05050102010706020507" pitchFamily="18" charset="2"/>
              </a:rPr>
              <a:t>结论：</a:t>
            </a:r>
            <a:r>
              <a:rPr kumimoji="1" lang="zh-CN" altLang="en-US" sz="2400" dirty="0" smtClean="0">
                <a:solidFill>
                  <a:srgbClr val="000000"/>
                </a:solidFill>
                <a:latin typeface="Times New Roman" panose="02020603050405020304" pitchFamily="18" charset="0"/>
                <a:ea typeface="楷体_GB2312" pitchFamily="49" charset="-122"/>
                <a:sym typeface="Symbol" panose="05050102010706020507" pitchFamily="18" charset="2"/>
              </a:rPr>
              <a:t>二叉排序树的</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ASL≤2</a:t>
            </a:r>
            <a:r>
              <a:rPr kumimoji="1" lang="zh-CN" altLang="en-US"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1</a:t>
            </a:r>
            <a:r>
              <a:rPr kumimoji="1" lang="zh-CN" altLang="en-US"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1/n</a:t>
            </a:r>
            <a:r>
              <a:rPr kumimoji="1" lang="zh-CN" altLang="en-US"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2400" dirty="0" smtClean="0">
                <a:solidFill>
                  <a:srgbClr val="000000"/>
                </a:solidFill>
                <a:latin typeface="Times New Roman" panose="02020603050405020304" pitchFamily="18" charset="0"/>
                <a:ea typeface="黑体" panose="02010609060101010101" pitchFamily="49" charset="-122"/>
                <a:sym typeface="Symbol" panose="05050102010706020507" pitchFamily="18" charset="2"/>
              </a:rPr>
              <a:t>ln n    (n&gt;=2)</a:t>
            </a:r>
          </a:p>
        </p:txBody>
      </p:sp>
      <p:sp>
        <p:nvSpPr>
          <p:cNvPr id="9" name="Rectangle 3"/>
          <p:cNvSpPr txBox="1">
            <a:spLocks noChangeArrowheads="1"/>
          </p:cNvSpPr>
          <p:nvPr/>
        </p:nvSpPr>
        <p:spPr bwMode="auto">
          <a:xfrm>
            <a:off x="322833" y="403895"/>
            <a:ext cx="5977359" cy="50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gn="l" eaLnBrk="1" hangingPunct="1"/>
            <a:r>
              <a:rPr lang="zh-CN" altLang="en-US" sz="3200" b="1" kern="0" smtClean="0">
                <a:solidFill>
                  <a:schemeClr val="accent2"/>
                </a:solidFill>
                <a:latin typeface="楷体_GB2312" pitchFamily="49" charset="-122"/>
                <a:ea typeface="楷体_GB2312" pitchFamily="49" charset="-122"/>
              </a:rPr>
              <a:t>二叉排序树的查找性能分析</a:t>
            </a:r>
            <a:endParaRPr lang="zh-CN" altLang="en-US" sz="3200" b="1" kern="0" dirty="0" smtClean="0">
              <a:solidFill>
                <a:schemeClr val="accent2"/>
              </a:solidFill>
              <a:latin typeface="楷体_GB2312" pitchFamily="49" charset="-122"/>
              <a:ea typeface="楷体_GB2312" pitchFamily="49" charset="-122"/>
            </a:endParaRPr>
          </a:p>
        </p:txBody>
      </p:sp>
    </p:spTree>
    <p:extLst>
      <p:ext uri="{BB962C8B-B14F-4D97-AF65-F5344CB8AC3E}">
        <p14:creationId xmlns:p14="http://schemas.microsoft.com/office/powerpoint/2010/main" xmlns="" val="57976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00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700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70020">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70020">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70020">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70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0" grpId="0" build="p" autoUpdateAnimBg="0"/>
      <p:bldP spid="470021" grpId="0" build="p" autoUpdateAnimBg="0"/>
      <p:bldP spid="47002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2"/>
          <p:cNvSpPr txBox="1">
            <a:spLocks noChangeArrowheads="1"/>
          </p:cNvSpPr>
          <p:nvPr/>
        </p:nvSpPr>
        <p:spPr bwMode="auto">
          <a:xfrm>
            <a:off x="521592" y="1257141"/>
            <a:ext cx="5346552" cy="3323987"/>
          </a:xfrm>
          <a:prstGeom prst="rect">
            <a:avLst/>
          </a:prstGeom>
          <a:noFill/>
          <a:ln w="9525">
            <a:noFill/>
            <a:miter lim="800000"/>
            <a:headEnd/>
            <a:tailEnd/>
          </a:ln>
        </p:spPr>
        <p:txBody>
          <a:bodyPr wrap="square">
            <a:spAutoFit/>
          </a:bodyPr>
          <a:lstStyle/>
          <a:p>
            <a:pPr algn="just">
              <a:spcBef>
                <a:spcPct val="50000"/>
              </a:spcBef>
            </a:pPr>
            <a:r>
              <a:rPr kumimoji="1" lang="en-US" altLang="zh-CN" sz="2800" b="1" dirty="0">
                <a:solidFill>
                  <a:srgbClr val="080808"/>
                </a:solidFill>
                <a:latin typeface="Times New Roman" pitchFamily="18" charset="0"/>
                <a:ea typeface="楷体_GB2312" pitchFamily="49" charset="-122"/>
              </a:rPr>
              <a:t>     </a:t>
            </a:r>
            <a:r>
              <a:rPr kumimoji="1" lang="zh-CN" altLang="en-US" sz="2800" b="1" dirty="0" smtClean="0">
                <a:solidFill>
                  <a:srgbClr val="080808"/>
                </a:solidFill>
                <a:latin typeface="Times New Roman" pitchFamily="18" charset="0"/>
                <a:ea typeface="楷体_GB2312" pitchFamily="49" charset="-122"/>
              </a:rPr>
              <a:t>已知</a:t>
            </a:r>
            <a:r>
              <a:rPr kumimoji="1" lang="zh-CN" altLang="en-US" sz="2800" b="1" dirty="0">
                <a:solidFill>
                  <a:srgbClr val="080808"/>
                </a:solidFill>
                <a:latin typeface="Times New Roman" pitchFamily="18" charset="0"/>
                <a:ea typeface="楷体_GB2312" pitchFamily="49" charset="-122"/>
              </a:rPr>
              <a:t>一组关键字为</a:t>
            </a:r>
            <a:r>
              <a:rPr kumimoji="1" lang="en-US" altLang="zh-CN" sz="2800" b="1" dirty="0">
                <a:solidFill>
                  <a:srgbClr val="080808"/>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25,18,46,2,53,39,32,4,74,67,60,11</a:t>
            </a:r>
            <a:r>
              <a:rPr kumimoji="1" lang="en-US" altLang="zh-CN" sz="2800" b="1" dirty="0">
                <a:solidFill>
                  <a:srgbClr val="080808"/>
                </a:solidFill>
                <a:latin typeface="Times New Roman" pitchFamily="18" charset="0"/>
                <a:ea typeface="楷体_GB2312" pitchFamily="49" charset="-122"/>
              </a:rPr>
              <a:t>}</a:t>
            </a:r>
            <a:r>
              <a:rPr kumimoji="1" lang="zh-CN" altLang="en-US" sz="2800" b="1" dirty="0">
                <a:solidFill>
                  <a:srgbClr val="080808"/>
                </a:solidFill>
                <a:latin typeface="Times New Roman" pitchFamily="18" charset="0"/>
                <a:ea typeface="楷体_GB2312" pitchFamily="49" charset="-122"/>
              </a:rPr>
              <a:t>。按表中的元素顺序依次插入到一棵初始为空的二叉排序树中</a:t>
            </a:r>
            <a:r>
              <a:rPr kumimoji="1" lang="en-US" altLang="zh-CN" sz="2800" b="1" dirty="0">
                <a:solidFill>
                  <a:srgbClr val="080808"/>
                </a:solidFill>
                <a:latin typeface="Times New Roman" pitchFamily="18" charset="0"/>
                <a:ea typeface="楷体_GB2312" pitchFamily="49" charset="-122"/>
              </a:rPr>
              <a:t>,</a:t>
            </a:r>
            <a:r>
              <a:rPr kumimoji="1" lang="zh-CN" altLang="en-US" sz="2800" b="1" dirty="0">
                <a:solidFill>
                  <a:srgbClr val="080808"/>
                </a:solidFill>
                <a:latin typeface="Times New Roman" pitchFamily="18" charset="0"/>
                <a:ea typeface="楷体_GB2312" pitchFamily="49" charset="-122"/>
              </a:rPr>
              <a:t>画出该二叉排序树</a:t>
            </a:r>
            <a:r>
              <a:rPr kumimoji="1" lang="en-US" altLang="zh-CN" sz="2800" b="1" dirty="0">
                <a:solidFill>
                  <a:srgbClr val="080808"/>
                </a:solidFill>
                <a:latin typeface="Times New Roman" pitchFamily="18" charset="0"/>
                <a:ea typeface="楷体_GB2312" pitchFamily="49" charset="-122"/>
              </a:rPr>
              <a:t>,</a:t>
            </a:r>
            <a:r>
              <a:rPr kumimoji="1" lang="zh-CN" altLang="en-US" sz="2800" b="1" dirty="0">
                <a:solidFill>
                  <a:srgbClr val="080808"/>
                </a:solidFill>
                <a:latin typeface="Times New Roman" pitchFamily="18" charset="0"/>
                <a:ea typeface="楷体_GB2312" pitchFamily="49" charset="-122"/>
              </a:rPr>
              <a:t>并求在等概率的情况下查找成功的平均查找长度。</a:t>
            </a:r>
          </a:p>
          <a:p>
            <a:pPr algn="just">
              <a:spcBef>
                <a:spcPct val="50000"/>
              </a:spcBef>
            </a:pPr>
            <a:r>
              <a:rPr kumimoji="1" lang="zh-CN" altLang="en-US" sz="2800" b="1" dirty="0">
                <a:solidFill>
                  <a:srgbClr val="080808"/>
                </a:solidFill>
                <a:latin typeface="Times New Roman" pitchFamily="18" charset="0"/>
                <a:ea typeface="楷体_GB2312" pitchFamily="49" charset="-122"/>
              </a:rPr>
              <a:t>      </a:t>
            </a:r>
          </a:p>
        </p:txBody>
      </p:sp>
      <p:sp>
        <p:nvSpPr>
          <p:cNvPr id="7173" name="Rectangle 4"/>
          <p:cNvSpPr>
            <a:spLocks noChangeArrowheads="1"/>
          </p:cNvSpPr>
          <p:nvPr/>
        </p:nvSpPr>
        <p:spPr bwMode="auto">
          <a:xfrm>
            <a:off x="3914775" y="2667000"/>
            <a:ext cx="9144000" cy="0"/>
          </a:xfrm>
          <a:prstGeom prst="rect">
            <a:avLst/>
          </a:prstGeom>
          <a:noFill/>
          <a:ln w="9525">
            <a:noFill/>
            <a:miter lim="800000"/>
            <a:headEnd/>
            <a:tailEnd/>
          </a:ln>
        </p:spPr>
        <p:txBody>
          <a:bodyPr>
            <a:spAutoFit/>
          </a:bodyPr>
          <a:lstStyle/>
          <a:p>
            <a:endParaRPr lang="zh-CN" altLang="en-US"/>
          </a:p>
        </p:txBody>
      </p:sp>
      <p:graphicFrame>
        <p:nvGraphicFramePr>
          <p:cNvPr id="7170" name="Object 3"/>
          <p:cNvGraphicFramePr>
            <a:graphicFrameLocks noChangeAspect="1"/>
          </p:cNvGraphicFramePr>
          <p:nvPr/>
        </p:nvGraphicFramePr>
        <p:xfrm>
          <a:off x="6012160" y="1340768"/>
          <a:ext cx="2956097" cy="3456384"/>
        </p:xfrm>
        <a:graphic>
          <a:graphicData uri="http://schemas.openxmlformats.org/presentationml/2006/ole">
            <p:oleObj spid="_x0000_s168994" name="Picture2" r:id="rId3" imgW="1485900" imgH="1714500" progId="Word.Picture.8">
              <p:embed/>
            </p:oleObj>
          </a:graphicData>
        </a:graphic>
      </p:graphicFrame>
      <p:sp>
        <p:nvSpPr>
          <p:cNvPr id="7174" name="Rectangle 6"/>
          <p:cNvSpPr>
            <a:spLocks noChangeArrowheads="1"/>
          </p:cNvSpPr>
          <p:nvPr/>
        </p:nvSpPr>
        <p:spPr bwMode="auto">
          <a:xfrm>
            <a:off x="3100388" y="3243263"/>
            <a:ext cx="9144000" cy="0"/>
          </a:xfrm>
          <a:prstGeom prst="rect">
            <a:avLst/>
          </a:prstGeom>
          <a:noFill/>
          <a:ln w="9525">
            <a:noFill/>
            <a:miter lim="800000"/>
            <a:headEnd/>
            <a:tailEnd/>
          </a:ln>
        </p:spPr>
        <p:txBody>
          <a:bodyPr>
            <a:spAutoFit/>
          </a:bodyPr>
          <a:lstStyle/>
          <a:p>
            <a:endParaRPr lang="zh-CN" altLang="en-US"/>
          </a:p>
        </p:txBody>
      </p:sp>
      <p:graphicFrame>
        <p:nvGraphicFramePr>
          <p:cNvPr id="7171" name="Object 5"/>
          <p:cNvGraphicFramePr>
            <a:graphicFrameLocks noChangeAspect="1"/>
          </p:cNvGraphicFramePr>
          <p:nvPr/>
        </p:nvGraphicFramePr>
        <p:xfrm>
          <a:off x="755576" y="4797152"/>
          <a:ext cx="6535738" cy="812800"/>
        </p:xfrm>
        <a:graphic>
          <a:graphicData uri="http://schemas.openxmlformats.org/presentationml/2006/ole">
            <p:oleObj spid="_x0000_s168995" name="Equation" r:id="rId4" imgW="3302000" imgH="406400" progId="Equation.3">
              <p:embed/>
            </p:oleObj>
          </a:graphicData>
        </a:graphic>
      </p:graphicFrame>
      <p:sp>
        <p:nvSpPr>
          <p:cNvPr id="7" name="标题 1"/>
          <p:cNvSpPr txBox="1">
            <a:spLocks/>
          </p:cNvSpPr>
          <p:nvPr/>
        </p:nvSpPr>
        <p:spPr>
          <a:xfrm>
            <a:off x="539750" y="115888"/>
            <a:ext cx="8424863" cy="792162"/>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1" i="0" u="none" strike="noStrike" kern="0" cap="none" spc="0" normalizeH="0" baseline="0" noProof="0" dirty="0" smtClean="0">
                <a:ln>
                  <a:noFill/>
                </a:ln>
                <a:solidFill>
                  <a:schemeClr val="bg1"/>
                </a:solidFill>
                <a:effectLst/>
                <a:uLnTx/>
                <a:uFillTx/>
                <a:latin typeface="+mj-lt"/>
                <a:ea typeface="+mj-ea"/>
                <a:cs typeface="+mj-cs"/>
              </a:rPr>
              <a:t>课堂练习</a:t>
            </a:r>
            <a:endParaRPr kumimoji="0" lang="zh-CN" altLang="en-US" sz="4400" b="1"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a:t>树表的查找</a:t>
            </a:r>
          </a:p>
        </p:txBody>
      </p:sp>
      <p:sp>
        <p:nvSpPr>
          <p:cNvPr id="3" name="内容占位符 2"/>
          <p:cNvSpPr>
            <a:spLocks noGrp="1"/>
          </p:cNvSpPr>
          <p:nvPr>
            <p:ph idx="1"/>
          </p:nvPr>
        </p:nvSpPr>
        <p:spPr/>
        <p:txBody>
          <a:bodyPr/>
          <a:lstStyle/>
          <a:p>
            <a:r>
              <a:rPr lang="zh-CN" altLang="en-US" dirty="0"/>
              <a:t>二叉排序树的删除 </a:t>
            </a:r>
            <a:endParaRPr lang="en-US" altLang="zh-CN" dirty="0" smtClean="0"/>
          </a:p>
          <a:p>
            <a:pPr lvl="1"/>
            <a:r>
              <a:rPr kumimoji="1" lang="zh-CN" altLang="en-US" dirty="0">
                <a:latin typeface="楷体_GB2312" pitchFamily="49" charset="-122"/>
                <a:ea typeface="楷体_GB2312" pitchFamily="49" charset="-122"/>
              </a:rPr>
              <a:t>对于二叉排序树，删除树上一个结点相当于删除有序序列中的一个记录，删除后</a:t>
            </a:r>
            <a:r>
              <a:rPr kumimoji="1" lang="zh-CN" altLang="en-US" dirty="0">
                <a:solidFill>
                  <a:srgbClr val="0000CC"/>
                </a:solidFill>
                <a:latin typeface="楷体_GB2312" pitchFamily="49" charset="-122"/>
                <a:ea typeface="楷体_GB2312" pitchFamily="49" charset="-122"/>
              </a:rPr>
              <a:t>仍需保持二叉排序树的特性</a:t>
            </a:r>
            <a:r>
              <a:rPr kumimoji="1" lang="zh-CN" altLang="en-US" dirty="0" smtClean="0">
                <a:latin typeface="楷体_GB2312" pitchFamily="49" charset="-122"/>
                <a:ea typeface="楷体_GB2312" pitchFamily="49" charset="-122"/>
              </a:rPr>
              <a:t>。</a:t>
            </a:r>
            <a:endParaRPr kumimoji="1" lang="en-US" altLang="zh-CN" dirty="0" smtClean="0">
              <a:latin typeface="楷体_GB2312" pitchFamily="49" charset="-122"/>
              <a:ea typeface="楷体_GB2312" pitchFamily="49" charset="-122"/>
            </a:endParaRPr>
          </a:p>
          <a:p>
            <a:pPr lvl="1"/>
            <a:r>
              <a:rPr lang="zh-CN" altLang="en-US" dirty="0"/>
              <a:t>可分三种情况</a:t>
            </a:r>
            <a:r>
              <a:rPr lang="zh-CN" altLang="en-US" dirty="0" smtClean="0"/>
              <a:t>讨论</a:t>
            </a:r>
            <a:endParaRPr lang="en-US" altLang="zh-CN" dirty="0" smtClean="0"/>
          </a:p>
          <a:p>
            <a:pPr lvl="2"/>
            <a:r>
              <a:rPr lang="zh-CN" altLang="en-US" sz="2600" dirty="0" smtClean="0"/>
              <a:t>被</a:t>
            </a:r>
            <a:r>
              <a:rPr lang="zh-CN" altLang="en-US" sz="2600" dirty="0"/>
              <a:t>删除的结点是</a:t>
            </a:r>
            <a:r>
              <a:rPr lang="zh-CN" altLang="en-US" sz="2600" dirty="0" smtClean="0"/>
              <a:t>叶子；</a:t>
            </a:r>
            <a:endParaRPr lang="zh-CN" altLang="en-US" sz="2600" dirty="0"/>
          </a:p>
          <a:p>
            <a:pPr lvl="2"/>
            <a:r>
              <a:rPr lang="zh-CN" altLang="en-US" sz="2600" dirty="0" smtClean="0"/>
              <a:t>被</a:t>
            </a:r>
            <a:r>
              <a:rPr lang="zh-CN" altLang="en-US" sz="2600" dirty="0"/>
              <a:t>删除的结点只有左子树或者只有右子</a:t>
            </a:r>
            <a:r>
              <a:rPr lang="zh-CN" altLang="en-US" sz="2600" dirty="0" smtClean="0"/>
              <a:t>树；</a:t>
            </a:r>
            <a:endParaRPr lang="zh-CN" altLang="en-US" sz="2600" dirty="0"/>
          </a:p>
          <a:p>
            <a:pPr lvl="2"/>
            <a:r>
              <a:rPr lang="zh-CN" altLang="en-US" sz="2600" dirty="0" smtClean="0"/>
              <a:t>被</a:t>
            </a:r>
            <a:r>
              <a:rPr lang="zh-CN" altLang="en-US" sz="2600" dirty="0"/>
              <a:t>删除的结点既有左子树，也有右子树。</a:t>
            </a:r>
          </a:p>
          <a:p>
            <a:pPr lvl="2"/>
            <a:endParaRPr lang="zh-CN" altLang="en-US" dirty="0"/>
          </a:p>
        </p:txBody>
      </p:sp>
    </p:spTree>
    <p:extLst>
      <p:ext uri="{BB962C8B-B14F-4D97-AF65-F5344CB8AC3E}">
        <p14:creationId xmlns:p14="http://schemas.microsoft.com/office/powerpoint/2010/main" xmlns="" val="264946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9600" y="1676400"/>
            <a:ext cx="6324600" cy="3429000"/>
            <a:chOff x="384" y="1056"/>
            <a:chExt cx="3984" cy="2160"/>
          </a:xfrm>
        </p:grpSpPr>
        <p:sp>
          <p:nvSpPr>
            <p:cNvPr id="578563" name="Oval 3"/>
            <p:cNvSpPr>
              <a:spLocks noChangeArrowheads="1"/>
            </p:cNvSpPr>
            <p:nvPr/>
          </p:nvSpPr>
          <p:spPr bwMode="auto">
            <a:xfrm>
              <a:off x="2016" y="105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50</a:t>
              </a:r>
              <a:endParaRPr kumimoji="1" lang="en-US" altLang="zh-CN" sz="2400" smtClean="0">
                <a:solidFill>
                  <a:srgbClr val="000000"/>
                </a:solidFill>
                <a:latin typeface="Times New Roman" pitchFamily="18" charset="0"/>
              </a:endParaRPr>
            </a:p>
          </p:txBody>
        </p:sp>
        <p:sp>
          <p:nvSpPr>
            <p:cNvPr id="578564" name="Oval 4"/>
            <p:cNvSpPr>
              <a:spLocks noChangeArrowheads="1"/>
            </p:cNvSpPr>
            <p:nvPr/>
          </p:nvSpPr>
          <p:spPr bwMode="auto">
            <a:xfrm>
              <a:off x="1104" y="139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30</a:t>
              </a:r>
              <a:endParaRPr kumimoji="1" lang="en-US" altLang="zh-CN" sz="2400" smtClean="0">
                <a:solidFill>
                  <a:srgbClr val="000000"/>
                </a:solidFill>
                <a:latin typeface="Times New Roman" pitchFamily="18" charset="0"/>
              </a:endParaRPr>
            </a:p>
          </p:txBody>
        </p:sp>
        <p:sp>
          <p:nvSpPr>
            <p:cNvPr id="578565" name="Oval 5"/>
            <p:cNvSpPr>
              <a:spLocks noChangeArrowheads="1"/>
            </p:cNvSpPr>
            <p:nvPr/>
          </p:nvSpPr>
          <p:spPr bwMode="auto">
            <a:xfrm>
              <a:off x="2928" y="139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80</a:t>
              </a:r>
              <a:endParaRPr kumimoji="1" lang="en-US" altLang="zh-CN" sz="2400" smtClean="0">
                <a:solidFill>
                  <a:srgbClr val="000000"/>
                </a:solidFill>
                <a:latin typeface="Times New Roman" pitchFamily="18" charset="0"/>
              </a:endParaRPr>
            </a:p>
          </p:txBody>
        </p:sp>
        <p:sp>
          <p:nvSpPr>
            <p:cNvPr id="578566" name="Oval 6"/>
            <p:cNvSpPr>
              <a:spLocks noChangeArrowheads="1"/>
            </p:cNvSpPr>
            <p:nvPr/>
          </p:nvSpPr>
          <p:spPr bwMode="auto">
            <a:xfrm>
              <a:off x="384" y="1824"/>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20</a:t>
              </a:r>
              <a:endParaRPr kumimoji="1" lang="en-US" altLang="zh-CN" sz="2400" smtClean="0">
                <a:solidFill>
                  <a:srgbClr val="000000"/>
                </a:solidFill>
                <a:latin typeface="Times New Roman" pitchFamily="18" charset="0"/>
              </a:endParaRPr>
            </a:p>
          </p:txBody>
        </p:sp>
        <p:sp>
          <p:nvSpPr>
            <p:cNvPr id="578567" name="Oval 7"/>
            <p:cNvSpPr>
              <a:spLocks noChangeArrowheads="1"/>
            </p:cNvSpPr>
            <p:nvPr/>
          </p:nvSpPr>
          <p:spPr bwMode="auto">
            <a:xfrm>
              <a:off x="3648" y="1824"/>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90</a:t>
              </a:r>
              <a:endParaRPr kumimoji="1" lang="en-US" altLang="zh-CN" sz="2400" smtClean="0">
                <a:solidFill>
                  <a:srgbClr val="000000"/>
                </a:solidFill>
                <a:latin typeface="Times New Roman" pitchFamily="18" charset="0"/>
              </a:endParaRPr>
            </a:p>
          </p:txBody>
        </p:sp>
        <p:sp>
          <p:nvSpPr>
            <p:cNvPr id="578568" name="Oval 8"/>
            <p:cNvSpPr>
              <a:spLocks noChangeArrowheads="1"/>
            </p:cNvSpPr>
            <p:nvPr/>
          </p:nvSpPr>
          <p:spPr bwMode="auto">
            <a:xfrm>
              <a:off x="3120" y="235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85</a:t>
              </a:r>
              <a:endParaRPr kumimoji="1" lang="en-US" altLang="zh-CN" sz="2400" smtClean="0">
                <a:solidFill>
                  <a:srgbClr val="000000"/>
                </a:solidFill>
                <a:latin typeface="Times New Roman" pitchFamily="18" charset="0"/>
              </a:endParaRPr>
            </a:p>
          </p:txBody>
        </p:sp>
        <p:sp>
          <p:nvSpPr>
            <p:cNvPr id="578569" name="Oval 9"/>
            <p:cNvSpPr>
              <a:spLocks noChangeArrowheads="1"/>
            </p:cNvSpPr>
            <p:nvPr/>
          </p:nvSpPr>
          <p:spPr bwMode="auto">
            <a:xfrm>
              <a:off x="1824" y="1824"/>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40</a:t>
              </a:r>
              <a:endParaRPr kumimoji="1" lang="en-US" altLang="zh-CN" sz="2400" smtClean="0">
                <a:solidFill>
                  <a:srgbClr val="000000"/>
                </a:solidFill>
                <a:latin typeface="Times New Roman" pitchFamily="18" charset="0"/>
              </a:endParaRPr>
            </a:p>
          </p:txBody>
        </p:sp>
        <p:sp>
          <p:nvSpPr>
            <p:cNvPr id="578570" name="Oval 10"/>
            <p:cNvSpPr>
              <a:spLocks noChangeArrowheads="1"/>
            </p:cNvSpPr>
            <p:nvPr/>
          </p:nvSpPr>
          <p:spPr bwMode="auto">
            <a:xfrm>
              <a:off x="1248" y="235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35</a:t>
              </a:r>
              <a:endParaRPr kumimoji="1" lang="en-US" altLang="zh-CN" sz="2400" smtClean="0">
                <a:solidFill>
                  <a:srgbClr val="000000"/>
                </a:solidFill>
                <a:latin typeface="Times New Roman" pitchFamily="18" charset="0"/>
              </a:endParaRPr>
            </a:p>
          </p:txBody>
        </p:sp>
        <p:sp>
          <p:nvSpPr>
            <p:cNvPr id="578571" name="Oval 11"/>
            <p:cNvSpPr>
              <a:spLocks noChangeArrowheads="1"/>
            </p:cNvSpPr>
            <p:nvPr/>
          </p:nvSpPr>
          <p:spPr bwMode="auto">
            <a:xfrm>
              <a:off x="3936" y="28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88</a:t>
              </a:r>
              <a:endParaRPr kumimoji="1" lang="en-US" altLang="zh-CN" sz="2400" smtClean="0">
                <a:solidFill>
                  <a:srgbClr val="000000"/>
                </a:solidFill>
                <a:latin typeface="Times New Roman" pitchFamily="18" charset="0"/>
              </a:endParaRPr>
            </a:p>
          </p:txBody>
        </p:sp>
        <p:sp>
          <p:nvSpPr>
            <p:cNvPr id="578572" name="Line 12"/>
            <p:cNvSpPr>
              <a:spLocks noChangeShapeType="1"/>
            </p:cNvSpPr>
            <p:nvPr/>
          </p:nvSpPr>
          <p:spPr bwMode="auto">
            <a:xfrm flipH="1">
              <a:off x="1488" y="1248"/>
              <a:ext cx="528"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73" name="Line 13"/>
            <p:cNvSpPr>
              <a:spLocks noChangeShapeType="1"/>
            </p:cNvSpPr>
            <p:nvPr/>
          </p:nvSpPr>
          <p:spPr bwMode="auto">
            <a:xfrm flipH="1">
              <a:off x="768" y="1680"/>
              <a:ext cx="336" cy="192"/>
            </a:xfrm>
            <a:prstGeom prst="line">
              <a:avLst/>
            </a:prstGeom>
            <a:noFill/>
            <a:ln w="38100">
              <a:solidFill>
                <a:srgbClr val="66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74" name="Line 14"/>
            <p:cNvSpPr>
              <a:spLocks noChangeShapeType="1"/>
            </p:cNvSpPr>
            <p:nvPr/>
          </p:nvSpPr>
          <p:spPr bwMode="auto">
            <a:xfrm>
              <a:off x="2448" y="1248"/>
              <a:ext cx="480"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75" name="Line 15"/>
            <p:cNvSpPr>
              <a:spLocks noChangeShapeType="1"/>
            </p:cNvSpPr>
            <p:nvPr/>
          </p:nvSpPr>
          <p:spPr bwMode="auto">
            <a:xfrm>
              <a:off x="1488" y="1632"/>
              <a:ext cx="384"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76" name="Line 16"/>
            <p:cNvSpPr>
              <a:spLocks noChangeShapeType="1"/>
            </p:cNvSpPr>
            <p:nvPr/>
          </p:nvSpPr>
          <p:spPr bwMode="auto">
            <a:xfrm flipH="1">
              <a:off x="1536" y="2112"/>
              <a:ext cx="336"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77" name="Line 17"/>
            <p:cNvSpPr>
              <a:spLocks noChangeShapeType="1"/>
            </p:cNvSpPr>
            <p:nvPr/>
          </p:nvSpPr>
          <p:spPr bwMode="auto">
            <a:xfrm>
              <a:off x="3312" y="1680"/>
              <a:ext cx="384" cy="192"/>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78" name="Line 18"/>
            <p:cNvSpPr>
              <a:spLocks noChangeShapeType="1"/>
            </p:cNvSpPr>
            <p:nvPr/>
          </p:nvSpPr>
          <p:spPr bwMode="auto">
            <a:xfrm flipH="1">
              <a:off x="3408" y="2160"/>
              <a:ext cx="336"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79" name="Line 19"/>
            <p:cNvSpPr>
              <a:spLocks noChangeShapeType="1"/>
            </p:cNvSpPr>
            <p:nvPr/>
          </p:nvSpPr>
          <p:spPr bwMode="auto">
            <a:xfrm>
              <a:off x="3504" y="2640"/>
              <a:ext cx="480" cy="288"/>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80" name="Oval 20"/>
            <p:cNvSpPr>
              <a:spLocks noChangeArrowheads="1"/>
            </p:cNvSpPr>
            <p:nvPr/>
          </p:nvSpPr>
          <p:spPr bwMode="auto">
            <a:xfrm>
              <a:off x="624" y="28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32</a:t>
              </a:r>
              <a:endParaRPr kumimoji="1" lang="en-US" altLang="zh-CN" sz="2400" smtClean="0">
                <a:solidFill>
                  <a:srgbClr val="000000"/>
                </a:solidFill>
                <a:latin typeface="Times New Roman" pitchFamily="18" charset="0"/>
              </a:endParaRPr>
            </a:p>
          </p:txBody>
        </p:sp>
        <p:sp>
          <p:nvSpPr>
            <p:cNvPr id="578581" name="Line 21"/>
            <p:cNvSpPr>
              <a:spLocks noChangeShapeType="1"/>
            </p:cNvSpPr>
            <p:nvPr/>
          </p:nvSpPr>
          <p:spPr bwMode="auto">
            <a:xfrm flipH="1">
              <a:off x="912" y="2592"/>
              <a:ext cx="384" cy="288"/>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sp>
        <p:nvSpPr>
          <p:cNvPr id="578582" name="Rectangle 22"/>
          <p:cNvSpPr>
            <a:spLocks noChangeArrowheads="1"/>
          </p:cNvSpPr>
          <p:nvPr/>
        </p:nvSpPr>
        <p:spPr bwMode="auto">
          <a:xfrm>
            <a:off x="0" y="333375"/>
            <a:ext cx="6656388"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3200" b="1" dirty="0" smtClean="0">
                <a:solidFill>
                  <a:srgbClr val="0000CC"/>
                </a:solidFill>
                <a:latin typeface="Times New Roman" pitchFamily="18" charset="0"/>
                <a:ea typeface="楷体_GB2312" pitchFamily="49" charset="-122"/>
              </a:rPr>
              <a:t>（</a:t>
            </a:r>
            <a:r>
              <a:rPr kumimoji="1" lang="en-US" altLang="zh-CN" sz="3200" b="1" dirty="0" smtClean="0">
                <a:solidFill>
                  <a:srgbClr val="0000CC"/>
                </a:solidFill>
                <a:latin typeface="Times New Roman" pitchFamily="18" charset="0"/>
                <a:ea typeface="楷体_GB2312" pitchFamily="49" charset="-122"/>
              </a:rPr>
              <a:t>1</a:t>
            </a:r>
            <a:r>
              <a:rPr kumimoji="1" lang="zh-CN" altLang="en-US" sz="3200" b="1" dirty="0" smtClean="0">
                <a:solidFill>
                  <a:srgbClr val="0000CC"/>
                </a:solidFill>
                <a:latin typeface="Times New Roman" pitchFamily="18" charset="0"/>
                <a:ea typeface="楷体_GB2312" pitchFamily="49" charset="-122"/>
              </a:rPr>
              <a:t>）</a:t>
            </a:r>
            <a:r>
              <a:rPr kumimoji="1" lang="zh-CN" altLang="en-US" sz="3200" b="1" dirty="0" smtClean="0">
                <a:solidFill>
                  <a:srgbClr val="0000CC"/>
                </a:solidFill>
                <a:latin typeface="楷体_GB2312" pitchFamily="49" charset="-122"/>
                <a:ea typeface="楷体_GB2312" pitchFamily="49" charset="-122"/>
              </a:rPr>
              <a:t>被删除的结点是</a:t>
            </a:r>
            <a:r>
              <a:rPr kumimoji="1" lang="zh-CN" altLang="en-US" sz="3200" b="1" dirty="0" smtClean="0">
                <a:solidFill>
                  <a:srgbClr val="FF00FF"/>
                </a:solidFill>
                <a:latin typeface="楷体_GB2312" pitchFamily="49" charset="-122"/>
                <a:ea typeface="楷体_GB2312" pitchFamily="49" charset="-122"/>
              </a:rPr>
              <a:t>叶子结点</a:t>
            </a:r>
            <a:endParaRPr kumimoji="1" lang="zh-CN" altLang="en-US" sz="3200" b="1" dirty="0" smtClean="0">
              <a:solidFill>
                <a:srgbClr val="0000FF"/>
              </a:solidFill>
              <a:latin typeface="楷体_GB2312" pitchFamily="49" charset="-122"/>
              <a:ea typeface="楷体_GB2312" pitchFamily="49" charset="-122"/>
            </a:endParaRPr>
          </a:p>
        </p:txBody>
      </p:sp>
      <p:sp useBgFill="1">
        <p:nvSpPr>
          <p:cNvPr id="578583" name="Rectangle 23"/>
          <p:cNvSpPr>
            <a:spLocks noChangeArrowheads="1"/>
          </p:cNvSpPr>
          <p:nvPr/>
        </p:nvSpPr>
        <p:spPr bwMode="auto">
          <a:xfrm>
            <a:off x="457200" y="2590800"/>
            <a:ext cx="1295400" cy="1219200"/>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78584" name="Rectangle 24"/>
          <p:cNvSpPr>
            <a:spLocks noChangeArrowheads="1"/>
          </p:cNvSpPr>
          <p:nvPr/>
        </p:nvSpPr>
        <p:spPr bwMode="auto">
          <a:xfrm>
            <a:off x="5562600" y="4191000"/>
            <a:ext cx="1447800" cy="990600"/>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8585" name="Text Box 25"/>
          <p:cNvSpPr txBox="1">
            <a:spLocks noChangeArrowheads="1"/>
          </p:cNvSpPr>
          <p:nvPr/>
        </p:nvSpPr>
        <p:spPr bwMode="auto">
          <a:xfrm>
            <a:off x="323850" y="1341438"/>
            <a:ext cx="125412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3333FF"/>
                </a:solidFill>
                <a:latin typeface="Times New Roman" pitchFamily="18" charset="0"/>
                <a:ea typeface="楷体_GB2312" pitchFamily="49" charset="-122"/>
              </a:rPr>
              <a:t>例如</a:t>
            </a:r>
            <a:r>
              <a:rPr kumimoji="1" lang="en-US" altLang="zh-CN" sz="3600" b="1" smtClean="0">
                <a:solidFill>
                  <a:srgbClr val="3333FF"/>
                </a:solidFill>
                <a:latin typeface="Times New Roman" pitchFamily="18" charset="0"/>
                <a:ea typeface="楷体_GB2312" pitchFamily="49" charset="-122"/>
              </a:rPr>
              <a:t>:</a:t>
            </a:r>
            <a:endParaRPr kumimoji="1" lang="en-US" altLang="zh-CN" sz="3600" smtClean="0">
              <a:solidFill>
                <a:srgbClr val="000000"/>
              </a:solidFill>
              <a:latin typeface="Times New Roman" pitchFamily="18" charset="0"/>
              <a:ea typeface="楷体_GB2312" pitchFamily="49" charset="-122"/>
            </a:endParaRPr>
          </a:p>
        </p:txBody>
      </p:sp>
      <p:sp>
        <p:nvSpPr>
          <p:cNvPr id="578586" name="Text Box 26"/>
          <p:cNvSpPr txBox="1">
            <a:spLocks noChangeArrowheads="1"/>
          </p:cNvSpPr>
          <p:nvPr/>
        </p:nvSpPr>
        <p:spPr bwMode="auto">
          <a:xfrm>
            <a:off x="5241925" y="958850"/>
            <a:ext cx="3432175"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3333FF"/>
                </a:solidFill>
                <a:latin typeface="Times New Roman" pitchFamily="18" charset="0"/>
                <a:ea typeface="楷体_GB2312" pitchFamily="49" charset="-122"/>
              </a:rPr>
              <a:t>被删关键字 </a:t>
            </a:r>
            <a:r>
              <a:rPr kumimoji="1" lang="en-US" altLang="zh-CN" sz="3600" b="1" smtClean="0">
                <a:solidFill>
                  <a:srgbClr val="3333FF"/>
                </a:solidFill>
                <a:latin typeface="Times New Roman" pitchFamily="18" charset="0"/>
                <a:ea typeface="楷体_GB2312" pitchFamily="49" charset="-122"/>
              </a:rPr>
              <a:t>= 20</a:t>
            </a:r>
            <a:endParaRPr kumimoji="1" lang="en-US" altLang="zh-CN" sz="3600" smtClean="0">
              <a:solidFill>
                <a:srgbClr val="000000"/>
              </a:solidFill>
              <a:latin typeface="Times New Roman" pitchFamily="18" charset="0"/>
              <a:ea typeface="楷体_GB2312" pitchFamily="49" charset="-122"/>
            </a:endParaRPr>
          </a:p>
        </p:txBody>
      </p:sp>
      <p:sp useBgFill="1">
        <p:nvSpPr>
          <p:cNvPr id="578587" name="Text Box 27"/>
          <p:cNvSpPr txBox="1">
            <a:spLocks noChangeArrowheads="1"/>
          </p:cNvSpPr>
          <p:nvPr/>
        </p:nvSpPr>
        <p:spPr bwMode="auto">
          <a:xfrm>
            <a:off x="8045450" y="958850"/>
            <a:ext cx="641350" cy="641350"/>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006600"/>
                </a:solidFill>
                <a:latin typeface="Times New Roman" pitchFamily="18" charset="0"/>
              </a:rPr>
              <a:t>88</a:t>
            </a:r>
            <a:endParaRPr kumimoji="1" lang="en-US" altLang="zh-CN" sz="3600" smtClean="0">
              <a:solidFill>
                <a:srgbClr val="000000"/>
              </a:solidFill>
              <a:latin typeface="Times New Roman" pitchFamily="18" charset="0"/>
            </a:endParaRPr>
          </a:p>
        </p:txBody>
      </p:sp>
      <p:sp>
        <p:nvSpPr>
          <p:cNvPr id="578588" name="Text Box 28"/>
          <p:cNvSpPr txBox="1">
            <a:spLocks noChangeArrowheads="1"/>
          </p:cNvSpPr>
          <p:nvPr/>
        </p:nvSpPr>
        <p:spPr bwMode="auto">
          <a:xfrm>
            <a:off x="539750" y="5516563"/>
            <a:ext cx="760015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dirty="0" smtClean="0">
                <a:solidFill>
                  <a:srgbClr val="FF0000"/>
                </a:solidFill>
                <a:latin typeface="Times New Roman" pitchFamily="18" charset="0"/>
                <a:ea typeface="楷体_GB2312" pitchFamily="49" charset="-122"/>
              </a:rPr>
              <a:t>其双亲结点中相应指针域的值改为“空”</a:t>
            </a:r>
            <a:endParaRPr kumimoji="1" lang="zh-CN" altLang="en-US" sz="3200" dirty="0" smtClean="0">
              <a:solidFill>
                <a:srgbClr val="FF0000"/>
              </a:solidFill>
              <a:latin typeface="Times New Roman" pitchFamily="18" charset="0"/>
              <a:ea typeface="楷体_GB2312" pitchFamily="49" charset="-122"/>
            </a:endParaRPr>
          </a:p>
        </p:txBody>
      </p:sp>
      <p:sp>
        <p:nvSpPr>
          <p:cNvPr id="578589" name="Freeform 29"/>
          <p:cNvSpPr>
            <a:spLocks/>
          </p:cNvSpPr>
          <p:nvPr/>
        </p:nvSpPr>
        <p:spPr bwMode="auto">
          <a:xfrm>
            <a:off x="3505200" y="914400"/>
            <a:ext cx="1066800" cy="76200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Tree>
    <p:extLst>
      <p:ext uri="{BB962C8B-B14F-4D97-AF65-F5344CB8AC3E}">
        <p14:creationId xmlns:p14="http://schemas.microsoft.com/office/powerpoint/2010/main" xmlns="" val="38597743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8582"/>
                                        </p:tgtEl>
                                        <p:attrNameLst>
                                          <p:attrName>style.visibility</p:attrName>
                                        </p:attrNameLst>
                                      </p:cBhvr>
                                      <p:to>
                                        <p:strVal val="visible"/>
                                      </p:to>
                                    </p:set>
                                    <p:animEffect transition="in" filter="wipe(left)">
                                      <p:cBhvr>
                                        <p:cTn id="7" dur="500"/>
                                        <p:tgtEl>
                                          <p:spTgt spid="5785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8585"/>
                                        </p:tgtEl>
                                        <p:attrNameLst>
                                          <p:attrName>style.visibility</p:attrName>
                                        </p:attrNameLst>
                                      </p:cBhvr>
                                      <p:to>
                                        <p:strVal val="visible"/>
                                      </p:to>
                                    </p:set>
                                    <p:animEffect transition="in" filter="wipe(left)">
                                      <p:cBhvr>
                                        <p:cTn id="12" dur="500"/>
                                        <p:tgtEl>
                                          <p:spTgt spid="5785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78589"/>
                                        </p:tgtEl>
                                        <p:attrNameLst>
                                          <p:attrName>style.visibility</p:attrName>
                                        </p:attrNameLst>
                                      </p:cBhvr>
                                      <p:to>
                                        <p:strVal val="visible"/>
                                      </p:to>
                                    </p:set>
                                    <p:animEffect transition="in" filter="wipe(up)">
                                      <p:cBhvr>
                                        <p:cTn id="17" dur="500"/>
                                        <p:tgtEl>
                                          <p:spTgt spid="578589"/>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78586"/>
                                        </p:tgtEl>
                                        <p:attrNameLst>
                                          <p:attrName>style.visibility</p:attrName>
                                        </p:attrNameLst>
                                      </p:cBhvr>
                                      <p:to>
                                        <p:strVal val="visible"/>
                                      </p:to>
                                    </p:set>
                                    <p:animEffect transition="in" filter="wipe(left)">
                                      <p:cBhvr>
                                        <p:cTn id="26" dur="500"/>
                                        <p:tgtEl>
                                          <p:spTgt spid="5785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78583"/>
                                        </p:tgtEl>
                                        <p:attrNameLst>
                                          <p:attrName>style.visibility</p:attrName>
                                        </p:attrNameLst>
                                      </p:cBhvr>
                                      <p:to>
                                        <p:strVal val="visible"/>
                                      </p:to>
                                    </p:set>
                                    <p:animEffect transition="in" filter="wipe(up)">
                                      <p:cBhvr>
                                        <p:cTn id="31" dur="500"/>
                                        <p:tgtEl>
                                          <p:spTgt spid="57858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78587"/>
                                        </p:tgtEl>
                                        <p:attrNameLst>
                                          <p:attrName>style.visibility</p:attrName>
                                        </p:attrNameLst>
                                      </p:cBhvr>
                                      <p:to>
                                        <p:strVal val="visible"/>
                                      </p:to>
                                    </p:set>
                                    <p:animEffect transition="in" filter="wipe(left)">
                                      <p:cBhvr>
                                        <p:cTn id="36" dur="500"/>
                                        <p:tgtEl>
                                          <p:spTgt spid="57858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78584"/>
                                        </p:tgtEl>
                                        <p:attrNameLst>
                                          <p:attrName>style.visibility</p:attrName>
                                        </p:attrNameLst>
                                      </p:cBhvr>
                                      <p:to>
                                        <p:strVal val="visible"/>
                                      </p:to>
                                    </p:set>
                                    <p:animEffect transition="in" filter="wipe(up)">
                                      <p:cBhvr>
                                        <p:cTn id="41" dur="500"/>
                                        <p:tgtEl>
                                          <p:spTgt spid="57858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78588"/>
                                        </p:tgtEl>
                                        <p:attrNameLst>
                                          <p:attrName>style.visibility</p:attrName>
                                        </p:attrNameLst>
                                      </p:cBhvr>
                                      <p:to>
                                        <p:strVal val="visible"/>
                                      </p:to>
                                    </p:set>
                                    <p:animEffect transition="in" filter="wipe(left)">
                                      <p:cBhvr>
                                        <p:cTn id="46" dur="500"/>
                                        <p:tgtEl>
                                          <p:spTgt spid="578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82" grpId="0" autoUpdateAnimBg="0"/>
      <p:bldP spid="578583" grpId="0" animBg="1"/>
      <p:bldP spid="578584" grpId="0" animBg="1"/>
      <p:bldP spid="578585" grpId="0" autoUpdateAnimBg="0"/>
      <p:bldP spid="578586" grpId="0" autoUpdateAnimBg="0"/>
      <p:bldP spid="578587" grpId="0" animBg="1" autoUpdateAnimBg="0"/>
      <p:bldP spid="578588" grpId="0" autoUpdateAnimBg="0"/>
      <p:bldP spid="57858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85800" y="914400"/>
            <a:ext cx="6324600" cy="4191000"/>
            <a:chOff x="432" y="576"/>
            <a:chExt cx="3984" cy="2640"/>
          </a:xfrm>
        </p:grpSpPr>
        <p:sp>
          <p:nvSpPr>
            <p:cNvPr id="579587" name="Oval 3"/>
            <p:cNvSpPr>
              <a:spLocks noChangeArrowheads="1"/>
            </p:cNvSpPr>
            <p:nvPr/>
          </p:nvSpPr>
          <p:spPr bwMode="auto">
            <a:xfrm>
              <a:off x="2064" y="105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50</a:t>
              </a:r>
              <a:endParaRPr kumimoji="1" lang="en-US" altLang="zh-CN" sz="2400" smtClean="0">
                <a:solidFill>
                  <a:srgbClr val="000000"/>
                </a:solidFill>
                <a:latin typeface="Times New Roman" pitchFamily="18" charset="0"/>
              </a:endParaRPr>
            </a:p>
          </p:txBody>
        </p:sp>
        <p:sp>
          <p:nvSpPr>
            <p:cNvPr id="579588" name="Oval 4"/>
            <p:cNvSpPr>
              <a:spLocks noChangeArrowheads="1"/>
            </p:cNvSpPr>
            <p:nvPr/>
          </p:nvSpPr>
          <p:spPr bwMode="auto">
            <a:xfrm>
              <a:off x="1152" y="139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30</a:t>
              </a:r>
              <a:endParaRPr kumimoji="1" lang="en-US" altLang="zh-CN" sz="2400" smtClean="0">
                <a:solidFill>
                  <a:srgbClr val="000000"/>
                </a:solidFill>
                <a:latin typeface="Times New Roman" pitchFamily="18" charset="0"/>
              </a:endParaRPr>
            </a:p>
          </p:txBody>
        </p:sp>
        <p:sp>
          <p:nvSpPr>
            <p:cNvPr id="579589" name="Oval 5"/>
            <p:cNvSpPr>
              <a:spLocks noChangeArrowheads="1"/>
            </p:cNvSpPr>
            <p:nvPr/>
          </p:nvSpPr>
          <p:spPr bwMode="auto">
            <a:xfrm>
              <a:off x="2976" y="139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80</a:t>
              </a:r>
              <a:endParaRPr kumimoji="1" lang="en-US" altLang="zh-CN" sz="2400" smtClean="0">
                <a:solidFill>
                  <a:srgbClr val="000000"/>
                </a:solidFill>
                <a:latin typeface="Times New Roman" pitchFamily="18" charset="0"/>
              </a:endParaRPr>
            </a:p>
          </p:txBody>
        </p:sp>
        <p:sp>
          <p:nvSpPr>
            <p:cNvPr id="579590" name="Oval 6"/>
            <p:cNvSpPr>
              <a:spLocks noChangeArrowheads="1"/>
            </p:cNvSpPr>
            <p:nvPr/>
          </p:nvSpPr>
          <p:spPr bwMode="auto">
            <a:xfrm>
              <a:off x="432" y="1824"/>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20</a:t>
              </a:r>
              <a:endParaRPr kumimoji="1" lang="en-US" altLang="zh-CN" sz="2400" smtClean="0">
                <a:solidFill>
                  <a:srgbClr val="000000"/>
                </a:solidFill>
                <a:latin typeface="Times New Roman" pitchFamily="18" charset="0"/>
              </a:endParaRPr>
            </a:p>
          </p:txBody>
        </p:sp>
        <p:sp>
          <p:nvSpPr>
            <p:cNvPr id="579591" name="Oval 7"/>
            <p:cNvSpPr>
              <a:spLocks noChangeArrowheads="1"/>
            </p:cNvSpPr>
            <p:nvPr/>
          </p:nvSpPr>
          <p:spPr bwMode="auto">
            <a:xfrm>
              <a:off x="3696" y="1824"/>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90</a:t>
              </a:r>
              <a:endParaRPr kumimoji="1" lang="en-US" altLang="zh-CN" sz="2400" smtClean="0">
                <a:solidFill>
                  <a:srgbClr val="000000"/>
                </a:solidFill>
                <a:latin typeface="Times New Roman" pitchFamily="18" charset="0"/>
              </a:endParaRPr>
            </a:p>
          </p:txBody>
        </p:sp>
        <p:sp>
          <p:nvSpPr>
            <p:cNvPr id="579592" name="Oval 8"/>
            <p:cNvSpPr>
              <a:spLocks noChangeArrowheads="1"/>
            </p:cNvSpPr>
            <p:nvPr/>
          </p:nvSpPr>
          <p:spPr bwMode="auto">
            <a:xfrm>
              <a:off x="3168" y="235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85</a:t>
              </a:r>
              <a:endParaRPr kumimoji="1" lang="en-US" altLang="zh-CN" sz="2400" smtClean="0">
                <a:solidFill>
                  <a:srgbClr val="000000"/>
                </a:solidFill>
                <a:latin typeface="Times New Roman" pitchFamily="18" charset="0"/>
              </a:endParaRPr>
            </a:p>
          </p:txBody>
        </p:sp>
        <p:sp>
          <p:nvSpPr>
            <p:cNvPr id="579593" name="Oval 9"/>
            <p:cNvSpPr>
              <a:spLocks noChangeArrowheads="1"/>
            </p:cNvSpPr>
            <p:nvPr/>
          </p:nvSpPr>
          <p:spPr bwMode="auto">
            <a:xfrm>
              <a:off x="1872" y="1824"/>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40</a:t>
              </a:r>
              <a:endParaRPr kumimoji="1" lang="en-US" altLang="zh-CN" sz="2400" smtClean="0">
                <a:solidFill>
                  <a:srgbClr val="000000"/>
                </a:solidFill>
                <a:latin typeface="Times New Roman" pitchFamily="18" charset="0"/>
              </a:endParaRPr>
            </a:p>
          </p:txBody>
        </p:sp>
        <p:sp>
          <p:nvSpPr>
            <p:cNvPr id="579594" name="Oval 10"/>
            <p:cNvSpPr>
              <a:spLocks noChangeArrowheads="1"/>
            </p:cNvSpPr>
            <p:nvPr/>
          </p:nvSpPr>
          <p:spPr bwMode="auto">
            <a:xfrm>
              <a:off x="1296" y="235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35</a:t>
              </a:r>
              <a:endParaRPr kumimoji="1" lang="en-US" altLang="zh-CN" sz="2400" smtClean="0">
                <a:solidFill>
                  <a:srgbClr val="000000"/>
                </a:solidFill>
                <a:latin typeface="Times New Roman" pitchFamily="18" charset="0"/>
              </a:endParaRPr>
            </a:p>
          </p:txBody>
        </p:sp>
        <p:sp>
          <p:nvSpPr>
            <p:cNvPr id="579595" name="Oval 11"/>
            <p:cNvSpPr>
              <a:spLocks noChangeArrowheads="1"/>
            </p:cNvSpPr>
            <p:nvPr/>
          </p:nvSpPr>
          <p:spPr bwMode="auto">
            <a:xfrm>
              <a:off x="3984" y="28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88</a:t>
              </a:r>
              <a:endParaRPr kumimoji="1" lang="en-US" altLang="zh-CN" sz="2400" smtClean="0">
                <a:solidFill>
                  <a:srgbClr val="000000"/>
                </a:solidFill>
                <a:latin typeface="Times New Roman" pitchFamily="18" charset="0"/>
              </a:endParaRPr>
            </a:p>
          </p:txBody>
        </p:sp>
        <p:sp>
          <p:nvSpPr>
            <p:cNvPr id="579596" name="Line 12"/>
            <p:cNvSpPr>
              <a:spLocks noChangeShapeType="1"/>
            </p:cNvSpPr>
            <p:nvPr/>
          </p:nvSpPr>
          <p:spPr bwMode="auto">
            <a:xfrm flipH="1">
              <a:off x="1536" y="1248"/>
              <a:ext cx="528"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597" name="Line 13"/>
            <p:cNvSpPr>
              <a:spLocks noChangeShapeType="1"/>
            </p:cNvSpPr>
            <p:nvPr/>
          </p:nvSpPr>
          <p:spPr bwMode="auto">
            <a:xfrm flipH="1">
              <a:off x="816" y="1632"/>
              <a:ext cx="384" cy="240"/>
            </a:xfrm>
            <a:prstGeom prst="line">
              <a:avLst/>
            </a:prstGeom>
            <a:noFill/>
            <a:ln w="38100">
              <a:solidFill>
                <a:srgbClr val="66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598" name="Line 14"/>
            <p:cNvSpPr>
              <a:spLocks noChangeShapeType="1"/>
            </p:cNvSpPr>
            <p:nvPr/>
          </p:nvSpPr>
          <p:spPr bwMode="auto">
            <a:xfrm>
              <a:off x="2496" y="1248"/>
              <a:ext cx="480"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599" name="Line 15"/>
            <p:cNvSpPr>
              <a:spLocks noChangeShapeType="1"/>
            </p:cNvSpPr>
            <p:nvPr/>
          </p:nvSpPr>
          <p:spPr bwMode="auto">
            <a:xfrm>
              <a:off x="1536" y="1632"/>
              <a:ext cx="384"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00" name="Line 16"/>
            <p:cNvSpPr>
              <a:spLocks noChangeShapeType="1"/>
            </p:cNvSpPr>
            <p:nvPr/>
          </p:nvSpPr>
          <p:spPr bwMode="auto">
            <a:xfrm flipH="1">
              <a:off x="1584" y="2112"/>
              <a:ext cx="336"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01" name="Line 17"/>
            <p:cNvSpPr>
              <a:spLocks noChangeShapeType="1"/>
            </p:cNvSpPr>
            <p:nvPr/>
          </p:nvSpPr>
          <p:spPr bwMode="auto">
            <a:xfrm>
              <a:off x="3360" y="1680"/>
              <a:ext cx="384" cy="192"/>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02" name="Line 18"/>
            <p:cNvSpPr>
              <a:spLocks noChangeShapeType="1"/>
            </p:cNvSpPr>
            <p:nvPr/>
          </p:nvSpPr>
          <p:spPr bwMode="auto">
            <a:xfrm flipH="1">
              <a:off x="3456" y="2160"/>
              <a:ext cx="336"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03" name="Line 19"/>
            <p:cNvSpPr>
              <a:spLocks noChangeShapeType="1"/>
            </p:cNvSpPr>
            <p:nvPr/>
          </p:nvSpPr>
          <p:spPr bwMode="auto">
            <a:xfrm>
              <a:off x="3552" y="2640"/>
              <a:ext cx="480" cy="288"/>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04" name="Oval 20"/>
            <p:cNvSpPr>
              <a:spLocks noChangeArrowheads="1"/>
            </p:cNvSpPr>
            <p:nvPr/>
          </p:nvSpPr>
          <p:spPr bwMode="auto">
            <a:xfrm>
              <a:off x="672" y="28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32</a:t>
              </a:r>
              <a:endParaRPr kumimoji="1" lang="en-US" altLang="zh-CN" sz="2400" smtClean="0">
                <a:solidFill>
                  <a:srgbClr val="000000"/>
                </a:solidFill>
                <a:latin typeface="Times New Roman" pitchFamily="18" charset="0"/>
              </a:endParaRPr>
            </a:p>
          </p:txBody>
        </p:sp>
        <p:sp>
          <p:nvSpPr>
            <p:cNvPr id="579605" name="Line 21"/>
            <p:cNvSpPr>
              <a:spLocks noChangeShapeType="1"/>
            </p:cNvSpPr>
            <p:nvPr/>
          </p:nvSpPr>
          <p:spPr bwMode="auto">
            <a:xfrm flipH="1">
              <a:off x="960" y="2592"/>
              <a:ext cx="384" cy="288"/>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06" name="Freeform 22"/>
            <p:cNvSpPr>
              <a:spLocks/>
            </p:cNvSpPr>
            <p:nvPr/>
          </p:nvSpPr>
          <p:spPr bwMode="auto">
            <a:xfrm>
              <a:off x="2256" y="576"/>
              <a:ext cx="672" cy="48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sp>
        <p:nvSpPr>
          <p:cNvPr id="579607" name="Rectangle 23"/>
          <p:cNvSpPr>
            <a:spLocks noChangeArrowheads="1"/>
          </p:cNvSpPr>
          <p:nvPr/>
        </p:nvSpPr>
        <p:spPr bwMode="auto">
          <a:xfrm>
            <a:off x="152400" y="176213"/>
            <a:ext cx="8812213" cy="676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3200" b="1" smtClean="0">
                <a:solidFill>
                  <a:srgbClr val="0000CC"/>
                </a:solidFill>
                <a:latin typeface="Times New Roman" pitchFamily="18" charset="0"/>
                <a:ea typeface="楷体_GB2312" pitchFamily="49" charset="-122"/>
              </a:rPr>
              <a:t>（</a:t>
            </a:r>
            <a:r>
              <a:rPr kumimoji="1" lang="en-US" altLang="zh-CN" sz="3200" b="1" smtClean="0">
                <a:solidFill>
                  <a:srgbClr val="0000CC"/>
                </a:solidFill>
                <a:latin typeface="Times New Roman" pitchFamily="18" charset="0"/>
                <a:ea typeface="楷体_GB2312" pitchFamily="49" charset="-122"/>
              </a:rPr>
              <a:t>2</a:t>
            </a:r>
            <a:r>
              <a:rPr kumimoji="1" lang="zh-CN" altLang="en-US" sz="3200" b="1" smtClean="0">
                <a:solidFill>
                  <a:srgbClr val="0000CC"/>
                </a:solidFill>
                <a:latin typeface="Times New Roman" pitchFamily="18" charset="0"/>
                <a:ea typeface="楷体_GB2312" pitchFamily="49" charset="-122"/>
              </a:rPr>
              <a:t>）被删除的结点</a:t>
            </a:r>
            <a:r>
              <a:rPr kumimoji="1" lang="zh-CN" altLang="en-US" sz="3200" b="1" smtClean="0">
                <a:solidFill>
                  <a:srgbClr val="FF00FF"/>
                </a:solidFill>
                <a:latin typeface="Times New Roman" pitchFamily="18" charset="0"/>
                <a:ea typeface="楷体_GB2312" pitchFamily="49" charset="-122"/>
              </a:rPr>
              <a:t>只有左子树</a:t>
            </a:r>
            <a:r>
              <a:rPr kumimoji="1" lang="zh-CN" altLang="en-US" sz="3200" b="1" smtClean="0">
                <a:solidFill>
                  <a:srgbClr val="0000CC"/>
                </a:solidFill>
                <a:latin typeface="Times New Roman" pitchFamily="18" charset="0"/>
                <a:ea typeface="楷体_GB2312" pitchFamily="49" charset="-122"/>
              </a:rPr>
              <a:t>或者</a:t>
            </a:r>
            <a:r>
              <a:rPr kumimoji="1" lang="zh-CN" altLang="en-US" sz="3200" b="1" smtClean="0">
                <a:solidFill>
                  <a:srgbClr val="FF00FF"/>
                </a:solidFill>
                <a:latin typeface="Times New Roman" pitchFamily="18" charset="0"/>
                <a:ea typeface="楷体_GB2312" pitchFamily="49" charset="-122"/>
              </a:rPr>
              <a:t>只有右子树</a:t>
            </a:r>
            <a:endParaRPr kumimoji="1" lang="zh-CN" altLang="en-US" sz="3200" b="1" smtClean="0">
              <a:solidFill>
                <a:srgbClr val="0000CC"/>
              </a:solidFill>
              <a:latin typeface="Times New Roman" pitchFamily="18" charset="0"/>
              <a:ea typeface="楷体_GB2312" pitchFamily="49" charset="-122"/>
            </a:endParaRPr>
          </a:p>
        </p:txBody>
      </p:sp>
      <p:sp>
        <p:nvSpPr>
          <p:cNvPr id="579608" name="AutoShape 24"/>
          <p:cNvSpPr>
            <a:spLocks noChangeArrowheads="1"/>
          </p:cNvSpPr>
          <p:nvPr/>
        </p:nvSpPr>
        <p:spPr bwMode="auto">
          <a:xfrm>
            <a:off x="2438400" y="25908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fontAlgn="base">
              <a:spcBef>
                <a:spcPct val="20000"/>
              </a:spcBef>
              <a:spcAft>
                <a:spcPct val="0"/>
              </a:spcAft>
            </a:pPr>
            <a:endParaRPr lang="zh-CN" altLang="en-US" b="1" smtClean="0">
              <a:solidFill>
                <a:srgbClr val="000000"/>
              </a:solidFill>
            </a:endParaRPr>
          </a:p>
        </p:txBody>
      </p:sp>
      <p:sp useBgFill="1">
        <p:nvSpPr>
          <p:cNvPr id="579609" name="Rectangle 25"/>
          <p:cNvSpPr>
            <a:spLocks noChangeArrowheads="1"/>
          </p:cNvSpPr>
          <p:nvPr/>
        </p:nvSpPr>
        <p:spPr bwMode="auto">
          <a:xfrm>
            <a:off x="2590800" y="2590800"/>
            <a:ext cx="1143000" cy="1143000"/>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10" name="Line 26"/>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79611" name="Rectangle 27"/>
          <p:cNvSpPr>
            <a:spLocks noChangeArrowheads="1"/>
          </p:cNvSpPr>
          <p:nvPr/>
        </p:nvSpPr>
        <p:spPr bwMode="auto">
          <a:xfrm>
            <a:off x="4648200" y="2133600"/>
            <a:ext cx="838200" cy="685800"/>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12" name="Line 28"/>
          <p:cNvSpPr>
            <a:spLocks noChangeShapeType="1"/>
          </p:cNvSpPr>
          <p:nvPr/>
        </p:nvSpPr>
        <p:spPr bwMode="auto">
          <a:xfrm>
            <a:off x="3962400" y="1981200"/>
            <a:ext cx="1981200" cy="990600"/>
          </a:xfrm>
          <a:prstGeom prst="line">
            <a:avLst/>
          </a:prstGeom>
          <a:noFill/>
          <a:ln w="63500">
            <a:solidFill>
              <a:srgbClr val="FF00FF"/>
            </a:solidFill>
            <a:round/>
            <a:headEnd/>
            <a:tailEnd type="triangle" w="med" len="lg"/>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79613" name="Text Box 29"/>
          <p:cNvSpPr txBox="1">
            <a:spLocks noChangeArrowheads="1"/>
          </p:cNvSpPr>
          <p:nvPr/>
        </p:nvSpPr>
        <p:spPr bwMode="auto">
          <a:xfrm>
            <a:off x="228600" y="5295900"/>
            <a:ext cx="8686800" cy="1068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3600" b="1" smtClean="0">
                <a:solidFill>
                  <a:srgbClr val="A50021"/>
                </a:solidFill>
                <a:latin typeface="Times New Roman" pitchFamily="18" charset="0"/>
                <a:ea typeface="楷体_GB2312" pitchFamily="49" charset="-122"/>
              </a:rPr>
              <a:t>      </a:t>
            </a:r>
            <a:r>
              <a:rPr kumimoji="1" lang="zh-CN" altLang="en-US" sz="2800" b="1" smtClean="0">
                <a:solidFill>
                  <a:srgbClr val="A50021"/>
                </a:solidFill>
                <a:latin typeface="Times New Roman" pitchFamily="18" charset="0"/>
                <a:ea typeface="楷体_GB2312" pitchFamily="49" charset="-122"/>
              </a:rPr>
              <a:t>其双亲结点的相应指针域的值改为“指向被删除结点的左子树或右子树</a:t>
            </a:r>
            <a:r>
              <a:rPr kumimoji="1" lang="zh-CN" altLang="en-US" sz="2800" b="1" smtClean="0">
                <a:solidFill>
                  <a:srgbClr val="A50021"/>
                </a:solidFill>
                <a:ea typeface="楷体_GB2312" pitchFamily="49" charset="-122"/>
              </a:rPr>
              <a:t>”。</a:t>
            </a:r>
          </a:p>
        </p:txBody>
      </p:sp>
      <p:sp>
        <p:nvSpPr>
          <p:cNvPr id="579614" name="Text Box 30"/>
          <p:cNvSpPr txBox="1">
            <a:spLocks noChangeArrowheads="1"/>
          </p:cNvSpPr>
          <p:nvPr/>
        </p:nvSpPr>
        <p:spPr bwMode="auto">
          <a:xfrm>
            <a:off x="5486400" y="958850"/>
            <a:ext cx="34163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3333FF"/>
                </a:solidFill>
                <a:latin typeface="Times New Roman" pitchFamily="18" charset="0"/>
                <a:ea typeface="楷体_GB2312" pitchFamily="49" charset="-122"/>
              </a:rPr>
              <a:t>被删关键字 </a:t>
            </a:r>
            <a:r>
              <a:rPr kumimoji="1" lang="en-US" altLang="zh-CN" sz="3600" b="1" smtClean="0">
                <a:solidFill>
                  <a:srgbClr val="3333FF"/>
                </a:solidFill>
                <a:latin typeface="Times New Roman" pitchFamily="18" charset="0"/>
                <a:ea typeface="楷体_GB2312" pitchFamily="49" charset="-122"/>
              </a:rPr>
              <a:t>= 40</a:t>
            </a:r>
            <a:endParaRPr kumimoji="1" lang="en-US" altLang="zh-CN" sz="3600" smtClean="0">
              <a:solidFill>
                <a:srgbClr val="000000"/>
              </a:solidFill>
              <a:latin typeface="Times New Roman" pitchFamily="18" charset="0"/>
              <a:ea typeface="楷体_GB2312" pitchFamily="49" charset="-122"/>
            </a:endParaRPr>
          </a:p>
        </p:txBody>
      </p:sp>
      <p:sp useBgFill="1">
        <p:nvSpPr>
          <p:cNvPr id="579615" name="Rectangle 31"/>
          <p:cNvSpPr>
            <a:spLocks noChangeArrowheads="1"/>
          </p:cNvSpPr>
          <p:nvPr/>
        </p:nvSpPr>
        <p:spPr bwMode="auto">
          <a:xfrm>
            <a:off x="8274050" y="958850"/>
            <a:ext cx="641350" cy="641350"/>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3600" b="1" smtClean="0">
                <a:solidFill>
                  <a:srgbClr val="FF0000"/>
                </a:solidFill>
                <a:latin typeface="Times New Roman" pitchFamily="18" charset="0"/>
                <a:ea typeface="楷体_GB2312" pitchFamily="49" charset="-122"/>
              </a:rPr>
              <a:t>80</a:t>
            </a:r>
            <a:endParaRPr kumimoji="1" lang="en-US" altLang="zh-CN" sz="3600" b="1" smtClean="0">
              <a:solidFill>
                <a:srgbClr val="3333FF"/>
              </a:solidFill>
              <a:latin typeface="Times New Roman" pitchFamily="18" charset="0"/>
              <a:ea typeface="楷体_GB2312" pitchFamily="49" charset="-122"/>
            </a:endParaRPr>
          </a:p>
        </p:txBody>
      </p:sp>
    </p:spTree>
    <p:extLst>
      <p:ext uri="{BB962C8B-B14F-4D97-AF65-F5344CB8AC3E}">
        <p14:creationId xmlns:p14="http://schemas.microsoft.com/office/powerpoint/2010/main" xmlns="" val="35190049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9607"/>
                                        </p:tgtEl>
                                        <p:attrNameLst>
                                          <p:attrName>style.visibility</p:attrName>
                                        </p:attrNameLst>
                                      </p:cBhvr>
                                      <p:to>
                                        <p:strVal val="visible"/>
                                      </p:to>
                                    </p:set>
                                    <p:animEffect transition="in" filter="wipe(left)">
                                      <p:cBhvr>
                                        <p:cTn id="7" dur="500"/>
                                        <p:tgtEl>
                                          <p:spTgt spid="5796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9614"/>
                                        </p:tgtEl>
                                        <p:attrNameLst>
                                          <p:attrName>style.visibility</p:attrName>
                                        </p:attrNameLst>
                                      </p:cBhvr>
                                      <p:to>
                                        <p:strVal val="visible"/>
                                      </p:to>
                                    </p:set>
                                    <p:animEffect transition="in" filter="wipe(left)">
                                      <p:cBhvr>
                                        <p:cTn id="17" dur="500"/>
                                        <p:tgtEl>
                                          <p:spTgt spid="5796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79608"/>
                                        </p:tgtEl>
                                        <p:attrNameLst>
                                          <p:attrName>style.visibility</p:attrName>
                                        </p:attrNameLst>
                                      </p:cBhvr>
                                      <p:to>
                                        <p:strVal val="visible"/>
                                      </p:to>
                                    </p:set>
                                    <p:animEffect transition="in" filter="wipe(up)">
                                      <p:cBhvr>
                                        <p:cTn id="22" dur="500"/>
                                        <p:tgtEl>
                                          <p:spTgt spid="5796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79609"/>
                                        </p:tgtEl>
                                        <p:attrNameLst>
                                          <p:attrName>style.visibility</p:attrName>
                                        </p:attrNameLst>
                                      </p:cBhvr>
                                      <p:to>
                                        <p:strVal val="visible"/>
                                      </p:to>
                                    </p:set>
                                    <p:animEffect transition="in" filter="wipe(up)">
                                      <p:cBhvr>
                                        <p:cTn id="27" dur="500"/>
                                        <p:tgtEl>
                                          <p:spTgt spid="5796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9615"/>
                                        </p:tgtEl>
                                        <p:attrNameLst>
                                          <p:attrName>style.visibility</p:attrName>
                                        </p:attrNameLst>
                                      </p:cBhvr>
                                      <p:to>
                                        <p:strVal val="visible"/>
                                      </p:to>
                                    </p:set>
                                    <p:animEffect transition="in" filter="wipe(left)">
                                      <p:cBhvr>
                                        <p:cTn id="32" dur="500"/>
                                        <p:tgtEl>
                                          <p:spTgt spid="5796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79610"/>
                                        </p:tgtEl>
                                        <p:attrNameLst>
                                          <p:attrName>style.visibility</p:attrName>
                                        </p:attrNameLst>
                                      </p:cBhvr>
                                      <p:to>
                                        <p:strVal val="visible"/>
                                      </p:to>
                                    </p:set>
                                    <p:animEffect transition="in" filter="wipe(up)">
                                      <p:cBhvr>
                                        <p:cTn id="37" dur="500"/>
                                        <p:tgtEl>
                                          <p:spTgt spid="5796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579611"/>
                                        </p:tgtEl>
                                        <p:attrNameLst>
                                          <p:attrName>style.visibility</p:attrName>
                                        </p:attrNameLst>
                                      </p:cBhvr>
                                      <p:to>
                                        <p:strVal val="visible"/>
                                      </p:to>
                                    </p:set>
                                    <p:animEffect transition="in" filter="wipe(up)">
                                      <p:cBhvr>
                                        <p:cTn id="42" dur="500"/>
                                        <p:tgtEl>
                                          <p:spTgt spid="579611"/>
                                        </p:tgtEl>
                                      </p:cBhvr>
                                    </p:animEffect>
                                  </p:childTnLst>
                                </p:cTn>
                              </p:par>
                            </p:childTnLst>
                          </p:cTn>
                        </p:par>
                        <p:par>
                          <p:cTn id="43" fill="hold" nodeType="afterGroup">
                            <p:stCondLst>
                              <p:cond delay="500"/>
                            </p:stCondLst>
                            <p:childTnLst>
                              <p:par>
                                <p:cTn id="44" presetID="1" presetClass="entr" presetSubtype="0" fill="hold" grpId="0" nodeType="afterEffect">
                                  <p:stCondLst>
                                    <p:cond delay="0"/>
                                  </p:stCondLst>
                                  <p:childTnLst>
                                    <p:set>
                                      <p:cBhvr>
                                        <p:cTn id="45" dur="1" fill="hold">
                                          <p:stCondLst>
                                            <p:cond delay="499"/>
                                          </p:stCondLst>
                                        </p:cTn>
                                        <p:tgtEl>
                                          <p:spTgt spid="579612"/>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79613"/>
                                        </p:tgtEl>
                                        <p:attrNameLst>
                                          <p:attrName>style.visibility</p:attrName>
                                        </p:attrNameLst>
                                      </p:cBhvr>
                                      <p:to>
                                        <p:strVal val="visible"/>
                                      </p:to>
                                    </p:set>
                                    <p:animEffect transition="in" filter="wipe(left)">
                                      <p:cBhvr>
                                        <p:cTn id="50" dur="500"/>
                                        <p:tgtEl>
                                          <p:spTgt spid="579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07" grpId="0" autoUpdateAnimBg="0"/>
      <p:bldP spid="579608" grpId="0" animBg="1"/>
      <p:bldP spid="579609" grpId="0" animBg="1"/>
      <p:bldP spid="579610" grpId="0" animBg="1"/>
      <p:bldP spid="579611" grpId="0" animBg="1"/>
      <p:bldP spid="579612" grpId="0" animBg="1"/>
      <p:bldP spid="579613" grpId="0" autoUpdateAnimBg="0"/>
      <p:bldP spid="579614" grpId="0" autoUpdateAnimBg="0"/>
      <p:bldP spid="579615"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8200" y="685800"/>
            <a:ext cx="6324600" cy="4191000"/>
            <a:chOff x="528" y="432"/>
            <a:chExt cx="3984" cy="2640"/>
          </a:xfrm>
        </p:grpSpPr>
        <p:sp>
          <p:nvSpPr>
            <p:cNvPr id="580611" name="Oval 3"/>
            <p:cNvSpPr>
              <a:spLocks noChangeArrowheads="1"/>
            </p:cNvSpPr>
            <p:nvPr/>
          </p:nvSpPr>
          <p:spPr bwMode="auto">
            <a:xfrm>
              <a:off x="2160" y="912"/>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50</a:t>
              </a:r>
              <a:endParaRPr kumimoji="1" lang="en-US" altLang="zh-CN" sz="2400" smtClean="0">
                <a:solidFill>
                  <a:srgbClr val="000000"/>
                </a:solidFill>
                <a:latin typeface="Times New Roman" pitchFamily="18" charset="0"/>
              </a:endParaRPr>
            </a:p>
          </p:txBody>
        </p:sp>
        <p:sp>
          <p:nvSpPr>
            <p:cNvPr id="580612" name="Oval 4"/>
            <p:cNvSpPr>
              <a:spLocks noChangeArrowheads="1"/>
            </p:cNvSpPr>
            <p:nvPr/>
          </p:nvSpPr>
          <p:spPr bwMode="auto">
            <a:xfrm>
              <a:off x="1248" y="124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30</a:t>
              </a:r>
              <a:endParaRPr kumimoji="1" lang="en-US" altLang="zh-CN" sz="2400" smtClean="0">
                <a:solidFill>
                  <a:srgbClr val="000000"/>
                </a:solidFill>
                <a:latin typeface="Times New Roman" pitchFamily="18" charset="0"/>
              </a:endParaRPr>
            </a:p>
          </p:txBody>
        </p:sp>
        <p:sp>
          <p:nvSpPr>
            <p:cNvPr id="580613" name="Oval 5"/>
            <p:cNvSpPr>
              <a:spLocks noChangeArrowheads="1"/>
            </p:cNvSpPr>
            <p:nvPr/>
          </p:nvSpPr>
          <p:spPr bwMode="auto">
            <a:xfrm>
              <a:off x="3072" y="124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80</a:t>
              </a:r>
              <a:endParaRPr kumimoji="1" lang="en-US" altLang="zh-CN" sz="2400" smtClean="0">
                <a:solidFill>
                  <a:srgbClr val="000000"/>
                </a:solidFill>
                <a:latin typeface="Times New Roman" pitchFamily="18" charset="0"/>
              </a:endParaRPr>
            </a:p>
          </p:txBody>
        </p:sp>
        <p:sp>
          <p:nvSpPr>
            <p:cNvPr id="580614" name="Oval 6"/>
            <p:cNvSpPr>
              <a:spLocks noChangeArrowheads="1"/>
            </p:cNvSpPr>
            <p:nvPr/>
          </p:nvSpPr>
          <p:spPr bwMode="auto">
            <a:xfrm>
              <a:off x="528" y="16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20</a:t>
              </a:r>
              <a:endParaRPr kumimoji="1" lang="en-US" altLang="zh-CN" sz="2400" smtClean="0">
                <a:solidFill>
                  <a:srgbClr val="000000"/>
                </a:solidFill>
                <a:latin typeface="Times New Roman" pitchFamily="18" charset="0"/>
              </a:endParaRPr>
            </a:p>
          </p:txBody>
        </p:sp>
        <p:sp>
          <p:nvSpPr>
            <p:cNvPr id="580615" name="Oval 7"/>
            <p:cNvSpPr>
              <a:spLocks noChangeArrowheads="1"/>
            </p:cNvSpPr>
            <p:nvPr/>
          </p:nvSpPr>
          <p:spPr bwMode="auto">
            <a:xfrm>
              <a:off x="3792" y="16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90</a:t>
              </a:r>
              <a:endParaRPr kumimoji="1" lang="en-US" altLang="zh-CN" sz="2400" smtClean="0">
                <a:solidFill>
                  <a:srgbClr val="000000"/>
                </a:solidFill>
                <a:latin typeface="Times New Roman" pitchFamily="18" charset="0"/>
              </a:endParaRPr>
            </a:p>
          </p:txBody>
        </p:sp>
        <p:sp>
          <p:nvSpPr>
            <p:cNvPr id="580616" name="Oval 8"/>
            <p:cNvSpPr>
              <a:spLocks noChangeArrowheads="1"/>
            </p:cNvSpPr>
            <p:nvPr/>
          </p:nvSpPr>
          <p:spPr bwMode="auto">
            <a:xfrm>
              <a:off x="3264" y="22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85</a:t>
              </a:r>
              <a:endParaRPr kumimoji="1" lang="en-US" altLang="zh-CN" sz="2400" smtClean="0">
                <a:solidFill>
                  <a:srgbClr val="000000"/>
                </a:solidFill>
                <a:latin typeface="Times New Roman" pitchFamily="18" charset="0"/>
              </a:endParaRPr>
            </a:p>
          </p:txBody>
        </p:sp>
        <p:sp>
          <p:nvSpPr>
            <p:cNvPr id="580617" name="Oval 9"/>
            <p:cNvSpPr>
              <a:spLocks noChangeArrowheads="1"/>
            </p:cNvSpPr>
            <p:nvPr/>
          </p:nvSpPr>
          <p:spPr bwMode="auto">
            <a:xfrm>
              <a:off x="1968" y="1680"/>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40</a:t>
              </a:r>
              <a:endParaRPr kumimoji="1" lang="en-US" altLang="zh-CN" sz="2400" smtClean="0">
                <a:solidFill>
                  <a:srgbClr val="000000"/>
                </a:solidFill>
                <a:latin typeface="Times New Roman" pitchFamily="18" charset="0"/>
              </a:endParaRPr>
            </a:p>
          </p:txBody>
        </p:sp>
        <p:sp>
          <p:nvSpPr>
            <p:cNvPr id="580618" name="Oval 10"/>
            <p:cNvSpPr>
              <a:spLocks noChangeArrowheads="1"/>
            </p:cNvSpPr>
            <p:nvPr/>
          </p:nvSpPr>
          <p:spPr bwMode="auto">
            <a:xfrm>
              <a:off x="1392" y="2208"/>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35</a:t>
              </a:r>
              <a:endParaRPr kumimoji="1" lang="en-US" altLang="zh-CN" sz="2400" smtClean="0">
                <a:solidFill>
                  <a:srgbClr val="000000"/>
                </a:solidFill>
                <a:latin typeface="Times New Roman" pitchFamily="18" charset="0"/>
              </a:endParaRPr>
            </a:p>
          </p:txBody>
        </p:sp>
        <p:sp>
          <p:nvSpPr>
            <p:cNvPr id="580619" name="Oval 11"/>
            <p:cNvSpPr>
              <a:spLocks noChangeArrowheads="1"/>
            </p:cNvSpPr>
            <p:nvPr/>
          </p:nvSpPr>
          <p:spPr bwMode="auto">
            <a:xfrm>
              <a:off x="4080" y="273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88</a:t>
              </a:r>
              <a:endParaRPr kumimoji="1" lang="en-US" altLang="zh-CN" sz="2400" smtClean="0">
                <a:solidFill>
                  <a:srgbClr val="000000"/>
                </a:solidFill>
                <a:latin typeface="Times New Roman" pitchFamily="18" charset="0"/>
              </a:endParaRPr>
            </a:p>
          </p:txBody>
        </p:sp>
        <p:sp>
          <p:nvSpPr>
            <p:cNvPr id="580620" name="Line 12"/>
            <p:cNvSpPr>
              <a:spLocks noChangeShapeType="1"/>
            </p:cNvSpPr>
            <p:nvPr/>
          </p:nvSpPr>
          <p:spPr bwMode="auto">
            <a:xfrm flipH="1">
              <a:off x="1632" y="1104"/>
              <a:ext cx="528"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1" name="Line 13"/>
            <p:cNvSpPr>
              <a:spLocks noChangeShapeType="1"/>
            </p:cNvSpPr>
            <p:nvPr/>
          </p:nvSpPr>
          <p:spPr bwMode="auto">
            <a:xfrm flipH="1">
              <a:off x="912" y="1488"/>
              <a:ext cx="384" cy="240"/>
            </a:xfrm>
            <a:prstGeom prst="line">
              <a:avLst/>
            </a:prstGeom>
            <a:noFill/>
            <a:ln w="38100">
              <a:solidFill>
                <a:srgbClr val="66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2" name="Line 14"/>
            <p:cNvSpPr>
              <a:spLocks noChangeShapeType="1"/>
            </p:cNvSpPr>
            <p:nvPr/>
          </p:nvSpPr>
          <p:spPr bwMode="auto">
            <a:xfrm>
              <a:off x="2592" y="1104"/>
              <a:ext cx="480"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3" name="Line 15"/>
            <p:cNvSpPr>
              <a:spLocks noChangeShapeType="1"/>
            </p:cNvSpPr>
            <p:nvPr/>
          </p:nvSpPr>
          <p:spPr bwMode="auto">
            <a:xfrm>
              <a:off x="1632" y="1488"/>
              <a:ext cx="384"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4" name="Line 16"/>
            <p:cNvSpPr>
              <a:spLocks noChangeShapeType="1"/>
            </p:cNvSpPr>
            <p:nvPr/>
          </p:nvSpPr>
          <p:spPr bwMode="auto">
            <a:xfrm flipH="1">
              <a:off x="1680" y="1968"/>
              <a:ext cx="336"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5" name="Line 17"/>
            <p:cNvSpPr>
              <a:spLocks noChangeShapeType="1"/>
            </p:cNvSpPr>
            <p:nvPr/>
          </p:nvSpPr>
          <p:spPr bwMode="auto">
            <a:xfrm>
              <a:off x="3456" y="1536"/>
              <a:ext cx="384" cy="192"/>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6" name="Line 18"/>
            <p:cNvSpPr>
              <a:spLocks noChangeShapeType="1"/>
            </p:cNvSpPr>
            <p:nvPr/>
          </p:nvSpPr>
          <p:spPr bwMode="auto">
            <a:xfrm flipH="1">
              <a:off x="3552" y="2016"/>
              <a:ext cx="336" cy="240"/>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7" name="Line 19"/>
            <p:cNvSpPr>
              <a:spLocks noChangeShapeType="1"/>
            </p:cNvSpPr>
            <p:nvPr/>
          </p:nvSpPr>
          <p:spPr bwMode="auto">
            <a:xfrm>
              <a:off x="3648" y="2496"/>
              <a:ext cx="480" cy="288"/>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28" name="Oval 20"/>
            <p:cNvSpPr>
              <a:spLocks noChangeArrowheads="1"/>
            </p:cNvSpPr>
            <p:nvPr/>
          </p:nvSpPr>
          <p:spPr bwMode="auto">
            <a:xfrm>
              <a:off x="768" y="2736"/>
              <a:ext cx="432" cy="336"/>
            </a:xfrm>
            <a:prstGeom prst="ellipse">
              <a:avLst/>
            </a:prstGeom>
            <a:noFill/>
            <a:ln w="25400" cap="sq">
              <a:solidFill>
                <a:srgbClr val="800000"/>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32</a:t>
              </a:r>
              <a:endParaRPr kumimoji="1" lang="en-US" altLang="zh-CN" sz="2400" smtClean="0">
                <a:solidFill>
                  <a:srgbClr val="000000"/>
                </a:solidFill>
                <a:latin typeface="Times New Roman" pitchFamily="18" charset="0"/>
              </a:endParaRPr>
            </a:p>
          </p:txBody>
        </p:sp>
        <p:sp>
          <p:nvSpPr>
            <p:cNvPr id="580629" name="Line 21"/>
            <p:cNvSpPr>
              <a:spLocks noChangeShapeType="1"/>
            </p:cNvSpPr>
            <p:nvPr/>
          </p:nvSpPr>
          <p:spPr bwMode="auto">
            <a:xfrm flipH="1">
              <a:off x="1056" y="2448"/>
              <a:ext cx="384" cy="288"/>
            </a:xfrm>
            <a:prstGeom prst="line">
              <a:avLst/>
            </a:prstGeom>
            <a:noFill/>
            <a:ln w="38100">
              <a:solidFill>
                <a:srgbClr val="33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30" name="Freeform 22"/>
            <p:cNvSpPr>
              <a:spLocks/>
            </p:cNvSpPr>
            <p:nvPr/>
          </p:nvSpPr>
          <p:spPr bwMode="auto">
            <a:xfrm>
              <a:off x="2400" y="432"/>
              <a:ext cx="672" cy="480"/>
            </a:xfrm>
            <a:custGeom>
              <a:avLst/>
              <a:gdLst>
                <a:gd name="T0" fmla="*/ 672 w 672"/>
                <a:gd name="T1" fmla="*/ 0 h 480"/>
                <a:gd name="T2" fmla="*/ 192 w 672"/>
                <a:gd name="T3" fmla="*/ 240 h 480"/>
                <a:gd name="T4" fmla="*/ 480 w 672"/>
                <a:gd name="T5" fmla="*/ 240 h 480"/>
                <a:gd name="T6" fmla="*/ 0 w 672"/>
                <a:gd name="T7" fmla="*/ 480 h 480"/>
              </a:gdLst>
              <a:ahLst/>
              <a:cxnLst>
                <a:cxn ang="0">
                  <a:pos x="T0" y="T1"/>
                </a:cxn>
                <a:cxn ang="0">
                  <a:pos x="T2" y="T3"/>
                </a:cxn>
                <a:cxn ang="0">
                  <a:pos x="T4" y="T5"/>
                </a:cxn>
                <a:cxn ang="0">
                  <a:pos x="T6" y="T7"/>
                </a:cxn>
              </a:cxnLst>
              <a:rect l="0" t="0" r="r" b="b"/>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sp>
        <p:nvSpPr>
          <p:cNvPr id="580631" name="Rectangle 23"/>
          <p:cNvSpPr>
            <a:spLocks noChangeArrowheads="1"/>
          </p:cNvSpPr>
          <p:nvPr/>
        </p:nvSpPr>
        <p:spPr bwMode="auto">
          <a:xfrm>
            <a:off x="-76200" y="247650"/>
            <a:ext cx="8139113" cy="5794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200" b="1" smtClean="0">
                <a:solidFill>
                  <a:srgbClr val="0000CC"/>
                </a:solidFill>
                <a:latin typeface="Times New Roman" pitchFamily="18" charset="0"/>
                <a:ea typeface="楷体_GB2312" pitchFamily="49" charset="-122"/>
              </a:rPr>
              <a:t>（</a:t>
            </a:r>
            <a:r>
              <a:rPr kumimoji="1" lang="en-US" altLang="zh-CN" sz="3200" b="1" smtClean="0">
                <a:solidFill>
                  <a:srgbClr val="0000CC"/>
                </a:solidFill>
                <a:latin typeface="Times New Roman" pitchFamily="18" charset="0"/>
                <a:ea typeface="楷体_GB2312" pitchFamily="49" charset="-122"/>
              </a:rPr>
              <a:t>3</a:t>
            </a:r>
            <a:r>
              <a:rPr kumimoji="1" lang="zh-CN" altLang="en-US" sz="3200" b="1" smtClean="0">
                <a:solidFill>
                  <a:srgbClr val="0000CC"/>
                </a:solidFill>
                <a:latin typeface="Times New Roman" pitchFamily="18" charset="0"/>
                <a:ea typeface="楷体_GB2312" pitchFamily="49" charset="-122"/>
              </a:rPr>
              <a:t>）被删除的结点</a:t>
            </a:r>
            <a:r>
              <a:rPr kumimoji="1" lang="zh-CN" altLang="en-US" sz="3200" b="1" smtClean="0">
                <a:solidFill>
                  <a:srgbClr val="FF00FF"/>
                </a:solidFill>
                <a:latin typeface="Times New Roman" pitchFamily="18" charset="0"/>
                <a:ea typeface="楷体_GB2312" pitchFamily="49" charset="-122"/>
              </a:rPr>
              <a:t>既有左子树，也有右子树</a:t>
            </a:r>
            <a:endParaRPr kumimoji="1" lang="zh-CN" altLang="en-US" sz="3200" b="1" smtClean="0">
              <a:solidFill>
                <a:srgbClr val="000000"/>
              </a:solidFill>
              <a:latin typeface="Times New Roman" pitchFamily="18" charset="0"/>
              <a:ea typeface="楷体_GB2312" pitchFamily="49" charset="-122"/>
            </a:endParaRPr>
          </a:p>
        </p:txBody>
      </p:sp>
      <p:sp>
        <p:nvSpPr>
          <p:cNvPr id="580632" name="Oval 24"/>
          <p:cNvSpPr>
            <a:spLocks noChangeArrowheads="1"/>
          </p:cNvSpPr>
          <p:nvPr/>
        </p:nvSpPr>
        <p:spPr bwMode="auto">
          <a:xfrm>
            <a:off x="3124200" y="2667000"/>
            <a:ext cx="685800" cy="533400"/>
          </a:xfrm>
          <a:prstGeom prst="ellipse">
            <a:avLst/>
          </a:prstGeom>
          <a:solidFill>
            <a:srgbClr val="FFFF99">
              <a:alpha val="50000"/>
            </a:srgbClr>
          </a:solidFill>
          <a:ln w="34925" cap="sq">
            <a:solidFill>
              <a:srgbClr val="8000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smtClean="0">
                <a:solidFill>
                  <a:srgbClr val="990033"/>
                </a:solidFill>
                <a:latin typeface="Times New Roman" pitchFamily="18" charset="0"/>
              </a:rPr>
              <a:t>40</a:t>
            </a:r>
            <a:endParaRPr kumimoji="1" lang="en-US" altLang="zh-CN" sz="2400" smtClean="0">
              <a:solidFill>
                <a:srgbClr val="000000"/>
              </a:solidFill>
              <a:latin typeface="Times New Roman" pitchFamily="18" charset="0"/>
            </a:endParaRPr>
          </a:p>
        </p:txBody>
      </p:sp>
      <p:sp>
        <p:nvSpPr>
          <p:cNvPr id="580633" name="Oval 25"/>
          <p:cNvSpPr>
            <a:spLocks noChangeArrowheads="1"/>
          </p:cNvSpPr>
          <p:nvPr/>
        </p:nvSpPr>
        <p:spPr bwMode="auto">
          <a:xfrm>
            <a:off x="3429000" y="1447800"/>
            <a:ext cx="685800" cy="533400"/>
          </a:xfrm>
          <a:prstGeom prst="ellipse">
            <a:avLst/>
          </a:prstGeom>
          <a:solidFill>
            <a:srgbClr val="FFFF99"/>
          </a:solidFill>
          <a:ln w="34925" cap="sq">
            <a:solidFill>
              <a:srgbClr val="800000"/>
            </a:solidFill>
            <a:round/>
            <a:headEnd type="none" w="sm" len="sm"/>
            <a:tailEnd type="none" w="sm" len="sm"/>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600" b="1" smtClean="0">
                <a:solidFill>
                  <a:srgbClr val="990033"/>
                </a:solidFill>
                <a:latin typeface="Times New Roman" pitchFamily="18" charset="0"/>
              </a:rPr>
              <a:t>40</a:t>
            </a:r>
            <a:endParaRPr kumimoji="1" lang="en-US" altLang="zh-CN" sz="2400" smtClean="0">
              <a:solidFill>
                <a:srgbClr val="000000"/>
              </a:solidFill>
              <a:latin typeface="Times New Roman" pitchFamily="18" charset="0"/>
            </a:endParaRPr>
          </a:p>
        </p:txBody>
      </p:sp>
      <p:sp>
        <p:nvSpPr>
          <p:cNvPr id="580634" name="Rectangle 26"/>
          <p:cNvSpPr>
            <a:spLocks noChangeArrowheads="1"/>
          </p:cNvSpPr>
          <p:nvPr/>
        </p:nvSpPr>
        <p:spPr bwMode="auto">
          <a:xfrm>
            <a:off x="228600" y="5943600"/>
            <a:ext cx="4038600" cy="381000"/>
          </a:xfrm>
          <a:prstGeom prst="rect">
            <a:avLst/>
          </a:prstGeom>
          <a:solidFill>
            <a:schemeClr val="hlink"/>
          </a:solidFill>
          <a:ln w="9525">
            <a:solidFill>
              <a:srgbClr val="A5002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35" name="Oval 27"/>
          <p:cNvSpPr>
            <a:spLocks noChangeArrowheads="1"/>
          </p:cNvSpPr>
          <p:nvPr/>
        </p:nvSpPr>
        <p:spPr bwMode="auto">
          <a:xfrm>
            <a:off x="26670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36" name="Oval 28"/>
          <p:cNvSpPr>
            <a:spLocks noChangeArrowheads="1"/>
          </p:cNvSpPr>
          <p:nvPr/>
        </p:nvSpPr>
        <p:spPr bwMode="auto">
          <a:xfrm>
            <a:off x="22098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37" name="Oval 29"/>
          <p:cNvSpPr>
            <a:spLocks noChangeArrowheads="1"/>
          </p:cNvSpPr>
          <p:nvPr/>
        </p:nvSpPr>
        <p:spPr bwMode="auto">
          <a:xfrm>
            <a:off x="2286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38" name="Oval 30"/>
          <p:cNvSpPr>
            <a:spLocks noChangeArrowheads="1"/>
          </p:cNvSpPr>
          <p:nvPr/>
        </p:nvSpPr>
        <p:spPr bwMode="auto">
          <a:xfrm>
            <a:off x="3886200" y="5943600"/>
            <a:ext cx="381000" cy="381000"/>
          </a:xfrm>
          <a:prstGeom prst="ellipse">
            <a:avLst/>
          </a:prstGeom>
          <a:solidFill>
            <a:srgbClr val="FFEDCD"/>
          </a:solidFill>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80639" name="Oval 31"/>
          <p:cNvSpPr>
            <a:spLocks noChangeArrowheads="1"/>
          </p:cNvSpPr>
          <p:nvPr/>
        </p:nvSpPr>
        <p:spPr bwMode="auto">
          <a:xfrm>
            <a:off x="990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80640" name="Oval 32"/>
          <p:cNvSpPr>
            <a:spLocks noChangeArrowheads="1"/>
          </p:cNvSpPr>
          <p:nvPr/>
        </p:nvSpPr>
        <p:spPr bwMode="auto">
          <a:xfrm>
            <a:off x="12192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80641" name="Oval 33"/>
          <p:cNvSpPr>
            <a:spLocks noChangeArrowheads="1"/>
          </p:cNvSpPr>
          <p:nvPr/>
        </p:nvSpPr>
        <p:spPr bwMode="auto">
          <a:xfrm>
            <a:off x="14478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80642" name="Oval 34"/>
          <p:cNvSpPr>
            <a:spLocks noChangeArrowheads="1"/>
          </p:cNvSpPr>
          <p:nvPr/>
        </p:nvSpPr>
        <p:spPr bwMode="auto">
          <a:xfrm>
            <a:off x="32004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80643" name="Oval 35"/>
          <p:cNvSpPr>
            <a:spLocks noChangeArrowheads="1"/>
          </p:cNvSpPr>
          <p:nvPr/>
        </p:nvSpPr>
        <p:spPr bwMode="auto">
          <a:xfrm>
            <a:off x="34290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useBgFill="1">
        <p:nvSpPr>
          <p:cNvPr id="580644" name="Oval 36"/>
          <p:cNvSpPr>
            <a:spLocks noChangeArrowheads="1"/>
          </p:cNvSpPr>
          <p:nvPr/>
        </p:nvSpPr>
        <p:spPr bwMode="auto">
          <a:xfrm>
            <a:off x="3657600" y="6096000"/>
            <a:ext cx="76200" cy="76200"/>
          </a:xfrm>
          <a:prstGeom prst="ellipse">
            <a:avLst/>
          </a:prstGeom>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45" name="Oval 37"/>
          <p:cNvSpPr>
            <a:spLocks noChangeArrowheads="1"/>
          </p:cNvSpPr>
          <p:nvPr/>
        </p:nvSpPr>
        <p:spPr bwMode="auto">
          <a:xfrm>
            <a:off x="2667000" y="5943600"/>
            <a:ext cx="381000" cy="381000"/>
          </a:xfrm>
          <a:prstGeom prst="ellipse">
            <a:avLst/>
          </a:prstGeom>
          <a:solidFill>
            <a:srgbClr val="FFFF00"/>
          </a:solidFill>
          <a:ln w="9525">
            <a:solidFill>
              <a:srgbClr val="A5002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46" name="Oval 38"/>
          <p:cNvSpPr>
            <a:spLocks noChangeArrowheads="1"/>
          </p:cNvSpPr>
          <p:nvPr/>
        </p:nvSpPr>
        <p:spPr bwMode="auto">
          <a:xfrm>
            <a:off x="2209800" y="5943600"/>
            <a:ext cx="381000" cy="381000"/>
          </a:xfrm>
          <a:prstGeom prst="ellipse">
            <a:avLst/>
          </a:prstGeom>
          <a:solidFill>
            <a:schemeClr val="hlink"/>
          </a:solidFill>
          <a:ln w="9525">
            <a:solidFill>
              <a:schemeClr val="hlink"/>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47" name="Text Box 39"/>
          <p:cNvSpPr txBox="1">
            <a:spLocks noChangeArrowheads="1"/>
          </p:cNvSpPr>
          <p:nvPr/>
        </p:nvSpPr>
        <p:spPr bwMode="auto">
          <a:xfrm>
            <a:off x="4784725" y="5084763"/>
            <a:ext cx="4035425" cy="1117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dirty="0" smtClean="0">
                <a:solidFill>
                  <a:srgbClr val="A50021"/>
                </a:solidFill>
                <a:latin typeface="Times New Roman" pitchFamily="18" charset="0"/>
                <a:ea typeface="楷体_GB2312" pitchFamily="49" charset="-122"/>
              </a:rPr>
              <a:t>以其</a:t>
            </a:r>
            <a:r>
              <a:rPr kumimoji="1" lang="zh-CN" altLang="en-US" sz="2800" b="1" dirty="0" smtClean="0">
                <a:solidFill>
                  <a:srgbClr val="FF0000"/>
                </a:solidFill>
                <a:latin typeface="Times New Roman" pitchFamily="18" charset="0"/>
                <a:ea typeface="楷体_GB2312" pitchFamily="49" charset="-122"/>
              </a:rPr>
              <a:t>前驱</a:t>
            </a:r>
            <a:r>
              <a:rPr kumimoji="1" lang="zh-CN" altLang="en-US" sz="2800" b="1" dirty="0" smtClean="0">
                <a:solidFill>
                  <a:srgbClr val="A50021"/>
                </a:solidFill>
                <a:latin typeface="Times New Roman" pitchFamily="18" charset="0"/>
                <a:ea typeface="楷体_GB2312" pitchFamily="49" charset="-122"/>
              </a:rPr>
              <a:t>替代之，然后再删除该前驱结点</a:t>
            </a:r>
          </a:p>
        </p:txBody>
      </p:sp>
      <p:sp>
        <p:nvSpPr>
          <p:cNvPr id="580648" name="AutoShape 40"/>
          <p:cNvSpPr>
            <a:spLocks noChangeArrowheads="1"/>
          </p:cNvSpPr>
          <p:nvPr/>
        </p:nvSpPr>
        <p:spPr bwMode="auto">
          <a:xfrm>
            <a:off x="2514600" y="2362200"/>
            <a:ext cx="152400" cy="1143000"/>
          </a:xfrm>
          <a:prstGeom prst="downArrow">
            <a:avLst>
              <a:gd name="adj1" fmla="val 50000"/>
              <a:gd name="adj2" fmla="val 187500"/>
            </a:avLst>
          </a:prstGeom>
          <a:solidFill>
            <a:srgbClr val="FF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fontAlgn="base">
              <a:spcBef>
                <a:spcPct val="20000"/>
              </a:spcBef>
              <a:spcAft>
                <a:spcPct val="0"/>
              </a:spcAft>
            </a:pPr>
            <a:endParaRPr lang="zh-CN" altLang="en-US" b="1" smtClean="0">
              <a:solidFill>
                <a:srgbClr val="000000"/>
              </a:solidFill>
            </a:endParaRPr>
          </a:p>
        </p:txBody>
      </p:sp>
      <p:sp useBgFill="1">
        <p:nvSpPr>
          <p:cNvPr id="580649" name="Rectangle 41"/>
          <p:cNvSpPr>
            <a:spLocks noChangeArrowheads="1"/>
          </p:cNvSpPr>
          <p:nvPr/>
        </p:nvSpPr>
        <p:spPr bwMode="auto">
          <a:xfrm>
            <a:off x="2667000" y="2362200"/>
            <a:ext cx="1295400" cy="1143000"/>
          </a:xfrm>
          <a:prstGeom prst="rect">
            <a:avLst/>
          </a:prstGeom>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0650" name="AutoShape 42"/>
          <p:cNvSpPr>
            <a:spLocks noChangeArrowheads="1"/>
          </p:cNvSpPr>
          <p:nvPr/>
        </p:nvSpPr>
        <p:spPr bwMode="auto">
          <a:xfrm>
            <a:off x="2819400" y="5334000"/>
            <a:ext cx="76200" cy="609600"/>
          </a:xfrm>
          <a:prstGeom prst="downArrow">
            <a:avLst>
              <a:gd name="adj1" fmla="val 50000"/>
              <a:gd name="adj2" fmla="val 200000"/>
            </a:avLst>
          </a:prstGeom>
          <a:solidFill>
            <a:srgbClr val="A50021"/>
          </a:solidFill>
          <a:ln w="9525">
            <a:solidFill>
              <a:srgbClr val="A5002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fontAlgn="base">
              <a:spcBef>
                <a:spcPct val="20000"/>
              </a:spcBef>
              <a:spcAft>
                <a:spcPct val="0"/>
              </a:spcAft>
            </a:pPr>
            <a:endParaRPr lang="zh-CN" altLang="en-US" b="1" smtClean="0">
              <a:solidFill>
                <a:srgbClr val="000000"/>
              </a:solidFill>
            </a:endParaRPr>
          </a:p>
        </p:txBody>
      </p:sp>
      <p:sp>
        <p:nvSpPr>
          <p:cNvPr id="580651" name="Text Box 43"/>
          <p:cNvSpPr txBox="1">
            <a:spLocks noChangeArrowheads="1"/>
          </p:cNvSpPr>
          <p:nvPr/>
        </p:nvSpPr>
        <p:spPr bwMode="auto">
          <a:xfrm>
            <a:off x="2813050" y="5029200"/>
            <a:ext cx="16065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smtClean="0">
                <a:solidFill>
                  <a:srgbClr val="A50021"/>
                </a:solidFill>
                <a:latin typeface="Times New Roman" pitchFamily="18" charset="0"/>
                <a:ea typeface="楷体_GB2312" pitchFamily="49" charset="-122"/>
              </a:rPr>
              <a:t>被删结点</a:t>
            </a:r>
            <a:endParaRPr kumimoji="1" lang="zh-CN" altLang="en-US" sz="3200" smtClean="0">
              <a:solidFill>
                <a:srgbClr val="000000"/>
              </a:solidFill>
              <a:latin typeface="Times New Roman" pitchFamily="18" charset="0"/>
            </a:endParaRPr>
          </a:p>
        </p:txBody>
      </p:sp>
      <p:sp>
        <p:nvSpPr>
          <p:cNvPr id="580652" name="AutoShape 44"/>
          <p:cNvSpPr>
            <a:spLocks noChangeArrowheads="1"/>
          </p:cNvSpPr>
          <p:nvPr/>
        </p:nvSpPr>
        <p:spPr bwMode="auto">
          <a:xfrm>
            <a:off x="2368550" y="5334000"/>
            <a:ext cx="76200" cy="609600"/>
          </a:xfrm>
          <a:prstGeom prst="downArrow">
            <a:avLst>
              <a:gd name="adj1" fmla="val 50000"/>
              <a:gd name="adj2" fmla="val 200000"/>
            </a:avLst>
          </a:prstGeom>
          <a:solidFill>
            <a:srgbClr val="006600"/>
          </a:solidFill>
          <a:ln w="9525">
            <a:solidFill>
              <a:srgbClr val="0066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fontAlgn="base">
              <a:spcBef>
                <a:spcPct val="20000"/>
              </a:spcBef>
              <a:spcAft>
                <a:spcPct val="0"/>
              </a:spcAft>
            </a:pPr>
            <a:endParaRPr lang="zh-CN" altLang="en-US" b="1" smtClean="0">
              <a:solidFill>
                <a:srgbClr val="000000"/>
              </a:solidFill>
            </a:endParaRPr>
          </a:p>
        </p:txBody>
      </p:sp>
      <p:sp>
        <p:nvSpPr>
          <p:cNvPr id="580653" name="Text Box 45"/>
          <p:cNvSpPr txBox="1">
            <a:spLocks noChangeArrowheads="1"/>
          </p:cNvSpPr>
          <p:nvPr/>
        </p:nvSpPr>
        <p:spPr bwMode="auto">
          <a:xfrm>
            <a:off x="831850" y="5029200"/>
            <a:ext cx="16065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smtClean="0">
                <a:solidFill>
                  <a:srgbClr val="006600"/>
                </a:solidFill>
                <a:latin typeface="Times New Roman" pitchFamily="18" charset="0"/>
                <a:ea typeface="楷体_GB2312" pitchFamily="49" charset="-122"/>
              </a:rPr>
              <a:t>前驱结点</a:t>
            </a:r>
            <a:endParaRPr kumimoji="1" lang="zh-CN" altLang="en-US" sz="3200" smtClean="0">
              <a:solidFill>
                <a:srgbClr val="000000"/>
              </a:solidFill>
              <a:latin typeface="Times New Roman" pitchFamily="18" charset="0"/>
            </a:endParaRPr>
          </a:p>
        </p:txBody>
      </p:sp>
      <p:sp>
        <p:nvSpPr>
          <p:cNvPr id="580654" name="Text Box 46"/>
          <p:cNvSpPr txBox="1">
            <a:spLocks noChangeArrowheads="1"/>
          </p:cNvSpPr>
          <p:nvPr/>
        </p:nvSpPr>
        <p:spPr bwMode="auto">
          <a:xfrm>
            <a:off x="5486400" y="958850"/>
            <a:ext cx="34163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3333FF"/>
                </a:solidFill>
                <a:latin typeface="Times New Roman" pitchFamily="18" charset="0"/>
                <a:ea typeface="楷体_GB2312" pitchFamily="49" charset="-122"/>
              </a:rPr>
              <a:t>被删关键字 </a:t>
            </a:r>
            <a:r>
              <a:rPr kumimoji="1" lang="en-US" altLang="zh-CN" sz="3600" b="1" smtClean="0">
                <a:solidFill>
                  <a:srgbClr val="3333FF"/>
                </a:solidFill>
                <a:latin typeface="Times New Roman" pitchFamily="18" charset="0"/>
                <a:ea typeface="楷体_GB2312" pitchFamily="49" charset="-122"/>
              </a:rPr>
              <a:t>= 50</a:t>
            </a:r>
            <a:endParaRPr kumimoji="1" lang="en-US" altLang="zh-CN" sz="3600" smtClean="0">
              <a:solidFill>
                <a:srgbClr val="000000"/>
              </a:solidFill>
              <a:latin typeface="Times New Roman" pitchFamily="18" charset="0"/>
              <a:ea typeface="楷体_GB2312" pitchFamily="49" charset="-122"/>
            </a:endParaRPr>
          </a:p>
        </p:txBody>
      </p:sp>
    </p:spTree>
    <p:extLst>
      <p:ext uri="{BB962C8B-B14F-4D97-AF65-F5344CB8AC3E}">
        <p14:creationId xmlns:p14="http://schemas.microsoft.com/office/powerpoint/2010/main" xmlns="" val="27717452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0631"/>
                                        </p:tgtEl>
                                        <p:attrNameLst>
                                          <p:attrName>style.visibility</p:attrName>
                                        </p:attrNameLst>
                                      </p:cBhvr>
                                      <p:to>
                                        <p:strVal val="visible"/>
                                      </p:to>
                                    </p:set>
                                    <p:animEffect transition="in" filter="wipe(left)">
                                      <p:cBhvr>
                                        <p:cTn id="7" dur="500"/>
                                        <p:tgtEl>
                                          <p:spTgt spid="5806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0654"/>
                                        </p:tgtEl>
                                        <p:attrNameLst>
                                          <p:attrName>style.visibility</p:attrName>
                                        </p:attrNameLst>
                                      </p:cBhvr>
                                      <p:to>
                                        <p:strVal val="visible"/>
                                      </p:to>
                                    </p:set>
                                    <p:animEffect transition="in" filter="slide(fromBottom)">
                                      <p:cBhvr>
                                        <p:cTn id="17" dur="500"/>
                                        <p:tgtEl>
                                          <p:spTgt spid="5806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80634"/>
                                        </p:tgtEl>
                                        <p:attrNameLst>
                                          <p:attrName>style.visibility</p:attrName>
                                        </p:attrNameLst>
                                      </p:cBhvr>
                                      <p:to>
                                        <p:strVal val="visible"/>
                                      </p:to>
                                    </p:set>
                                    <p:animEffect transition="in" filter="wipe(left)">
                                      <p:cBhvr>
                                        <p:cTn id="22" dur="500"/>
                                        <p:tgtEl>
                                          <p:spTgt spid="58063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80637"/>
                                        </p:tgtEl>
                                        <p:attrNameLst>
                                          <p:attrName>style.visibility</p:attrName>
                                        </p:attrNameLst>
                                      </p:cBhvr>
                                      <p:to>
                                        <p:strVal val="visible"/>
                                      </p:to>
                                    </p:set>
                                    <p:animEffect transition="in" filter="wipe(left)">
                                      <p:cBhvr>
                                        <p:cTn id="26" dur="500"/>
                                        <p:tgtEl>
                                          <p:spTgt spid="580637"/>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580639"/>
                                        </p:tgtEl>
                                        <p:attrNameLst>
                                          <p:attrName>style.visibility</p:attrName>
                                        </p:attrNameLst>
                                      </p:cBhvr>
                                      <p:to>
                                        <p:strVal val="visible"/>
                                      </p:to>
                                    </p:set>
                                    <p:animEffect transition="in" filter="wipe(left)">
                                      <p:cBhvr>
                                        <p:cTn id="30" dur="500"/>
                                        <p:tgtEl>
                                          <p:spTgt spid="580639"/>
                                        </p:tgtEl>
                                      </p:cBhvr>
                                    </p:animEffect>
                                  </p:childTnLst>
                                </p:cTn>
                              </p:par>
                            </p:childTnLst>
                          </p:cTn>
                        </p:par>
                        <p:par>
                          <p:cTn id="31" fill="hold" nodeType="afterGroup">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580640"/>
                                        </p:tgtEl>
                                        <p:attrNameLst>
                                          <p:attrName>style.visibility</p:attrName>
                                        </p:attrNameLst>
                                      </p:cBhvr>
                                      <p:to>
                                        <p:strVal val="visible"/>
                                      </p:to>
                                    </p:set>
                                    <p:animEffect transition="in" filter="wipe(left)">
                                      <p:cBhvr>
                                        <p:cTn id="34" dur="500"/>
                                        <p:tgtEl>
                                          <p:spTgt spid="580640"/>
                                        </p:tgtEl>
                                      </p:cBhvr>
                                    </p:animEffect>
                                  </p:childTnLst>
                                </p:cTn>
                              </p:par>
                            </p:childTnLst>
                          </p:cTn>
                        </p:par>
                        <p:par>
                          <p:cTn id="35" fill="hold" nodeType="afterGroup">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580641"/>
                                        </p:tgtEl>
                                        <p:attrNameLst>
                                          <p:attrName>style.visibility</p:attrName>
                                        </p:attrNameLst>
                                      </p:cBhvr>
                                      <p:to>
                                        <p:strVal val="visible"/>
                                      </p:to>
                                    </p:set>
                                    <p:animEffect transition="in" filter="wipe(left)">
                                      <p:cBhvr>
                                        <p:cTn id="38" dur="500"/>
                                        <p:tgtEl>
                                          <p:spTgt spid="580641"/>
                                        </p:tgtEl>
                                      </p:cBhvr>
                                    </p:animEffect>
                                  </p:childTnLst>
                                </p:cTn>
                              </p:par>
                            </p:childTnLst>
                          </p:cTn>
                        </p:par>
                        <p:par>
                          <p:cTn id="39" fill="hold" nodeType="afterGroup">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580635"/>
                                        </p:tgtEl>
                                        <p:attrNameLst>
                                          <p:attrName>style.visibility</p:attrName>
                                        </p:attrNameLst>
                                      </p:cBhvr>
                                      <p:to>
                                        <p:strVal val="visible"/>
                                      </p:to>
                                    </p:set>
                                    <p:animEffect transition="in" filter="wipe(left)">
                                      <p:cBhvr>
                                        <p:cTn id="42" dur="500"/>
                                        <p:tgtEl>
                                          <p:spTgt spid="580635"/>
                                        </p:tgtEl>
                                      </p:cBhvr>
                                    </p:animEffect>
                                  </p:childTnLst>
                                </p:cTn>
                              </p:par>
                            </p:childTnLst>
                          </p:cTn>
                        </p:par>
                        <p:par>
                          <p:cTn id="43" fill="hold" nodeType="afterGroup">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580642"/>
                                        </p:tgtEl>
                                        <p:attrNameLst>
                                          <p:attrName>style.visibility</p:attrName>
                                        </p:attrNameLst>
                                      </p:cBhvr>
                                      <p:to>
                                        <p:strVal val="visible"/>
                                      </p:to>
                                    </p:set>
                                    <p:animEffect transition="in" filter="wipe(left)">
                                      <p:cBhvr>
                                        <p:cTn id="46" dur="500"/>
                                        <p:tgtEl>
                                          <p:spTgt spid="580642"/>
                                        </p:tgtEl>
                                      </p:cBhvr>
                                    </p:animEffect>
                                  </p:childTnLst>
                                </p:cTn>
                              </p:par>
                            </p:childTnLst>
                          </p:cTn>
                        </p:par>
                        <p:par>
                          <p:cTn id="47" fill="hold" nodeType="afterGroup">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580643"/>
                                        </p:tgtEl>
                                        <p:attrNameLst>
                                          <p:attrName>style.visibility</p:attrName>
                                        </p:attrNameLst>
                                      </p:cBhvr>
                                      <p:to>
                                        <p:strVal val="visible"/>
                                      </p:to>
                                    </p:set>
                                    <p:animEffect transition="in" filter="wipe(left)">
                                      <p:cBhvr>
                                        <p:cTn id="50" dur="500"/>
                                        <p:tgtEl>
                                          <p:spTgt spid="580643"/>
                                        </p:tgtEl>
                                      </p:cBhvr>
                                    </p:animEffect>
                                  </p:childTnLst>
                                </p:cTn>
                              </p:par>
                            </p:childTnLst>
                          </p:cTn>
                        </p:par>
                        <p:par>
                          <p:cTn id="51" fill="hold" nodeType="afterGroup">
                            <p:stCondLst>
                              <p:cond delay="4000"/>
                            </p:stCondLst>
                            <p:childTnLst>
                              <p:par>
                                <p:cTn id="52" presetID="22" presetClass="entr" presetSubtype="8" fill="hold" grpId="0" nodeType="afterEffect">
                                  <p:stCondLst>
                                    <p:cond delay="0"/>
                                  </p:stCondLst>
                                  <p:childTnLst>
                                    <p:set>
                                      <p:cBhvr>
                                        <p:cTn id="53" dur="1" fill="hold">
                                          <p:stCondLst>
                                            <p:cond delay="0"/>
                                          </p:stCondLst>
                                        </p:cTn>
                                        <p:tgtEl>
                                          <p:spTgt spid="580644"/>
                                        </p:tgtEl>
                                        <p:attrNameLst>
                                          <p:attrName>style.visibility</p:attrName>
                                        </p:attrNameLst>
                                      </p:cBhvr>
                                      <p:to>
                                        <p:strVal val="visible"/>
                                      </p:to>
                                    </p:set>
                                    <p:animEffect transition="in" filter="wipe(left)">
                                      <p:cBhvr>
                                        <p:cTn id="54" dur="500"/>
                                        <p:tgtEl>
                                          <p:spTgt spid="580644"/>
                                        </p:tgtEl>
                                      </p:cBhvr>
                                    </p:animEffect>
                                  </p:childTnLst>
                                </p:cTn>
                              </p:par>
                            </p:childTnLst>
                          </p:cTn>
                        </p:par>
                        <p:par>
                          <p:cTn id="55" fill="hold" nodeType="afterGroup">
                            <p:stCondLst>
                              <p:cond delay="4500"/>
                            </p:stCondLst>
                            <p:childTnLst>
                              <p:par>
                                <p:cTn id="56" presetID="22" presetClass="entr" presetSubtype="8" fill="hold" grpId="0" nodeType="afterEffect">
                                  <p:stCondLst>
                                    <p:cond delay="0"/>
                                  </p:stCondLst>
                                  <p:childTnLst>
                                    <p:set>
                                      <p:cBhvr>
                                        <p:cTn id="57" dur="1" fill="hold">
                                          <p:stCondLst>
                                            <p:cond delay="0"/>
                                          </p:stCondLst>
                                        </p:cTn>
                                        <p:tgtEl>
                                          <p:spTgt spid="580638"/>
                                        </p:tgtEl>
                                        <p:attrNameLst>
                                          <p:attrName>style.visibility</p:attrName>
                                        </p:attrNameLst>
                                      </p:cBhvr>
                                      <p:to>
                                        <p:strVal val="visible"/>
                                      </p:to>
                                    </p:set>
                                    <p:animEffect transition="in" filter="wipe(left)">
                                      <p:cBhvr>
                                        <p:cTn id="58" dur="500"/>
                                        <p:tgtEl>
                                          <p:spTgt spid="580638"/>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580650"/>
                                        </p:tgtEl>
                                        <p:attrNameLst>
                                          <p:attrName>style.visibility</p:attrName>
                                        </p:attrNameLst>
                                      </p:cBhvr>
                                      <p:to>
                                        <p:strVal val="visible"/>
                                      </p:to>
                                    </p:set>
                                    <p:anim calcmode="lin" valueType="num">
                                      <p:cBhvr>
                                        <p:cTn id="63" dur="500" fill="hold"/>
                                        <p:tgtEl>
                                          <p:spTgt spid="580650"/>
                                        </p:tgtEl>
                                        <p:attrNameLst>
                                          <p:attrName>ppt_x</p:attrName>
                                        </p:attrNameLst>
                                      </p:cBhvr>
                                      <p:tavLst>
                                        <p:tav tm="0">
                                          <p:val>
                                            <p:strVal val="#ppt_x"/>
                                          </p:val>
                                        </p:tav>
                                        <p:tav tm="100000">
                                          <p:val>
                                            <p:strVal val="#ppt_x"/>
                                          </p:val>
                                        </p:tav>
                                      </p:tavLst>
                                    </p:anim>
                                    <p:anim calcmode="lin" valueType="num">
                                      <p:cBhvr>
                                        <p:cTn id="64" dur="500" fill="hold"/>
                                        <p:tgtEl>
                                          <p:spTgt spid="580650"/>
                                        </p:tgtEl>
                                        <p:attrNameLst>
                                          <p:attrName>ppt_y</p:attrName>
                                        </p:attrNameLst>
                                      </p:cBhvr>
                                      <p:tavLst>
                                        <p:tav tm="0">
                                          <p:val>
                                            <p:strVal val="#ppt_y-#ppt_h/2"/>
                                          </p:val>
                                        </p:tav>
                                        <p:tav tm="100000">
                                          <p:val>
                                            <p:strVal val="#ppt_y"/>
                                          </p:val>
                                        </p:tav>
                                      </p:tavLst>
                                    </p:anim>
                                    <p:anim calcmode="lin" valueType="num">
                                      <p:cBhvr>
                                        <p:cTn id="65" dur="500" fill="hold"/>
                                        <p:tgtEl>
                                          <p:spTgt spid="580650"/>
                                        </p:tgtEl>
                                        <p:attrNameLst>
                                          <p:attrName>ppt_w</p:attrName>
                                        </p:attrNameLst>
                                      </p:cBhvr>
                                      <p:tavLst>
                                        <p:tav tm="0">
                                          <p:val>
                                            <p:strVal val="#ppt_w"/>
                                          </p:val>
                                        </p:tav>
                                        <p:tav tm="100000">
                                          <p:val>
                                            <p:strVal val="#ppt_w"/>
                                          </p:val>
                                        </p:tav>
                                      </p:tavLst>
                                    </p:anim>
                                    <p:anim calcmode="lin" valueType="num">
                                      <p:cBhvr>
                                        <p:cTn id="66" dur="500" fill="hold"/>
                                        <p:tgtEl>
                                          <p:spTgt spid="580650"/>
                                        </p:tgtEl>
                                        <p:attrNameLst>
                                          <p:attrName>ppt_h</p:attrName>
                                        </p:attrNameLst>
                                      </p:cBhvr>
                                      <p:tavLst>
                                        <p:tav tm="0">
                                          <p:val>
                                            <p:fltVal val="0"/>
                                          </p:val>
                                        </p:tav>
                                        <p:tav tm="100000">
                                          <p:val>
                                            <p:strVal val="#ppt_h"/>
                                          </p:val>
                                        </p:tav>
                                      </p:tavLst>
                                    </p:anim>
                                  </p:childTnLst>
                                </p:cTn>
                              </p:par>
                            </p:childTnLst>
                          </p:cTn>
                        </p:par>
                        <p:par>
                          <p:cTn id="67" fill="hold" nodeType="afterGroup">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580651"/>
                                        </p:tgtEl>
                                        <p:attrNameLst>
                                          <p:attrName>style.visibility</p:attrName>
                                        </p:attrNameLst>
                                      </p:cBhvr>
                                      <p:to>
                                        <p:strVal val="visible"/>
                                      </p:to>
                                    </p:set>
                                    <p:animEffect transition="in" filter="wipe(left)">
                                      <p:cBhvr>
                                        <p:cTn id="70" dur="500"/>
                                        <p:tgtEl>
                                          <p:spTgt spid="58065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grpId="0" nodeType="clickEffect">
                                  <p:stCondLst>
                                    <p:cond delay="0"/>
                                  </p:stCondLst>
                                  <p:childTnLst>
                                    <p:set>
                                      <p:cBhvr>
                                        <p:cTn id="74" dur="1" fill="hold">
                                          <p:stCondLst>
                                            <p:cond delay="0"/>
                                          </p:stCondLst>
                                        </p:cTn>
                                        <p:tgtEl>
                                          <p:spTgt spid="580652"/>
                                        </p:tgtEl>
                                        <p:attrNameLst>
                                          <p:attrName>style.visibility</p:attrName>
                                        </p:attrNameLst>
                                      </p:cBhvr>
                                      <p:to>
                                        <p:strVal val="visible"/>
                                      </p:to>
                                    </p:set>
                                    <p:anim calcmode="lin" valueType="num">
                                      <p:cBhvr>
                                        <p:cTn id="75" dur="500" fill="hold"/>
                                        <p:tgtEl>
                                          <p:spTgt spid="580652"/>
                                        </p:tgtEl>
                                        <p:attrNameLst>
                                          <p:attrName>ppt_x</p:attrName>
                                        </p:attrNameLst>
                                      </p:cBhvr>
                                      <p:tavLst>
                                        <p:tav tm="0">
                                          <p:val>
                                            <p:strVal val="#ppt_x"/>
                                          </p:val>
                                        </p:tav>
                                        <p:tav tm="100000">
                                          <p:val>
                                            <p:strVal val="#ppt_x"/>
                                          </p:val>
                                        </p:tav>
                                      </p:tavLst>
                                    </p:anim>
                                    <p:anim calcmode="lin" valueType="num">
                                      <p:cBhvr>
                                        <p:cTn id="76" dur="500" fill="hold"/>
                                        <p:tgtEl>
                                          <p:spTgt spid="580652"/>
                                        </p:tgtEl>
                                        <p:attrNameLst>
                                          <p:attrName>ppt_y</p:attrName>
                                        </p:attrNameLst>
                                      </p:cBhvr>
                                      <p:tavLst>
                                        <p:tav tm="0">
                                          <p:val>
                                            <p:strVal val="#ppt_y-#ppt_h/2"/>
                                          </p:val>
                                        </p:tav>
                                        <p:tav tm="100000">
                                          <p:val>
                                            <p:strVal val="#ppt_y"/>
                                          </p:val>
                                        </p:tav>
                                      </p:tavLst>
                                    </p:anim>
                                    <p:anim calcmode="lin" valueType="num">
                                      <p:cBhvr>
                                        <p:cTn id="77" dur="500" fill="hold"/>
                                        <p:tgtEl>
                                          <p:spTgt spid="580652"/>
                                        </p:tgtEl>
                                        <p:attrNameLst>
                                          <p:attrName>ppt_w</p:attrName>
                                        </p:attrNameLst>
                                      </p:cBhvr>
                                      <p:tavLst>
                                        <p:tav tm="0">
                                          <p:val>
                                            <p:strVal val="#ppt_w"/>
                                          </p:val>
                                        </p:tav>
                                        <p:tav tm="100000">
                                          <p:val>
                                            <p:strVal val="#ppt_w"/>
                                          </p:val>
                                        </p:tav>
                                      </p:tavLst>
                                    </p:anim>
                                    <p:anim calcmode="lin" valueType="num">
                                      <p:cBhvr>
                                        <p:cTn id="78" dur="500" fill="hold"/>
                                        <p:tgtEl>
                                          <p:spTgt spid="580652"/>
                                        </p:tgtEl>
                                        <p:attrNameLst>
                                          <p:attrName>ppt_h</p:attrName>
                                        </p:attrNameLst>
                                      </p:cBhvr>
                                      <p:tavLst>
                                        <p:tav tm="0">
                                          <p:val>
                                            <p:fltVal val="0"/>
                                          </p:val>
                                        </p:tav>
                                        <p:tav tm="100000">
                                          <p:val>
                                            <p:strVal val="#ppt_h"/>
                                          </p:val>
                                        </p:tav>
                                      </p:tavLst>
                                    </p:anim>
                                  </p:childTnLst>
                                </p:cTn>
                              </p:par>
                            </p:childTnLst>
                          </p:cTn>
                        </p:par>
                        <p:par>
                          <p:cTn id="79" fill="hold" nodeType="afterGroup">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580653"/>
                                        </p:tgtEl>
                                        <p:attrNameLst>
                                          <p:attrName>style.visibility</p:attrName>
                                        </p:attrNameLst>
                                      </p:cBhvr>
                                      <p:to>
                                        <p:strVal val="visible"/>
                                      </p:to>
                                    </p:set>
                                    <p:animEffect transition="in" filter="wipe(left)">
                                      <p:cBhvr>
                                        <p:cTn id="82" dur="500"/>
                                        <p:tgtEl>
                                          <p:spTgt spid="580653"/>
                                        </p:tgtEl>
                                      </p:cBhvr>
                                    </p:animEffect>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580636"/>
                                        </p:tgtEl>
                                        <p:attrNameLst>
                                          <p:attrName>style.visibility</p:attrName>
                                        </p:attrNameLst>
                                      </p:cBhvr>
                                      <p:to>
                                        <p:strVal val="visible"/>
                                      </p:to>
                                    </p:set>
                                    <p:animEffect transition="in" filter="wipe(left)">
                                      <p:cBhvr>
                                        <p:cTn id="86" dur="500"/>
                                        <p:tgtEl>
                                          <p:spTgt spid="58063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80645"/>
                                        </p:tgtEl>
                                        <p:attrNameLst>
                                          <p:attrName>style.visibility</p:attrName>
                                        </p:attrNameLst>
                                      </p:cBhvr>
                                      <p:to>
                                        <p:strVal val="visible"/>
                                      </p:to>
                                    </p:set>
                                    <p:animEffect transition="in" filter="wipe(left)">
                                      <p:cBhvr>
                                        <p:cTn id="91" dur="500"/>
                                        <p:tgtEl>
                                          <p:spTgt spid="58064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580646"/>
                                        </p:tgtEl>
                                        <p:attrNameLst>
                                          <p:attrName>style.visibility</p:attrName>
                                        </p:attrNameLst>
                                      </p:cBhvr>
                                      <p:to>
                                        <p:strVal val="visible"/>
                                      </p:to>
                                    </p:set>
                                    <p:animEffect transition="in" filter="wipe(left)">
                                      <p:cBhvr>
                                        <p:cTn id="96" dur="500"/>
                                        <p:tgtEl>
                                          <p:spTgt spid="58064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80632"/>
                                        </p:tgtEl>
                                        <p:attrNameLst>
                                          <p:attrName>style.visibility</p:attrName>
                                        </p:attrNameLst>
                                      </p:cBhvr>
                                      <p:to>
                                        <p:strVal val="visible"/>
                                      </p:to>
                                    </p:set>
                                    <p:animEffect transition="in" filter="wipe(left)">
                                      <p:cBhvr>
                                        <p:cTn id="101" dur="500"/>
                                        <p:tgtEl>
                                          <p:spTgt spid="580632"/>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580633"/>
                                        </p:tgtEl>
                                        <p:attrNameLst>
                                          <p:attrName>style.visibility</p:attrName>
                                        </p:attrNameLst>
                                      </p:cBhvr>
                                      <p:to>
                                        <p:strVal val="visible"/>
                                      </p:to>
                                    </p:set>
                                    <p:animEffect transition="in" filter="wipe(left)">
                                      <p:cBhvr>
                                        <p:cTn id="106" dur="500"/>
                                        <p:tgtEl>
                                          <p:spTgt spid="580633"/>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1" fill="hold" grpId="0" nodeType="clickEffect">
                                  <p:stCondLst>
                                    <p:cond delay="0"/>
                                  </p:stCondLst>
                                  <p:childTnLst>
                                    <p:set>
                                      <p:cBhvr>
                                        <p:cTn id="110" dur="1" fill="hold">
                                          <p:stCondLst>
                                            <p:cond delay="0"/>
                                          </p:stCondLst>
                                        </p:cTn>
                                        <p:tgtEl>
                                          <p:spTgt spid="580648"/>
                                        </p:tgtEl>
                                        <p:attrNameLst>
                                          <p:attrName>style.visibility</p:attrName>
                                        </p:attrNameLst>
                                      </p:cBhvr>
                                      <p:to>
                                        <p:strVal val="visible"/>
                                      </p:to>
                                    </p:set>
                                    <p:animEffect transition="in" filter="wipe(up)">
                                      <p:cBhvr>
                                        <p:cTn id="111" dur="500"/>
                                        <p:tgtEl>
                                          <p:spTgt spid="58064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1" fill="hold" grpId="0" nodeType="clickEffect">
                                  <p:stCondLst>
                                    <p:cond delay="0"/>
                                  </p:stCondLst>
                                  <p:childTnLst>
                                    <p:set>
                                      <p:cBhvr>
                                        <p:cTn id="115" dur="1" fill="hold">
                                          <p:stCondLst>
                                            <p:cond delay="0"/>
                                          </p:stCondLst>
                                        </p:cTn>
                                        <p:tgtEl>
                                          <p:spTgt spid="580649"/>
                                        </p:tgtEl>
                                        <p:attrNameLst>
                                          <p:attrName>style.visibility</p:attrName>
                                        </p:attrNameLst>
                                      </p:cBhvr>
                                      <p:to>
                                        <p:strVal val="visible"/>
                                      </p:to>
                                    </p:set>
                                    <p:animEffect transition="in" filter="wipe(up)">
                                      <p:cBhvr>
                                        <p:cTn id="116" dur="500"/>
                                        <p:tgtEl>
                                          <p:spTgt spid="58064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580647"/>
                                        </p:tgtEl>
                                        <p:attrNameLst>
                                          <p:attrName>style.visibility</p:attrName>
                                        </p:attrNameLst>
                                      </p:cBhvr>
                                      <p:to>
                                        <p:strVal val="visible"/>
                                      </p:to>
                                    </p:set>
                                    <p:animEffect transition="in" filter="wipe(left)">
                                      <p:cBhvr>
                                        <p:cTn id="121" dur="500"/>
                                        <p:tgtEl>
                                          <p:spTgt spid="580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31" grpId="0" autoUpdateAnimBg="0"/>
      <p:bldP spid="580632" grpId="0" animBg="1" autoUpdateAnimBg="0"/>
      <p:bldP spid="580633" grpId="0" animBg="1" autoUpdateAnimBg="0"/>
      <p:bldP spid="580634" grpId="0" animBg="1"/>
      <p:bldP spid="580635" grpId="0" animBg="1"/>
      <p:bldP spid="580636" grpId="0" animBg="1"/>
      <p:bldP spid="580637" grpId="0" animBg="1"/>
      <p:bldP spid="580638" grpId="0" animBg="1"/>
      <p:bldP spid="580639" grpId="0" animBg="1"/>
      <p:bldP spid="580640" grpId="0" animBg="1"/>
      <p:bldP spid="580641" grpId="0" animBg="1"/>
      <p:bldP spid="580642" grpId="0" animBg="1"/>
      <p:bldP spid="580643" grpId="0" animBg="1"/>
      <p:bldP spid="580644" grpId="0" animBg="1"/>
      <p:bldP spid="580645" grpId="0" animBg="1"/>
      <p:bldP spid="580646" grpId="0" animBg="1"/>
      <p:bldP spid="580647" grpId="0" autoUpdateAnimBg="0"/>
      <p:bldP spid="580648" grpId="0" animBg="1"/>
      <p:bldP spid="580649" grpId="0" animBg="1"/>
      <p:bldP spid="580650" grpId="0" animBg="1"/>
      <p:bldP spid="580651" grpId="0" autoUpdateAnimBg="0"/>
      <p:bldP spid="580652" grpId="0" animBg="1"/>
      <p:bldP spid="580653" grpId="0" autoUpdateAnimBg="0"/>
      <p:bldP spid="58065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73" name="Rectangle 4"/>
          <p:cNvSpPr>
            <a:spLocks noChangeArrowheads="1"/>
          </p:cNvSpPr>
          <p:nvPr/>
        </p:nvSpPr>
        <p:spPr bwMode="auto">
          <a:xfrm>
            <a:off x="2195513" y="5948363"/>
            <a:ext cx="3382963" cy="360363"/>
          </a:xfrm>
          <a:prstGeom prst="rect">
            <a:avLst/>
          </a:prstGeom>
          <a:noFill/>
          <a:ln w="9525">
            <a:noFill/>
            <a:miter lim="800000"/>
            <a:headEnd/>
            <a:tailEnd/>
          </a:ln>
        </p:spPr>
        <p:txBody>
          <a:bodyPr wrap="none" anchor="ctr"/>
          <a:lstStyle/>
          <a:p>
            <a:r>
              <a:rPr lang="zh-CN" altLang="en-US" sz="2800" b="1" dirty="0" smtClean="0"/>
              <a:t>二叉排序树的</a:t>
            </a:r>
            <a:r>
              <a:rPr lang="zh-CN" altLang="en-US" sz="2800" b="1" dirty="0"/>
              <a:t>结点删除情况</a:t>
            </a:r>
          </a:p>
        </p:txBody>
      </p:sp>
      <p:sp>
        <p:nvSpPr>
          <p:cNvPr id="38974" name="AutoShape 5"/>
          <p:cNvSpPr>
            <a:spLocks noChangeArrowheads="1"/>
          </p:cNvSpPr>
          <p:nvPr/>
        </p:nvSpPr>
        <p:spPr bwMode="auto">
          <a:xfrm>
            <a:off x="4044950" y="4044950"/>
            <a:ext cx="609600" cy="152400"/>
          </a:xfrm>
          <a:prstGeom prst="rightArrow">
            <a:avLst>
              <a:gd name="adj1" fmla="val 50000"/>
              <a:gd name="adj2" fmla="val 100000"/>
            </a:avLst>
          </a:prstGeom>
          <a:noFill/>
          <a:ln w="9525">
            <a:solidFill>
              <a:schemeClr val="tx1"/>
            </a:solidFill>
            <a:miter lim="800000"/>
            <a:headEnd/>
            <a:tailEnd/>
          </a:ln>
        </p:spPr>
        <p:txBody>
          <a:bodyPr wrap="none" anchor="ctr"/>
          <a:lstStyle/>
          <a:p>
            <a:endParaRPr lang="zh-CN" altLang="en-US" sz="2400" b="1"/>
          </a:p>
        </p:txBody>
      </p:sp>
      <p:sp>
        <p:nvSpPr>
          <p:cNvPr id="38988" name="Rectangle 7"/>
          <p:cNvSpPr>
            <a:spLocks noChangeArrowheads="1"/>
          </p:cNvSpPr>
          <p:nvPr/>
        </p:nvSpPr>
        <p:spPr bwMode="auto">
          <a:xfrm>
            <a:off x="1670050" y="5300663"/>
            <a:ext cx="1905000" cy="360363"/>
          </a:xfrm>
          <a:prstGeom prst="rect">
            <a:avLst/>
          </a:prstGeom>
          <a:noFill/>
          <a:ln w="9525">
            <a:noFill/>
            <a:miter lim="800000"/>
            <a:headEnd/>
            <a:tailEnd/>
          </a:ln>
        </p:spPr>
        <p:txBody>
          <a:bodyPr wrap="none" anchor="ctr"/>
          <a:lstStyle/>
          <a:p>
            <a:r>
              <a:rPr lang="en-US" altLang="zh-CN" sz="2400" b="1" dirty="0"/>
              <a:t>(e)  </a:t>
            </a:r>
            <a:r>
              <a:rPr lang="zh-CN" altLang="en-US" sz="2400" b="1" dirty="0"/>
              <a:t>删除结点</a:t>
            </a:r>
            <a:r>
              <a:rPr lang="en-US" altLang="zh-CN" sz="2400" b="1" dirty="0"/>
              <a:t>12</a:t>
            </a:r>
          </a:p>
        </p:txBody>
      </p:sp>
      <p:grpSp>
        <p:nvGrpSpPr>
          <p:cNvPr id="5" name="Group 8"/>
          <p:cNvGrpSpPr>
            <a:grpSpLocks/>
          </p:cNvGrpSpPr>
          <p:nvPr/>
        </p:nvGrpSpPr>
        <p:grpSpPr bwMode="auto">
          <a:xfrm>
            <a:off x="1476375" y="3213100"/>
            <a:ext cx="2581275" cy="1997076"/>
            <a:chOff x="152" y="48"/>
            <a:chExt cx="1626" cy="1258"/>
          </a:xfrm>
        </p:grpSpPr>
        <p:sp>
          <p:nvSpPr>
            <p:cNvPr id="38990" name="Oval 9"/>
            <p:cNvSpPr>
              <a:spLocks noChangeArrowheads="1"/>
            </p:cNvSpPr>
            <p:nvPr/>
          </p:nvSpPr>
          <p:spPr bwMode="auto">
            <a:xfrm>
              <a:off x="808" y="48"/>
              <a:ext cx="317" cy="227"/>
            </a:xfrm>
            <a:prstGeom prst="ellipse">
              <a:avLst/>
            </a:prstGeom>
            <a:noFill/>
            <a:ln w="9525">
              <a:solidFill>
                <a:schemeClr val="tx1"/>
              </a:solidFill>
              <a:miter lim="800000"/>
              <a:headEnd/>
              <a:tailEnd/>
            </a:ln>
          </p:spPr>
          <p:txBody>
            <a:bodyPr wrap="none" anchor="ctr"/>
            <a:lstStyle/>
            <a:p>
              <a:pPr algn="ctr"/>
              <a:r>
                <a:rPr lang="en-US" altLang="zh-CN" sz="2400" b="1" dirty="0"/>
                <a:t>9</a:t>
              </a:r>
            </a:p>
          </p:txBody>
        </p:sp>
        <p:sp>
          <p:nvSpPr>
            <p:cNvPr id="38991" name="Oval 10"/>
            <p:cNvSpPr>
              <a:spLocks noChangeArrowheads="1"/>
            </p:cNvSpPr>
            <p:nvPr/>
          </p:nvSpPr>
          <p:spPr bwMode="auto">
            <a:xfrm>
              <a:off x="448" y="391"/>
              <a:ext cx="317" cy="227"/>
            </a:xfrm>
            <a:prstGeom prst="ellipse">
              <a:avLst/>
            </a:prstGeom>
            <a:noFill/>
            <a:ln w="9525">
              <a:solidFill>
                <a:schemeClr val="tx1"/>
              </a:solidFill>
              <a:miter lim="800000"/>
              <a:headEnd/>
              <a:tailEnd/>
            </a:ln>
          </p:spPr>
          <p:txBody>
            <a:bodyPr wrap="none" anchor="ctr"/>
            <a:lstStyle/>
            <a:p>
              <a:pPr algn="ctr"/>
              <a:r>
                <a:rPr lang="en-US" altLang="zh-CN" sz="2400" b="1"/>
                <a:t>8</a:t>
              </a:r>
            </a:p>
          </p:txBody>
        </p:sp>
        <p:sp>
          <p:nvSpPr>
            <p:cNvPr id="38992" name="Oval 11"/>
            <p:cNvSpPr>
              <a:spLocks noChangeArrowheads="1"/>
            </p:cNvSpPr>
            <p:nvPr/>
          </p:nvSpPr>
          <p:spPr bwMode="auto">
            <a:xfrm>
              <a:off x="152" y="752"/>
              <a:ext cx="317" cy="227"/>
            </a:xfrm>
            <a:prstGeom prst="ellipse">
              <a:avLst/>
            </a:prstGeom>
            <a:noFill/>
            <a:ln w="9525">
              <a:solidFill>
                <a:schemeClr val="tx1"/>
              </a:solidFill>
              <a:miter lim="800000"/>
              <a:headEnd/>
              <a:tailEnd/>
            </a:ln>
          </p:spPr>
          <p:txBody>
            <a:bodyPr wrap="none" anchor="ctr"/>
            <a:lstStyle/>
            <a:p>
              <a:pPr algn="ctr"/>
              <a:r>
                <a:rPr lang="en-US" altLang="zh-CN" sz="2400" b="1"/>
                <a:t>6</a:t>
              </a:r>
            </a:p>
          </p:txBody>
        </p:sp>
        <p:sp>
          <p:nvSpPr>
            <p:cNvPr id="38993" name="Oval 12"/>
            <p:cNvSpPr>
              <a:spLocks noChangeArrowheads="1"/>
            </p:cNvSpPr>
            <p:nvPr/>
          </p:nvSpPr>
          <p:spPr bwMode="auto">
            <a:xfrm>
              <a:off x="1184" y="376"/>
              <a:ext cx="317" cy="227"/>
            </a:xfrm>
            <a:prstGeom prst="ellipse">
              <a:avLst/>
            </a:prstGeom>
            <a:noFill/>
            <a:ln w="9525">
              <a:solidFill>
                <a:schemeClr val="tx1"/>
              </a:solidFill>
              <a:miter lim="800000"/>
              <a:headEnd/>
              <a:tailEnd/>
            </a:ln>
          </p:spPr>
          <p:txBody>
            <a:bodyPr wrap="none" anchor="ctr"/>
            <a:lstStyle/>
            <a:p>
              <a:r>
                <a:rPr lang="en-US" altLang="zh-CN" sz="2400" b="1" dirty="0"/>
                <a:t>15</a:t>
              </a:r>
            </a:p>
          </p:txBody>
        </p:sp>
        <p:sp>
          <p:nvSpPr>
            <p:cNvPr id="38994" name="Line 13"/>
            <p:cNvSpPr>
              <a:spLocks noChangeShapeType="1"/>
            </p:cNvSpPr>
            <p:nvPr/>
          </p:nvSpPr>
          <p:spPr bwMode="auto">
            <a:xfrm flipH="1">
              <a:off x="688" y="248"/>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95" name="Line 14"/>
            <p:cNvSpPr>
              <a:spLocks noChangeShapeType="1"/>
            </p:cNvSpPr>
            <p:nvPr/>
          </p:nvSpPr>
          <p:spPr bwMode="auto">
            <a:xfrm>
              <a:off x="1064" y="248"/>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96" name="Line 15"/>
            <p:cNvSpPr>
              <a:spLocks noChangeShapeType="1"/>
            </p:cNvSpPr>
            <p:nvPr/>
          </p:nvSpPr>
          <p:spPr bwMode="auto">
            <a:xfrm flipH="1">
              <a:off x="344" y="601"/>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97" name="Oval 16"/>
            <p:cNvSpPr>
              <a:spLocks noChangeArrowheads="1"/>
            </p:cNvSpPr>
            <p:nvPr/>
          </p:nvSpPr>
          <p:spPr bwMode="auto">
            <a:xfrm>
              <a:off x="1072" y="760"/>
              <a:ext cx="317" cy="227"/>
            </a:xfrm>
            <a:prstGeom prst="ellipse">
              <a:avLst/>
            </a:prstGeom>
            <a:noFill/>
            <a:ln w="9525">
              <a:solidFill>
                <a:schemeClr val="tx1"/>
              </a:solidFill>
              <a:miter lim="800000"/>
              <a:headEnd/>
              <a:tailEnd/>
            </a:ln>
          </p:spPr>
          <p:txBody>
            <a:bodyPr wrap="none" anchor="ctr"/>
            <a:lstStyle/>
            <a:p>
              <a:r>
                <a:rPr lang="en-US" altLang="zh-CN" sz="2400" b="1"/>
                <a:t>13</a:t>
              </a:r>
            </a:p>
          </p:txBody>
        </p:sp>
        <p:sp>
          <p:nvSpPr>
            <p:cNvPr id="38998" name="Line 17"/>
            <p:cNvSpPr>
              <a:spLocks noChangeShapeType="1"/>
            </p:cNvSpPr>
            <p:nvPr/>
          </p:nvSpPr>
          <p:spPr bwMode="auto">
            <a:xfrm flipH="1">
              <a:off x="1179" y="601"/>
              <a:ext cx="159" cy="159"/>
            </a:xfrm>
            <a:prstGeom prst="line">
              <a:avLst/>
            </a:prstGeom>
            <a:noFill/>
            <a:ln w="19050">
              <a:solidFill>
                <a:schemeClr val="tx1"/>
              </a:solidFill>
              <a:miter lim="800000"/>
              <a:headEnd/>
              <a:tailEnd/>
            </a:ln>
          </p:spPr>
          <p:txBody>
            <a:bodyPr wrap="none"/>
            <a:lstStyle/>
            <a:p>
              <a:endParaRPr lang="zh-CN" altLang="en-US" sz="2400" b="1"/>
            </a:p>
          </p:txBody>
        </p:sp>
        <p:sp>
          <p:nvSpPr>
            <p:cNvPr id="38999" name="Oval 18"/>
            <p:cNvSpPr>
              <a:spLocks noChangeArrowheads="1"/>
            </p:cNvSpPr>
            <p:nvPr/>
          </p:nvSpPr>
          <p:spPr bwMode="auto">
            <a:xfrm>
              <a:off x="1461" y="1079"/>
              <a:ext cx="317" cy="227"/>
            </a:xfrm>
            <a:prstGeom prst="ellipse">
              <a:avLst/>
            </a:prstGeom>
            <a:noFill/>
            <a:ln w="9525">
              <a:solidFill>
                <a:schemeClr val="tx1"/>
              </a:solidFill>
              <a:miter lim="800000"/>
              <a:headEnd/>
              <a:tailEnd/>
            </a:ln>
          </p:spPr>
          <p:txBody>
            <a:bodyPr wrap="none" anchor="ctr"/>
            <a:lstStyle/>
            <a:p>
              <a:r>
                <a:rPr lang="en-US" altLang="zh-CN" sz="2400" b="1"/>
                <a:t>14</a:t>
              </a:r>
            </a:p>
          </p:txBody>
        </p:sp>
        <p:sp>
          <p:nvSpPr>
            <p:cNvPr id="39000" name="Line 19"/>
            <p:cNvSpPr>
              <a:spLocks noChangeShapeType="1"/>
            </p:cNvSpPr>
            <p:nvPr/>
          </p:nvSpPr>
          <p:spPr bwMode="auto">
            <a:xfrm>
              <a:off x="1341" y="951"/>
              <a:ext cx="181" cy="159"/>
            </a:xfrm>
            <a:prstGeom prst="line">
              <a:avLst/>
            </a:prstGeom>
            <a:noFill/>
            <a:ln w="19050">
              <a:solidFill>
                <a:schemeClr val="tx1"/>
              </a:solidFill>
              <a:miter lim="800000"/>
              <a:headEnd/>
              <a:tailEnd/>
            </a:ln>
          </p:spPr>
          <p:txBody>
            <a:bodyPr wrap="none"/>
            <a:lstStyle/>
            <a:p>
              <a:endParaRPr lang="zh-CN" altLang="en-US" sz="2400" b="1"/>
            </a:p>
          </p:txBody>
        </p:sp>
      </p:grpSp>
      <p:sp>
        <p:nvSpPr>
          <p:cNvPr id="38977" name="Rectangle 21"/>
          <p:cNvSpPr>
            <a:spLocks noChangeArrowheads="1"/>
          </p:cNvSpPr>
          <p:nvPr/>
        </p:nvSpPr>
        <p:spPr bwMode="auto">
          <a:xfrm>
            <a:off x="5133976" y="5300663"/>
            <a:ext cx="1905000" cy="360363"/>
          </a:xfrm>
          <a:prstGeom prst="rect">
            <a:avLst/>
          </a:prstGeom>
          <a:noFill/>
          <a:ln w="9525">
            <a:noFill/>
            <a:miter lim="800000"/>
            <a:headEnd/>
            <a:tailEnd/>
          </a:ln>
        </p:spPr>
        <p:txBody>
          <a:bodyPr wrap="none" anchor="ctr"/>
          <a:lstStyle/>
          <a:p>
            <a:r>
              <a:rPr lang="en-US" altLang="zh-CN" sz="2400" b="1" dirty="0"/>
              <a:t>(d)  </a:t>
            </a:r>
            <a:r>
              <a:rPr lang="zh-CN" altLang="en-US" sz="2400" b="1" dirty="0"/>
              <a:t>删除结点</a:t>
            </a:r>
            <a:r>
              <a:rPr lang="en-US" altLang="zh-CN" sz="2400" b="1" dirty="0"/>
              <a:t>15</a:t>
            </a:r>
          </a:p>
        </p:txBody>
      </p:sp>
      <p:grpSp>
        <p:nvGrpSpPr>
          <p:cNvPr id="7" name="Group 22"/>
          <p:cNvGrpSpPr>
            <a:grpSpLocks/>
          </p:cNvGrpSpPr>
          <p:nvPr/>
        </p:nvGrpSpPr>
        <p:grpSpPr bwMode="auto">
          <a:xfrm>
            <a:off x="4811713" y="3397250"/>
            <a:ext cx="2579688" cy="1477963"/>
            <a:chOff x="2018" y="164"/>
            <a:chExt cx="1625" cy="931"/>
          </a:xfrm>
        </p:grpSpPr>
        <p:sp>
          <p:nvSpPr>
            <p:cNvPr id="38979" name="Oval 23"/>
            <p:cNvSpPr>
              <a:spLocks noChangeArrowheads="1"/>
            </p:cNvSpPr>
            <p:nvPr/>
          </p:nvSpPr>
          <p:spPr bwMode="auto">
            <a:xfrm>
              <a:off x="2690" y="164"/>
              <a:ext cx="317" cy="227"/>
            </a:xfrm>
            <a:prstGeom prst="ellipse">
              <a:avLst/>
            </a:prstGeom>
            <a:noFill/>
            <a:ln w="9525">
              <a:solidFill>
                <a:schemeClr val="tx1"/>
              </a:solidFill>
              <a:miter lim="800000"/>
              <a:headEnd/>
              <a:tailEnd/>
            </a:ln>
          </p:spPr>
          <p:txBody>
            <a:bodyPr wrap="none" anchor="ctr"/>
            <a:lstStyle/>
            <a:p>
              <a:r>
                <a:rPr lang="en-US" altLang="zh-CN" sz="2400" b="1"/>
                <a:t>9</a:t>
              </a:r>
            </a:p>
          </p:txBody>
        </p:sp>
        <p:sp>
          <p:nvSpPr>
            <p:cNvPr id="38980" name="Oval 24"/>
            <p:cNvSpPr>
              <a:spLocks noChangeArrowheads="1"/>
            </p:cNvSpPr>
            <p:nvPr/>
          </p:nvSpPr>
          <p:spPr bwMode="auto">
            <a:xfrm>
              <a:off x="2314" y="507"/>
              <a:ext cx="317" cy="227"/>
            </a:xfrm>
            <a:prstGeom prst="ellipse">
              <a:avLst/>
            </a:prstGeom>
            <a:noFill/>
            <a:ln w="9525">
              <a:solidFill>
                <a:schemeClr val="tx1"/>
              </a:solidFill>
              <a:miter lim="800000"/>
              <a:headEnd/>
              <a:tailEnd/>
            </a:ln>
          </p:spPr>
          <p:txBody>
            <a:bodyPr wrap="none" anchor="ctr"/>
            <a:lstStyle/>
            <a:p>
              <a:pPr algn="ctr"/>
              <a:r>
                <a:rPr lang="en-US" altLang="zh-CN" sz="2400" b="1"/>
                <a:t>8</a:t>
              </a:r>
            </a:p>
          </p:txBody>
        </p:sp>
        <p:sp>
          <p:nvSpPr>
            <p:cNvPr id="38981" name="Oval 25"/>
            <p:cNvSpPr>
              <a:spLocks noChangeArrowheads="1"/>
            </p:cNvSpPr>
            <p:nvPr/>
          </p:nvSpPr>
          <p:spPr bwMode="auto">
            <a:xfrm>
              <a:off x="2018" y="868"/>
              <a:ext cx="317" cy="227"/>
            </a:xfrm>
            <a:prstGeom prst="ellipse">
              <a:avLst/>
            </a:prstGeom>
            <a:noFill/>
            <a:ln w="9525">
              <a:solidFill>
                <a:schemeClr val="tx1"/>
              </a:solidFill>
              <a:miter lim="800000"/>
              <a:headEnd/>
              <a:tailEnd/>
            </a:ln>
          </p:spPr>
          <p:txBody>
            <a:bodyPr wrap="none" anchor="ctr"/>
            <a:lstStyle/>
            <a:p>
              <a:pPr algn="ctr"/>
              <a:r>
                <a:rPr lang="en-US" altLang="zh-CN" sz="2400" b="1"/>
                <a:t>6</a:t>
              </a:r>
            </a:p>
          </p:txBody>
        </p:sp>
        <p:sp>
          <p:nvSpPr>
            <p:cNvPr id="38982" name="Oval 26"/>
            <p:cNvSpPr>
              <a:spLocks noChangeArrowheads="1"/>
            </p:cNvSpPr>
            <p:nvPr/>
          </p:nvSpPr>
          <p:spPr bwMode="auto">
            <a:xfrm>
              <a:off x="3074" y="492"/>
              <a:ext cx="317" cy="227"/>
            </a:xfrm>
            <a:prstGeom prst="ellipse">
              <a:avLst/>
            </a:prstGeom>
            <a:noFill/>
            <a:ln w="9525">
              <a:solidFill>
                <a:schemeClr val="tx1"/>
              </a:solidFill>
              <a:miter lim="800000"/>
              <a:headEnd/>
              <a:tailEnd/>
            </a:ln>
          </p:spPr>
          <p:txBody>
            <a:bodyPr wrap="none" anchor="ctr"/>
            <a:lstStyle/>
            <a:p>
              <a:r>
                <a:rPr lang="en-US" altLang="zh-CN" sz="2400" b="1" dirty="0"/>
                <a:t>13</a:t>
              </a:r>
            </a:p>
          </p:txBody>
        </p:sp>
        <p:sp>
          <p:nvSpPr>
            <p:cNvPr id="38983" name="Line 27"/>
            <p:cNvSpPr>
              <a:spLocks noChangeShapeType="1"/>
            </p:cNvSpPr>
            <p:nvPr/>
          </p:nvSpPr>
          <p:spPr bwMode="auto">
            <a:xfrm flipH="1">
              <a:off x="2570" y="364"/>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84" name="Line 28"/>
            <p:cNvSpPr>
              <a:spLocks noChangeShapeType="1"/>
            </p:cNvSpPr>
            <p:nvPr/>
          </p:nvSpPr>
          <p:spPr bwMode="auto">
            <a:xfrm>
              <a:off x="2954" y="364"/>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85" name="Line 29"/>
            <p:cNvSpPr>
              <a:spLocks noChangeShapeType="1"/>
            </p:cNvSpPr>
            <p:nvPr/>
          </p:nvSpPr>
          <p:spPr bwMode="auto">
            <a:xfrm flipH="1">
              <a:off x="2210" y="717"/>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86" name="Oval 30"/>
            <p:cNvSpPr>
              <a:spLocks noChangeArrowheads="1"/>
            </p:cNvSpPr>
            <p:nvPr/>
          </p:nvSpPr>
          <p:spPr bwMode="auto">
            <a:xfrm>
              <a:off x="3326" y="860"/>
              <a:ext cx="317" cy="227"/>
            </a:xfrm>
            <a:prstGeom prst="ellipse">
              <a:avLst/>
            </a:prstGeom>
            <a:noFill/>
            <a:ln w="9525">
              <a:solidFill>
                <a:schemeClr val="tx1"/>
              </a:solidFill>
              <a:miter lim="800000"/>
              <a:headEnd/>
              <a:tailEnd/>
            </a:ln>
          </p:spPr>
          <p:txBody>
            <a:bodyPr wrap="none" anchor="ctr"/>
            <a:lstStyle/>
            <a:p>
              <a:r>
                <a:rPr lang="en-US" altLang="zh-CN" sz="2400" b="1"/>
                <a:t>14</a:t>
              </a:r>
            </a:p>
          </p:txBody>
        </p:sp>
        <p:sp>
          <p:nvSpPr>
            <p:cNvPr id="38987" name="Line 31"/>
            <p:cNvSpPr>
              <a:spLocks noChangeShapeType="1"/>
            </p:cNvSpPr>
            <p:nvPr/>
          </p:nvSpPr>
          <p:spPr bwMode="auto">
            <a:xfrm>
              <a:off x="3301" y="703"/>
              <a:ext cx="181" cy="159"/>
            </a:xfrm>
            <a:prstGeom prst="line">
              <a:avLst/>
            </a:prstGeom>
            <a:noFill/>
            <a:ln w="19050">
              <a:solidFill>
                <a:schemeClr val="tx1"/>
              </a:solidFill>
              <a:miter lim="800000"/>
              <a:headEnd/>
              <a:tailEnd/>
            </a:ln>
          </p:spPr>
          <p:txBody>
            <a:bodyPr wrap="none"/>
            <a:lstStyle/>
            <a:p>
              <a:endParaRPr lang="zh-CN" altLang="en-US" sz="2400" b="1"/>
            </a:p>
          </p:txBody>
        </p:sp>
      </p:grpSp>
      <p:grpSp>
        <p:nvGrpSpPr>
          <p:cNvPr id="9" name="Group 33"/>
          <p:cNvGrpSpPr>
            <a:grpSpLocks/>
          </p:cNvGrpSpPr>
          <p:nvPr/>
        </p:nvGrpSpPr>
        <p:grpSpPr bwMode="auto">
          <a:xfrm>
            <a:off x="152400" y="260350"/>
            <a:ext cx="2738438" cy="2592388"/>
            <a:chOff x="192" y="2496"/>
            <a:chExt cx="1725" cy="1633"/>
          </a:xfrm>
        </p:grpSpPr>
        <p:grpSp>
          <p:nvGrpSpPr>
            <p:cNvPr id="10" name="Group 34"/>
            <p:cNvGrpSpPr>
              <a:grpSpLocks/>
            </p:cNvGrpSpPr>
            <p:nvPr/>
          </p:nvGrpSpPr>
          <p:grpSpPr bwMode="auto">
            <a:xfrm>
              <a:off x="192" y="2496"/>
              <a:ext cx="1725" cy="1304"/>
              <a:chOff x="336" y="2496"/>
              <a:chExt cx="1725" cy="1304"/>
            </a:xfrm>
          </p:grpSpPr>
          <p:sp>
            <p:nvSpPr>
              <p:cNvPr id="38956" name="Oval 35"/>
              <p:cNvSpPr>
                <a:spLocks noChangeArrowheads="1"/>
              </p:cNvSpPr>
              <p:nvPr/>
            </p:nvSpPr>
            <p:spPr bwMode="auto">
              <a:xfrm>
                <a:off x="1008" y="2496"/>
                <a:ext cx="317" cy="227"/>
              </a:xfrm>
              <a:prstGeom prst="ellipse">
                <a:avLst/>
              </a:prstGeom>
              <a:noFill/>
              <a:ln w="9525">
                <a:solidFill>
                  <a:schemeClr val="tx1"/>
                </a:solidFill>
                <a:miter lim="800000"/>
                <a:headEnd/>
                <a:tailEnd/>
              </a:ln>
            </p:spPr>
            <p:txBody>
              <a:bodyPr wrap="none" anchor="ctr"/>
              <a:lstStyle/>
              <a:p>
                <a:r>
                  <a:rPr lang="en-US" altLang="zh-CN" sz="2400" b="1"/>
                  <a:t>12</a:t>
                </a:r>
              </a:p>
            </p:txBody>
          </p:sp>
          <p:sp>
            <p:nvSpPr>
              <p:cNvPr id="38957" name="Oval 36"/>
              <p:cNvSpPr>
                <a:spLocks noChangeArrowheads="1"/>
              </p:cNvSpPr>
              <p:nvPr/>
            </p:nvSpPr>
            <p:spPr bwMode="auto">
              <a:xfrm>
                <a:off x="632" y="2839"/>
                <a:ext cx="317" cy="227"/>
              </a:xfrm>
              <a:prstGeom prst="ellipse">
                <a:avLst/>
              </a:prstGeom>
              <a:noFill/>
              <a:ln w="9525">
                <a:solidFill>
                  <a:schemeClr val="tx1"/>
                </a:solidFill>
                <a:miter lim="800000"/>
                <a:headEnd/>
                <a:tailEnd/>
              </a:ln>
            </p:spPr>
            <p:txBody>
              <a:bodyPr wrap="none" anchor="ctr"/>
              <a:lstStyle/>
              <a:p>
                <a:pPr algn="ctr"/>
                <a:r>
                  <a:rPr lang="en-US" altLang="zh-CN" sz="2400" b="1"/>
                  <a:t>8</a:t>
                </a:r>
              </a:p>
            </p:txBody>
          </p:sp>
          <p:sp>
            <p:nvSpPr>
              <p:cNvPr id="38958" name="Oval 37"/>
              <p:cNvSpPr>
                <a:spLocks noChangeArrowheads="1"/>
              </p:cNvSpPr>
              <p:nvPr/>
            </p:nvSpPr>
            <p:spPr bwMode="auto">
              <a:xfrm>
                <a:off x="336" y="3200"/>
                <a:ext cx="317" cy="227"/>
              </a:xfrm>
              <a:prstGeom prst="ellipse">
                <a:avLst/>
              </a:prstGeom>
              <a:noFill/>
              <a:ln w="9525">
                <a:solidFill>
                  <a:schemeClr val="tx1"/>
                </a:solidFill>
                <a:miter lim="800000"/>
                <a:headEnd/>
                <a:tailEnd/>
              </a:ln>
            </p:spPr>
            <p:txBody>
              <a:bodyPr wrap="none" anchor="ctr"/>
              <a:lstStyle/>
              <a:p>
                <a:pPr algn="ctr"/>
                <a:r>
                  <a:rPr lang="en-US" altLang="zh-CN" sz="2400" b="1"/>
                  <a:t>6</a:t>
                </a:r>
              </a:p>
            </p:txBody>
          </p:sp>
          <p:sp>
            <p:nvSpPr>
              <p:cNvPr id="38959" name="Oval 38"/>
              <p:cNvSpPr>
                <a:spLocks noChangeArrowheads="1"/>
              </p:cNvSpPr>
              <p:nvPr/>
            </p:nvSpPr>
            <p:spPr bwMode="auto">
              <a:xfrm>
                <a:off x="888" y="3208"/>
                <a:ext cx="317" cy="227"/>
              </a:xfrm>
              <a:prstGeom prst="ellipse">
                <a:avLst/>
              </a:prstGeom>
              <a:noFill/>
              <a:ln w="9525">
                <a:solidFill>
                  <a:schemeClr val="tx1"/>
                </a:solidFill>
                <a:miter lim="800000"/>
                <a:headEnd/>
                <a:tailEnd/>
              </a:ln>
            </p:spPr>
            <p:txBody>
              <a:bodyPr wrap="none" anchor="ctr"/>
              <a:lstStyle/>
              <a:p>
                <a:r>
                  <a:rPr lang="en-US" altLang="zh-CN" sz="2400" b="1"/>
                  <a:t>10</a:t>
                </a:r>
              </a:p>
            </p:txBody>
          </p:sp>
          <p:sp>
            <p:nvSpPr>
              <p:cNvPr id="38960" name="Oval 39"/>
              <p:cNvSpPr>
                <a:spLocks noChangeArrowheads="1"/>
              </p:cNvSpPr>
              <p:nvPr/>
            </p:nvSpPr>
            <p:spPr bwMode="auto">
              <a:xfrm>
                <a:off x="1392" y="2824"/>
                <a:ext cx="317" cy="227"/>
              </a:xfrm>
              <a:prstGeom prst="ellipse">
                <a:avLst/>
              </a:prstGeom>
              <a:noFill/>
              <a:ln w="9525">
                <a:solidFill>
                  <a:schemeClr val="tx1"/>
                </a:solidFill>
                <a:miter lim="800000"/>
                <a:headEnd/>
                <a:tailEnd/>
              </a:ln>
            </p:spPr>
            <p:txBody>
              <a:bodyPr wrap="none" anchor="ctr"/>
              <a:lstStyle/>
              <a:p>
                <a:r>
                  <a:rPr lang="en-US" altLang="zh-CN" sz="2400" b="1"/>
                  <a:t>15</a:t>
                </a:r>
              </a:p>
            </p:txBody>
          </p:sp>
          <p:sp>
            <p:nvSpPr>
              <p:cNvPr id="38961" name="Oval 40"/>
              <p:cNvSpPr>
                <a:spLocks noChangeArrowheads="1"/>
              </p:cNvSpPr>
              <p:nvPr/>
            </p:nvSpPr>
            <p:spPr bwMode="auto">
              <a:xfrm>
                <a:off x="1744" y="3176"/>
                <a:ext cx="317" cy="227"/>
              </a:xfrm>
              <a:prstGeom prst="ellipse">
                <a:avLst/>
              </a:prstGeom>
              <a:noFill/>
              <a:ln w="9525">
                <a:solidFill>
                  <a:schemeClr val="tx1"/>
                </a:solidFill>
                <a:miter lim="800000"/>
                <a:headEnd/>
                <a:tailEnd/>
              </a:ln>
            </p:spPr>
            <p:txBody>
              <a:bodyPr wrap="none" anchor="ctr"/>
              <a:lstStyle/>
              <a:p>
                <a:r>
                  <a:rPr lang="en-US" altLang="zh-CN" sz="2400" b="1"/>
                  <a:t>19</a:t>
                </a:r>
              </a:p>
            </p:txBody>
          </p:sp>
          <p:sp>
            <p:nvSpPr>
              <p:cNvPr id="38962" name="Line 41"/>
              <p:cNvSpPr>
                <a:spLocks noChangeShapeType="1"/>
              </p:cNvSpPr>
              <p:nvPr/>
            </p:nvSpPr>
            <p:spPr bwMode="auto">
              <a:xfrm flipH="1">
                <a:off x="888" y="2696"/>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63" name="Line 42"/>
              <p:cNvSpPr>
                <a:spLocks noChangeShapeType="1"/>
              </p:cNvSpPr>
              <p:nvPr/>
            </p:nvSpPr>
            <p:spPr bwMode="auto">
              <a:xfrm>
                <a:off x="1272" y="2696"/>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64" name="Line 43"/>
              <p:cNvSpPr>
                <a:spLocks noChangeShapeType="1"/>
              </p:cNvSpPr>
              <p:nvPr/>
            </p:nvSpPr>
            <p:spPr bwMode="auto">
              <a:xfrm flipH="1">
                <a:off x="528" y="3049"/>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65" name="Line 44"/>
              <p:cNvSpPr>
                <a:spLocks noChangeShapeType="1"/>
              </p:cNvSpPr>
              <p:nvPr/>
            </p:nvSpPr>
            <p:spPr bwMode="auto">
              <a:xfrm>
                <a:off x="840" y="3065"/>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66" name="Line 45"/>
              <p:cNvSpPr>
                <a:spLocks noChangeShapeType="1"/>
              </p:cNvSpPr>
              <p:nvPr/>
            </p:nvSpPr>
            <p:spPr bwMode="auto">
              <a:xfrm>
                <a:off x="1659" y="3033"/>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67" name="Oval 46"/>
              <p:cNvSpPr>
                <a:spLocks noChangeArrowheads="1"/>
              </p:cNvSpPr>
              <p:nvPr/>
            </p:nvSpPr>
            <p:spPr bwMode="auto">
              <a:xfrm>
                <a:off x="1272" y="3208"/>
                <a:ext cx="317" cy="227"/>
              </a:xfrm>
              <a:prstGeom prst="ellipse">
                <a:avLst/>
              </a:prstGeom>
              <a:noFill/>
              <a:ln w="9525">
                <a:solidFill>
                  <a:schemeClr val="tx1"/>
                </a:solidFill>
                <a:miter lim="800000"/>
                <a:headEnd/>
                <a:tailEnd/>
              </a:ln>
            </p:spPr>
            <p:txBody>
              <a:bodyPr wrap="none" anchor="ctr"/>
              <a:lstStyle/>
              <a:p>
                <a:r>
                  <a:rPr lang="en-US" altLang="zh-CN" sz="2400" b="1"/>
                  <a:t>13</a:t>
                </a:r>
              </a:p>
            </p:txBody>
          </p:sp>
          <p:sp>
            <p:nvSpPr>
              <p:cNvPr id="38968" name="Line 47"/>
              <p:cNvSpPr>
                <a:spLocks noChangeShapeType="1"/>
              </p:cNvSpPr>
              <p:nvPr/>
            </p:nvSpPr>
            <p:spPr bwMode="auto">
              <a:xfrm flipH="1">
                <a:off x="1379" y="3049"/>
                <a:ext cx="159" cy="159"/>
              </a:xfrm>
              <a:prstGeom prst="line">
                <a:avLst/>
              </a:prstGeom>
              <a:noFill/>
              <a:ln w="19050">
                <a:solidFill>
                  <a:schemeClr val="tx1"/>
                </a:solidFill>
                <a:miter lim="800000"/>
                <a:headEnd/>
                <a:tailEnd/>
              </a:ln>
            </p:spPr>
            <p:txBody>
              <a:bodyPr wrap="none"/>
              <a:lstStyle/>
              <a:p>
                <a:endParaRPr lang="zh-CN" altLang="en-US" sz="2400" b="1"/>
              </a:p>
            </p:txBody>
          </p:sp>
          <p:sp>
            <p:nvSpPr>
              <p:cNvPr id="38969" name="Oval 48"/>
              <p:cNvSpPr>
                <a:spLocks noChangeArrowheads="1"/>
              </p:cNvSpPr>
              <p:nvPr/>
            </p:nvSpPr>
            <p:spPr bwMode="auto">
              <a:xfrm>
                <a:off x="1589" y="3567"/>
                <a:ext cx="317" cy="227"/>
              </a:xfrm>
              <a:prstGeom prst="ellipse">
                <a:avLst/>
              </a:prstGeom>
              <a:noFill/>
              <a:ln w="9525">
                <a:solidFill>
                  <a:schemeClr val="tx1"/>
                </a:solidFill>
                <a:miter lim="800000"/>
                <a:headEnd/>
                <a:tailEnd/>
              </a:ln>
            </p:spPr>
            <p:txBody>
              <a:bodyPr wrap="none" anchor="ctr"/>
              <a:lstStyle/>
              <a:p>
                <a:r>
                  <a:rPr lang="en-US" altLang="zh-CN" sz="2400" b="1"/>
                  <a:t>14</a:t>
                </a:r>
              </a:p>
            </p:txBody>
          </p:sp>
          <p:sp>
            <p:nvSpPr>
              <p:cNvPr id="38970" name="Line 49"/>
              <p:cNvSpPr>
                <a:spLocks noChangeShapeType="1"/>
              </p:cNvSpPr>
              <p:nvPr/>
            </p:nvSpPr>
            <p:spPr bwMode="auto">
              <a:xfrm>
                <a:off x="1504" y="3424"/>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71" name="Oval 50"/>
              <p:cNvSpPr>
                <a:spLocks noChangeArrowheads="1"/>
              </p:cNvSpPr>
              <p:nvPr/>
            </p:nvSpPr>
            <p:spPr bwMode="auto">
              <a:xfrm>
                <a:off x="611" y="3573"/>
                <a:ext cx="317" cy="227"/>
              </a:xfrm>
              <a:prstGeom prst="ellipse">
                <a:avLst/>
              </a:prstGeom>
              <a:noFill/>
              <a:ln w="9525">
                <a:solidFill>
                  <a:schemeClr val="tx1"/>
                </a:solidFill>
                <a:miter lim="800000"/>
                <a:headEnd/>
                <a:tailEnd/>
              </a:ln>
            </p:spPr>
            <p:txBody>
              <a:bodyPr wrap="none" anchor="ctr"/>
              <a:lstStyle/>
              <a:p>
                <a:pPr algn="ctr"/>
                <a:r>
                  <a:rPr lang="en-US" altLang="zh-CN" sz="2400" b="1"/>
                  <a:t>9</a:t>
                </a:r>
              </a:p>
            </p:txBody>
          </p:sp>
          <p:sp>
            <p:nvSpPr>
              <p:cNvPr id="38972" name="Line 51"/>
              <p:cNvSpPr>
                <a:spLocks noChangeShapeType="1"/>
              </p:cNvSpPr>
              <p:nvPr/>
            </p:nvSpPr>
            <p:spPr bwMode="auto">
              <a:xfrm flipH="1">
                <a:off x="803" y="3422"/>
                <a:ext cx="181" cy="159"/>
              </a:xfrm>
              <a:prstGeom prst="line">
                <a:avLst/>
              </a:prstGeom>
              <a:noFill/>
              <a:ln w="19050">
                <a:solidFill>
                  <a:schemeClr val="tx1"/>
                </a:solidFill>
                <a:miter lim="800000"/>
                <a:headEnd/>
                <a:tailEnd/>
              </a:ln>
            </p:spPr>
            <p:txBody>
              <a:bodyPr wrap="none"/>
              <a:lstStyle/>
              <a:p>
                <a:endParaRPr lang="zh-CN" altLang="en-US" sz="2400" b="1"/>
              </a:p>
            </p:txBody>
          </p:sp>
        </p:grpSp>
        <p:sp>
          <p:nvSpPr>
            <p:cNvPr id="38955" name="Rectangle 52"/>
            <p:cNvSpPr>
              <a:spLocks noChangeArrowheads="1"/>
            </p:cNvSpPr>
            <p:nvPr/>
          </p:nvSpPr>
          <p:spPr bwMode="auto">
            <a:xfrm>
              <a:off x="572" y="3902"/>
              <a:ext cx="884" cy="227"/>
            </a:xfrm>
            <a:prstGeom prst="rect">
              <a:avLst/>
            </a:prstGeom>
            <a:noFill/>
            <a:ln w="9525">
              <a:noFill/>
              <a:miter lim="800000"/>
              <a:headEnd/>
              <a:tailEnd/>
            </a:ln>
          </p:spPr>
          <p:txBody>
            <a:bodyPr wrap="none" anchor="ctr"/>
            <a:lstStyle/>
            <a:p>
              <a:r>
                <a:rPr lang="en-US" altLang="zh-CN" sz="2400" b="1" dirty="0"/>
                <a:t>(a</a:t>
              </a:r>
              <a:r>
                <a:rPr lang="en-US" altLang="zh-CN" sz="2400" b="1" dirty="0" smtClean="0"/>
                <a:t>) </a:t>
              </a:r>
              <a:r>
                <a:rPr lang="zh-CN" altLang="en-US" sz="2400" b="1" dirty="0" smtClean="0"/>
                <a:t>二叉排序树</a:t>
              </a:r>
              <a:endParaRPr lang="zh-CN" altLang="en-US" sz="2400" b="1" dirty="0"/>
            </a:p>
          </p:txBody>
        </p:sp>
      </p:grpSp>
      <p:grpSp>
        <p:nvGrpSpPr>
          <p:cNvPr id="12" name="Group 54"/>
          <p:cNvGrpSpPr>
            <a:grpSpLocks/>
          </p:cNvGrpSpPr>
          <p:nvPr/>
        </p:nvGrpSpPr>
        <p:grpSpPr bwMode="auto">
          <a:xfrm>
            <a:off x="3527425" y="260350"/>
            <a:ext cx="2492375" cy="2070100"/>
            <a:chOff x="2115" y="2496"/>
            <a:chExt cx="1570" cy="1304"/>
          </a:xfrm>
        </p:grpSpPr>
        <p:sp>
          <p:nvSpPr>
            <p:cNvPr id="38939" name="Oval 55"/>
            <p:cNvSpPr>
              <a:spLocks noChangeArrowheads="1"/>
            </p:cNvSpPr>
            <p:nvPr/>
          </p:nvSpPr>
          <p:spPr bwMode="auto">
            <a:xfrm>
              <a:off x="2787" y="2496"/>
              <a:ext cx="317" cy="227"/>
            </a:xfrm>
            <a:prstGeom prst="ellipse">
              <a:avLst/>
            </a:prstGeom>
            <a:noFill/>
            <a:ln w="9525">
              <a:solidFill>
                <a:schemeClr val="tx1"/>
              </a:solidFill>
              <a:miter lim="800000"/>
              <a:headEnd/>
              <a:tailEnd/>
            </a:ln>
          </p:spPr>
          <p:txBody>
            <a:bodyPr wrap="none" anchor="ctr"/>
            <a:lstStyle/>
            <a:p>
              <a:r>
                <a:rPr lang="en-US" altLang="zh-CN" sz="2400" b="1"/>
                <a:t>12</a:t>
              </a:r>
            </a:p>
          </p:txBody>
        </p:sp>
        <p:sp>
          <p:nvSpPr>
            <p:cNvPr id="38940" name="Oval 56"/>
            <p:cNvSpPr>
              <a:spLocks noChangeArrowheads="1"/>
            </p:cNvSpPr>
            <p:nvPr/>
          </p:nvSpPr>
          <p:spPr bwMode="auto">
            <a:xfrm>
              <a:off x="2411" y="2839"/>
              <a:ext cx="317" cy="227"/>
            </a:xfrm>
            <a:prstGeom prst="ellipse">
              <a:avLst/>
            </a:prstGeom>
            <a:noFill/>
            <a:ln w="9525">
              <a:solidFill>
                <a:schemeClr val="tx1"/>
              </a:solidFill>
              <a:miter lim="800000"/>
              <a:headEnd/>
              <a:tailEnd/>
            </a:ln>
          </p:spPr>
          <p:txBody>
            <a:bodyPr wrap="none" anchor="ctr"/>
            <a:lstStyle/>
            <a:p>
              <a:pPr algn="ctr"/>
              <a:r>
                <a:rPr lang="en-US" altLang="zh-CN" sz="2400" b="1"/>
                <a:t>8</a:t>
              </a:r>
            </a:p>
          </p:txBody>
        </p:sp>
        <p:sp>
          <p:nvSpPr>
            <p:cNvPr id="38941" name="Oval 57"/>
            <p:cNvSpPr>
              <a:spLocks noChangeArrowheads="1"/>
            </p:cNvSpPr>
            <p:nvPr/>
          </p:nvSpPr>
          <p:spPr bwMode="auto">
            <a:xfrm>
              <a:off x="2115" y="3200"/>
              <a:ext cx="317" cy="227"/>
            </a:xfrm>
            <a:prstGeom prst="ellipse">
              <a:avLst/>
            </a:prstGeom>
            <a:noFill/>
            <a:ln w="9525">
              <a:solidFill>
                <a:schemeClr val="tx1"/>
              </a:solidFill>
              <a:miter lim="800000"/>
              <a:headEnd/>
              <a:tailEnd/>
            </a:ln>
          </p:spPr>
          <p:txBody>
            <a:bodyPr wrap="none" anchor="ctr"/>
            <a:lstStyle/>
            <a:p>
              <a:pPr algn="ctr"/>
              <a:r>
                <a:rPr lang="en-US" altLang="zh-CN" sz="2400" b="1"/>
                <a:t>6</a:t>
              </a:r>
            </a:p>
          </p:txBody>
        </p:sp>
        <p:sp>
          <p:nvSpPr>
            <p:cNvPr id="38942" name="Oval 58"/>
            <p:cNvSpPr>
              <a:spLocks noChangeArrowheads="1"/>
            </p:cNvSpPr>
            <p:nvPr/>
          </p:nvSpPr>
          <p:spPr bwMode="auto">
            <a:xfrm>
              <a:off x="2667" y="3208"/>
              <a:ext cx="317" cy="227"/>
            </a:xfrm>
            <a:prstGeom prst="ellipse">
              <a:avLst/>
            </a:prstGeom>
            <a:noFill/>
            <a:ln w="9525">
              <a:solidFill>
                <a:schemeClr val="tx1"/>
              </a:solidFill>
              <a:miter lim="800000"/>
              <a:headEnd/>
              <a:tailEnd/>
            </a:ln>
          </p:spPr>
          <p:txBody>
            <a:bodyPr wrap="none" anchor="ctr"/>
            <a:lstStyle/>
            <a:p>
              <a:r>
                <a:rPr lang="en-US" altLang="zh-CN" sz="2400" b="1"/>
                <a:t>10</a:t>
              </a:r>
            </a:p>
          </p:txBody>
        </p:sp>
        <p:sp>
          <p:nvSpPr>
            <p:cNvPr id="38943" name="Oval 59"/>
            <p:cNvSpPr>
              <a:spLocks noChangeArrowheads="1"/>
            </p:cNvSpPr>
            <p:nvPr/>
          </p:nvSpPr>
          <p:spPr bwMode="auto">
            <a:xfrm>
              <a:off x="3171" y="2824"/>
              <a:ext cx="317" cy="227"/>
            </a:xfrm>
            <a:prstGeom prst="ellipse">
              <a:avLst/>
            </a:prstGeom>
            <a:noFill/>
            <a:ln w="9525">
              <a:solidFill>
                <a:schemeClr val="tx1"/>
              </a:solidFill>
              <a:miter lim="800000"/>
              <a:headEnd/>
              <a:tailEnd/>
            </a:ln>
          </p:spPr>
          <p:txBody>
            <a:bodyPr wrap="none" anchor="ctr"/>
            <a:lstStyle/>
            <a:p>
              <a:r>
                <a:rPr lang="en-US" altLang="zh-CN" sz="2400" b="1"/>
                <a:t>15</a:t>
              </a:r>
            </a:p>
          </p:txBody>
        </p:sp>
        <p:sp>
          <p:nvSpPr>
            <p:cNvPr id="38944" name="Line 60"/>
            <p:cNvSpPr>
              <a:spLocks noChangeShapeType="1"/>
            </p:cNvSpPr>
            <p:nvPr/>
          </p:nvSpPr>
          <p:spPr bwMode="auto">
            <a:xfrm flipH="1">
              <a:off x="2667" y="2696"/>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45" name="Line 61"/>
            <p:cNvSpPr>
              <a:spLocks noChangeShapeType="1"/>
            </p:cNvSpPr>
            <p:nvPr/>
          </p:nvSpPr>
          <p:spPr bwMode="auto">
            <a:xfrm>
              <a:off x="3051" y="2696"/>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46" name="Line 62"/>
            <p:cNvSpPr>
              <a:spLocks noChangeShapeType="1"/>
            </p:cNvSpPr>
            <p:nvPr/>
          </p:nvSpPr>
          <p:spPr bwMode="auto">
            <a:xfrm flipH="1">
              <a:off x="2307" y="3049"/>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47" name="Line 63"/>
            <p:cNvSpPr>
              <a:spLocks noChangeShapeType="1"/>
            </p:cNvSpPr>
            <p:nvPr/>
          </p:nvSpPr>
          <p:spPr bwMode="auto">
            <a:xfrm>
              <a:off x="2619" y="3065"/>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48" name="Oval 64"/>
            <p:cNvSpPr>
              <a:spLocks noChangeArrowheads="1"/>
            </p:cNvSpPr>
            <p:nvPr/>
          </p:nvSpPr>
          <p:spPr bwMode="auto">
            <a:xfrm>
              <a:off x="3051" y="3208"/>
              <a:ext cx="317" cy="227"/>
            </a:xfrm>
            <a:prstGeom prst="ellipse">
              <a:avLst/>
            </a:prstGeom>
            <a:noFill/>
            <a:ln w="9525">
              <a:solidFill>
                <a:schemeClr val="tx1"/>
              </a:solidFill>
              <a:miter lim="800000"/>
              <a:headEnd/>
              <a:tailEnd/>
            </a:ln>
          </p:spPr>
          <p:txBody>
            <a:bodyPr wrap="none" anchor="ctr"/>
            <a:lstStyle/>
            <a:p>
              <a:r>
                <a:rPr lang="en-US" altLang="zh-CN" sz="2400" b="1"/>
                <a:t>13</a:t>
              </a:r>
            </a:p>
          </p:txBody>
        </p:sp>
        <p:sp>
          <p:nvSpPr>
            <p:cNvPr id="38949" name="Line 65"/>
            <p:cNvSpPr>
              <a:spLocks noChangeShapeType="1"/>
            </p:cNvSpPr>
            <p:nvPr/>
          </p:nvSpPr>
          <p:spPr bwMode="auto">
            <a:xfrm flipH="1">
              <a:off x="3158" y="3049"/>
              <a:ext cx="159" cy="159"/>
            </a:xfrm>
            <a:prstGeom prst="line">
              <a:avLst/>
            </a:prstGeom>
            <a:noFill/>
            <a:ln w="19050">
              <a:solidFill>
                <a:schemeClr val="tx1"/>
              </a:solidFill>
              <a:miter lim="800000"/>
              <a:headEnd/>
              <a:tailEnd/>
            </a:ln>
          </p:spPr>
          <p:txBody>
            <a:bodyPr wrap="none"/>
            <a:lstStyle/>
            <a:p>
              <a:endParaRPr lang="zh-CN" altLang="en-US" sz="2400" b="1"/>
            </a:p>
          </p:txBody>
        </p:sp>
        <p:sp>
          <p:nvSpPr>
            <p:cNvPr id="38950" name="Oval 66"/>
            <p:cNvSpPr>
              <a:spLocks noChangeArrowheads="1"/>
            </p:cNvSpPr>
            <p:nvPr/>
          </p:nvSpPr>
          <p:spPr bwMode="auto">
            <a:xfrm>
              <a:off x="3368" y="3567"/>
              <a:ext cx="317" cy="227"/>
            </a:xfrm>
            <a:prstGeom prst="ellipse">
              <a:avLst/>
            </a:prstGeom>
            <a:noFill/>
            <a:ln w="9525">
              <a:solidFill>
                <a:schemeClr val="tx1"/>
              </a:solidFill>
              <a:miter lim="800000"/>
              <a:headEnd/>
              <a:tailEnd/>
            </a:ln>
          </p:spPr>
          <p:txBody>
            <a:bodyPr wrap="none" anchor="ctr"/>
            <a:lstStyle/>
            <a:p>
              <a:r>
                <a:rPr lang="en-US" altLang="zh-CN" sz="2400" b="1"/>
                <a:t>14</a:t>
              </a:r>
            </a:p>
          </p:txBody>
        </p:sp>
        <p:sp>
          <p:nvSpPr>
            <p:cNvPr id="38951" name="Line 67"/>
            <p:cNvSpPr>
              <a:spLocks noChangeShapeType="1"/>
            </p:cNvSpPr>
            <p:nvPr/>
          </p:nvSpPr>
          <p:spPr bwMode="auto">
            <a:xfrm>
              <a:off x="3283" y="3424"/>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52" name="Oval 68"/>
            <p:cNvSpPr>
              <a:spLocks noChangeArrowheads="1"/>
            </p:cNvSpPr>
            <p:nvPr/>
          </p:nvSpPr>
          <p:spPr bwMode="auto">
            <a:xfrm>
              <a:off x="2390" y="3573"/>
              <a:ext cx="317" cy="227"/>
            </a:xfrm>
            <a:prstGeom prst="ellipse">
              <a:avLst/>
            </a:prstGeom>
            <a:noFill/>
            <a:ln w="9525">
              <a:solidFill>
                <a:schemeClr val="tx1"/>
              </a:solidFill>
              <a:miter lim="800000"/>
              <a:headEnd/>
              <a:tailEnd/>
            </a:ln>
          </p:spPr>
          <p:txBody>
            <a:bodyPr wrap="none" anchor="ctr"/>
            <a:lstStyle/>
            <a:p>
              <a:pPr algn="ctr"/>
              <a:r>
                <a:rPr lang="en-US" altLang="zh-CN" sz="2400" b="1"/>
                <a:t>9</a:t>
              </a:r>
            </a:p>
          </p:txBody>
        </p:sp>
        <p:sp>
          <p:nvSpPr>
            <p:cNvPr id="38953" name="Line 69"/>
            <p:cNvSpPr>
              <a:spLocks noChangeShapeType="1"/>
            </p:cNvSpPr>
            <p:nvPr/>
          </p:nvSpPr>
          <p:spPr bwMode="auto">
            <a:xfrm flipH="1">
              <a:off x="2582" y="3422"/>
              <a:ext cx="181" cy="159"/>
            </a:xfrm>
            <a:prstGeom prst="line">
              <a:avLst/>
            </a:prstGeom>
            <a:noFill/>
            <a:ln w="19050">
              <a:solidFill>
                <a:schemeClr val="tx1"/>
              </a:solidFill>
              <a:miter lim="800000"/>
              <a:headEnd/>
              <a:tailEnd/>
            </a:ln>
          </p:spPr>
          <p:txBody>
            <a:bodyPr wrap="none"/>
            <a:lstStyle/>
            <a:p>
              <a:endParaRPr lang="zh-CN" altLang="en-US" sz="2400" b="1"/>
            </a:p>
          </p:txBody>
        </p:sp>
      </p:grpSp>
      <p:sp>
        <p:nvSpPr>
          <p:cNvPr id="38938" name="Rectangle 70"/>
          <p:cNvSpPr>
            <a:spLocks noChangeArrowheads="1"/>
          </p:cNvSpPr>
          <p:nvPr/>
        </p:nvSpPr>
        <p:spPr bwMode="auto">
          <a:xfrm>
            <a:off x="3979863" y="2490788"/>
            <a:ext cx="1871663" cy="360363"/>
          </a:xfrm>
          <a:prstGeom prst="rect">
            <a:avLst/>
          </a:prstGeom>
          <a:noFill/>
          <a:ln w="9525">
            <a:noFill/>
            <a:miter lim="800000"/>
            <a:headEnd/>
            <a:tailEnd/>
          </a:ln>
        </p:spPr>
        <p:txBody>
          <a:bodyPr wrap="none" anchor="ctr"/>
          <a:lstStyle/>
          <a:p>
            <a:r>
              <a:rPr lang="en-US" altLang="zh-CN" sz="2400" b="1" dirty="0"/>
              <a:t>(b)   </a:t>
            </a:r>
            <a:r>
              <a:rPr lang="zh-CN" altLang="en-US" sz="2400" b="1" dirty="0"/>
              <a:t>删除结点</a:t>
            </a:r>
            <a:r>
              <a:rPr lang="en-US" altLang="zh-CN" sz="2400" b="1" dirty="0"/>
              <a:t>19</a:t>
            </a:r>
          </a:p>
        </p:txBody>
      </p:sp>
      <p:grpSp>
        <p:nvGrpSpPr>
          <p:cNvPr id="14" name="Group 72"/>
          <p:cNvGrpSpPr>
            <a:grpSpLocks/>
          </p:cNvGrpSpPr>
          <p:nvPr/>
        </p:nvGrpSpPr>
        <p:grpSpPr bwMode="auto">
          <a:xfrm>
            <a:off x="6499225" y="357188"/>
            <a:ext cx="2492375" cy="2060575"/>
            <a:chOff x="3939" y="2496"/>
            <a:chExt cx="1570" cy="1298"/>
          </a:xfrm>
        </p:grpSpPr>
        <p:sp>
          <p:nvSpPr>
            <p:cNvPr id="38924" name="Oval 73"/>
            <p:cNvSpPr>
              <a:spLocks noChangeArrowheads="1"/>
            </p:cNvSpPr>
            <p:nvPr/>
          </p:nvSpPr>
          <p:spPr bwMode="auto">
            <a:xfrm>
              <a:off x="4611" y="2496"/>
              <a:ext cx="317" cy="227"/>
            </a:xfrm>
            <a:prstGeom prst="ellipse">
              <a:avLst/>
            </a:prstGeom>
            <a:noFill/>
            <a:ln w="9525">
              <a:solidFill>
                <a:schemeClr val="tx1"/>
              </a:solidFill>
              <a:miter lim="800000"/>
              <a:headEnd/>
              <a:tailEnd/>
            </a:ln>
          </p:spPr>
          <p:txBody>
            <a:bodyPr wrap="none" anchor="ctr"/>
            <a:lstStyle/>
            <a:p>
              <a:r>
                <a:rPr lang="en-US" altLang="zh-CN" sz="2400" b="1"/>
                <a:t>12</a:t>
              </a:r>
            </a:p>
          </p:txBody>
        </p:sp>
        <p:sp>
          <p:nvSpPr>
            <p:cNvPr id="38925" name="Oval 74"/>
            <p:cNvSpPr>
              <a:spLocks noChangeArrowheads="1"/>
            </p:cNvSpPr>
            <p:nvPr/>
          </p:nvSpPr>
          <p:spPr bwMode="auto">
            <a:xfrm>
              <a:off x="4235" y="2839"/>
              <a:ext cx="317" cy="227"/>
            </a:xfrm>
            <a:prstGeom prst="ellipse">
              <a:avLst/>
            </a:prstGeom>
            <a:noFill/>
            <a:ln w="9525">
              <a:solidFill>
                <a:schemeClr val="tx1"/>
              </a:solidFill>
              <a:miter lim="800000"/>
              <a:headEnd/>
              <a:tailEnd/>
            </a:ln>
          </p:spPr>
          <p:txBody>
            <a:bodyPr wrap="none" anchor="ctr"/>
            <a:lstStyle/>
            <a:p>
              <a:pPr algn="ctr"/>
              <a:r>
                <a:rPr lang="en-US" altLang="zh-CN" sz="2400" b="1"/>
                <a:t>8</a:t>
              </a:r>
            </a:p>
          </p:txBody>
        </p:sp>
        <p:sp>
          <p:nvSpPr>
            <p:cNvPr id="38926" name="Oval 75"/>
            <p:cNvSpPr>
              <a:spLocks noChangeArrowheads="1"/>
            </p:cNvSpPr>
            <p:nvPr/>
          </p:nvSpPr>
          <p:spPr bwMode="auto">
            <a:xfrm>
              <a:off x="3939" y="3200"/>
              <a:ext cx="317" cy="227"/>
            </a:xfrm>
            <a:prstGeom prst="ellipse">
              <a:avLst/>
            </a:prstGeom>
            <a:noFill/>
            <a:ln w="9525">
              <a:solidFill>
                <a:schemeClr val="tx1"/>
              </a:solidFill>
              <a:miter lim="800000"/>
              <a:headEnd/>
              <a:tailEnd/>
            </a:ln>
          </p:spPr>
          <p:txBody>
            <a:bodyPr wrap="none" anchor="ctr"/>
            <a:lstStyle/>
            <a:p>
              <a:pPr algn="ctr"/>
              <a:r>
                <a:rPr lang="en-US" altLang="zh-CN" sz="2400" b="1"/>
                <a:t>6</a:t>
              </a:r>
            </a:p>
          </p:txBody>
        </p:sp>
        <p:sp>
          <p:nvSpPr>
            <p:cNvPr id="38927" name="Oval 76"/>
            <p:cNvSpPr>
              <a:spLocks noChangeArrowheads="1"/>
            </p:cNvSpPr>
            <p:nvPr/>
          </p:nvSpPr>
          <p:spPr bwMode="auto">
            <a:xfrm>
              <a:off x="4491" y="3208"/>
              <a:ext cx="317" cy="227"/>
            </a:xfrm>
            <a:prstGeom prst="ellipse">
              <a:avLst/>
            </a:prstGeom>
            <a:noFill/>
            <a:ln w="9525">
              <a:solidFill>
                <a:schemeClr val="tx1"/>
              </a:solidFill>
              <a:miter lim="800000"/>
              <a:headEnd/>
              <a:tailEnd/>
            </a:ln>
          </p:spPr>
          <p:txBody>
            <a:bodyPr wrap="none" anchor="ctr"/>
            <a:lstStyle/>
            <a:p>
              <a:pPr algn="ctr"/>
              <a:r>
                <a:rPr lang="en-US" altLang="zh-CN" sz="2400" b="1"/>
                <a:t>9</a:t>
              </a:r>
            </a:p>
          </p:txBody>
        </p:sp>
        <p:sp>
          <p:nvSpPr>
            <p:cNvPr id="38928" name="Oval 77"/>
            <p:cNvSpPr>
              <a:spLocks noChangeArrowheads="1"/>
            </p:cNvSpPr>
            <p:nvPr/>
          </p:nvSpPr>
          <p:spPr bwMode="auto">
            <a:xfrm>
              <a:off x="4995" y="2824"/>
              <a:ext cx="317" cy="227"/>
            </a:xfrm>
            <a:prstGeom prst="ellipse">
              <a:avLst/>
            </a:prstGeom>
            <a:noFill/>
            <a:ln w="9525">
              <a:solidFill>
                <a:schemeClr val="tx1"/>
              </a:solidFill>
              <a:miter lim="800000"/>
              <a:headEnd/>
              <a:tailEnd/>
            </a:ln>
          </p:spPr>
          <p:txBody>
            <a:bodyPr wrap="none" anchor="ctr"/>
            <a:lstStyle/>
            <a:p>
              <a:r>
                <a:rPr lang="en-US" altLang="zh-CN" sz="2400" b="1"/>
                <a:t>15</a:t>
              </a:r>
            </a:p>
          </p:txBody>
        </p:sp>
        <p:sp>
          <p:nvSpPr>
            <p:cNvPr id="38929" name="Line 78"/>
            <p:cNvSpPr>
              <a:spLocks noChangeShapeType="1"/>
            </p:cNvSpPr>
            <p:nvPr/>
          </p:nvSpPr>
          <p:spPr bwMode="auto">
            <a:xfrm flipH="1">
              <a:off x="4491" y="2696"/>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30" name="Line 79"/>
            <p:cNvSpPr>
              <a:spLocks noChangeShapeType="1"/>
            </p:cNvSpPr>
            <p:nvPr/>
          </p:nvSpPr>
          <p:spPr bwMode="auto">
            <a:xfrm>
              <a:off x="4875" y="2696"/>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31" name="Line 80"/>
            <p:cNvSpPr>
              <a:spLocks noChangeShapeType="1"/>
            </p:cNvSpPr>
            <p:nvPr/>
          </p:nvSpPr>
          <p:spPr bwMode="auto">
            <a:xfrm flipH="1">
              <a:off x="4131" y="3049"/>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32" name="Line 81"/>
            <p:cNvSpPr>
              <a:spLocks noChangeShapeType="1"/>
            </p:cNvSpPr>
            <p:nvPr/>
          </p:nvSpPr>
          <p:spPr bwMode="auto">
            <a:xfrm>
              <a:off x="4443" y="3065"/>
              <a:ext cx="181" cy="159"/>
            </a:xfrm>
            <a:prstGeom prst="line">
              <a:avLst/>
            </a:prstGeom>
            <a:noFill/>
            <a:ln w="19050">
              <a:solidFill>
                <a:schemeClr val="tx1"/>
              </a:solidFill>
              <a:miter lim="800000"/>
              <a:headEnd/>
              <a:tailEnd/>
            </a:ln>
          </p:spPr>
          <p:txBody>
            <a:bodyPr wrap="none"/>
            <a:lstStyle/>
            <a:p>
              <a:endParaRPr lang="zh-CN" altLang="en-US" sz="2400" b="1"/>
            </a:p>
          </p:txBody>
        </p:sp>
        <p:sp>
          <p:nvSpPr>
            <p:cNvPr id="38933" name="Oval 82"/>
            <p:cNvSpPr>
              <a:spLocks noChangeArrowheads="1"/>
            </p:cNvSpPr>
            <p:nvPr/>
          </p:nvSpPr>
          <p:spPr bwMode="auto">
            <a:xfrm>
              <a:off x="4875" y="3208"/>
              <a:ext cx="317" cy="227"/>
            </a:xfrm>
            <a:prstGeom prst="ellipse">
              <a:avLst/>
            </a:prstGeom>
            <a:noFill/>
            <a:ln w="9525">
              <a:solidFill>
                <a:schemeClr val="tx1"/>
              </a:solidFill>
              <a:miter lim="800000"/>
              <a:headEnd/>
              <a:tailEnd/>
            </a:ln>
          </p:spPr>
          <p:txBody>
            <a:bodyPr wrap="none" anchor="ctr"/>
            <a:lstStyle/>
            <a:p>
              <a:r>
                <a:rPr lang="en-US" altLang="zh-CN" sz="2400" b="1"/>
                <a:t>13</a:t>
              </a:r>
            </a:p>
          </p:txBody>
        </p:sp>
        <p:sp>
          <p:nvSpPr>
            <p:cNvPr id="38934" name="Line 83"/>
            <p:cNvSpPr>
              <a:spLocks noChangeShapeType="1"/>
            </p:cNvSpPr>
            <p:nvPr/>
          </p:nvSpPr>
          <p:spPr bwMode="auto">
            <a:xfrm flipH="1">
              <a:off x="4982" y="3049"/>
              <a:ext cx="159" cy="159"/>
            </a:xfrm>
            <a:prstGeom prst="line">
              <a:avLst/>
            </a:prstGeom>
            <a:noFill/>
            <a:ln w="19050">
              <a:solidFill>
                <a:schemeClr val="tx1"/>
              </a:solidFill>
              <a:miter lim="800000"/>
              <a:headEnd/>
              <a:tailEnd/>
            </a:ln>
          </p:spPr>
          <p:txBody>
            <a:bodyPr wrap="none"/>
            <a:lstStyle/>
            <a:p>
              <a:endParaRPr lang="zh-CN" altLang="en-US" sz="2400" b="1"/>
            </a:p>
          </p:txBody>
        </p:sp>
        <p:sp>
          <p:nvSpPr>
            <p:cNvPr id="38935" name="Oval 84"/>
            <p:cNvSpPr>
              <a:spLocks noChangeArrowheads="1"/>
            </p:cNvSpPr>
            <p:nvPr/>
          </p:nvSpPr>
          <p:spPr bwMode="auto">
            <a:xfrm>
              <a:off x="5192" y="3567"/>
              <a:ext cx="317" cy="227"/>
            </a:xfrm>
            <a:prstGeom prst="ellipse">
              <a:avLst/>
            </a:prstGeom>
            <a:noFill/>
            <a:ln w="9525">
              <a:solidFill>
                <a:schemeClr val="tx1"/>
              </a:solidFill>
              <a:miter lim="800000"/>
              <a:headEnd/>
              <a:tailEnd/>
            </a:ln>
          </p:spPr>
          <p:txBody>
            <a:bodyPr wrap="none" anchor="ctr"/>
            <a:lstStyle/>
            <a:p>
              <a:r>
                <a:rPr lang="en-US" altLang="zh-CN" sz="2400" b="1"/>
                <a:t>14</a:t>
              </a:r>
            </a:p>
          </p:txBody>
        </p:sp>
        <p:sp>
          <p:nvSpPr>
            <p:cNvPr id="38936" name="Line 85"/>
            <p:cNvSpPr>
              <a:spLocks noChangeShapeType="1"/>
            </p:cNvSpPr>
            <p:nvPr/>
          </p:nvSpPr>
          <p:spPr bwMode="auto">
            <a:xfrm>
              <a:off x="5107" y="3424"/>
              <a:ext cx="181" cy="159"/>
            </a:xfrm>
            <a:prstGeom prst="line">
              <a:avLst/>
            </a:prstGeom>
            <a:noFill/>
            <a:ln w="19050">
              <a:solidFill>
                <a:schemeClr val="tx1"/>
              </a:solidFill>
              <a:miter lim="800000"/>
              <a:headEnd/>
              <a:tailEnd/>
            </a:ln>
          </p:spPr>
          <p:txBody>
            <a:bodyPr wrap="none"/>
            <a:lstStyle/>
            <a:p>
              <a:endParaRPr lang="zh-CN" altLang="en-US" sz="2400" b="1"/>
            </a:p>
          </p:txBody>
        </p:sp>
      </p:grpSp>
      <p:sp>
        <p:nvSpPr>
          <p:cNvPr id="38923" name="Rectangle 86"/>
          <p:cNvSpPr>
            <a:spLocks noChangeArrowheads="1"/>
          </p:cNvSpPr>
          <p:nvPr/>
        </p:nvSpPr>
        <p:spPr bwMode="auto">
          <a:xfrm>
            <a:off x="6804025" y="2490788"/>
            <a:ext cx="1905000" cy="360363"/>
          </a:xfrm>
          <a:prstGeom prst="rect">
            <a:avLst/>
          </a:prstGeom>
          <a:noFill/>
          <a:ln w="9525">
            <a:noFill/>
            <a:miter lim="800000"/>
            <a:headEnd/>
            <a:tailEnd/>
          </a:ln>
        </p:spPr>
        <p:txBody>
          <a:bodyPr wrap="none" anchor="ctr"/>
          <a:lstStyle/>
          <a:p>
            <a:r>
              <a:rPr lang="en-US" altLang="zh-CN" sz="2400" b="1" dirty="0"/>
              <a:t>(c)  </a:t>
            </a:r>
            <a:r>
              <a:rPr lang="zh-CN" altLang="en-US" sz="2400" b="1" dirty="0"/>
              <a:t>删除结点</a:t>
            </a:r>
            <a:r>
              <a:rPr lang="en-US" altLang="zh-CN" sz="2400" b="1" dirty="0"/>
              <a:t>10</a:t>
            </a:r>
          </a:p>
        </p:txBody>
      </p:sp>
      <p:sp>
        <p:nvSpPr>
          <p:cNvPr id="38920" name="AutoShape 87"/>
          <p:cNvSpPr>
            <a:spLocks noChangeArrowheads="1"/>
          </p:cNvSpPr>
          <p:nvPr/>
        </p:nvSpPr>
        <p:spPr bwMode="auto">
          <a:xfrm>
            <a:off x="2971800" y="1479550"/>
            <a:ext cx="457200" cy="228600"/>
          </a:xfrm>
          <a:prstGeom prst="rightArrow">
            <a:avLst>
              <a:gd name="adj1" fmla="val 50000"/>
              <a:gd name="adj2" fmla="val 50000"/>
            </a:avLst>
          </a:prstGeom>
          <a:noFill/>
          <a:ln w="9525">
            <a:solidFill>
              <a:schemeClr val="tx1"/>
            </a:solidFill>
            <a:miter lim="800000"/>
            <a:headEnd/>
            <a:tailEnd/>
          </a:ln>
        </p:spPr>
        <p:txBody>
          <a:bodyPr wrap="none" anchor="ctr"/>
          <a:lstStyle/>
          <a:p>
            <a:endParaRPr lang="zh-CN" altLang="en-US" sz="2400" b="1"/>
          </a:p>
        </p:txBody>
      </p:sp>
      <p:sp>
        <p:nvSpPr>
          <p:cNvPr id="38921" name="AutoShape 88"/>
          <p:cNvSpPr>
            <a:spLocks noChangeArrowheads="1"/>
          </p:cNvSpPr>
          <p:nvPr/>
        </p:nvSpPr>
        <p:spPr bwMode="auto">
          <a:xfrm>
            <a:off x="5943600" y="1555750"/>
            <a:ext cx="457200" cy="228600"/>
          </a:xfrm>
          <a:prstGeom prst="rightArrow">
            <a:avLst>
              <a:gd name="adj1" fmla="val 50000"/>
              <a:gd name="adj2" fmla="val 50000"/>
            </a:avLst>
          </a:prstGeom>
          <a:noFill/>
          <a:ln w="9525">
            <a:solidFill>
              <a:schemeClr val="tx1"/>
            </a:solidFill>
            <a:miter lim="800000"/>
            <a:headEnd/>
            <a:tailEnd/>
          </a:ln>
        </p:spPr>
        <p:txBody>
          <a:bodyPr wrap="none" anchor="ctr"/>
          <a:lstStyle/>
          <a:p>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9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97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74" grpId="0" animBg="1"/>
      <p:bldP spid="38988" grpId="0"/>
      <p:bldP spid="38977" grpId="0"/>
      <p:bldP spid="38938" grpId="0"/>
      <p:bldP spid="38923" grpId="0"/>
      <p:bldP spid="38920" grpId="0" animBg="1"/>
      <p:bldP spid="38921"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5047" name="Oval 71"/>
          <p:cNvSpPr>
            <a:spLocks noChangeArrowheads="1"/>
          </p:cNvSpPr>
          <p:nvPr/>
        </p:nvSpPr>
        <p:spPr bwMode="auto">
          <a:xfrm>
            <a:off x="6477000" y="1295400"/>
            <a:ext cx="685800" cy="685800"/>
          </a:xfrm>
          <a:prstGeom prst="ellipse">
            <a:avLst/>
          </a:prstGeom>
          <a:solidFill>
            <a:srgbClr val="CC99FF">
              <a:alpha val="50000"/>
            </a:srgbClr>
          </a:solidFill>
          <a:ln>
            <a:noFill/>
          </a:ln>
          <a:effectLst/>
          <a:extLst>
            <a:ext uri="{91240B29-F687-4F45-9708-019B960494DF}">
              <a14:hiddenLine xmlns:a14="http://schemas.microsoft.com/office/drawing/2010/main" xmlns="" w="38100">
                <a:solidFill>
                  <a:srgbClr val="BADE78"/>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nvGrpSpPr>
          <p:cNvPr id="2" name="Group 2"/>
          <p:cNvGrpSpPr>
            <a:grpSpLocks/>
          </p:cNvGrpSpPr>
          <p:nvPr/>
        </p:nvGrpSpPr>
        <p:grpSpPr bwMode="auto">
          <a:xfrm>
            <a:off x="228600" y="914400"/>
            <a:ext cx="2435225" cy="3538538"/>
            <a:chOff x="384" y="240"/>
            <a:chExt cx="1198" cy="1365"/>
          </a:xfrm>
        </p:grpSpPr>
        <p:sp>
          <p:nvSpPr>
            <p:cNvPr id="254979" name="Oval 3"/>
            <p:cNvSpPr>
              <a:spLocks noChangeArrowheads="1"/>
            </p:cNvSpPr>
            <p:nvPr/>
          </p:nvSpPr>
          <p:spPr bwMode="auto">
            <a:xfrm>
              <a:off x="1399" y="240"/>
              <a:ext cx="183"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F</a:t>
              </a:r>
            </a:p>
          </p:txBody>
        </p:sp>
        <p:sp>
          <p:nvSpPr>
            <p:cNvPr id="254980" name="Oval 4"/>
            <p:cNvSpPr>
              <a:spLocks noChangeArrowheads="1"/>
            </p:cNvSpPr>
            <p:nvPr/>
          </p:nvSpPr>
          <p:spPr bwMode="auto">
            <a:xfrm>
              <a:off x="709" y="638"/>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C</a:t>
              </a:r>
            </a:p>
          </p:txBody>
        </p:sp>
        <p:sp>
          <p:nvSpPr>
            <p:cNvPr id="254981" name="Oval 5"/>
            <p:cNvSpPr>
              <a:spLocks noChangeArrowheads="1"/>
            </p:cNvSpPr>
            <p:nvPr/>
          </p:nvSpPr>
          <p:spPr bwMode="auto">
            <a:xfrm>
              <a:off x="384" y="86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C</a:t>
              </a:r>
              <a:r>
                <a:rPr kumimoji="1" lang="en-US" altLang="zh-CN" sz="2000" b="1" baseline="-10000" smtClean="0">
                  <a:solidFill>
                    <a:srgbClr val="000000"/>
                  </a:solidFill>
                  <a:latin typeface="Times New Roman" pitchFamily="18" charset="0"/>
                  <a:ea typeface="黑体" pitchFamily="2" charset="-122"/>
                </a:rPr>
                <a:t>L</a:t>
              </a:r>
            </a:p>
          </p:txBody>
        </p:sp>
        <p:sp>
          <p:nvSpPr>
            <p:cNvPr id="254982" name="Oval 6"/>
            <p:cNvSpPr>
              <a:spLocks noChangeArrowheads="1"/>
            </p:cNvSpPr>
            <p:nvPr/>
          </p:nvSpPr>
          <p:spPr bwMode="auto">
            <a:xfrm>
              <a:off x="1211" y="1264"/>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S</a:t>
              </a:r>
            </a:p>
          </p:txBody>
        </p:sp>
        <p:sp>
          <p:nvSpPr>
            <p:cNvPr id="254983" name="Oval 7"/>
            <p:cNvSpPr>
              <a:spLocks noChangeArrowheads="1"/>
            </p:cNvSpPr>
            <p:nvPr/>
          </p:nvSpPr>
          <p:spPr bwMode="auto">
            <a:xfrm>
              <a:off x="886" y="143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S</a:t>
              </a:r>
              <a:r>
                <a:rPr kumimoji="1" lang="en-US" altLang="zh-CN" sz="2000" b="1" baseline="-10000" smtClean="0">
                  <a:solidFill>
                    <a:srgbClr val="000000"/>
                  </a:solidFill>
                  <a:latin typeface="Times New Roman" pitchFamily="18" charset="0"/>
                  <a:ea typeface="黑体" pitchFamily="2" charset="-122"/>
                </a:rPr>
                <a:t>L</a:t>
              </a:r>
            </a:p>
          </p:txBody>
        </p:sp>
        <p:sp>
          <p:nvSpPr>
            <p:cNvPr id="254984" name="Oval 8"/>
            <p:cNvSpPr>
              <a:spLocks noChangeArrowheads="1"/>
            </p:cNvSpPr>
            <p:nvPr/>
          </p:nvSpPr>
          <p:spPr bwMode="auto">
            <a:xfrm>
              <a:off x="602" y="117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Q</a:t>
              </a:r>
              <a:r>
                <a:rPr kumimoji="1" lang="en-US" altLang="zh-CN" sz="2000" b="1" baseline="-10000" smtClean="0">
                  <a:solidFill>
                    <a:srgbClr val="000000"/>
                  </a:solidFill>
                  <a:latin typeface="Times New Roman" pitchFamily="18" charset="0"/>
                  <a:ea typeface="黑体" pitchFamily="2" charset="-122"/>
                </a:rPr>
                <a:t>L</a:t>
              </a:r>
            </a:p>
          </p:txBody>
        </p:sp>
        <p:sp>
          <p:nvSpPr>
            <p:cNvPr id="254985" name="Oval 9"/>
            <p:cNvSpPr>
              <a:spLocks noChangeArrowheads="1"/>
            </p:cNvSpPr>
            <p:nvPr/>
          </p:nvSpPr>
          <p:spPr bwMode="auto">
            <a:xfrm>
              <a:off x="1034" y="43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P</a:t>
              </a:r>
            </a:p>
          </p:txBody>
        </p:sp>
        <p:sp>
          <p:nvSpPr>
            <p:cNvPr id="254986" name="Oval 10"/>
            <p:cNvSpPr>
              <a:spLocks noChangeArrowheads="1"/>
            </p:cNvSpPr>
            <p:nvPr/>
          </p:nvSpPr>
          <p:spPr bwMode="auto">
            <a:xfrm>
              <a:off x="1278" y="666"/>
              <a:ext cx="243"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P</a:t>
              </a:r>
              <a:r>
                <a:rPr kumimoji="1" lang="en-US" altLang="zh-CN" sz="2000" b="1" baseline="-10000" smtClean="0">
                  <a:solidFill>
                    <a:srgbClr val="000000"/>
                  </a:solidFill>
                  <a:latin typeface="Times New Roman" pitchFamily="18" charset="0"/>
                  <a:ea typeface="黑体" pitchFamily="2" charset="-122"/>
                </a:rPr>
                <a:t>R</a:t>
              </a:r>
            </a:p>
          </p:txBody>
        </p:sp>
        <p:sp>
          <p:nvSpPr>
            <p:cNvPr id="254987" name="Oval 11"/>
            <p:cNvSpPr>
              <a:spLocks noChangeArrowheads="1"/>
            </p:cNvSpPr>
            <p:nvPr/>
          </p:nvSpPr>
          <p:spPr bwMode="auto">
            <a:xfrm>
              <a:off x="1008" y="1008"/>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Q</a:t>
              </a:r>
              <a:endParaRPr kumimoji="1" lang="en-US" altLang="zh-CN" sz="2000" b="1" baseline="-10000" smtClean="0">
                <a:solidFill>
                  <a:srgbClr val="000000"/>
                </a:solidFill>
                <a:latin typeface="Times New Roman" pitchFamily="18" charset="0"/>
                <a:ea typeface="黑体" pitchFamily="2" charset="-122"/>
              </a:endParaRPr>
            </a:p>
          </p:txBody>
        </p:sp>
        <p:sp>
          <p:nvSpPr>
            <p:cNvPr id="254988" name="Line 12"/>
            <p:cNvSpPr>
              <a:spLocks noChangeShapeType="1"/>
            </p:cNvSpPr>
            <p:nvPr/>
          </p:nvSpPr>
          <p:spPr bwMode="auto">
            <a:xfrm flipH="1">
              <a:off x="1237" y="382"/>
              <a:ext cx="162" cy="85"/>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4989" name="Line 13"/>
            <p:cNvSpPr>
              <a:spLocks noChangeShapeType="1"/>
            </p:cNvSpPr>
            <p:nvPr/>
          </p:nvSpPr>
          <p:spPr bwMode="auto">
            <a:xfrm flipH="1">
              <a:off x="912" y="581"/>
              <a:ext cx="162" cy="85"/>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4990" name="Line 14"/>
            <p:cNvSpPr>
              <a:spLocks noChangeShapeType="1"/>
            </p:cNvSpPr>
            <p:nvPr/>
          </p:nvSpPr>
          <p:spPr bwMode="auto">
            <a:xfrm flipH="1">
              <a:off x="587" y="780"/>
              <a:ext cx="163" cy="113"/>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4991" name="Line 15"/>
            <p:cNvSpPr>
              <a:spLocks noChangeShapeType="1"/>
            </p:cNvSpPr>
            <p:nvPr/>
          </p:nvSpPr>
          <p:spPr bwMode="auto">
            <a:xfrm>
              <a:off x="1237" y="581"/>
              <a:ext cx="81" cy="11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4992" name="Line 16"/>
            <p:cNvSpPr>
              <a:spLocks noChangeShapeType="1"/>
            </p:cNvSpPr>
            <p:nvPr/>
          </p:nvSpPr>
          <p:spPr bwMode="auto">
            <a:xfrm>
              <a:off x="927" y="810"/>
              <a:ext cx="162" cy="198"/>
            </a:xfrm>
            <a:prstGeom prst="line">
              <a:avLst/>
            </a:prstGeom>
            <a:noFill/>
            <a:ln w="38100">
              <a:solidFill>
                <a:srgbClr val="BADE78"/>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4993" name="Line 17"/>
            <p:cNvSpPr>
              <a:spLocks noChangeShapeType="1"/>
            </p:cNvSpPr>
            <p:nvPr/>
          </p:nvSpPr>
          <p:spPr bwMode="auto">
            <a:xfrm flipH="1">
              <a:off x="805" y="1150"/>
              <a:ext cx="244" cy="86"/>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4994" name="Line 18"/>
            <p:cNvSpPr>
              <a:spLocks noChangeShapeType="1"/>
            </p:cNvSpPr>
            <p:nvPr/>
          </p:nvSpPr>
          <p:spPr bwMode="auto">
            <a:xfrm flipH="1">
              <a:off x="1089" y="1406"/>
              <a:ext cx="163" cy="57"/>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4995" name="Line 19"/>
            <p:cNvSpPr>
              <a:spLocks noChangeShapeType="1"/>
            </p:cNvSpPr>
            <p:nvPr/>
          </p:nvSpPr>
          <p:spPr bwMode="auto">
            <a:xfrm>
              <a:off x="1171" y="1179"/>
              <a:ext cx="81" cy="11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3" name="Group 24"/>
          <p:cNvGrpSpPr>
            <a:grpSpLocks/>
          </p:cNvGrpSpPr>
          <p:nvPr/>
        </p:nvGrpSpPr>
        <p:grpSpPr bwMode="auto">
          <a:xfrm>
            <a:off x="6781800" y="2895600"/>
            <a:ext cx="461963" cy="423863"/>
            <a:chOff x="2592" y="3648"/>
            <a:chExt cx="291" cy="267"/>
          </a:xfrm>
        </p:grpSpPr>
        <p:sp>
          <p:nvSpPr>
            <p:cNvPr id="255001" name="Oval 25"/>
            <p:cNvSpPr>
              <a:spLocks noChangeArrowheads="1"/>
            </p:cNvSpPr>
            <p:nvPr/>
          </p:nvSpPr>
          <p:spPr bwMode="auto">
            <a:xfrm>
              <a:off x="2640" y="3744"/>
              <a:ext cx="243" cy="171"/>
            </a:xfrm>
            <a:prstGeom prst="ellipse">
              <a:avLst/>
            </a:prstGeom>
            <a:solidFill>
              <a:srgbClr val="FF9900"/>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P</a:t>
              </a:r>
              <a:r>
                <a:rPr kumimoji="1" lang="en-US" altLang="zh-CN" sz="2000" b="1" baseline="-10000" smtClean="0">
                  <a:solidFill>
                    <a:srgbClr val="000000"/>
                  </a:solidFill>
                  <a:latin typeface="Times New Roman" pitchFamily="18" charset="0"/>
                  <a:ea typeface="黑体" pitchFamily="2" charset="-122"/>
                </a:rPr>
                <a:t>R</a:t>
              </a:r>
            </a:p>
          </p:txBody>
        </p:sp>
        <p:sp>
          <p:nvSpPr>
            <p:cNvPr id="255002" name="Line 26"/>
            <p:cNvSpPr>
              <a:spLocks noChangeShapeType="1"/>
            </p:cNvSpPr>
            <p:nvPr/>
          </p:nvSpPr>
          <p:spPr bwMode="auto">
            <a:xfrm>
              <a:off x="2592" y="3648"/>
              <a:ext cx="81" cy="114"/>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4" name="Group 27"/>
          <p:cNvGrpSpPr>
            <a:grpSpLocks/>
          </p:cNvGrpSpPr>
          <p:nvPr/>
        </p:nvGrpSpPr>
        <p:grpSpPr bwMode="auto">
          <a:xfrm>
            <a:off x="4191000" y="3776663"/>
            <a:ext cx="1901825" cy="2166937"/>
            <a:chOff x="2496" y="1920"/>
            <a:chExt cx="1198" cy="1365"/>
          </a:xfrm>
        </p:grpSpPr>
        <p:sp>
          <p:nvSpPr>
            <p:cNvPr id="255004" name="Oval 28"/>
            <p:cNvSpPr>
              <a:spLocks noChangeArrowheads="1"/>
            </p:cNvSpPr>
            <p:nvPr/>
          </p:nvSpPr>
          <p:spPr bwMode="auto">
            <a:xfrm>
              <a:off x="3511" y="1920"/>
              <a:ext cx="183"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F</a:t>
              </a:r>
            </a:p>
          </p:txBody>
        </p:sp>
        <p:sp>
          <p:nvSpPr>
            <p:cNvPr id="255005" name="Oval 29"/>
            <p:cNvSpPr>
              <a:spLocks noChangeArrowheads="1"/>
            </p:cNvSpPr>
            <p:nvPr/>
          </p:nvSpPr>
          <p:spPr bwMode="auto">
            <a:xfrm>
              <a:off x="2821" y="2318"/>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C</a:t>
              </a:r>
            </a:p>
          </p:txBody>
        </p:sp>
        <p:sp>
          <p:nvSpPr>
            <p:cNvPr id="255006" name="Oval 30"/>
            <p:cNvSpPr>
              <a:spLocks noChangeArrowheads="1"/>
            </p:cNvSpPr>
            <p:nvPr/>
          </p:nvSpPr>
          <p:spPr bwMode="auto">
            <a:xfrm>
              <a:off x="2496" y="254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C</a:t>
              </a:r>
              <a:r>
                <a:rPr kumimoji="1" lang="en-US" altLang="zh-CN" sz="2000" b="1" baseline="-10000" smtClean="0">
                  <a:solidFill>
                    <a:srgbClr val="000000"/>
                  </a:solidFill>
                  <a:latin typeface="Times New Roman" pitchFamily="18" charset="0"/>
                  <a:ea typeface="黑体" pitchFamily="2" charset="-122"/>
                </a:rPr>
                <a:t>L</a:t>
              </a:r>
            </a:p>
          </p:txBody>
        </p:sp>
        <p:sp>
          <p:nvSpPr>
            <p:cNvPr id="255007" name="Oval 31"/>
            <p:cNvSpPr>
              <a:spLocks noChangeArrowheads="1"/>
            </p:cNvSpPr>
            <p:nvPr/>
          </p:nvSpPr>
          <p:spPr bwMode="auto">
            <a:xfrm>
              <a:off x="3323" y="2944"/>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S</a:t>
              </a:r>
            </a:p>
          </p:txBody>
        </p:sp>
        <p:sp>
          <p:nvSpPr>
            <p:cNvPr id="255008" name="Oval 32"/>
            <p:cNvSpPr>
              <a:spLocks noChangeArrowheads="1"/>
            </p:cNvSpPr>
            <p:nvPr/>
          </p:nvSpPr>
          <p:spPr bwMode="auto">
            <a:xfrm>
              <a:off x="2998" y="3115"/>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S</a:t>
              </a:r>
              <a:r>
                <a:rPr kumimoji="1" lang="en-US" altLang="zh-CN" sz="2000" b="1" baseline="-10000" smtClean="0">
                  <a:solidFill>
                    <a:srgbClr val="000000"/>
                  </a:solidFill>
                  <a:latin typeface="Times New Roman" pitchFamily="18" charset="0"/>
                  <a:ea typeface="黑体" pitchFamily="2" charset="-122"/>
                </a:rPr>
                <a:t>L</a:t>
              </a:r>
            </a:p>
          </p:txBody>
        </p:sp>
        <p:sp>
          <p:nvSpPr>
            <p:cNvPr id="255009" name="Oval 33"/>
            <p:cNvSpPr>
              <a:spLocks noChangeArrowheads="1"/>
            </p:cNvSpPr>
            <p:nvPr/>
          </p:nvSpPr>
          <p:spPr bwMode="auto">
            <a:xfrm>
              <a:off x="2714" y="285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Q</a:t>
              </a:r>
              <a:r>
                <a:rPr kumimoji="1" lang="en-US" altLang="zh-CN" sz="2000" b="1" baseline="-10000" smtClean="0">
                  <a:solidFill>
                    <a:srgbClr val="000000"/>
                  </a:solidFill>
                  <a:latin typeface="Times New Roman" pitchFamily="18" charset="0"/>
                  <a:ea typeface="黑体" pitchFamily="2" charset="-122"/>
                </a:rPr>
                <a:t>L</a:t>
              </a:r>
            </a:p>
          </p:txBody>
        </p:sp>
        <p:sp>
          <p:nvSpPr>
            <p:cNvPr id="255010" name="Oval 34"/>
            <p:cNvSpPr>
              <a:spLocks noChangeArrowheads="1"/>
            </p:cNvSpPr>
            <p:nvPr/>
          </p:nvSpPr>
          <p:spPr bwMode="auto">
            <a:xfrm>
              <a:off x="3146" y="2119"/>
              <a:ext cx="244" cy="17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P</a:t>
              </a:r>
            </a:p>
          </p:txBody>
        </p:sp>
        <p:sp>
          <p:nvSpPr>
            <p:cNvPr id="255011" name="Oval 35"/>
            <p:cNvSpPr>
              <a:spLocks noChangeArrowheads="1"/>
            </p:cNvSpPr>
            <p:nvPr/>
          </p:nvSpPr>
          <p:spPr bwMode="auto">
            <a:xfrm>
              <a:off x="3390" y="2346"/>
              <a:ext cx="243"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P</a:t>
              </a:r>
              <a:r>
                <a:rPr kumimoji="1" lang="en-US" altLang="zh-CN" sz="2000" b="1" baseline="-10000" smtClean="0">
                  <a:solidFill>
                    <a:srgbClr val="000000"/>
                  </a:solidFill>
                  <a:latin typeface="Times New Roman" pitchFamily="18" charset="0"/>
                  <a:ea typeface="黑体" pitchFamily="2" charset="-122"/>
                </a:rPr>
                <a:t>R</a:t>
              </a:r>
            </a:p>
          </p:txBody>
        </p:sp>
        <p:sp>
          <p:nvSpPr>
            <p:cNvPr id="255012" name="Oval 36"/>
            <p:cNvSpPr>
              <a:spLocks noChangeArrowheads="1"/>
            </p:cNvSpPr>
            <p:nvPr/>
          </p:nvSpPr>
          <p:spPr bwMode="auto">
            <a:xfrm>
              <a:off x="3120" y="2688"/>
              <a:ext cx="244" cy="17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Q</a:t>
              </a:r>
              <a:endParaRPr kumimoji="1" lang="en-US" altLang="zh-CN" sz="2000" b="1" baseline="-10000" smtClean="0">
                <a:solidFill>
                  <a:srgbClr val="000000"/>
                </a:solidFill>
                <a:latin typeface="Times New Roman" pitchFamily="18" charset="0"/>
                <a:ea typeface="黑体" pitchFamily="2" charset="-122"/>
              </a:endParaRPr>
            </a:p>
          </p:txBody>
        </p:sp>
        <p:sp>
          <p:nvSpPr>
            <p:cNvPr id="255013" name="Line 37"/>
            <p:cNvSpPr>
              <a:spLocks noChangeShapeType="1"/>
            </p:cNvSpPr>
            <p:nvPr/>
          </p:nvSpPr>
          <p:spPr bwMode="auto">
            <a:xfrm flipH="1">
              <a:off x="3349" y="2062"/>
              <a:ext cx="162" cy="85"/>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14" name="Line 38"/>
            <p:cNvSpPr>
              <a:spLocks noChangeShapeType="1"/>
            </p:cNvSpPr>
            <p:nvPr/>
          </p:nvSpPr>
          <p:spPr bwMode="auto">
            <a:xfrm flipH="1">
              <a:off x="3024" y="2261"/>
              <a:ext cx="162" cy="85"/>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15" name="Line 39"/>
            <p:cNvSpPr>
              <a:spLocks noChangeShapeType="1"/>
            </p:cNvSpPr>
            <p:nvPr/>
          </p:nvSpPr>
          <p:spPr bwMode="auto">
            <a:xfrm flipH="1">
              <a:off x="2699" y="2460"/>
              <a:ext cx="163" cy="113"/>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16" name="Line 40"/>
            <p:cNvSpPr>
              <a:spLocks noChangeShapeType="1"/>
            </p:cNvSpPr>
            <p:nvPr/>
          </p:nvSpPr>
          <p:spPr bwMode="auto">
            <a:xfrm>
              <a:off x="3349" y="2261"/>
              <a:ext cx="81" cy="11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17" name="Line 41"/>
            <p:cNvSpPr>
              <a:spLocks noChangeShapeType="1"/>
            </p:cNvSpPr>
            <p:nvPr/>
          </p:nvSpPr>
          <p:spPr bwMode="auto">
            <a:xfrm>
              <a:off x="3039" y="2490"/>
              <a:ext cx="162" cy="198"/>
            </a:xfrm>
            <a:prstGeom prst="line">
              <a:avLst/>
            </a:prstGeom>
            <a:noFill/>
            <a:ln w="38100">
              <a:solidFill>
                <a:srgbClr val="BADE78"/>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18" name="Line 42"/>
            <p:cNvSpPr>
              <a:spLocks noChangeShapeType="1"/>
            </p:cNvSpPr>
            <p:nvPr/>
          </p:nvSpPr>
          <p:spPr bwMode="auto">
            <a:xfrm flipH="1">
              <a:off x="2917" y="2830"/>
              <a:ext cx="244" cy="86"/>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19" name="Line 43"/>
            <p:cNvSpPr>
              <a:spLocks noChangeShapeType="1"/>
            </p:cNvSpPr>
            <p:nvPr/>
          </p:nvSpPr>
          <p:spPr bwMode="auto">
            <a:xfrm flipH="1">
              <a:off x="3201" y="3086"/>
              <a:ext cx="163" cy="57"/>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20" name="Line 44"/>
            <p:cNvSpPr>
              <a:spLocks noChangeShapeType="1"/>
            </p:cNvSpPr>
            <p:nvPr/>
          </p:nvSpPr>
          <p:spPr bwMode="auto">
            <a:xfrm>
              <a:off x="3283" y="2859"/>
              <a:ext cx="81" cy="114"/>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sp>
        <p:nvSpPr>
          <p:cNvPr id="255026" name="Text Box 50"/>
          <p:cNvSpPr txBox="1">
            <a:spLocks noChangeArrowheads="1"/>
          </p:cNvSpPr>
          <p:nvPr/>
        </p:nvSpPr>
        <p:spPr bwMode="auto">
          <a:xfrm>
            <a:off x="3810000" y="3352800"/>
            <a:ext cx="9906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800" b="1" smtClean="0">
                <a:solidFill>
                  <a:srgbClr val="0000CC"/>
                </a:solidFill>
                <a:latin typeface="楷体_GB2312" pitchFamily="49" charset="-122"/>
                <a:ea typeface="楷体_GB2312" pitchFamily="49" charset="-122"/>
              </a:rPr>
              <a:t>法</a:t>
            </a:r>
            <a:r>
              <a:rPr kumimoji="1" lang="en-US" altLang="zh-CN" sz="2800" b="1" smtClean="0">
                <a:solidFill>
                  <a:srgbClr val="0000CC"/>
                </a:solidFill>
                <a:latin typeface="Times New Roman" pitchFamily="18" charset="0"/>
                <a:ea typeface="楷体_GB2312" pitchFamily="49" charset="-122"/>
              </a:rPr>
              <a:t>2:</a:t>
            </a:r>
          </a:p>
        </p:txBody>
      </p:sp>
      <p:grpSp>
        <p:nvGrpSpPr>
          <p:cNvPr id="5" name="Group 76"/>
          <p:cNvGrpSpPr>
            <a:grpSpLocks/>
          </p:cNvGrpSpPr>
          <p:nvPr/>
        </p:nvGrpSpPr>
        <p:grpSpPr bwMode="auto">
          <a:xfrm>
            <a:off x="4940300" y="685800"/>
            <a:ext cx="2222500" cy="2547938"/>
            <a:chOff x="3112" y="585"/>
            <a:chExt cx="1400" cy="1452"/>
          </a:xfrm>
        </p:grpSpPr>
        <p:sp>
          <p:nvSpPr>
            <p:cNvPr id="255028" name="Oval 52"/>
            <p:cNvSpPr>
              <a:spLocks noChangeArrowheads="1"/>
            </p:cNvSpPr>
            <p:nvPr/>
          </p:nvSpPr>
          <p:spPr bwMode="auto">
            <a:xfrm>
              <a:off x="4298" y="585"/>
              <a:ext cx="214"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F</a:t>
              </a:r>
            </a:p>
          </p:txBody>
        </p:sp>
        <p:sp>
          <p:nvSpPr>
            <p:cNvPr id="255029" name="Oval 53"/>
            <p:cNvSpPr>
              <a:spLocks noChangeArrowheads="1"/>
            </p:cNvSpPr>
            <p:nvPr/>
          </p:nvSpPr>
          <p:spPr bwMode="auto">
            <a:xfrm>
              <a:off x="3492" y="1008"/>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C</a:t>
              </a:r>
            </a:p>
          </p:txBody>
        </p:sp>
        <p:sp>
          <p:nvSpPr>
            <p:cNvPr id="255030" name="Oval 54"/>
            <p:cNvSpPr>
              <a:spLocks noChangeArrowheads="1"/>
            </p:cNvSpPr>
            <p:nvPr/>
          </p:nvSpPr>
          <p:spPr bwMode="auto">
            <a:xfrm>
              <a:off x="3112" y="1250"/>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C</a:t>
              </a:r>
              <a:r>
                <a:rPr kumimoji="1" lang="en-US" altLang="zh-CN" sz="2000" b="1" baseline="-10000" smtClean="0">
                  <a:solidFill>
                    <a:srgbClr val="000000"/>
                  </a:solidFill>
                  <a:latin typeface="Times New Roman" pitchFamily="18" charset="0"/>
                  <a:ea typeface="黑体" pitchFamily="2" charset="-122"/>
                </a:rPr>
                <a:t>L</a:t>
              </a:r>
            </a:p>
          </p:txBody>
        </p:sp>
        <p:sp>
          <p:nvSpPr>
            <p:cNvPr id="255031" name="Oval 55"/>
            <p:cNvSpPr>
              <a:spLocks noChangeArrowheads="1"/>
            </p:cNvSpPr>
            <p:nvPr/>
          </p:nvSpPr>
          <p:spPr bwMode="auto">
            <a:xfrm>
              <a:off x="4079" y="1674"/>
              <a:ext cx="285" cy="18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S</a:t>
              </a:r>
            </a:p>
          </p:txBody>
        </p:sp>
        <p:sp>
          <p:nvSpPr>
            <p:cNvPr id="255032" name="Oval 56"/>
            <p:cNvSpPr>
              <a:spLocks noChangeArrowheads="1"/>
            </p:cNvSpPr>
            <p:nvPr/>
          </p:nvSpPr>
          <p:spPr bwMode="auto">
            <a:xfrm>
              <a:off x="3699" y="1856"/>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S</a:t>
              </a:r>
              <a:r>
                <a:rPr kumimoji="1" lang="en-US" altLang="zh-CN" sz="2000" b="1" baseline="-10000" smtClean="0">
                  <a:solidFill>
                    <a:srgbClr val="000000"/>
                  </a:solidFill>
                  <a:latin typeface="Times New Roman" pitchFamily="18" charset="0"/>
                  <a:ea typeface="黑体" pitchFamily="2" charset="-122"/>
                </a:rPr>
                <a:t>L</a:t>
              </a:r>
            </a:p>
          </p:txBody>
        </p:sp>
        <p:sp>
          <p:nvSpPr>
            <p:cNvPr id="255033" name="Oval 57"/>
            <p:cNvSpPr>
              <a:spLocks noChangeArrowheads="1"/>
            </p:cNvSpPr>
            <p:nvPr/>
          </p:nvSpPr>
          <p:spPr bwMode="auto">
            <a:xfrm>
              <a:off x="3367" y="1584"/>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Q</a:t>
              </a:r>
              <a:r>
                <a:rPr kumimoji="1" lang="en-US" altLang="zh-CN" sz="2000" b="1" baseline="-10000" smtClean="0">
                  <a:solidFill>
                    <a:srgbClr val="000000"/>
                  </a:solidFill>
                  <a:latin typeface="Times New Roman" pitchFamily="18" charset="0"/>
                  <a:ea typeface="黑体" pitchFamily="2" charset="-122"/>
                </a:rPr>
                <a:t>L</a:t>
              </a:r>
            </a:p>
          </p:txBody>
        </p:sp>
        <p:sp>
          <p:nvSpPr>
            <p:cNvPr id="255034" name="Oval 58"/>
            <p:cNvSpPr>
              <a:spLocks noChangeArrowheads="1"/>
            </p:cNvSpPr>
            <p:nvPr/>
          </p:nvSpPr>
          <p:spPr bwMode="auto">
            <a:xfrm>
              <a:off x="3872" y="797"/>
              <a:ext cx="285" cy="181"/>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P</a:t>
              </a:r>
            </a:p>
          </p:txBody>
        </p:sp>
        <p:sp>
          <p:nvSpPr>
            <p:cNvPr id="255035" name="Oval 59"/>
            <p:cNvSpPr>
              <a:spLocks noChangeArrowheads="1"/>
            </p:cNvSpPr>
            <p:nvPr/>
          </p:nvSpPr>
          <p:spPr bwMode="auto">
            <a:xfrm>
              <a:off x="4157" y="1038"/>
              <a:ext cx="284" cy="18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P</a:t>
              </a:r>
              <a:r>
                <a:rPr kumimoji="1" lang="en-US" altLang="zh-CN" sz="2000" b="1" baseline="-10000" smtClean="0">
                  <a:solidFill>
                    <a:srgbClr val="000000"/>
                  </a:solidFill>
                  <a:latin typeface="Times New Roman" pitchFamily="18" charset="0"/>
                  <a:ea typeface="黑体" pitchFamily="2" charset="-122"/>
                </a:rPr>
                <a:t>R</a:t>
              </a:r>
            </a:p>
          </p:txBody>
        </p:sp>
        <p:sp>
          <p:nvSpPr>
            <p:cNvPr id="255036" name="Oval 60"/>
            <p:cNvSpPr>
              <a:spLocks noChangeArrowheads="1"/>
            </p:cNvSpPr>
            <p:nvPr/>
          </p:nvSpPr>
          <p:spPr bwMode="auto">
            <a:xfrm>
              <a:off x="3841" y="1402"/>
              <a:ext cx="285" cy="18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Q</a:t>
              </a:r>
              <a:endParaRPr kumimoji="1" lang="en-US" altLang="zh-CN" sz="2000" b="1" baseline="-10000" smtClean="0">
                <a:solidFill>
                  <a:srgbClr val="000000"/>
                </a:solidFill>
                <a:latin typeface="Times New Roman" pitchFamily="18" charset="0"/>
                <a:ea typeface="黑体" pitchFamily="2" charset="-122"/>
              </a:endParaRPr>
            </a:p>
          </p:txBody>
        </p:sp>
        <p:sp>
          <p:nvSpPr>
            <p:cNvPr id="255037" name="Line 61"/>
            <p:cNvSpPr>
              <a:spLocks noChangeShapeType="1"/>
            </p:cNvSpPr>
            <p:nvPr/>
          </p:nvSpPr>
          <p:spPr bwMode="auto">
            <a:xfrm flipH="1">
              <a:off x="4109" y="736"/>
              <a:ext cx="189" cy="91"/>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38" name="Line 62"/>
            <p:cNvSpPr>
              <a:spLocks noChangeShapeType="1"/>
            </p:cNvSpPr>
            <p:nvPr/>
          </p:nvSpPr>
          <p:spPr bwMode="auto">
            <a:xfrm flipH="1">
              <a:off x="3729" y="948"/>
              <a:ext cx="190" cy="9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39" name="Line 63"/>
            <p:cNvSpPr>
              <a:spLocks noChangeShapeType="1"/>
            </p:cNvSpPr>
            <p:nvPr/>
          </p:nvSpPr>
          <p:spPr bwMode="auto">
            <a:xfrm flipH="1">
              <a:off x="3350" y="1160"/>
              <a:ext cx="190" cy="12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40" name="Line 64"/>
            <p:cNvSpPr>
              <a:spLocks noChangeShapeType="1"/>
            </p:cNvSpPr>
            <p:nvPr/>
          </p:nvSpPr>
          <p:spPr bwMode="auto">
            <a:xfrm>
              <a:off x="4109" y="948"/>
              <a:ext cx="95" cy="121"/>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41" name="Line 65"/>
            <p:cNvSpPr>
              <a:spLocks noChangeShapeType="1"/>
            </p:cNvSpPr>
            <p:nvPr/>
          </p:nvSpPr>
          <p:spPr bwMode="auto">
            <a:xfrm>
              <a:off x="3747" y="1191"/>
              <a:ext cx="189" cy="211"/>
            </a:xfrm>
            <a:prstGeom prst="line">
              <a:avLst/>
            </a:prstGeom>
            <a:noFill/>
            <a:ln w="38100">
              <a:solidFill>
                <a:srgbClr val="BADE78"/>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42" name="Line 66"/>
            <p:cNvSpPr>
              <a:spLocks noChangeShapeType="1"/>
            </p:cNvSpPr>
            <p:nvPr/>
          </p:nvSpPr>
          <p:spPr bwMode="auto">
            <a:xfrm flipH="1">
              <a:off x="3604" y="1553"/>
              <a:ext cx="285" cy="92"/>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43" name="Line 67"/>
            <p:cNvSpPr>
              <a:spLocks noChangeShapeType="1"/>
            </p:cNvSpPr>
            <p:nvPr/>
          </p:nvSpPr>
          <p:spPr bwMode="auto">
            <a:xfrm flipH="1">
              <a:off x="3936" y="1825"/>
              <a:ext cx="190" cy="61"/>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44" name="Line 68"/>
            <p:cNvSpPr>
              <a:spLocks noChangeShapeType="1"/>
            </p:cNvSpPr>
            <p:nvPr/>
          </p:nvSpPr>
          <p:spPr bwMode="auto">
            <a:xfrm>
              <a:off x="4032" y="1584"/>
              <a:ext cx="94" cy="121"/>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sp>
        <p:nvSpPr>
          <p:cNvPr id="255045" name="Text Box 69"/>
          <p:cNvSpPr txBox="1">
            <a:spLocks noChangeArrowheads="1"/>
          </p:cNvSpPr>
          <p:nvPr/>
        </p:nvSpPr>
        <p:spPr bwMode="auto">
          <a:xfrm>
            <a:off x="3810000" y="1295400"/>
            <a:ext cx="838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800" b="1" smtClean="0">
                <a:solidFill>
                  <a:srgbClr val="0000CC"/>
                </a:solidFill>
                <a:latin typeface="楷体_GB2312" pitchFamily="49" charset="-122"/>
                <a:ea typeface="楷体_GB2312" pitchFamily="49" charset="-122"/>
              </a:rPr>
              <a:t>法</a:t>
            </a:r>
            <a:r>
              <a:rPr kumimoji="1" lang="en-US" altLang="zh-CN" sz="2800" b="1" smtClean="0">
                <a:solidFill>
                  <a:srgbClr val="0000CC"/>
                </a:solidFill>
                <a:latin typeface="Times New Roman" pitchFamily="18" charset="0"/>
                <a:ea typeface="楷体_GB2312" pitchFamily="49" charset="-122"/>
              </a:rPr>
              <a:t>1</a:t>
            </a:r>
            <a:r>
              <a:rPr kumimoji="1" lang="en-US" altLang="zh-CN" sz="2800" b="1" smtClean="0">
                <a:solidFill>
                  <a:srgbClr val="0000CC"/>
                </a:solidFill>
                <a:latin typeface="楷体_GB2312" pitchFamily="49" charset="-122"/>
                <a:ea typeface="楷体_GB2312" pitchFamily="49" charset="-122"/>
              </a:rPr>
              <a:t>:</a:t>
            </a:r>
          </a:p>
        </p:txBody>
      </p:sp>
      <p:sp>
        <p:nvSpPr>
          <p:cNvPr id="255046" name="Line 70"/>
          <p:cNvSpPr>
            <a:spLocks noChangeShapeType="1"/>
          </p:cNvSpPr>
          <p:nvPr/>
        </p:nvSpPr>
        <p:spPr bwMode="auto">
          <a:xfrm flipH="1">
            <a:off x="6324600" y="990600"/>
            <a:ext cx="152400" cy="457200"/>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49" name="Rectangle 73"/>
          <p:cNvSpPr>
            <a:spLocks noGrp="1" noChangeArrowheads="1"/>
          </p:cNvSpPr>
          <p:nvPr>
            <p:ph type="title"/>
          </p:nvPr>
        </p:nvSpPr>
        <p:spPr>
          <a:xfrm>
            <a:off x="228600" y="228600"/>
            <a:ext cx="6934200" cy="381000"/>
          </a:xfrm>
        </p:spPr>
        <p:txBody>
          <a:bodyPr/>
          <a:lstStyle/>
          <a:p>
            <a:pPr algn="l"/>
            <a:r>
              <a:rPr lang="zh-CN" altLang="en-US" sz="2800" b="1">
                <a:solidFill>
                  <a:srgbClr val="FF3300"/>
                </a:solidFill>
                <a:latin typeface="楷体_GB2312" pitchFamily="49" charset="-122"/>
                <a:ea typeface="楷体_GB2312" pitchFamily="49" charset="-122"/>
              </a:rPr>
              <a:t>例：</a:t>
            </a:r>
            <a:r>
              <a:rPr lang="zh-CN" altLang="en-US" sz="2800" b="1">
                <a:solidFill>
                  <a:schemeClr val="tx1"/>
                </a:solidFill>
                <a:latin typeface="楷体_GB2312" pitchFamily="49" charset="-122"/>
                <a:ea typeface="楷体_GB2312" pitchFamily="49" charset="-122"/>
              </a:rPr>
              <a:t>请从下面的二叉排序树中删除结点</a:t>
            </a:r>
            <a:r>
              <a:rPr lang="en-US" altLang="zh-CN" sz="2800" b="1">
                <a:solidFill>
                  <a:schemeClr val="tx1"/>
                </a:solidFill>
                <a:latin typeface="楷体_GB2312" pitchFamily="49" charset="-122"/>
                <a:ea typeface="楷体_GB2312" pitchFamily="49" charset="-122"/>
              </a:rPr>
              <a:t>P</a:t>
            </a:r>
            <a:r>
              <a:rPr lang="zh-CN" altLang="en-US" sz="2800" b="1">
                <a:solidFill>
                  <a:schemeClr val="tx1"/>
                </a:solidFill>
                <a:latin typeface="楷体_GB2312" pitchFamily="49" charset="-122"/>
                <a:ea typeface="楷体_GB2312" pitchFamily="49" charset="-122"/>
              </a:rPr>
              <a:t>。</a:t>
            </a:r>
          </a:p>
        </p:txBody>
      </p:sp>
      <p:sp>
        <p:nvSpPr>
          <p:cNvPr id="255051" name="Oval 75"/>
          <p:cNvSpPr>
            <a:spLocks noChangeArrowheads="1"/>
          </p:cNvSpPr>
          <p:nvPr/>
        </p:nvSpPr>
        <p:spPr bwMode="auto">
          <a:xfrm>
            <a:off x="1524000" y="1404938"/>
            <a:ext cx="533400" cy="457200"/>
          </a:xfrm>
          <a:prstGeom prst="ellipse">
            <a:avLst/>
          </a:prstGeom>
          <a:noFill/>
          <a:ln w="38100">
            <a:solidFill>
              <a:schemeClr val="tx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255053" name="Line 77"/>
          <p:cNvSpPr>
            <a:spLocks noChangeShapeType="1"/>
          </p:cNvSpPr>
          <p:nvPr/>
        </p:nvSpPr>
        <p:spPr bwMode="auto">
          <a:xfrm flipH="1">
            <a:off x="5334000" y="3962400"/>
            <a:ext cx="152400" cy="457200"/>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255021" name="Oval 45"/>
          <p:cNvSpPr>
            <a:spLocks noChangeArrowheads="1"/>
          </p:cNvSpPr>
          <p:nvPr/>
        </p:nvSpPr>
        <p:spPr bwMode="auto">
          <a:xfrm>
            <a:off x="5251450" y="4071938"/>
            <a:ext cx="387350" cy="271462"/>
          </a:xfrm>
          <a:prstGeom prst="ellipse">
            <a:avLst/>
          </a:prstGeom>
          <a:solidFill>
            <a:srgbClr val="FF9900"/>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S</a:t>
            </a:r>
          </a:p>
        </p:txBody>
      </p:sp>
      <p:sp>
        <p:nvSpPr>
          <p:cNvPr id="255022" name="Oval 46"/>
          <p:cNvSpPr>
            <a:spLocks noChangeArrowheads="1"/>
          </p:cNvSpPr>
          <p:nvPr/>
        </p:nvSpPr>
        <p:spPr bwMode="auto">
          <a:xfrm>
            <a:off x="4876800" y="5334000"/>
            <a:ext cx="1295400" cy="762000"/>
          </a:xfrm>
          <a:prstGeom prst="ellipse">
            <a:avLst/>
          </a:prstGeom>
          <a:solidFill>
            <a:srgbClr val="CC99FF">
              <a:alpha val="50000"/>
            </a:srgbClr>
          </a:solidFill>
          <a:ln w="38100">
            <a:solidFill>
              <a:srgbClr val="111147"/>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nvGrpSpPr>
          <p:cNvPr id="6" name="Group 47"/>
          <p:cNvGrpSpPr>
            <a:grpSpLocks/>
          </p:cNvGrpSpPr>
          <p:nvPr/>
        </p:nvGrpSpPr>
        <p:grpSpPr bwMode="auto">
          <a:xfrm>
            <a:off x="5257800" y="5216525"/>
            <a:ext cx="387350" cy="498475"/>
            <a:chOff x="3840" y="3552"/>
            <a:chExt cx="244" cy="314"/>
          </a:xfrm>
        </p:grpSpPr>
        <p:sp>
          <p:nvSpPr>
            <p:cNvPr id="255024" name="Oval 48"/>
            <p:cNvSpPr>
              <a:spLocks noChangeArrowheads="1"/>
            </p:cNvSpPr>
            <p:nvPr/>
          </p:nvSpPr>
          <p:spPr bwMode="auto">
            <a:xfrm>
              <a:off x="3840" y="3696"/>
              <a:ext cx="244" cy="170"/>
            </a:xfrm>
            <a:prstGeom prst="ellipse">
              <a:avLst/>
            </a:prstGeom>
            <a:solidFill>
              <a:srgbClr val="FF9900"/>
            </a:solidFill>
            <a:ln w="38100">
              <a:solidFill>
                <a:srgbClr val="DE285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Times New Roman" pitchFamily="18" charset="0"/>
                  <a:ea typeface="黑体" pitchFamily="2" charset="-122"/>
                </a:rPr>
                <a:t>S</a:t>
              </a:r>
              <a:r>
                <a:rPr kumimoji="1" lang="en-US" altLang="zh-CN" sz="2000" b="1" baseline="-10000" smtClean="0">
                  <a:solidFill>
                    <a:srgbClr val="000000"/>
                  </a:solidFill>
                  <a:latin typeface="Times New Roman" pitchFamily="18" charset="0"/>
                  <a:ea typeface="黑体" pitchFamily="2" charset="-122"/>
                </a:rPr>
                <a:t>L</a:t>
              </a:r>
            </a:p>
          </p:txBody>
        </p:sp>
        <p:sp>
          <p:nvSpPr>
            <p:cNvPr id="255025" name="Line 49"/>
            <p:cNvSpPr>
              <a:spLocks noChangeShapeType="1"/>
            </p:cNvSpPr>
            <p:nvPr/>
          </p:nvSpPr>
          <p:spPr bwMode="auto">
            <a:xfrm>
              <a:off x="3936" y="3552"/>
              <a:ext cx="107" cy="172"/>
            </a:xfrm>
            <a:prstGeom prst="line">
              <a:avLst/>
            </a:prstGeom>
            <a:noFill/>
            <a:ln w="38100">
              <a:solidFill>
                <a:srgbClr val="DE285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spTree>
    <p:extLst>
      <p:ext uri="{BB962C8B-B14F-4D97-AF65-F5344CB8AC3E}">
        <p14:creationId xmlns:p14="http://schemas.microsoft.com/office/powerpoint/2010/main" xmlns="" val="697822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55051"/>
                                        </p:tgtEl>
                                        <p:attrNameLst>
                                          <p:attrName>style.visibility</p:attrName>
                                        </p:attrNameLst>
                                      </p:cBhvr>
                                      <p:to>
                                        <p:strVal val="visible"/>
                                      </p:to>
                                    </p:set>
                                    <p:anim calcmode="lin" valueType="num">
                                      <p:cBhvr additive="base">
                                        <p:cTn id="12" dur="500" fill="hold"/>
                                        <p:tgtEl>
                                          <p:spTgt spid="255051"/>
                                        </p:tgtEl>
                                        <p:attrNameLst>
                                          <p:attrName>ppt_x</p:attrName>
                                        </p:attrNameLst>
                                      </p:cBhvr>
                                      <p:tavLst>
                                        <p:tav tm="0">
                                          <p:val>
                                            <p:strVal val="0-#ppt_w/2"/>
                                          </p:val>
                                        </p:tav>
                                        <p:tav tm="100000">
                                          <p:val>
                                            <p:strVal val="#ppt_x"/>
                                          </p:val>
                                        </p:tav>
                                      </p:tavLst>
                                    </p:anim>
                                    <p:anim calcmode="lin" valueType="num">
                                      <p:cBhvr additive="base">
                                        <p:cTn id="13" dur="500" fill="hold"/>
                                        <p:tgtEl>
                                          <p:spTgt spid="25505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55045"/>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255046"/>
                                        </p:tgtEl>
                                        <p:attrNameLst>
                                          <p:attrName>style.visibility</p:attrName>
                                        </p:attrNameLst>
                                      </p:cBhvr>
                                      <p:to>
                                        <p:strVal val="visible"/>
                                      </p:to>
                                    </p:set>
                                    <p:animEffect transition="in" filter="wipe(right)">
                                      <p:cBhvr>
                                        <p:cTn id="26" dur="500"/>
                                        <p:tgtEl>
                                          <p:spTgt spid="25504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55047"/>
                                        </p:tgtEl>
                                        <p:attrNameLst>
                                          <p:attrName>style.visibility</p:attrName>
                                        </p:attrNameLst>
                                      </p:cBhvr>
                                      <p:to>
                                        <p:strVal val="visible"/>
                                      </p:to>
                                    </p:set>
                                    <p:animEffect transition="in" filter="wipe(up)">
                                      <p:cBhvr>
                                        <p:cTn id="31" dur="500"/>
                                        <p:tgtEl>
                                          <p:spTgt spid="25504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5502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255053"/>
                                        </p:tgtEl>
                                        <p:attrNameLst>
                                          <p:attrName>style.visibility</p:attrName>
                                        </p:attrNameLst>
                                      </p:cBhvr>
                                      <p:to>
                                        <p:strVal val="visible"/>
                                      </p:to>
                                    </p:set>
                                    <p:animEffect transition="in" filter="wipe(right)">
                                      <p:cBhvr>
                                        <p:cTn id="49" dur="500"/>
                                        <p:tgtEl>
                                          <p:spTgt spid="25505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55022"/>
                                        </p:tgtEl>
                                        <p:attrNameLst>
                                          <p:attrName>style.visibility</p:attrName>
                                        </p:attrNameLst>
                                      </p:cBhvr>
                                      <p:to>
                                        <p:strVal val="visible"/>
                                      </p:to>
                                    </p:set>
                                    <p:animEffect transition="in" filter="wipe(up)">
                                      <p:cBhvr>
                                        <p:cTn id="54" dur="500"/>
                                        <p:tgtEl>
                                          <p:spTgt spid="25502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502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left)">
                                      <p:cBhvr>
                                        <p:cTn id="6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47" grpId="0" animBg="1"/>
      <p:bldP spid="255026" grpId="0" autoUpdateAnimBg="0"/>
      <p:bldP spid="255045" grpId="0" autoUpdateAnimBg="0"/>
      <p:bldP spid="255046" grpId="0" animBg="1"/>
      <p:bldP spid="255051" grpId="0" animBg="1"/>
      <p:bldP spid="255053" grpId="0" animBg="1"/>
      <p:bldP spid="255021" grpId="0" animBg="1" autoUpdateAnimBg="0"/>
      <p:bldP spid="2550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a:t>树表的查找</a:t>
            </a:r>
          </a:p>
        </p:txBody>
      </p:sp>
      <p:sp>
        <p:nvSpPr>
          <p:cNvPr id="3" name="内容占位符 2"/>
          <p:cNvSpPr>
            <a:spLocks noGrp="1"/>
          </p:cNvSpPr>
          <p:nvPr>
            <p:ph idx="1"/>
          </p:nvPr>
        </p:nvSpPr>
        <p:spPr/>
        <p:txBody>
          <a:bodyPr/>
          <a:lstStyle/>
          <a:p>
            <a:r>
              <a:rPr lang="zh-CN" altLang="en-US" dirty="0"/>
              <a:t>平衡</a:t>
            </a:r>
            <a:r>
              <a:rPr lang="zh-CN" altLang="en-US" dirty="0" smtClean="0"/>
              <a:t>二叉树</a:t>
            </a:r>
            <a:endParaRPr lang="en-US" altLang="zh-CN" dirty="0" smtClean="0"/>
          </a:p>
          <a:p>
            <a:pPr lvl="1"/>
            <a:r>
              <a:rPr lang="zh-CN" altLang="en-US" dirty="0"/>
              <a:t>何谓“平衡二叉树”</a:t>
            </a:r>
            <a:r>
              <a:rPr lang="zh-CN" altLang="en-US" dirty="0" smtClean="0"/>
              <a:t>？</a:t>
            </a:r>
            <a:endParaRPr lang="en-US" altLang="zh-CN" dirty="0" smtClean="0"/>
          </a:p>
          <a:p>
            <a:pPr lvl="1"/>
            <a:endParaRPr lang="zh-CN" altLang="en-US" dirty="0"/>
          </a:p>
          <a:p>
            <a:pPr lvl="1"/>
            <a:r>
              <a:rPr lang="zh-CN" altLang="en-US" dirty="0"/>
              <a:t>如何构造</a:t>
            </a:r>
            <a:r>
              <a:rPr lang="zh-CN" altLang="en-US" dirty="0" smtClean="0"/>
              <a:t>“平衡二叉排序树”？</a:t>
            </a:r>
            <a:endParaRPr lang="zh-CN" altLang="en-US" dirty="0"/>
          </a:p>
          <a:p>
            <a:pPr lvl="1"/>
            <a:endParaRPr lang="zh-CN" altLang="en-US" dirty="0"/>
          </a:p>
        </p:txBody>
      </p:sp>
    </p:spTree>
    <p:extLst>
      <p:ext uri="{BB962C8B-B14F-4D97-AF65-F5344CB8AC3E}">
        <p14:creationId xmlns:p14="http://schemas.microsoft.com/office/powerpoint/2010/main" xmlns="" val="39289066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a:xfrm>
            <a:off x="395288" y="1340768"/>
            <a:ext cx="8569325" cy="5183857"/>
          </a:xfrm>
        </p:spPr>
        <p:txBody>
          <a:bodyPr/>
          <a:lstStyle/>
          <a:p>
            <a:r>
              <a:rPr lang="zh-CN" altLang="en-US" dirty="0"/>
              <a:t>何谓“平衡二叉树”</a:t>
            </a:r>
            <a:r>
              <a:rPr lang="zh-CN" altLang="en-US" dirty="0" smtClean="0"/>
              <a:t>？</a:t>
            </a:r>
            <a:endParaRPr lang="en-US" altLang="zh-CN" dirty="0" smtClean="0"/>
          </a:p>
          <a:p>
            <a:pPr lvl="1"/>
            <a:r>
              <a:rPr lang="zh-CN" altLang="en-US" dirty="0"/>
              <a:t>平衡二叉树又称</a:t>
            </a:r>
            <a:r>
              <a:rPr lang="en-US" altLang="zh-CN" dirty="0"/>
              <a:t>AVL</a:t>
            </a:r>
            <a:r>
              <a:rPr lang="zh-CN" altLang="en-US" dirty="0"/>
              <a:t>树，它是具有如下性质的</a:t>
            </a:r>
            <a:r>
              <a:rPr lang="zh-CN" altLang="en-US" dirty="0" smtClean="0"/>
              <a:t>二叉排序树</a:t>
            </a:r>
            <a:endParaRPr lang="en-US" altLang="zh-CN" dirty="0"/>
          </a:p>
          <a:p>
            <a:pPr lvl="2"/>
            <a:r>
              <a:rPr lang="zh-CN" altLang="en-US" dirty="0"/>
              <a:t>左、右子树是平衡二叉树；</a:t>
            </a:r>
          </a:p>
          <a:p>
            <a:pPr lvl="2"/>
            <a:r>
              <a:rPr lang="zh-CN" altLang="en-US" dirty="0"/>
              <a:t>所有结点的左、右子树深度之差的</a:t>
            </a:r>
            <a:r>
              <a:rPr lang="zh-CN" altLang="en-US" dirty="0" smtClean="0"/>
              <a:t>绝对值不超过</a:t>
            </a:r>
            <a:r>
              <a:rPr lang="en-US" altLang="zh-CN" dirty="0" smtClean="0"/>
              <a:t>1</a:t>
            </a:r>
            <a:r>
              <a:rPr lang="zh-CN" altLang="en-US" dirty="0" smtClean="0"/>
              <a:t>。</a:t>
            </a:r>
            <a:endParaRPr lang="en-US" altLang="zh-CN" dirty="0" smtClean="0"/>
          </a:p>
          <a:p>
            <a:r>
              <a:rPr lang="zh-CN" altLang="en-US" dirty="0" smtClean="0"/>
              <a:t>平衡因子</a:t>
            </a:r>
            <a:endParaRPr lang="en-US" altLang="zh-CN" dirty="0" smtClean="0"/>
          </a:p>
          <a:p>
            <a:pPr lvl="1"/>
            <a:r>
              <a:rPr lang="zh-CN" altLang="en-US" dirty="0" smtClean="0"/>
              <a:t>对于每个结点，其左子树的深度减去右</a:t>
            </a:r>
            <a:r>
              <a:rPr lang="zh-CN" altLang="en-US" dirty="0"/>
              <a:t>子树</a:t>
            </a:r>
            <a:r>
              <a:rPr lang="zh-CN" altLang="en-US" dirty="0" smtClean="0"/>
              <a:t>的深度</a:t>
            </a:r>
            <a:endParaRPr lang="en-US" altLang="zh-CN" dirty="0" smtClean="0"/>
          </a:p>
          <a:p>
            <a:pPr lvl="2"/>
            <a:endParaRPr lang="zh-CN" altLang="en-US" dirty="0"/>
          </a:p>
        </p:txBody>
      </p:sp>
      <p:sp>
        <p:nvSpPr>
          <p:cNvPr id="4" name="AutoShape 37"/>
          <p:cNvSpPr>
            <a:spLocks noChangeArrowheads="1"/>
          </p:cNvSpPr>
          <p:nvPr/>
        </p:nvSpPr>
        <p:spPr bwMode="auto">
          <a:xfrm>
            <a:off x="5220072" y="1124744"/>
            <a:ext cx="3923928" cy="792088"/>
          </a:xfrm>
          <a:prstGeom prst="wedgeRectCallout">
            <a:avLst>
              <a:gd name="adj1" fmla="val -85875"/>
              <a:gd name="adj2" fmla="val 62459"/>
            </a:avLst>
          </a:prstGeom>
          <a:solidFill>
            <a:schemeClr val="accent1"/>
          </a:solidFill>
          <a:ln w="9525">
            <a:solidFill>
              <a:srgbClr val="FFFFFF"/>
            </a:solidFill>
            <a:miter lim="800000"/>
            <a:headEnd/>
            <a:tailEnd/>
          </a:ln>
        </p:spPr>
        <p:txBody>
          <a:bodyPr/>
          <a:lstStyle/>
          <a:p>
            <a:pPr eaLnBrk="1" hangingPunct="1"/>
            <a:r>
              <a:rPr lang="zh-CN" altLang="en-US" sz="2200" b="1" dirty="0" smtClean="0">
                <a:latin typeface="Times New Roman" pitchFamily="18" charset="0"/>
              </a:rPr>
              <a:t>得名于它</a:t>
            </a:r>
            <a:r>
              <a:rPr lang="zh-CN" altLang="en-US" sz="2200" b="1" dirty="0">
                <a:latin typeface="Times New Roman" pitchFamily="18" charset="0"/>
              </a:rPr>
              <a:t>的发明者 </a:t>
            </a:r>
            <a:r>
              <a:rPr lang="en-US" altLang="zh-CN" sz="2200" b="1" dirty="0">
                <a:latin typeface="Times New Roman" pitchFamily="18" charset="0"/>
              </a:rPr>
              <a:t>G.M. </a:t>
            </a:r>
            <a:r>
              <a:rPr lang="en-US" altLang="zh-CN" sz="2200" b="1" dirty="0" err="1" smtClean="0">
                <a:latin typeface="Times New Roman" pitchFamily="18" charset="0"/>
              </a:rPr>
              <a:t>Adelson-Velsky</a:t>
            </a:r>
            <a:r>
              <a:rPr lang="en-US" altLang="zh-CN" sz="2200" b="1" dirty="0" smtClean="0">
                <a:latin typeface="Times New Roman" pitchFamily="18" charset="0"/>
              </a:rPr>
              <a:t> </a:t>
            </a:r>
            <a:r>
              <a:rPr lang="zh-CN" altLang="en-US" sz="2200" b="1" dirty="0">
                <a:latin typeface="Times New Roman" pitchFamily="18" charset="0"/>
              </a:rPr>
              <a:t>和 </a:t>
            </a:r>
            <a:r>
              <a:rPr lang="en-US" altLang="zh-CN" sz="2200" b="1" dirty="0">
                <a:latin typeface="Times New Roman" pitchFamily="18" charset="0"/>
              </a:rPr>
              <a:t>E.M. </a:t>
            </a:r>
            <a:r>
              <a:rPr lang="en-US" altLang="zh-CN" sz="2200" b="1" dirty="0" smtClean="0">
                <a:latin typeface="Times New Roman" pitchFamily="18" charset="0"/>
              </a:rPr>
              <a:t>Landis </a:t>
            </a:r>
            <a:endParaRPr kumimoji="1" lang="zh-CN" altLang="en-US" sz="2200" b="1" dirty="0">
              <a:latin typeface="楷体_GB2312" pitchFamily="49" charset="-122"/>
              <a:ea typeface="楷体_GB2312" pitchFamily="49" charset="-122"/>
            </a:endParaRPr>
          </a:p>
        </p:txBody>
      </p:sp>
    </p:spTree>
    <p:extLst>
      <p:ext uri="{BB962C8B-B14F-4D97-AF65-F5344CB8AC3E}">
        <p14:creationId xmlns:p14="http://schemas.microsoft.com/office/powerpoint/2010/main" xmlns="" val="392890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arn(inVertical)">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2" name="Text Box 6"/>
          <p:cNvSpPr txBox="1">
            <a:spLocks noChangeArrowheads="1"/>
          </p:cNvSpPr>
          <p:nvPr/>
        </p:nvSpPr>
        <p:spPr bwMode="auto">
          <a:xfrm>
            <a:off x="430088" y="1617042"/>
            <a:ext cx="8534400" cy="1200329"/>
          </a:xfrm>
          <a:prstGeom prst="rect">
            <a:avLst/>
          </a:prstGeom>
          <a:noFill/>
          <a:ln w="9525">
            <a:noFill/>
            <a:miter lim="800000"/>
            <a:headEnd/>
            <a:tailEnd/>
          </a:ln>
        </p:spPr>
        <p:txBody>
          <a:bodyPr>
            <a:spAutoFit/>
          </a:bodyPr>
          <a:lstStyle/>
          <a:p>
            <a:pPr eaLnBrk="1" hangingPunct="1">
              <a:spcBef>
                <a:spcPct val="50000"/>
              </a:spcBef>
            </a:pPr>
            <a:r>
              <a:rPr kumimoji="1" lang="zh-CN" altLang="en-US" sz="2400" dirty="0">
                <a:solidFill>
                  <a:srgbClr val="FF3300"/>
                </a:solidFill>
                <a:latin typeface="Times New Roman" pitchFamily="18" charset="0"/>
                <a:ea typeface="楷体_GB2312" pitchFamily="49" charset="-122"/>
              </a:rPr>
              <a:t>明确：</a:t>
            </a:r>
            <a:r>
              <a:rPr kumimoji="1" lang="zh-CN" altLang="en-US" sz="2400" dirty="0">
                <a:latin typeface="楷体_GB2312" pitchFamily="49" charset="-122"/>
                <a:ea typeface="楷体_GB2312" pitchFamily="49" charset="-122"/>
              </a:rPr>
              <a:t>查找的过程就是将给定</a:t>
            </a:r>
            <a:r>
              <a:rPr kumimoji="1" lang="zh-CN" altLang="en-US" sz="2400" dirty="0" smtClean="0">
                <a:latin typeface="楷体_GB2312" pitchFamily="49" charset="-122"/>
                <a:ea typeface="楷体_GB2312" pitchFamily="49" charset="-122"/>
              </a:rPr>
              <a:t>的值</a:t>
            </a:r>
            <a:r>
              <a:rPr kumimoji="1" lang="zh-CN" altLang="en-US" sz="2400" dirty="0">
                <a:latin typeface="楷体_GB2312" pitchFamily="49" charset="-122"/>
                <a:ea typeface="楷体_GB2312" pitchFamily="49" charset="-122"/>
              </a:rPr>
              <a:t>与文件中各记录的</a:t>
            </a:r>
            <a:r>
              <a:rPr kumimoji="1" lang="zh-CN" altLang="en-US" sz="2400" dirty="0" smtClean="0">
                <a:latin typeface="楷体_GB2312" pitchFamily="49" charset="-122"/>
                <a:ea typeface="楷体_GB2312" pitchFamily="49" charset="-122"/>
              </a:rPr>
              <a:t>关键字进行</a:t>
            </a:r>
            <a:r>
              <a:rPr kumimoji="1" lang="zh-CN" altLang="en-US" sz="2400" dirty="0">
                <a:latin typeface="楷体_GB2312" pitchFamily="49" charset="-122"/>
                <a:ea typeface="楷体_GB2312" pitchFamily="49" charset="-122"/>
              </a:rPr>
              <a:t>比较的过程。所以用</a:t>
            </a:r>
            <a:r>
              <a:rPr kumimoji="1" lang="zh-CN" altLang="en-US" sz="2400" dirty="0">
                <a:solidFill>
                  <a:srgbClr val="FF0000"/>
                </a:solidFill>
                <a:latin typeface="楷体_GB2312" pitchFamily="49" charset="-122"/>
                <a:ea typeface="楷体_GB2312" pitchFamily="49" charset="-122"/>
              </a:rPr>
              <a:t>比较次数的平均值</a:t>
            </a:r>
            <a:r>
              <a:rPr kumimoji="1" lang="zh-CN" altLang="en-US" sz="2400" dirty="0">
                <a:latin typeface="楷体_GB2312" pitchFamily="49" charset="-122"/>
                <a:ea typeface="楷体_GB2312" pitchFamily="49" charset="-122"/>
              </a:rPr>
              <a:t>来评估算法的</a:t>
            </a:r>
            <a:r>
              <a:rPr kumimoji="1" lang="zh-CN" altLang="en-US" sz="2400" dirty="0" smtClean="0">
                <a:latin typeface="楷体_GB2312" pitchFamily="49" charset="-122"/>
                <a:ea typeface="楷体_GB2312" pitchFamily="49" charset="-122"/>
              </a:rPr>
              <a:t>优劣，称为</a:t>
            </a:r>
            <a:r>
              <a:rPr kumimoji="1" lang="zh-CN" altLang="en-US" sz="2400" dirty="0">
                <a:solidFill>
                  <a:srgbClr val="FF0000"/>
                </a:solidFill>
                <a:latin typeface="Times New Roman" pitchFamily="18" charset="0"/>
                <a:ea typeface="楷体_GB2312" pitchFamily="49" charset="-122"/>
              </a:rPr>
              <a:t>平均查找长度</a:t>
            </a:r>
            <a:r>
              <a:rPr kumimoji="1" lang="zh-CN" altLang="en-US" sz="2400" dirty="0">
                <a:latin typeface="楷体_GB2312" pitchFamily="49" charset="-122"/>
                <a:ea typeface="楷体_GB2312" pitchFamily="49" charset="-122"/>
              </a:rPr>
              <a:t>（</a:t>
            </a:r>
            <a:r>
              <a:rPr kumimoji="1" lang="en-US" altLang="zh-CN" sz="2400" dirty="0">
                <a:latin typeface="Times New Roman" pitchFamily="18" charset="0"/>
                <a:ea typeface="楷体_GB2312" pitchFamily="49" charset="-122"/>
              </a:rPr>
              <a:t>ASL</a:t>
            </a:r>
            <a:r>
              <a:rPr kumimoji="1" lang="zh-CN" altLang="en-US" sz="2400" dirty="0">
                <a:latin typeface="Times New Roman" pitchFamily="18" charset="0"/>
                <a:ea typeface="楷体_GB2312" pitchFamily="49" charset="-122"/>
              </a:rPr>
              <a:t>：</a:t>
            </a:r>
            <a:r>
              <a:rPr kumimoji="1" lang="en-US" altLang="zh-CN" sz="2400" dirty="0">
                <a:latin typeface="Times New Roman" pitchFamily="18" charset="0"/>
                <a:ea typeface="楷体_GB2312" pitchFamily="49" charset="-122"/>
              </a:rPr>
              <a:t>average search length</a:t>
            </a:r>
            <a:r>
              <a:rPr kumimoji="1" lang="zh-CN" altLang="en-US" sz="2400" dirty="0">
                <a:latin typeface="楷体_GB2312" pitchFamily="49" charset="-122"/>
                <a:ea typeface="楷体_GB2312" pitchFamily="49" charset="-122"/>
              </a:rPr>
              <a:t>）。</a:t>
            </a:r>
          </a:p>
        </p:txBody>
      </p:sp>
      <p:sp>
        <p:nvSpPr>
          <p:cNvPr id="441353" name="Rectangle 9"/>
          <p:cNvSpPr>
            <a:spLocks noChangeArrowheads="1"/>
          </p:cNvSpPr>
          <p:nvPr/>
        </p:nvSpPr>
        <p:spPr bwMode="auto">
          <a:xfrm>
            <a:off x="510480" y="3763342"/>
            <a:ext cx="8237984" cy="1680460"/>
          </a:xfrm>
          <a:prstGeom prst="rect">
            <a:avLst/>
          </a:prstGeom>
          <a:noFill/>
          <a:ln w="9525">
            <a:noFill/>
            <a:miter lim="800000"/>
            <a:headEnd/>
            <a:tailEnd/>
          </a:ln>
        </p:spPr>
        <p:txBody>
          <a:bodyPr wrap="square">
            <a:spAutoFit/>
          </a:bodyPr>
          <a:lstStyle/>
          <a:p>
            <a:pPr eaLnBrk="1" hangingPunct="1">
              <a:spcBef>
                <a:spcPct val="10000"/>
              </a:spcBef>
            </a:pPr>
            <a:r>
              <a:rPr kumimoji="1" lang="zh-CN" altLang="en-US" sz="2400" dirty="0">
                <a:solidFill>
                  <a:srgbClr val="080808"/>
                </a:solidFill>
                <a:latin typeface="Times New Roman" pitchFamily="18" charset="0"/>
                <a:ea typeface="楷体_GB2312" pitchFamily="49" charset="-122"/>
              </a:rPr>
              <a:t>其中：</a:t>
            </a:r>
          </a:p>
          <a:p>
            <a:pPr eaLnBrk="1" hangingPunct="1">
              <a:spcBef>
                <a:spcPct val="10000"/>
              </a:spcBef>
            </a:pPr>
            <a:r>
              <a:rPr kumimoji="1" lang="en-US" altLang="zh-CN" sz="2400" dirty="0">
                <a:solidFill>
                  <a:srgbClr val="FF0000"/>
                </a:solidFill>
                <a:latin typeface="Times New Roman" pitchFamily="18" charset="0"/>
              </a:rPr>
              <a:t>n</a:t>
            </a:r>
            <a:r>
              <a:rPr kumimoji="1" lang="zh-CN" altLang="en-US" sz="2400" dirty="0">
                <a:latin typeface="楷体_GB2312" pitchFamily="49" charset="-122"/>
                <a:ea typeface="楷体_GB2312" pitchFamily="49" charset="-122"/>
              </a:rPr>
              <a:t>是文件记录个数；</a:t>
            </a:r>
          </a:p>
          <a:p>
            <a:pPr eaLnBrk="1" hangingPunct="1">
              <a:spcBef>
                <a:spcPct val="10000"/>
              </a:spcBef>
            </a:pPr>
            <a:r>
              <a:rPr kumimoji="1" lang="en-US" altLang="zh-CN" sz="2400" dirty="0">
                <a:solidFill>
                  <a:srgbClr val="FF0000"/>
                </a:solidFill>
                <a:latin typeface="Times New Roman" pitchFamily="18" charset="0"/>
                <a:ea typeface="楷体_GB2312" pitchFamily="49" charset="-122"/>
              </a:rPr>
              <a:t>P</a:t>
            </a:r>
            <a:r>
              <a:rPr kumimoji="1" lang="en-US" altLang="zh-CN" sz="2400" baseline="-25000" dirty="0">
                <a:solidFill>
                  <a:srgbClr val="FF0000"/>
                </a:solidFill>
                <a:latin typeface="Times New Roman" pitchFamily="18" charset="0"/>
                <a:ea typeface="楷体_GB2312" pitchFamily="49" charset="-122"/>
              </a:rPr>
              <a:t>i</a:t>
            </a:r>
            <a:r>
              <a:rPr kumimoji="1" lang="zh-CN" altLang="en-US" sz="2400" dirty="0">
                <a:latin typeface="楷体_GB2312" pitchFamily="49" charset="-122"/>
                <a:ea typeface="楷体_GB2312" pitchFamily="49" charset="-122"/>
              </a:rPr>
              <a:t>是查找第</a:t>
            </a:r>
            <a:r>
              <a:rPr kumimoji="1" lang="en-US" altLang="zh-CN" sz="2400" dirty="0" err="1">
                <a:latin typeface="楷体_GB2312" pitchFamily="49" charset="-122"/>
                <a:ea typeface="楷体_GB2312" pitchFamily="49" charset="-122"/>
              </a:rPr>
              <a:t>i</a:t>
            </a:r>
            <a:r>
              <a:rPr kumimoji="1" lang="zh-CN" altLang="en-US" sz="2400" dirty="0">
                <a:latin typeface="楷体_GB2312" pitchFamily="49" charset="-122"/>
                <a:ea typeface="楷体_GB2312" pitchFamily="49" charset="-122"/>
              </a:rPr>
              <a:t>个记录的查找概率（通常取等概率</a:t>
            </a:r>
            <a:r>
              <a:rPr kumimoji="1" lang="en-US" altLang="zh-CN" sz="2400" dirty="0">
                <a:latin typeface="楷体_GB2312" pitchFamily="49" charset="-122"/>
                <a:ea typeface="楷体_GB2312" pitchFamily="49" charset="-122"/>
              </a:rPr>
              <a:t>,</a:t>
            </a:r>
            <a:r>
              <a:rPr kumimoji="1" lang="zh-CN" altLang="en-US" sz="2400" dirty="0">
                <a:latin typeface="楷体_GB2312" pitchFamily="49" charset="-122"/>
                <a:ea typeface="楷体_GB2312" pitchFamily="49" charset="-122"/>
              </a:rPr>
              <a:t>即</a:t>
            </a:r>
            <a:r>
              <a:rPr kumimoji="1" lang="en-US" altLang="zh-CN" sz="2400" dirty="0">
                <a:latin typeface="Times New Roman" pitchFamily="18" charset="0"/>
                <a:ea typeface="楷体_GB2312" pitchFamily="49" charset="-122"/>
              </a:rPr>
              <a:t>P</a:t>
            </a:r>
            <a:r>
              <a:rPr kumimoji="1" lang="en-US" altLang="zh-CN" sz="2400" baseline="-25000" dirty="0">
                <a:latin typeface="Times New Roman" pitchFamily="18" charset="0"/>
                <a:ea typeface="楷体_GB2312" pitchFamily="49" charset="-122"/>
              </a:rPr>
              <a:t>i</a:t>
            </a:r>
            <a:r>
              <a:rPr kumimoji="1" lang="en-US" altLang="zh-CN" sz="2400" dirty="0">
                <a:latin typeface="Times New Roman" pitchFamily="18" charset="0"/>
                <a:ea typeface="楷体_GB2312" pitchFamily="49" charset="-122"/>
              </a:rPr>
              <a:t> =1/n</a:t>
            </a:r>
            <a:r>
              <a:rPr kumimoji="1" lang="zh-CN" altLang="en-US" sz="2400" dirty="0">
                <a:latin typeface="楷体_GB2312" pitchFamily="49" charset="-122"/>
                <a:ea typeface="楷体_GB2312" pitchFamily="49" charset="-122"/>
              </a:rPr>
              <a:t>）</a:t>
            </a:r>
            <a:r>
              <a:rPr kumimoji="1" lang="en-US" altLang="zh-CN" sz="2400" dirty="0">
                <a:latin typeface="楷体_GB2312" pitchFamily="49" charset="-122"/>
                <a:ea typeface="楷体_GB2312" pitchFamily="49" charset="-122"/>
              </a:rPr>
              <a:t>;</a:t>
            </a:r>
          </a:p>
          <a:p>
            <a:pPr eaLnBrk="1" hangingPunct="1">
              <a:spcBef>
                <a:spcPct val="10000"/>
              </a:spcBef>
            </a:pPr>
            <a:r>
              <a:rPr kumimoji="1" lang="en-US" altLang="zh-CN" sz="2400" dirty="0" err="1">
                <a:solidFill>
                  <a:srgbClr val="FF0000"/>
                </a:solidFill>
                <a:latin typeface="Times New Roman" pitchFamily="18" charset="0"/>
                <a:ea typeface="楷体_GB2312" pitchFamily="49" charset="-122"/>
              </a:rPr>
              <a:t>C</a:t>
            </a:r>
            <a:r>
              <a:rPr kumimoji="1" lang="en-US" altLang="zh-CN" sz="2400" baseline="-25000" dirty="0" err="1">
                <a:solidFill>
                  <a:srgbClr val="FF0000"/>
                </a:solidFill>
                <a:latin typeface="Times New Roman" pitchFamily="18" charset="0"/>
                <a:ea typeface="楷体_GB2312" pitchFamily="49" charset="-122"/>
              </a:rPr>
              <a:t>i</a:t>
            </a:r>
            <a:r>
              <a:rPr kumimoji="1" lang="zh-CN" altLang="en-US" sz="2400" dirty="0">
                <a:latin typeface="楷体_GB2312" pitchFamily="49" charset="-122"/>
                <a:ea typeface="楷体_GB2312" pitchFamily="49" charset="-122"/>
              </a:rPr>
              <a:t>是找到第</a:t>
            </a:r>
            <a:r>
              <a:rPr kumimoji="1" lang="en-US" altLang="zh-CN" sz="2400" dirty="0" err="1">
                <a:latin typeface="楷体_GB2312" pitchFamily="49" charset="-122"/>
                <a:ea typeface="楷体_GB2312" pitchFamily="49" charset="-122"/>
              </a:rPr>
              <a:t>i</a:t>
            </a:r>
            <a:r>
              <a:rPr kumimoji="1" lang="zh-CN" altLang="en-US" sz="2400" dirty="0">
                <a:latin typeface="楷体_GB2312" pitchFamily="49" charset="-122"/>
                <a:ea typeface="楷体_GB2312" pitchFamily="49" charset="-122"/>
              </a:rPr>
              <a:t>个</a:t>
            </a:r>
            <a:r>
              <a:rPr kumimoji="1" lang="zh-CN" altLang="en-US" sz="2400" dirty="0" smtClean="0">
                <a:latin typeface="楷体_GB2312" pitchFamily="49" charset="-122"/>
                <a:ea typeface="楷体_GB2312" pitchFamily="49" charset="-122"/>
              </a:rPr>
              <a:t>记录所需要的</a:t>
            </a:r>
            <a:r>
              <a:rPr kumimoji="1" lang="zh-CN" altLang="en-US" sz="2400" dirty="0">
                <a:latin typeface="楷体_GB2312" pitchFamily="49" charset="-122"/>
                <a:ea typeface="楷体_GB2312" pitchFamily="49" charset="-122"/>
              </a:rPr>
              <a:t>比较次数。</a:t>
            </a:r>
          </a:p>
        </p:txBody>
      </p:sp>
      <p:sp>
        <p:nvSpPr>
          <p:cNvPr id="441354" name="AutoShape 10"/>
          <p:cNvSpPr>
            <a:spLocks noChangeArrowheads="1"/>
          </p:cNvSpPr>
          <p:nvPr/>
        </p:nvSpPr>
        <p:spPr bwMode="auto">
          <a:xfrm>
            <a:off x="6373688" y="2988642"/>
            <a:ext cx="2286000" cy="838200"/>
          </a:xfrm>
          <a:prstGeom prst="wedgeRoundRectCallout">
            <a:avLst>
              <a:gd name="adj1" fmla="val -106389"/>
              <a:gd name="adj2" fmla="val -6630"/>
              <a:gd name="adj3" fmla="val 16667"/>
            </a:avLst>
          </a:prstGeom>
          <a:solidFill>
            <a:schemeClr val="accent1"/>
          </a:solidFill>
          <a:ln w="9525">
            <a:solidFill>
              <a:schemeClr val="tx1"/>
            </a:solidFill>
            <a:miter lim="800000"/>
            <a:headEnd/>
            <a:tailEnd/>
          </a:ln>
        </p:spPr>
        <p:txBody>
          <a:bodyPr/>
          <a:lstStyle/>
          <a:p>
            <a:pPr algn="ctr" eaLnBrk="1" hangingPunct="1"/>
            <a:r>
              <a:rPr kumimoji="1" lang="zh-CN" altLang="en-US" sz="2400">
                <a:latin typeface="Times New Roman" pitchFamily="18" charset="0"/>
                <a:ea typeface="楷体_GB2312" pitchFamily="49" charset="-122"/>
              </a:rPr>
              <a:t>统计意义上的数学期望值</a:t>
            </a:r>
          </a:p>
        </p:txBody>
      </p:sp>
      <p:sp>
        <p:nvSpPr>
          <p:cNvPr id="441355" name="Rectangle 11"/>
          <p:cNvSpPr>
            <a:spLocks noChangeArrowheads="1"/>
          </p:cNvSpPr>
          <p:nvPr/>
        </p:nvSpPr>
        <p:spPr bwMode="auto">
          <a:xfrm>
            <a:off x="372938" y="5445224"/>
            <a:ext cx="8496300" cy="830997"/>
          </a:xfrm>
          <a:prstGeom prst="rect">
            <a:avLst/>
          </a:prstGeom>
          <a:noFill/>
          <a:ln w="9525">
            <a:noFill/>
            <a:miter lim="800000"/>
            <a:headEnd/>
            <a:tailEnd/>
          </a:ln>
        </p:spPr>
        <p:txBody>
          <a:bodyPr>
            <a:spAutoFit/>
          </a:bodyPr>
          <a:lstStyle/>
          <a:p>
            <a:pPr eaLnBrk="1" hangingPunct="1"/>
            <a:r>
              <a:rPr kumimoji="1" lang="zh-CN" altLang="en-US" sz="2400" dirty="0">
                <a:solidFill>
                  <a:srgbClr val="0000CC"/>
                </a:solidFill>
                <a:latin typeface="Times New Roman" pitchFamily="18" charset="0"/>
                <a:ea typeface="楷体_GB2312" pitchFamily="49" charset="-122"/>
              </a:rPr>
              <a:t>物理意义：</a:t>
            </a:r>
            <a:r>
              <a:rPr kumimoji="1" lang="zh-CN" altLang="en-US" sz="2400" dirty="0">
                <a:latin typeface="楷体_GB2312" pitchFamily="49" charset="-122"/>
                <a:ea typeface="楷体_GB2312" pitchFamily="49" charset="-122"/>
              </a:rPr>
              <a:t>假设每一元素被查找的概率相同，则查找每一元素</a:t>
            </a:r>
          </a:p>
          <a:p>
            <a:pPr eaLnBrk="1" hangingPunct="1"/>
            <a:r>
              <a:rPr kumimoji="1" lang="zh-CN" altLang="en-US" sz="2400" dirty="0">
                <a:latin typeface="楷体_GB2312" pitchFamily="49" charset="-122"/>
                <a:ea typeface="楷体_GB2312" pitchFamily="49" charset="-122"/>
              </a:rPr>
              <a:t>          所需的比较次数之总和再取平均，即为</a:t>
            </a:r>
            <a:r>
              <a:rPr kumimoji="1" lang="en-US" altLang="zh-CN" sz="2400" dirty="0">
                <a:latin typeface="Times New Roman" pitchFamily="18" charset="0"/>
                <a:ea typeface="楷体_GB2312" pitchFamily="49" charset="-122"/>
              </a:rPr>
              <a:t>ASL</a:t>
            </a:r>
            <a:r>
              <a:rPr kumimoji="1" lang="zh-CN" altLang="en-US" sz="2400" dirty="0">
                <a:latin typeface="楷体_GB2312" pitchFamily="49" charset="-122"/>
                <a:ea typeface="楷体_GB2312" pitchFamily="49" charset="-122"/>
              </a:rPr>
              <a:t>。</a:t>
            </a:r>
          </a:p>
        </p:txBody>
      </p:sp>
      <p:sp>
        <p:nvSpPr>
          <p:cNvPr id="441356" name="Rectangle 12"/>
          <p:cNvSpPr>
            <a:spLocks noChangeArrowheads="1"/>
          </p:cNvSpPr>
          <p:nvPr/>
        </p:nvSpPr>
        <p:spPr bwMode="auto">
          <a:xfrm>
            <a:off x="804738" y="6237312"/>
            <a:ext cx="5997155" cy="523220"/>
          </a:xfrm>
          <a:prstGeom prst="rect">
            <a:avLst/>
          </a:prstGeom>
          <a:noFill/>
          <a:ln w="9525">
            <a:noFill/>
            <a:miter lim="800000"/>
            <a:headEnd/>
            <a:tailEnd/>
          </a:ln>
        </p:spPr>
        <p:txBody>
          <a:bodyPr wrap="none">
            <a:spAutoFit/>
          </a:bodyPr>
          <a:lstStyle/>
          <a:p>
            <a:pPr eaLnBrk="1" hangingPunct="1"/>
            <a:r>
              <a:rPr kumimoji="1" lang="zh-CN" altLang="en-US" sz="2800" dirty="0">
                <a:solidFill>
                  <a:srgbClr val="FF0000"/>
                </a:solidFill>
                <a:latin typeface="楷体_GB2312" pitchFamily="49" charset="-122"/>
                <a:ea typeface="楷体_GB2312" pitchFamily="49" charset="-122"/>
              </a:rPr>
              <a:t>显然</a:t>
            </a:r>
            <a:r>
              <a:rPr kumimoji="1" lang="zh-CN" altLang="en-US" sz="2800" dirty="0">
                <a:solidFill>
                  <a:srgbClr val="FF0000"/>
                </a:solidFill>
                <a:latin typeface="Times New Roman" pitchFamily="18" charset="0"/>
                <a:ea typeface="楷体_GB2312" pitchFamily="49" charset="-122"/>
              </a:rPr>
              <a:t>，</a:t>
            </a:r>
            <a:r>
              <a:rPr kumimoji="1" lang="en-US" altLang="zh-CN" sz="2800" dirty="0">
                <a:solidFill>
                  <a:srgbClr val="FF0000"/>
                </a:solidFill>
                <a:latin typeface="Times New Roman" pitchFamily="18" charset="0"/>
                <a:ea typeface="楷体_GB2312" pitchFamily="49" charset="-122"/>
              </a:rPr>
              <a:t>ASL</a:t>
            </a:r>
            <a:r>
              <a:rPr kumimoji="1" lang="zh-CN" altLang="en-US" sz="2800" dirty="0">
                <a:solidFill>
                  <a:srgbClr val="FF0000"/>
                </a:solidFill>
                <a:latin typeface="楷体_GB2312" pitchFamily="49" charset="-122"/>
                <a:ea typeface="楷体_GB2312" pitchFamily="49" charset="-122"/>
              </a:rPr>
              <a:t>值越小，时间效率越高。 </a:t>
            </a:r>
          </a:p>
        </p:txBody>
      </p:sp>
      <p:graphicFrame>
        <p:nvGraphicFramePr>
          <p:cNvPr id="7177" name="Object 13"/>
          <p:cNvGraphicFramePr>
            <a:graphicFrameLocks noGrp="1" noChangeAspect="1"/>
          </p:cNvGraphicFramePr>
          <p:nvPr>
            <p:ph idx="1"/>
          </p:nvPr>
        </p:nvGraphicFramePr>
        <p:xfrm>
          <a:off x="1620639" y="2739405"/>
          <a:ext cx="3527425" cy="1335087"/>
        </p:xfrm>
        <a:graphic>
          <a:graphicData uri="http://schemas.openxmlformats.org/presentationml/2006/ole">
            <p:oleObj spid="_x0000_s167954" name="位图图像" r:id="rId3" imgW="2895238" imgH="1095528" progId="PBrush">
              <p:embed/>
            </p:oleObj>
          </a:graphicData>
        </a:graphic>
      </p:graphicFrame>
      <p:sp>
        <p:nvSpPr>
          <p:cNvPr id="12" name="矩形 11"/>
          <p:cNvSpPr/>
          <p:nvPr/>
        </p:nvSpPr>
        <p:spPr>
          <a:xfrm>
            <a:off x="395536" y="1044025"/>
            <a:ext cx="2993127" cy="584775"/>
          </a:xfrm>
          <a:prstGeom prst="rect">
            <a:avLst/>
          </a:prstGeom>
        </p:spPr>
        <p:txBody>
          <a:bodyPr wrap="none">
            <a:spAutoFit/>
          </a:bodyPr>
          <a:lstStyle/>
          <a:p>
            <a:pPr marL="342900" lvl="0" indent="-342900" eaLnBrk="0" fontAlgn="base" hangingPunct="0">
              <a:spcBef>
                <a:spcPct val="20000"/>
              </a:spcBef>
              <a:spcAft>
                <a:spcPct val="0"/>
              </a:spcAft>
              <a:buClr>
                <a:srgbClr val="0000FF"/>
              </a:buClr>
              <a:buFont typeface="Wingdings" pitchFamily="2" charset="2"/>
              <a:buChar char="n"/>
            </a:pPr>
            <a:r>
              <a:rPr lang="zh-CN" altLang="en-US" sz="3200" b="1" kern="0" dirty="0" smtClean="0">
                <a:solidFill>
                  <a:srgbClr val="0000FF"/>
                </a:solidFill>
              </a:rPr>
              <a:t>查找方法评价</a:t>
            </a:r>
            <a:endParaRPr lang="zh-CN" altLang="en-US" sz="3200" b="1" kern="0" dirty="0">
              <a:solidFill>
                <a:srgbClr val="0000FF"/>
              </a:solidFill>
            </a:endParaRPr>
          </a:p>
        </p:txBody>
      </p:sp>
      <p:sp>
        <p:nvSpPr>
          <p:cNvPr id="11"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41354"/>
                                        </p:tgtEl>
                                        <p:attrNameLst>
                                          <p:attrName>style.visibility</p:attrName>
                                        </p:attrNameLst>
                                      </p:cBhvr>
                                      <p:to>
                                        <p:strVal val="visible"/>
                                      </p:to>
                                    </p:set>
                                    <p:anim calcmode="lin" valueType="num">
                                      <p:cBhvr additive="base">
                                        <p:cTn id="7" dur="500" fill="hold"/>
                                        <p:tgtEl>
                                          <p:spTgt spid="441354"/>
                                        </p:tgtEl>
                                        <p:attrNameLst>
                                          <p:attrName>ppt_x</p:attrName>
                                        </p:attrNameLst>
                                      </p:cBhvr>
                                      <p:tavLst>
                                        <p:tav tm="0">
                                          <p:val>
                                            <p:strVal val="1+#ppt_w/2"/>
                                          </p:val>
                                        </p:tav>
                                        <p:tav tm="100000">
                                          <p:val>
                                            <p:strVal val="#ppt_x"/>
                                          </p:val>
                                        </p:tav>
                                      </p:tavLst>
                                    </p:anim>
                                    <p:anim calcmode="lin" valueType="num">
                                      <p:cBhvr additive="base">
                                        <p:cTn id="8" dur="500" fill="hold"/>
                                        <p:tgtEl>
                                          <p:spTgt spid="4413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441353">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41353">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1353">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41353">
                                            <p:txEl>
                                              <p:pRg st="3" end="3"/>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299"/>
                                          </p:stCondLst>
                                        </p:cTn>
                                        <p:tgtEl>
                                          <p:spTgt spid="44135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grpId="0" nodeType="clickEffect">
                                  <p:stCondLst>
                                    <p:cond delay="0"/>
                                  </p:stCondLst>
                                  <p:childTnLst>
                                    <p:set>
                                      <p:cBhvr>
                                        <p:cTn id="32" dur="1" fill="hold">
                                          <p:stCondLst>
                                            <p:cond delay="0"/>
                                          </p:stCondLst>
                                        </p:cTn>
                                        <p:tgtEl>
                                          <p:spTgt spid="441356"/>
                                        </p:tgtEl>
                                        <p:attrNameLst>
                                          <p:attrName>style.visibility</p:attrName>
                                        </p:attrNameLst>
                                      </p:cBhvr>
                                      <p:to>
                                        <p:strVal val="visible"/>
                                      </p:to>
                                    </p:set>
                                    <p:anim calcmode="lin" valueType="num">
                                      <p:cBhvr>
                                        <p:cTn id="33" dur="500" fill="hold"/>
                                        <p:tgtEl>
                                          <p:spTgt spid="441356"/>
                                        </p:tgtEl>
                                        <p:attrNameLst>
                                          <p:attrName>ppt_w</p:attrName>
                                        </p:attrNameLst>
                                      </p:cBhvr>
                                      <p:tavLst>
                                        <p:tav tm="0">
                                          <p:val>
                                            <p:fltVal val="0"/>
                                          </p:val>
                                        </p:tav>
                                        <p:tav tm="100000">
                                          <p:val>
                                            <p:strVal val="#ppt_w"/>
                                          </p:val>
                                        </p:tav>
                                      </p:tavLst>
                                    </p:anim>
                                    <p:anim calcmode="lin" valueType="num">
                                      <p:cBhvr>
                                        <p:cTn id="34" dur="500" fill="hold"/>
                                        <p:tgtEl>
                                          <p:spTgt spid="4413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353" grpId="0" build="p" autoUpdateAnimBg="0"/>
      <p:bldP spid="441354" grpId="0" animBg="1" autoUpdateAnimBg="0"/>
      <p:bldP spid="441355" grpId="0" autoUpdateAnimBg="0"/>
      <p:bldP spid="44135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715" name="Group 3"/>
          <p:cNvGrpSpPr>
            <a:grpSpLocks/>
          </p:cNvGrpSpPr>
          <p:nvPr/>
        </p:nvGrpSpPr>
        <p:grpSpPr bwMode="auto">
          <a:xfrm>
            <a:off x="1062038" y="2818432"/>
            <a:ext cx="2519362" cy="1690688"/>
            <a:chOff x="432" y="2400"/>
            <a:chExt cx="1728" cy="1248"/>
          </a:xfrm>
        </p:grpSpPr>
        <p:sp>
          <p:nvSpPr>
            <p:cNvPr id="115716" name="Oval 4"/>
            <p:cNvSpPr>
              <a:spLocks noChangeArrowheads="1"/>
            </p:cNvSpPr>
            <p:nvPr/>
          </p:nvSpPr>
          <p:spPr bwMode="auto">
            <a:xfrm>
              <a:off x="1392" y="2400"/>
              <a:ext cx="288" cy="288"/>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dirty="0">
                  <a:solidFill>
                    <a:srgbClr val="006600"/>
                  </a:solidFill>
                  <a:latin typeface="Times New Roman" panose="02020603050405020304" pitchFamily="18" charset="0"/>
                  <a:ea typeface="宋体" panose="02010600030101010101" pitchFamily="2" charset="-122"/>
                </a:rPr>
                <a:t>5</a:t>
              </a:r>
              <a:endParaRPr kumimoji="1"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5717" name="Oval 5"/>
            <p:cNvSpPr>
              <a:spLocks noChangeArrowheads="1"/>
            </p:cNvSpPr>
            <p:nvPr/>
          </p:nvSpPr>
          <p:spPr bwMode="auto">
            <a:xfrm>
              <a:off x="912" y="2880"/>
              <a:ext cx="288" cy="288"/>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a:solidFill>
                    <a:srgbClr val="006600"/>
                  </a:solidFill>
                  <a:latin typeface="Times New Roman" panose="02020603050405020304" pitchFamily="18" charset="0"/>
                  <a:ea typeface="宋体" panose="02010600030101010101" pitchFamily="2" charset="-122"/>
                </a:rPr>
                <a:t>4</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115718" name="Oval 6"/>
            <p:cNvSpPr>
              <a:spLocks noChangeArrowheads="1"/>
            </p:cNvSpPr>
            <p:nvPr/>
          </p:nvSpPr>
          <p:spPr bwMode="auto">
            <a:xfrm>
              <a:off x="1872" y="2880"/>
              <a:ext cx="288" cy="288"/>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a:solidFill>
                    <a:srgbClr val="006600"/>
                  </a:solidFill>
                  <a:latin typeface="Times New Roman" panose="02020603050405020304" pitchFamily="18" charset="0"/>
                  <a:ea typeface="宋体" panose="02010600030101010101" pitchFamily="2" charset="-122"/>
                </a:rPr>
                <a:t>8</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115719" name="Oval 7"/>
            <p:cNvSpPr>
              <a:spLocks noChangeArrowheads="1"/>
            </p:cNvSpPr>
            <p:nvPr/>
          </p:nvSpPr>
          <p:spPr bwMode="auto">
            <a:xfrm>
              <a:off x="432" y="3360"/>
              <a:ext cx="288" cy="288"/>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a:solidFill>
                    <a:srgbClr val="006600"/>
                  </a:solidFill>
                  <a:latin typeface="Times New Roman" panose="02020603050405020304" pitchFamily="18" charset="0"/>
                  <a:ea typeface="宋体" panose="02010600030101010101" pitchFamily="2" charset="-122"/>
                </a:rPr>
                <a:t>2</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115720" name="Line 8"/>
            <p:cNvSpPr>
              <a:spLocks noChangeShapeType="1"/>
            </p:cNvSpPr>
            <p:nvPr/>
          </p:nvSpPr>
          <p:spPr bwMode="auto">
            <a:xfrm flipH="1">
              <a:off x="1152" y="2640"/>
              <a:ext cx="288" cy="288"/>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721" name="Line 9"/>
            <p:cNvSpPr>
              <a:spLocks noChangeShapeType="1"/>
            </p:cNvSpPr>
            <p:nvPr/>
          </p:nvSpPr>
          <p:spPr bwMode="auto">
            <a:xfrm flipH="1">
              <a:off x="672" y="3120"/>
              <a:ext cx="288" cy="288"/>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722" name="Line 10"/>
            <p:cNvSpPr>
              <a:spLocks noChangeShapeType="1"/>
            </p:cNvSpPr>
            <p:nvPr/>
          </p:nvSpPr>
          <p:spPr bwMode="auto">
            <a:xfrm>
              <a:off x="1632" y="2640"/>
              <a:ext cx="288" cy="288"/>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115724" name="Oval 12"/>
          <p:cNvSpPr>
            <a:spLocks noChangeArrowheads="1"/>
          </p:cNvSpPr>
          <p:nvPr/>
        </p:nvSpPr>
        <p:spPr bwMode="auto">
          <a:xfrm>
            <a:off x="6042596" y="2796133"/>
            <a:ext cx="419100" cy="390525"/>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dirty="0">
                <a:solidFill>
                  <a:srgbClr val="006600"/>
                </a:solidFill>
                <a:latin typeface="Times New Roman" panose="02020603050405020304" pitchFamily="18" charset="0"/>
                <a:ea typeface="宋体" panose="02010600030101010101" pitchFamily="2" charset="-122"/>
              </a:rPr>
              <a:t>5</a:t>
            </a:r>
            <a:endParaRPr kumimoji="1"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5725" name="Oval 13"/>
          <p:cNvSpPr>
            <a:spLocks noChangeArrowheads="1"/>
          </p:cNvSpPr>
          <p:nvPr/>
        </p:nvSpPr>
        <p:spPr bwMode="auto">
          <a:xfrm>
            <a:off x="5342508" y="3447008"/>
            <a:ext cx="420687" cy="390525"/>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dirty="0">
                <a:solidFill>
                  <a:srgbClr val="006600"/>
                </a:solidFill>
                <a:latin typeface="Times New Roman" panose="02020603050405020304" pitchFamily="18" charset="0"/>
                <a:ea typeface="宋体" panose="02010600030101010101" pitchFamily="2" charset="-122"/>
              </a:rPr>
              <a:t>4</a:t>
            </a:r>
            <a:endParaRPr kumimoji="1" lang="zh-CN" altLang="en-US" sz="2400" b="0" dirty="0">
              <a:solidFill>
                <a:schemeClr val="tx1"/>
              </a:solidFill>
              <a:latin typeface="Times New Roman" panose="02020603050405020304" pitchFamily="18" charset="0"/>
              <a:ea typeface="宋体" panose="02010600030101010101" pitchFamily="2" charset="-122"/>
            </a:endParaRPr>
          </a:p>
        </p:txBody>
      </p:sp>
      <p:sp>
        <p:nvSpPr>
          <p:cNvPr id="115726" name="Oval 14"/>
          <p:cNvSpPr>
            <a:spLocks noChangeArrowheads="1"/>
          </p:cNvSpPr>
          <p:nvPr/>
        </p:nvSpPr>
        <p:spPr bwMode="auto">
          <a:xfrm>
            <a:off x="6742683" y="3447008"/>
            <a:ext cx="419100" cy="390525"/>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a:solidFill>
                  <a:srgbClr val="006600"/>
                </a:solidFill>
                <a:latin typeface="Times New Roman" panose="02020603050405020304" pitchFamily="18" charset="0"/>
                <a:ea typeface="宋体" panose="02010600030101010101" pitchFamily="2" charset="-122"/>
              </a:rPr>
              <a:t>8</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115727" name="Oval 15"/>
          <p:cNvSpPr>
            <a:spLocks noChangeArrowheads="1"/>
          </p:cNvSpPr>
          <p:nvPr/>
        </p:nvSpPr>
        <p:spPr bwMode="auto">
          <a:xfrm>
            <a:off x="4644008" y="4096296"/>
            <a:ext cx="419100" cy="390525"/>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a:solidFill>
                  <a:srgbClr val="006600"/>
                </a:solidFill>
                <a:latin typeface="Times New Roman" panose="02020603050405020304" pitchFamily="18" charset="0"/>
                <a:ea typeface="宋体" panose="02010600030101010101" pitchFamily="2" charset="-122"/>
              </a:rPr>
              <a:t>2</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115728" name="Oval 16"/>
          <p:cNvSpPr>
            <a:spLocks noChangeArrowheads="1"/>
          </p:cNvSpPr>
          <p:nvPr/>
        </p:nvSpPr>
        <p:spPr bwMode="auto">
          <a:xfrm>
            <a:off x="5115496" y="4910683"/>
            <a:ext cx="419100" cy="390525"/>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a:solidFill>
                  <a:srgbClr val="006600"/>
                </a:solidFill>
                <a:latin typeface="Times New Roman" panose="02020603050405020304" pitchFamily="18" charset="0"/>
                <a:ea typeface="宋体" panose="02010600030101010101" pitchFamily="2" charset="-122"/>
              </a:rPr>
              <a:t>1</a:t>
            </a:r>
            <a:endParaRPr kumimoji="1" lang="zh-CN" altLang="en-US" sz="2400" b="0">
              <a:solidFill>
                <a:schemeClr val="tx1"/>
              </a:solidFill>
              <a:latin typeface="Times New Roman" panose="02020603050405020304" pitchFamily="18" charset="0"/>
              <a:ea typeface="宋体" panose="02010600030101010101" pitchFamily="2" charset="-122"/>
            </a:endParaRPr>
          </a:p>
        </p:txBody>
      </p:sp>
      <p:sp>
        <p:nvSpPr>
          <p:cNvPr id="115729" name="Line 17"/>
          <p:cNvSpPr>
            <a:spLocks noChangeShapeType="1"/>
          </p:cNvSpPr>
          <p:nvPr/>
        </p:nvSpPr>
        <p:spPr bwMode="auto">
          <a:xfrm flipH="1">
            <a:off x="5693346" y="3121571"/>
            <a:ext cx="419100" cy="390525"/>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730" name="Line 18"/>
          <p:cNvSpPr>
            <a:spLocks noChangeShapeType="1"/>
          </p:cNvSpPr>
          <p:nvPr/>
        </p:nvSpPr>
        <p:spPr bwMode="auto">
          <a:xfrm flipH="1">
            <a:off x="4993258" y="3772446"/>
            <a:ext cx="419100" cy="388938"/>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731" name="Line 19"/>
          <p:cNvSpPr>
            <a:spLocks noChangeShapeType="1"/>
          </p:cNvSpPr>
          <p:nvPr/>
        </p:nvSpPr>
        <p:spPr bwMode="auto">
          <a:xfrm>
            <a:off x="4936108" y="4461421"/>
            <a:ext cx="314325" cy="449263"/>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732" name="Line 20"/>
          <p:cNvSpPr>
            <a:spLocks noChangeShapeType="1"/>
          </p:cNvSpPr>
          <p:nvPr/>
        </p:nvSpPr>
        <p:spPr bwMode="auto">
          <a:xfrm>
            <a:off x="6391846" y="3121571"/>
            <a:ext cx="420687" cy="390525"/>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5733" name="Text Box 21"/>
          <p:cNvSpPr txBox="1">
            <a:spLocks noChangeArrowheads="1"/>
          </p:cNvSpPr>
          <p:nvPr/>
        </p:nvSpPr>
        <p:spPr bwMode="auto">
          <a:xfrm>
            <a:off x="1109663" y="5069409"/>
            <a:ext cx="6796087"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l"/>
            <a:r>
              <a:rPr kumimoji="1" lang="zh-CN" altLang="en-US" sz="2800" dirty="0" smtClean="0">
                <a:solidFill>
                  <a:schemeClr val="tx1"/>
                </a:solidFill>
                <a:latin typeface="宋体" panose="02010600030101010101" pitchFamily="2" charset="-122"/>
                <a:ea typeface="宋体" panose="02010600030101010101" pitchFamily="2" charset="-122"/>
              </a:rPr>
              <a:t>平衡树                   非平衡树</a:t>
            </a:r>
            <a:endParaRPr kumimoji="1" lang="zh-CN" altLang="en-US" sz="2800" b="0" dirty="0">
              <a:solidFill>
                <a:schemeClr val="tx1"/>
              </a:solidFill>
              <a:latin typeface="宋体" panose="02010600030101010101" pitchFamily="2" charset="-122"/>
              <a:ea typeface="宋体" panose="02010600030101010101" pitchFamily="2" charset="-122"/>
            </a:endParaRPr>
          </a:p>
        </p:txBody>
      </p:sp>
      <p:sp>
        <p:nvSpPr>
          <p:cNvPr id="166916" name="Text Box 4"/>
          <p:cNvSpPr txBox="1">
            <a:spLocks noChangeArrowheads="1"/>
          </p:cNvSpPr>
          <p:nvPr/>
        </p:nvSpPr>
        <p:spPr bwMode="auto">
          <a:xfrm>
            <a:off x="679450" y="5862215"/>
            <a:ext cx="8145462"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pPr algn="l">
              <a:spcBef>
                <a:spcPct val="50000"/>
              </a:spcBef>
            </a:pPr>
            <a:r>
              <a:rPr lang="zh-CN" altLang="en-US" sz="2800" dirty="0">
                <a:ea typeface="宋体" panose="02010600030101010101" pitchFamily="2" charset="-122"/>
              </a:rPr>
              <a:t>在平衡树中，结点的平衡因子可以是</a:t>
            </a:r>
            <a:r>
              <a:rPr lang="en-US" altLang="zh-CN" sz="2800" dirty="0">
                <a:solidFill>
                  <a:srgbClr val="FF0000"/>
                </a:solidFill>
                <a:latin typeface="Times New Roman" panose="02020603050405020304" pitchFamily="18" charset="0"/>
                <a:ea typeface="宋体" panose="02010600030101010101" pitchFamily="2" charset="-122"/>
              </a:rPr>
              <a:t>1</a:t>
            </a:r>
            <a:r>
              <a:rPr lang="zh-CN" altLang="en-US" sz="2800" dirty="0">
                <a:solidFill>
                  <a:srgbClr val="FF0000"/>
                </a:solidFill>
                <a:latin typeface="Times New Roman" panose="02020603050405020304" pitchFamily="18" charset="0"/>
                <a:ea typeface="宋体" panose="02010600030101010101" pitchFamily="2" charset="-122"/>
              </a:rPr>
              <a:t>，</a:t>
            </a:r>
            <a:r>
              <a:rPr lang="en-US" altLang="zh-CN" sz="2800" dirty="0">
                <a:solidFill>
                  <a:srgbClr val="FF0000"/>
                </a:solidFill>
                <a:latin typeface="Times New Roman" panose="02020603050405020304" pitchFamily="18" charset="0"/>
                <a:ea typeface="宋体" panose="02010600030101010101" pitchFamily="2" charset="-122"/>
              </a:rPr>
              <a:t>0</a:t>
            </a:r>
            <a:r>
              <a:rPr lang="zh-CN" altLang="en-US" sz="2800" dirty="0">
                <a:solidFill>
                  <a:srgbClr val="FF0000"/>
                </a:solidFill>
                <a:latin typeface="Times New Roman" panose="02020603050405020304" pitchFamily="18" charset="0"/>
                <a:ea typeface="宋体" panose="02010600030101010101" pitchFamily="2" charset="-122"/>
              </a:rPr>
              <a:t>，</a:t>
            </a:r>
            <a:r>
              <a:rPr lang="en-US" altLang="zh-CN" sz="2800" dirty="0">
                <a:solidFill>
                  <a:srgbClr val="FF0000"/>
                </a:solidFill>
                <a:latin typeface="Times New Roman" panose="02020603050405020304" pitchFamily="18" charset="0"/>
                <a:ea typeface="宋体" panose="02010600030101010101" pitchFamily="2" charset="-122"/>
              </a:rPr>
              <a:t>-1</a:t>
            </a:r>
            <a:r>
              <a:rPr lang="zh-CN" altLang="en-US" sz="2800" dirty="0">
                <a:ea typeface="宋体" panose="02010600030101010101" pitchFamily="2" charset="-122"/>
              </a:rPr>
              <a:t>。</a:t>
            </a:r>
          </a:p>
        </p:txBody>
      </p:sp>
      <p:sp>
        <p:nvSpPr>
          <p:cNvPr id="166917" name="Text Box 5"/>
          <p:cNvSpPr txBox="1">
            <a:spLocks noChangeArrowheads="1"/>
          </p:cNvSpPr>
          <p:nvPr/>
        </p:nvSpPr>
        <p:spPr bwMode="auto">
          <a:xfrm>
            <a:off x="557081" y="1221582"/>
            <a:ext cx="4229100" cy="5191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pPr algn="l">
              <a:spcBef>
                <a:spcPct val="50000"/>
              </a:spcBef>
            </a:pPr>
            <a:r>
              <a:rPr lang="zh-CN" altLang="en-US" sz="2800" b="1" dirty="0">
                <a:solidFill>
                  <a:schemeClr val="tx1"/>
                </a:solidFill>
                <a:ea typeface="宋体" panose="02010600030101010101" pitchFamily="2" charset="-122"/>
              </a:rPr>
              <a:t>结点的平衡因子＝</a:t>
            </a:r>
            <a:r>
              <a:rPr lang="en-US" altLang="zh-CN" sz="2800" b="1" dirty="0">
                <a:solidFill>
                  <a:srgbClr val="FF0000"/>
                </a:solidFill>
                <a:latin typeface="Times New Roman" panose="02020603050405020304" pitchFamily="18" charset="0"/>
                <a:ea typeface="宋体" panose="02010600030101010101" pitchFamily="2" charset="-122"/>
              </a:rPr>
              <a:t>H</a:t>
            </a:r>
            <a:r>
              <a:rPr lang="en-US" altLang="zh-CN" sz="2800" b="1" baseline="-25000" dirty="0">
                <a:solidFill>
                  <a:srgbClr val="FF0000"/>
                </a:solidFill>
                <a:latin typeface="Times New Roman" panose="02020603050405020304" pitchFamily="18" charset="0"/>
                <a:ea typeface="宋体" panose="02010600030101010101" pitchFamily="2" charset="-122"/>
              </a:rPr>
              <a:t>L</a:t>
            </a:r>
            <a:r>
              <a:rPr lang="en-US" altLang="zh-CN" sz="2800" b="1" dirty="0">
                <a:solidFill>
                  <a:srgbClr val="FF0000"/>
                </a:solidFill>
                <a:latin typeface="Times New Roman" panose="02020603050405020304" pitchFamily="18" charset="0"/>
                <a:ea typeface="宋体" panose="02010600030101010101" pitchFamily="2" charset="-122"/>
              </a:rPr>
              <a:t>-H</a:t>
            </a:r>
            <a:r>
              <a:rPr lang="en-US" altLang="zh-CN" sz="2800" b="1" baseline="-25000" dirty="0">
                <a:solidFill>
                  <a:srgbClr val="FF0000"/>
                </a:solidFill>
                <a:latin typeface="Times New Roman" panose="02020603050405020304" pitchFamily="18" charset="0"/>
                <a:ea typeface="宋体" panose="02010600030101010101" pitchFamily="2" charset="-122"/>
              </a:rPr>
              <a:t>R</a:t>
            </a:r>
          </a:p>
        </p:txBody>
      </p:sp>
      <p:sp>
        <p:nvSpPr>
          <p:cNvPr id="2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zh-CN" altLang="en-US" kern="0" smtClean="0"/>
              <a:t>平衡二叉树</a:t>
            </a:r>
            <a:endParaRPr lang="zh-CN" altLang="en-US" kern="0" dirty="0"/>
          </a:p>
        </p:txBody>
      </p:sp>
      <p:sp>
        <p:nvSpPr>
          <p:cNvPr id="2" name="矩形 1"/>
          <p:cNvSpPr/>
          <p:nvPr/>
        </p:nvSpPr>
        <p:spPr>
          <a:xfrm>
            <a:off x="539552" y="1844824"/>
            <a:ext cx="5363146" cy="523220"/>
          </a:xfrm>
          <a:prstGeom prst="rect">
            <a:avLst/>
          </a:prstGeom>
        </p:spPr>
        <p:txBody>
          <a:bodyPr wrap="square">
            <a:spAutoFit/>
          </a:bodyPr>
          <a:lstStyle/>
          <a:p>
            <a:pPr marL="0" lvl="1"/>
            <a:r>
              <a:rPr lang="zh-CN" altLang="en-US" sz="2800" b="1" dirty="0"/>
              <a:t>判断下列二叉树</a:t>
            </a:r>
            <a:r>
              <a:rPr lang="zh-CN" altLang="en-US" sz="2800" b="1" dirty="0" smtClean="0"/>
              <a:t>是否平衡树</a:t>
            </a:r>
            <a:r>
              <a:rPr lang="zh-CN" altLang="en-US" sz="2800" b="1" dirty="0"/>
              <a:t>？</a:t>
            </a:r>
          </a:p>
        </p:txBody>
      </p:sp>
    </p:spTree>
    <p:extLst>
      <p:ext uri="{BB962C8B-B14F-4D97-AF65-F5344CB8AC3E}">
        <p14:creationId xmlns:p14="http://schemas.microsoft.com/office/powerpoint/2010/main" xmlns="" val="113980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3" grpId="0"/>
      <p:bldP spid="1669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a:xfrm>
            <a:off x="395288" y="1052736"/>
            <a:ext cx="8569325" cy="5399087"/>
          </a:xfrm>
        </p:spPr>
        <p:txBody>
          <a:bodyPr/>
          <a:lstStyle/>
          <a:p>
            <a:r>
              <a:rPr lang="zh-CN" altLang="en-US" dirty="0"/>
              <a:t>平衡</a:t>
            </a:r>
            <a:r>
              <a:rPr lang="zh-CN" altLang="en-US" dirty="0" smtClean="0"/>
              <a:t>二叉树的性质</a:t>
            </a:r>
            <a:endParaRPr lang="en-US" altLang="zh-CN" dirty="0" smtClean="0"/>
          </a:p>
          <a:p>
            <a:pPr lvl="1"/>
            <a:r>
              <a:rPr lang="zh-CN" altLang="en-US" dirty="0"/>
              <a:t>任一结点的平衡因子只能取：</a:t>
            </a:r>
            <a:r>
              <a:rPr lang="en-US" altLang="zh-CN" dirty="0">
                <a:solidFill>
                  <a:srgbClr val="FF0000"/>
                </a:solidFill>
              </a:rPr>
              <a:t>-1</a:t>
            </a:r>
            <a:r>
              <a:rPr lang="zh-CN" altLang="en-US" dirty="0">
                <a:solidFill>
                  <a:srgbClr val="FF0000"/>
                </a:solidFill>
              </a:rPr>
              <a:t>、</a:t>
            </a:r>
            <a:r>
              <a:rPr lang="en-US" altLang="zh-CN" dirty="0">
                <a:solidFill>
                  <a:srgbClr val="FF0000"/>
                </a:solidFill>
              </a:rPr>
              <a:t>0 </a:t>
            </a:r>
            <a:r>
              <a:rPr lang="zh-CN" altLang="en-US" dirty="0">
                <a:solidFill>
                  <a:srgbClr val="FF0000"/>
                </a:solidFill>
              </a:rPr>
              <a:t>或 </a:t>
            </a:r>
            <a:r>
              <a:rPr lang="en-US" altLang="zh-CN" dirty="0">
                <a:solidFill>
                  <a:srgbClr val="FF0000"/>
                </a:solidFill>
              </a:rPr>
              <a:t>1</a:t>
            </a:r>
            <a:r>
              <a:rPr lang="zh-CN" altLang="en-US" dirty="0"/>
              <a:t>；如果树</a:t>
            </a:r>
            <a:r>
              <a:rPr lang="zh-CN" altLang="en-US" dirty="0" smtClean="0"/>
              <a:t>中某个</a:t>
            </a:r>
            <a:r>
              <a:rPr lang="zh-CN" altLang="en-US" dirty="0"/>
              <a:t>结点的平衡因子的绝对值大于</a:t>
            </a:r>
            <a:r>
              <a:rPr lang="en-US" altLang="zh-CN" dirty="0"/>
              <a:t>1</a:t>
            </a:r>
            <a:r>
              <a:rPr lang="zh-CN" altLang="en-US" dirty="0"/>
              <a:t>，则这棵二叉树就失去平衡，不再是</a:t>
            </a:r>
            <a:r>
              <a:rPr lang="en-US" altLang="zh-CN" dirty="0"/>
              <a:t>AVL</a:t>
            </a:r>
            <a:r>
              <a:rPr lang="zh-CN" altLang="en-US" dirty="0"/>
              <a:t>树；</a:t>
            </a:r>
          </a:p>
          <a:p>
            <a:pPr lvl="1"/>
            <a:r>
              <a:rPr kumimoji="1" lang="zh-CN" altLang="en-US" dirty="0">
                <a:latin typeface="楷体_GB2312" pitchFamily="49" charset="-122"/>
                <a:ea typeface="楷体_GB2312" pitchFamily="49" charset="-122"/>
              </a:rPr>
              <a:t>对于一棵有</a:t>
            </a:r>
            <a:r>
              <a:rPr kumimoji="1" lang="en-US" altLang="zh-CN" i="1" dirty="0">
                <a:latin typeface="Times New Roman" pitchFamily="18" charset="0"/>
                <a:ea typeface="楷体_GB2312" pitchFamily="49" charset="-122"/>
              </a:rPr>
              <a:t>n</a:t>
            </a:r>
            <a:r>
              <a:rPr kumimoji="1" lang="zh-CN" altLang="en-US" dirty="0">
                <a:latin typeface="楷体_GB2312" pitchFamily="49" charset="-122"/>
                <a:ea typeface="楷体_GB2312" pitchFamily="49" charset="-122"/>
              </a:rPr>
              <a:t>个结点的</a:t>
            </a:r>
            <a:r>
              <a:rPr kumimoji="1" lang="en-US" altLang="zh-CN" i="1" dirty="0">
                <a:latin typeface="Times New Roman" pitchFamily="18" charset="0"/>
                <a:ea typeface="楷体_GB2312" pitchFamily="49" charset="-122"/>
              </a:rPr>
              <a:t>AVL</a:t>
            </a:r>
            <a:r>
              <a:rPr kumimoji="1" lang="zh-CN" altLang="en-US" dirty="0">
                <a:latin typeface="楷体_GB2312" pitchFamily="49" charset="-122"/>
                <a:ea typeface="楷体_GB2312" pitchFamily="49" charset="-122"/>
              </a:rPr>
              <a:t>树，其</a:t>
            </a:r>
            <a:r>
              <a:rPr kumimoji="1" lang="zh-CN" altLang="en-US" dirty="0">
                <a:solidFill>
                  <a:srgbClr val="080808"/>
                </a:solidFill>
                <a:latin typeface="Times New Roman" pitchFamily="18" charset="0"/>
                <a:ea typeface="楷体_GB2312" pitchFamily="49" charset="-122"/>
              </a:rPr>
              <a:t>高度保持在</a:t>
            </a:r>
            <a:r>
              <a:rPr kumimoji="1" lang="en-US" altLang="zh-CN" dirty="0">
                <a:solidFill>
                  <a:srgbClr val="0000CC"/>
                </a:solidFill>
                <a:latin typeface="Times New Roman" pitchFamily="18" charset="0"/>
                <a:ea typeface="楷体_GB2312" pitchFamily="49" charset="-122"/>
              </a:rPr>
              <a:t>O(log</a:t>
            </a:r>
            <a:r>
              <a:rPr kumimoji="1" lang="en-US" altLang="zh-CN" baseline="-25000" dirty="0">
                <a:solidFill>
                  <a:srgbClr val="0000CC"/>
                </a:solidFill>
                <a:latin typeface="Times New Roman" pitchFamily="18" charset="0"/>
                <a:ea typeface="楷体_GB2312" pitchFamily="49" charset="-122"/>
              </a:rPr>
              <a:t>2</a:t>
            </a:r>
            <a:r>
              <a:rPr kumimoji="1" lang="en-US" altLang="zh-CN" dirty="0">
                <a:solidFill>
                  <a:srgbClr val="0000CC"/>
                </a:solidFill>
                <a:latin typeface="Times New Roman" pitchFamily="18" charset="0"/>
                <a:ea typeface="楷体_GB2312" pitchFamily="49" charset="-122"/>
              </a:rPr>
              <a:t>n)</a:t>
            </a:r>
            <a:r>
              <a:rPr kumimoji="1" lang="zh-CN" altLang="en-US" dirty="0">
                <a:solidFill>
                  <a:srgbClr val="0000CC"/>
                </a:solidFill>
                <a:latin typeface="Times New Roman" pitchFamily="18" charset="0"/>
                <a:ea typeface="楷体_GB2312" pitchFamily="49" charset="-122"/>
              </a:rPr>
              <a:t>数量级，</a:t>
            </a:r>
            <a:r>
              <a:rPr kumimoji="1" lang="en-US" altLang="zh-CN" dirty="0">
                <a:solidFill>
                  <a:srgbClr val="0000CC"/>
                </a:solidFill>
                <a:latin typeface="Times New Roman" pitchFamily="18" charset="0"/>
                <a:ea typeface="楷体_GB2312" pitchFamily="49" charset="-122"/>
              </a:rPr>
              <a:t>ASL</a:t>
            </a:r>
            <a:r>
              <a:rPr kumimoji="1" lang="zh-CN" altLang="en-US" dirty="0">
                <a:solidFill>
                  <a:srgbClr val="0000CC"/>
                </a:solidFill>
                <a:latin typeface="Times New Roman" pitchFamily="18" charset="0"/>
                <a:ea typeface="楷体_GB2312" pitchFamily="49" charset="-122"/>
              </a:rPr>
              <a:t>也保持在</a:t>
            </a:r>
            <a:r>
              <a:rPr kumimoji="1" lang="en-US" altLang="zh-CN" dirty="0">
                <a:solidFill>
                  <a:srgbClr val="0000CC"/>
                </a:solidFill>
                <a:latin typeface="Times New Roman" pitchFamily="18" charset="0"/>
                <a:ea typeface="楷体_GB2312" pitchFamily="49" charset="-122"/>
              </a:rPr>
              <a:t>O(log</a:t>
            </a:r>
            <a:r>
              <a:rPr kumimoji="1" lang="en-US" altLang="zh-CN" baseline="-25000" dirty="0">
                <a:solidFill>
                  <a:srgbClr val="0000CC"/>
                </a:solidFill>
                <a:latin typeface="Times New Roman" pitchFamily="18" charset="0"/>
                <a:ea typeface="楷体_GB2312" pitchFamily="49" charset="-122"/>
              </a:rPr>
              <a:t>2</a:t>
            </a:r>
            <a:r>
              <a:rPr kumimoji="1" lang="en-US" altLang="zh-CN" dirty="0">
                <a:solidFill>
                  <a:srgbClr val="0000CC"/>
                </a:solidFill>
                <a:latin typeface="Times New Roman" pitchFamily="18" charset="0"/>
                <a:ea typeface="楷体_GB2312" pitchFamily="49" charset="-122"/>
              </a:rPr>
              <a:t>n)</a:t>
            </a:r>
            <a:r>
              <a:rPr kumimoji="1" lang="zh-CN" altLang="en-US" dirty="0">
                <a:solidFill>
                  <a:srgbClr val="0000CC"/>
                </a:solidFill>
                <a:latin typeface="Times New Roman" pitchFamily="18" charset="0"/>
                <a:ea typeface="楷体_GB2312" pitchFamily="49" charset="-122"/>
              </a:rPr>
              <a:t>量级。</a:t>
            </a:r>
          </a:p>
          <a:p>
            <a:pPr lvl="1"/>
            <a:r>
              <a:rPr lang="zh-CN" altLang="en-US" dirty="0"/>
              <a:t>例：判断下列二叉树是否</a:t>
            </a:r>
            <a:r>
              <a:rPr lang="en-US" altLang="zh-CN" dirty="0"/>
              <a:t>AVL</a:t>
            </a:r>
            <a:r>
              <a:rPr lang="zh-CN" altLang="en-US" dirty="0"/>
              <a:t>树？</a:t>
            </a:r>
          </a:p>
          <a:p>
            <a:pPr lvl="1"/>
            <a:endParaRPr lang="zh-CN" altLang="en-US" dirty="0"/>
          </a:p>
        </p:txBody>
      </p:sp>
      <p:grpSp>
        <p:nvGrpSpPr>
          <p:cNvPr id="4" name="Group 2"/>
          <p:cNvGrpSpPr>
            <a:grpSpLocks/>
          </p:cNvGrpSpPr>
          <p:nvPr/>
        </p:nvGrpSpPr>
        <p:grpSpPr bwMode="auto">
          <a:xfrm>
            <a:off x="1574800" y="4561954"/>
            <a:ext cx="2006600" cy="1739900"/>
            <a:chOff x="992" y="2188"/>
            <a:chExt cx="1264" cy="1096"/>
          </a:xfrm>
        </p:grpSpPr>
        <p:sp>
          <p:nvSpPr>
            <p:cNvPr id="5" name="Oval 3"/>
            <p:cNvSpPr>
              <a:spLocks noChangeArrowheads="1"/>
            </p:cNvSpPr>
            <p:nvPr/>
          </p:nvSpPr>
          <p:spPr bwMode="auto">
            <a:xfrm>
              <a:off x="1484" y="2188"/>
              <a:ext cx="279" cy="172"/>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6" name="Oval 4"/>
            <p:cNvSpPr>
              <a:spLocks noChangeArrowheads="1"/>
            </p:cNvSpPr>
            <p:nvPr/>
          </p:nvSpPr>
          <p:spPr bwMode="auto">
            <a:xfrm>
              <a:off x="1976" y="2756"/>
              <a:ext cx="280" cy="17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0" noProof="0" smtClean="0">
                <a:ln>
                  <a:noFill/>
                </a:ln>
                <a:solidFill>
                  <a:srgbClr val="0000CC"/>
                </a:solidFill>
                <a:effectLst/>
                <a:uLnTx/>
                <a:uFillTx/>
                <a:latin typeface="黑体" pitchFamily="2" charset="-122"/>
                <a:ea typeface="黑体" pitchFamily="2" charset="-122"/>
              </a:endParaRPr>
            </a:p>
          </p:txBody>
        </p:sp>
        <p:sp>
          <p:nvSpPr>
            <p:cNvPr id="7" name="Oval 5"/>
            <p:cNvSpPr>
              <a:spLocks noChangeArrowheads="1"/>
            </p:cNvSpPr>
            <p:nvPr/>
          </p:nvSpPr>
          <p:spPr bwMode="auto">
            <a:xfrm>
              <a:off x="1776" y="3112"/>
              <a:ext cx="280" cy="172"/>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8" name="Oval 6"/>
            <p:cNvSpPr>
              <a:spLocks noChangeArrowheads="1"/>
            </p:cNvSpPr>
            <p:nvPr/>
          </p:nvSpPr>
          <p:spPr bwMode="auto">
            <a:xfrm>
              <a:off x="1238" y="2437"/>
              <a:ext cx="279" cy="172"/>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9" name="Oval 7"/>
            <p:cNvSpPr>
              <a:spLocks noChangeArrowheads="1"/>
            </p:cNvSpPr>
            <p:nvPr/>
          </p:nvSpPr>
          <p:spPr bwMode="auto">
            <a:xfrm>
              <a:off x="1765" y="2437"/>
              <a:ext cx="279" cy="17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endParaRPr>
            </a:p>
          </p:txBody>
        </p:sp>
        <p:sp>
          <p:nvSpPr>
            <p:cNvPr id="10" name="Line 8"/>
            <p:cNvSpPr>
              <a:spLocks noChangeShapeType="1"/>
            </p:cNvSpPr>
            <p:nvPr/>
          </p:nvSpPr>
          <p:spPr bwMode="auto">
            <a:xfrm flipH="1">
              <a:off x="1449" y="2366"/>
              <a:ext cx="105" cy="71"/>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1" name="Line 9"/>
            <p:cNvSpPr>
              <a:spLocks noChangeShapeType="1"/>
            </p:cNvSpPr>
            <p:nvPr/>
          </p:nvSpPr>
          <p:spPr bwMode="auto">
            <a:xfrm flipH="1">
              <a:off x="1906" y="2934"/>
              <a:ext cx="176" cy="17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2" name="Line 10"/>
            <p:cNvSpPr>
              <a:spLocks noChangeShapeType="1"/>
            </p:cNvSpPr>
            <p:nvPr/>
          </p:nvSpPr>
          <p:spPr bwMode="auto">
            <a:xfrm>
              <a:off x="1920" y="2592"/>
              <a:ext cx="149" cy="173"/>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3" name="Oval 11"/>
            <p:cNvSpPr>
              <a:spLocks noChangeArrowheads="1"/>
            </p:cNvSpPr>
            <p:nvPr/>
          </p:nvSpPr>
          <p:spPr bwMode="auto">
            <a:xfrm>
              <a:off x="1484" y="2721"/>
              <a:ext cx="280" cy="172"/>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14" name="Oval 12"/>
            <p:cNvSpPr>
              <a:spLocks noChangeArrowheads="1"/>
            </p:cNvSpPr>
            <p:nvPr/>
          </p:nvSpPr>
          <p:spPr bwMode="auto">
            <a:xfrm>
              <a:off x="992" y="2685"/>
              <a:ext cx="280" cy="173"/>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15" name="Line 13"/>
            <p:cNvSpPr>
              <a:spLocks noChangeShapeType="1"/>
            </p:cNvSpPr>
            <p:nvPr/>
          </p:nvSpPr>
          <p:spPr bwMode="auto">
            <a:xfrm flipH="1">
              <a:off x="1168" y="2579"/>
              <a:ext cx="140" cy="10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6" name="Line 14"/>
            <p:cNvSpPr>
              <a:spLocks noChangeShapeType="1"/>
            </p:cNvSpPr>
            <p:nvPr/>
          </p:nvSpPr>
          <p:spPr bwMode="auto">
            <a:xfrm>
              <a:off x="1765" y="2330"/>
              <a:ext cx="93" cy="11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7" name="Line 15"/>
            <p:cNvSpPr>
              <a:spLocks noChangeShapeType="1"/>
            </p:cNvSpPr>
            <p:nvPr/>
          </p:nvSpPr>
          <p:spPr bwMode="auto">
            <a:xfrm flipH="1">
              <a:off x="1906" y="2934"/>
              <a:ext cx="176" cy="17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18" name="Line 16"/>
            <p:cNvSpPr>
              <a:spLocks noChangeShapeType="1"/>
            </p:cNvSpPr>
            <p:nvPr/>
          </p:nvSpPr>
          <p:spPr bwMode="auto">
            <a:xfrm flipH="1">
              <a:off x="1695" y="2592"/>
              <a:ext cx="129" cy="129"/>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grpSp>
      <p:grpSp>
        <p:nvGrpSpPr>
          <p:cNvPr id="19" name="Group 17"/>
          <p:cNvGrpSpPr>
            <a:grpSpLocks/>
          </p:cNvGrpSpPr>
          <p:nvPr/>
        </p:nvGrpSpPr>
        <p:grpSpPr bwMode="auto">
          <a:xfrm>
            <a:off x="4953000" y="4441304"/>
            <a:ext cx="1981200" cy="1644650"/>
            <a:chOff x="3120" y="2112"/>
            <a:chExt cx="1248" cy="1036"/>
          </a:xfrm>
        </p:grpSpPr>
        <p:sp>
          <p:nvSpPr>
            <p:cNvPr id="20" name="Oval 18"/>
            <p:cNvSpPr>
              <a:spLocks noChangeArrowheads="1"/>
            </p:cNvSpPr>
            <p:nvPr/>
          </p:nvSpPr>
          <p:spPr bwMode="auto">
            <a:xfrm>
              <a:off x="3910" y="2112"/>
              <a:ext cx="209" cy="205"/>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0" noProof="0" smtClean="0">
                <a:ln>
                  <a:noFill/>
                </a:ln>
                <a:solidFill>
                  <a:srgbClr val="0000CC"/>
                </a:solidFill>
                <a:effectLst/>
                <a:uLnTx/>
                <a:uFillTx/>
                <a:latin typeface="黑体" pitchFamily="2" charset="-122"/>
                <a:ea typeface="黑体" pitchFamily="2" charset="-122"/>
              </a:endParaRPr>
            </a:p>
          </p:txBody>
        </p:sp>
        <p:sp>
          <p:nvSpPr>
            <p:cNvPr id="21" name="Oval 19"/>
            <p:cNvSpPr>
              <a:spLocks noChangeArrowheads="1"/>
            </p:cNvSpPr>
            <p:nvPr/>
          </p:nvSpPr>
          <p:spPr bwMode="auto">
            <a:xfrm>
              <a:off x="3120" y="2591"/>
              <a:ext cx="279" cy="205"/>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0" noProof="0" smtClean="0">
                <a:ln>
                  <a:noFill/>
                </a:ln>
                <a:solidFill>
                  <a:srgbClr val="0000CC"/>
                </a:solidFill>
                <a:effectLst/>
                <a:uLnTx/>
                <a:uFillTx/>
                <a:latin typeface="黑体" pitchFamily="2" charset="-122"/>
                <a:ea typeface="黑体" pitchFamily="2" charset="-122"/>
              </a:endParaRPr>
            </a:p>
          </p:txBody>
        </p:sp>
        <p:sp>
          <p:nvSpPr>
            <p:cNvPr id="22" name="Oval 20"/>
            <p:cNvSpPr>
              <a:spLocks noChangeArrowheads="1"/>
            </p:cNvSpPr>
            <p:nvPr/>
          </p:nvSpPr>
          <p:spPr bwMode="auto">
            <a:xfrm>
              <a:off x="3492" y="2352"/>
              <a:ext cx="279" cy="204"/>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endParaRPr>
            </a:p>
          </p:txBody>
        </p:sp>
        <p:sp>
          <p:nvSpPr>
            <p:cNvPr id="23" name="Oval 21"/>
            <p:cNvSpPr>
              <a:spLocks noChangeArrowheads="1"/>
            </p:cNvSpPr>
            <p:nvPr/>
          </p:nvSpPr>
          <p:spPr bwMode="auto">
            <a:xfrm>
              <a:off x="3771" y="2625"/>
              <a:ext cx="278" cy="206"/>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24" name="Line 22"/>
            <p:cNvSpPr>
              <a:spLocks noChangeShapeType="1"/>
            </p:cNvSpPr>
            <p:nvPr/>
          </p:nvSpPr>
          <p:spPr bwMode="auto">
            <a:xfrm flipH="1">
              <a:off x="3724" y="2283"/>
              <a:ext cx="186" cy="10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5" name="Line 23"/>
            <p:cNvSpPr>
              <a:spLocks noChangeShapeType="1"/>
            </p:cNvSpPr>
            <p:nvPr/>
          </p:nvSpPr>
          <p:spPr bwMode="auto">
            <a:xfrm flipH="1">
              <a:off x="3352" y="2523"/>
              <a:ext cx="185" cy="10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6" name="Line 24"/>
            <p:cNvSpPr>
              <a:spLocks noChangeShapeType="1"/>
            </p:cNvSpPr>
            <p:nvPr/>
          </p:nvSpPr>
          <p:spPr bwMode="auto">
            <a:xfrm>
              <a:off x="3724" y="2523"/>
              <a:ext cx="93" cy="13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27" name="Oval 25"/>
            <p:cNvSpPr>
              <a:spLocks noChangeArrowheads="1"/>
            </p:cNvSpPr>
            <p:nvPr/>
          </p:nvSpPr>
          <p:spPr bwMode="auto">
            <a:xfrm>
              <a:off x="3492" y="2942"/>
              <a:ext cx="278" cy="206"/>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28" name="Oval 26"/>
            <p:cNvSpPr>
              <a:spLocks noChangeArrowheads="1"/>
            </p:cNvSpPr>
            <p:nvPr/>
          </p:nvSpPr>
          <p:spPr bwMode="auto">
            <a:xfrm>
              <a:off x="4090" y="2394"/>
              <a:ext cx="278" cy="206"/>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111147"/>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1" lang="zh-CN" altLang="zh-CN" sz="2400" b="1" i="0" u="none" strike="noStrike" kern="0" cap="none" spc="0" normalizeH="0" baseline="-10000" noProof="0" smtClean="0">
                <a:ln>
                  <a:noFill/>
                </a:ln>
                <a:solidFill>
                  <a:srgbClr val="0000CC"/>
                </a:solidFill>
                <a:effectLst/>
                <a:uLnTx/>
                <a:uFillTx/>
                <a:latin typeface="Times New Roman" pitchFamily="18" charset="0"/>
                <a:ea typeface="黑体" pitchFamily="2" charset="-122"/>
              </a:endParaRPr>
            </a:p>
          </p:txBody>
        </p:sp>
        <p:sp>
          <p:nvSpPr>
            <p:cNvPr id="29" name="Line 27"/>
            <p:cNvSpPr>
              <a:spLocks noChangeShapeType="1"/>
            </p:cNvSpPr>
            <p:nvPr/>
          </p:nvSpPr>
          <p:spPr bwMode="auto">
            <a:xfrm>
              <a:off x="4080" y="2256"/>
              <a:ext cx="144" cy="144"/>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sp>
          <p:nvSpPr>
            <p:cNvPr id="30" name="Line 28"/>
            <p:cNvSpPr>
              <a:spLocks noChangeShapeType="1"/>
            </p:cNvSpPr>
            <p:nvPr/>
          </p:nvSpPr>
          <p:spPr bwMode="auto">
            <a:xfrm flipH="1">
              <a:off x="3703" y="2815"/>
              <a:ext cx="141" cy="169"/>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smtClean="0">
                <a:ln>
                  <a:noFill/>
                </a:ln>
                <a:solidFill>
                  <a:sysClr val="windowText" lastClr="000000"/>
                </a:solidFill>
                <a:effectLst/>
                <a:uLnTx/>
                <a:uFillTx/>
              </a:endParaRPr>
            </a:p>
          </p:txBody>
        </p:sp>
      </p:grpSp>
      <p:sp>
        <p:nvSpPr>
          <p:cNvPr id="31" name="Text Box 29"/>
          <p:cNvSpPr txBox="1">
            <a:spLocks noChangeArrowheads="1"/>
          </p:cNvSpPr>
          <p:nvPr/>
        </p:nvSpPr>
        <p:spPr bwMode="auto">
          <a:xfrm>
            <a:off x="1600200" y="6312024"/>
            <a:ext cx="585212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rgbClr val="BADE78"/>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en-US" altLang="zh-CN"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(a) </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平衡树            </a:t>
            </a:r>
            <a:r>
              <a:rPr kumimoji="1" lang="en-US" altLang="zh-CN"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(b) </a:t>
            </a:r>
            <a:r>
              <a:rPr kumimoji="1" lang="zh-CN" altLang="en-US" sz="2400" b="1" kern="0" dirty="0">
                <a:solidFill>
                  <a:srgbClr val="0000CC"/>
                </a:solidFill>
                <a:latin typeface="楷体_GB2312" pitchFamily="49" charset="-122"/>
                <a:ea typeface="楷体_GB2312" pitchFamily="49" charset="-122"/>
              </a:rPr>
              <a:t>非</a:t>
            </a:r>
            <a:r>
              <a:rPr kumimoji="1" lang="zh-CN" altLang="en-US" sz="2400" b="1" i="0" u="none" strike="noStrike" kern="0" cap="none" spc="0" normalizeH="0" baseline="0" noProof="0" dirty="0" smtClean="0">
                <a:ln>
                  <a:noFill/>
                </a:ln>
                <a:solidFill>
                  <a:srgbClr val="0000CC"/>
                </a:solidFill>
                <a:effectLst/>
                <a:uLnTx/>
                <a:uFillTx/>
                <a:latin typeface="楷体_GB2312" pitchFamily="49" charset="-122"/>
                <a:ea typeface="楷体_GB2312" pitchFamily="49" charset="-122"/>
              </a:rPr>
              <a:t>平衡树</a:t>
            </a:r>
          </a:p>
        </p:txBody>
      </p:sp>
      <p:grpSp>
        <p:nvGrpSpPr>
          <p:cNvPr id="32" name="Group 34"/>
          <p:cNvGrpSpPr>
            <a:grpSpLocks/>
          </p:cNvGrpSpPr>
          <p:nvPr/>
        </p:nvGrpSpPr>
        <p:grpSpPr bwMode="auto">
          <a:xfrm>
            <a:off x="1676400" y="5263631"/>
            <a:ext cx="1606550" cy="1147763"/>
            <a:chOff x="1052" y="2640"/>
            <a:chExt cx="1012" cy="723"/>
          </a:xfrm>
        </p:grpSpPr>
        <p:sp>
          <p:nvSpPr>
            <p:cNvPr id="33" name="Rectangle 35"/>
            <p:cNvSpPr>
              <a:spLocks noChangeArrowheads="1"/>
            </p:cNvSpPr>
            <p:nvPr/>
          </p:nvSpPr>
          <p:spPr bwMode="auto">
            <a:xfrm>
              <a:off x="1820" y="3072"/>
              <a:ext cx="24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rPr>
                <a:t>0</a:t>
              </a:r>
            </a:p>
          </p:txBody>
        </p:sp>
        <p:sp>
          <p:nvSpPr>
            <p:cNvPr id="34" name="Rectangle 36"/>
            <p:cNvSpPr>
              <a:spLocks noChangeArrowheads="1"/>
            </p:cNvSpPr>
            <p:nvPr/>
          </p:nvSpPr>
          <p:spPr bwMode="auto">
            <a:xfrm>
              <a:off x="1536" y="2678"/>
              <a:ext cx="24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rPr>
                <a:t>0</a:t>
              </a:r>
            </a:p>
          </p:txBody>
        </p:sp>
        <p:sp>
          <p:nvSpPr>
            <p:cNvPr id="35" name="Rectangle 37"/>
            <p:cNvSpPr>
              <a:spLocks noChangeArrowheads="1"/>
            </p:cNvSpPr>
            <p:nvPr/>
          </p:nvSpPr>
          <p:spPr bwMode="auto">
            <a:xfrm>
              <a:off x="1052" y="2640"/>
              <a:ext cx="24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rPr>
                <a:t>0</a:t>
              </a:r>
            </a:p>
          </p:txBody>
        </p:sp>
      </p:grpSp>
      <p:sp>
        <p:nvSpPr>
          <p:cNvPr id="36" name="Rectangle 38"/>
          <p:cNvSpPr>
            <a:spLocks noChangeArrowheads="1"/>
          </p:cNvSpPr>
          <p:nvPr/>
        </p:nvSpPr>
        <p:spPr bwMode="auto">
          <a:xfrm>
            <a:off x="3200400" y="5416029"/>
            <a:ext cx="30480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uLnTx/>
                <a:uFillTx/>
                <a:latin typeface="黑体" pitchFamily="2" charset="-122"/>
                <a:ea typeface="黑体" pitchFamily="2" charset="-122"/>
              </a:rPr>
              <a:t>1</a:t>
            </a:r>
          </a:p>
        </p:txBody>
      </p:sp>
      <p:sp>
        <p:nvSpPr>
          <p:cNvPr id="37" name="Rectangle 39"/>
          <p:cNvSpPr>
            <a:spLocks noChangeArrowheads="1"/>
          </p:cNvSpPr>
          <p:nvPr/>
        </p:nvSpPr>
        <p:spPr bwMode="auto">
          <a:xfrm>
            <a:off x="1999594" y="4839543"/>
            <a:ext cx="3401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CC"/>
                </a:solidFill>
                <a:effectLst/>
                <a:uLnTx/>
                <a:uFillTx/>
                <a:latin typeface="黑体" pitchFamily="2" charset="-122"/>
                <a:ea typeface="黑体" pitchFamily="2" charset="-122"/>
              </a:rPr>
              <a:t>1</a:t>
            </a:r>
          </a:p>
        </p:txBody>
      </p:sp>
      <p:sp>
        <p:nvSpPr>
          <p:cNvPr id="38" name="Rectangle 40"/>
          <p:cNvSpPr>
            <a:spLocks noChangeArrowheads="1"/>
          </p:cNvSpPr>
          <p:nvPr/>
        </p:nvSpPr>
        <p:spPr bwMode="auto">
          <a:xfrm>
            <a:off x="2819400" y="4882629"/>
            <a:ext cx="4411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rPr>
              <a:t>-1</a:t>
            </a:r>
          </a:p>
        </p:txBody>
      </p:sp>
      <p:sp>
        <p:nvSpPr>
          <p:cNvPr id="39" name="Rectangle 41"/>
          <p:cNvSpPr>
            <a:spLocks noChangeArrowheads="1"/>
          </p:cNvSpPr>
          <p:nvPr/>
        </p:nvSpPr>
        <p:spPr bwMode="auto">
          <a:xfrm>
            <a:off x="2362200" y="4437112"/>
            <a:ext cx="4411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CC"/>
                </a:solidFill>
                <a:effectLst/>
                <a:uLnTx/>
                <a:uFillTx/>
                <a:latin typeface="Times New Roman" pitchFamily="18" charset="0"/>
                <a:ea typeface="黑体" pitchFamily="2" charset="-122"/>
              </a:rPr>
              <a:t>-1</a:t>
            </a:r>
          </a:p>
        </p:txBody>
      </p:sp>
      <p:sp>
        <p:nvSpPr>
          <p:cNvPr id="40" name="Rectangle 42"/>
          <p:cNvSpPr>
            <a:spLocks noChangeArrowheads="1"/>
          </p:cNvSpPr>
          <p:nvPr/>
        </p:nvSpPr>
        <p:spPr bwMode="auto">
          <a:xfrm>
            <a:off x="6172200" y="4365104"/>
            <a:ext cx="34015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outerShdw blurRad="38100" dist="38100" dir="2700000" algn="tl">
                    <a:srgbClr val="C0C0C0"/>
                  </a:outerShdw>
                </a:effectLst>
                <a:uLnTx/>
                <a:uFillTx/>
                <a:latin typeface="黑体" pitchFamily="2" charset="-122"/>
                <a:ea typeface="黑体" pitchFamily="2" charset="-122"/>
              </a:rPr>
              <a:t>2</a:t>
            </a:r>
          </a:p>
        </p:txBody>
      </p:sp>
      <p:grpSp>
        <p:nvGrpSpPr>
          <p:cNvPr id="41" name="Group 43"/>
          <p:cNvGrpSpPr>
            <a:grpSpLocks/>
          </p:cNvGrpSpPr>
          <p:nvPr/>
        </p:nvGrpSpPr>
        <p:grpSpPr bwMode="auto">
          <a:xfrm>
            <a:off x="5029201" y="4842941"/>
            <a:ext cx="1868488" cy="1355725"/>
            <a:chOff x="3164" y="2365"/>
            <a:chExt cx="1177" cy="854"/>
          </a:xfrm>
        </p:grpSpPr>
        <p:sp>
          <p:nvSpPr>
            <p:cNvPr id="42" name="Rectangle 44"/>
            <p:cNvSpPr>
              <a:spLocks noChangeArrowheads="1"/>
            </p:cNvSpPr>
            <p:nvPr/>
          </p:nvSpPr>
          <p:spPr bwMode="auto">
            <a:xfrm>
              <a:off x="4128" y="2365"/>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CC"/>
                  </a:solidFill>
                  <a:effectLst/>
                  <a:uLnTx/>
                  <a:uFillTx/>
                  <a:latin typeface="Times New Roman" pitchFamily="18" charset="0"/>
                  <a:ea typeface="黑体" pitchFamily="2" charset="-122"/>
                </a:rPr>
                <a:t>0</a:t>
              </a:r>
            </a:p>
          </p:txBody>
        </p:sp>
        <p:sp>
          <p:nvSpPr>
            <p:cNvPr id="43" name="Rectangle 45"/>
            <p:cNvSpPr>
              <a:spLocks noChangeArrowheads="1"/>
            </p:cNvSpPr>
            <p:nvPr/>
          </p:nvSpPr>
          <p:spPr bwMode="auto">
            <a:xfrm>
              <a:off x="3164" y="2582"/>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rPr>
                <a:t>0</a:t>
              </a:r>
            </a:p>
          </p:txBody>
        </p:sp>
        <p:sp>
          <p:nvSpPr>
            <p:cNvPr id="44" name="Rectangle 46"/>
            <p:cNvSpPr>
              <a:spLocks noChangeArrowheads="1"/>
            </p:cNvSpPr>
            <p:nvPr/>
          </p:nvSpPr>
          <p:spPr bwMode="auto">
            <a:xfrm>
              <a:off x="3552" y="2928"/>
              <a:ext cx="213"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smtClean="0">
                  <a:ln>
                    <a:noFill/>
                  </a:ln>
                  <a:solidFill>
                    <a:srgbClr val="0000CC"/>
                  </a:solidFill>
                  <a:effectLst/>
                  <a:uLnTx/>
                  <a:uFillTx/>
                  <a:latin typeface="Times New Roman" pitchFamily="18" charset="0"/>
                  <a:ea typeface="黑体" pitchFamily="2" charset="-122"/>
                </a:rPr>
                <a:t>0</a:t>
              </a:r>
            </a:p>
          </p:txBody>
        </p:sp>
      </p:grpSp>
      <p:sp>
        <p:nvSpPr>
          <p:cNvPr id="45" name="Rectangle 47"/>
          <p:cNvSpPr>
            <a:spLocks noChangeArrowheads="1"/>
          </p:cNvSpPr>
          <p:nvPr/>
        </p:nvSpPr>
        <p:spPr bwMode="auto">
          <a:xfrm>
            <a:off x="6033646" y="5203304"/>
            <a:ext cx="338554"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CC"/>
                </a:solidFill>
                <a:effectLst/>
                <a:uLnTx/>
                <a:uFillTx/>
                <a:latin typeface="Times New Roman" pitchFamily="18" charset="0"/>
                <a:ea typeface="黑体" pitchFamily="2" charset="-122"/>
              </a:rPr>
              <a:t>1</a:t>
            </a:r>
          </a:p>
        </p:txBody>
      </p:sp>
      <p:sp>
        <p:nvSpPr>
          <p:cNvPr id="46" name="Rectangle 48"/>
          <p:cNvSpPr>
            <a:spLocks noChangeArrowheads="1"/>
          </p:cNvSpPr>
          <p:nvPr/>
        </p:nvSpPr>
        <p:spPr bwMode="auto">
          <a:xfrm>
            <a:off x="5571014" y="4770239"/>
            <a:ext cx="44114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ct val="0"/>
              </a:spcBef>
              <a:spcAft>
                <a:spcPts val="0"/>
              </a:spcAft>
              <a:buClrTx/>
              <a:buSzTx/>
              <a:buFontTx/>
              <a:buNone/>
              <a:tabLst/>
              <a:defRPr/>
            </a:pPr>
            <a:r>
              <a:rPr kumimoji="1" lang="en-US" altLang="zh-CN" sz="2400" b="1" i="0" u="none" strike="noStrike" kern="0" cap="none" spc="0" normalizeH="0" baseline="0" noProof="0" dirty="0" smtClean="0">
                <a:ln>
                  <a:noFill/>
                </a:ln>
                <a:solidFill>
                  <a:srgbClr val="0000CC"/>
                </a:solidFill>
                <a:effectLst/>
                <a:uLnTx/>
                <a:uFillTx/>
                <a:latin typeface="Times New Roman" pitchFamily="18" charset="0"/>
                <a:ea typeface="黑体" pitchFamily="2" charset="-122"/>
              </a:rPr>
              <a:t>-1</a:t>
            </a:r>
          </a:p>
        </p:txBody>
      </p:sp>
    </p:spTree>
    <p:extLst>
      <p:ext uri="{BB962C8B-B14F-4D97-AF65-F5344CB8AC3E}">
        <p14:creationId xmlns:p14="http://schemas.microsoft.com/office/powerpoint/2010/main" xmlns="" val="392890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ppt_w</p:attrName>
                                        </p:attrNameLst>
                                      </p:cBhvr>
                                      <p:tavLst>
                                        <p:tav tm="0">
                                          <p:val>
                                            <p:fltVal val="0"/>
                                          </p:val>
                                        </p:tav>
                                        <p:tav tm="100000">
                                          <p:val>
                                            <p:strVal val="#ppt_w"/>
                                          </p:val>
                                        </p:tav>
                                      </p:tavLst>
                                    </p:anim>
                                    <p:anim calcmode="lin" valueType="num">
                                      <p:cBhvr>
                                        <p:cTn id="23" dur="500" fill="hold"/>
                                        <p:tgtEl>
                                          <p:spTgt spid="3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3" presetClass="entr" presetSubtype="16"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p:cTn id="34" dur="500" fill="hold"/>
                                        <p:tgtEl>
                                          <p:spTgt spid="38"/>
                                        </p:tgtEl>
                                        <p:attrNameLst>
                                          <p:attrName>ppt_w</p:attrName>
                                        </p:attrNameLst>
                                      </p:cBhvr>
                                      <p:tavLst>
                                        <p:tav tm="0">
                                          <p:val>
                                            <p:fltVal val="0"/>
                                          </p:val>
                                        </p:tav>
                                        <p:tav tm="100000">
                                          <p:val>
                                            <p:strVal val="#ppt_w"/>
                                          </p:val>
                                        </p:tav>
                                      </p:tavLst>
                                    </p:anim>
                                    <p:anim calcmode="lin" valueType="num">
                                      <p:cBhvr>
                                        <p:cTn id="35" dur="500" fill="hold"/>
                                        <p:tgtEl>
                                          <p:spTgt spid="38"/>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p:cTn id="40" dur="500" fill="hold"/>
                                        <p:tgtEl>
                                          <p:spTgt spid="39"/>
                                        </p:tgtEl>
                                        <p:attrNameLst>
                                          <p:attrName>ppt_w</p:attrName>
                                        </p:attrNameLst>
                                      </p:cBhvr>
                                      <p:tavLst>
                                        <p:tav tm="0">
                                          <p:val>
                                            <p:fltVal val="0"/>
                                          </p:val>
                                        </p:tav>
                                        <p:tav tm="100000">
                                          <p:val>
                                            <p:strVal val="#ppt_w"/>
                                          </p:val>
                                        </p:tav>
                                      </p:tavLst>
                                    </p:anim>
                                    <p:anim calcmode="lin" valueType="num">
                                      <p:cBhvr>
                                        <p:cTn id="41" dur="500" fill="hold"/>
                                        <p:tgtEl>
                                          <p:spTgt spid="39"/>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1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3" presetClass="entr" presetSubtype="16"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p:cTn id="50" dur="500" fill="hold"/>
                                        <p:tgtEl>
                                          <p:spTgt spid="41"/>
                                        </p:tgtEl>
                                        <p:attrNameLst>
                                          <p:attrName>ppt_w</p:attrName>
                                        </p:attrNameLst>
                                      </p:cBhvr>
                                      <p:tavLst>
                                        <p:tav tm="0">
                                          <p:val>
                                            <p:fltVal val="0"/>
                                          </p:val>
                                        </p:tav>
                                        <p:tav tm="100000">
                                          <p:val>
                                            <p:strVal val="#ppt_w"/>
                                          </p:val>
                                        </p:tav>
                                      </p:tavLst>
                                    </p:anim>
                                    <p:anim calcmode="lin" valueType="num">
                                      <p:cBhvr>
                                        <p:cTn id="51" dur="500" fill="hold"/>
                                        <p:tgtEl>
                                          <p:spTgt spid="41"/>
                                        </p:tgtEl>
                                        <p:attrNameLst>
                                          <p:attrName>ppt_h</p:attrName>
                                        </p:attrNameLst>
                                      </p:cBhvr>
                                      <p:tavLst>
                                        <p:tav tm="0">
                                          <p:val>
                                            <p:fltVal val="0"/>
                                          </p:val>
                                        </p:tav>
                                        <p:tav tm="100000">
                                          <p:val>
                                            <p:strVal val="#ppt_h"/>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16" fill="hold" grpId="0" nodeType="clickEffect">
                                  <p:stCondLst>
                                    <p:cond delay="0"/>
                                  </p:stCondLst>
                                  <p:childTnLst>
                                    <p:set>
                                      <p:cBhvr>
                                        <p:cTn id="55" dur="1" fill="hold">
                                          <p:stCondLst>
                                            <p:cond delay="0"/>
                                          </p:stCondLst>
                                        </p:cTn>
                                        <p:tgtEl>
                                          <p:spTgt spid="45"/>
                                        </p:tgtEl>
                                        <p:attrNameLst>
                                          <p:attrName>style.visibility</p:attrName>
                                        </p:attrNameLst>
                                      </p:cBhvr>
                                      <p:to>
                                        <p:strVal val="visible"/>
                                      </p:to>
                                    </p:set>
                                    <p:anim calcmode="lin" valueType="num">
                                      <p:cBhvr>
                                        <p:cTn id="56" dur="500" fill="hold"/>
                                        <p:tgtEl>
                                          <p:spTgt spid="45"/>
                                        </p:tgtEl>
                                        <p:attrNameLst>
                                          <p:attrName>ppt_w</p:attrName>
                                        </p:attrNameLst>
                                      </p:cBhvr>
                                      <p:tavLst>
                                        <p:tav tm="0">
                                          <p:val>
                                            <p:fltVal val="0"/>
                                          </p:val>
                                        </p:tav>
                                        <p:tav tm="100000">
                                          <p:val>
                                            <p:strVal val="#ppt_w"/>
                                          </p:val>
                                        </p:tav>
                                      </p:tavLst>
                                    </p:anim>
                                    <p:anim calcmode="lin" valueType="num">
                                      <p:cBhvr>
                                        <p:cTn id="57" dur="500" fill="hold"/>
                                        <p:tgtEl>
                                          <p:spTgt spid="45"/>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anim calcmode="lin" valueType="num">
                                      <p:cBhvr>
                                        <p:cTn id="62" dur="500" fill="hold"/>
                                        <p:tgtEl>
                                          <p:spTgt spid="46"/>
                                        </p:tgtEl>
                                        <p:attrNameLst>
                                          <p:attrName>ppt_w</p:attrName>
                                        </p:attrNameLst>
                                      </p:cBhvr>
                                      <p:tavLst>
                                        <p:tav tm="0">
                                          <p:val>
                                            <p:fltVal val="0"/>
                                          </p:val>
                                        </p:tav>
                                        <p:tav tm="100000">
                                          <p:val>
                                            <p:strVal val="#ppt_w"/>
                                          </p:val>
                                        </p:tav>
                                      </p:tavLst>
                                    </p:anim>
                                    <p:anim calcmode="lin" valueType="num">
                                      <p:cBhvr>
                                        <p:cTn id="63"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15" presetClass="entr" presetSubtype="0" fill="hold" grpId="0" nodeType="click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p:cTn id="68" dur="1000" fill="hold"/>
                                        <p:tgtEl>
                                          <p:spTgt spid="40"/>
                                        </p:tgtEl>
                                        <p:attrNameLst>
                                          <p:attrName>ppt_w</p:attrName>
                                        </p:attrNameLst>
                                      </p:cBhvr>
                                      <p:tavLst>
                                        <p:tav tm="0">
                                          <p:val>
                                            <p:fltVal val="0"/>
                                          </p:val>
                                        </p:tav>
                                        <p:tav tm="100000">
                                          <p:val>
                                            <p:strVal val="#ppt_w"/>
                                          </p:val>
                                        </p:tav>
                                      </p:tavLst>
                                    </p:anim>
                                    <p:anim calcmode="lin" valueType="num">
                                      <p:cBhvr>
                                        <p:cTn id="69" dur="1000" fill="hold"/>
                                        <p:tgtEl>
                                          <p:spTgt spid="40"/>
                                        </p:tgtEl>
                                        <p:attrNameLst>
                                          <p:attrName>ppt_h</p:attrName>
                                        </p:attrNameLst>
                                      </p:cBhvr>
                                      <p:tavLst>
                                        <p:tav tm="0">
                                          <p:val>
                                            <p:fltVal val="0"/>
                                          </p:val>
                                        </p:tav>
                                        <p:tav tm="100000">
                                          <p:val>
                                            <p:strVal val="#ppt_h"/>
                                          </p:val>
                                        </p:tav>
                                      </p:tavLst>
                                    </p:anim>
                                    <p:anim calcmode="lin" valueType="num">
                                      <p:cBhvr>
                                        <p:cTn id="70"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iterate type="lt">
                                    <p:tmAbs val="75"/>
                                  </p:iterate>
                                  <p:childTnLst>
                                    <p:set>
                                      <p:cBhvr>
                                        <p:cTn id="75" dur="1" fill="hold">
                                          <p:stCondLst>
                                            <p:cond delay="74"/>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utoUpdateAnimBg="0"/>
      <p:bldP spid="36" grpId="0" autoUpdateAnimBg="0"/>
      <p:bldP spid="37" grpId="0" autoUpdateAnimBg="0"/>
      <p:bldP spid="38" grpId="0" autoUpdateAnimBg="0"/>
      <p:bldP spid="39" grpId="0" autoUpdateAnimBg="0"/>
      <p:bldP spid="40" grpId="0" autoUpdateAnimBg="0"/>
      <p:bldP spid="45" grpId="0" autoUpdateAnimBg="0"/>
      <p:bldP spid="4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20" name="Text Box 12"/>
          <p:cNvSpPr txBox="1">
            <a:spLocks noChangeArrowheads="1"/>
          </p:cNvSpPr>
          <p:nvPr/>
        </p:nvSpPr>
        <p:spPr bwMode="auto">
          <a:xfrm>
            <a:off x="539750" y="1304131"/>
            <a:ext cx="8281987" cy="16303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rIns="0">
            <a:spAutoFit/>
          </a:bodyPr>
          <a:lstStyle/>
          <a:p>
            <a:pPr algn="l" eaLnBrk="0" hangingPunct="0">
              <a:lnSpc>
                <a:spcPct val="120000"/>
              </a:lnSpc>
            </a:pPr>
            <a:r>
              <a:rPr lang="zh-CN" altLang="en-US" sz="2800" b="1" dirty="0">
                <a:solidFill>
                  <a:srgbClr val="FF3300"/>
                </a:solidFill>
                <a:ea typeface="宋体" panose="02010600030101010101" pitchFamily="2" charset="-122"/>
              </a:rPr>
              <a:t>最小不平衡子树：</a:t>
            </a:r>
            <a:r>
              <a:rPr lang="zh-CN" altLang="en-US" sz="2800" b="1" dirty="0">
                <a:solidFill>
                  <a:schemeClr val="tx1"/>
                </a:solidFill>
                <a:latin typeface="Times New Roman" panose="02020603050405020304" pitchFamily="18" charset="0"/>
                <a:ea typeface="宋体" panose="02010600030101010101" pitchFamily="2" charset="-122"/>
              </a:rPr>
              <a:t>在平衡二叉树的构造过程中，</a:t>
            </a:r>
            <a:r>
              <a:rPr lang="zh-CN" altLang="en-US" sz="2800" b="1" dirty="0">
                <a:solidFill>
                  <a:schemeClr val="tx1"/>
                </a:solidFill>
                <a:latin typeface="宋体" panose="02010600030101010101" pitchFamily="2" charset="-122"/>
                <a:ea typeface="宋体" panose="02010600030101010101" pitchFamily="2" charset="-122"/>
              </a:rPr>
              <a:t>以距离</a:t>
            </a:r>
            <a:r>
              <a:rPr lang="zh-CN" altLang="en-US" sz="2800" b="1" dirty="0">
                <a:solidFill>
                  <a:srgbClr val="FF3300"/>
                </a:solidFill>
                <a:latin typeface="宋体" panose="02010600030101010101" pitchFamily="2" charset="-122"/>
                <a:ea typeface="宋体" panose="02010600030101010101" pitchFamily="2" charset="-122"/>
              </a:rPr>
              <a:t>插入结点</a:t>
            </a:r>
            <a:r>
              <a:rPr lang="zh-CN" altLang="en-US" sz="2800" b="1" dirty="0">
                <a:solidFill>
                  <a:schemeClr val="tx1"/>
                </a:solidFill>
                <a:latin typeface="宋体" panose="02010600030101010101" pitchFamily="2" charset="-122"/>
                <a:ea typeface="宋体" panose="02010600030101010101" pitchFamily="2" charset="-122"/>
              </a:rPr>
              <a:t>最近的、且平衡因子的绝对值</a:t>
            </a:r>
            <a:r>
              <a:rPr lang="zh-CN" altLang="en-US" sz="2800" b="1" dirty="0">
                <a:solidFill>
                  <a:srgbClr val="FF0000"/>
                </a:solidFill>
                <a:latin typeface="宋体" panose="02010600030101010101" pitchFamily="2" charset="-122"/>
                <a:ea typeface="宋体" panose="02010600030101010101" pitchFamily="2" charset="-122"/>
              </a:rPr>
              <a:t>大于</a:t>
            </a:r>
            <a:r>
              <a:rPr lang="zh-CN" altLang="en-US" sz="2800" b="1" dirty="0">
                <a:solidFill>
                  <a:srgbClr val="FF0000"/>
                </a:solidFill>
                <a:latin typeface="Times New Roman" panose="02020603050405020304" pitchFamily="18" charset="0"/>
                <a:ea typeface="宋体" panose="02010600030101010101" pitchFamily="2" charset="-122"/>
              </a:rPr>
              <a:t>1</a:t>
            </a:r>
            <a:r>
              <a:rPr lang="zh-CN" altLang="en-US" sz="2800" b="1" dirty="0">
                <a:solidFill>
                  <a:schemeClr val="tx1"/>
                </a:solidFill>
                <a:latin typeface="宋体" panose="02010600030101010101" pitchFamily="2" charset="-122"/>
                <a:ea typeface="宋体" panose="02010600030101010101" pitchFamily="2" charset="-122"/>
              </a:rPr>
              <a:t>的结点为</a:t>
            </a:r>
            <a:r>
              <a:rPr lang="zh-CN" altLang="en-US" sz="2800" b="1" dirty="0">
                <a:solidFill>
                  <a:srgbClr val="FF3300"/>
                </a:solidFill>
                <a:latin typeface="宋体" panose="02010600030101010101" pitchFamily="2" charset="-122"/>
                <a:ea typeface="宋体" panose="02010600030101010101" pitchFamily="2" charset="-122"/>
              </a:rPr>
              <a:t>根</a:t>
            </a:r>
            <a:r>
              <a:rPr lang="zh-CN" altLang="en-US" sz="2800" b="1" dirty="0">
                <a:solidFill>
                  <a:schemeClr val="tx1"/>
                </a:solidFill>
                <a:latin typeface="宋体" panose="02010600030101010101" pitchFamily="2" charset="-122"/>
                <a:ea typeface="宋体" panose="02010600030101010101" pitchFamily="2" charset="-122"/>
              </a:rPr>
              <a:t>的子树。</a:t>
            </a:r>
            <a:r>
              <a:rPr lang="zh-CN" altLang="en-US" sz="2800" b="1" dirty="0">
                <a:solidFill>
                  <a:schemeClr val="tx1"/>
                </a:solidFill>
                <a:latin typeface="Times New Roman" panose="02020603050405020304" pitchFamily="18" charset="0"/>
                <a:ea typeface="宋体" panose="02010600030101010101" pitchFamily="2" charset="-122"/>
              </a:rPr>
              <a:t> </a:t>
            </a:r>
          </a:p>
        </p:txBody>
      </p:sp>
      <p:grpSp>
        <p:nvGrpSpPr>
          <p:cNvPr id="119890" name="Group 1106"/>
          <p:cNvGrpSpPr>
            <a:grpSpLocks/>
          </p:cNvGrpSpPr>
          <p:nvPr/>
        </p:nvGrpSpPr>
        <p:grpSpPr bwMode="auto">
          <a:xfrm>
            <a:off x="3555082" y="2780928"/>
            <a:ext cx="3105150" cy="2339975"/>
            <a:chOff x="2200" y="1848"/>
            <a:chExt cx="1956" cy="1474"/>
          </a:xfrm>
        </p:grpSpPr>
        <p:sp>
          <p:nvSpPr>
            <p:cNvPr id="119876" name="Oval 1092"/>
            <p:cNvSpPr>
              <a:spLocks noChangeArrowheads="1"/>
            </p:cNvSpPr>
            <p:nvPr/>
          </p:nvSpPr>
          <p:spPr bwMode="auto">
            <a:xfrm>
              <a:off x="3249" y="1848"/>
              <a:ext cx="340" cy="340"/>
            </a:xfrm>
            <a:prstGeom prst="ellipse">
              <a:avLst/>
            </a:prstGeom>
            <a:gradFill rotWithShape="1">
              <a:gsLst>
                <a:gs pos="0">
                  <a:srgbClr val="00CC66"/>
                </a:gs>
                <a:gs pos="100000">
                  <a:srgbClr val="00CC66">
                    <a:gamma/>
                    <a:shade val="46275"/>
                    <a:invGamma/>
                  </a:srgbClr>
                </a:gs>
              </a:gsLst>
              <a:path path="rect">
                <a:fillToRect r="100000" b="100000"/>
              </a:path>
            </a:gradFill>
            <a:ln>
              <a:noFill/>
            </a:ln>
            <a:effectLst/>
            <a:extLst>
              <a:ext uri="{91240B29-F687-4F45-9708-019B960494DF}">
                <a14:hiddenLine xmlns:a14="http://schemas.microsoft.com/office/drawing/2010/main" xmlns="" w="19050">
                  <a:solidFill>
                    <a:srgbClr val="0033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2800">
                  <a:solidFill>
                    <a:srgbClr val="FFFF66"/>
                  </a:solidFill>
                  <a:latin typeface="Times New Roman" panose="02020603050405020304" pitchFamily="18" charset="0"/>
                  <a:ea typeface="宋体" panose="02010600030101010101" pitchFamily="2" charset="-122"/>
                </a:rPr>
                <a:t>5</a:t>
              </a:r>
              <a:endParaRPr kumimoji="1" lang="zh-CN" altLang="en-US" sz="2800" b="0">
                <a:solidFill>
                  <a:srgbClr val="FFFF66"/>
                </a:solidFill>
                <a:latin typeface="Times New Roman" panose="02020603050405020304" pitchFamily="18" charset="0"/>
                <a:ea typeface="宋体" panose="02010600030101010101" pitchFamily="2" charset="-122"/>
              </a:endParaRPr>
            </a:p>
          </p:txBody>
        </p:sp>
        <p:sp>
          <p:nvSpPr>
            <p:cNvPr id="119881" name="Line 1097"/>
            <p:cNvSpPr>
              <a:spLocks noChangeShapeType="1"/>
            </p:cNvSpPr>
            <p:nvPr/>
          </p:nvSpPr>
          <p:spPr bwMode="auto">
            <a:xfrm flipH="1">
              <a:off x="2965" y="2132"/>
              <a:ext cx="328" cy="311"/>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9882" name="Line 1098"/>
            <p:cNvSpPr>
              <a:spLocks noChangeShapeType="1"/>
            </p:cNvSpPr>
            <p:nvPr/>
          </p:nvSpPr>
          <p:spPr bwMode="auto">
            <a:xfrm flipH="1">
              <a:off x="2436" y="2660"/>
              <a:ext cx="300" cy="340"/>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9884" name="Line 1100"/>
            <p:cNvSpPr>
              <a:spLocks noChangeShapeType="1"/>
            </p:cNvSpPr>
            <p:nvPr/>
          </p:nvSpPr>
          <p:spPr bwMode="auto">
            <a:xfrm>
              <a:off x="3560" y="2103"/>
              <a:ext cx="341" cy="284"/>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9886" name="Oval 1102"/>
            <p:cNvSpPr>
              <a:spLocks noChangeArrowheads="1"/>
            </p:cNvSpPr>
            <p:nvPr/>
          </p:nvSpPr>
          <p:spPr bwMode="auto">
            <a:xfrm>
              <a:off x="2682" y="2358"/>
              <a:ext cx="340" cy="340"/>
            </a:xfrm>
            <a:prstGeom prst="ellipse">
              <a:avLst/>
            </a:prstGeom>
            <a:gradFill rotWithShape="1">
              <a:gsLst>
                <a:gs pos="0">
                  <a:srgbClr val="00CC66"/>
                </a:gs>
                <a:gs pos="100000">
                  <a:srgbClr val="00CC66">
                    <a:gamma/>
                    <a:shade val="46275"/>
                    <a:invGamma/>
                  </a:srgbClr>
                </a:gs>
              </a:gsLst>
              <a:path path="rect">
                <a:fillToRect r="100000" b="100000"/>
              </a:path>
            </a:gradFill>
            <a:ln>
              <a:noFill/>
            </a:ln>
            <a:effectLst/>
            <a:extLst>
              <a:ext uri="{91240B29-F687-4F45-9708-019B960494DF}">
                <a14:hiddenLine xmlns:a14="http://schemas.microsoft.com/office/drawing/2010/main" xmlns="" w="19050">
                  <a:solidFill>
                    <a:srgbClr val="0033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2800">
                  <a:solidFill>
                    <a:srgbClr val="FFFF66"/>
                  </a:solidFill>
                  <a:latin typeface="Times New Roman" panose="02020603050405020304" pitchFamily="18" charset="0"/>
                  <a:ea typeface="宋体" panose="02010600030101010101" pitchFamily="2" charset="-122"/>
                </a:rPr>
                <a:t>4</a:t>
              </a:r>
              <a:endParaRPr kumimoji="1" lang="en-US" altLang="zh-CN" sz="2800" b="0">
                <a:solidFill>
                  <a:srgbClr val="FFFF66"/>
                </a:solidFill>
                <a:latin typeface="Times New Roman" panose="02020603050405020304" pitchFamily="18" charset="0"/>
                <a:ea typeface="宋体" panose="02010600030101010101" pitchFamily="2" charset="-122"/>
              </a:endParaRPr>
            </a:p>
          </p:txBody>
        </p:sp>
        <p:sp>
          <p:nvSpPr>
            <p:cNvPr id="119887" name="Oval 1103"/>
            <p:cNvSpPr>
              <a:spLocks noChangeArrowheads="1"/>
            </p:cNvSpPr>
            <p:nvPr/>
          </p:nvSpPr>
          <p:spPr bwMode="auto">
            <a:xfrm>
              <a:off x="2200" y="2982"/>
              <a:ext cx="340" cy="340"/>
            </a:xfrm>
            <a:prstGeom prst="ellipse">
              <a:avLst/>
            </a:prstGeom>
            <a:gradFill rotWithShape="1">
              <a:gsLst>
                <a:gs pos="0">
                  <a:srgbClr val="00CC66"/>
                </a:gs>
                <a:gs pos="100000">
                  <a:srgbClr val="00CC66">
                    <a:gamma/>
                    <a:shade val="46275"/>
                    <a:invGamma/>
                  </a:srgbClr>
                </a:gs>
              </a:gsLst>
              <a:path path="rect">
                <a:fillToRect r="100000" b="100000"/>
              </a:path>
            </a:gradFill>
            <a:ln>
              <a:noFill/>
            </a:ln>
            <a:effectLst/>
            <a:extLst>
              <a:ext uri="{91240B29-F687-4F45-9708-019B960494DF}">
                <a14:hiddenLine xmlns:a14="http://schemas.microsoft.com/office/drawing/2010/main" xmlns="" w="19050">
                  <a:solidFill>
                    <a:srgbClr val="0033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2800">
                  <a:solidFill>
                    <a:srgbClr val="FFFF66"/>
                  </a:solidFill>
                  <a:latin typeface="Times New Roman" panose="02020603050405020304" pitchFamily="18" charset="0"/>
                  <a:ea typeface="宋体" panose="02010600030101010101" pitchFamily="2" charset="-122"/>
                </a:rPr>
                <a:t>2</a:t>
              </a:r>
              <a:endParaRPr kumimoji="1" lang="en-US" altLang="zh-CN" sz="2800" b="0">
                <a:solidFill>
                  <a:srgbClr val="FFFF66"/>
                </a:solidFill>
                <a:latin typeface="Times New Roman" panose="02020603050405020304" pitchFamily="18" charset="0"/>
                <a:ea typeface="宋体" panose="02010600030101010101" pitchFamily="2" charset="-122"/>
              </a:endParaRPr>
            </a:p>
          </p:txBody>
        </p:sp>
        <p:sp>
          <p:nvSpPr>
            <p:cNvPr id="119888" name="Oval 1104"/>
            <p:cNvSpPr>
              <a:spLocks noChangeArrowheads="1"/>
            </p:cNvSpPr>
            <p:nvPr/>
          </p:nvSpPr>
          <p:spPr bwMode="auto">
            <a:xfrm>
              <a:off x="3816" y="2358"/>
              <a:ext cx="340" cy="340"/>
            </a:xfrm>
            <a:prstGeom prst="ellipse">
              <a:avLst/>
            </a:prstGeom>
            <a:gradFill rotWithShape="1">
              <a:gsLst>
                <a:gs pos="0">
                  <a:srgbClr val="00CC66"/>
                </a:gs>
                <a:gs pos="100000">
                  <a:srgbClr val="00CC66">
                    <a:gamma/>
                    <a:shade val="46275"/>
                    <a:invGamma/>
                  </a:srgbClr>
                </a:gs>
              </a:gsLst>
              <a:path path="rect">
                <a:fillToRect r="100000" b="100000"/>
              </a:path>
            </a:gradFill>
            <a:ln>
              <a:noFill/>
            </a:ln>
            <a:effectLst/>
            <a:extLst>
              <a:ext uri="{91240B29-F687-4F45-9708-019B960494DF}">
                <a14:hiddenLine xmlns:a14="http://schemas.microsoft.com/office/drawing/2010/main" xmlns="" w="19050">
                  <a:solidFill>
                    <a:srgbClr val="0033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2800">
                  <a:solidFill>
                    <a:srgbClr val="FFFF66"/>
                  </a:solidFill>
                  <a:latin typeface="Times New Roman" panose="02020603050405020304" pitchFamily="18" charset="0"/>
                  <a:ea typeface="宋体" panose="02010600030101010101" pitchFamily="2" charset="-122"/>
                </a:rPr>
                <a:t>8</a:t>
              </a:r>
              <a:endParaRPr kumimoji="1" lang="en-US" altLang="zh-CN" sz="2800" b="0">
                <a:solidFill>
                  <a:srgbClr val="FFFF66"/>
                </a:solidFill>
                <a:latin typeface="Times New Roman" panose="02020603050405020304" pitchFamily="18" charset="0"/>
                <a:ea typeface="宋体" panose="02010600030101010101" pitchFamily="2" charset="-122"/>
              </a:endParaRPr>
            </a:p>
          </p:txBody>
        </p:sp>
      </p:grpSp>
      <p:grpSp>
        <p:nvGrpSpPr>
          <p:cNvPr id="119891" name="Group 1107"/>
          <p:cNvGrpSpPr>
            <a:grpSpLocks/>
          </p:cNvGrpSpPr>
          <p:nvPr/>
        </p:nvGrpSpPr>
        <p:grpSpPr bwMode="auto">
          <a:xfrm>
            <a:off x="2789907" y="5032003"/>
            <a:ext cx="836612" cy="1079500"/>
            <a:chOff x="1661" y="3465"/>
            <a:chExt cx="527" cy="680"/>
          </a:xfrm>
        </p:grpSpPr>
        <p:sp>
          <p:nvSpPr>
            <p:cNvPr id="119883" name="Line 1099"/>
            <p:cNvSpPr>
              <a:spLocks noChangeShapeType="1"/>
            </p:cNvSpPr>
            <p:nvPr/>
          </p:nvSpPr>
          <p:spPr bwMode="auto">
            <a:xfrm flipH="1">
              <a:off x="1887" y="3465"/>
              <a:ext cx="301" cy="368"/>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sp>
          <p:nvSpPr>
            <p:cNvPr id="119889" name="Oval 1105"/>
            <p:cNvSpPr>
              <a:spLocks noChangeArrowheads="1"/>
            </p:cNvSpPr>
            <p:nvPr/>
          </p:nvSpPr>
          <p:spPr bwMode="auto">
            <a:xfrm>
              <a:off x="1661" y="3805"/>
              <a:ext cx="340" cy="340"/>
            </a:xfrm>
            <a:prstGeom prst="ellipse">
              <a:avLst/>
            </a:prstGeom>
            <a:gradFill rotWithShape="1">
              <a:gsLst>
                <a:gs pos="0">
                  <a:srgbClr val="00CC66"/>
                </a:gs>
                <a:gs pos="100000">
                  <a:srgbClr val="00CC66">
                    <a:gamma/>
                    <a:shade val="46275"/>
                    <a:invGamma/>
                  </a:srgbClr>
                </a:gs>
              </a:gsLst>
              <a:path path="rect">
                <a:fillToRect r="100000" b="100000"/>
              </a:path>
            </a:gradFill>
            <a:ln>
              <a:noFill/>
            </a:ln>
            <a:effectLst/>
            <a:extLst>
              <a:ext uri="{91240B29-F687-4F45-9708-019B960494DF}">
                <a14:hiddenLine xmlns:a14="http://schemas.microsoft.com/office/drawing/2010/main" xmlns="" w="19050">
                  <a:solidFill>
                    <a:srgbClr val="0033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en-US" altLang="zh-CN" sz="2800">
                  <a:solidFill>
                    <a:srgbClr val="FFFF66"/>
                  </a:solidFill>
                  <a:latin typeface="Times New Roman" panose="02020603050405020304" pitchFamily="18" charset="0"/>
                  <a:ea typeface="宋体" panose="02010600030101010101" pitchFamily="2" charset="-122"/>
                </a:rPr>
                <a:t>1</a:t>
              </a:r>
              <a:endParaRPr kumimoji="1" lang="en-US" altLang="zh-CN" sz="2800" b="0">
                <a:solidFill>
                  <a:srgbClr val="FFFF66"/>
                </a:solidFill>
                <a:latin typeface="Times New Roman" panose="02020603050405020304" pitchFamily="18" charset="0"/>
                <a:ea typeface="宋体" panose="02010600030101010101" pitchFamily="2" charset="-122"/>
              </a:endParaRPr>
            </a:p>
          </p:txBody>
        </p:sp>
      </p:grpSp>
      <p:sp>
        <p:nvSpPr>
          <p:cNvPr id="119885" name="Oval 1101"/>
          <p:cNvSpPr>
            <a:spLocks noChangeArrowheads="1"/>
          </p:cNvSpPr>
          <p:nvPr/>
        </p:nvSpPr>
        <p:spPr bwMode="auto">
          <a:xfrm>
            <a:off x="4304382" y="3590553"/>
            <a:ext cx="576262" cy="576262"/>
          </a:xfrm>
          <a:prstGeom prst="ellipse">
            <a:avLst/>
          </a:prstGeom>
          <a:gradFill rotWithShape="1">
            <a:gsLst>
              <a:gs pos="0">
                <a:srgbClr val="FF5050"/>
              </a:gs>
              <a:gs pos="100000">
                <a:srgbClr val="FF5050">
                  <a:gamma/>
                  <a:shade val="46275"/>
                  <a:invGamma/>
                </a:srgbClr>
              </a:gs>
            </a:gsLst>
            <a:path path="rect">
              <a:fillToRect l="100000" b="100000"/>
            </a:path>
          </a:gradFill>
          <a:ln>
            <a:noFill/>
          </a:ln>
          <a:effectLst/>
          <a:extLst>
            <a:ext uri="{91240B29-F687-4F45-9708-019B960494DF}">
              <a14:hiddenLine xmlns:a14="http://schemas.microsoft.com/office/drawing/2010/main" xmlns="" w="19050">
                <a:solidFill>
                  <a:srgbClr val="0033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r>
              <a:rPr kumimoji="1" lang="zh-CN" altLang="en-US" sz="3200">
                <a:solidFill>
                  <a:schemeClr val="bg1"/>
                </a:solidFill>
                <a:latin typeface="Times New Roman" panose="02020603050405020304" pitchFamily="18" charset="0"/>
                <a:ea typeface="宋体" panose="02010600030101010101" pitchFamily="2" charset="-122"/>
              </a:rPr>
              <a:t>4</a:t>
            </a:r>
            <a:endParaRPr kumimoji="1" lang="zh-CN" altLang="en-US" sz="2400" b="0">
              <a:solidFill>
                <a:schemeClr val="bg1"/>
              </a:solidFill>
              <a:latin typeface="Times New Roman" panose="02020603050405020304" pitchFamily="18" charset="0"/>
              <a:ea typeface="宋体" panose="02010600030101010101" pitchFamily="2" charset="-122"/>
            </a:endParaRPr>
          </a:p>
        </p:txBody>
      </p:sp>
      <p:sp>
        <p:nvSpPr>
          <p:cNvPr id="17"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zh-CN" altLang="en-US" kern="0" dirty="0" smtClean="0"/>
              <a:t>平衡二叉树</a:t>
            </a:r>
            <a:endParaRPr lang="zh-CN" altLang="en-US" kern="0" dirty="0"/>
          </a:p>
        </p:txBody>
      </p:sp>
    </p:spTree>
    <p:extLst>
      <p:ext uri="{BB962C8B-B14F-4D97-AF65-F5344CB8AC3E}">
        <p14:creationId xmlns:p14="http://schemas.microsoft.com/office/powerpoint/2010/main" xmlns="" val="468339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9890"/>
                                        </p:tgtEl>
                                        <p:attrNameLst>
                                          <p:attrName>style.visibility</p:attrName>
                                        </p:attrNameLst>
                                      </p:cBhvr>
                                      <p:to>
                                        <p:strVal val="visible"/>
                                      </p:to>
                                    </p:set>
                                    <p:animEffect transition="in" filter="box(in)">
                                      <p:cBhvr>
                                        <p:cTn id="7" dur="500"/>
                                        <p:tgtEl>
                                          <p:spTgt spid="1198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9891"/>
                                        </p:tgtEl>
                                        <p:attrNameLst>
                                          <p:attrName>style.visibility</p:attrName>
                                        </p:attrNameLst>
                                      </p:cBhvr>
                                      <p:to>
                                        <p:strVal val="visible"/>
                                      </p:to>
                                    </p:set>
                                    <p:animEffect transition="in" filter="wipe(up)">
                                      <p:cBhvr>
                                        <p:cTn id="12" dur="500"/>
                                        <p:tgtEl>
                                          <p:spTgt spid="1198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9885"/>
                                        </p:tgtEl>
                                        <p:attrNameLst>
                                          <p:attrName>style.visibility</p:attrName>
                                        </p:attrNameLst>
                                      </p:cBhvr>
                                      <p:to>
                                        <p:strVal val="visible"/>
                                      </p:to>
                                    </p:set>
                                    <p:animEffect transition="in" filter="blinds(horizontal)">
                                      <p:cBhvr>
                                        <p:cTn id="17" dur="500"/>
                                        <p:tgtEl>
                                          <p:spTgt spid="119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8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Text Box 4"/>
          <p:cNvSpPr txBox="1">
            <a:spLocks noChangeArrowheads="1"/>
          </p:cNvSpPr>
          <p:nvPr/>
        </p:nvSpPr>
        <p:spPr bwMode="auto">
          <a:xfrm>
            <a:off x="654496" y="1844824"/>
            <a:ext cx="8237984" cy="22272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rIns="0">
            <a:spAutoFit/>
          </a:bodyPr>
          <a:lstStyle/>
          <a:p>
            <a:pPr algn="l" eaLnBrk="0" hangingPunct="0">
              <a:spcBef>
                <a:spcPct val="50000"/>
              </a:spcBef>
            </a:pPr>
            <a:r>
              <a:rPr lang="zh-CN" altLang="en-US" sz="2800" dirty="0">
                <a:solidFill>
                  <a:srgbClr val="FF3300"/>
                </a:solidFill>
                <a:latin typeface="Times New Roman" panose="02020603050405020304" pitchFamily="18" charset="0"/>
                <a:ea typeface="宋体" panose="02010600030101010101" pitchFamily="2" charset="-122"/>
              </a:rPr>
              <a:t>基本思想</a:t>
            </a:r>
            <a:r>
              <a:rPr lang="zh-CN" altLang="en-US" sz="2800" dirty="0">
                <a:solidFill>
                  <a:schemeClr val="tx1"/>
                </a:solidFill>
                <a:latin typeface="Times New Roman" panose="02020603050405020304" pitchFamily="18" charset="0"/>
                <a:ea typeface="宋体" panose="02010600030101010101" pitchFamily="2" charset="-122"/>
              </a:rPr>
              <a:t>：在构造二叉排序树的过程中，每插入一个结点时，首先检查是否因插入而破坏了树的平衡性，若是，则找出</a:t>
            </a:r>
            <a:r>
              <a:rPr lang="zh-CN" altLang="en-US" sz="2800" dirty="0">
                <a:solidFill>
                  <a:srgbClr val="FF0000"/>
                </a:solidFill>
                <a:latin typeface="Times New Roman" panose="02020603050405020304" pitchFamily="18" charset="0"/>
                <a:ea typeface="宋体" panose="02010600030101010101" pitchFamily="2" charset="-122"/>
              </a:rPr>
              <a:t>最小不平衡子树</a:t>
            </a:r>
            <a:r>
              <a:rPr lang="zh-CN" altLang="en-US" sz="2800" dirty="0">
                <a:solidFill>
                  <a:schemeClr val="tx1"/>
                </a:solidFill>
                <a:latin typeface="Times New Roman" panose="02020603050405020304" pitchFamily="18" charset="0"/>
                <a:ea typeface="宋体" panose="02010600030101010101" pitchFamily="2" charset="-122"/>
              </a:rPr>
              <a:t>，在保持二叉排序树特性的前提下，调整最小不平衡子树中各结点之间的链接关系，进行相应的旋转，使之成为新的平衡子树。</a:t>
            </a:r>
          </a:p>
        </p:txBody>
      </p:sp>
      <p:sp>
        <p:nvSpPr>
          <p:cNvPr id="186374" name="Text Box 6"/>
          <p:cNvSpPr txBox="1">
            <a:spLocks noChangeArrowheads="1"/>
          </p:cNvSpPr>
          <p:nvPr/>
        </p:nvSpPr>
        <p:spPr bwMode="auto">
          <a:xfrm>
            <a:off x="556071" y="1156196"/>
            <a:ext cx="6400800" cy="579438"/>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a:spAutoFit/>
          </a:bodyPr>
          <a:lstStyle/>
          <a:p>
            <a:pPr algn="l" eaLnBrk="0" hangingPunct="0">
              <a:spcBef>
                <a:spcPct val="50000"/>
              </a:spcBef>
            </a:pPr>
            <a:r>
              <a:rPr lang="zh-CN" altLang="en-US" sz="3200" b="1" dirty="0">
                <a:solidFill>
                  <a:srgbClr val="0033CC"/>
                </a:solidFill>
                <a:latin typeface="宋体" panose="02010600030101010101" pitchFamily="2" charset="-122"/>
                <a:ea typeface="宋体" panose="02010600030101010101" pitchFamily="2" charset="-122"/>
              </a:rPr>
              <a:t>平衡二叉树</a:t>
            </a:r>
            <a:endParaRPr lang="en-US" altLang="zh-CN" sz="3200" b="1" dirty="0">
              <a:solidFill>
                <a:srgbClr val="0033CC"/>
              </a:solidFill>
              <a:latin typeface="Times New Roman" panose="02020603050405020304" pitchFamily="18" charset="0"/>
              <a:ea typeface="宋体" panose="02010600030101010101" pitchFamily="2" charset="-122"/>
            </a:endParaRPr>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r>
              <a:rPr lang="zh-CN" altLang="en-US" kern="0" dirty="0" smtClean="0"/>
              <a:t>平衡二叉树</a:t>
            </a:r>
            <a:endParaRPr lang="zh-CN" altLang="en-US" kern="0" dirty="0"/>
          </a:p>
        </p:txBody>
      </p:sp>
    </p:spTree>
    <p:extLst>
      <p:ext uri="{BB962C8B-B14F-4D97-AF65-F5344CB8AC3E}">
        <p14:creationId xmlns:p14="http://schemas.microsoft.com/office/powerpoint/2010/main" xmlns="" val="142595217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a:xfrm>
            <a:off x="395536" y="1052736"/>
            <a:ext cx="8569325" cy="5760640"/>
          </a:xfrm>
        </p:spPr>
        <p:txBody>
          <a:bodyPr/>
          <a:lstStyle/>
          <a:p>
            <a:pPr>
              <a:spcBef>
                <a:spcPts val="372"/>
              </a:spcBef>
            </a:pPr>
            <a:r>
              <a:rPr lang="zh-CN" altLang="en-US" sz="2800" dirty="0"/>
              <a:t>如何构造</a:t>
            </a:r>
            <a:r>
              <a:rPr lang="zh-CN" altLang="en-US" sz="2800" dirty="0" smtClean="0"/>
              <a:t>“平衡二叉排序树”</a:t>
            </a:r>
            <a:endParaRPr lang="zh-CN" altLang="en-US" sz="2800" dirty="0"/>
          </a:p>
          <a:p>
            <a:pPr lvl="1">
              <a:spcBef>
                <a:spcPts val="372"/>
              </a:spcBef>
            </a:pPr>
            <a:r>
              <a:rPr kumimoji="1" lang="zh-CN" altLang="en-US" sz="2400" dirty="0">
                <a:latin typeface="Times New Roman" pitchFamily="18" charset="0"/>
                <a:ea typeface="楷体_GB2312" pitchFamily="49" charset="-122"/>
              </a:rPr>
              <a:t>如果在一棵</a:t>
            </a:r>
            <a:r>
              <a:rPr kumimoji="1" lang="en-US" altLang="zh-CN" sz="2400" dirty="0">
                <a:latin typeface="Times New Roman" pitchFamily="18" charset="0"/>
                <a:ea typeface="楷体_GB2312" pitchFamily="49" charset="-122"/>
              </a:rPr>
              <a:t>AVL</a:t>
            </a:r>
            <a:r>
              <a:rPr kumimoji="1" lang="zh-CN" altLang="en-US" sz="2400" dirty="0">
                <a:latin typeface="Times New Roman" pitchFamily="18" charset="0"/>
                <a:ea typeface="楷体_GB2312" pitchFamily="49" charset="-122"/>
              </a:rPr>
              <a:t>树中插入一个新结点，就有可能造成失衡，此时必须</a:t>
            </a:r>
            <a:r>
              <a:rPr kumimoji="1" lang="zh-CN" altLang="en-US" sz="2400" dirty="0">
                <a:solidFill>
                  <a:srgbClr val="0000CC"/>
                </a:solidFill>
                <a:latin typeface="Times New Roman" pitchFamily="18" charset="0"/>
                <a:ea typeface="楷体_GB2312" pitchFamily="49" charset="-122"/>
              </a:rPr>
              <a:t>重新调整树的结构</a:t>
            </a:r>
            <a:r>
              <a:rPr kumimoji="1" lang="zh-CN" altLang="en-US" sz="2400" dirty="0">
                <a:latin typeface="Times New Roman" pitchFamily="18" charset="0"/>
                <a:ea typeface="楷体_GB2312" pitchFamily="49" charset="-122"/>
              </a:rPr>
              <a:t>，使之恢复平衡。我们称调整平衡过程为</a:t>
            </a:r>
            <a:r>
              <a:rPr kumimoji="1" lang="zh-CN" altLang="en-US" sz="2400" dirty="0">
                <a:solidFill>
                  <a:srgbClr val="0000CC"/>
                </a:solidFill>
                <a:latin typeface="Times New Roman" pitchFamily="18" charset="0"/>
                <a:ea typeface="楷体_GB2312" pitchFamily="49" charset="-122"/>
              </a:rPr>
              <a:t>平衡旋转</a:t>
            </a:r>
            <a:r>
              <a:rPr kumimoji="1" lang="zh-CN" altLang="en-US" sz="2400" dirty="0">
                <a:latin typeface="Times New Roman" pitchFamily="18" charset="0"/>
                <a:ea typeface="楷体_GB2312" pitchFamily="49" charset="-122"/>
              </a:rPr>
              <a:t>。</a:t>
            </a:r>
            <a:endParaRPr kumimoji="1" lang="zh-CN" altLang="en-US" sz="2400" dirty="0">
              <a:latin typeface="楷体_GB2312" pitchFamily="49" charset="-122"/>
              <a:ea typeface="楷体_GB2312" pitchFamily="49" charset="-122"/>
            </a:endParaRPr>
          </a:p>
          <a:p>
            <a:pPr lvl="1">
              <a:spcBef>
                <a:spcPts val="372"/>
              </a:spcBef>
            </a:pPr>
            <a:r>
              <a:rPr lang="zh-CN" altLang="en-US" sz="2400" dirty="0"/>
              <a:t>平衡旋转可以归纳</a:t>
            </a:r>
            <a:r>
              <a:rPr lang="zh-CN" altLang="en-US" sz="2400" dirty="0" smtClean="0"/>
              <a:t>为两大类：</a:t>
            </a:r>
            <a:endParaRPr lang="en-US" altLang="zh-CN" sz="2400" dirty="0" smtClean="0"/>
          </a:p>
          <a:p>
            <a:pPr lvl="2">
              <a:spcBef>
                <a:spcPts val="372"/>
              </a:spcBef>
            </a:pPr>
            <a:r>
              <a:rPr lang="en-US" altLang="zh-CN" dirty="0" smtClean="0"/>
              <a:t>AB</a:t>
            </a:r>
            <a:r>
              <a:rPr lang="zh-CN" altLang="en-US" dirty="0"/>
              <a:t>型</a:t>
            </a:r>
            <a:r>
              <a:rPr lang="en-US" altLang="zh-CN" dirty="0"/>
              <a:t>,</a:t>
            </a:r>
            <a:r>
              <a:rPr lang="en-US" altLang="zh-CN" dirty="0">
                <a:solidFill>
                  <a:srgbClr val="FF0000"/>
                </a:solidFill>
              </a:rPr>
              <a:t>B</a:t>
            </a:r>
            <a:r>
              <a:rPr lang="zh-CN" altLang="en-US" dirty="0">
                <a:solidFill>
                  <a:srgbClr val="FF0000"/>
                </a:solidFill>
              </a:rPr>
              <a:t>提升为根结点</a:t>
            </a:r>
          </a:p>
          <a:p>
            <a:pPr lvl="3">
              <a:spcBef>
                <a:spcPts val="372"/>
              </a:spcBef>
            </a:pPr>
            <a:r>
              <a:rPr lang="zh-CN" altLang="en-US" sz="2300" dirty="0"/>
              <a:t> </a:t>
            </a:r>
            <a:r>
              <a:rPr lang="en-US" altLang="zh-CN" sz="2300" dirty="0"/>
              <a:t>LL</a:t>
            </a:r>
            <a:r>
              <a:rPr lang="zh-CN" altLang="en-US" sz="2300" dirty="0"/>
              <a:t>平衡</a:t>
            </a:r>
            <a:r>
              <a:rPr lang="zh-CN" altLang="en-US" sz="2300" dirty="0" smtClean="0"/>
              <a:t>旋转</a:t>
            </a:r>
            <a:endParaRPr lang="zh-CN" altLang="en-US" sz="2300" dirty="0"/>
          </a:p>
          <a:p>
            <a:pPr lvl="3">
              <a:spcBef>
                <a:spcPts val="372"/>
              </a:spcBef>
            </a:pPr>
            <a:r>
              <a:rPr lang="zh-CN" altLang="en-US" sz="2300" dirty="0"/>
              <a:t> </a:t>
            </a:r>
            <a:r>
              <a:rPr lang="en-US" altLang="zh-CN" sz="2300" dirty="0"/>
              <a:t>RR</a:t>
            </a:r>
            <a:r>
              <a:rPr lang="zh-CN" altLang="en-US" sz="2300" dirty="0"/>
              <a:t>平衡</a:t>
            </a:r>
            <a:r>
              <a:rPr lang="zh-CN" altLang="en-US" sz="2300" dirty="0" smtClean="0"/>
              <a:t>旋转</a:t>
            </a:r>
            <a:endParaRPr lang="en-US" altLang="zh-CN" sz="2300" dirty="0" smtClean="0"/>
          </a:p>
          <a:p>
            <a:pPr lvl="2">
              <a:spcBef>
                <a:spcPts val="372"/>
              </a:spcBef>
            </a:pPr>
            <a:r>
              <a:rPr lang="en-US" altLang="zh-CN" dirty="0"/>
              <a:t>ABC</a:t>
            </a:r>
            <a:r>
              <a:rPr lang="zh-CN" altLang="en-US" dirty="0"/>
              <a:t>型</a:t>
            </a:r>
            <a:r>
              <a:rPr lang="en-US" altLang="zh-CN" dirty="0"/>
              <a:t>,</a:t>
            </a:r>
            <a:r>
              <a:rPr lang="en-US" altLang="zh-CN" dirty="0">
                <a:solidFill>
                  <a:srgbClr val="FF0000"/>
                </a:solidFill>
              </a:rPr>
              <a:t>C</a:t>
            </a:r>
            <a:r>
              <a:rPr lang="zh-CN" altLang="en-US" dirty="0">
                <a:solidFill>
                  <a:srgbClr val="FF0000"/>
                </a:solidFill>
              </a:rPr>
              <a:t>提升为根结点</a:t>
            </a:r>
          </a:p>
          <a:p>
            <a:pPr lvl="3">
              <a:spcBef>
                <a:spcPts val="372"/>
              </a:spcBef>
            </a:pPr>
            <a:r>
              <a:rPr lang="zh-CN" altLang="en-US" sz="2300" dirty="0"/>
              <a:t> </a:t>
            </a:r>
            <a:r>
              <a:rPr lang="en-US" altLang="zh-CN" sz="2300" dirty="0"/>
              <a:t>LR</a:t>
            </a:r>
            <a:r>
              <a:rPr lang="zh-CN" altLang="en-US" sz="2300" dirty="0"/>
              <a:t>平衡</a:t>
            </a:r>
            <a:r>
              <a:rPr lang="zh-CN" altLang="en-US" sz="2300" dirty="0" smtClean="0"/>
              <a:t>旋转</a:t>
            </a:r>
            <a:endParaRPr lang="en-US" altLang="zh-CN" sz="2300" dirty="0" smtClean="0"/>
          </a:p>
          <a:p>
            <a:pPr lvl="3">
              <a:spcBef>
                <a:spcPts val="372"/>
              </a:spcBef>
            </a:pPr>
            <a:r>
              <a:rPr lang="zh-CN" altLang="en-US" sz="2300" dirty="0" smtClean="0"/>
              <a:t> </a:t>
            </a:r>
            <a:r>
              <a:rPr lang="en-US" altLang="zh-CN" sz="2300" dirty="0"/>
              <a:t>RL</a:t>
            </a:r>
            <a:r>
              <a:rPr lang="zh-CN" altLang="en-US" sz="2300" dirty="0"/>
              <a:t>平衡</a:t>
            </a:r>
            <a:r>
              <a:rPr lang="zh-CN" altLang="en-US" sz="2300" dirty="0" smtClean="0"/>
              <a:t>旋转</a:t>
            </a:r>
            <a:endParaRPr lang="en-US" altLang="zh-CN" sz="2300" dirty="0" smtClean="0"/>
          </a:p>
          <a:p>
            <a:pPr lvl="2">
              <a:spcBef>
                <a:spcPts val="372"/>
              </a:spcBef>
            </a:pPr>
            <a:r>
              <a:rPr lang="zh-CN" altLang="en-US" dirty="0" smtClean="0"/>
              <a:t>两种类型的关键是</a:t>
            </a:r>
            <a:r>
              <a:rPr lang="zh-CN" altLang="en-US" dirty="0" smtClean="0">
                <a:solidFill>
                  <a:srgbClr val="FF0000"/>
                </a:solidFill>
              </a:rPr>
              <a:t>如何确定</a:t>
            </a:r>
            <a:r>
              <a:rPr lang="en-US" altLang="zh-CN" dirty="0" smtClean="0">
                <a:solidFill>
                  <a:srgbClr val="FF0000"/>
                </a:solidFill>
              </a:rPr>
              <a:t>A</a:t>
            </a:r>
            <a:r>
              <a:rPr lang="zh-CN" altLang="en-US" dirty="0" smtClean="0">
                <a:solidFill>
                  <a:srgbClr val="FF0000"/>
                </a:solidFill>
              </a:rPr>
              <a:t>结点</a:t>
            </a:r>
            <a:endParaRPr lang="en-US" altLang="zh-CN" dirty="0" smtClean="0">
              <a:solidFill>
                <a:srgbClr val="FF0000"/>
              </a:solidFill>
            </a:endParaRPr>
          </a:p>
          <a:p>
            <a:pPr lvl="3">
              <a:spcBef>
                <a:spcPts val="372"/>
              </a:spcBef>
            </a:pPr>
            <a:r>
              <a:rPr lang="zh-CN" altLang="en-US" sz="2200" dirty="0" smtClean="0"/>
              <a:t>离插入结点最近且平衡因子绝对值为</a:t>
            </a:r>
            <a:r>
              <a:rPr lang="en-US" altLang="zh-CN" sz="2200" dirty="0" smtClean="0"/>
              <a:t>2</a:t>
            </a:r>
            <a:r>
              <a:rPr lang="zh-CN" altLang="en-US" sz="2200" dirty="0" smtClean="0"/>
              <a:t>的祖先结点，即最小不平衡子树的根结点</a:t>
            </a:r>
            <a:endParaRPr lang="zh-CN" altLang="en-US" sz="2200" dirty="0"/>
          </a:p>
          <a:p>
            <a:pPr lvl="1">
              <a:spcBef>
                <a:spcPts val="372"/>
              </a:spcBef>
              <a:buNone/>
            </a:pPr>
            <a:endParaRPr lang="zh-CN" altLang="en-US" dirty="0"/>
          </a:p>
        </p:txBody>
      </p:sp>
    </p:spTree>
    <p:extLst>
      <p:ext uri="{BB962C8B-B14F-4D97-AF65-F5344CB8AC3E}">
        <p14:creationId xmlns:p14="http://schemas.microsoft.com/office/powerpoint/2010/main" xmlns="" val="392890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arn(inVertical)">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arn(inVertical)">
                                      <p:cBhvr>
                                        <p:cTn id="36" dur="500"/>
                                        <p:tgtEl>
                                          <p:spTgt spid="3">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arn(inVertic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p:txBody>
          <a:bodyPr/>
          <a:lstStyle/>
          <a:p>
            <a:r>
              <a:rPr lang="en-US" altLang="zh-CN" dirty="0"/>
              <a:t>LL</a:t>
            </a:r>
            <a:r>
              <a:rPr lang="zh-CN" altLang="en-US" dirty="0"/>
              <a:t>平衡旋转</a:t>
            </a:r>
          </a:p>
          <a:p>
            <a:endParaRPr lang="zh-CN" altLang="en-US" dirty="0"/>
          </a:p>
        </p:txBody>
      </p:sp>
      <p:sp>
        <p:nvSpPr>
          <p:cNvPr id="4" name="Text Box 2"/>
          <p:cNvSpPr txBox="1">
            <a:spLocks noChangeArrowheads="1"/>
          </p:cNvSpPr>
          <p:nvPr/>
        </p:nvSpPr>
        <p:spPr bwMode="auto">
          <a:xfrm>
            <a:off x="889446" y="4916016"/>
            <a:ext cx="7829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 tIns="0" rIns="18000" bIns="0"/>
          <a:lstStyle/>
          <a:p>
            <a:pPr marL="0" marR="0" lvl="0" indent="0" algn="just" defTabSz="914400" eaLnBrk="0" fontAlgn="auto" latinLnBrk="0" hangingPunct="0">
              <a:lnSpc>
                <a:spcPct val="100000"/>
              </a:lnSpc>
              <a:spcBef>
                <a:spcPct val="0"/>
              </a:spcBef>
              <a:spcAft>
                <a:spcPts val="0"/>
              </a:spcAft>
              <a:buClrTx/>
              <a:buSzTx/>
              <a:buFontTx/>
              <a:buNone/>
              <a:tabLst/>
              <a:defRPr/>
            </a:pPr>
            <a:r>
              <a:rPr kumimoji="0" lang="zh-CN" altLang="en-US" sz="2800" b="0" i="0" u="none" strike="noStrike" kern="0" cap="none" spc="0" normalizeH="0" baseline="0" noProof="0" dirty="0" smtClean="0">
                <a:ln>
                  <a:noFill/>
                </a:ln>
                <a:solidFill>
                  <a:sysClr val="windowText" lastClr="000000"/>
                </a:solidFill>
                <a:effectLst/>
                <a:uLnTx/>
                <a:uFillTx/>
                <a:latin typeface="Times New Roman" pitchFamily="18" charset="0"/>
              </a:rPr>
              <a:t>插入前                  </a:t>
            </a:r>
            <a:r>
              <a:rPr kumimoji="0" lang="zh-CN" altLang="en-US" sz="2800" b="0" i="0" u="none" strike="noStrike" kern="0" cap="none" spc="0" normalizeH="0" baseline="0" noProof="0" dirty="0" smtClean="0">
                <a:ln>
                  <a:noFill/>
                </a:ln>
                <a:solidFill>
                  <a:sysClr val="windowText" lastClr="000000"/>
                </a:solidFill>
                <a:effectLst/>
                <a:uLnTx/>
                <a:uFillTx/>
              </a:rPr>
              <a:t>插入后，调整前           调整后</a:t>
            </a:r>
          </a:p>
        </p:txBody>
      </p:sp>
      <p:grpSp>
        <p:nvGrpSpPr>
          <p:cNvPr id="5" name="Group 4"/>
          <p:cNvGrpSpPr>
            <a:grpSpLocks/>
          </p:cNvGrpSpPr>
          <p:nvPr/>
        </p:nvGrpSpPr>
        <p:grpSpPr bwMode="auto">
          <a:xfrm>
            <a:off x="405258" y="1688628"/>
            <a:ext cx="2911475" cy="2293938"/>
            <a:chOff x="157" y="1146"/>
            <a:chExt cx="1834" cy="1445"/>
          </a:xfrm>
        </p:grpSpPr>
        <p:sp>
          <p:nvSpPr>
            <p:cNvPr id="6" name="Oval 5"/>
            <p:cNvSpPr>
              <a:spLocks noChangeArrowheads="1"/>
            </p:cNvSpPr>
            <p:nvPr/>
          </p:nvSpPr>
          <p:spPr bwMode="auto">
            <a:xfrm>
              <a:off x="1151" y="1224"/>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7" name="Text Box 6"/>
            <p:cNvSpPr txBox="1">
              <a:spLocks noChangeArrowheads="1"/>
            </p:cNvSpPr>
            <p:nvPr/>
          </p:nvSpPr>
          <p:spPr bwMode="auto">
            <a:xfrm>
              <a:off x="1427" y="1146"/>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ysClr val="windowText" lastClr="000000"/>
                  </a:solidFill>
                  <a:effectLst/>
                  <a:uLnTx/>
                  <a:uFillTx/>
                  <a:latin typeface="Times New Roman" pitchFamily="18" charset="0"/>
                </a:rPr>
                <a:t>1</a:t>
              </a:r>
            </a:p>
          </p:txBody>
        </p:sp>
        <p:sp>
          <p:nvSpPr>
            <p:cNvPr id="8" name="Text Box 7" descr="新闻纸"/>
            <p:cNvSpPr txBox="1">
              <a:spLocks noChangeArrowheads="1"/>
            </p:cNvSpPr>
            <p:nvPr/>
          </p:nvSpPr>
          <p:spPr bwMode="auto">
            <a:xfrm>
              <a:off x="359" y="2052"/>
              <a:ext cx="218" cy="525"/>
            </a:xfrm>
            <a:prstGeom prst="rect">
              <a:avLst/>
            </a:prstGeom>
            <a:blipFill dpi="0" rotWithShape="1">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9" name="Line 8"/>
            <p:cNvSpPr>
              <a:spLocks noChangeShapeType="1"/>
            </p:cNvSpPr>
            <p:nvPr/>
          </p:nvSpPr>
          <p:spPr bwMode="auto">
            <a:xfrm>
              <a:off x="229" y="2052"/>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9"/>
            <p:cNvSpPr>
              <a:spLocks noChangeShapeType="1"/>
            </p:cNvSpPr>
            <p:nvPr/>
          </p:nvSpPr>
          <p:spPr bwMode="auto">
            <a:xfrm>
              <a:off x="225" y="2569"/>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Text Box 10"/>
            <p:cNvSpPr txBox="1">
              <a:spLocks noChangeArrowheads="1"/>
            </p:cNvSpPr>
            <p:nvPr/>
          </p:nvSpPr>
          <p:spPr bwMode="auto">
            <a:xfrm>
              <a:off x="157" y="2224"/>
              <a:ext cx="219"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2" name="Line 11"/>
            <p:cNvSpPr>
              <a:spLocks noChangeShapeType="1"/>
            </p:cNvSpPr>
            <p:nvPr/>
          </p:nvSpPr>
          <p:spPr bwMode="auto">
            <a:xfrm flipH="1">
              <a:off x="278" y="2062"/>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12"/>
            <p:cNvSpPr>
              <a:spLocks noChangeShapeType="1"/>
            </p:cNvSpPr>
            <p:nvPr/>
          </p:nvSpPr>
          <p:spPr bwMode="auto">
            <a:xfrm>
              <a:off x="261" y="2429"/>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Freeform 13"/>
            <p:cNvSpPr>
              <a:spLocks/>
            </p:cNvSpPr>
            <p:nvPr/>
          </p:nvSpPr>
          <p:spPr bwMode="auto">
            <a:xfrm>
              <a:off x="1406" y="1451"/>
              <a:ext cx="248" cy="256"/>
            </a:xfrm>
            <a:custGeom>
              <a:avLst/>
              <a:gdLst>
                <a:gd name="T0" fmla="*/ 0 w 235"/>
                <a:gd name="T1" fmla="*/ 0 h 232"/>
                <a:gd name="T2" fmla="*/ 235 w 235"/>
                <a:gd name="T3" fmla="*/ 232 h 232"/>
              </a:gdLst>
              <a:ahLst/>
              <a:cxnLst>
                <a:cxn ang="0">
                  <a:pos x="T0" y="T1"/>
                </a:cxn>
                <a:cxn ang="0">
                  <a:pos x="T2" y="T3"/>
                </a:cxn>
              </a:cxnLst>
              <a:rect l="0" t="0" r="r" b="b"/>
              <a:pathLst>
                <a:path w="235" h="232">
                  <a:moveTo>
                    <a:pt x="0" y="0"/>
                  </a:moveTo>
                  <a:lnTo>
                    <a:pt x="235" y="232"/>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Line 14"/>
            <p:cNvSpPr>
              <a:spLocks noChangeShapeType="1"/>
            </p:cNvSpPr>
            <p:nvPr/>
          </p:nvSpPr>
          <p:spPr bwMode="auto">
            <a:xfrm>
              <a:off x="1793" y="1704"/>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Text Box 15" descr="白色大理石"/>
            <p:cNvSpPr txBox="1">
              <a:spLocks noChangeArrowheads="1"/>
            </p:cNvSpPr>
            <p:nvPr/>
          </p:nvSpPr>
          <p:spPr bwMode="auto">
            <a:xfrm>
              <a:off x="1077" y="2060"/>
              <a:ext cx="217" cy="526"/>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7" name="Line 16"/>
            <p:cNvSpPr>
              <a:spLocks noChangeShapeType="1"/>
            </p:cNvSpPr>
            <p:nvPr/>
          </p:nvSpPr>
          <p:spPr bwMode="auto">
            <a:xfrm>
              <a:off x="947" y="2063"/>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17"/>
            <p:cNvSpPr>
              <a:spLocks noChangeShapeType="1"/>
            </p:cNvSpPr>
            <p:nvPr/>
          </p:nvSpPr>
          <p:spPr bwMode="auto">
            <a:xfrm>
              <a:off x="943" y="2591"/>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18"/>
            <p:cNvSpPr txBox="1">
              <a:spLocks noChangeArrowheads="1"/>
            </p:cNvSpPr>
            <p:nvPr/>
          </p:nvSpPr>
          <p:spPr bwMode="auto">
            <a:xfrm>
              <a:off x="872" y="2225"/>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0" name="Line 19"/>
            <p:cNvSpPr>
              <a:spLocks noChangeShapeType="1"/>
            </p:cNvSpPr>
            <p:nvPr/>
          </p:nvSpPr>
          <p:spPr bwMode="auto">
            <a:xfrm flipH="1">
              <a:off x="995" y="2066"/>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20"/>
            <p:cNvSpPr>
              <a:spLocks/>
            </p:cNvSpPr>
            <p:nvPr/>
          </p:nvSpPr>
          <p:spPr bwMode="auto">
            <a:xfrm>
              <a:off x="951" y="1834"/>
              <a:ext cx="208" cy="21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Freeform 21"/>
            <p:cNvSpPr>
              <a:spLocks/>
            </p:cNvSpPr>
            <p:nvPr/>
          </p:nvSpPr>
          <p:spPr bwMode="auto">
            <a:xfrm>
              <a:off x="479" y="1834"/>
              <a:ext cx="223" cy="214"/>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22"/>
            <p:cNvSpPr>
              <a:spLocks noChangeShapeType="1"/>
            </p:cNvSpPr>
            <p:nvPr/>
          </p:nvSpPr>
          <p:spPr bwMode="auto">
            <a:xfrm>
              <a:off x="985" y="2434"/>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Text Box 23"/>
            <p:cNvSpPr txBox="1">
              <a:spLocks noChangeArrowheads="1"/>
            </p:cNvSpPr>
            <p:nvPr/>
          </p:nvSpPr>
          <p:spPr bwMode="auto">
            <a:xfrm>
              <a:off x="951" y="1580"/>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5" name="Text Box 24" descr="白色大理石"/>
            <p:cNvSpPr txBox="1">
              <a:spLocks noChangeArrowheads="1"/>
            </p:cNvSpPr>
            <p:nvPr/>
          </p:nvSpPr>
          <p:spPr bwMode="auto">
            <a:xfrm>
              <a:off x="1564" y="1705"/>
              <a:ext cx="218" cy="525"/>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6" name="Line 25"/>
            <p:cNvSpPr>
              <a:spLocks noChangeShapeType="1"/>
            </p:cNvSpPr>
            <p:nvPr/>
          </p:nvSpPr>
          <p:spPr bwMode="auto">
            <a:xfrm>
              <a:off x="1788" y="2229"/>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 Box 26"/>
            <p:cNvSpPr txBox="1">
              <a:spLocks noChangeArrowheads="1"/>
            </p:cNvSpPr>
            <p:nvPr/>
          </p:nvSpPr>
          <p:spPr bwMode="auto">
            <a:xfrm>
              <a:off x="1772" y="1883"/>
              <a:ext cx="21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p>
          </p:txBody>
        </p:sp>
        <p:sp>
          <p:nvSpPr>
            <p:cNvPr id="28" name="Line 27"/>
            <p:cNvSpPr>
              <a:spLocks noChangeShapeType="1"/>
            </p:cNvSpPr>
            <p:nvPr/>
          </p:nvSpPr>
          <p:spPr bwMode="auto">
            <a:xfrm flipH="1">
              <a:off x="1883" y="1724"/>
              <a:ext cx="0" cy="1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28"/>
            <p:cNvSpPr>
              <a:spLocks noChangeShapeType="1"/>
            </p:cNvSpPr>
            <p:nvPr/>
          </p:nvSpPr>
          <p:spPr bwMode="auto">
            <a:xfrm>
              <a:off x="1867" y="2086"/>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Freeform 29"/>
            <p:cNvSpPr>
              <a:spLocks/>
            </p:cNvSpPr>
            <p:nvPr/>
          </p:nvSpPr>
          <p:spPr bwMode="auto">
            <a:xfrm>
              <a:off x="898" y="1459"/>
              <a:ext cx="274" cy="198"/>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auto">
            <a:xfrm>
              <a:off x="681" y="1603"/>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grpSp>
      <p:grpSp>
        <p:nvGrpSpPr>
          <p:cNvPr id="32" name="Group 31"/>
          <p:cNvGrpSpPr>
            <a:grpSpLocks/>
          </p:cNvGrpSpPr>
          <p:nvPr/>
        </p:nvGrpSpPr>
        <p:grpSpPr bwMode="auto">
          <a:xfrm>
            <a:off x="3358008" y="1688628"/>
            <a:ext cx="2879725" cy="3154363"/>
            <a:chOff x="2039" y="1177"/>
            <a:chExt cx="1814" cy="1987"/>
          </a:xfrm>
        </p:grpSpPr>
        <p:sp>
          <p:nvSpPr>
            <p:cNvPr id="33" name="Text Box 32"/>
            <p:cNvSpPr txBox="1">
              <a:spLocks noChangeArrowheads="1"/>
            </p:cNvSpPr>
            <p:nvPr/>
          </p:nvSpPr>
          <p:spPr bwMode="auto">
            <a:xfrm>
              <a:off x="3634" y="1883"/>
              <a:ext cx="21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p>
          </p:txBody>
        </p:sp>
        <p:sp>
          <p:nvSpPr>
            <p:cNvPr id="34" name="Text Box 33"/>
            <p:cNvSpPr txBox="1">
              <a:spLocks noChangeArrowheads="1"/>
            </p:cNvSpPr>
            <p:nvPr/>
          </p:nvSpPr>
          <p:spPr bwMode="auto">
            <a:xfrm>
              <a:off x="3335" y="1177"/>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2</a:t>
              </a:r>
            </a:p>
          </p:txBody>
        </p:sp>
        <p:sp>
          <p:nvSpPr>
            <p:cNvPr id="35" name="Text Box 34" descr="白色大理石"/>
            <p:cNvSpPr txBox="1">
              <a:spLocks noChangeArrowheads="1"/>
            </p:cNvSpPr>
            <p:nvPr/>
          </p:nvSpPr>
          <p:spPr bwMode="auto">
            <a:xfrm>
              <a:off x="2231" y="2052"/>
              <a:ext cx="218" cy="525"/>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6" name="Line 35"/>
            <p:cNvSpPr>
              <a:spLocks noChangeShapeType="1"/>
            </p:cNvSpPr>
            <p:nvPr/>
          </p:nvSpPr>
          <p:spPr bwMode="auto">
            <a:xfrm>
              <a:off x="2101" y="2052"/>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36"/>
            <p:cNvSpPr>
              <a:spLocks noChangeShapeType="1"/>
            </p:cNvSpPr>
            <p:nvPr/>
          </p:nvSpPr>
          <p:spPr bwMode="auto">
            <a:xfrm>
              <a:off x="2097" y="2569"/>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Text Box 37"/>
            <p:cNvSpPr txBox="1">
              <a:spLocks noChangeArrowheads="1"/>
            </p:cNvSpPr>
            <p:nvPr/>
          </p:nvSpPr>
          <p:spPr bwMode="auto">
            <a:xfrm>
              <a:off x="2039" y="2234"/>
              <a:ext cx="219"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dirty="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dirty="0" smtClean="0">
                <a:ln>
                  <a:noFill/>
                </a:ln>
                <a:solidFill>
                  <a:sysClr val="windowText" lastClr="000000"/>
                </a:solidFill>
                <a:effectLst/>
                <a:uLnTx/>
                <a:uFillTx/>
                <a:latin typeface="Times New Roman" pitchFamily="18" charset="0"/>
              </a:endParaRPr>
            </a:p>
          </p:txBody>
        </p:sp>
        <p:sp>
          <p:nvSpPr>
            <p:cNvPr id="39" name="Line 38"/>
            <p:cNvSpPr>
              <a:spLocks noChangeShapeType="1"/>
            </p:cNvSpPr>
            <p:nvPr/>
          </p:nvSpPr>
          <p:spPr bwMode="auto">
            <a:xfrm flipH="1">
              <a:off x="2150" y="2062"/>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39"/>
            <p:cNvSpPr>
              <a:spLocks noChangeShapeType="1"/>
            </p:cNvSpPr>
            <p:nvPr/>
          </p:nvSpPr>
          <p:spPr bwMode="auto">
            <a:xfrm>
              <a:off x="2133" y="2429"/>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Freeform 40"/>
            <p:cNvSpPr>
              <a:spLocks/>
            </p:cNvSpPr>
            <p:nvPr/>
          </p:nvSpPr>
          <p:spPr bwMode="auto">
            <a:xfrm>
              <a:off x="3270" y="1451"/>
              <a:ext cx="255" cy="256"/>
            </a:xfrm>
            <a:custGeom>
              <a:avLst/>
              <a:gdLst>
                <a:gd name="T0" fmla="*/ 0 w 235"/>
                <a:gd name="T1" fmla="*/ 0 h 232"/>
                <a:gd name="T2" fmla="*/ 235 w 235"/>
                <a:gd name="T3" fmla="*/ 232 h 232"/>
              </a:gdLst>
              <a:ahLst/>
              <a:cxnLst>
                <a:cxn ang="0">
                  <a:pos x="T0" y="T1"/>
                </a:cxn>
                <a:cxn ang="0">
                  <a:pos x="T2" y="T3"/>
                </a:cxn>
              </a:cxnLst>
              <a:rect l="0" t="0" r="r" b="b"/>
              <a:pathLst>
                <a:path w="235" h="232">
                  <a:moveTo>
                    <a:pt x="0" y="0"/>
                  </a:moveTo>
                  <a:lnTo>
                    <a:pt x="235" y="232"/>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41"/>
            <p:cNvSpPr>
              <a:spLocks noChangeShapeType="1"/>
            </p:cNvSpPr>
            <p:nvPr/>
          </p:nvSpPr>
          <p:spPr bwMode="auto">
            <a:xfrm>
              <a:off x="3675" y="1704"/>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Text Box 42" descr="白色大理石"/>
            <p:cNvSpPr txBox="1">
              <a:spLocks noChangeArrowheads="1"/>
            </p:cNvSpPr>
            <p:nvPr/>
          </p:nvSpPr>
          <p:spPr bwMode="auto">
            <a:xfrm>
              <a:off x="2949" y="2060"/>
              <a:ext cx="217" cy="526"/>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4" name="Line 43"/>
            <p:cNvSpPr>
              <a:spLocks noChangeShapeType="1"/>
            </p:cNvSpPr>
            <p:nvPr/>
          </p:nvSpPr>
          <p:spPr bwMode="auto">
            <a:xfrm>
              <a:off x="2819" y="2063"/>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44"/>
            <p:cNvSpPr>
              <a:spLocks noChangeShapeType="1"/>
            </p:cNvSpPr>
            <p:nvPr/>
          </p:nvSpPr>
          <p:spPr bwMode="auto">
            <a:xfrm>
              <a:off x="2815" y="2591"/>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Text Box 45"/>
            <p:cNvSpPr txBox="1">
              <a:spLocks noChangeArrowheads="1"/>
            </p:cNvSpPr>
            <p:nvPr/>
          </p:nvSpPr>
          <p:spPr bwMode="auto">
            <a:xfrm>
              <a:off x="2744" y="2235"/>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dirty="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dirty="0" smtClean="0">
                <a:ln>
                  <a:noFill/>
                </a:ln>
                <a:solidFill>
                  <a:sysClr val="windowText" lastClr="000000"/>
                </a:solidFill>
                <a:effectLst/>
                <a:uLnTx/>
                <a:uFillTx/>
                <a:latin typeface="Times New Roman" pitchFamily="18" charset="0"/>
              </a:endParaRPr>
            </a:p>
          </p:txBody>
        </p:sp>
        <p:sp>
          <p:nvSpPr>
            <p:cNvPr id="47" name="Line 46"/>
            <p:cNvSpPr>
              <a:spLocks noChangeShapeType="1"/>
            </p:cNvSpPr>
            <p:nvPr/>
          </p:nvSpPr>
          <p:spPr bwMode="auto">
            <a:xfrm flipH="1">
              <a:off x="2867" y="2066"/>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Freeform 47"/>
            <p:cNvSpPr>
              <a:spLocks/>
            </p:cNvSpPr>
            <p:nvPr/>
          </p:nvSpPr>
          <p:spPr bwMode="auto">
            <a:xfrm>
              <a:off x="2823" y="1834"/>
              <a:ext cx="208" cy="21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Freeform 48"/>
            <p:cNvSpPr>
              <a:spLocks/>
            </p:cNvSpPr>
            <p:nvPr/>
          </p:nvSpPr>
          <p:spPr bwMode="auto">
            <a:xfrm>
              <a:off x="2351" y="1834"/>
              <a:ext cx="223" cy="214"/>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Line 49"/>
            <p:cNvSpPr>
              <a:spLocks noChangeShapeType="1"/>
            </p:cNvSpPr>
            <p:nvPr/>
          </p:nvSpPr>
          <p:spPr bwMode="auto">
            <a:xfrm>
              <a:off x="2857" y="2434"/>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Text Box 50"/>
            <p:cNvSpPr txBox="1">
              <a:spLocks noChangeArrowheads="1"/>
            </p:cNvSpPr>
            <p:nvPr/>
          </p:nvSpPr>
          <p:spPr bwMode="auto">
            <a:xfrm>
              <a:off x="2823" y="1580"/>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ysClr val="windowText" lastClr="000000"/>
                  </a:solidFill>
                  <a:effectLst/>
                  <a:uLnTx/>
                  <a:uFillTx/>
                  <a:latin typeface="Times New Roman" pitchFamily="18" charset="0"/>
                </a:rPr>
                <a:t>1</a:t>
              </a:r>
              <a:endPar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endParaRPr>
            </a:p>
          </p:txBody>
        </p:sp>
        <p:sp>
          <p:nvSpPr>
            <p:cNvPr id="52" name="Text Box 51" descr="白色大理石"/>
            <p:cNvSpPr txBox="1">
              <a:spLocks noChangeArrowheads="1"/>
            </p:cNvSpPr>
            <p:nvPr/>
          </p:nvSpPr>
          <p:spPr bwMode="auto">
            <a:xfrm>
              <a:off x="3436" y="1705"/>
              <a:ext cx="218" cy="525"/>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53" name="Line 52"/>
            <p:cNvSpPr>
              <a:spLocks noChangeShapeType="1"/>
            </p:cNvSpPr>
            <p:nvPr/>
          </p:nvSpPr>
          <p:spPr bwMode="auto">
            <a:xfrm>
              <a:off x="3660" y="2229"/>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Line 53"/>
            <p:cNvSpPr>
              <a:spLocks noChangeShapeType="1"/>
            </p:cNvSpPr>
            <p:nvPr/>
          </p:nvSpPr>
          <p:spPr bwMode="auto">
            <a:xfrm flipH="1">
              <a:off x="3755" y="1718"/>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Line 54"/>
            <p:cNvSpPr>
              <a:spLocks noChangeShapeType="1"/>
            </p:cNvSpPr>
            <p:nvPr/>
          </p:nvSpPr>
          <p:spPr bwMode="auto">
            <a:xfrm>
              <a:off x="3739" y="2086"/>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Freeform 55"/>
            <p:cNvSpPr>
              <a:spLocks/>
            </p:cNvSpPr>
            <p:nvPr/>
          </p:nvSpPr>
          <p:spPr bwMode="auto">
            <a:xfrm>
              <a:off x="2770" y="1459"/>
              <a:ext cx="274" cy="198"/>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Line 56"/>
            <p:cNvSpPr>
              <a:spLocks noChangeShapeType="1"/>
            </p:cNvSpPr>
            <p:nvPr/>
          </p:nvSpPr>
          <p:spPr bwMode="auto">
            <a:xfrm>
              <a:off x="2333" y="2572"/>
              <a:ext cx="1" cy="297"/>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Oval 57"/>
            <p:cNvSpPr>
              <a:spLocks noChangeArrowheads="1"/>
            </p:cNvSpPr>
            <p:nvPr/>
          </p:nvSpPr>
          <p:spPr bwMode="auto">
            <a:xfrm>
              <a:off x="3016" y="1226"/>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A</a:t>
              </a:r>
            </a:p>
          </p:txBody>
        </p:sp>
        <p:sp>
          <p:nvSpPr>
            <p:cNvPr id="59" name="Oval 58"/>
            <p:cNvSpPr>
              <a:spLocks noChangeArrowheads="1"/>
            </p:cNvSpPr>
            <p:nvPr/>
          </p:nvSpPr>
          <p:spPr bwMode="auto">
            <a:xfrm>
              <a:off x="2532" y="1622"/>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B</a:t>
              </a:r>
            </a:p>
          </p:txBody>
        </p:sp>
        <p:sp>
          <p:nvSpPr>
            <p:cNvPr id="60" name="Oval 59"/>
            <p:cNvSpPr>
              <a:spLocks noChangeArrowheads="1"/>
            </p:cNvSpPr>
            <p:nvPr/>
          </p:nvSpPr>
          <p:spPr bwMode="auto">
            <a:xfrm>
              <a:off x="2192" y="2869"/>
              <a:ext cx="295" cy="295"/>
            </a:xfrm>
            <a:prstGeom prst="ellipse">
              <a:avLst/>
            </a:prstGeom>
            <a:noFill/>
            <a:ln w="38100">
              <a:solidFill>
                <a:srgbClr val="993366"/>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grpSp>
      <p:grpSp>
        <p:nvGrpSpPr>
          <p:cNvPr id="61" name="Group 60"/>
          <p:cNvGrpSpPr>
            <a:grpSpLocks/>
          </p:cNvGrpSpPr>
          <p:nvPr/>
        </p:nvGrpSpPr>
        <p:grpSpPr bwMode="auto">
          <a:xfrm>
            <a:off x="6094858" y="1688628"/>
            <a:ext cx="2941638" cy="2819400"/>
            <a:chOff x="3807" y="1138"/>
            <a:chExt cx="1853" cy="1776"/>
          </a:xfrm>
        </p:grpSpPr>
        <p:sp>
          <p:nvSpPr>
            <p:cNvPr id="62" name="Text Box 61"/>
            <p:cNvSpPr txBox="1">
              <a:spLocks noChangeArrowheads="1"/>
            </p:cNvSpPr>
            <p:nvPr/>
          </p:nvSpPr>
          <p:spPr bwMode="auto">
            <a:xfrm>
              <a:off x="3807" y="2158"/>
              <a:ext cx="482" cy="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63" name="Text Box 62" descr="白色大理石"/>
            <p:cNvSpPr txBox="1">
              <a:spLocks noChangeArrowheads="1"/>
            </p:cNvSpPr>
            <p:nvPr/>
          </p:nvSpPr>
          <p:spPr bwMode="auto">
            <a:xfrm>
              <a:off x="4181" y="1720"/>
              <a:ext cx="229" cy="600"/>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64" name="Line 63"/>
            <p:cNvSpPr>
              <a:spLocks noChangeShapeType="1"/>
            </p:cNvSpPr>
            <p:nvPr/>
          </p:nvSpPr>
          <p:spPr bwMode="auto">
            <a:xfrm>
              <a:off x="4015" y="1720"/>
              <a:ext cx="119"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Line 64"/>
            <p:cNvSpPr>
              <a:spLocks noChangeShapeType="1"/>
            </p:cNvSpPr>
            <p:nvPr/>
          </p:nvSpPr>
          <p:spPr bwMode="auto">
            <a:xfrm>
              <a:off x="4010" y="2771"/>
              <a:ext cx="12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Line 65"/>
            <p:cNvSpPr>
              <a:spLocks noChangeShapeType="1"/>
            </p:cNvSpPr>
            <p:nvPr/>
          </p:nvSpPr>
          <p:spPr bwMode="auto">
            <a:xfrm flipH="1">
              <a:off x="4052" y="1746"/>
              <a:ext cx="0" cy="43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Line 66"/>
            <p:cNvSpPr>
              <a:spLocks noChangeShapeType="1"/>
            </p:cNvSpPr>
            <p:nvPr/>
          </p:nvSpPr>
          <p:spPr bwMode="auto">
            <a:xfrm>
              <a:off x="4062" y="2391"/>
              <a:ext cx="0" cy="38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Freeform 67"/>
            <p:cNvSpPr>
              <a:spLocks/>
            </p:cNvSpPr>
            <p:nvPr/>
          </p:nvSpPr>
          <p:spPr bwMode="auto">
            <a:xfrm>
              <a:off x="4823" y="1451"/>
              <a:ext cx="191" cy="247"/>
            </a:xfrm>
            <a:custGeom>
              <a:avLst/>
              <a:gdLst>
                <a:gd name="T0" fmla="*/ 0 w 202"/>
                <a:gd name="T1" fmla="*/ 0 h 182"/>
                <a:gd name="T2" fmla="*/ 202 w 202"/>
                <a:gd name="T3" fmla="*/ 182 h 182"/>
              </a:gdLst>
              <a:ahLst/>
              <a:cxnLst>
                <a:cxn ang="0">
                  <a:pos x="T0" y="T1"/>
                </a:cxn>
                <a:cxn ang="0">
                  <a:pos x="T2" y="T3"/>
                </a:cxn>
              </a:cxnLst>
              <a:rect l="0" t="0" r="r" b="b"/>
              <a:pathLst>
                <a:path w="202" h="182">
                  <a:moveTo>
                    <a:pt x="0" y="0"/>
                  </a:moveTo>
                  <a:lnTo>
                    <a:pt x="202" y="182"/>
                  </a:lnTo>
                </a:path>
              </a:pathLst>
            </a:custGeom>
            <a:noFill/>
            <a:ln w="38100" cmpd="sng">
              <a:solidFill>
                <a:srgbClr val="0000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Line 68"/>
            <p:cNvSpPr>
              <a:spLocks noChangeShapeType="1"/>
            </p:cNvSpPr>
            <p:nvPr/>
          </p:nvSpPr>
          <p:spPr bwMode="auto">
            <a:xfrm>
              <a:off x="5454" y="2129"/>
              <a:ext cx="121"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0" name="Line 69"/>
            <p:cNvSpPr>
              <a:spLocks noChangeShapeType="1"/>
            </p:cNvSpPr>
            <p:nvPr/>
          </p:nvSpPr>
          <p:spPr bwMode="auto">
            <a:xfrm>
              <a:off x="5446" y="2714"/>
              <a:ext cx="1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Text Box 70"/>
            <p:cNvSpPr txBox="1">
              <a:spLocks noChangeArrowheads="1"/>
            </p:cNvSpPr>
            <p:nvPr/>
          </p:nvSpPr>
          <p:spPr bwMode="auto">
            <a:xfrm>
              <a:off x="5432" y="2342"/>
              <a:ext cx="228" cy="3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2" name="Line 71"/>
            <p:cNvSpPr>
              <a:spLocks noChangeShapeType="1"/>
            </p:cNvSpPr>
            <p:nvPr/>
          </p:nvSpPr>
          <p:spPr bwMode="auto">
            <a:xfrm flipH="1">
              <a:off x="5541" y="2146"/>
              <a:ext cx="0" cy="19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Line 72"/>
            <p:cNvSpPr>
              <a:spLocks noChangeShapeType="1"/>
            </p:cNvSpPr>
            <p:nvPr/>
          </p:nvSpPr>
          <p:spPr bwMode="auto">
            <a:xfrm>
              <a:off x="5540" y="2554"/>
              <a:ext cx="0" cy="15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Text Box 73" descr="白色大理石"/>
            <p:cNvSpPr txBox="1">
              <a:spLocks noChangeArrowheads="1"/>
            </p:cNvSpPr>
            <p:nvPr/>
          </p:nvSpPr>
          <p:spPr bwMode="auto">
            <a:xfrm>
              <a:off x="5199" y="2121"/>
              <a:ext cx="228" cy="600"/>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5" name="Text Box 74" descr="白色大理石"/>
            <p:cNvSpPr txBox="1">
              <a:spLocks noChangeArrowheads="1"/>
            </p:cNvSpPr>
            <p:nvPr/>
          </p:nvSpPr>
          <p:spPr bwMode="auto">
            <a:xfrm>
              <a:off x="4733" y="2121"/>
              <a:ext cx="229" cy="600"/>
            </a:xfrm>
            <a:prstGeom prst="rect">
              <a:avLst/>
            </a:prstGeom>
            <a:blipFill dpi="0" rotWithShape="0">
              <a:blip r:embed="rId3"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6" name="Line 75"/>
            <p:cNvSpPr>
              <a:spLocks noChangeShapeType="1"/>
            </p:cNvSpPr>
            <p:nvPr/>
          </p:nvSpPr>
          <p:spPr bwMode="auto">
            <a:xfrm>
              <a:off x="4596" y="2121"/>
              <a:ext cx="1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Line 76"/>
            <p:cNvSpPr>
              <a:spLocks noChangeShapeType="1"/>
            </p:cNvSpPr>
            <p:nvPr/>
          </p:nvSpPr>
          <p:spPr bwMode="auto">
            <a:xfrm>
              <a:off x="4592" y="2727"/>
              <a:ext cx="120"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8" name="Text Box 77"/>
            <p:cNvSpPr txBox="1">
              <a:spLocks noChangeArrowheads="1"/>
            </p:cNvSpPr>
            <p:nvPr/>
          </p:nvSpPr>
          <p:spPr bwMode="auto">
            <a:xfrm>
              <a:off x="4524" y="2330"/>
              <a:ext cx="229" cy="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9" name="Line 78"/>
            <p:cNvSpPr>
              <a:spLocks noChangeShapeType="1"/>
            </p:cNvSpPr>
            <p:nvPr/>
          </p:nvSpPr>
          <p:spPr bwMode="auto">
            <a:xfrm flipH="1">
              <a:off x="4647" y="2163"/>
              <a:ext cx="0" cy="19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0" name="Line 79"/>
            <p:cNvSpPr>
              <a:spLocks noChangeShapeType="1"/>
            </p:cNvSpPr>
            <p:nvPr/>
          </p:nvSpPr>
          <p:spPr bwMode="auto">
            <a:xfrm>
              <a:off x="4644" y="2551"/>
              <a:ext cx="0" cy="15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1" name="Line 80"/>
            <p:cNvSpPr>
              <a:spLocks noChangeShapeType="1"/>
            </p:cNvSpPr>
            <p:nvPr/>
          </p:nvSpPr>
          <p:spPr bwMode="auto">
            <a:xfrm>
              <a:off x="5181" y="1939"/>
              <a:ext cx="127" cy="182"/>
            </a:xfrm>
            <a:prstGeom prst="line">
              <a:avLst/>
            </a:prstGeom>
            <a:noFill/>
            <a:ln w="38100">
              <a:solidFill>
                <a:srgbClr val="0000CC"/>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Line 81"/>
            <p:cNvSpPr>
              <a:spLocks noChangeShapeType="1"/>
            </p:cNvSpPr>
            <p:nvPr/>
          </p:nvSpPr>
          <p:spPr bwMode="auto">
            <a:xfrm flipH="1">
              <a:off x="4870" y="1939"/>
              <a:ext cx="127" cy="182"/>
            </a:xfrm>
            <a:prstGeom prst="line">
              <a:avLst/>
            </a:prstGeom>
            <a:noFill/>
            <a:ln w="38100">
              <a:solidFill>
                <a:srgbClr val="0000CC"/>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Freeform 82"/>
            <p:cNvSpPr>
              <a:spLocks/>
            </p:cNvSpPr>
            <p:nvPr/>
          </p:nvSpPr>
          <p:spPr bwMode="auto">
            <a:xfrm>
              <a:off x="4342" y="1471"/>
              <a:ext cx="246" cy="244"/>
            </a:xfrm>
            <a:custGeom>
              <a:avLst/>
              <a:gdLst>
                <a:gd name="T0" fmla="*/ 255 w 255"/>
                <a:gd name="T1" fmla="*/ 0 h 225"/>
                <a:gd name="T2" fmla="*/ 0 w 255"/>
                <a:gd name="T3" fmla="*/ 225 h 225"/>
              </a:gdLst>
              <a:ahLst/>
              <a:cxnLst>
                <a:cxn ang="0">
                  <a:pos x="T0" y="T1"/>
                </a:cxn>
                <a:cxn ang="0">
                  <a:pos x="T2" y="T3"/>
                </a:cxn>
              </a:cxnLst>
              <a:rect l="0" t="0" r="r" b="b"/>
              <a:pathLst>
                <a:path w="255" h="225">
                  <a:moveTo>
                    <a:pt x="255" y="0"/>
                  </a:moveTo>
                  <a:lnTo>
                    <a:pt x="0" y="225"/>
                  </a:lnTo>
                </a:path>
              </a:pathLst>
            </a:custGeom>
            <a:noFill/>
            <a:ln w="38100" cmpd="sng">
              <a:solidFill>
                <a:srgbClr val="0000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Text Box 83"/>
            <p:cNvSpPr txBox="1">
              <a:spLocks noChangeArrowheads="1"/>
            </p:cNvSpPr>
            <p:nvPr/>
          </p:nvSpPr>
          <p:spPr bwMode="auto">
            <a:xfrm>
              <a:off x="5218" y="1612"/>
              <a:ext cx="229"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grpSp>
          <p:nvGrpSpPr>
            <p:cNvPr id="85" name="Group 84"/>
            <p:cNvGrpSpPr>
              <a:grpSpLocks/>
            </p:cNvGrpSpPr>
            <p:nvPr/>
          </p:nvGrpSpPr>
          <p:grpSpPr bwMode="auto">
            <a:xfrm>
              <a:off x="4768" y="1138"/>
              <a:ext cx="274" cy="240"/>
              <a:chOff x="5264" y="4164"/>
              <a:chExt cx="300" cy="327"/>
            </a:xfrm>
          </p:grpSpPr>
          <p:sp>
            <p:nvSpPr>
              <p:cNvPr id="90" name="Text Box 85"/>
              <p:cNvSpPr txBox="1">
                <a:spLocks noChangeArrowheads="1"/>
              </p:cNvSpPr>
              <p:nvPr/>
            </p:nvSpPr>
            <p:spPr bwMode="auto">
              <a:xfrm>
                <a:off x="5304" y="4164"/>
                <a:ext cx="25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p>
            </p:txBody>
          </p:sp>
          <p:sp>
            <p:nvSpPr>
              <p:cNvPr id="91" name="Oval 86"/>
              <p:cNvSpPr>
                <a:spLocks noChangeArrowheads="1"/>
              </p:cNvSpPr>
              <p:nvPr/>
            </p:nvSpPr>
            <p:spPr bwMode="auto">
              <a:xfrm>
                <a:off x="5264" y="4207"/>
                <a:ext cx="300" cy="280"/>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6" name="Oval 87"/>
            <p:cNvSpPr>
              <a:spLocks noChangeArrowheads="1"/>
            </p:cNvSpPr>
            <p:nvPr/>
          </p:nvSpPr>
          <p:spPr bwMode="auto">
            <a:xfrm>
              <a:off x="4562" y="1243"/>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sp>
          <p:nvSpPr>
            <p:cNvPr id="87" name="Oval 88"/>
            <p:cNvSpPr>
              <a:spLocks noChangeArrowheads="1"/>
            </p:cNvSpPr>
            <p:nvPr/>
          </p:nvSpPr>
          <p:spPr bwMode="auto">
            <a:xfrm>
              <a:off x="4947" y="1691"/>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88" name="Line 89"/>
            <p:cNvSpPr>
              <a:spLocks noChangeShapeType="1"/>
            </p:cNvSpPr>
            <p:nvPr/>
          </p:nvSpPr>
          <p:spPr bwMode="auto">
            <a:xfrm>
              <a:off x="4305" y="2322"/>
              <a:ext cx="0" cy="312"/>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Oval 90"/>
            <p:cNvSpPr>
              <a:spLocks noChangeArrowheads="1"/>
            </p:cNvSpPr>
            <p:nvPr/>
          </p:nvSpPr>
          <p:spPr bwMode="auto">
            <a:xfrm>
              <a:off x="4164" y="2619"/>
              <a:ext cx="295" cy="295"/>
            </a:xfrm>
            <a:prstGeom prst="ellipse">
              <a:avLst/>
            </a:prstGeom>
            <a:noFill/>
            <a:ln w="25400">
              <a:solidFill>
                <a:srgbClr val="993366"/>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grpSp>
    </p:spTree>
    <p:extLst>
      <p:ext uri="{BB962C8B-B14F-4D97-AF65-F5344CB8AC3E}">
        <p14:creationId xmlns:p14="http://schemas.microsoft.com/office/powerpoint/2010/main" xmlns="" val="14191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p:txBody>
          <a:bodyPr/>
          <a:lstStyle/>
          <a:p>
            <a:r>
              <a:rPr lang="en-US" altLang="zh-CN" dirty="0"/>
              <a:t>LL</a:t>
            </a:r>
            <a:r>
              <a:rPr lang="zh-CN" altLang="en-US" dirty="0"/>
              <a:t>平衡</a:t>
            </a:r>
            <a:r>
              <a:rPr lang="zh-CN" altLang="en-US" dirty="0" smtClean="0"/>
              <a:t>旋转示例</a:t>
            </a:r>
            <a:endParaRPr lang="zh-CN" altLang="en-US" dirty="0"/>
          </a:p>
          <a:p>
            <a:endParaRPr lang="zh-CN" altLang="en-US" dirty="0"/>
          </a:p>
        </p:txBody>
      </p:sp>
      <p:grpSp>
        <p:nvGrpSpPr>
          <p:cNvPr id="4" name="Group 2"/>
          <p:cNvGrpSpPr>
            <a:grpSpLocks/>
          </p:cNvGrpSpPr>
          <p:nvPr/>
        </p:nvGrpSpPr>
        <p:grpSpPr bwMode="auto">
          <a:xfrm>
            <a:off x="566738" y="5035550"/>
            <a:ext cx="719137" cy="1304925"/>
            <a:chOff x="357" y="3181"/>
            <a:chExt cx="453" cy="822"/>
          </a:xfrm>
        </p:grpSpPr>
        <p:sp>
          <p:nvSpPr>
            <p:cNvPr id="5" name="Oval 3"/>
            <p:cNvSpPr>
              <a:spLocks noChangeArrowheads="1"/>
            </p:cNvSpPr>
            <p:nvPr/>
          </p:nvSpPr>
          <p:spPr bwMode="auto">
            <a:xfrm>
              <a:off x="357" y="3663"/>
              <a:ext cx="340" cy="340"/>
            </a:xfrm>
            <a:prstGeom prst="ellipse">
              <a:avLst/>
            </a:prstGeom>
            <a:gradFill rotWithShape="0">
              <a:gsLst>
                <a:gs pos="0">
                  <a:srgbClr val="FFFFFF"/>
                </a:gs>
                <a:gs pos="100000">
                  <a:srgbClr val="CC00FF"/>
                </a:gs>
              </a:gsLst>
              <a:path path="shape">
                <a:fillToRect l="50000" t="50000" r="50000" b="50000"/>
              </a:path>
            </a:gradFill>
            <a:ln>
              <a:noFill/>
            </a:ln>
            <a:effectLst/>
            <a:extLst>
              <a:ext uri="{91240B29-F687-4F45-9708-019B960494DF}">
                <a14:hiddenLine xmlns:a14="http://schemas.microsoft.com/office/drawing/2010/main" xmlns="" w="9525">
                  <a:solidFill>
                    <a:srgbClr val="CC00FF"/>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6</a:t>
              </a:r>
            </a:p>
          </p:txBody>
        </p:sp>
        <p:sp>
          <p:nvSpPr>
            <p:cNvPr id="6" name="Line 4"/>
            <p:cNvSpPr>
              <a:spLocks noChangeShapeType="1"/>
            </p:cNvSpPr>
            <p:nvPr/>
          </p:nvSpPr>
          <p:spPr bwMode="auto">
            <a:xfrm flipH="1">
              <a:off x="555" y="3181"/>
              <a:ext cx="255" cy="482"/>
            </a:xfrm>
            <a:prstGeom prst="line">
              <a:avLst/>
            </a:prstGeom>
            <a:noFill/>
            <a:ln w="5715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 name="AutoShape 5"/>
          <p:cNvSpPr>
            <a:spLocks noChangeArrowheads="1"/>
          </p:cNvSpPr>
          <p:nvPr/>
        </p:nvSpPr>
        <p:spPr bwMode="auto">
          <a:xfrm>
            <a:off x="4346575" y="4194175"/>
            <a:ext cx="809625" cy="314325"/>
          </a:xfrm>
          <a:prstGeom prst="rightArrow">
            <a:avLst>
              <a:gd name="adj1" fmla="val 50000"/>
              <a:gd name="adj2" fmla="val 64394"/>
            </a:avLst>
          </a:prstGeom>
          <a:solidFill>
            <a:srgbClr val="0000CC"/>
          </a:solidFill>
          <a:ln>
            <a:noFill/>
          </a:ln>
          <a:effectLst/>
          <a:extLst>
            <a:ext uri="{91240B29-F687-4F45-9708-019B960494DF}">
              <a14:hiddenLine xmlns:a14="http://schemas.microsoft.com/office/drawing/2010/main" xmlns="" w="57150">
                <a:solidFill>
                  <a:srgbClr val="660033"/>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Text Box 6"/>
          <p:cNvSpPr txBox="1">
            <a:spLocks noChangeArrowheads="1"/>
          </p:cNvSpPr>
          <p:nvPr/>
        </p:nvSpPr>
        <p:spPr bwMode="auto">
          <a:xfrm>
            <a:off x="3375025" y="2259013"/>
            <a:ext cx="919163" cy="498475"/>
          </a:xfrm>
          <a:prstGeom prst="rect">
            <a:avLst/>
          </a:prstGeom>
          <a:solidFill>
            <a:srgbClr val="C0C0C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18000" tIns="10800" rIns="0" bIns="0">
            <a:spAutoFit/>
          </a:bodyPr>
          <a:lstStyle/>
          <a:p>
            <a:pPr eaLnBrk="0" hangingPunct="0">
              <a:spcBef>
                <a:spcPct val="50000"/>
              </a:spcBef>
            </a:pPr>
            <a:r>
              <a:rPr lang="en-US" altLang="zh-CN" sz="3200">
                <a:latin typeface="Times New Roman" pitchFamily="18" charset="0"/>
              </a:rPr>
              <a:t>1→2</a:t>
            </a:r>
          </a:p>
        </p:txBody>
      </p:sp>
      <p:grpSp>
        <p:nvGrpSpPr>
          <p:cNvPr id="9" name="Group 8"/>
          <p:cNvGrpSpPr>
            <a:grpSpLocks/>
          </p:cNvGrpSpPr>
          <p:nvPr/>
        </p:nvGrpSpPr>
        <p:grpSpPr bwMode="auto">
          <a:xfrm>
            <a:off x="1177925" y="2303463"/>
            <a:ext cx="2817813" cy="2790825"/>
            <a:chOff x="742" y="1451"/>
            <a:chExt cx="1729" cy="1758"/>
          </a:xfrm>
        </p:grpSpPr>
        <p:sp>
          <p:nvSpPr>
            <p:cNvPr id="10" name="Line 9"/>
            <p:cNvSpPr>
              <a:spLocks noChangeShapeType="1"/>
            </p:cNvSpPr>
            <p:nvPr/>
          </p:nvSpPr>
          <p:spPr bwMode="auto">
            <a:xfrm>
              <a:off x="1933" y="1735"/>
              <a:ext cx="283" cy="397"/>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10"/>
            <p:cNvSpPr>
              <a:spLocks noChangeShapeType="1"/>
            </p:cNvSpPr>
            <p:nvPr/>
          </p:nvSpPr>
          <p:spPr bwMode="auto">
            <a:xfrm flipH="1">
              <a:off x="952" y="2415"/>
              <a:ext cx="255" cy="454"/>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11"/>
            <p:cNvSpPr>
              <a:spLocks noChangeShapeType="1"/>
            </p:cNvSpPr>
            <p:nvPr/>
          </p:nvSpPr>
          <p:spPr bwMode="auto">
            <a:xfrm>
              <a:off x="1394" y="2415"/>
              <a:ext cx="227" cy="482"/>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12"/>
            <p:cNvSpPr>
              <a:spLocks noChangeShapeType="1"/>
            </p:cNvSpPr>
            <p:nvPr/>
          </p:nvSpPr>
          <p:spPr bwMode="auto">
            <a:xfrm flipH="1">
              <a:off x="1360" y="1735"/>
              <a:ext cx="329" cy="387"/>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Oval 13"/>
            <p:cNvSpPr>
              <a:spLocks noChangeArrowheads="1"/>
            </p:cNvSpPr>
            <p:nvPr/>
          </p:nvSpPr>
          <p:spPr bwMode="auto">
            <a:xfrm>
              <a:off x="1649" y="1451"/>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18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10</a:t>
              </a:r>
            </a:p>
          </p:txBody>
        </p:sp>
        <p:sp>
          <p:nvSpPr>
            <p:cNvPr id="15" name="Oval 14"/>
            <p:cNvSpPr>
              <a:spLocks noChangeArrowheads="1"/>
            </p:cNvSpPr>
            <p:nvPr/>
          </p:nvSpPr>
          <p:spPr bwMode="auto">
            <a:xfrm>
              <a:off x="1138" y="2103"/>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90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8</a:t>
              </a:r>
            </a:p>
          </p:txBody>
        </p:sp>
        <p:sp>
          <p:nvSpPr>
            <p:cNvPr id="16" name="Oval 15"/>
            <p:cNvSpPr>
              <a:spLocks noChangeArrowheads="1"/>
            </p:cNvSpPr>
            <p:nvPr/>
          </p:nvSpPr>
          <p:spPr bwMode="auto">
            <a:xfrm>
              <a:off x="742" y="2869"/>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90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7</a:t>
              </a:r>
            </a:p>
          </p:txBody>
        </p:sp>
        <p:sp>
          <p:nvSpPr>
            <p:cNvPr id="17" name="Oval 16"/>
            <p:cNvSpPr>
              <a:spLocks noChangeArrowheads="1"/>
            </p:cNvSpPr>
            <p:nvPr/>
          </p:nvSpPr>
          <p:spPr bwMode="auto">
            <a:xfrm>
              <a:off x="1481" y="2869"/>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90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9</a:t>
              </a:r>
            </a:p>
          </p:txBody>
        </p:sp>
        <p:sp>
          <p:nvSpPr>
            <p:cNvPr id="18" name="Oval 17"/>
            <p:cNvSpPr>
              <a:spLocks noChangeArrowheads="1"/>
            </p:cNvSpPr>
            <p:nvPr/>
          </p:nvSpPr>
          <p:spPr bwMode="auto">
            <a:xfrm>
              <a:off x="2131" y="2103"/>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18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12</a:t>
              </a:r>
            </a:p>
          </p:txBody>
        </p:sp>
      </p:grpSp>
      <p:grpSp>
        <p:nvGrpSpPr>
          <p:cNvPr id="19" name="Group 18"/>
          <p:cNvGrpSpPr>
            <a:grpSpLocks/>
          </p:cNvGrpSpPr>
          <p:nvPr/>
        </p:nvGrpSpPr>
        <p:grpSpPr bwMode="auto">
          <a:xfrm>
            <a:off x="7138988" y="3922713"/>
            <a:ext cx="674687" cy="1260475"/>
            <a:chOff x="4497" y="2471"/>
            <a:chExt cx="425" cy="794"/>
          </a:xfrm>
        </p:grpSpPr>
        <p:sp>
          <p:nvSpPr>
            <p:cNvPr id="20" name="Line 19"/>
            <p:cNvSpPr>
              <a:spLocks noChangeShapeType="1"/>
            </p:cNvSpPr>
            <p:nvPr/>
          </p:nvSpPr>
          <p:spPr bwMode="auto">
            <a:xfrm flipH="1">
              <a:off x="4697" y="2471"/>
              <a:ext cx="225" cy="466"/>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20"/>
            <p:cNvSpPr>
              <a:spLocks noChangeArrowheads="1"/>
            </p:cNvSpPr>
            <p:nvPr/>
          </p:nvSpPr>
          <p:spPr bwMode="auto">
            <a:xfrm>
              <a:off x="4497" y="2925"/>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90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9</a:t>
              </a:r>
            </a:p>
          </p:txBody>
        </p:sp>
      </p:grpSp>
      <p:grpSp>
        <p:nvGrpSpPr>
          <p:cNvPr id="22" name="Group 33"/>
          <p:cNvGrpSpPr>
            <a:grpSpLocks/>
          </p:cNvGrpSpPr>
          <p:nvPr/>
        </p:nvGrpSpPr>
        <p:grpSpPr bwMode="auto">
          <a:xfrm>
            <a:off x="7667625" y="3429000"/>
            <a:ext cx="1152525" cy="1709738"/>
            <a:chOff x="4830" y="2160"/>
            <a:chExt cx="726" cy="1077"/>
          </a:xfrm>
        </p:grpSpPr>
        <p:sp>
          <p:nvSpPr>
            <p:cNvPr id="23" name="Line 22"/>
            <p:cNvSpPr>
              <a:spLocks noChangeShapeType="1"/>
            </p:cNvSpPr>
            <p:nvPr/>
          </p:nvSpPr>
          <p:spPr bwMode="auto">
            <a:xfrm>
              <a:off x="5115" y="2472"/>
              <a:ext cx="198" cy="425"/>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Oval 23"/>
            <p:cNvSpPr>
              <a:spLocks noChangeArrowheads="1"/>
            </p:cNvSpPr>
            <p:nvPr/>
          </p:nvSpPr>
          <p:spPr bwMode="auto">
            <a:xfrm>
              <a:off x="4830" y="2160"/>
              <a:ext cx="408"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18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10</a:t>
              </a:r>
            </a:p>
          </p:txBody>
        </p:sp>
        <p:sp>
          <p:nvSpPr>
            <p:cNvPr id="25" name="Oval 24"/>
            <p:cNvSpPr>
              <a:spLocks noChangeArrowheads="1"/>
            </p:cNvSpPr>
            <p:nvPr/>
          </p:nvSpPr>
          <p:spPr bwMode="auto">
            <a:xfrm>
              <a:off x="5178" y="2897"/>
              <a:ext cx="378"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18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12</a:t>
              </a:r>
            </a:p>
          </p:txBody>
        </p:sp>
      </p:grpSp>
      <p:grpSp>
        <p:nvGrpSpPr>
          <p:cNvPr id="26" name="Group 25"/>
          <p:cNvGrpSpPr>
            <a:grpSpLocks/>
          </p:cNvGrpSpPr>
          <p:nvPr/>
        </p:nvGrpSpPr>
        <p:grpSpPr bwMode="auto">
          <a:xfrm>
            <a:off x="5672138" y="2259013"/>
            <a:ext cx="2141537" cy="2879725"/>
            <a:chOff x="3573" y="1423"/>
            <a:chExt cx="1349" cy="1814"/>
          </a:xfrm>
        </p:grpSpPr>
        <p:sp>
          <p:nvSpPr>
            <p:cNvPr id="27" name="Line 26"/>
            <p:cNvSpPr>
              <a:spLocks noChangeShapeType="1"/>
            </p:cNvSpPr>
            <p:nvPr/>
          </p:nvSpPr>
          <p:spPr bwMode="auto">
            <a:xfrm flipH="1">
              <a:off x="4157" y="1707"/>
              <a:ext cx="280" cy="482"/>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27"/>
            <p:cNvSpPr>
              <a:spLocks noChangeShapeType="1"/>
            </p:cNvSpPr>
            <p:nvPr/>
          </p:nvSpPr>
          <p:spPr bwMode="auto">
            <a:xfrm>
              <a:off x="4667" y="1706"/>
              <a:ext cx="255" cy="482"/>
            </a:xfrm>
            <a:prstGeom prst="line">
              <a:avLst/>
            </a:prstGeom>
            <a:noFill/>
            <a:ln w="3810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28"/>
            <p:cNvSpPr>
              <a:spLocks noChangeShapeType="1"/>
            </p:cNvSpPr>
            <p:nvPr/>
          </p:nvSpPr>
          <p:spPr bwMode="auto">
            <a:xfrm flipH="1">
              <a:off x="3788" y="2472"/>
              <a:ext cx="232" cy="453"/>
            </a:xfrm>
            <a:prstGeom prst="line">
              <a:avLst/>
            </a:prstGeom>
            <a:noFill/>
            <a:ln w="57150">
              <a:solidFill>
                <a:srgbClr val="0000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Oval 29"/>
            <p:cNvSpPr>
              <a:spLocks noChangeArrowheads="1"/>
            </p:cNvSpPr>
            <p:nvPr/>
          </p:nvSpPr>
          <p:spPr bwMode="auto">
            <a:xfrm>
              <a:off x="4383" y="1423"/>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90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8</a:t>
              </a:r>
            </a:p>
          </p:txBody>
        </p:sp>
        <p:sp>
          <p:nvSpPr>
            <p:cNvPr id="31" name="Oval 30"/>
            <p:cNvSpPr>
              <a:spLocks noChangeArrowheads="1"/>
            </p:cNvSpPr>
            <p:nvPr/>
          </p:nvSpPr>
          <p:spPr bwMode="auto">
            <a:xfrm>
              <a:off x="3920" y="2160"/>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90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7</a:t>
              </a:r>
            </a:p>
          </p:txBody>
        </p:sp>
        <p:sp>
          <p:nvSpPr>
            <p:cNvPr id="32" name="Oval 31"/>
            <p:cNvSpPr>
              <a:spLocks noChangeArrowheads="1"/>
            </p:cNvSpPr>
            <p:nvPr/>
          </p:nvSpPr>
          <p:spPr bwMode="auto">
            <a:xfrm>
              <a:off x="3573" y="2897"/>
              <a:ext cx="340" cy="340"/>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lIns="90000" tIns="0" r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Times New Roman" pitchFamily="18" charset="0"/>
                </a:rPr>
                <a:t>6</a:t>
              </a:r>
            </a:p>
          </p:txBody>
        </p:sp>
      </p:grpSp>
    </p:spTree>
    <p:extLst>
      <p:ext uri="{BB962C8B-B14F-4D97-AF65-F5344CB8AC3E}">
        <p14:creationId xmlns:p14="http://schemas.microsoft.com/office/powerpoint/2010/main" xmlns="" val="14191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ppt_x"/>
                                          </p:val>
                                        </p:tav>
                                        <p:tav tm="100000">
                                          <p:val>
                                            <p:strVal val="#ppt_x"/>
                                          </p:val>
                                        </p:tav>
                                      </p:tavLst>
                                    </p:anim>
                                    <p:anim calcmode="lin" valueType="num">
                                      <p:cBhvr additive="base">
                                        <p:cTn id="35"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a:xfrm>
            <a:off x="403225" y="1173957"/>
            <a:ext cx="8569325" cy="5399087"/>
          </a:xfrm>
        </p:spPr>
        <p:txBody>
          <a:bodyPr/>
          <a:lstStyle/>
          <a:p>
            <a:r>
              <a:rPr lang="en-US" altLang="zh-CN" dirty="0"/>
              <a:t>RR</a:t>
            </a:r>
            <a:r>
              <a:rPr lang="zh-CN" altLang="en-US" dirty="0"/>
              <a:t>平衡旋转</a:t>
            </a:r>
          </a:p>
        </p:txBody>
      </p:sp>
      <p:sp>
        <p:nvSpPr>
          <p:cNvPr id="4" name="Text Box 3"/>
          <p:cNvSpPr txBox="1">
            <a:spLocks noChangeArrowheads="1"/>
          </p:cNvSpPr>
          <p:nvPr/>
        </p:nvSpPr>
        <p:spPr bwMode="auto">
          <a:xfrm>
            <a:off x="964059" y="5300663"/>
            <a:ext cx="78295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 tIns="0" rIns="18000" bIns="0"/>
          <a:lstStyle/>
          <a:p>
            <a:pPr marL="0" marR="0" lvl="0" indent="0" algn="just" defTabSz="914400" eaLnBrk="0" fontAlgn="auto" latinLnBrk="0" hangingPunct="0">
              <a:lnSpc>
                <a:spcPct val="100000"/>
              </a:lnSpc>
              <a:spcBef>
                <a:spcPct val="0"/>
              </a:spcBef>
              <a:spcAft>
                <a:spcPts val="0"/>
              </a:spcAft>
              <a:buClrTx/>
              <a:buSzTx/>
              <a:buFontTx/>
              <a:buNone/>
              <a:tabLst/>
              <a:defRPr/>
            </a:pPr>
            <a:r>
              <a:rPr kumimoji="0" lang="zh-CN" altLang="en-US" sz="2800" b="0" i="0" u="none" strike="noStrike" kern="0" cap="none" spc="0" normalizeH="0" baseline="0" noProof="0" dirty="0" smtClean="0">
                <a:ln>
                  <a:noFill/>
                </a:ln>
                <a:solidFill>
                  <a:sysClr val="windowText" lastClr="000000"/>
                </a:solidFill>
                <a:effectLst/>
                <a:uLnTx/>
                <a:uFillTx/>
                <a:latin typeface="Times New Roman" pitchFamily="18" charset="0"/>
              </a:rPr>
              <a:t>插入前              </a:t>
            </a:r>
            <a:r>
              <a:rPr kumimoji="0" lang="zh-CN" altLang="en-US" sz="2800" b="0" i="0" u="none" strike="noStrike" kern="0" cap="none" spc="0" normalizeH="0" baseline="0" noProof="0" dirty="0" smtClean="0">
                <a:ln>
                  <a:noFill/>
                </a:ln>
                <a:solidFill>
                  <a:sysClr val="windowText" lastClr="000000"/>
                </a:solidFill>
                <a:effectLst/>
                <a:uLnTx/>
                <a:uFillTx/>
              </a:rPr>
              <a:t>插入后，调整前           调整后</a:t>
            </a:r>
          </a:p>
        </p:txBody>
      </p:sp>
      <p:grpSp>
        <p:nvGrpSpPr>
          <p:cNvPr id="5" name="Group 4"/>
          <p:cNvGrpSpPr>
            <a:grpSpLocks/>
          </p:cNvGrpSpPr>
          <p:nvPr/>
        </p:nvGrpSpPr>
        <p:grpSpPr bwMode="auto">
          <a:xfrm>
            <a:off x="387796" y="1700213"/>
            <a:ext cx="2614613" cy="2473325"/>
            <a:chOff x="172" y="1287"/>
            <a:chExt cx="1647" cy="1558"/>
          </a:xfrm>
        </p:grpSpPr>
        <p:sp>
          <p:nvSpPr>
            <p:cNvPr id="6" name="Oval 5"/>
            <p:cNvSpPr>
              <a:spLocks noChangeArrowheads="1"/>
            </p:cNvSpPr>
            <p:nvPr/>
          </p:nvSpPr>
          <p:spPr bwMode="auto">
            <a:xfrm>
              <a:off x="782" y="1395"/>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7" name="Text Box 6"/>
            <p:cNvSpPr txBox="1">
              <a:spLocks noChangeArrowheads="1"/>
            </p:cNvSpPr>
            <p:nvPr/>
          </p:nvSpPr>
          <p:spPr bwMode="auto">
            <a:xfrm>
              <a:off x="1078" y="1287"/>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8" name="Text Box 7" descr="白色大理石"/>
            <p:cNvSpPr txBox="1">
              <a:spLocks noChangeArrowheads="1"/>
            </p:cNvSpPr>
            <p:nvPr/>
          </p:nvSpPr>
          <p:spPr bwMode="auto">
            <a:xfrm>
              <a:off x="884" y="2306"/>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9" name="Line 8"/>
            <p:cNvSpPr>
              <a:spLocks noChangeShapeType="1"/>
            </p:cNvSpPr>
            <p:nvPr/>
          </p:nvSpPr>
          <p:spPr bwMode="auto">
            <a:xfrm>
              <a:off x="754" y="2306"/>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9"/>
            <p:cNvSpPr>
              <a:spLocks noChangeShapeType="1"/>
            </p:cNvSpPr>
            <p:nvPr/>
          </p:nvSpPr>
          <p:spPr bwMode="auto">
            <a:xfrm>
              <a:off x="750" y="2823"/>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Text Box 10"/>
            <p:cNvSpPr txBox="1">
              <a:spLocks noChangeArrowheads="1"/>
            </p:cNvSpPr>
            <p:nvPr/>
          </p:nvSpPr>
          <p:spPr bwMode="auto">
            <a:xfrm>
              <a:off x="697" y="2472"/>
              <a:ext cx="219"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2" name="Line 11"/>
            <p:cNvSpPr>
              <a:spLocks noChangeShapeType="1"/>
            </p:cNvSpPr>
            <p:nvPr/>
          </p:nvSpPr>
          <p:spPr bwMode="auto">
            <a:xfrm flipH="1">
              <a:off x="793" y="2316"/>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12"/>
            <p:cNvSpPr>
              <a:spLocks noChangeShapeType="1"/>
            </p:cNvSpPr>
            <p:nvPr/>
          </p:nvSpPr>
          <p:spPr bwMode="auto">
            <a:xfrm>
              <a:off x="786" y="2683"/>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Freeform 13"/>
            <p:cNvSpPr>
              <a:spLocks/>
            </p:cNvSpPr>
            <p:nvPr/>
          </p:nvSpPr>
          <p:spPr bwMode="auto">
            <a:xfrm>
              <a:off x="1037" y="1622"/>
              <a:ext cx="248" cy="256"/>
            </a:xfrm>
            <a:custGeom>
              <a:avLst/>
              <a:gdLst>
                <a:gd name="T0" fmla="*/ 0 w 235"/>
                <a:gd name="T1" fmla="*/ 0 h 232"/>
                <a:gd name="T2" fmla="*/ 235 w 235"/>
                <a:gd name="T3" fmla="*/ 232 h 232"/>
              </a:gdLst>
              <a:ahLst/>
              <a:cxnLst>
                <a:cxn ang="0">
                  <a:pos x="T0" y="T1"/>
                </a:cxn>
                <a:cxn ang="0">
                  <a:pos x="T2" y="T3"/>
                </a:cxn>
              </a:cxnLst>
              <a:rect l="0" t="0" r="r" b="b"/>
              <a:pathLst>
                <a:path w="235" h="232">
                  <a:moveTo>
                    <a:pt x="0" y="0"/>
                  </a:moveTo>
                  <a:lnTo>
                    <a:pt x="235" y="232"/>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Line 14"/>
            <p:cNvSpPr>
              <a:spLocks noChangeShapeType="1"/>
            </p:cNvSpPr>
            <p:nvPr/>
          </p:nvSpPr>
          <p:spPr bwMode="auto">
            <a:xfrm>
              <a:off x="254" y="1829"/>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Text Box 15" descr="白色大理石"/>
            <p:cNvSpPr txBox="1">
              <a:spLocks noChangeArrowheads="1"/>
            </p:cNvSpPr>
            <p:nvPr/>
          </p:nvSpPr>
          <p:spPr bwMode="auto">
            <a:xfrm>
              <a:off x="1602" y="2314"/>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7" name="Line 16"/>
            <p:cNvSpPr>
              <a:spLocks noChangeShapeType="1"/>
            </p:cNvSpPr>
            <p:nvPr/>
          </p:nvSpPr>
          <p:spPr bwMode="auto">
            <a:xfrm>
              <a:off x="1472" y="2317"/>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17"/>
            <p:cNvSpPr>
              <a:spLocks noChangeShapeType="1"/>
            </p:cNvSpPr>
            <p:nvPr/>
          </p:nvSpPr>
          <p:spPr bwMode="auto">
            <a:xfrm>
              <a:off x="1468" y="2845"/>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18"/>
            <p:cNvSpPr txBox="1">
              <a:spLocks noChangeArrowheads="1"/>
            </p:cNvSpPr>
            <p:nvPr/>
          </p:nvSpPr>
          <p:spPr bwMode="auto">
            <a:xfrm>
              <a:off x="1397" y="2489"/>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0" name="Line 19"/>
            <p:cNvSpPr>
              <a:spLocks noChangeShapeType="1"/>
            </p:cNvSpPr>
            <p:nvPr/>
          </p:nvSpPr>
          <p:spPr bwMode="auto">
            <a:xfrm flipH="1">
              <a:off x="1520" y="2330"/>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20"/>
            <p:cNvSpPr>
              <a:spLocks/>
            </p:cNvSpPr>
            <p:nvPr/>
          </p:nvSpPr>
          <p:spPr bwMode="auto">
            <a:xfrm>
              <a:off x="1476" y="2088"/>
              <a:ext cx="208" cy="21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Freeform 21"/>
            <p:cNvSpPr>
              <a:spLocks/>
            </p:cNvSpPr>
            <p:nvPr/>
          </p:nvSpPr>
          <p:spPr bwMode="auto">
            <a:xfrm>
              <a:off x="1004" y="2088"/>
              <a:ext cx="223" cy="214"/>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22"/>
            <p:cNvSpPr>
              <a:spLocks noChangeShapeType="1"/>
            </p:cNvSpPr>
            <p:nvPr/>
          </p:nvSpPr>
          <p:spPr bwMode="auto">
            <a:xfrm>
              <a:off x="1510" y="2688"/>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Text Box 23"/>
            <p:cNvSpPr txBox="1">
              <a:spLocks noChangeArrowheads="1"/>
            </p:cNvSpPr>
            <p:nvPr/>
          </p:nvSpPr>
          <p:spPr bwMode="auto">
            <a:xfrm>
              <a:off x="1476" y="1834"/>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5" name="Text Box 24" descr="白色大理石"/>
            <p:cNvSpPr txBox="1">
              <a:spLocks noChangeArrowheads="1"/>
            </p:cNvSpPr>
            <p:nvPr/>
          </p:nvSpPr>
          <p:spPr bwMode="auto">
            <a:xfrm>
              <a:off x="385" y="1820"/>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6" name="Line 25"/>
            <p:cNvSpPr>
              <a:spLocks noChangeShapeType="1"/>
            </p:cNvSpPr>
            <p:nvPr/>
          </p:nvSpPr>
          <p:spPr bwMode="auto">
            <a:xfrm>
              <a:off x="249" y="2344"/>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Text Box 26"/>
            <p:cNvSpPr txBox="1">
              <a:spLocks noChangeArrowheads="1"/>
            </p:cNvSpPr>
            <p:nvPr/>
          </p:nvSpPr>
          <p:spPr bwMode="auto">
            <a:xfrm>
              <a:off x="172" y="1993"/>
              <a:ext cx="21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p>
          </p:txBody>
        </p:sp>
        <p:sp>
          <p:nvSpPr>
            <p:cNvPr id="28" name="Line 27"/>
            <p:cNvSpPr>
              <a:spLocks noChangeShapeType="1"/>
            </p:cNvSpPr>
            <p:nvPr/>
          </p:nvSpPr>
          <p:spPr bwMode="auto">
            <a:xfrm flipH="1">
              <a:off x="294" y="1839"/>
              <a:ext cx="0" cy="1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28"/>
            <p:cNvSpPr>
              <a:spLocks noChangeShapeType="1"/>
            </p:cNvSpPr>
            <p:nvPr/>
          </p:nvSpPr>
          <p:spPr bwMode="auto">
            <a:xfrm>
              <a:off x="288" y="2201"/>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Freeform 29"/>
            <p:cNvSpPr>
              <a:spLocks/>
            </p:cNvSpPr>
            <p:nvPr/>
          </p:nvSpPr>
          <p:spPr bwMode="auto">
            <a:xfrm>
              <a:off x="527" y="1621"/>
              <a:ext cx="274" cy="198"/>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Oval 30"/>
            <p:cNvSpPr>
              <a:spLocks noChangeArrowheads="1"/>
            </p:cNvSpPr>
            <p:nvPr/>
          </p:nvSpPr>
          <p:spPr bwMode="auto">
            <a:xfrm>
              <a:off x="1206" y="1857"/>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B</a:t>
              </a:r>
            </a:p>
          </p:txBody>
        </p:sp>
      </p:grpSp>
      <p:grpSp>
        <p:nvGrpSpPr>
          <p:cNvPr id="32" name="Group 31"/>
          <p:cNvGrpSpPr>
            <a:grpSpLocks/>
          </p:cNvGrpSpPr>
          <p:nvPr/>
        </p:nvGrpSpPr>
        <p:grpSpPr bwMode="auto">
          <a:xfrm>
            <a:off x="3196084" y="1628775"/>
            <a:ext cx="2670175" cy="3416300"/>
            <a:chOff x="1986" y="1280"/>
            <a:chExt cx="1682" cy="2152"/>
          </a:xfrm>
        </p:grpSpPr>
        <p:sp>
          <p:nvSpPr>
            <p:cNvPr id="33" name="Line 32"/>
            <p:cNvSpPr>
              <a:spLocks noChangeShapeType="1"/>
            </p:cNvSpPr>
            <p:nvPr/>
          </p:nvSpPr>
          <p:spPr bwMode="auto">
            <a:xfrm>
              <a:off x="3514" y="2840"/>
              <a:ext cx="1" cy="297"/>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Oval 33"/>
            <p:cNvSpPr>
              <a:spLocks noChangeArrowheads="1"/>
            </p:cNvSpPr>
            <p:nvPr/>
          </p:nvSpPr>
          <p:spPr bwMode="auto">
            <a:xfrm>
              <a:off x="3373" y="3137"/>
              <a:ext cx="295" cy="295"/>
            </a:xfrm>
            <a:prstGeom prst="ellipse">
              <a:avLst/>
            </a:prstGeom>
            <a:noFill/>
            <a:ln w="25400">
              <a:solidFill>
                <a:srgbClr val="993366"/>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sp>
          <p:nvSpPr>
            <p:cNvPr id="35" name="Oval 34"/>
            <p:cNvSpPr>
              <a:spLocks noChangeArrowheads="1"/>
            </p:cNvSpPr>
            <p:nvPr/>
          </p:nvSpPr>
          <p:spPr bwMode="auto">
            <a:xfrm>
              <a:off x="2596" y="1388"/>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A</a:t>
              </a:r>
            </a:p>
          </p:txBody>
        </p:sp>
        <p:sp>
          <p:nvSpPr>
            <p:cNvPr id="36" name="Text Box 35"/>
            <p:cNvSpPr txBox="1">
              <a:spLocks noChangeArrowheads="1"/>
            </p:cNvSpPr>
            <p:nvPr/>
          </p:nvSpPr>
          <p:spPr bwMode="auto">
            <a:xfrm>
              <a:off x="2892" y="1280"/>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dirty="0" smtClean="0">
                  <a:ln>
                    <a:noFill/>
                  </a:ln>
                  <a:solidFill>
                    <a:sysClr val="windowText" lastClr="000000"/>
                  </a:solidFill>
                  <a:effectLst/>
                  <a:uLnTx/>
                  <a:uFillTx/>
                  <a:latin typeface="Times New Roman" pitchFamily="18" charset="0"/>
                </a:rPr>
                <a:t>-2</a:t>
              </a:r>
            </a:p>
          </p:txBody>
        </p:sp>
        <p:sp>
          <p:nvSpPr>
            <p:cNvPr id="37" name="Text Box 36" descr="白色大理石"/>
            <p:cNvSpPr txBox="1">
              <a:spLocks noChangeArrowheads="1"/>
            </p:cNvSpPr>
            <p:nvPr/>
          </p:nvSpPr>
          <p:spPr bwMode="auto">
            <a:xfrm>
              <a:off x="2698" y="2299"/>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8" name="Line 37"/>
            <p:cNvSpPr>
              <a:spLocks noChangeShapeType="1"/>
            </p:cNvSpPr>
            <p:nvPr/>
          </p:nvSpPr>
          <p:spPr bwMode="auto">
            <a:xfrm>
              <a:off x="2568" y="2299"/>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Line 38"/>
            <p:cNvSpPr>
              <a:spLocks noChangeShapeType="1"/>
            </p:cNvSpPr>
            <p:nvPr/>
          </p:nvSpPr>
          <p:spPr bwMode="auto">
            <a:xfrm>
              <a:off x="2564" y="2816"/>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Text Box 39"/>
            <p:cNvSpPr txBox="1">
              <a:spLocks noChangeArrowheads="1"/>
            </p:cNvSpPr>
            <p:nvPr/>
          </p:nvSpPr>
          <p:spPr bwMode="auto">
            <a:xfrm>
              <a:off x="2483" y="2472"/>
              <a:ext cx="219"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1" name="Line 40"/>
            <p:cNvSpPr>
              <a:spLocks noChangeShapeType="1"/>
            </p:cNvSpPr>
            <p:nvPr/>
          </p:nvSpPr>
          <p:spPr bwMode="auto">
            <a:xfrm flipH="1">
              <a:off x="2607" y="2309"/>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Line 41"/>
            <p:cNvSpPr>
              <a:spLocks noChangeShapeType="1"/>
            </p:cNvSpPr>
            <p:nvPr/>
          </p:nvSpPr>
          <p:spPr bwMode="auto">
            <a:xfrm>
              <a:off x="2600" y="2676"/>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Freeform 42"/>
            <p:cNvSpPr>
              <a:spLocks/>
            </p:cNvSpPr>
            <p:nvPr/>
          </p:nvSpPr>
          <p:spPr bwMode="auto">
            <a:xfrm>
              <a:off x="2851" y="1615"/>
              <a:ext cx="248" cy="256"/>
            </a:xfrm>
            <a:custGeom>
              <a:avLst/>
              <a:gdLst>
                <a:gd name="T0" fmla="*/ 0 w 235"/>
                <a:gd name="T1" fmla="*/ 0 h 232"/>
                <a:gd name="T2" fmla="*/ 235 w 235"/>
                <a:gd name="T3" fmla="*/ 232 h 232"/>
              </a:gdLst>
              <a:ahLst/>
              <a:cxnLst>
                <a:cxn ang="0">
                  <a:pos x="T0" y="T1"/>
                </a:cxn>
                <a:cxn ang="0">
                  <a:pos x="T2" y="T3"/>
                </a:cxn>
              </a:cxnLst>
              <a:rect l="0" t="0" r="r" b="b"/>
              <a:pathLst>
                <a:path w="235" h="232">
                  <a:moveTo>
                    <a:pt x="0" y="0"/>
                  </a:moveTo>
                  <a:lnTo>
                    <a:pt x="235" y="232"/>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43"/>
            <p:cNvSpPr>
              <a:spLocks noChangeShapeType="1"/>
            </p:cNvSpPr>
            <p:nvPr/>
          </p:nvSpPr>
          <p:spPr bwMode="auto">
            <a:xfrm>
              <a:off x="2068" y="1822"/>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Text Box 44" descr="白色大理石"/>
            <p:cNvSpPr txBox="1">
              <a:spLocks noChangeArrowheads="1"/>
            </p:cNvSpPr>
            <p:nvPr/>
          </p:nvSpPr>
          <p:spPr bwMode="auto">
            <a:xfrm>
              <a:off x="3416" y="2307"/>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6" name="Line 45"/>
            <p:cNvSpPr>
              <a:spLocks noChangeShapeType="1"/>
            </p:cNvSpPr>
            <p:nvPr/>
          </p:nvSpPr>
          <p:spPr bwMode="auto">
            <a:xfrm>
              <a:off x="3286" y="2310"/>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Line 46"/>
            <p:cNvSpPr>
              <a:spLocks noChangeShapeType="1"/>
            </p:cNvSpPr>
            <p:nvPr/>
          </p:nvSpPr>
          <p:spPr bwMode="auto">
            <a:xfrm>
              <a:off x="3282" y="2838"/>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8" name="Text Box 47"/>
            <p:cNvSpPr txBox="1">
              <a:spLocks noChangeArrowheads="1"/>
            </p:cNvSpPr>
            <p:nvPr/>
          </p:nvSpPr>
          <p:spPr bwMode="auto">
            <a:xfrm>
              <a:off x="3220" y="2472"/>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9" name="Line 48"/>
            <p:cNvSpPr>
              <a:spLocks noChangeShapeType="1"/>
            </p:cNvSpPr>
            <p:nvPr/>
          </p:nvSpPr>
          <p:spPr bwMode="auto">
            <a:xfrm flipH="1">
              <a:off x="3324" y="2313"/>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Freeform 49"/>
            <p:cNvSpPr>
              <a:spLocks/>
            </p:cNvSpPr>
            <p:nvPr/>
          </p:nvSpPr>
          <p:spPr bwMode="auto">
            <a:xfrm>
              <a:off x="3290" y="2081"/>
              <a:ext cx="208" cy="21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Freeform 50"/>
            <p:cNvSpPr>
              <a:spLocks/>
            </p:cNvSpPr>
            <p:nvPr/>
          </p:nvSpPr>
          <p:spPr bwMode="auto">
            <a:xfrm>
              <a:off x="2818" y="2081"/>
              <a:ext cx="223" cy="214"/>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51"/>
            <p:cNvSpPr>
              <a:spLocks noChangeShapeType="1"/>
            </p:cNvSpPr>
            <p:nvPr/>
          </p:nvSpPr>
          <p:spPr bwMode="auto">
            <a:xfrm>
              <a:off x="3324" y="2681"/>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Text Box 52"/>
            <p:cNvSpPr txBox="1">
              <a:spLocks noChangeArrowheads="1"/>
            </p:cNvSpPr>
            <p:nvPr/>
          </p:nvSpPr>
          <p:spPr bwMode="auto">
            <a:xfrm>
              <a:off x="3355" y="1827"/>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-1</a:t>
              </a:r>
            </a:p>
          </p:txBody>
        </p:sp>
        <p:sp>
          <p:nvSpPr>
            <p:cNvPr id="54" name="Text Box 53" descr="白色大理石"/>
            <p:cNvSpPr txBox="1">
              <a:spLocks noChangeArrowheads="1"/>
            </p:cNvSpPr>
            <p:nvPr/>
          </p:nvSpPr>
          <p:spPr bwMode="auto">
            <a:xfrm>
              <a:off x="2199" y="1813"/>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55" name="Line 54"/>
            <p:cNvSpPr>
              <a:spLocks noChangeShapeType="1"/>
            </p:cNvSpPr>
            <p:nvPr/>
          </p:nvSpPr>
          <p:spPr bwMode="auto">
            <a:xfrm>
              <a:off x="2063" y="2337"/>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Text Box 55"/>
            <p:cNvSpPr txBox="1">
              <a:spLocks noChangeArrowheads="1"/>
            </p:cNvSpPr>
            <p:nvPr/>
          </p:nvSpPr>
          <p:spPr bwMode="auto">
            <a:xfrm>
              <a:off x="1986" y="1996"/>
              <a:ext cx="21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p>
          </p:txBody>
        </p:sp>
        <p:sp>
          <p:nvSpPr>
            <p:cNvPr id="57" name="Line 56"/>
            <p:cNvSpPr>
              <a:spLocks noChangeShapeType="1"/>
            </p:cNvSpPr>
            <p:nvPr/>
          </p:nvSpPr>
          <p:spPr bwMode="auto">
            <a:xfrm flipH="1">
              <a:off x="2108" y="1832"/>
              <a:ext cx="0" cy="1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8" name="Line 57"/>
            <p:cNvSpPr>
              <a:spLocks noChangeShapeType="1"/>
            </p:cNvSpPr>
            <p:nvPr/>
          </p:nvSpPr>
          <p:spPr bwMode="auto">
            <a:xfrm>
              <a:off x="2092" y="2194"/>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Freeform 58"/>
            <p:cNvSpPr>
              <a:spLocks/>
            </p:cNvSpPr>
            <p:nvPr/>
          </p:nvSpPr>
          <p:spPr bwMode="auto">
            <a:xfrm>
              <a:off x="2341" y="1614"/>
              <a:ext cx="274" cy="198"/>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Oval 59"/>
            <p:cNvSpPr>
              <a:spLocks noChangeArrowheads="1"/>
            </p:cNvSpPr>
            <p:nvPr/>
          </p:nvSpPr>
          <p:spPr bwMode="auto">
            <a:xfrm>
              <a:off x="3020" y="1850"/>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grpSp>
      <p:grpSp>
        <p:nvGrpSpPr>
          <p:cNvPr id="61" name="Group 60"/>
          <p:cNvGrpSpPr>
            <a:grpSpLocks/>
          </p:cNvGrpSpPr>
          <p:nvPr/>
        </p:nvGrpSpPr>
        <p:grpSpPr bwMode="auto">
          <a:xfrm>
            <a:off x="5931346" y="1557338"/>
            <a:ext cx="3105150" cy="2784475"/>
            <a:chOff x="3929" y="1281"/>
            <a:chExt cx="1956" cy="1754"/>
          </a:xfrm>
        </p:grpSpPr>
        <p:sp>
          <p:nvSpPr>
            <p:cNvPr id="62" name="Oval 61"/>
            <p:cNvSpPr>
              <a:spLocks noChangeArrowheads="1"/>
            </p:cNvSpPr>
            <p:nvPr/>
          </p:nvSpPr>
          <p:spPr bwMode="auto">
            <a:xfrm>
              <a:off x="4920" y="1423"/>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sp>
          <p:nvSpPr>
            <p:cNvPr id="63" name="Text Box 62" descr="白色大理石"/>
            <p:cNvSpPr txBox="1">
              <a:spLocks noChangeArrowheads="1"/>
            </p:cNvSpPr>
            <p:nvPr/>
          </p:nvSpPr>
          <p:spPr bwMode="auto">
            <a:xfrm>
              <a:off x="4128" y="2251"/>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64" name="Line 63"/>
            <p:cNvSpPr>
              <a:spLocks noChangeShapeType="1"/>
            </p:cNvSpPr>
            <p:nvPr/>
          </p:nvSpPr>
          <p:spPr bwMode="auto">
            <a:xfrm>
              <a:off x="3998" y="2251"/>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Line 64"/>
            <p:cNvSpPr>
              <a:spLocks noChangeShapeType="1"/>
            </p:cNvSpPr>
            <p:nvPr/>
          </p:nvSpPr>
          <p:spPr bwMode="auto">
            <a:xfrm>
              <a:off x="3994" y="2768"/>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Text Box 65"/>
            <p:cNvSpPr txBox="1">
              <a:spLocks noChangeArrowheads="1"/>
            </p:cNvSpPr>
            <p:nvPr/>
          </p:nvSpPr>
          <p:spPr bwMode="auto">
            <a:xfrm>
              <a:off x="3929" y="2415"/>
              <a:ext cx="219" cy="2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67" name="Line 66"/>
            <p:cNvSpPr>
              <a:spLocks noChangeShapeType="1"/>
            </p:cNvSpPr>
            <p:nvPr/>
          </p:nvSpPr>
          <p:spPr bwMode="auto">
            <a:xfrm flipH="1">
              <a:off x="4037" y="2261"/>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Line 67"/>
            <p:cNvSpPr>
              <a:spLocks noChangeShapeType="1"/>
            </p:cNvSpPr>
            <p:nvPr/>
          </p:nvSpPr>
          <p:spPr bwMode="auto">
            <a:xfrm>
              <a:off x="4030" y="2628"/>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Freeform 68"/>
            <p:cNvSpPr>
              <a:spLocks/>
            </p:cNvSpPr>
            <p:nvPr/>
          </p:nvSpPr>
          <p:spPr bwMode="auto">
            <a:xfrm>
              <a:off x="5175" y="1650"/>
              <a:ext cx="248" cy="256"/>
            </a:xfrm>
            <a:custGeom>
              <a:avLst/>
              <a:gdLst>
                <a:gd name="T0" fmla="*/ 0 w 235"/>
                <a:gd name="T1" fmla="*/ 0 h 232"/>
                <a:gd name="T2" fmla="*/ 235 w 235"/>
                <a:gd name="T3" fmla="*/ 232 h 232"/>
              </a:gdLst>
              <a:ahLst/>
              <a:cxnLst>
                <a:cxn ang="0">
                  <a:pos x="T0" y="T1"/>
                </a:cxn>
                <a:cxn ang="0">
                  <a:pos x="T2" y="T3"/>
                </a:cxn>
              </a:cxnLst>
              <a:rect l="0" t="0" r="r" b="b"/>
              <a:pathLst>
                <a:path w="235" h="232">
                  <a:moveTo>
                    <a:pt x="0" y="0"/>
                  </a:moveTo>
                  <a:lnTo>
                    <a:pt x="235" y="232"/>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0" name="Line 69"/>
            <p:cNvSpPr>
              <a:spLocks noChangeShapeType="1"/>
            </p:cNvSpPr>
            <p:nvPr/>
          </p:nvSpPr>
          <p:spPr bwMode="auto">
            <a:xfrm>
              <a:off x="5572" y="1903"/>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Text Box 70" descr="白色大理石"/>
            <p:cNvSpPr txBox="1">
              <a:spLocks noChangeArrowheads="1"/>
            </p:cNvSpPr>
            <p:nvPr/>
          </p:nvSpPr>
          <p:spPr bwMode="auto">
            <a:xfrm>
              <a:off x="4846" y="2259"/>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2" name="Line 71"/>
            <p:cNvSpPr>
              <a:spLocks noChangeShapeType="1"/>
            </p:cNvSpPr>
            <p:nvPr/>
          </p:nvSpPr>
          <p:spPr bwMode="auto">
            <a:xfrm>
              <a:off x="4716" y="2262"/>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Line 72"/>
            <p:cNvSpPr>
              <a:spLocks noChangeShapeType="1"/>
            </p:cNvSpPr>
            <p:nvPr/>
          </p:nvSpPr>
          <p:spPr bwMode="auto">
            <a:xfrm>
              <a:off x="4712" y="2790"/>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Text Box 73"/>
            <p:cNvSpPr txBox="1">
              <a:spLocks noChangeArrowheads="1"/>
            </p:cNvSpPr>
            <p:nvPr/>
          </p:nvSpPr>
          <p:spPr bwMode="auto">
            <a:xfrm>
              <a:off x="4638" y="2415"/>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5" name="Line 74"/>
            <p:cNvSpPr>
              <a:spLocks noChangeShapeType="1"/>
            </p:cNvSpPr>
            <p:nvPr/>
          </p:nvSpPr>
          <p:spPr bwMode="auto">
            <a:xfrm flipH="1">
              <a:off x="4764" y="2265"/>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Freeform 75"/>
            <p:cNvSpPr>
              <a:spLocks/>
            </p:cNvSpPr>
            <p:nvPr/>
          </p:nvSpPr>
          <p:spPr bwMode="auto">
            <a:xfrm>
              <a:off x="4720" y="2033"/>
              <a:ext cx="208" cy="21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Freeform 76"/>
            <p:cNvSpPr>
              <a:spLocks/>
            </p:cNvSpPr>
            <p:nvPr/>
          </p:nvSpPr>
          <p:spPr bwMode="auto">
            <a:xfrm>
              <a:off x="4248" y="2033"/>
              <a:ext cx="223" cy="214"/>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8" name="Line 77"/>
            <p:cNvSpPr>
              <a:spLocks noChangeShapeType="1"/>
            </p:cNvSpPr>
            <p:nvPr/>
          </p:nvSpPr>
          <p:spPr bwMode="auto">
            <a:xfrm>
              <a:off x="4754" y="2633"/>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9" name="Text Box 78"/>
            <p:cNvSpPr txBox="1">
              <a:spLocks noChangeArrowheads="1"/>
            </p:cNvSpPr>
            <p:nvPr/>
          </p:nvSpPr>
          <p:spPr bwMode="auto">
            <a:xfrm>
              <a:off x="4720" y="1779"/>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80" name="Text Box 79" descr="白色大理石"/>
            <p:cNvSpPr txBox="1">
              <a:spLocks noChangeArrowheads="1"/>
            </p:cNvSpPr>
            <p:nvPr/>
          </p:nvSpPr>
          <p:spPr bwMode="auto">
            <a:xfrm>
              <a:off x="5333" y="1904"/>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81" name="Line 80"/>
            <p:cNvSpPr>
              <a:spLocks noChangeShapeType="1"/>
            </p:cNvSpPr>
            <p:nvPr/>
          </p:nvSpPr>
          <p:spPr bwMode="auto">
            <a:xfrm>
              <a:off x="5606" y="2897"/>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2" name="Text Box 81"/>
            <p:cNvSpPr txBox="1">
              <a:spLocks noChangeArrowheads="1"/>
            </p:cNvSpPr>
            <p:nvPr/>
          </p:nvSpPr>
          <p:spPr bwMode="auto">
            <a:xfrm>
              <a:off x="5541" y="2273"/>
              <a:ext cx="344"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83" name="Line 82"/>
            <p:cNvSpPr>
              <a:spLocks noChangeShapeType="1"/>
            </p:cNvSpPr>
            <p:nvPr/>
          </p:nvSpPr>
          <p:spPr bwMode="auto">
            <a:xfrm>
              <a:off x="5658" y="1902"/>
              <a:ext cx="0" cy="28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4" name="Line 83"/>
            <p:cNvSpPr>
              <a:spLocks noChangeShapeType="1"/>
            </p:cNvSpPr>
            <p:nvPr/>
          </p:nvSpPr>
          <p:spPr bwMode="auto">
            <a:xfrm flipH="1">
              <a:off x="5674" y="2529"/>
              <a:ext cx="6" cy="35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5" name="Freeform 84"/>
            <p:cNvSpPr>
              <a:spLocks/>
            </p:cNvSpPr>
            <p:nvPr/>
          </p:nvSpPr>
          <p:spPr bwMode="auto">
            <a:xfrm>
              <a:off x="4667" y="1658"/>
              <a:ext cx="274" cy="198"/>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6" name="Oval 85"/>
            <p:cNvSpPr>
              <a:spLocks noChangeArrowheads="1"/>
            </p:cNvSpPr>
            <p:nvPr/>
          </p:nvSpPr>
          <p:spPr bwMode="auto">
            <a:xfrm>
              <a:off x="4450" y="1802"/>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87" name="Line 86"/>
            <p:cNvSpPr>
              <a:spLocks noChangeShapeType="1"/>
            </p:cNvSpPr>
            <p:nvPr/>
          </p:nvSpPr>
          <p:spPr bwMode="auto">
            <a:xfrm>
              <a:off x="5451" y="2443"/>
              <a:ext cx="1" cy="297"/>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Oval 87"/>
            <p:cNvSpPr>
              <a:spLocks noChangeArrowheads="1"/>
            </p:cNvSpPr>
            <p:nvPr/>
          </p:nvSpPr>
          <p:spPr bwMode="auto">
            <a:xfrm>
              <a:off x="5310" y="2740"/>
              <a:ext cx="295" cy="295"/>
            </a:xfrm>
            <a:prstGeom prst="ellipse">
              <a:avLst/>
            </a:prstGeom>
            <a:noFill/>
            <a:ln w="25400">
              <a:solidFill>
                <a:srgbClr val="993366"/>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sp>
          <p:nvSpPr>
            <p:cNvPr id="89" name="Text Box 88"/>
            <p:cNvSpPr txBox="1">
              <a:spLocks noChangeArrowheads="1"/>
            </p:cNvSpPr>
            <p:nvPr/>
          </p:nvSpPr>
          <p:spPr bwMode="auto">
            <a:xfrm>
              <a:off x="5176" y="1281"/>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grpSp>
    </p:spTree>
    <p:extLst>
      <p:ext uri="{BB962C8B-B14F-4D97-AF65-F5344CB8AC3E}">
        <p14:creationId xmlns:p14="http://schemas.microsoft.com/office/powerpoint/2010/main" xmlns="" val="14191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arn(inVertical)">
                                      <p:cBhvr>
                                        <p:cTn id="1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a:xfrm>
            <a:off x="395288" y="1052736"/>
            <a:ext cx="8569325" cy="5471889"/>
          </a:xfrm>
        </p:spPr>
        <p:txBody>
          <a:bodyPr/>
          <a:lstStyle/>
          <a:p>
            <a:r>
              <a:rPr lang="en-US" altLang="zh-CN" dirty="0"/>
              <a:t>LR</a:t>
            </a:r>
            <a:r>
              <a:rPr lang="zh-CN" altLang="en-US" dirty="0"/>
              <a:t>平衡旋转</a:t>
            </a:r>
          </a:p>
          <a:p>
            <a:endParaRPr lang="zh-CN" altLang="en-US" dirty="0"/>
          </a:p>
        </p:txBody>
      </p:sp>
      <p:sp>
        <p:nvSpPr>
          <p:cNvPr id="4" name="Text Box 2"/>
          <p:cNvSpPr txBox="1">
            <a:spLocks noChangeArrowheads="1"/>
          </p:cNvSpPr>
          <p:nvPr/>
        </p:nvSpPr>
        <p:spPr bwMode="auto">
          <a:xfrm>
            <a:off x="1149746" y="5636096"/>
            <a:ext cx="241054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 tIns="10800" rIns="18000" bIns="10800"/>
          <a:lstStyle/>
          <a:p>
            <a:pPr algn="just" eaLnBrk="0" hangingPunct="0">
              <a:lnSpc>
                <a:spcPct val="80000"/>
              </a:lnSpc>
              <a:spcBef>
                <a:spcPct val="0"/>
              </a:spcBef>
            </a:pPr>
            <a:r>
              <a:rPr lang="zh-CN" altLang="en-US" sz="2400" dirty="0">
                <a:latin typeface="Times New Roman" pitchFamily="18" charset="0"/>
              </a:rPr>
              <a:t>插入后，调整</a:t>
            </a:r>
            <a:r>
              <a:rPr lang="zh-CN" altLang="en-US" sz="2400" dirty="0" smtClean="0">
                <a:latin typeface="Times New Roman" pitchFamily="18" charset="0"/>
              </a:rPr>
              <a:t>前</a:t>
            </a:r>
            <a:endParaRPr lang="zh-CN" altLang="en-US" sz="2400" dirty="0">
              <a:latin typeface="Times New Roman" pitchFamily="18" charset="0"/>
            </a:endParaRPr>
          </a:p>
        </p:txBody>
      </p:sp>
      <p:grpSp>
        <p:nvGrpSpPr>
          <p:cNvPr id="5" name="Group 4"/>
          <p:cNvGrpSpPr>
            <a:grpSpLocks/>
          </p:cNvGrpSpPr>
          <p:nvPr/>
        </p:nvGrpSpPr>
        <p:grpSpPr bwMode="auto">
          <a:xfrm>
            <a:off x="943644" y="1676871"/>
            <a:ext cx="2760663" cy="3722687"/>
            <a:chOff x="-17" y="1168"/>
            <a:chExt cx="1739" cy="2345"/>
          </a:xfrm>
        </p:grpSpPr>
        <p:sp>
          <p:nvSpPr>
            <p:cNvPr id="6" name="Oval 5"/>
            <p:cNvSpPr>
              <a:spLocks noChangeArrowheads="1"/>
            </p:cNvSpPr>
            <p:nvPr/>
          </p:nvSpPr>
          <p:spPr bwMode="auto">
            <a:xfrm>
              <a:off x="910" y="1276"/>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7" name="Text Box 6"/>
            <p:cNvSpPr txBox="1">
              <a:spLocks noChangeArrowheads="1"/>
            </p:cNvSpPr>
            <p:nvPr/>
          </p:nvSpPr>
          <p:spPr bwMode="auto">
            <a:xfrm>
              <a:off x="1206" y="1168"/>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2</a:t>
              </a:r>
            </a:p>
          </p:txBody>
        </p:sp>
        <p:sp>
          <p:nvSpPr>
            <p:cNvPr id="8" name="Text Box 7" descr="白色大理石"/>
            <p:cNvSpPr txBox="1">
              <a:spLocks noChangeArrowheads="1"/>
            </p:cNvSpPr>
            <p:nvPr/>
          </p:nvSpPr>
          <p:spPr bwMode="auto">
            <a:xfrm>
              <a:off x="578" y="2690"/>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9" name="Line 8"/>
            <p:cNvSpPr>
              <a:spLocks noChangeShapeType="1"/>
            </p:cNvSpPr>
            <p:nvPr/>
          </p:nvSpPr>
          <p:spPr bwMode="auto">
            <a:xfrm>
              <a:off x="448" y="2690"/>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9"/>
            <p:cNvSpPr>
              <a:spLocks noChangeShapeType="1"/>
            </p:cNvSpPr>
            <p:nvPr/>
          </p:nvSpPr>
          <p:spPr bwMode="auto">
            <a:xfrm>
              <a:off x="443" y="3087"/>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Text Box 10"/>
            <p:cNvSpPr txBox="1">
              <a:spLocks noChangeArrowheads="1"/>
            </p:cNvSpPr>
            <p:nvPr/>
          </p:nvSpPr>
          <p:spPr bwMode="auto">
            <a:xfrm>
              <a:off x="338" y="2790"/>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12" name="Line 11"/>
            <p:cNvSpPr>
              <a:spLocks noChangeShapeType="1"/>
            </p:cNvSpPr>
            <p:nvPr/>
          </p:nvSpPr>
          <p:spPr bwMode="auto">
            <a:xfrm flipH="1">
              <a:off x="487" y="2700"/>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Freeform 12"/>
            <p:cNvSpPr>
              <a:spLocks/>
            </p:cNvSpPr>
            <p:nvPr/>
          </p:nvSpPr>
          <p:spPr bwMode="auto">
            <a:xfrm>
              <a:off x="1165" y="1503"/>
              <a:ext cx="248" cy="256"/>
            </a:xfrm>
            <a:custGeom>
              <a:avLst/>
              <a:gdLst>
                <a:gd name="T0" fmla="*/ 0 w 235"/>
                <a:gd name="T1" fmla="*/ 0 h 232"/>
                <a:gd name="T2" fmla="*/ 235 w 235"/>
                <a:gd name="T3" fmla="*/ 232 h 232"/>
              </a:gdLst>
              <a:ahLst/>
              <a:cxnLst>
                <a:cxn ang="0">
                  <a:pos x="T0" y="T1"/>
                </a:cxn>
                <a:cxn ang="0">
                  <a:pos x="T2" y="T3"/>
                </a:cxn>
              </a:cxnLst>
              <a:rect l="0" t="0" r="r" b="b"/>
              <a:pathLst>
                <a:path w="235" h="232">
                  <a:moveTo>
                    <a:pt x="0" y="0"/>
                  </a:moveTo>
                  <a:lnTo>
                    <a:pt x="235" y="232"/>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13"/>
            <p:cNvSpPr>
              <a:spLocks noChangeShapeType="1"/>
            </p:cNvSpPr>
            <p:nvPr/>
          </p:nvSpPr>
          <p:spPr bwMode="auto">
            <a:xfrm>
              <a:off x="1548" y="1771"/>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 Box 14" descr="白色大理石"/>
            <p:cNvSpPr txBox="1">
              <a:spLocks noChangeArrowheads="1"/>
            </p:cNvSpPr>
            <p:nvPr/>
          </p:nvSpPr>
          <p:spPr bwMode="auto">
            <a:xfrm>
              <a:off x="191" y="2227"/>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6" name="Line 15"/>
            <p:cNvSpPr>
              <a:spLocks noChangeShapeType="1"/>
            </p:cNvSpPr>
            <p:nvPr/>
          </p:nvSpPr>
          <p:spPr bwMode="auto">
            <a:xfrm>
              <a:off x="61" y="2230"/>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16"/>
            <p:cNvSpPr>
              <a:spLocks noChangeShapeType="1"/>
            </p:cNvSpPr>
            <p:nvPr/>
          </p:nvSpPr>
          <p:spPr bwMode="auto">
            <a:xfrm>
              <a:off x="57" y="2758"/>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Text Box 17"/>
            <p:cNvSpPr txBox="1">
              <a:spLocks noChangeArrowheads="1"/>
            </p:cNvSpPr>
            <p:nvPr/>
          </p:nvSpPr>
          <p:spPr bwMode="auto">
            <a:xfrm>
              <a:off x="-17" y="2395"/>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9" name="Line 18"/>
            <p:cNvSpPr>
              <a:spLocks noChangeShapeType="1"/>
            </p:cNvSpPr>
            <p:nvPr/>
          </p:nvSpPr>
          <p:spPr bwMode="auto">
            <a:xfrm flipH="1">
              <a:off x="99" y="2233"/>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19"/>
            <p:cNvSpPr>
              <a:spLocks/>
            </p:cNvSpPr>
            <p:nvPr/>
          </p:nvSpPr>
          <p:spPr bwMode="auto">
            <a:xfrm>
              <a:off x="710" y="2018"/>
              <a:ext cx="142" cy="199"/>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20"/>
            <p:cNvSpPr>
              <a:spLocks/>
            </p:cNvSpPr>
            <p:nvPr/>
          </p:nvSpPr>
          <p:spPr bwMode="auto">
            <a:xfrm>
              <a:off x="342" y="1990"/>
              <a:ext cx="170" cy="227"/>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21"/>
            <p:cNvSpPr>
              <a:spLocks noChangeShapeType="1"/>
            </p:cNvSpPr>
            <p:nvPr/>
          </p:nvSpPr>
          <p:spPr bwMode="auto">
            <a:xfrm>
              <a:off x="99" y="2601"/>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Text Box 22"/>
            <p:cNvSpPr txBox="1">
              <a:spLocks noChangeArrowheads="1"/>
            </p:cNvSpPr>
            <p:nvPr/>
          </p:nvSpPr>
          <p:spPr bwMode="auto">
            <a:xfrm>
              <a:off x="753" y="1740"/>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4" name="Text Box 23" descr="白色大理石"/>
            <p:cNvSpPr txBox="1">
              <a:spLocks noChangeArrowheads="1"/>
            </p:cNvSpPr>
            <p:nvPr/>
          </p:nvSpPr>
          <p:spPr bwMode="auto">
            <a:xfrm>
              <a:off x="1306" y="1763"/>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5" name="Line 24"/>
            <p:cNvSpPr>
              <a:spLocks noChangeShapeType="1"/>
            </p:cNvSpPr>
            <p:nvPr/>
          </p:nvSpPr>
          <p:spPr bwMode="auto">
            <a:xfrm>
              <a:off x="1536" y="2287"/>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Text Box 25"/>
            <p:cNvSpPr txBox="1">
              <a:spLocks noChangeArrowheads="1"/>
            </p:cNvSpPr>
            <p:nvPr/>
          </p:nvSpPr>
          <p:spPr bwMode="auto">
            <a:xfrm>
              <a:off x="1503" y="1936"/>
              <a:ext cx="21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p>
          </p:txBody>
        </p:sp>
        <p:sp>
          <p:nvSpPr>
            <p:cNvPr id="27" name="Line 26"/>
            <p:cNvSpPr>
              <a:spLocks noChangeShapeType="1"/>
            </p:cNvSpPr>
            <p:nvPr/>
          </p:nvSpPr>
          <p:spPr bwMode="auto">
            <a:xfrm flipH="1">
              <a:off x="1625" y="1773"/>
              <a:ext cx="0" cy="1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27"/>
            <p:cNvSpPr>
              <a:spLocks noChangeShapeType="1"/>
            </p:cNvSpPr>
            <p:nvPr/>
          </p:nvSpPr>
          <p:spPr bwMode="auto">
            <a:xfrm>
              <a:off x="1627" y="2169"/>
              <a:ext cx="0" cy="116"/>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Freeform 28"/>
            <p:cNvSpPr>
              <a:spLocks/>
            </p:cNvSpPr>
            <p:nvPr/>
          </p:nvSpPr>
          <p:spPr bwMode="auto">
            <a:xfrm>
              <a:off x="640" y="1502"/>
              <a:ext cx="289" cy="261"/>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Oval 29"/>
            <p:cNvSpPr>
              <a:spLocks noChangeArrowheads="1"/>
            </p:cNvSpPr>
            <p:nvPr/>
          </p:nvSpPr>
          <p:spPr bwMode="auto">
            <a:xfrm>
              <a:off x="483" y="1763"/>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sp>
          <p:nvSpPr>
            <p:cNvPr id="31" name="Oval 30"/>
            <p:cNvSpPr>
              <a:spLocks noChangeArrowheads="1"/>
            </p:cNvSpPr>
            <p:nvPr/>
          </p:nvSpPr>
          <p:spPr bwMode="auto">
            <a:xfrm>
              <a:off x="770" y="2206"/>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C</a:t>
              </a:r>
            </a:p>
          </p:txBody>
        </p:sp>
        <p:sp>
          <p:nvSpPr>
            <p:cNvPr id="32" name="Line 31"/>
            <p:cNvSpPr>
              <a:spLocks noChangeShapeType="1"/>
            </p:cNvSpPr>
            <p:nvPr/>
          </p:nvSpPr>
          <p:spPr bwMode="auto">
            <a:xfrm flipH="1">
              <a:off x="483" y="2972"/>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Text Box 32" descr="白色大理石"/>
            <p:cNvSpPr txBox="1">
              <a:spLocks noChangeArrowheads="1"/>
            </p:cNvSpPr>
            <p:nvPr/>
          </p:nvSpPr>
          <p:spPr bwMode="auto">
            <a:xfrm>
              <a:off x="1010" y="2688"/>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4" name="Line 33"/>
            <p:cNvSpPr>
              <a:spLocks noChangeShapeType="1"/>
            </p:cNvSpPr>
            <p:nvPr/>
          </p:nvSpPr>
          <p:spPr bwMode="auto">
            <a:xfrm>
              <a:off x="1250" y="2688"/>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34"/>
            <p:cNvSpPr>
              <a:spLocks noChangeShapeType="1"/>
            </p:cNvSpPr>
            <p:nvPr/>
          </p:nvSpPr>
          <p:spPr bwMode="auto">
            <a:xfrm>
              <a:off x="1254" y="3085"/>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Text Box 35"/>
            <p:cNvSpPr txBox="1">
              <a:spLocks noChangeArrowheads="1"/>
            </p:cNvSpPr>
            <p:nvPr/>
          </p:nvSpPr>
          <p:spPr bwMode="auto">
            <a:xfrm>
              <a:off x="1249" y="2784"/>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37" name="Line 36"/>
            <p:cNvSpPr>
              <a:spLocks noChangeShapeType="1"/>
            </p:cNvSpPr>
            <p:nvPr/>
          </p:nvSpPr>
          <p:spPr bwMode="auto">
            <a:xfrm flipH="1">
              <a:off x="1339" y="2698"/>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Line 37"/>
            <p:cNvSpPr>
              <a:spLocks noChangeShapeType="1"/>
            </p:cNvSpPr>
            <p:nvPr/>
          </p:nvSpPr>
          <p:spPr bwMode="auto">
            <a:xfrm flipH="1">
              <a:off x="1334" y="2970"/>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Freeform 38"/>
            <p:cNvSpPr>
              <a:spLocks/>
            </p:cNvSpPr>
            <p:nvPr/>
          </p:nvSpPr>
          <p:spPr bwMode="auto">
            <a:xfrm>
              <a:off x="699" y="2453"/>
              <a:ext cx="136" cy="246"/>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Freeform 39"/>
            <p:cNvSpPr>
              <a:spLocks/>
            </p:cNvSpPr>
            <p:nvPr/>
          </p:nvSpPr>
          <p:spPr bwMode="auto">
            <a:xfrm>
              <a:off x="997" y="2469"/>
              <a:ext cx="113" cy="219"/>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40"/>
            <p:cNvSpPr>
              <a:spLocks noChangeShapeType="1"/>
            </p:cNvSpPr>
            <p:nvPr/>
          </p:nvSpPr>
          <p:spPr bwMode="auto">
            <a:xfrm>
              <a:off x="679" y="3083"/>
              <a:ext cx="0" cy="136"/>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Oval 41"/>
            <p:cNvSpPr>
              <a:spLocks noChangeArrowheads="1"/>
            </p:cNvSpPr>
            <p:nvPr/>
          </p:nvSpPr>
          <p:spPr bwMode="auto">
            <a:xfrm>
              <a:off x="530" y="3218"/>
              <a:ext cx="295" cy="295"/>
            </a:xfrm>
            <a:prstGeom prst="ellipse">
              <a:avLst/>
            </a:prstGeom>
            <a:noFill/>
            <a:ln w="25400">
              <a:solidFill>
                <a:srgbClr val="993366"/>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grpSp>
      <p:grpSp>
        <p:nvGrpSpPr>
          <p:cNvPr id="43" name="Group 78"/>
          <p:cNvGrpSpPr>
            <a:grpSpLocks/>
          </p:cNvGrpSpPr>
          <p:nvPr/>
        </p:nvGrpSpPr>
        <p:grpSpPr bwMode="auto">
          <a:xfrm>
            <a:off x="4812109" y="1797521"/>
            <a:ext cx="3216275" cy="3076575"/>
            <a:chOff x="3743" y="1139"/>
            <a:chExt cx="2026" cy="1938"/>
          </a:xfrm>
        </p:grpSpPr>
        <p:sp>
          <p:nvSpPr>
            <p:cNvPr id="44" name="Text Box 79" descr="白色大理石"/>
            <p:cNvSpPr txBox="1">
              <a:spLocks noChangeArrowheads="1"/>
            </p:cNvSpPr>
            <p:nvPr/>
          </p:nvSpPr>
          <p:spPr bwMode="auto">
            <a:xfrm>
              <a:off x="5347" y="2241"/>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5" name="Line 80"/>
            <p:cNvSpPr>
              <a:spLocks noChangeShapeType="1"/>
            </p:cNvSpPr>
            <p:nvPr/>
          </p:nvSpPr>
          <p:spPr bwMode="auto">
            <a:xfrm>
              <a:off x="5577" y="2244"/>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81"/>
            <p:cNvSpPr>
              <a:spLocks noChangeShapeType="1"/>
            </p:cNvSpPr>
            <p:nvPr/>
          </p:nvSpPr>
          <p:spPr bwMode="auto">
            <a:xfrm>
              <a:off x="5573" y="2772"/>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Text Box 82"/>
            <p:cNvSpPr txBox="1">
              <a:spLocks noChangeArrowheads="1"/>
            </p:cNvSpPr>
            <p:nvPr/>
          </p:nvSpPr>
          <p:spPr bwMode="auto">
            <a:xfrm>
              <a:off x="5551" y="2406"/>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8" name="Line 83"/>
            <p:cNvSpPr>
              <a:spLocks noChangeShapeType="1"/>
            </p:cNvSpPr>
            <p:nvPr/>
          </p:nvSpPr>
          <p:spPr bwMode="auto">
            <a:xfrm flipH="1">
              <a:off x="5655" y="2247"/>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Freeform 84"/>
            <p:cNvSpPr>
              <a:spLocks/>
            </p:cNvSpPr>
            <p:nvPr/>
          </p:nvSpPr>
          <p:spPr bwMode="auto">
            <a:xfrm>
              <a:off x="5303" y="2047"/>
              <a:ext cx="167" cy="19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Freeform 85"/>
            <p:cNvSpPr>
              <a:spLocks/>
            </p:cNvSpPr>
            <p:nvPr/>
          </p:nvSpPr>
          <p:spPr bwMode="auto">
            <a:xfrm>
              <a:off x="4961" y="2045"/>
              <a:ext cx="178" cy="209"/>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86"/>
            <p:cNvSpPr>
              <a:spLocks noChangeShapeType="1"/>
            </p:cNvSpPr>
            <p:nvPr/>
          </p:nvSpPr>
          <p:spPr bwMode="auto">
            <a:xfrm>
              <a:off x="5655" y="2615"/>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Oval 87"/>
            <p:cNvSpPr>
              <a:spLocks noChangeArrowheads="1"/>
            </p:cNvSpPr>
            <p:nvPr/>
          </p:nvSpPr>
          <p:spPr bwMode="auto">
            <a:xfrm>
              <a:off x="4688" y="1281"/>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dirty="0" smtClean="0">
                  <a:ln>
                    <a:noFill/>
                  </a:ln>
                  <a:solidFill>
                    <a:sysClr val="windowText" lastClr="000000"/>
                  </a:solidFill>
                  <a:effectLst/>
                  <a:uLnTx/>
                  <a:uFillTx/>
                  <a:latin typeface="Times New Roman" pitchFamily="18" charset="0"/>
                </a:rPr>
                <a:t>C</a:t>
              </a:r>
            </a:p>
          </p:txBody>
        </p:sp>
        <p:sp>
          <p:nvSpPr>
            <p:cNvPr id="53" name="Oval 88"/>
            <p:cNvSpPr>
              <a:spLocks noChangeArrowheads="1"/>
            </p:cNvSpPr>
            <p:nvPr/>
          </p:nvSpPr>
          <p:spPr bwMode="auto">
            <a:xfrm>
              <a:off x="5076" y="1791"/>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54" name="Text Box 89" descr="白色大理石"/>
            <p:cNvSpPr txBox="1">
              <a:spLocks noChangeArrowheads="1"/>
            </p:cNvSpPr>
            <p:nvPr/>
          </p:nvSpPr>
          <p:spPr bwMode="auto">
            <a:xfrm>
              <a:off x="4872" y="2252"/>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55" name="Line 90"/>
            <p:cNvSpPr>
              <a:spLocks noChangeShapeType="1"/>
            </p:cNvSpPr>
            <p:nvPr/>
          </p:nvSpPr>
          <p:spPr bwMode="auto">
            <a:xfrm>
              <a:off x="4742" y="2252"/>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91"/>
            <p:cNvSpPr>
              <a:spLocks noChangeShapeType="1"/>
            </p:cNvSpPr>
            <p:nvPr/>
          </p:nvSpPr>
          <p:spPr bwMode="auto">
            <a:xfrm>
              <a:off x="4728" y="2649"/>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92"/>
            <p:cNvSpPr txBox="1">
              <a:spLocks noChangeArrowheads="1"/>
            </p:cNvSpPr>
            <p:nvPr/>
          </p:nvSpPr>
          <p:spPr bwMode="auto">
            <a:xfrm>
              <a:off x="4652" y="2352"/>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58" name="Line 93"/>
            <p:cNvSpPr>
              <a:spLocks noChangeShapeType="1"/>
            </p:cNvSpPr>
            <p:nvPr/>
          </p:nvSpPr>
          <p:spPr bwMode="auto">
            <a:xfrm flipH="1">
              <a:off x="4771" y="2263"/>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94"/>
            <p:cNvSpPr>
              <a:spLocks noChangeShapeType="1"/>
            </p:cNvSpPr>
            <p:nvPr/>
          </p:nvSpPr>
          <p:spPr bwMode="auto">
            <a:xfrm flipH="1">
              <a:off x="4767" y="2534"/>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Freeform 95"/>
            <p:cNvSpPr>
              <a:spLocks/>
            </p:cNvSpPr>
            <p:nvPr/>
          </p:nvSpPr>
          <p:spPr bwMode="auto">
            <a:xfrm>
              <a:off x="4945" y="1527"/>
              <a:ext cx="225" cy="264"/>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Oval 96"/>
            <p:cNvSpPr>
              <a:spLocks noChangeArrowheads="1"/>
            </p:cNvSpPr>
            <p:nvPr/>
          </p:nvSpPr>
          <p:spPr bwMode="auto">
            <a:xfrm>
              <a:off x="4206" y="1763"/>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sp>
          <p:nvSpPr>
            <p:cNvPr id="62" name="Freeform 97"/>
            <p:cNvSpPr>
              <a:spLocks/>
            </p:cNvSpPr>
            <p:nvPr/>
          </p:nvSpPr>
          <p:spPr bwMode="auto">
            <a:xfrm>
              <a:off x="4064" y="1992"/>
              <a:ext cx="194" cy="253"/>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Freeform 98"/>
            <p:cNvSpPr>
              <a:spLocks/>
            </p:cNvSpPr>
            <p:nvPr/>
          </p:nvSpPr>
          <p:spPr bwMode="auto">
            <a:xfrm>
              <a:off x="4432" y="1499"/>
              <a:ext cx="275" cy="292"/>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4" name="Text Box 99" descr="白色大理石"/>
            <p:cNvSpPr txBox="1">
              <a:spLocks noChangeArrowheads="1"/>
            </p:cNvSpPr>
            <p:nvPr/>
          </p:nvSpPr>
          <p:spPr bwMode="auto">
            <a:xfrm>
              <a:off x="4404" y="2252"/>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65" name="Line 100"/>
            <p:cNvSpPr>
              <a:spLocks noChangeShapeType="1"/>
            </p:cNvSpPr>
            <p:nvPr/>
          </p:nvSpPr>
          <p:spPr bwMode="auto">
            <a:xfrm>
              <a:off x="4274" y="2252"/>
              <a:ext cx="13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Line 101"/>
            <p:cNvSpPr>
              <a:spLocks noChangeShapeType="1"/>
            </p:cNvSpPr>
            <p:nvPr/>
          </p:nvSpPr>
          <p:spPr bwMode="auto">
            <a:xfrm>
              <a:off x="4260" y="2649"/>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Text Box 102"/>
            <p:cNvSpPr txBox="1">
              <a:spLocks noChangeArrowheads="1"/>
            </p:cNvSpPr>
            <p:nvPr/>
          </p:nvSpPr>
          <p:spPr bwMode="auto">
            <a:xfrm>
              <a:off x="4164" y="2316"/>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68" name="Line 103"/>
            <p:cNvSpPr>
              <a:spLocks noChangeShapeType="1"/>
            </p:cNvSpPr>
            <p:nvPr/>
          </p:nvSpPr>
          <p:spPr bwMode="auto">
            <a:xfrm flipH="1">
              <a:off x="4313" y="2262"/>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Line 104"/>
            <p:cNvSpPr>
              <a:spLocks noChangeShapeType="1"/>
            </p:cNvSpPr>
            <p:nvPr/>
          </p:nvSpPr>
          <p:spPr bwMode="auto">
            <a:xfrm flipH="1">
              <a:off x="4309" y="2534"/>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0" name="Line 105"/>
            <p:cNvSpPr>
              <a:spLocks noChangeShapeType="1"/>
            </p:cNvSpPr>
            <p:nvPr/>
          </p:nvSpPr>
          <p:spPr bwMode="auto">
            <a:xfrm>
              <a:off x="4509" y="2647"/>
              <a:ext cx="0" cy="136"/>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Oval 106"/>
            <p:cNvSpPr>
              <a:spLocks noChangeArrowheads="1"/>
            </p:cNvSpPr>
            <p:nvPr/>
          </p:nvSpPr>
          <p:spPr bwMode="auto">
            <a:xfrm>
              <a:off x="4360" y="2782"/>
              <a:ext cx="295" cy="295"/>
            </a:xfrm>
            <a:prstGeom prst="ellipse">
              <a:avLst/>
            </a:prstGeom>
            <a:noFill/>
            <a:ln w="25400">
              <a:solidFill>
                <a:srgbClr val="993366"/>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sp>
          <p:nvSpPr>
            <p:cNvPr id="72" name="Freeform 107"/>
            <p:cNvSpPr>
              <a:spLocks/>
            </p:cNvSpPr>
            <p:nvPr/>
          </p:nvSpPr>
          <p:spPr bwMode="auto">
            <a:xfrm>
              <a:off x="4413" y="2027"/>
              <a:ext cx="114" cy="227"/>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73" name="Group 108"/>
            <p:cNvGrpSpPr>
              <a:grpSpLocks/>
            </p:cNvGrpSpPr>
            <p:nvPr/>
          </p:nvGrpSpPr>
          <p:grpSpPr bwMode="auto">
            <a:xfrm>
              <a:off x="4490" y="1139"/>
              <a:ext cx="972" cy="811"/>
              <a:chOff x="4553" y="1139"/>
              <a:chExt cx="972" cy="811"/>
            </a:xfrm>
          </p:grpSpPr>
          <p:sp>
            <p:nvSpPr>
              <p:cNvPr id="80" name="Text Box 109"/>
              <p:cNvSpPr txBox="1">
                <a:spLocks noChangeArrowheads="1"/>
              </p:cNvSpPr>
              <p:nvPr/>
            </p:nvSpPr>
            <p:spPr bwMode="auto">
              <a:xfrm>
                <a:off x="5006" y="1139"/>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p>
            </p:txBody>
          </p:sp>
          <p:sp>
            <p:nvSpPr>
              <p:cNvPr id="81" name="Text Box 110"/>
              <p:cNvSpPr txBox="1">
                <a:spLocks noChangeArrowheads="1"/>
              </p:cNvSpPr>
              <p:nvPr/>
            </p:nvSpPr>
            <p:spPr bwMode="auto">
              <a:xfrm>
                <a:off x="5346" y="1621"/>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82" name="Text Box 111"/>
              <p:cNvSpPr txBox="1">
                <a:spLocks noChangeArrowheads="1"/>
              </p:cNvSpPr>
              <p:nvPr/>
            </p:nvSpPr>
            <p:spPr bwMode="auto">
              <a:xfrm>
                <a:off x="4553" y="1706"/>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0</a:t>
                </a:r>
              </a:p>
            </p:txBody>
          </p:sp>
        </p:grpSp>
        <p:sp>
          <p:nvSpPr>
            <p:cNvPr id="74" name="Text Box 112" descr="白色大理石"/>
            <p:cNvSpPr txBox="1">
              <a:spLocks noChangeArrowheads="1"/>
            </p:cNvSpPr>
            <p:nvPr/>
          </p:nvSpPr>
          <p:spPr bwMode="auto">
            <a:xfrm>
              <a:off x="3951" y="2245"/>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5" name="Line 113"/>
            <p:cNvSpPr>
              <a:spLocks noChangeShapeType="1"/>
            </p:cNvSpPr>
            <p:nvPr/>
          </p:nvSpPr>
          <p:spPr bwMode="auto">
            <a:xfrm>
              <a:off x="3821" y="2239"/>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Line 114"/>
            <p:cNvSpPr>
              <a:spLocks noChangeShapeType="1"/>
            </p:cNvSpPr>
            <p:nvPr/>
          </p:nvSpPr>
          <p:spPr bwMode="auto">
            <a:xfrm>
              <a:off x="3817" y="2776"/>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Text Box 115"/>
            <p:cNvSpPr txBox="1">
              <a:spLocks noChangeArrowheads="1"/>
            </p:cNvSpPr>
            <p:nvPr/>
          </p:nvSpPr>
          <p:spPr bwMode="auto">
            <a:xfrm>
              <a:off x="3743" y="2413"/>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8" name="Line 116"/>
            <p:cNvSpPr>
              <a:spLocks noChangeShapeType="1"/>
            </p:cNvSpPr>
            <p:nvPr/>
          </p:nvSpPr>
          <p:spPr bwMode="auto">
            <a:xfrm flipH="1">
              <a:off x="3859" y="2251"/>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9" name="Line 117"/>
            <p:cNvSpPr>
              <a:spLocks noChangeShapeType="1"/>
            </p:cNvSpPr>
            <p:nvPr/>
          </p:nvSpPr>
          <p:spPr bwMode="auto">
            <a:xfrm>
              <a:off x="3859" y="2628"/>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83" name="Text Box 2"/>
          <p:cNvSpPr txBox="1">
            <a:spLocks noChangeArrowheads="1"/>
          </p:cNvSpPr>
          <p:nvPr/>
        </p:nvSpPr>
        <p:spPr bwMode="auto">
          <a:xfrm>
            <a:off x="5994314" y="5564088"/>
            <a:ext cx="121730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 tIns="10800" rIns="18000" bIns="10800"/>
          <a:lstStyle/>
          <a:p>
            <a:pPr algn="just" eaLnBrk="0" hangingPunct="0">
              <a:lnSpc>
                <a:spcPct val="80000"/>
              </a:lnSpc>
              <a:spcBef>
                <a:spcPct val="0"/>
              </a:spcBef>
            </a:pPr>
            <a:r>
              <a:rPr lang="zh-CN" altLang="en-US" sz="2400" dirty="0" smtClean="0">
                <a:latin typeface="Times New Roman" pitchFamily="18" charset="0"/>
              </a:rPr>
              <a:t>调整后</a:t>
            </a:r>
            <a:endParaRPr lang="zh-CN" altLang="en-US" sz="2400" dirty="0">
              <a:latin typeface="Times New Roman" pitchFamily="18" charset="0"/>
            </a:endParaRPr>
          </a:p>
        </p:txBody>
      </p:sp>
    </p:spTree>
    <p:extLst>
      <p:ext uri="{BB962C8B-B14F-4D97-AF65-F5344CB8AC3E}">
        <p14:creationId xmlns:p14="http://schemas.microsoft.com/office/powerpoint/2010/main" xmlns="" val="14191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a:xfrm>
            <a:off x="395288" y="1196752"/>
            <a:ext cx="8569325" cy="5327873"/>
          </a:xfrm>
          <a:noFill/>
          <a:ln>
            <a:noFill/>
          </a:ln>
        </p:spPr>
        <p:txBody>
          <a:bodyPr lIns="18000" tIns="10800" rIns="18000" bIns="10800"/>
          <a:lstStyle/>
          <a:p>
            <a:pPr>
              <a:lnSpc>
                <a:spcPct val="80000"/>
              </a:lnSpc>
            </a:pPr>
            <a:r>
              <a:rPr lang="en-US" altLang="zh-CN" dirty="0"/>
              <a:t>RL</a:t>
            </a:r>
            <a:r>
              <a:rPr lang="zh-CN" altLang="en-US" dirty="0"/>
              <a:t>平衡旋转</a:t>
            </a:r>
          </a:p>
          <a:p>
            <a:pPr marL="0" algn="just">
              <a:lnSpc>
                <a:spcPct val="80000"/>
              </a:lnSpc>
              <a:spcBef>
                <a:spcPct val="0"/>
              </a:spcBef>
            </a:pPr>
            <a:endParaRPr lang="zh-CN" altLang="en-US" sz="2400" kern="1200" dirty="0">
              <a:solidFill>
                <a:schemeClr val="tx1"/>
              </a:solidFill>
              <a:latin typeface="Times New Roman" pitchFamily="18" charset="0"/>
            </a:endParaRPr>
          </a:p>
        </p:txBody>
      </p:sp>
      <p:sp>
        <p:nvSpPr>
          <p:cNvPr id="4" name="Text Box 2"/>
          <p:cNvSpPr txBox="1">
            <a:spLocks noChangeArrowheads="1"/>
          </p:cNvSpPr>
          <p:nvPr/>
        </p:nvSpPr>
        <p:spPr bwMode="auto">
          <a:xfrm>
            <a:off x="1083469" y="5733256"/>
            <a:ext cx="2427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 tIns="10800" rIns="18000" bIns="10800"/>
          <a:lstStyle/>
          <a:p>
            <a:pPr algn="just" eaLnBrk="0" hangingPunct="0">
              <a:lnSpc>
                <a:spcPct val="80000"/>
              </a:lnSpc>
              <a:spcBef>
                <a:spcPct val="0"/>
              </a:spcBef>
            </a:pPr>
            <a:r>
              <a:rPr lang="zh-CN" altLang="en-US" sz="2400" dirty="0">
                <a:latin typeface="Times New Roman" pitchFamily="18" charset="0"/>
              </a:rPr>
              <a:t>插入后，调整</a:t>
            </a:r>
            <a:r>
              <a:rPr lang="zh-CN" altLang="en-US" sz="2400" dirty="0" smtClean="0">
                <a:latin typeface="Times New Roman" pitchFamily="18" charset="0"/>
              </a:rPr>
              <a:t>前</a:t>
            </a:r>
            <a:endParaRPr lang="zh-CN" altLang="en-US" sz="2400" dirty="0">
              <a:latin typeface="Times New Roman" pitchFamily="18" charset="0"/>
            </a:endParaRPr>
          </a:p>
        </p:txBody>
      </p:sp>
      <p:grpSp>
        <p:nvGrpSpPr>
          <p:cNvPr id="5" name="Group 40"/>
          <p:cNvGrpSpPr>
            <a:grpSpLocks/>
          </p:cNvGrpSpPr>
          <p:nvPr/>
        </p:nvGrpSpPr>
        <p:grpSpPr bwMode="auto">
          <a:xfrm>
            <a:off x="673893" y="1819870"/>
            <a:ext cx="2992438" cy="3649662"/>
            <a:chOff x="17" y="1168"/>
            <a:chExt cx="1885" cy="2299"/>
          </a:xfrm>
        </p:grpSpPr>
        <p:sp>
          <p:nvSpPr>
            <p:cNvPr id="6" name="Oval 41"/>
            <p:cNvSpPr>
              <a:spLocks noChangeArrowheads="1"/>
            </p:cNvSpPr>
            <p:nvPr/>
          </p:nvSpPr>
          <p:spPr bwMode="auto">
            <a:xfrm>
              <a:off x="670" y="1276"/>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7" name="Text Box 42"/>
            <p:cNvSpPr txBox="1">
              <a:spLocks noChangeArrowheads="1"/>
            </p:cNvSpPr>
            <p:nvPr/>
          </p:nvSpPr>
          <p:spPr bwMode="auto">
            <a:xfrm>
              <a:off x="966" y="1168"/>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-2</a:t>
              </a:r>
            </a:p>
          </p:txBody>
        </p:sp>
        <p:sp>
          <p:nvSpPr>
            <p:cNvPr id="8" name="Text Box 43" descr="白色大理石"/>
            <p:cNvSpPr txBox="1">
              <a:spLocks noChangeArrowheads="1"/>
            </p:cNvSpPr>
            <p:nvPr/>
          </p:nvSpPr>
          <p:spPr bwMode="auto">
            <a:xfrm>
              <a:off x="470" y="2644"/>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9" name="Line 44"/>
            <p:cNvSpPr>
              <a:spLocks noChangeShapeType="1"/>
            </p:cNvSpPr>
            <p:nvPr/>
          </p:nvSpPr>
          <p:spPr bwMode="auto">
            <a:xfrm>
              <a:off x="340" y="2644"/>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45"/>
            <p:cNvSpPr>
              <a:spLocks noChangeShapeType="1"/>
            </p:cNvSpPr>
            <p:nvPr/>
          </p:nvSpPr>
          <p:spPr bwMode="auto">
            <a:xfrm>
              <a:off x="326" y="3041"/>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Text Box 46"/>
            <p:cNvSpPr txBox="1">
              <a:spLocks noChangeArrowheads="1"/>
            </p:cNvSpPr>
            <p:nvPr/>
          </p:nvSpPr>
          <p:spPr bwMode="auto">
            <a:xfrm>
              <a:off x="230" y="2744"/>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12" name="Line 47"/>
            <p:cNvSpPr>
              <a:spLocks noChangeShapeType="1"/>
            </p:cNvSpPr>
            <p:nvPr/>
          </p:nvSpPr>
          <p:spPr bwMode="auto">
            <a:xfrm flipH="1">
              <a:off x="379" y="2654"/>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Freeform 48"/>
            <p:cNvSpPr>
              <a:spLocks/>
            </p:cNvSpPr>
            <p:nvPr/>
          </p:nvSpPr>
          <p:spPr bwMode="auto">
            <a:xfrm>
              <a:off x="925" y="1503"/>
              <a:ext cx="248" cy="256"/>
            </a:xfrm>
            <a:custGeom>
              <a:avLst/>
              <a:gdLst>
                <a:gd name="T0" fmla="*/ 0 w 235"/>
                <a:gd name="T1" fmla="*/ 0 h 232"/>
                <a:gd name="T2" fmla="*/ 235 w 235"/>
                <a:gd name="T3" fmla="*/ 232 h 232"/>
              </a:gdLst>
              <a:ahLst/>
              <a:cxnLst>
                <a:cxn ang="0">
                  <a:pos x="T0" y="T1"/>
                </a:cxn>
                <a:cxn ang="0">
                  <a:pos x="T2" y="T3"/>
                </a:cxn>
              </a:cxnLst>
              <a:rect l="0" t="0" r="r" b="b"/>
              <a:pathLst>
                <a:path w="235" h="232">
                  <a:moveTo>
                    <a:pt x="0" y="0"/>
                  </a:moveTo>
                  <a:lnTo>
                    <a:pt x="235" y="232"/>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49"/>
            <p:cNvSpPr>
              <a:spLocks noChangeShapeType="1"/>
            </p:cNvSpPr>
            <p:nvPr/>
          </p:nvSpPr>
          <p:spPr bwMode="auto">
            <a:xfrm>
              <a:off x="99" y="1772"/>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 Box 50" descr="白色大理石"/>
            <p:cNvSpPr txBox="1">
              <a:spLocks noChangeArrowheads="1"/>
            </p:cNvSpPr>
            <p:nvPr/>
          </p:nvSpPr>
          <p:spPr bwMode="auto">
            <a:xfrm>
              <a:off x="1460" y="2195"/>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6" name="Line 51"/>
            <p:cNvSpPr>
              <a:spLocks noChangeShapeType="1"/>
            </p:cNvSpPr>
            <p:nvPr/>
          </p:nvSpPr>
          <p:spPr bwMode="auto">
            <a:xfrm>
              <a:off x="1690" y="2198"/>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52"/>
            <p:cNvSpPr>
              <a:spLocks noChangeShapeType="1"/>
            </p:cNvSpPr>
            <p:nvPr/>
          </p:nvSpPr>
          <p:spPr bwMode="auto">
            <a:xfrm>
              <a:off x="1686" y="2726"/>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Text Box 53"/>
            <p:cNvSpPr txBox="1">
              <a:spLocks noChangeArrowheads="1"/>
            </p:cNvSpPr>
            <p:nvPr/>
          </p:nvSpPr>
          <p:spPr bwMode="auto">
            <a:xfrm>
              <a:off x="1684" y="2360"/>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19" name="Line 54"/>
            <p:cNvSpPr>
              <a:spLocks noChangeShapeType="1"/>
            </p:cNvSpPr>
            <p:nvPr/>
          </p:nvSpPr>
          <p:spPr bwMode="auto">
            <a:xfrm flipH="1">
              <a:off x="1778" y="2201"/>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55"/>
            <p:cNvSpPr>
              <a:spLocks/>
            </p:cNvSpPr>
            <p:nvPr/>
          </p:nvSpPr>
          <p:spPr bwMode="auto">
            <a:xfrm>
              <a:off x="1364" y="1969"/>
              <a:ext cx="208" cy="21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56"/>
            <p:cNvSpPr>
              <a:spLocks/>
            </p:cNvSpPr>
            <p:nvPr/>
          </p:nvSpPr>
          <p:spPr bwMode="auto">
            <a:xfrm>
              <a:off x="892" y="1969"/>
              <a:ext cx="223" cy="214"/>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57"/>
            <p:cNvSpPr>
              <a:spLocks noChangeShapeType="1"/>
            </p:cNvSpPr>
            <p:nvPr/>
          </p:nvSpPr>
          <p:spPr bwMode="auto">
            <a:xfrm>
              <a:off x="1778" y="2569"/>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Text Box 58"/>
            <p:cNvSpPr txBox="1">
              <a:spLocks noChangeArrowheads="1"/>
            </p:cNvSpPr>
            <p:nvPr/>
          </p:nvSpPr>
          <p:spPr bwMode="auto">
            <a:xfrm>
              <a:off x="1364" y="1715"/>
              <a:ext cx="21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4" name="Text Box 59" descr="白色大理石"/>
            <p:cNvSpPr txBox="1">
              <a:spLocks noChangeArrowheads="1"/>
            </p:cNvSpPr>
            <p:nvPr/>
          </p:nvSpPr>
          <p:spPr bwMode="auto">
            <a:xfrm>
              <a:off x="230" y="1763"/>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25" name="Line 60"/>
            <p:cNvSpPr>
              <a:spLocks noChangeShapeType="1"/>
            </p:cNvSpPr>
            <p:nvPr/>
          </p:nvSpPr>
          <p:spPr bwMode="auto">
            <a:xfrm>
              <a:off x="94" y="2287"/>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Text Box 61"/>
            <p:cNvSpPr txBox="1">
              <a:spLocks noChangeArrowheads="1"/>
            </p:cNvSpPr>
            <p:nvPr/>
          </p:nvSpPr>
          <p:spPr bwMode="auto">
            <a:xfrm>
              <a:off x="17" y="1946"/>
              <a:ext cx="21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p>
          </p:txBody>
        </p:sp>
        <p:sp>
          <p:nvSpPr>
            <p:cNvPr id="27" name="Line 62"/>
            <p:cNvSpPr>
              <a:spLocks noChangeShapeType="1"/>
            </p:cNvSpPr>
            <p:nvPr/>
          </p:nvSpPr>
          <p:spPr bwMode="auto">
            <a:xfrm flipH="1">
              <a:off x="139" y="1782"/>
              <a:ext cx="0" cy="1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63"/>
            <p:cNvSpPr>
              <a:spLocks noChangeShapeType="1"/>
            </p:cNvSpPr>
            <p:nvPr/>
          </p:nvSpPr>
          <p:spPr bwMode="auto">
            <a:xfrm>
              <a:off x="123" y="2144"/>
              <a:ext cx="0" cy="13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Freeform 64"/>
            <p:cNvSpPr>
              <a:spLocks/>
            </p:cNvSpPr>
            <p:nvPr/>
          </p:nvSpPr>
          <p:spPr bwMode="auto">
            <a:xfrm>
              <a:off x="400" y="1502"/>
              <a:ext cx="289" cy="261"/>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Oval 65"/>
            <p:cNvSpPr>
              <a:spLocks noChangeArrowheads="1"/>
            </p:cNvSpPr>
            <p:nvPr/>
          </p:nvSpPr>
          <p:spPr bwMode="auto">
            <a:xfrm>
              <a:off x="1094" y="1738"/>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sp>
          <p:nvSpPr>
            <p:cNvPr id="31" name="Oval 66"/>
            <p:cNvSpPr>
              <a:spLocks noChangeArrowheads="1"/>
            </p:cNvSpPr>
            <p:nvPr/>
          </p:nvSpPr>
          <p:spPr bwMode="auto">
            <a:xfrm>
              <a:off x="712" y="2160"/>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C</a:t>
              </a:r>
            </a:p>
          </p:txBody>
        </p:sp>
        <p:sp>
          <p:nvSpPr>
            <p:cNvPr id="32" name="Line 67"/>
            <p:cNvSpPr>
              <a:spLocks noChangeShapeType="1"/>
            </p:cNvSpPr>
            <p:nvPr/>
          </p:nvSpPr>
          <p:spPr bwMode="auto">
            <a:xfrm flipH="1">
              <a:off x="375" y="2926"/>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Text Box 68" descr="白色大理石"/>
            <p:cNvSpPr txBox="1">
              <a:spLocks noChangeArrowheads="1"/>
            </p:cNvSpPr>
            <p:nvPr/>
          </p:nvSpPr>
          <p:spPr bwMode="auto">
            <a:xfrm>
              <a:off x="952" y="2642"/>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34" name="Line 69"/>
            <p:cNvSpPr>
              <a:spLocks noChangeShapeType="1"/>
            </p:cNvSpPr>
            <p:nvPr/>
          </p:nvSpPr>
          <p:spPr bwMode="auto">
            <a:xfrm>
              <a:off x="1192" y="2642"/>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70"/>
            <p:cNvSpPr>
              <a:spLocks noChangeShapeType="1"/>
            </p:cNvSpPr>
            <p:nvPr/>
          </p:nvSpPr>
          <p:spPr bwMode="auto">
            <a:xfrm>
              <a:off x="1178" y="3039"/>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Text Box 71"/>
            <p:cNvSpPr txBox="1">
              <a:spLocks noChangeArrowheads="1"/>
            </p:cNvSpPr>
            <p:nvPr/>
          </p:nvSpPr>
          <p:spPr bwMode="auto">
            <a:xfrm>
              <a:off x="1172" y="2742"/>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37" name="Line 72"/>
            <p:cNvSpPr>
              <a:spLocks noChangeShapeType="1"/>
            </p:cNvSpPr>
            <p:nvPr/>
          </p:nvSpPr>
          <p:spPr bwMode="auto">
            <a:xfrm flipH="1">
              <a:off x="1281" y="2652"/>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Line 73"/>
            <p:cNvSpPr>
              <a:spLocks noChangeShapeType="1"/>
            </p:cNvSpPr>
            <p:nvPr/>
          </p:nvSpPr>
          <p:spPr bwMode="auto">
            <a:xfrm flipH="1">
              <a:off x="1267" y="2924"/>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Freeform 74"/>
            <p:cNvSpPr>
              <a:spLocks/>
            </p:cNvSpPr>
            <p:nvPr/>
          </p:nvSpPr>
          <p:spPr bwMode="auto">
            <a:xfrm>
              <a:off x="571" y="2387"/>
              <a:ext cx="176" cy="255"/>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Freeform 75"/>
            <p:cNvSpPr>
              <a:spLocks/>
            </p:cNvSpPr>
            <p:nvPr/>
          </p:nvSpPr>
          <p:spPr bwMode="auto">
            <a:xfrm>
              <a:off x="939" y="2423"/>
              <a:ext cx="113" cy="219"/>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1" name="Line 76"/>
            <p:cNvSpPr>
              <a:spLocks noChangeShapeType="1"/>
            </p:cNvSpPr>
            <p:nvPr/>
          </p:nvSpPr>
          <p:spPr bwMode="auto">
            <a:xfrm>
              <a:off x="1051" y="3037"/>
              <a:ext cx="0" cy="136"/>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Oval 77"/>
            <p:cNvSpPr>
              <a:spLocks noChangeArrowheads="1"/>
            </p:cNvSpPr>
            <p:nvPr/>
          </p:nvSpPr>
          <p:spPr bwMode="auto">
            <a:xfrm>
              <a:off x="902" y="3172"/>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grpSp>
      <p:grpSp>
        <p:nvGrpSpPr>
          <p:cNvPr id="43" name="Group 78"/>
          <p:cNvGrpSpPr>
            <a:grpSpLocks/>
          </p:cNvGrpSpPr>
          <p:nvPr/>
        </p:nvGrpSpPr>
        <p:grpSpPr bwMode="auto">
          <a:xfrm>
            <a:off x="5538539" y="2234034"/>
            <a:ext cx="3209925" cy="2851150"/>
            <a:chOff x="3906" y="1035"/>
            <a:chExt cx="2022" cy="1796"/>
          </a:xfrm>
        </p:grpSpPr>
        <p:sp>
          <p:nvSpPr>
            <p:cNvPr id="44" name="Text Box 79" descr="白色大理石"/>
            <p:cNvSpPr txBox="1">
              <a:spLocks noChangeArrowheads="1"/>
            </p:cNvSpPr>
            <p:nvPr/>
          </p:nvSpPr>
          <p:spPr bwMode="auto">
            <a:xfrm>
              <a:off x="5506" y="1986"/>
              <a:ext cx="217" cy="526"/>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90000"/>
                </a:lnSpc>
                <a:spcBef>
                  <a:spcPct val="0"/>
                </a:spcBef>
                <a:spcAft>
                  <a:spcPts val="0"/>
                </a:spcAft>
                <a:buClrTx/>
                <a:buSzTx/>
                <a:buFontTx/>
                <a:buNone/>
                <a:tabLst/>
                <a:defRPr/>
              </a:pP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a:p>
              <a:pPr marL="0" marR="0" lvl="0" indent="0" algn="ctr" defTabSz="914400" eaLnBrk="0" fontAlgn="auto" latinLnBrk="0" hangingPunct="0">
                <a:lnSpc>
                  <a:spcPct val="90000"/>
                </a:lnSpc>
                <a:spcBef>
                  <a:spcPct val="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B</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5" name="Line 80"/>
            <p:cNvSpPr>
              <a:spLocks noChangeShapeType="1"/>
            </p:cNvSpPr>
            <p:nvPr/>
          </p:nvSpPr>
          <p:spPr bwMode="auto">
            <a:xfrm>
              <a:off x="5736" y="1989"/>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Line 81"/>
            <p:cNvSpPr>
              <a:spLocks noChangeShapeType="1"/>
            </p:cNvSpPr>
            <p:nvPr/>
          </p:nvSpPr>
          <p:spPr bwMode="auto">
            <a:xfrm>
              <a:off x="5732" y="2517"/>
              <a:ext cx="114"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7" name="Text Box 82"/>
            <p:cNvSpPr txBox="1">
              <a:spLocks noChangeArrowheads="1"/>
            </p:cNvSpPr>
            <p:nvPr/>
          </p:nvSpPr>
          <p:spPr bwMode="auto">
            <a:xfrm>
              <a:off x="5710" y="2151"/>
              <a:ext cx="218"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48" name="Line 83"/>
            <p:cNvSpPr>
              <a:spLocks noChangeShapeType="1"/>
            </p:cNvSpPr>
            <p:nvPr/>
          </p:nvSpPr>
          <p:spPr bwMode="auto">
            <a:xfrm flipH="1">
              <a:off x="5814" y="1992"/>
              <a:ext cx="0" cy="175"/>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9" name="Freeform 84"/>
            <p:cNvSpPr>
              <a:spLocks/>
            </p:cNvSpPr>
            <p:nvPr/>
          </p:nvSpPr>
          <p:spPr bwMode="auto">
            <a:xfrm>
              <a:off x="5462" y="1792"/>
              <a:ext cx="167" cy="198"/>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Freeform 85"/>
            <p:cNvSpPr>
              <a:spLocks/>
            </p:cNvSpPr>
            <p:nvPr/>
          </p:nvSpPr>
          <p:spPr bwMode="auto">
            <a:xfrm>
              <a:off x="5120" y="1790"/>
              <a:ext cx="178" cy="209"/>
            </a:xfrm>
            <a:custGeom>
              <a:avLst/>
              <a:gdLst>
                <a:gd name="T0" fmla="*/ 257 w 257"/>
                <a:gd name="T1" fmla="*/ 0 h 240"/>
                <a:gd name="T2" fmla="*/ 0 w 257"/>
                <a:gd name="T3" fmla="*/ 240 h 240"/>
              </a:gdLst>
              <a:ahLst/>
              <a:cxnLst>
                <a:cxn ang="0">
                  <a:pos x="T0" y="T1"/>
                </a:cxn>
                <a:cxn ang="0">
                  <a:pos x="T2" y="T3"/>
                </a:cxn>
              </a:cxnLst>
              <a:rect l="0" t="0" r="r" b="b"/>
              <a:pathLst>
                <a:path w="257" h="240">
                  <a:moveTo>
                    <a:pt x="257" y="0"/>
                  </a:moveTo>
                  <a:lnTo>
                    <a:pt x="0" y="240"/>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1" name="Line 86"/>
            <p:cNvSpPr>
              <a:spLocks noChangeShapeType="1"/>
            </p:cNvSpPr>
            <p:nvPr/>
          </p:nvSpPr>
          <p:spPr bwMode="auto">
            <a:xfrm>
              <a:off x="5814" y="2360"/>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Oval 87"/>
            <p:cNvSpPr>
              <a:spLocks noChangeArrowheads="1"/>
            </p:cNvSpPr>
            <p:nvPr/>
          </p:nvSpPr>
          <p:spPr bwMode="auto">
            <a:xfrm>
              <a:off x="4865" y="1035"/>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C</a:t>
              </a:r>
            </a:p>
          </p:txBody>
        </p:sp>
        <p:sp>
          <p:nvSpPr>
            <p:cNvPr id="53" name="Oval 88"/>
            <p:cNvSpPr>
              <a:spLocks noChangeArrowheads="1"/>
            </p:cNvSpPr>
            <p:nvPr/>
          </p:nvSpPr>
          <p:spPr bwMode="auto">
            <a:xfrm>
              <a:off x="5235" y="1536"/>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B</a:t>
              </a:r>
            </a:p>
          </p:txBody>
        </p:sp>
        <p:sp>
          <p:nvSpPr>
            <p:cNvPr id="54" name="Text Box 89" descr="白色大理石"/>
            <p:cNvSpPr txBox="1">
              <a:spLocks noChangeArrowheads="1"/>
            </p:cNvSpPr>
            <p:nvPr/>
          </p:nvSpPr>
          <p:spPr bwMode="auto">
            <a:xfrm>
              <a:off x="5031" y="1997"/>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R</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55" name="Line 90"/>
            <p:cNvSpPr>
              <a:spLocks noChangeShapeType="1"/>
            </p:cNvSpPr>
            <p:nvPr/>
          </p:nvSpPr>
          <p:spPr bwMode="auto">
            <a:xfrm>
              <a:off x="4901" y="1997"/>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6" name="Line 91"/>
            <p:cNvSpPr>
              <a:spLocks noChangeShapeType="1"/>
            </p:cNvSpPr>
            <p:nvPr/>
          </p:nvSpPr>
          <p:spPr bwMode="auto">
            <a:xfrm>
              <a:off x="4887" y="2394"/>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7" name="Text Box 92"/>
            <p:cNvSpPr txBox="1">
              <a:spLocks noChangeArrowheads="1"/>
            </p:cNvSpPr>
            <p:nvPr/>
          </p:nvSpPr>
          <p:spPr bwMode="auto">
            <a:xfrm>
              <a:off x="4811" y="2097"/>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58" name="Line 93"/>
            <p:cNvSpPr>
              <a:spLocks noChangeShapeType="1"/>
            </p:cNvSpPr>
            <p:nvPr/>
          </p:nvSpPr>
          <p:spPr bwMode="auto">
            <a:xfrm flipH="1">
              <a:off x="4930" y="2008"/>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9" name="Line 94"/>
            <p:cNvSpPr>
              <a:spLocks noChangeShapeType="1"/>
            </p:cNvSpPr>
            <p:nvPr/>
          </p:nvSpPr>
          <p:spPr bwMode="auto">
            <a:xfrm flipH="1">
              <a:off x="4926" y="2279"/>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0" name="Freeform 95"/>
            <p:cNvSpPr>
              <a:spLocks/>
            </p:cNvSpPr>
            <p:nvPr/>
          </p:nvSpPr>
          <p:spPr bwMode="auto">
            <a:xfrm>
              <a:off x="5122" y="1281"/>
              <a:ext cx="226" cy="255"/>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1" name="Oval 96"/>
            <p:cNvSpPr>
              <a:spLocks noChangeArrowheads="1"/>
            </p:cNvSpPr>
            <p:nvPr/>
          </p:nvSpPr>
          <p:spPr bwMode="auto">
            <a:xfrm>
              <a:off x="4383" y="1517"/>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chemeClr val="accent1"/>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A</a:t>
              </a:r>
            </a:p>
          </p:txBody>
        </p:sp>
        <p:sp>
          <p:nvSpPr>
            <p:cNvPr id="62" name="Line 97"/>
            <p:cNvSpPr>
              <a:spLocks noChangeShapeType="1"/>
            </p:cNvSpPr>
            <p:nvPr/>
          </p:nvSpPr>
          <p:spPr bwMode="auto">
            <a:xfrm>
              <a:off x="3988" y="2010"/>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3" name="Text Box 98" descr="白色大理石"/>
            <p:cNvSpPr txBox="1">
              <a:spLocks noChangeArrowheads="1"/>
            </p:cNvSpPr>
            <p:nvPr/>
          </p:nvSpPr>
          <p:spPr bwMode="auto">
            <a:xfrm>
              <a:off x="4119" y="2001"/>
              <a:ext cx="218" cy="525"/>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A</a:t>
              </a:r>
              <a:r>
                <a:rPr kumimoji="0" lang="en-US" altLang="zh-CN" sz="24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64" name="Line 99"/>
            <p:cNvSpPr>
              <a:spLocks noChangeShapeType="1"/>
            </p:cNvSpPr>
            <p:nvPr/>
          </p:nvSpPr>
          <p:spPr bwMode="auto">
            <a:xfrm>
              <a:off x="3986" y="2525"/>
              <a:ext cx="113"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Text Box 100"/>
            <p:cNvSpPr txBox="1">
              <a:spLocks noChangeArrowheads="1"/>
            </p:cNvSpPr>
            <p:nvPr/>
          </p:nvSpPr>
          <p:spPr bwMode="auto">
            <a:xfrm>
              <a:off x="3906" y="2184"/>
              <a:ext cx="219" cy="2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36000"/>
            <a:lstStyle/>
            <a:p>
              <a:pPr marL="0" marR="0" lvl="0" indent="0" algn="ctr"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p>
          </p:txBody>
        </p:sp>
        <p:sp>
          <p:nvSpPr>
            <p:cNvPr id="66" name="Line 101"/>
            <p:cNvSpPr>
              <a:spLocks noChangeShapeType="1"/>
            </p:cNvSpPr>
            <p:nvPr/>
          </p:nvSpPr>
          <p:spPr bwMode="auto">
            <a:xfrm flipH="1">
              <a:off x="4028" y="2020"/>
              <a:ext cx="0" cy="169"/>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Line 102"/>
            <p:cNvSpPr>
              <a:spLocks noChangeShapeType="1"/>
            </p:cNvSpPr>
            <p:nvPr/>
          </p:nvSpPr>
          <p:spPr bwMode="auto">
            <a:xfrm>
              <a:off x="4012" y="2387"/>
              <a:ext cx="0" cy="142"/>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Freeform 103"/>
            <p:cNvSpPr>
              <a:spLocks/>
            </p:cNvSpPr>
            <p:nvPr/>
          </p:nvSpPr>
          <p:spPr bwMode="auto">
            <a:xfrm>
              <a:off x="4241" y="1746"/>
              <a:ext cx="194" cy="253"/>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Freeform 104"/>
            <p:cNvSpPr>
              <a:spLocks/>
            </p:cNvSpPr>
            <p:nvPr/>
          </p:nvSpPr>
          <p:spPr bwMode="auto">
            <a:xfrm>
              <a:off x="4609" y="1253"/>
              <a:ext cx="275" cy="292"/>
            </a:xfrm>
            <a:custGeom>
              <a:avLst/>
              <a:gdLst>
                <a:gd name="T0" fmla="*/ 315 w 315"/>
                <a:gd name="T1" fmla="*/ 0 h 223"/>
                <a:gd name="T2" fmla="*/ 0 w 315"/>
                <a:gd name="T3" fmla="*/ 223 h 223"/>
              </a:gdLst>
              <a:ahLst/>
              <a:cxnLst>
                <a:cxn ang="0">
                  <a:pos x="T0" y="T1"/>
                </a:cxn>
                <a:cxn ang="0">
                  <a:pos x="T2" y="T3"/>
                </a:cxn>
              </a:cxnLst>
              <a:rect l="0" t="0" r="r" b="b"/>
              <a:pathLst>
                <a:path w="315" h="223">
                  <a:moveTo>
                    <a:pt x="315" y="0"/>
                  </a:moveTo>
                  <a:lnTo>
                    <a:pt x="0" y="223"/>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0" name="Text Box 105" descr="白色大理石"/>
            <p:cNvSpPr txBox="1">
              <a:spLocks noChangeArrowheads="1"/>
            </p:cNvSpPr>
            <p:nvPr/>
          </p:nvSpPr>
          <p:spPr bwMode="auto">
            <a:xfrm>
              <a:off x="4581" y="2006"/>
              <a:ext cx="218" cy="397"/>
            </a:xfrm>
            <a:prstGeom prst="rect">
              <a:avLst/>
            </a:prstGeom>
            <a:blipFill dpi="0" rotWithShape="0">
              <a:blip r:embed="rId2" cstate="print"/>
              <a:srcRect/>
              <a:tile tx="0" ty="0" sx="100000" sy="100000" flip="none" algn="tl"/>
            </a:blipFill>
            <a:ln w="9525">
              <a:solidFill>
                <a:srgbClr val="000000"/>
              </a:solidFill>
              <a:miter lim="800000"/>
              <a:headEnd/>
              <a:tailEnd/>
            </a:ln>
          </p:spPr>
          <p:txBody>
            <a:bodyPr lIns="0" tIns="72000" rIns="0" bIns="0"/>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C</a:t>
              </a:r>
              <a:r>
                <a:rPr kumimoji="0" lang="en-US" altLang="zh-CN" sz="2000" b="0" i="0" u="none" strike="noStrike" kern="0" cap="none" spc="0" normalizeH="0" baseline="-25000" noProof="0" smtClean="0">
                  <a:ln>
                    <a:noFill/>
                  </a:ln>
                  <a:solidFill>
                    <a:sysClr val="windowText" lastClr="000000"/>
                  </a:solidFill>
                  <a:effectLst/>
                  <a:uLnTx/>
                  <a:uFillTx/>
                  <a:latin typeface="Times New Roman" pitchFamily="18" charset="0"/>
                </a:rPr>
                <a:t>L</a:t>
              </a:r>
              <a:endPar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endParaRPr>
            </a:p>
          </p:txBody>
        </p:sp>
        <p:sp>
          <p:nvSpPr>
            <p:cNvPr id="71" name="Line 106"/>
            <p:cNvSpPr>
              <a:spLocks noChangeShapeType="1"/>
            </p:cNvSpPr>
            <p:nvPr/>
          </p:nvSpPr>
          <p:spPr bwMode="auto">
            <a:xfrm>
              <a:off x="4451" y="2006"/>
              <a:ext cx="13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2" name="Line 107"/>
            <p:cNvSpPr>
              <a:spLocks noChangeShapeType="1"/>
            </p:cNvSpPr>
            <p:nvPr/>
          </p:nvSpPr>
          <p:spPr bwMode="auto">
            <a:xfrm>
              <a:off x="4437" y="2403"/>
              <a:ext cx="115" cy="0"/>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Text Box 108"/>
            <p:cNvSpPr txBox="1">
              <a:spLocks noChangeArrowheads="1"/>
            </p:cNvSpPr>
            <p:nvPr/>
          </p:nvSpPr>
          <p:spPr bwMode="auto">
            <a:xfrm>
              <a:off x="4341" y="2070"/>
              <a:ext cx="255" cy="1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marL="0" marR="0" lvl="0" indent="0" defTabSz="914400" eaLnBrk="0" fontAlgn="auto" latinLnBrk="0" hangingPunct="0">
                <a:lnSpc>
                  <a:spcPct val="100000"/>
                </a:lnSpc>
                <a:spcBef>
                  <a:spcPct val="0"/>
                </a:spcBef>
                <a:spcAft>
                  <a:spcPts val="0"/>
                </a:spcAft>
                <a:buClrTx/>
                <a:buSzTx/>
                <a:buFontTx/>
                <a:buNone/>
                <a:tabLst/>
                <a:defRPr/>
              </a:pPr>
              <a:r>
                <a:rPr kumimoji="0" lang="en-US" altLang="zh-CN" sz="2000" b="0" i="1" u="none" strike="noStrike" kern="0" cap="none" spc="0" normalizeH="0" baseline="0" noProof="0" smtClean="0">
                  <a:ln>
                    <a:noFill/>
                  </a:ln>
                  <a:solidFill>
                    <a:sysClr val="windowText" lastClr="000000"/>
                  </a:solidFill>
                  <a:effectLst/>
                  <a:uLnTx/>
                  <a:uFillTx/>
                  <a:latin typeface="Times New Roman" pitchFamily="18" charset="0"/>
                </a:rPr>
                <a:t>h</a:t>
              </a:r>
              <a:r>
                <a:rPr kumimoji="0" lang="en-US" altLang="zh-CN" sz="2000" b="0" i="0" u="none" strike="noStrike" kern="0" cap="none" spc="0" normalizeH="0" baseline="0" noProof="0" smtClean="0">
                  <a:ln>
                    <a:noFill/>
                  </a:ln>
                  <a:solidFill>
                    <a:sysClr val="windowText" lastClr="000000"/>
                  </a:solidFill>
                  <a:effectLst/>
                  <a:uLnTx/>
                  <a:uFillTx/>
                  <a:latin typeface="Times New Roman" pitchFamily="18" charset="0"/>
                </a:rPr>
                <a:t>-1</a:t>
              </a:r>
            </a:p>
          </p:txBody>
        </p:sp>
        <p:sp>
          <p:nvSpPr>
            <p:cNvPr id="74" name="Line 109"/>
            <p:cNvSpPr>
              <a:spLocks noChangeShapeType="1"/>
            </p:cNvSpPr>
            <p:nvPr/>
          </p:nvSpPr>
          <p:spPr bwMode="auto">
            <a:xfrm flipH="1">
              <a:off x="4490" y="2016"/>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Line 110"/>
            <p:cNvSpPr>
              <a:spLocks noChangeShapeType="1"/>
            </p:cNvSpPr>
            <p:nvPr/>
          </p:nvSpPr>
          <p:spPr bwMode="auto">
            <a:xfrm flipH="1">
              <a:off x="4486" y="2288"/>
              <a:ext cx="0" cy="11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Line 111"/>
            <p:cNvSpPr>
              <a:spLocks noChangeShapeType="1"/>
            </p:cNvSpPr>
            <p:nvPr/>
          </p:nvSpPr>
          <p:spPr bwMode="auto">
            <a:xfrm>
              <a:off x="5136" y="2401"/>
              <a:ext cx="0" cy="136"/>
            </a:xfrm>
            <a:prstGeom prst="line">
              <a:avLst/>
            </a:prstGeom>
            <a:noFill/>
            <a:ln w="38100">
              <a:solidFill>
                <a:srgbClr val="FF33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Oval 112"/>
            <p:cNvSpPr>
              <a:spLocks noChangeArrowheads="1"/>
            </p:cNvSpPr>
            <p:nvPr/>
          </p:nvSpPr>
          <p:spPr bwMode="auto">
            <a:xfrm>
              <a:off x="4987" y="2536"/>
              <a:ext cx="295" cy="295"/>
            </a:xfrm>
            <a:prstGeom prst="ellipse">
              <a:avLst/>
            </a:prstGeom>
            <a:noFill/>
            <a:ln w="25400">
              <a:solidFill>
                <a:srgbClr val="0000CC"/>
              </a:solidFill>
              <a:round/>
              <a:headEnd/>
              <a:tailEnd/>
            </a:ln>
            <a:extLst>
              <a:ext uri="{909E8E84-426E-40DD-AFC4-6F175D3DCCD1}">
                <a14:hiddenFill xmlns:a14="http://schemas.microsoft.com/office/drawing/2010/main" xmlns="">
                  <a:solidFill>
                    <a:srgbClr val="FF7C80"/>
                  </a:solidFill>
                </a14:hiddenFill>
              </a:ext>
            </a:extLst>
          </p:spPr>
          <p:txBody>
            <a:bodyPr tIns="0" bIns="0"/>
            <a:lstStyle/>
            <a:p>
              <a:pPr marL="0" marR="0" lvl="0" indent="0" algn="just" defTabSz="914400" eaLnBrk="0" fontAlgn="auto" latinLnBrk="0" hangingPunct="0">
                <a:lnSpc>
                  <a:spcPct val="90000"/>
                </a:lnSpc>
                <a:spcBef>
                  <a:spcPct val="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Times New Roman" pitchFamily="18" charset="0"/>
                </a:rPr>
                <a:t>X</a:t>
              </a:r>
            </a:p>
          </p:txBody>
        </p:sp>
        <p:sp>
          <p:nvSpPr>
            <p:cNvPr id="78" name="Freeform 113"/>
            <p:cNvSpPr>
              <a:spLocks/>
            </p:cNvSpPr>
            <p:nvPr/>
          </p:nvSpPr>
          <p:spPr bwMode="auto">
            <a:xfrm>
              <a:off x="4590" y="1781"/>
              <a:ext cx="114" cy="227"/>
            </a:xfrm>
            <a:custGeom>
              <a:avLst/>
              <a:gdLst>
                <a:gd name="T0" fmla="*/ 0 w 240"/>
                <a:gd name="T1" fmla="*/ 0 h 244"/>
                <a:gd name="T2" fmla="*/ 240 w 240"/>
                <a:gd name="T3" fmla="*/ 244 h 244"/>
              </a:gdLst>
              <a:ahLst/>
              <a:cxnLst>
                <a:cxn ang="0">
                  <a:pos x="T0" y="T1"/>
                </a:cxn>
                <a:cxn ang="0">
                  <a:pos x="T2" y="T3"/>
                </a:cxn>
              </a:cxnLst>
              <a:rect l="0" t="0" r="r" b="b"/>
              <a:pathLst>
                <a:path w="240" h="244">
                  <a:moveTo>
                    <a:pt x="0" y="0"/>
                  </a:moveTo>
                  <a:lnTo>
                    <a:pt x="240" y="244"/>
                  </a:lnTo>
                </a:path>
              </a:pathLst>
            </a:custGeom>
            <a:noFill/>
            <a:ln w="38100" cmpd="sng">
              <a:solidFill>
                <a:srgbClr val="0066CC"/>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9" name="Group 114"/>
          <p:cNvGrpSpPr>
            <a:grpSpLocks/>
          </p:cNvGrpSpPr>
          <p:nvPr/>
        </p:nvGrpSpPr>
        <p:grpSpPr bwMode="auto">
          <a:xfrm>
            <a:off x="6408489" y="1800646"/>
            <a:ext cx="1543050" cy="1287463"/>
            <a:chOff x="4553" y="1139"/>
            <a:chExt cx="972" cy="811"/>
          </a:xfrm>
        </p:grpSpPr>
        <p:sp>
          <p:nvSpPr>
            <p:cNvPr id="80" name="Text Box 115"/>
            <p:cNvSpPr txBox="1">
              <a:spLocks noChangeArrowheads="1"/>
            </p:cNvSpPr>
            <p:nvPr/>
          </p:nvSpPr>
          <p:spPr bwMode="auto">
            <a:xfrm>
              <a:off x="5006" y="1139"/>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eaLnBrk="0" hangingPunct="0">
                <a:spcBef>
                  <a:spcPct val="0"/>
                </a:spcBef>
              </a:pPr>
              <a:r>
                <a:rPr lang="en-US" altLang="zh-CN" sz="2000">
                  <a:latin typeface="Times New Roman" pitchFamily="18" charset="0"/>
                </a:rPr>
                <a:t>0</a:t>
              </a:r>
            </a:p>
          </p:txBody>
        </p:sp>
        <p:sp>
          <p:nvSpPr>
            <p:cNvPr id="81" name="Text Box 116"/>
            <p:cNvSpPr txBox="1">
              <a:spLocks noChangeArrowheads="1"/>
            </p:cNvSpPr>
            <p:nvPr/>
          </p:nvSpPr>
          <p:spPr bwMode="auto">
            <a:xfrm>
              <a:off x="5346" y="1621"/>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eaLnBrk="0" hangingPunct="0">
                <a:spcBef>
                  <a:spcPct val="0"/>
                </a:spcBef>
              </a:pPr>
              <a:r>
                <a:rPr lang="en-US" altLang="zh-CN" sz="2000">
                  <a:latin typeface="Times New Roman" pitchFamily="18" charset="0"/>
                </a:rPr>
                <a:t>0</a:t>
              </a:r>
            </a:p>
          </p:txBody>
        </p:sp>
        <p:sp>
          <p:nvSpPr>
            <p:cNvPr id="82" name="Text Box 117"/>
            <p:cNvSpPr txBox="1">
              <a:spLocks noChangeArrowheads="1"/>
            </p:cNvSpPr>
            <p:nvPr/>
          </p:nvSpPr>
          <p:spPr bwMode="auto">
            <a:xfrm>
              <a:off x="4553" y="1706"/>
              <a:ext cx="179" cy="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p>
              <a:pPr algn="ctr" eaLnBrk="0" hangingPunct="0">
                <a:spcBef>
                  <a:spcPct val="0"/>
                </a:spcBef>
              </a:pPr>
              <a:r>
                <a:rPr lang="en-US" altLang="zh-CN" sz="2000">
                  <a:latin typeface="Times New Roman" pitchFamily="18" charset="0"/>
                </a:rPr>
                <a:t>1</a:t>
              </a:r>
            </a:p>
          </p:txBody>
        </p:sp>
      </p:grpSp>
      <p:sp>
        <p:nvSpPr>
          <p:cNvPr id="83" name="Text Box 2"/>
          <p:cNvSpPr txBox="1">
            <a:spLocks noChangeArrowheads="1"/>
          </p:cNvSpPr>
          <p:nvPr/>
        </p:nvSpPr>
        <p:spPr bwMode="auto">
          <a:xfrm>
            <a:off x="6899337" y="5636096"/>
            <a:ext cx="121730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8000" tIns="10800" rIns="18000" bIns="10800"/>
          <a:lstStyle/>
          <a:p>
            <a:pPr algn="just" eaLnBrk="0" hangingPunct="0">
              <a:lnSpc>
                <a:spcPct val="80000"/>
              </a:lnSpc>
              <a:spcBef>
                <a:spcPct val="0"/>
              </a:spcBef>
            </a:pPr>
            <a:r>
              <a:rPr lang="zh-CN" altLang="en-US" sz="2400" dirty="0" smtClean="0">
                <a:latin typeface="Times New Roman" pitchFamily="18" charset="0"/>
              </a:rPr>
              <a:t>调整后</a:t>
            </a:r>
            <a:endParaRPr lang="zh-CN" altLang="en-US" sz="2400" dirty="0">
              <a:latin typeface="Times New Roman" pitchFamily="18" charset="0"/>
            </a:endParaRPr>
          </a:p>
        </p:txBody>
      </p:sp>
    </p:spTree>
    <p:extLst>
      <p:ext uri="{BB962C8B-B14F-4D97-AF65-F5344CB8AC3E}">
        <p14:creationId xmlns:p14="http://schemas.microsoft.com/office/powerpoint/2010/main" xmlns="" val="141917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barn(inVertical)">
                                      <p:cBhvr>
                                        <p:cTn id="10" dur="500"/>
                                        <p:tgtEl>
                                          <p:spTgt spid="7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barn(inVertical)">
                                      <p:cBhvr>
                                        <p:cTn id="13"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96752"/>
            <a:ext cx="8424863" cy="792162"/>
          </a:xfrm>
        </p:spPr>
        <p:txBody>
          <a:bodyPr/>
          <a:lstStyle/>
          <a:p>
            <a:pPr algn="l"/>
            <a:r>
              <a:rPr lang="zh-CN" altLang="en-US" sz="4000" dirty="0">
                <a:solidFill>
                  <a:srgbClr val="080808"/>
                </a:solidFill>
              </a:rPr>
              <a:t>线性表的查找</a:t>
            </a:r>
          </a:p>
        </p:txBody>
      </p:sp>
      <p:sp>
        <p:nvSpPr>
          <p:cNvPr id="3" name="内容占位符 2"/>
          <p:cNvSpPr>
            <a:spLocks noGrp="1"/>
          </p:cNvSpPr>
          <p:nvPr>
            <p:ph idx="1"/>
          </p:nvPr>
        </p:nvSpPr>
        <p:spPr>
          <a:xfrm>
            <a:off x="395288" y="1988840"/>
            <a:ext cx="8569325" cy="4535785"/>
          </a:xfrm>
        </p:spPr>
        <p:txBody>
          <a:bodyPr/>
          <a:lstStyle/>
          <a:p>
            <a:pPr>
              <a:lnSpc>
                <a:spcPct val="150000"/>
              </a:lnSpc>
            </a:pPr>
            <a:r>
              <a:rPr lang="zh-CN" altLang="en-US" dirty="0"/>
              <a:t>顺序</a:t>
            </a:r>
            <a:r>
              <a:rPr lang="zh-CN" altLang="en-US" dirty="0" smtClean="0"/>
              <a:t>查找（线性查找）</a:t>
            </a:r>
            <a:endParaRPr lang="en-US" altLang="zh-CN" dirty="0" smtClean="0"/>
          </a:p>
          <a:p>
            <a:pPr>
              <a:lnSpc>
                <a:spcPct val="150000"/>
              </a:lnSpc>
            </a:pPr>
            <a:r>
              <a:rPr lang="zh-CN" altLang="en-US" dirty="0" smtClean="0"/>
              <a:t>折半查找（二分查找）</a:t>
            </a:r>
            <a:endParaRPr lang="en-US" altLang="zh-CN" dirty="0" smtClean="0"/>
          </a:p>
          <a:p>
            <a:pPr>
              <a:lnSpc>
                <a:spcPct val="150000"/>
              </a:lnSpc>
            </a:pPr>
            <a:r>
              <a:rPr lang="zh-CN" altLang="en-US" dirty="0" smtClean="0"/>
              <a:t>分块</a:t>
            </a:r>
            <a:r>
              <a:rPr lang="zh-CN" altLang="en-US" dirty="0"/>
              <a:t>查找（索引顺序查找）</a:t>
            </a:r>
          </a:p>
        </p:txBody>
      </p:sp>
      <p:sp>
        <p:nvSpPr>
          <p:cNvPr id="4"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22219479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平衡二叉树</a:t>
            </a:r>
          </a:p>
        </p:txBody>
      </p:sp>
      <p:sp>
        <p:nvSpPr>
          <p:cNvPr id="3" name="内容占位符 2"/>
          <p:cNvSpPr>
            <a:spLocks noGrp="1"/>
          </p:cNvSpPr>
          <p:nvPr>
            <p:ph idx="1"/>
          </p:nvPr>
        </p:nvSpPr>
        <p:spPr/>
        <p:txBody>
          <a:bodyPr/>
          <a:lstStyle/>
          <a:p>
            <a:r>
              <a:rPr lang="zh-CN" altLang="en-US" dirty="0" smtClean="0"/>
              <a:t>重要结论</a:t>
            </a:r>
            <a:endParaRPr lang="en-US" altLang="zh-CN" dirty="0" smtClean="0"/>
          </a:p>
          <a:p>
            <a:pPr lvl="1"/>
            <a:r>
              <a:rPr lang="zh-CN" altLang="en-US" dirty="0" smtClean="0"/>
              <a:t>当平衡的二叉排序树因插入结点而失去平衡时，仅需对最小不平衡子树进行平衡处理即可。</a:t>
            </a:r>
            <a:endParaRPr lang="en-US" altLang="zh-CN" dirty="0" smtClean="0"/>
          </a:p>
          <a:p>
            <a:pPr lvl="1"/>
            <a:r>
              <a:rPr lang="zh-CN" altLang="en-US" dirty="0"/>
              <a:t>平衡</a:t>
            </a:r>
            <a:r>
              <a:rPr lang="zh-CN" altLang="en-US" dirty="0" smtClean="0"/>
              <a:t>处理的关键是识别不平衡树是</a:t>
            </a:r>
            <a:r>
              <a:rPr lang="en-US" altLang="zh-CN" dirty="0" smtClean="0"/>
              <a:t>AB</a:t>
            </a:r>
            <a:r>
              <a:rPr lang="zh-CN" altLang="en-US" dirty="0" smtClean="0"/>
              <a:t>型还是</a:t>
            </a:r>
            <a:r>
              <a:rPr lang="en-US" altLang="zh-CN" dirty="0" smtClean="0"/>
              <a:t>ABC</a:t>
            </a:r>
            <a:r>
              <a:rPr lang="zh-CN" altLang="en-US" dirty="0" smtClean="0"/>
              <a:t>型。</a:t>
            </a:r>
            <a:endParaRPr lang="en-US" altLang="zh-CN" dirty="0"/>
          </a:p>
          <a:p>
            <a:pPr lvl="1"/>
            <a:r>
              <a:rPr lang="zh-CN" altLang="en-US" dirty="0" smtClean="0"/>
              <a:t>由于经过旋转处理后的子树深度和插入之前相同，因而不影响插入路径上所有祖先结点的平衡。</a:t>
            </a:r>
            <a:endParaRPr lang="zh-CN" altLang="en-US" dirty="0"/>
          </a:p>
        </p:txBody>
      </p:sp>
    </p:spTree>
    <p:extLst>
      <p:ext uri="{BB962C8B-B14F-4D97-AF65-F5344CB8AC3E}">
        <p14:creationId xmlns:p14="http://schemas.microsoft.com/office/powerpoint/2010/main" xmlns="" val="14191786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09954" name="Group 2"/>
          <p:cNvGrpSpPr>
            <a:grpSpLocks/>
          </p:cNvGrpSpPr>
          <p:nvPr/>
        </p:nvGrpSpPr>
        <p:grpSpPr bwMode="auto">
          <a:xfrm>
            <a:off x="4187825" y="1447800"/>
            <a:ext cx="2365375" cy="1600200"/>
            <a:chOff x="2639" y="912"/>
            <a:chExt cx="1490" cy="1008"/>
          </a:xfrm>
        </p:grpSpPr>
        <p:sp>
          <p:nvSpPr>
            <p:cNvPr id="509955" name="Line 3"/>
            <p:cNvSpPr>
              <a:spLocks noChangeShapeType="1"/>
            </p:cNvSpPr>
            <p:nvPr/>
          </p:nvSpPr>
          <p:spPr bwMode="auto">
            <a:xfrm flipH="1">
              <a:off x="3024" y="1296"/>
              <a:ext cx="253"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56" name="Oval 4"/>
            <p:cNvSpPr>
              <a:spLocks noChangeArrowheads="1"/>
            </p:cNvSpPr>
            <p:nvPr/>
          </p:nvSpPr>
          <p:spPr bwMode="auto">
            <a:xfrm>
              <a:off x="2639" y="1488"/>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13</a:t>
              </a:r>
            </a:p>
          </p:txBody>
        </p:sp>
        <p:grpSp>
          <p:nvGrpSpPr>
            <p:cNvPr id="509957" name="Group 5"/>
            <p:cNvGrpSpPr>
              <a:grpSpLocks/>
            </p:cNvGrpSpPr>
            <p:nvPr/>
          </p:nvGrpSpPr>
          <p:grpSpPr bwMode="auto">
            <a:xfrm>
              <a:off x="3648" y="1248"/>
              <a:ext cx="481" cy="672"/>
              <a:chOff x="1392" y="1104"/>
              <a:chExt cx="481" cy="672"/>
            </a:xfrm>
          </p:grpSpPr>
          <p:sp>
            <p:nvSpPr>
              <p:cNvPr id="509958" name="Line 6"/>
              <p:cNvSpPr>
                <a:spLocks noChangeShapeType="1"/>
              </p:cNvSpPr>
              <p:nvPr/>
            </p:nvSpPr>
            <p:spPr bwMode="auto">
              <a:xfrm>
                <a:off x="1392" y="1104"/>
                <a:ext cx="192"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59" name="Oval 7"/>
              <p:cNvSpPr>
                <a:spLocks noChangeArrowheads="1"/>
              </p:cNvSpPr>
              <p:nvPr/>
            </p:nvSpPr>
            <p:spPr bwMode="auto">
              <a:xfrm>
                <a:off x="1392" y="134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37</a:t>
                </a:r>
              </a:p>
            </p:txBody>
          </p:sp>
        </p:grpSp>
        <p:sp>
          <p:nvSpPr>
            <p:cNvPr id="509960" name="Oval 8"/>
            <p:cNvSpPr>
              <a:spLocks noChangeArrowheads="1"/>
            </p:cNvSpPr>
            <p:nvPr/>
          </p:nvSpPr>
          <p:spPr bwMode="auto">
            <a:xfrm>
              <a:off x="3216" y="912"/>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24</a:t>
              </a:r>
            </a:p>
          </p:txBody>
        </p:sp>
      </p:grpSp>
      <p:sp>
        <p:nvSpPr>
          <p:cNvPr id="509961" name="Rectangle 9"/>
          <p:cNvSpPr>
            <a:spLocks noGrp="1" noChangeArrowheads="1"/>
          </p:cNvSpPr>
          <p:nvPr>
            <p:ph type="title"/>
          </p:nvPr>
        </p:nvSpPr>
        <p:spPr>
          <a:xfrm>
            <a:off x="179388" y="260350"/>
            <a:ext cx="6337300" cy="762000"/>
          </a:xfrm>
        </p:spPr>
        <p:txBody>
          <a:bodyPr/>
          <a:lstStyle/>
          <a:p>
            <a:pPr algn="l"/>
            <a:r>
              <a:rPr lang="zh-CN" altLang="en-US" sz="2800" b="1" dirty="0" smtClean="0">
                <a:solidFill>
                  <a:srgbClr val="0000CC"/>
                </a:solidFill>
                <a:ea typeface="楷体_GB2312" pitchFamily="49" charset="-122"/>
              </a:rPr>
              <a:t>例</a:t>
            </a:r>
            <a:r>
              <a:rPr lang="en-US" altLang="zh-CN" sz="2800" b="1" dirty="0" smtClean="0">
                <a:solidFill>
                  <a:srgbClr val="0000CC"/>
                </a:solidFill>
                <a:ea typeface="楷体_GB2312" pitchFamily="49" charset="-122"/>
              </a:rPr>
              <a:t>1</a:t>
            </a:r>
            <a:r>
              <a:rPr lang="zh-CN" altLang="en-US" sz="2800" b="1" dirty="0" smtClean="0">
                <a:solidFill>
                  <a:srgbClr val="0000CC"/>
                </a:solidFill>
                <a:ea typeface="楷体_GB2312" pitchFamily="49" charset="-122"/>
              </a:rPr>
              <a:t>：</a:t>
            </a:r>
            <a:r>
              <a:rPr lang="zh-CN" altLang="en-US" sz="2400" b="1" dirty="0">
                <a:solidFill>
                  <a:schemeClr val="tx1"/>
                </a:solidFill>
                <a:ea typeface="楷体_GB2312" pitchFamily="49" charset="-122"/>
                <a:sym typeface="Wingdings" pitchFamily="2" charset="2"/>
              </a:rPr>
              <a:t>请将下面序列构成一棵</a:t>
            </a:r>
            <a:r>
              <a:rPr lang="zh-CN" altLang="en-US" sz="2400" b="1" dirty="0">
                <a:ea typeface="楷体_GB2312" pitchFamily="49" charset="-122"/>
                <a:sym typeface="Wingdings" pitchFamily="2" charset="2"/>
              </a:rPr>
              <a:t>平衡二叉排序树</a:t>
            </a:r>
            <a:r>
              <a:rPr lang="zh-CN" altLang="en-US" sz="2400" b="1" dirty="0">
                <a:solidFill>
                  <a:schemeClr val="tx1"/>
                </a:solidFill>
                <a:ea typeface="楷体_GB2312" pitchFamily="49" charset="-122"/>
                <a:sym typeface="Wingdings" pitchFamily="2" charset="2"/>
              </a:rPr>
              <a:t>：</a:t>
            </a:r>
            <a:br>
              <a:rPr lang="zh-CN" altLang="en-US" sz="2400" b="1" dirty="0">
                <a:solidFill>
                  <a:schemeClr val="tx1"/>
                </a:solidFill>
                <a:ea typeface="楷体_GB2312" pitchFamily="49" charset="-122"/>
                <a:sym typeface="Wingdings" pitchFamily="2" charset="2"/>
              </a:rPr>
            </a:br>
            <a:r>
              <a:rPr lang="zh-CN" altLang="en-US" sz="2400" b="1" dirty="0">
                <a:solidFill>
                  <a:schemeClr val="tx1"/>
                </a:solidFill>
                <a:ea typeface="黑体" pitchFamily="2" charset="-122"/>
                <a:sym typeface="Wingdings" pitchFamily="2" charset="2"/>
              </a:rPr>
              <a:t>              （ </a:t>
            </a:r>
            <a:r>
              <a:rPr lang="en-US" altLang="zh-CN" sz="2400" b="1" dirty="0">
                <a:solidFill>
                  <a:schemeClr val="tx1"/>
                </a:solidFill>
                <a:ea typeface="黑体" pitchFamily="2" charset="-122"/>
                <a:sym typeface="Wingdings" pitchFamily="2" charset="2"/>
              </a:rPr>
              <a:t>13</a:t>
            </a:r>
            <a:r>
              <a:rPr lang="zh-CN" altLang="en-US" sz="2400" b="1" dirty="0">
                <a:solidFill>
                  <a:schemeClr val="tx1"/>
                </a:solidFill>
                <a:ea typeface="黑体" pitchFamily="2" charset="-122"/>
                <a:sym typeface="Wingdings" pitchFamily="2" charset="2"/>
              </a:rPr>
              <a:t>，</a:t>
            </a:r>
            <a:r>
              <a:rPr lang="en-US" altLang="zh-CN" sz="2400" b="1" dirty="0">
                <a:solidFill>
                  <a:schemeClr val="tx1"/>
                </a:solidFill>
                <a:ea typeface="黑体" pitchFamily="2" charset="-122"/>
                <a:sym typeface="Wingdings" pitchFamily="2" charset="2"/>
              </a:rPr>
              <a:t>24</a:t>
            </a:r>
            <a:r>
              <a:rPr lang="zh-CN" altLang="en-US" sz="2400" b="1" dirty="0">
                <a:solidFill>
                  <a:schemeClr val="tx1"/>
                </a:solidFill>
                <a:ea typeface="黑体" pitchFamily="2" charset="-122"/>
                <a:sym typeface="Wingdings" pitchFamily="2" charset="2"/>
              </a:rPr>
              <a:t>，</a:t>
            </a:r>
            <a:r>
              <a:rPr lang="en-US" altLang="zh-CN" sz="2400" b="1" dirty="0">
                <a:solidFill>
                  <a:schemeClr val="tx1"/>
                </a:solidFill>
                <a:ea typeface="黑体" pitchFamily="2" charset="-122"/>
                <a:sym typeface="Wingdings" pitchFamily="2" charset="2"/>
              </a:rPr>
              <a:t>37</a:t>
            </a:r>
            <a:r>
              <a:rPr lang="zh-CN" altLang="en-US" sz="2400" b="1" dirty="0">
                <a:solidFill>
                  <a:schemeClr val="tx1"/>
                </a:solidFill>
                <a:ea typeface="黑体" pitchFamily="2" charset="-122"/>
                <a:sym typeface="Wingdings" pitchFamily="2" charset="2"/>
              </a:rPr>
              <a:t>，</a:t>
            </a:r>
            <a:r>
              <a:rPr lang="en-US" altLang="zh-CN" sz="2400" b="1" dirty="0">
                <a:solidFill>
                  <a:schemeClr val="tx1"/>
                </a:solidFill>
                <a:ea typeface="黑体" pitchFamily="2" charset="-122"/>
                <a:sym typeface="Wingdings" pitchFamily="2" charset="2"/>
              </a:rPr>
              <a:t>90</a:t>
            </a:r>
            <a:r>
              <a:rPr lang="zh-CN" altLang="en-US" sz="2400" b="1" dirty="0">
                <a:solidFill>
                  <a:schemeClr val="tx1"/>
                </a:solidFill>
                <a:ea typeface="黑体" pitchFamily="2" charset="-122"/>
                <a:sym typeface="Wingdings" pitchFamily="2" charset="2"/>
              </a:rPr>
              <a:t>，</a:t>
            </a:r>
            <a:r>
              <a:rPr lang="en-US" altLang="zh-CN" sz="2400" b="1" dirty="0">
                <a:solidFill>
                  <a:schemeClr val="tx1"/>
                </a:solidFill>
                <a:ea typeface="黑体" pitchFamily="2" charset="-122"/>
                <a:sym typeface="Wingdings" pitchFamily="2" charset="2"/>
              </a:rPr>
              <a:t>53</a:t>
            </a:r>
            <a:r>
              <a:rPr lang="zh-CN" altLang="en-US" sz="2400" b="1" dirty="0">
                <a:solidFill>
                  <a:schemeClr val="tx1"/>
                </a:solidFill>
                <a:ea typeface="黑体" pitchFamily="2" charset="-122"/>
                <a:sym typeface="Wingdings" pitchFamily="2" charset="2"/>
              </a:rPr>
              <a:t>）</a:t>
            </a:r>
          </a:p>
        </p:txBody>
      </p:sp>
      <p:sp>
        <p:nvSpPr>
          <p:cNvPr id="509962" name="Oval 10"/>
          <p:cNvSpPr>
            <a:spLocks noChangeArrowheads="1"/>
          </p:cNvSpPr>
          <p:nvPr/>
        </p:nvSpPr>
        <p:spPr bwMode="auto">
          <a:xfrm>
            <a:off x="1524000" y="1524000"/>
            <a:ext cx="763588"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13</a:t>
            </a:r>
          </a:p>
        </p:txBody>
      </p:sp>
      <p:grpSp>
        <p:nvGrpSpPr>
          <p:cNvPr id="509964" name="Group 12"/>
          <p:cNvGrpSpPr>
            <a:grpSpLocks/>
          </p:cNvGrpSpPr>
          <p:nvPr/>
        </p:nvGrpSpPr>
        <p:grpSpPr bwMode="auto">
          <a:xfrm>
            <a:off x="2895600" y="2971800"/>
            <a:ext cx="763588" cy="1066800"/>
            <a:chOff x="1392" y="1104"/>
            <a:chExt cx="481" cy="672"/>
          </a:xfrm>
        </p:grpSpPr>
        <p:sp>
          <p:nvSpPr>
            <p:cNvPr id="509965" name="Line 13"/>
            <p:cNvSpPr>
              <a:spLocks noChangeShapeType="1"/>
            </p:cNvSpPr>
            <p:nvPr/>
          </p:nvSpPr>
          <p:spPr bwMode="auto">
            <a:xfrm>
              <a:off x="1392" y="1104"/>
              <a:ext cx="192"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66" name="Oval 14"/>
            <p:cNvSpPr>
              <a:spLocks noChangeArrowheads="1"/>
            </p:cNvSpPr>
            <p:nvPr/>
          </p:nvSpPr>
          <p:spPr bwMode="auto">
            <a:xfrm>
              <a:off x="1392" y="134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37</a:t>
              </a:r>
            </a:p>
          </p:txBody>
        </p:sp>
      </p:grpSp>
      <p:sp>
        <p:nvSpPr>
          <p:cNvPr id="509967" name="Oval 15"/>
          <p:cNvSpPr>
            <a:spLocks noChangeArrowheads="1"/>
          </p:cNvSpPr>
          <p:nvPr/>
        </p:nvSpPr>
        <p:spPr bwMode="auto">
          <a:xfrm>
            <a:off x="1524000" y="1524000"/>
            <a:ext cx="763588"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-1</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13</a:t>
            </a:r>
          </a:p>
        </p:txBody>
      </p:sp>
      <p:sp>
        <p:nvSpPr>
          <p:cNvPr id="509968" name="Line 16"/>
          <p:cNvSpPr>
            <a:spLocks noChangeShapeType="1"/>
          </p:cNvSpPr>
          <p:nvPr/>
        </p:nvSpPr>
        <p:spPr bwMode="auto">
          <a:xfrm>
            <a:off x="2051050" y="1052513"/>
            <a:ext cx="0" cy="304800"/>
          </a:xfrm>
          <a:prstGeom prst="line">
            <a:avLst/>
          </a:prstGeom>
          <a:noFill/>
          <a:ln w="25400">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69" name="Line 17"/>
          <p:cNvSpPr>
            <a:spLocks noChangeShapeType="1"/>
          </p:cNvSpPr>
          <p:nvPr/>
        </p:nvSpPr>
        <p:spPr bwMode="auto">
          <a:xfrm>
            <a:off x="2700338" y="1052513"/>
            <a:ext cx="0" cy="304800"/>
          </a:xfrm>
          <a:prstGeom prst="line">
            <a:avLst/>
          </a:prstGeom>
          <a:noFill/>
          <a:ln w="25400">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70" name="Line 18"/>
          <p:cNvSpPr>
            <a:spLocks noChangeShapeType="1"/>
          </p:cNvSpPr>
          <p:nvPr/>
        </p:nvSpPr>
        <p:spPr bwMode="auto">
          <a:xfrm>
            <a:off x="3276600" y="1052513"/>
            <a:ext cx="0" cy="304800"/>
          </a:xfrm>
          <a:prstGeom prst="line">
            <a:avLst/>
          </a:prstGeom>
          <a:noFill/>
          <a:ln w="25400">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71" name="Line 19"/>
          <p:cNvSpPr>
            <a:spLocks noChangeShapeType="1"/>
          </p:cNvSpPr>
          <p:nvPr/>
        </p:nvSpPr>
        <p:spPr bwMode="auto">
          <a:xfrm>
            <a:off x="3851275" y="1052513"/>
            <a:ext cx="0" cy="304800"/>
          </a:xfrm>
          <a:prstGeom prst="line">
            <a:avLst/>
          </a:prstGeom>
          <a:noFill/>
          <a:ln w="25400">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72" name="Line 20"/>
          <p:cNvSpPr>
            <a:spLocks noChangeShapeType="1"/>
          </p:cNvSpPr>
          <p:nvPr/>
        </p:nvSpPr>
        <p:spPr bwMode="auto">
          <a:xfrm>
            <a:off x="4500563" y="1052513"/>
            <a:ext cx="0" cy="304800"/>
          </a:xfrm>
          <a:prstGeom prst="line">
            <a:avLst/>
          </a:prstGeom>
          <a:noFill/>
          <a:ln w="25400">
            <a:solidFill>
              <a:srgbClr val="FF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nvGrpSpPr>
          <p:cNvPr id="509973" name="Group 21"/>
          <p:cNvGrpSpPr>
            <a:grpSpLocks/>
          </p:cNvGrpSpPr>
          <p:nvPr/>
        </p:nvGrpSpPr>
        <p:grpSpPr bwMode="auto">
          <a:xfrm>
            <a:off x="2209800" y="2057400"/>
            <a:ext cx="763588" cy="1066800"/>
            <a:chOff x="1392" y="1104"/>
            <a:chExt cx="481" cy="672"/>
          </a:xfrm>
        </p:grpSpPr>
        <p:sp>
          <p:nvSpPr>
            <p:cNvPr id="509974" name="Line 22"/>
            <p:cNvSpPr>
              <a:spLocks noChangeShapeType="1"/>
            </p:cNvSpPr>
            <p:nvPr/>
          </p:nvSpPr>
          <p:spPr bwMode="auto">
            <a:xfrm>
              <a:off x="1392" y="1104"/>
              <a:ext cx="192"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75" name="Oval 23"/>
            <p:cNvSpPr>
              <a:spLocks noChangeArrowheads="1"/>
            </p:cNvSpPr>
            <p:nvPr/>
          </p:nvSpPr>
          <p:spPr bwMode="auto">
            <a:xfrm>
              <a:off x="1392" y="134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24</a:t>
              </a:r>
            </a:p>
          </p:txBody>
        </p:sp>
      </p:grpSp>
      <p:sp>
        <p:nvSpPr>
          <p:cNvPr id="509976" name="Oval 24"/>
          <p:cNvSpPr>
            <a:spLocks noChangeArrowheads="1"/>
          </p:cNvSpPr>
          <p:nvPr/>
        </p:nvSpPr>
        <p:spPr bwMode="auto">
          <a:xfrm>
            <a:off x="2209800" y="2438400"/>
            <a:ext cx="763588"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-1</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24</a:t>
            </a:r>
          </a:p>
        </p:txBody>
      </p:sp>
      <p:sp>
        <p:nvSpPr>
          <p:cNvPr id="509977" name="Oval 25"/>
          <p:cNvSpPr>
            <a:spLocks noChangeArrowheads="1"/>
          </p:cNvSpPr>
          <p:nvPr/>
        </p:nvSpPr>
        <p:spPr bwMode="auto">
          <a:xfrm>
            <a:off x="1524000" y="1524000"/>
            <a:ext cx="763588"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effectLst>
                  <a:outerShdw blurRad="38100" dist="38100" dir="2700000" algn="tl">
                    <a:srgbClr val="FFFFFF"/>
                  </a:outerShdw>
                </a:effectLst>
                <a:latin typeface="黑体" pitchFamily="2" charset="-122"/>
                <a:ea typeface="黑体" pitchFamily="2" charset="-122"/>
              </a:rPr>
              <a:t>-2</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13</a:t>
            </a:r>
          </a:p>
        </p:txBody>
      </p:sp>
      <p:sp>
        <p:nvSpPr>
          <p:cNvPr id="509978" name="AutoShape 26"/>
          <p:cNvSpPr>
            <a:spLocks noChangeArrowheads="1"/>
          </p:cNvSpPr>
          <p:nvPr/>
        </p:nvSpPr>
        <p:spPr bwMode="auto">
          <a:xfrm>
            <a:off x="0" y="2743201"/>
            <a:ext cx="2268538" cy="381000"/>
          </a:xfrm>
          <a:prstGeom prst="wedgeRectCallout">
            <a:avLst>
              <a:gd name="adj1" fmla="val 33347"/>
              <a:gd name="adj2" fmla="val -135014"/>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r>
              <a:rPr kumimoji="1" lang="zh-CN" altLang="en-US" b="1" dirty="0" smtClean="0">
                <a:solidFill>
                  <a:srgbClr val="000000"/>
                </a:solidFill>
                <a:latin typeface="Times New Roman" pitchFamily="18" charset="0"/>
                <a:ea typeface="楷体_GB2312" pitchFamily="49" charset="-122"/>
              </a:rPr>
              <a:t>需要</a:t>
            </a:r>
            <a:r>
              <a:rPr kumimoji="1" lang="en-US" altLang="zh-CN" b="1" dirty="0" smtClean="0">
                <a:solidFill>
                  <a:srgbClr val="000000"/>
                </a:solidFill>
                <a:latin typeface="Times New Roman" pitchFamily="18" charset="0"/>
                <a:ea typeface="楷体_GB2312" pitchFamily="49" charset="-122"/>
              </a:rPr>
              <a:t>RR</a:t>
            </a:r>
            <a:r>
              <a:rPr kumimoji="1" lang="zh-CN" altLang="en-US" b="1" dirty="0" smtClean="0">
                <a:solidFill>
                  <a:srgbClr val="000000"/>
                </a:solidFill>
                <a:latin typeface="Times New Roman" pitchFamily="18" charset="0"/>
                <a:ea typeface="楷体_GB2312" pitchFamily="49" charset="-122"/>
              </a:rPr>
              <a:t>平衡旋转</a:t>
            </a:r>
          </a:p>
        </p:txBody>
      </p:sp>
      <p:grpSp>
        <p:nvGrpSpPr>
          <p:cNvPr id="509979" name="Group 27"/>
          <p:cNvGrpSpPr>
            <a:grpSpLocks/>
          </p:cNvGrpSpPr>
          <p:nvPr/>
        </p:nvGrpSpPr>
        <p:grpSpPr bwMode="auto">
          <a:xfrm>
            <a:off x="6475413" y="2895600"/>
            <a:ext cx="763587" cy="1066800"/>
            <a:chOff x="1392" y="1104"/>
            <a:chExt cx="481" cy="672"/>
          </a:xfrm>
        </p:grpSpPr>
        <p:sp>
          <p:nvSpPr>
            <p:cNvPr id="509980" name="Line 28"/>
            <p:cNvSpPr>
              <a:spLocks noChangeShapeType="1"/>
            </p:cNvSpPr>
            <p:nvPr/>
          </p:nvSpPr>
          <p:spPr bwMode="auto">
            <a:xfrm>
              <a:off x="1392" y="1104"/>
              <a:ext cx="192"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81" name="Oval 29"/>
            <p:cNvSpPr>
              <a:spLocks noChangeArrowheads="1"/>
            </p:cNvSpPr>
            <p:nvPr/>
          </p:nvSpPr>
          <p:spPr bwMode="auto">
            <a:xfrm>
              <a:off x="1392" y="134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90</a:t>
              </a:r>
            </a:p>
          </p:txBody>
        </p:sp>
      </p:grpSp>
      <p:sp>
        <p:nvSpPr>
          <p:cNvPr id="509982" name="Oval 30"/>
          <p:cNvSpPr>
            <a:spLocks noChangeArrowheads="1"/>
          </p:cNvSpPr>
          <p:nvPr/>
        </p:nvSpPr>
        <p:spPr bwMode="auto">
          <a:xfrm>
            <a:off x="5105400" y="1447800"/>
            <a:ext cx="763588"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-1</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24</a:t>
            </a:r>
          </a:p>
        </p:txBody>
      </p:sp>
      <p:sp>
        <p:nvSpPr>
          <p:cNvPr id="509983" name="Oval 31"/>
          <p:cNvSpPr>
            <a:spLocks noChangeArrowheads="1"/>
          </p:cNvSpPr>
          <p:nvPr/>
        </p:nvSpPr>
        <p:spPr bwMode="auto">
          <a:xfrm>
            <a:off x="5789613" y="2362200"/>
            <a:ext cx="763587"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-1</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37</a:t>
            </a:r>
          </a:p>
        </p:txBody>
      </p:sp>
      <p:grpSp>
        <p:nvGrpSpPr>
          <p:cNvPr id="509984" name="Group 32"/>
          <p:cNvGrpSpPr>
            <a:grpSpLocks/>
          </p:cNvGrpSpPr>
          <p:nvPr/>
        </p:nvGrpSpPr>
        <p:grpSpPr bwMode="auto">
          <a:xfrm>
            <a:off x="5562600" y="3810000"/>
            <a:ext cx="1012825" cy="990600"/>
            <a:chOff x="3023" y="3312"/>
            <a:chExt cx="638" cy="624"/>
          </a:xfrm>
        </p:grpSpPr>
        <p:sp>
          <p:nvSpPr>
            <p:cNvPr id="509985" name="Line 33"/>
            <p:cNvSpPr>
              <a:spLocks noChangeShapeType="1"/>
            </p:cNvSpPr>
            <p:nvPr/>
          </p:nvSpPr>
          <p:spPr bwMode="auto">
            <a:xfrm flipH="1">
              <a:off x="3408" y="3312"/>
              <a:ext cx="253"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86" name="Oval 34"/>
            <p:cNvSpPr>
              <a:spLocks noChangeArrowheads="1"/>
            </p:cNvSpPr>
            <p:nvPr/>
          </p:nvSpPr>
          <p:spPr bwMode="auto">
            <a:xfrm>
              <a:off x="3023" y="350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53</a:t>
              </a:r>
            </a:p>
          </p:txBody>
        </p:sp>
      </p:grpSp>
      <p:sp>
        <p:nvSpPr>
          <p:cNvPr id="509987" name="Oval 35"/>
          <p:cNvSpPr>
            <a:spLocks noChangeArrowheads="1"/>
          </p:cNvSpPr>
          <p:nvPr/>
        </p:nvSpPr>
        <p:spPr bwMode="auto">
          <a:xfrm>
            <a:off x="6477000" y="3276600"/>
            <a:ext cx="763588"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1</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90</a:t>
            </a:r>
          </a:p>
        </p:txBody>
      </p:sp>
      <p:sp>
        <p:nvSpPr>
          <p:cNvPr id="509988" name="Oval 36"/>
          <p:cNvSpPr>
            <a:spLocks noChangeArrowheads="1"/>
          </p:cNvSpPr>
          <p:nvPr/>
        </p:nvSpPr>
        <p:spPr bwMode="auto">
          <a:xfrm>
            <a:off x="5791200" y="2362200"/>
            <a:ext cx="763588" cy="685800"/>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effectLst>
                  <a:outerShdw blurRad="38100" dist="38100" dir="2700000" algn="tl">
                    <a:srgbClr val="FFFFFF"/>
                  </a:outerShdw>
                </a:effectLst>
                <a:latin typeface="黑体" pitchFamily="2" charset="-122"/>
                <a:ea typeface="黑体" pitchFamily="2" charset="-122"/>
              </a:rPr>
              <a:t>-2</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37</a:t>
            </a:r>
          </a:p>
        </p:txBody>
      </p:sp>
      <p:sp>
        <p:nvSpPr>
          <p:cNvPr id="509989" name="AutoShape 37"/>
          <p:cNvSpPr>
            <a:spLocks noChangeArrowheads="1"/>
          </p:cNvSpPr>
          <p:nvPr/>
        </p:nvSpPr>
        <p:spPr bwMode="auto">
          <a:xfrm>
            <a:off x="7164288" y="1712913"/>
            <a:ext cx="1905000" cy="420687"/>
          </a:xfrm>
          <a:prstGeom prst="wedgeRectCallout">
            <a:avLst>
              <a:gd name="adj1" fmla="val -74750"/>
              <a:gd name="adj2" fmla="val 121759"/>
            </a:avLst>
          </a:prstGeom>
          <a:solidFill>
            <a:schemeClr val="accent1"/>
          </a:solidFill>
          <a:ln w="9525">
            <a:solidFill>
              <a:srgbClr val="FFFFFF"/>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0"/>
              </a:spcBef>
              <a:spcAft>
                <a:spcPct val="0"/>
              </a:spcAft>
            </a:pPr>
            <a:r>
              <a:rPr kumimoji="1" lang="zh-CN" altLang="en-US" b="1" dirty="0" smtClean="0">
                <a:solidFill>
                  <a:srgbClr val="000000"/>
                </a:solidFill>
                <a:latin typeface="楷体_GB2312" pitchFamily="49" charset="-122"/>
                <a:ea typeface="楷体_GB2312" pitchFamily="49" charset="-122"/>
              </a:rPr>
              <a:t>需要</a:t>
            </a:r>
            <a:r>
              <a:rPr kumimoji="1" lang="en-US" altLang="zh-CN" b="1" dirty="0" smtClean="0">
                <a:solidFill>
                  <a:srgbClr val="000000"/>
                </a:solidFill>
                <a:latin typeface="Times New Roman" pitchFamily="18" charset="0"/>
                <a:ea typeface="楷体_GB2312" pitchFamily="49" charset="-122"/>
              </a:rPr>
              <a:t>RL</a:t>
            </a:r>
            <a:r>
              <a:rPr kumimoji="1" lang="zh-CN" altLang="en-US" b="1" dirty="0" smtClean="0">
                <a:solidFill>
                  <a:srgbClr val="000000"/>
                </a:solidFill>
                <a:latin typeface="楷体_GB2312" pitchFamily="49" charset="-122"/>
                <a:ea typeface="楷体_GB2312" pitchFamily="49" charset="-122"/>
              </a:rPr>
              <a:t>平衡旋转</a:t>
            </a:r>
          </a:p>
        </p:txBody>
      </p:sp>
      <p:sp>
        <p:nvSpPr>
          <p:cNvPr id="509990" name="Freeform 38"/>
          <p:cNvSpPr>
            <a:spLocks/>
          </p:cNvSpPr>
          <p:nvPr/>
        </p:nvSpPr>
        <p:spPr bwMode="auto">
          <a:xfrm>
            <a:off x="5257800" y="1905000"/>
            <a:ext cx="1498600" cy="1016000"/>
          </a:xfrm>
          <a:custGeom>
            <a:avLst/>
            <a:gdLst>
              <a:gd name="T0" fmla="*/ 944 w 944"/>
              <a:gd name="T1" fmla="*/ 120 h 640"/>
              <a:gd name="T2" fmla="*/ 512 w 944"/>
              <a:gd name="T3" fmla="*/ 72 h 640"/>
              <a:gd name="T4" fmla="*/ 80 w 944"/>
              <a:gd name="T5" fmla="*/ 552 h 640"/>
              <a:gd name="T6" fmla="*/ 32 w 944"/>
              <a:gd name="T7" fmla="*/ 600 h 640"/>
            </a:gdLst>
            <a:ahLst/>
            <a:cxnLst>
              <a:cxn ang="0">
                <a:pos x="T0" y="T1"/>
              </a:cxn>
              <a:cxn ang="0">
                <a:pos x="T2" y="T3"/>
              </a:cxn>
              <a:cxn ang="0">
                <a:pos x="T4" y="T5"/>
              </a:cxn>
              <a:cxn ang="0">
                <a:pos x="T6" y="T7"/>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nvGrpSpPr>
          <p:cNvPr id="509991" name="Group 39"/>
          <p:cNvGrpSpPr>
            <a:grpSpLocks/>
          </p:cNvGrpSpPr>
          <p:nvPr/>
        </p:nvGrpSpPr>
        <p:grpSpPr bwMode="auto">
          <a:xfrm>
            <a:off x="3121025" y="5334000"/>
            <a:ext cx="1012825" cy="990600"/>
            <a:chOff x="1486" y="3168"/>
            <a:chExt cx="638" cy="624"/>
          </a:xfrm>
        </p:grpSpPr>
        <p:sp>
          <p:nvSpPr>
            <p:cNvPr id="509992" name="Line 40"/>
            <p:cNvSpPr>
              <a:spLocks noChangeShapeType="1"/>
            </p:cNvSpPr>
            <p:nvPr/>
          </p:nvSpPr>
          <p:spPr bwMode="auto">
            <a:xfrm flipH="1">
              <a:off x="1871" y="3168"/>
              <a:ext cx="253"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93" name="Oval 41"/>
            <p:cNvSpPr>
              <a:spLocks noChangeArrowheads="1"/>
            </p:cNvSpPr>
            <p:nvPr/>
          </p:nvSpPr>
          <p:spPr bwMode="auto">
            <a:xfrm>
              <a:off x="1486" y="3360"/>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37</a:t>
              </a:r>
            </a:p>
          </p:txBody>
        </p:sp>
      </p:grpSp>
      <p:grpSp>
        <p:nvGrpSpPr>
          <p:cNvPr id="509994" name="Group 42"/>
          <p:cNvGrpSpPr>
            <a:grpSpLocks/>
          </p:cNvGrpSpPr>
          <p:nvPr/>
        </p:nvGrpSpPr>
        <p:grpSpPr bwMode="auto">
          <a:xfrm>
            <a:off x="4037013" y="4724400"/>
            <a:ext cx="1449387" cy="1600200"/>
            <a:chOff x="2063" y="2784"/>
            <a:chExt cx="913" cy="1008"/>
          </a:xfrm>
        </p:grpSpPr>
        <p:grpSp>
          <p:nvGrpSpPr>
            <p:cNvPr id="509995" name="Group 43"/>
            <p:cNvGrpSpPr>
              <a:grpSpLocks/>
            </p:cNvGrpSpPr>
            <p:nvPr/>
          </p:nvGrpSpPr>
          <p:grpSpPr bwMode="auto">
            <a:xfrm>
              <a:off x="2495" y="3120"/>
              <a:ext cx="481" cy="672"/>
              <a:chOff x="1392" y="1104"/>
              <a:chExt cx="481" cy="672"/>
            </a:xfrm>
          </p:grpSpPr>
          <p:sp>
            <p:nvSpPr>
              <p:cNvPr id="509996" name="Line 44"/>
              <p:cNvSpPr>
                <a:spLocks noChangeShapeType="1"/>
              </p:cNvSpPr>
              <p:nvPr/>
            </p:nvSpPr>
            <p:spPr bwMode="auto">
              <a:xfrm>
                <a:off x="1392" y="1104"/>
                <a:ext cx="192"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09997" name="Oval 45"/>
              <p:cNvSpPr>
                <a:spLocks noChangeArrowheads="1"/>
              </p:cNvSpPr>
              <p:nvPr/>
            </p:nvSpPr>
            <p:spPr bwMode="auto">
              <a:xfrm>
                <a:off x="1392" y="134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90</a:t>
                </a:r>
              </a:p>
            </p:txBody>
          </p:sp>
        </p:grpSp>
        <p:sp>
          <p:nvSpPr>
            <p:cNvPr id="509998" name="Oval 46"/>
            <p:cNvSpPr>
              <a:spLocks noChangeArrowheads="1"/>
            </p:cNvSpPr>
            <p:nvPr/>
          </p:nvSpPr>
          <p:spPr bwMode="auto">
            <a:xfrm>
              <a:off x="2063" y="278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53</a:t>
              </a:r>
            </a:p>
          </p:txBody>
        </p:sp>
      </p:grpSp>
      <p:grpSp>
        <p:nvGrpSpPr>
          <p:cNvPr id="509999" name="Group 47"/>
          <p:cNvGrpSpPr>
            <a:grpSpLocks/>
          </p:cNvGrpSpPr>
          <p:nvPr/>
        </p:nvGrpSpPr>
        <p:grpSpPr bwMode="auto">
          <a:xfrm>
            <a:off x="3276600" y="4267200"/>
            <a:ext cx="1498600" cy="1066800"/>
            <a:chOff x="1584" y="2496"/>
            <a:chExt cx="944" cy="672"/>
          </a:xfrm>
        </p:grpSpPr>
        <p:sp>
          <p:nvSpPr>
            <p:cNvPr id="510000" name="Freeform 48"/>
            <p:cNvSpPr>
              <a:spLocks/>
            </p:cNvSpPr>
            <p:nvPr/>
          </p:nvSpPr>
          <p:spPr bwMode="auto">
            <a:xfrm>
              <a:off x="1584" y="2528"/>
              <a:ext cx="944" cy="640"/>
            </a:xfrm>
            <a:custGeom>
              <a:avLst/>
              <a:gdLst>
                <a:gd name="T0" fmla="*/ 944 w 944"/>
                <a:gd name="T1" fmla="*/ 120 h 640"/>
                <a:gd name="T2" fmla="*/ 512 w 944"/>
                <a:gd name="T3" fmla="*/ 72 h 640"/>
                <a:gd name="T4" fmla="*/ 80 w 944"/>
                <a:gd name="T5" fmla="*/ 552 h 640"/>
                <a:gd name="T6" fmla="*/ 32 w 944"/>
                <a:gd name="T7" fmla="*/ 600 h 640"/>
              </a:gdLst>
              <a:ahLst/>
              <a:cxnLst>
                <a:cxn ang="0">
                  <a:pos x="T0" y="T1"/>
                </a:cxn>
                <a:cxn ang="0">
                  <a:pos x="T2" y="T3"/>
                </a:cxn>
                <a:cxn ang="0">
                  <a:pos x="T4" y="T5"/>
                </a:cxn>
                <a:cxn ang="0">
                  <a:pos x="T6" y="T7"/>
                </a:cxn>
              </a:cxnLst>
              <a:rect l="0" t="0" r="r" b="b"/>
              <a:pathLst>
                <a:path w="944" h="640">
                  <a:moveTo>
                    <a:pt x="944" y="120"/>
                  </a:moveTo>
                  <a:cubicBezTo>
                    <a:pt x="800" y="60"/>
                    <a:pt x="656" y="0"/>
                    <a:pt x="512" y="72"/>
                  </a:cubicBezTo>
                  <a:cubicBezTo>
                    <a:pt x="368" y="144"/>
                    <a:pt x="160" y="464"/>
                    <a:pt x="80" y="552"/>
                  </a:cubicBezTo>
                  <a:cubicBezTo>
                    <a:pt x="0" y="640"/>
                    <a:pt x="16" y="620"/>
                    <a:pt x="32" y="600"/>
                  </a:cubicBezTo>
                </a:path>
              </a:pathLst>
            </a:custGeom>
            <a:noFill/>
            <a:ln w="25400" cap="flat" cmpd="sng">
              <a:solidFill>
                <a:schemeClr val="tx2"/>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10001" name="Line 49"/>
            <p:cNvSpPr>
              <a:spLocks noChangeShapeType="1"/>
            </p:cNvSpPr>
            <p:nvPr/>
          </p:nvSpPr>
          <p:spPr bwMode="auto">
            <a:xfrm flipH="1" flipV="1">
              <a:off x="1968" y="2496"/>
              <a:ext cx="240" cy="288"/>
            </a:xfrm>
            <a:prstGeom prst="line">
              <a:avLst/>
            </a:prstGeom>
            <a:noFill/>
            <a:ln w="25400">
              <a:solidFill>
                <a:srgbClr val="99CC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510002" name="Group 50"/>
          <p:cNvGrpSpPr>
            <a:grpSpLocks/>
          </p:cNvGrpSpPr>
          <p:nvPr/>
        </p:nvGrpSpPr>
        <p:grpSpPr bwMode="auto">
          <a:xfrm>
            <a:off x="4876800" y="2362200"/>
            <a:ext cx="2365375" cy="1600200"/>
            <a:chOff x="3454" y="2880"/>
            <a:chExt cx="1490" cy="1008"/>
          </a:xfrm>
        </p:grpSpPr>
        <p:grpSp>
          <p:nvGrpSpPr>
            <p:cNvPr id="510003" name="Group 51"/>
            <p:cNvGrpSpPr>
              <a:grpSpLocks/>
            </p:cNvGrpSpPr>
            <p:nvPr/>
          </p:nvGrpSpPr>
          <p:grpSpPr bwMode="auto">
            <a:xfrm>
              <a:off x="3454" y="3264"/>
              <a:ext cx="638" cy="624"/>
              <a:chOff x="1486" y="3168"/>
              <a:chExt cx="638" cy="624"/>
            </a:xfrm>
          </p:grpSpPr>
          <p:sp>
            <p:nvSpPr>
              <p:cNvPr id="510004" name="Line 52"/>
              <p:cNvSpPr>
                <a:spLocks noChangeShapeType="1"/>
              </p:cNvSpPr>
              <p:nvPr/>
            </p:nvSpPr>
            <p:spPr bwMode="auto">
              <a:xfrm flipH="1">
                <a:off x="1871" y="3168"/>
                <a:ext cx="253"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10005" name="Oval 53"/>
              <p:cNvSpPr>
                <a:spLocks noChangeArrowheads="1"/>
              </p:cNvSpPr>
              <p:nvPr/>
            </p:nvSpPr>
            <p:spPr bwMode="auto">
              <a:xfrm>
                <a:off x="1486" y="3360"/>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37</a:t>
                </a:r>
              </a:p>
            </p:txBody>
          </p:sp>
        </p:grpSp>
        <p:grpSp>
          <p:nvGrpSpPr>
            <p:cNvPr id="510006" name="Group 54"/>
            <p:cNvGrpSpPr>
              <a:grpSpLocks/>
            </p:cNvGrpSpPr>
            <p:nvPr/>
          </p:nvGrpSpPr>
          <p:grpSpPr bwMode="auto">
            <a:xfrm>
              <a:off x="4031" y="2880"/>
              <a:ext cx="913" cy="1008"/>
              <a:chOff x="2063" y="2784"/>
              <a:chExt cx="913" cy="1008"/>
            </a:xfrm>
          </p:grpSpPr>
          <p:grpSp>
            <p:nvGrpSpPr>
              <p:cNvPr id="510007" name="Group 55"/>
              <p:cNvGrpSpPr>
                <a:grpSpLocks/>
              </p:cNvGrpSpPr>
              <p:nvPr/>
            </p:nvGrpSpPr>
            <p:grpSpPr bwMode="auto">
              <a:xfrm>
                <a:off x="2495" y="3120"/>
                <a:ext cx="481" cy="672"/>
                <a:chOff x="1392" y="1104"/>
                <a:chExt cx="481" cy="672"/>
              </a:xfrm>
            </p:grpSpPr>
            <p:sp>
              <p:nvSpPr>
                <p:cNvPr id="510008" name="Line 56"/>
                <p:cNvSpPr>
                  <a:spLocks noChangeShapeType="1"/>
                </p:cNvSpPr>
                <p:nvPr/>
              </p:nvSpPr>
              <p:spPr bwMode="auto">
                <a:xfrm>
                  <a:off x="1392" y="1104"/>
                  <a:ext cx="192" cy="240"/>
                </a:xfrm>
                <a:prstGeom prst="line">
                  <a:avLst/>
                </a:prstGeom>
                <a:noFill/>
                <a:ln w="38100">
                  <a:solidFill>
                    <a:srgbClr val="BADE78"/>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10009" name="Oval 57"/>
                <p:cNvSpPr>
                  <a:spLocks noChangeArrowheads="1"/>
                </p:cNvSpPr>
                <p:nvPr/>
              </p:nvSpPr>
              <p:spPr bwMode="auto">
                <a:xfrm>
                  <a:off x="1392" y="134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90</a:t>
                  </a:r>
                </a:p>
              </p:txBody>
            </p:sp>
          </p:grpSp>
          <p:sp>
            <p:nvSpPr>
              <p:cNvPr id="510010" name="Oval 58"/>
              <p:cNvSpPr>
                <a:spLocks noChangeArrowheads="1"/>
              </p:cNvSpPr>
              <p:nvPr/>
            </p:nvSpPr>
            <p:spPr bwMode="auto">
              <a:xfrm>
                <a:off x="2063" y="2784"/>
                <a:ext cx="481" cy="432"/>
              </a:xfrm>
              <a:prstGeom prst="ellipse">
                <a:avLst/>
              </a:prstGeom>
              <a:solidFill>
                <a:schemeClr val="accent1"/>
              </a:solidFill>
              <a:ln w="38100">
                <a:solidFill>
                  <a:srgbClr val="BADE78"/>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2000" b="1" smtClean="0">
                    <a:solidFill>
                      <a:srgbClr val="000000"/>
                    </a:solidFill>
                    <a:latin typeface="黑体" pitchFamily="2" charset="-122"/>
                    <a:ea typeface="黑体" pitchFamily="2" charset="-122"/>
                  </a:rPr>
                  <a:t>0</a:t>
                </a:r>
              </a:p>
              <a:p>
                <a:pPr algn="ctr" fontAlgn="base">
                  <a:spcBef>
                    <a:spcPct val="0"/>
                  </a:spcBef>
                  <a:spcAft>
                    <a:spcPct val="0"/>
                  </a:spcAft>
                </a:pPr>
                <a:r>
                  <a:rPr kumimoji="1" lang="en-US" altLang="zh-CN" sz="2000" b="1" smtClean="0">
                    <a:solidFill>
                      <a:srgbClr val="9900FF"/>
                    </a:solidFill>
                    <a:latin typeface="黑体" pitchFamily="2" charset="-122"/>
                    <a:ea typeface="黑体" pitchFamily="2" charset="-122"/>
                  </a:rPr>
                  <a:t>53</a:t>
                </a:r>
              </a:p>
            </p:txBody>
          </p:sp>
        </p:grpSp>
      </p:grpSp>
      <p:sp>
        <p:nvSpPr>
          <p:cNvPr id="510011" name="Oval 59"/>
          <p:cNvSpPr>
            <a:spLocks noChangeArrowheads="1"/>
          </p:cNvSpPr>
          <p:nvPr/>
        </p:nvSpPr>
        <p:spPr bwMode="auto">
          <a:xfrm>
            <a:off x="2209800" y="2438400"/>
            <a:ext cx="762000" cy="685800"/>
          </a:xfrm>
          <a:prstGeom prst="ellipse">
            <a:avLst/>
          </a:prstGeom>
          <a:noFill/>
          <a:ln w="2540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10012" name="Oval 60"/>
          <p:cNvSpPr>
            <a:spLocks noChangeArrowheads="1"/>
          </p:cNvSpPr>
          <p:nvPr/>
        </p:nvSpPr>
        <p:spPr bwMode="auto">
          <a:xfrm>
            <a:off x="5562600" y="4114800"/>
            <a:ext cx="762000" cy="685800"/>
          </a:xfrm>
          <a:prstGeom prst="ellipse">
            <a:avLst/>
          </a:prstGeom>
          <a:noFill/>
          <a:ln w="2540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nvGrpSpPr>
          <p:cNvPr id="510013" name="Group 61"/>
          <p:cNvGrpSpPr>
            <a:grpSpLocks/>
          </p:cNvGrpSpPr>
          <p:nvPr/>
        </p:nvGrpSpPr>
        <p:grpSpPr bwMode="auto">
          <a:xfrm>
            <a:off x="5486400" y="3754438"/>
            <a:ext cx="1447800" cy="1808162"/>
            <a:chOff x="3504" y="2352"/>
            <a:chExt cx="912" cy="1139"/>
          </a:xfrm>
        </p:grpSpPr>
        <p:grpSp>
          <p:nvGrpSpPr>
            <p:cNvPr id="510014" name="Group 62"/>
            <p:cNvGrpSpPr>
              <a:grpSpLocks/>
            </p:cNvGrpSpPr>
            <p:nvPr/>
          </p:nvGrpSpPr>
          <p:grpSpPr bwMode="auto">
            <a:xfrm>
              <a:off x="3504" y="2448"/>
              <a:ext cx="912" cy="1043"/>
              <a:chOff x="3552" y="2496"/>
              <a:chExt cx="912" cy="1043"/>
            </a:xfrm>
          </p:grpSpPr>
          <p:sp>
            <p:nvSpPr>
              <p:cNvPr id="510015" name="Text Box 63"/>
              <p:cNvSpPr txBox="1">
                <a:spLocks noChangeArrowheads="1"/>
              </p:cNvSpPr>
              <p:nvPr/>
            </p:nvSpPr>
            <p:spPr bwMode="auto">
              <a:xfrm>
                <a:off x="3552" y="2592"/>
                <a:ext cx="912" cy="94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fontAlgn="base">
                  <a:lnSpc>
                    <a:spcPct val="140000"/>
                  </a:lnSpc>
                  <a:spcBef>
                    <a:spcPct val="50000"/>
                  </a:spcBef>
                  <a:spcAft>
                    <a:spcPct val="0"/>
                  </a:spcAft>
                </a:pPr>
                <a:r>
                  <a:rPr kumimoji="1" lang="en-US" altLang="zh-CN" sz="2800" b="1" smtClean="0">
                    <a:solidFill>
                      <a:srgbClr val="000000"/>
                    </a:solidFill>
                    <a:effectLst>
                      <a:outerShdw blurRad="38100" dist="38100" dir="2700000" algn="tl">
                        <a:srgbClr val="C0C0C0"/>
                      </a:outerShdw>
                    </a:effectLst>
                    <a:latin typeface="Times New Roman" pitchFamily="18" charset="0"/>
                    <a:ea typeface="楷体_GB2312" pitchFamily="49" charset="-122"/>
                  </a:rPr>
                  <a:t>          </a:t>
                </a:r>
              </a:p>
              <a:p>
                <a:pPr fontAlgn="base">
                  <a:lnSpc>
                    <a:spcPct val="140000"/>
                  </a:lnSpc>
                  <a:spcBef>
                    <a:spcPct val="50000"/>
                  </a:spcBef>
                  <a:spcAft>
                    <a:spcPct val="0"/>
                  </a:spcAft>
                </a:pPr>
                <a:endParaRPr kumimoji="1" lang="en-US" altLang="zh-CN" sz="2800" b="1" smtClean="0">
                  <a:solidFill>
                    <a:srgbClr val="000000"/>
                  </a:solidFill>
                  <a:effectLst>
                    <a:outerShdw blurRad="38100" dist="38100" dir="2700000" algn="tl">
                      <a:srgbClr val="C0C0C0"/>
                    </a:outerShdw>
                  </a:effectLst>
                  <a:latin typeface="Times New Roman" pitchFamily="18" charset="0"/>
                  <a:ea typeface="楷体_GB2312" pitchFamily="49" charset="-122"/>
                </a:endParaRPr>
              </a:p>
            </p:txBody>
          </p:sp>
          <p:sp>
            <p:nvSpPr>
              <p:cNvPr id="510016" name="Line 64"/>
              <p:cNvSpPr>
                <a:spLocks noChangeShapeType="1"/>
              </p:cNvSpPr>
              <p:nvPr/>
            </p:nvSpPr>
            <p:spPr bwMode="auto">
              <a:xfrm flipH="1">
                <a:off x="3984" y="2496"/>
                <a:ext cx="144" cy="144"/>
              </a:xfrm>
              <a:prstGeom prst="line">
                <a:avLst/>
              </a:prstGeom>
              <a:noFill/>
              <a:ln w="50800">
                <a:solidFill>
                  <a:schemeClr val="bg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sp>
          <p:nvSpPr>
            <p:cNvPr id="510017" name="Oval 65"/>
            <p:cNvSpPr>
              <a:spLocks noChangeArrowheads="1"/>
            </p:cNvSpPr>
            <p:nvPr/>
          </p:nvSpPr>
          <p:spPr bwMode="auto">
            <a:xfrm>
              <a:off x="3888" y="2352"/>
              <a:ext cx="240" cy="288"/>
            </a:xfrm>
            <a:prstGeom prst="ellipse">
              <a:avLst/>
            </a:prstGeom>
            <a:solidFill>
              <a:schemeClr val="bg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sp>
        <p:nvSpPr>
          <p:cNvPr id="510018" name="Oval 66"/>
          <p:cNvSpPr>
            <a:spLocks noChangeArrowheads="1"/>
          </p:cNvSpPr>
          <p:nvPr/>
        </p:nvSpPr>
        <p:spPr bwMode="auto">
          <a:xfrm>
            <a:off x="5105400" y="1447800"/>
            <a:ext cx="762000" cy="685800"/>
          </a:xfrm>
          <a:prstGeom prst="ellipse">
            <a:avLst/>
          </a:prstGeom>
          <a:noFill/>
          <a:ln w="2540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10019" name="Oval 67"/>
          <p:cNvSpPr>
            <a:spLocks noChangeArrowheads="1"/>
          </p:cNvSpPr>
          <p:nvPr/>
        </p:nvSpPr>
        <p:spPr bwMode="auto">
          <a:xfrm>
            <a:off x="4038600" y="4724400"/>
            <a:ext cx="762000" cy="685800"/>
          </a:xfrm>
          <a:prstGeom prst="ellipse">
            <a:avLst/>
          </a:prstGeom>
          <a:noFill/>
          <a:ln w="25400">
            <a:solidFill>
              <a:srgbClr val="FF33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Tree>
    <p:extLst>
      <p:ext uri="{BB962C8B-B14F-4D97-AF65-F5344CB8AC3E}">
        <p14:creationId xmlns:p14="http://schemas.microsoft.com/office/powerpoint/2010/main" xmlns="" val="1252465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09968"/>
                                        </p:tgtEl>
                                        <p:attrNameLst>
                                          <p:attrName>style.visibility</p:attrName>
                                        </p:attrNameLst>
                                      </p:cBhvr>
                                      <p:to>
                                        <p:strVal val="visible"/>
                                      </p:to>
                                    </p:set>
                                    <p:animEffect transition="in" filter="wipe(up)">
                                      <p:cBhvr>
                                        <p:cTn id="7" dur="500"/>
                                        <p:tgtEl>
                                          <p:spTgt spid="5099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0996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09969"/>
                                        </p:tgtEl>
                                        <p:attrNameLst>
                                          <p:attrName>style.visibility</p:attrName>
                                        </p:attrNameLst>
                                      </p:cBhvr>
                                      <p:to>
                                        <p:strVal val="visible"/>
                                      </p:to>
                                    </p:set>
                                    <p:animEffect transition="in" filter="wipe(up)">
                                      <p:cBhvr>
                                        <p:cTn id="16" dur="500"/>
                                        <p:tgtEl>
                                          <p:spTgt spid="5099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509973"/>
                                        </p:tgtEl>
                                        <p:attrNameLst>
                                          <p:attrName>style.visibility</p:attrName>
                                        </p:attrNameLst>
                                      </p:cBhvr>
                                      <p:to>
                                        <p:strVal val="visible"/>
                                      </p:to>
                                    </p:set>
                                    <p:animEffect transition="in" filter="wipe(up)">
                                      <p:cBhvr>
                                        <p:cTn id="21" dur="500"/>
                                        <p:tgtEl>
                                          <p:spTgt spid="50997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099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9970"/>
                                        </p:tgtEl>
                                        <p:attrNameLst>
                                          <p:attrName>style.visibility</p:attrName>
                                        </p:attrNameLst>
                                      </p:cBhvr>
                                      <p:to>
                                        <p:strVal val="visible"/>
                                      </p:to>
                                    </p:set>
                                    <p:animEffect transition="in" filter="wipe(up)">
                                      <p:cBhvr>
                                        <p:cTn id="30" dur="500"/>
                                        <p:tgtEl>
                                          <p:spTgt spid="50997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509964"/>
                                        </p:tgtEl>
                                        <p:attrNameLst>
                                          <p:attrName>style.visibility</p:attrName>
                                        </p:attrNameLst>
                                      </p:cBhvr>
                                      <p:to>
                                        <p:strVal val="visible"/>
                                      </p:to>
                                    </p:set>
                                    <p:animEffect transition="in" filter="wipe(up)">
                                      <p:cBhvr>
                                        <p:cTn id="35" dur="500"/>
                                        <p:tgtEl>
                                          <p:spTgt spid="50996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09976"/>
                                        </p:tgtEl>
                                        <p:attrNameLst>
                                          <p:attrName>style.visibility</p:attrName>
                                        </p:attrNameLst>
                                      </p:cBhvr>
                                      <p:to>
                                        <p:strVal val="visible"/>
                                      </p:to>
                                    </p:set>
                                    <p:animEffect transition="in" filter="wipe(down)">
                                      <p:cBhvr>
                                        <p:cTn id="40" dur="500"/>
                                        <p:tgtEl>
                                          <p:spTgt spid="509976"/>
                                        </p:tgtEl>
                                      </p:cBhvr>
                                    </p:animEffect>
                                  </p:childTnLst>
                                </p:cTn>
                              </p:par>
                            </p:childTnLst>
                          </p:cTn>
                        </p:par>
                        <p:par>
                          <p:cTn id="41" fill="hold" nodeType="afterGroup">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509977"/>
                                        </p:tgtEl>
                                        <p:attrNameLst>
                                          <p:attrName>style.visibility</p:attrName>
                                        </p:attrNameLst>
                                      </p:cBhvr>
                                      <p:to>
                                        <p:strVal val="visible"/>
                                      </p:to>
                                    </p:set>
                                    <p:animEffect transition="in" filter="wipe(down)">
                                      <p:cBhvr>
                                        <p:cTn id="44" dur="500"/>
                                        <p:tgtEl>
                                          <p:spTgt spid="50997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09978"/>
                                        </p:tgtEl>
                                        <p:attrNameLst>
                                          <p:attrName>style.visibility</p:attrName>
                                        </p:attrNameLst>
                                      </p:cBhvr>
                                      <p:to>
                                        <p:strVal val="visible"/>
                                      </p:to>
                                    </p:set>
                                    <p:animEffect transition="in" filter="wipe(left)">
                                      <p:cBhvr>
                                        <p:cTn id="49" dur="500"/>
                                        <p:tgtEl>
                                          <p:spTgt spid="50997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510011"/>
                                        </p:tgtEl>
                                        <p:attrNameLst>
                                          <p:attrName>style.visibility</p:attrName>
                                        </p:attrNameLst>
                                      </p:cBhvr>
                                      <p:to>
                                        <p:strVal val="visible"/>
                                      </p:to>
                                    </p:set>
                                    <p:anim calcmode="lin" valueType="num">
                                      <p:cBhvr>
                                        <p:cTn id="54" dur="500" fill="hold"/>
                                        <p:tgtEl>
                                          <p:spTgt spid="510011"/>
                                        </p:tgtEl>
                                        <p:attrNameLst>
                                          <p:attrName>ppt_w</p:attrName>
                                        </p:attrNameLst>
                                      </p:cBhvr>
                                      <p:tavLst>
                                        <p:tav tm="0">
                                          <p:val>
                                            <p:fltVal val="0"/>
                                          </p:val>
                                        </p:tav>
                                        <p:tav tm="100000">
                                          <p:val>
                                            <p:strVal val="#ppt_w"/>
                                          </p:val>
                                        </p:tav>
                                      </p:tavLst>
                                    </p:anim>
                                    <p:anim calcmode="lin" valueType="num">
                                      <p:cBhvr>
                                        <p:cTn id="55" dur="500" fill="hold"/>
                                        <p:tgtEl>
                                          <p:spTgt spid="51001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510018"/>
                                        </p:tgtEl>
                                        <p:attrNameLst>
                                          <p:attrName>style.visibility</p:attrName>
                                        </p:attrNameLst>
                                      </p:cBhvr>
                                      <p:to>
                                        <p:strVal val="visible"/>
                                      </p:to>
                                    </p:set>
                                  </p:childTnLst>
                                </p:cTn>
                              </p:par>
                            </p:childTnLst>
                          </p:cTn>
                        </p:par>
                        <p:par>
                          <p:cTn id="60" fill="hold" nodeType="afterGroup">
                            <p:stCondLst>
                              <p:cond delay="500"/>
                            </p:stCondLst>
                            <p:childTnLst>
                              <p:par>
                                <p:cTn id="61" presetID="22" presetClass="entr" presetSubtype="1" fill="hold" nodeType="afterEffect">
                                  <p:stCondLst>
                                    <p:cond delay="0"/>
                                  </p:stCondLst>
                                  <p:childTnLst>
                                    <p:set>
                                      <p:cBhvr>
                                        <p:cTn id="62" dur="1" fill="hold">
                                          <p:stCondLst>
                                            <p:cond delay="0"/>
                                          </p:stCondLst>
                                        </p:cTn>
                                        <p:tgtEl>
                                          <p:spTgt spid="509954"/>
                                        </p:tgtEl>
                                        <p:attrNameLst>
                                          <p:attrName>style.visibility</p:attrName>
                                        </p:attrNameLst>
                                      </p:cBhvr>
                                      <p:to>
                                        <p:strVal val="visible"/>
                                      </p:to>
                                    </p:set>
                                    <p:animEffect transition="in" filter="wipe(up)">
                                      <p:cBhvr>
                                        <p:cTn id="63" dur="500"/>
                                        <p:tgtEl>
                                          <p:spTgt spid="5099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509971"/>
                                        </p:tgtEl>
                                        <p:attrNameLst>
                                          <p:attrName>style.visibility</p:attrName>
                                        </p:attrNameLst>
                                      </p:cBhvr>
                                      <p:to>
                                        <p:strVal val="visible"/>
                                      </p:to>
                                    </p:set>
                                    <p:animEffect transition="in" filter="wipe(up)">
                                      <p:cBhvr>
                                        <p:cTn id="68" dur="500"/>
                                        <p:tgtEl>
                                          <p:spTgt spid="50997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509979"/>
                                        </p:tgtEl>
                                        <p:attrNameLst>
                                          <p:attrName>style.visibility</p:attrName>
                                        </p:attrNameLst>
                                      </p:cBhvr>
                                      <p:to>
                                        <p:strVal val="visible"/>
                                      </p:to>
                                    </p:set>
                                    <p:animEffect transition="in" filter="wipe(up)">
                                      <p:cBhvr>
                                        <p:cTn id="73" dur="500"/>
                                        <p:tgtEl>
                                          <p:spTgt spid="50997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509983"/>
                                        </p:tgtEl>
                                        <p:attrNameLst>
                                          <p:attrName>style.visibility</p:attrName>
                                        </p:attrNameLst>
                                      </p:cBhvr>
                                      <p:to>
                                        <p:strVal val="visible"/>
                                      </p:to>
                                    </p:set>
                                    <p:animEffect transition="in" filter="wipe(down)">
                                      <p:cBhvr>
                                        <p:cTn id="78" dur="500"/>
                                        <p:tgtEl>
                                          <p:spTgt spid="509983"/>
                                        </p:tgtEl>
                                      </p:cBhvr>
                                    </p:animEffect>
                                  </p:childTnLst>
                                </p:cTn>
                              </p:par>
                            </p:childTnLst>
                          </p:cTn>
                        </p:par>
                        <p:par>
                          <p:cTn id="79" fill="hold" nodeType="afterGroup">
                            <p:stCondLst>
                              <p:cond delay="500"/>
                            </p:stCondLst>
                            <p:childTnLst>
                              <p:par>
                                <p:cTn id="80" presetID="22" presetClass="entr" presetSubtype="4" fill="hold" grpId="0" nodeType="afterEffect">
                                  <p:stCondLst>
                                    <p:cond delay="0"/>
                                  </p:stCondLst>
                                  <p:childTnLst>
                                    <p:set>
                                      <p:cBhvr>
                                        <p:cTn id="81" dur="1" fill="hold">
                                          <p:stCondLst>
                                            <p:cond delay="0"/>
                                          </p:stCondLst>
                                        </p:cTn>
                                        <p:tgtEl>
                                          <p:spTgt spid="509982"/>
                                        </p:tgtEl>
                                        <p:attrNameLst>
                                          <p:attrName>style.visibility</p:attrName>
                                        </p:attrNameLst>
                                      </p:cBhvr>
                                      <p:to>
                                        <p:strVal val="visible"/>
                                      </p:to>
                                    </p:set>
                                    <p:animEffect transition="in" filter="wipe(down)">
                                      <p:cBhvr>
                                        <p:cTn id="82" dur="500"/>
                                        <p:tgtEl>
                                          <p:spTgt spid="50998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509972"/>
                                        </p:tgtEl>
                                        <p:attrNameLst>
                                          <p:attrName>style.visibility</p:attrName>
                                        </p:attrNameLst>
                                      </p:cBhvr>
                                      <p:to>
                                        <p:strVal val="visible"/>
                                      </p:to>
                                    </p:set>
                                    <p:animEffect transition="in" filter="wipe(up)">
                                      <p:cBhvr>
                                        <p:cTn id="87" dur="500"/>
                                        <p:tgtEl>
                                          <p:spTgt spid="50997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509984"/>
                                        </p:tgtEl>
                                        <p:attrNameLst>
                                          <p:attrName>style.visibility</p:attrName>
                                        </p:attrNameLst>
                                      </p:cBhvr>
                                      <p:to>
                                        <p:strVal val="visible"/>
                                      </p:to>
                                    </p:set>
                                    <p:animEffect transition="in" filter="wipe(down)">
                                      <p:cBhvr>
                                        <p:cTn id="92" dur="500"/>
                                        <p:tgtEl>
                                          <p:spTgt spid="50998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09987"/>
                                        </p:tgtEl>
                                        <p:attrNameLst>
                                          <p:attrName>style.visibility</p:attrName>
                                        </p:attrNameLst>
                                      </p:cBhvr>
                                      <p:to>
                                        <p:strVal val="visible"/>
                                      </p:to>
                                    </p:set>
                                    <p:animEffect transition="in" filter="wipe(down)">
                                      <p:cBhvr>
                                        <p:cTn id="97" dur="500"/>
                                        <p:tgtEl>
                                          <p:spTgt spid="509987"/>
                                        </p:tgtEl>
                                      </p:cBhvr>
                                    </p:animEffect>
                                  </p:childTnLst>
                                </p:cTn>
                              </p:par>
                            </p:childTnLst>
                          </p:cTn>
                        </p:par>
                        <p:par>
                          <p:cTn id="98" fill="hold" nodeType="afterGroup">
                            <p:stCondLst>
                              <p:cond delay="500"/>
                            </p:stCondLst>
                            <p:childTnLst>
                              <p:par>
                                <p:cTn id="99" presetID="22" presetClass="entr" presetSubtype="4" fill="hold" grpId="0" nodeType="afterEffect">
                                  <p:stCondLst>
                                    <p:cond delay="0"/>
                                  </p:stCondLst>
                                  <p:childTnLst>
                                    <p:set>
                                      <p:cBhvr>
                                        <p:cTn id="100" dur="1" fill="hold">
                                          <p:stCondLst>
                                            <p:cond delay="0"/>
                                          </p:stCondLst>
                                        </p:cTn>
                                        <p:tgtEl>
                                          <p:spTgt spid="509988"/>
                                        </p:tgtEl>
                                        <p:attrNameLst>
                                          <p:attrName>style.visibility</p:attrName>
                                        </p:attrNameLst>
                                      </p:cBhvr>
                                      <p:to>
                                        <p:strVal val="visible"/>
                                      </p:to>
                                    </p:set>
                                    <p:animEffect transition="in" filter="wipe(down)">
                                      <p:cBhvr>
                                        <p:cTn id="101" dur="500"/>
                                        <p:tgtEl>
                                          <p:spTgt spid="509988"/>
                                        </p:tgtEl>
                                      </p:cBhvr>
                                    </p:animEffect>
                                  </p:childTnLst>
                                </p:cTn>
                              </p:par>
                            </p:childTnLst>
                          </p:cTn>
                        </p:par>
                        <p:par>
                          <p:cTn id="102" fill="hold" nodeType="afterGroup">
                            <p:stCondLst>
                              <p:cond delay="1000"/>
                            </p:stCondLst>
                            <p:childTnLst>
                              <p:par>
                                <p:cTn id="103" presetID="22" presetClass="entr" presetSubtype="2" fill="hold" grpId="0" nodeType="afterEffect">
                                  <p:stCondLst>
                                    <p:cond delay="0"/>
                                  </p:stCondLst>
                                  <p:childTnLst>
                                    <p:set>
                                      <p:cBhvr>
                                        <p:cTn id="104" dur="1" fill="hold">
                                          <p:stCondLst>
                                            <p:cond delay="0"/>
                                          </p:stCondLst>
                                        </p:cTn>
                                        <p:tgtEl>
                                          <p:spTgt spid="509990"/>
                                        </p:tgtEl>
                                        <p:attrNameLst>
                                          <p:attrName>style.visibility</p:attrName>
                                        </p:attrNameLst>
                                      </p:cBhvr>
                                      <p:to>
                                        <p:strVal val="visible"/>
                                      </p:to>
                                    </p:set>
                                    <p:animEffect transition="in" filter="wipe(right)">
                                      <p:cBhvr>
                                        <p:cTn id="105" dur="500"/>
                                        <p:tgtEl>
                                          <p:spTgt spid="50999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2" fill="hold" grpId="0" nodeType="clickEffect">
                                  <p:stCondLst>
                                    <p:cond delay="0"/>
                                  </p:stCondLst>
                                  <p:childTnLst>
                                    <p:set>
                                      <p:cBhvr>
                                        <p:cTn id="109" dur="1" fill="hold">
                                          <p:stCondLst>
                                            <p:cond delay="0"/>
                                          </p:stCondLst>
                                        </p:cTn>
                                        <p:tgtEl>
                                          <p:spTgt spid="509989"/>
                                        </p:tgtEl>
                                        <p:attrNameLst>
                                          <p:attrName>style.visibility</p:attrName>
                                        </p:attrNameLst>
                                      </p:cBhvr>
                                      <p:to>
                                        <p:strVal val="visible"/>
                                      </p:to>
                                    </p:set>
                                    <p:anim calcmode="lin" valueType="num">
                                      <p:cBhvr additive="base">
                                        <p:cTn id="110" dur="500" fill="hold"/>
                                        <p:tgtEl>
                                          <p:spTgt spid="509989"/>
                                        </p:tgtEl>
                                        <p:attrNameLst>
                                          <p:attrName>ppt_x</p:attrName>
                                        </p:attrNameLst>
                                      </p:cBhvr>
                                      <p:tavLst>
                                        <p:tav tm="0">
                                          <p:val>
                                            <p:strVal val="1+#ppt_w/2"/>
                                          </p:val>
                                        </p:tav>
                                        <p:tav tm="100000">
                                          <p:val>
                                            <p:strVal val="#ppt_x"/>
                                          </p:val>
                                        </p:tav>
                                      </p:tavLst>
                                    </p:anim>
                                    <p:anim calcmode="lin" valueType="num">
                                      <p:cBhvr additive="base">
                                        <p:cTn id="111" dur="500" fill="hold"/>
                                        <p:tgtEl>
                                          <p:spTgt spid="509989"/>
                                        </p:tgtEl>
                                        <p:attrNameLst>
                                          <p:attrName>ppt_y</p:attrName>
                                        </p:attrNameLst>
                                      </p:cBhvr>
                                      <p:tavLst>
                                        <p:tav tm="0">
                                          <p:val>
                                            <p:strVal val="#ppt_y"/>
                                          </p:val>
                                        </p:tav>
                                        <p:tav tm="100000">
                                          <p:val>
                                            <p:strVal val="#ppt_y"/>
                                          </p:val>
                                        </p:tav>
                                      </p:tavLst>
                                    </p:anim>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3" presetClass="entr" presetSubtype="16" fill="hold" grpId="0" nodeType="clickEffect">
                                  <p:stCondLst>
                                    <p:cond delay="0"/>
                                  </p:stCondLst>
                                  <p:childTnLst>
                                    <p:set>
                                      <p:cBhvr>
                                        <p:cTn id="115" dur="1" fill="hold">
                                          <p:stCondLst>
                                            <p:cond delay="0"/>
                                          </p:stCondLst>
                                        </p:cTn>
                                        <p:tgtEl>
                                          <p:spTgt spid="510012"/>
                                        </p:tgtEl>
                                        <p:attrNameLst>
                                          <p:attrName>style.visibility</p:attrName>
                                        </p:attrNameLst>
                                      </p:cBhvr>
                                      <p:to>
                                        <p:strVal val="visible"/>
                                      </p:to>
                                    </p:set>
                                    <p:anim calcmode="lin" valueType="num">
                                      <p:cBhvr>
                                        <p:cTn id="116" dur="500" fill="hold"/>
                                        <p:tgtEl>
                                          <p:spTgt spid="510012"/>
                                        </p:tgtEl>
                                        <p:attrNameLst>
                                          <p:attrName>ppt_w</p:attrName>
                                        </p:attrNameLst>
                                      </p:cBhvr>
                                      <p:tavLst>
                                        <p:tav tm="0">
                                          <p:val>
                                            <p:fltVal val="0"/>
                                          </p:val>
                                        </p:tav>
                                        <p:tav tm="100000">
                                          <p:val>
                                            <p:strVal val="#ppt_w"/>
                                          </p:val>
                                        </p:tav>
                                      </p:tavLst>
                                    </p:anim>
                                    <p:anim calcmode="lin" valueType="num">
                                      <p:cBhvr>
                                        <p:cTn id="117" dur="500" fill="hold"/>
                                        <p:tgtEl>
                                          <p:spTgt spid="510012"/>
                                        </p:tgtEl>
                                        <p:attrNameLst>
                                          <p:attrName>ppt_h</p:attrName>
                                        </p:attrNameLst>
                                      </p:cBhvr>
                                      <p:tavLst>
                                        <p:tav tm="0">
                                          <p:val>
                                            <p:fltVal val="0"/>
                                          </p:val>
                                        </p:tav>
                                        <p:tav tm="100000">
                                          <p:val>
                                            <p:strVal val="#ppt_h"/>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509999"/>
                                        </p:tgtEl>
                                        <p:attrNameLst>
                                          <p:attrName>style.visibility</p:attrName>
                                        </p:attrNameLst>
                                      </p:cBhvr>
                                      <p:to>
                                        <p:strVal val="visible"/>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3" presetClass="entr" presetSubtype="16" fill="hold" grpId="0" nodeType="clickEffect">
                                  <p:stCondLst>
                                    <p:cond delay="0"/>
                                  </p:stCondLst>
                                  <p:childTnLst>
                                    <p:set>
                                      <p:cBhvr>
                                        <p:cTn id="125" dur="1" fill="hold">
                                          <p:stCondLst>
                                            <p:cond delay="0"/>
                                          </p:stCondLst>
                                        </p:cTn>
                                        <p:tgtEl>
                                          <p:spTgt spid="510019"/>
                                        </p:tgtEl>
                                        <p:attrNameLst>
                                          <p:attrName>style.visibility</p:attrName>
                                        </p:attrNameLst>
                                      </p:cBhvr>
                                      <p:to>
                                        <p:strVal val="visible"/>
                                      </p:to>
                                    </p:set>
                                    <p:anim calcmode="lin" valueType="num">
                                      <p:cBhvr>
                                        <p:cTn id="126" dur="500" fill="hold"/>
                                        <p:tgtEl>
                                          <p:spTgt spid="510019"/>
                                        </p:tgtEl>
                                        <p:attrNameLst>
                                          <p:attrName>ppt_w</p:attrName>
                                        </p:attrNameLst>
                                      </p:cBhvr>
                                      <p:tavLst>
                                        <p:tav tm="0">
                                          <p:val>
                                            <p:fltVal val="0"/>
                                          </p:val>
                                        </p:tav>
                                        <p:tav tm="100000">
                                          <p:val>
                                            <p:strVal val="#ppt_w"/>
                                          </p:val>
                                        </p:tav>
                                      </p:tavLst>
                                    </p:anim>
                                    <p:anim calcmode="lin" valueType="num">
                                      <p:cBhvr>
                                        <p:cTn id="127" dur="500" fill="hold"/>
                                        <p:tgtEl>
                                          <p:spTgt spid="510019"/>
                                        </p:tgtEl>
                                        <p:attrNameLst>
                                          <p:attrName>ppt_h</p:attrName>
                                        </p:attrNameLst>
                                      </p:cBhvr>
                                      <p:tavLst>
                                        <p:tav tm="0">
                                          <p:val>
                                            <p:fltVal val="0"/>
                                          </p:val>
                                        </p:tav>
                                        <p:tav tm="100000">
                                          <p:val>
                                            <p:strVal val="#ppt_h"/>
                                          </p:val>
                                        </p:tav>
                                      </p:tavLst>
                                    </p:anim>
                                  </p:childTnLst>
                                </p:cTn>
                              </p:par>
                            </p:childTnLst>
                          </p:cTn>
                        </p:par>
                        <p:par>
                          <p:cTn id="128" fill="hold" nodeType="afterGroup">
                            <p:stCondLst>
                              <p:cond delay="500"/>
                            </p:stCondLst>
                            <p:childTnLst>
                              <p:par>
                                <p:cTn id="129" presetID="22" presetClass="entr" presetSubtype="1" fill="hold" nodeType="afterEffect">
                                  <p:stCondLst>
                                    <p:cond delay="0"/>
                                  </p:stCondLst>
                                  <p:childTnLst>
                                    <p:set>
                                      <p:cBhvr>
                                        <p:cTn id="130" dur="1" fill="hold">
                                          <p:stCondLst>
                                            <p:cond delay="0"/>
                                          </p:stCondLst>
                                        </p:cTn>
                                        <p:tgtEl>
                                          <p:spTgt spid="509994"/>
                                        </p:tgtEl>
                                        <p:attrNameLst>
                                          <p:attrName>style.visibility</p:attrName>
                                        </p:attrNameLst>
                                      </p:cBhvr>
                                      <p:to>
                                        <p:strVal val="visible"/>
                                      </p:to>
                                    </p:set>
                                    <p:animEffect transition="in" filter="wipe(up)">
                                      <p:cBhvr>
                                        <p:cTn id="131" dur="500"/>
                                        <p:tgtEl>
                                          <p:spTgt spid="509994"/>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2" fill="hold" nodeType="clickEffect">
                                  <p:stCondLst>
                                    <p:cond delay="0"/>
                                  </p:stCondLst>
                                  <p:childTnLst>
                                    <p:set>
                                      <p:cBhvr>
                                        <p:cTn id="135" dur="1" fill="hold">
                                          <p:stCondLst>
                                            <p:cond delay="0"/>
                                          </p:stCondLst>
                                        </p:cTn>
                                        <p:tgtEl>
                                          <p:spTgt spid="509991"/>
                                        </p:tgtEl>
                                        <p:attrNameLst>
                                          <p:attrName>style.visibility</p:attrName>
                                        </p:attrNameLst>
                                      </p:cBhvr>
                                      <p:to>
                                        <p:strVal val="visible"/>
                                      </p:to>
                                    </p:set>
                                    <p:animEffect transition="in" filter="wipe(right)">
                                      <p:cBhvr>
                                        <p:cTn id="136" dur="500"/>
                                        <p:tgtEl>
                                          <p:spTgt spid="509991"/>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nodeType="clickEffect">
                                  <p:stCondLst>
                                    <p:cond delay="0"/>
                                  </p:stCondLst>
                                  <p:childTnLst>
                                    <p:set>
                                      <p:cBhvr>
                                        <p:cTn id="140" dur="1" fill="hold">
                                          <p:stCondLst>
                                            <p:cond delay="0"/>
                                          </p:stCondLst>
                                        </p:cTn>
                                        <p:tgtEl>
                                          <p:spTgt spid="510002"/>
                                        </p:tgtEl>
                                        <p:attrNameLst>
                                          <p:attrName>style.visibility</p:attrName>
                                        </p:attrNameLst>
                                      </p:cBhvr>
                                      <p:to>
                                        <p:strVal val="visible"/>
                                      </p:to>
                                    </p:set>
                                    <p:anim calcmode="lin" valueType="num">
                                      <p:cBhvr additive="base">
                                        <p:cTn id="141" dur="500" fill="hold"/>
                                        <p:tgtEl>
                                          <p:spTgt spid="510002"/>
                                        </p:tgtEl>
                                        <p:attrNameLst>
                                          <p:attrName>ppt_x</p:attrName>
                                        </p:attrNameLst>
                                      </p:cBhvr>
                                      <p:tavLst>
                                        <p:tav tm="0">
                                          <p:val>
                                            <p:strVal val="#ppt_x"/>
                                          </p:val>
                                        </p:tav>
                                        <p:tav tm="100000">
                                          <p:val>
                                            <p:strVal val="#ppt_x"/>
                                          </p:val>
                                        </p:tav>
                                      </p:tavLst>
                                    </p:anim>
                                    <p:anim calcmode="lin" valueType="num">
                                      <p:cBhvr additive="base">
                                        <p:cTn id="142" dur="500" fill="hold"/>
                                        <p:tgtEl>
                                          <p:spTgt spid="510002"/>
                                        </p:tgtEl>
                                        <p:attrNameLst>
                                          <p:attrName>ppt_y</p:attrName>
                                        </p:attrNameLst>
                                      </p:cBhvr>
                                      <p:tavLst>
                                        <p:tav tm="0">
                                          <p:val>
                                            <p:strVal val="1+#ppt_h/2"/>
                                          </p:val>
                                        </p:tav>
                                        <p:tav tm="100000">
                                          <p:val>
                                            <p:strVal val="#ppt_y"/>
                                          </p:val>
                                        </p:tav>
                                      </p:tavLst>
                                    </p:anim>
                                  </p:childTnLst>
                                </p:cTn>
                              </p:par>
                            </p:childTnLst>
                          </p:cTn>
                        </p:par>
                        <p:par>
                          <p:cTn id="143" fill="hold" nodeType="afterGroup">
                            <p:stCondLst>
                              <p:cond delay="500"/>
                            </p:stCondLst>
                            <p:childTnLst>
                              <p:par>
                                <p:cTn id="144" presetID="1" presetClass="entr" presetSubtype="0" fill="hold" nodeType="afterEffect">
                                  <p:stCondLst>
                                    <p:cond delay="0"/>
                                  </p:stCondLst>
                                  <p:childTnLst>
                                    <p:set>
                                      <p:cBhvr>
                                        <p:cTn id="145" dur="1" fill="hold">
                                          <p:stCondLst>
                                            <p:cond delay="499"/>
                                          </p:stCondLst>
                                        </p:cTn>
                                        <p:tgtEl>
                                          <p:spTgt spid="510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62" grpId="0" animBg="1" autoUpdateAnimBg="0"/>
      <p:bldP spid="509967" grpId="0" animBg="1" autoUpdateAnimBg="0"/>
      <p:bldP spid="509968" grpId="0" animBg="1"/>
      <p:bldP spid="509969" grpId="0" animBg="1"/>
      <p:bldP spid="509970" grpId="0" animBg="1"/>
      <p:bldP spid="509971" grpId="0" animBg="1"/>
      <p:bldP spid="509972" grpId="0" animBg="1"/>
      <p:bldP spid="509976" grpId="0" animBg="1" autoUpdateAnimBg="0"/>
      <p:bldP spid="509977" grpId="0" animBg="1" autoUpdateAnimBg="0"/>
      <p:bldP spid="509978" grpId="0" animBg="1" autoUpdateAnimBg="0"/>
      <p:bldP spid="509982" grpId="0" animBg="1" autoUpdateAnimBg="0"/>
      <p:bldP spid="509983" grpId="0" animBg="1" autoUpdateAnimBg="0"/>
      <p:bldP spid="509987" grpId="0" animBg="1" autoUpdateAnimBg="0"/>
      <p:bldP spid="509988" grpId="0" animBg="1" autoUpdateAnimBg="0"/>
      <p:bldP spid="509989" grpId="0" animBg="1" autoUpdateAnimBg="0"/>
      <p:bldP spid="509990" grpId="0" animBg="1"/>
      <p:bldP spid="510011" grpId="0" animBg="1"/>
      <p:bldP spid="510012" grpId="0" animBg="1"/>
      <p:bldP spid="510018" grpId="0" animBg="1"/>
      <p:bldP spid="51001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179513" y="908050"/>
            <a:ext cx="8964488"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eaLnBrk="0" fontAlgn="base" hangingPunct="0">
              <a:spcBef>
                <a:spcPct val="50000"/>
              </a:spcBef>
              <a:spcAft>
                <a:spcPct val="0"/>
              </a:spcAft>
            </a:pPr>
            <a:r>
              <a:rPr lang="zh-CN" altLang="en-US" sz="2800" b="1" dirty="0" smtClean="0">
                <a:solidFill>
                  <a:srgbClr val="0000CC"/>
                </a:solidFill>
                <a:latin typeface="宋体" charset="-122"/>
              </a:rPr>
              <a:t>例</a:t>
            </a:r>
            <a:r>
              <a:rPr lang="en-US" altLang="zh-CN" sz="2800" b="1" dirty="0" smtClean="0">
                <a:solidFill>
                  <a:srgbClr val="0000CC"/>
                </a:solidFill>
                <a:latin typeface="宋体" charset="-122"/>
              </a:rPr>
              <a:t>2</a:t>
            </a:r>
            <a:r>
              <a:rPr lang="zh-CN" altLang="en-US" sz="2800" b="1" dirty="0" smtClean="0">
                <a:solidFill>
                  <a:srgbClr val="0000CC"/>
                </a:solidFill>
                <a:latin typeface="宋体" charset="-122"/>
              </a:rPr>
              <a:t>：</a:t>
            </a:r>
            <a:r>
              <a:rPr lang="zh-CN" altLang="en-US" sz="2800" b="1" dirty="0" smtClean="0">
                <a:solidFill>
                  <a:srgbClr val="000000"/>
                </a:solidFill>
                <a:latin typeface="宋体" charset="-122"/>
              </a:rPr>
              <a:t>设序列</a:t>
            </a:r>
            <a:r>
              <a:rPr lang="en-US" altLang="zh-CN" sz="2800" b="1" dirty="0" smtClean="0">
                <a:solidFill>
                  <a:srgbClr val="000000"/>
                </a:solidFill>
                <a:latin typeface="Times New Roman" pitchFamily="18" charset="0"/>
              </a:rPr>
              <a:t>{20</a:t>
            </a:r>
            <a:r>
              <a:rPr lang="zh-CN" altLang="en-US" sz="2800" b="1" dirty="0" smtClean="0">
                <a:solidFill>
                  <a:srgbClr val="000000"/>
                </a:solidFill>
                <a:latin typeface="宋体" charset="-122"/>
              </a:rPr>
              <a:t>，</a:t>
            </a:r>
            <a:r>
              <a:rPr lang="en-US" altLang="zh-CN" sz="2800" b="1" dirty="0" smtClean="0">
                <a:solidFill>
                  <a:srgbClr val="000000"/>
                </a:solidFill>
                <a:latin typeface="Times New Roman" pitchFamily="18" charset="0"/>
              </a:rPr>
              <a:t>35</a:t>
            </a:r>
            <a:r>
              <a:rPr lang="zh-CN" altLang="en-US" sz="2800" b="1" dirty="0" smtClean="0">
                <a:solidFill>
                  <a:srgbClr val="000000"/>
                </a:solidFill>
                <a:latin typeface="宋体" charset="-122"/>
              </a:rPr>
              <a:t>，</a:t>
            </a:r>
            <a:r>
              <a:rPr lang="en-US" altLang="zh-CN" sz="2800" b="1" dirty="0" smtClean="0">
                <a:solidFill>
                  <a:srgbClr val="000000"/>
                </a:solidFill>
                <a:latin typeface="Times New Roman" pitchFamily="18" charset="0"/>
              </a:rPr>
              <a:t>40</a:t>
            </a:r>
            <a:r>
              <a:rPr lang="zh-CN" altLang="en-US" sz="2800" b="1" dirty="0" smtClean="0">
                <a:solidFill>
                  <a:srgbClr val="000000"/>
                </a:solidFill>
                <a:latin typeface="宋体" charset="-122"/>
              </a:rPr>
              <a:t>，</a:t>
            </a:r>
            <a:r>
              <a:rPr lang="en-US" altLang="zh-CN" sz="2800" b="1" dirty="0" smtClean="0">
                <a:solidFill>
                  <a:srgbClr val="000000"/>
                </a:solidFill>
                <a:latin typeface="Times New Roman" pitchFamily="18" charset="0"/>
              </a:rPr>
              <a:t>15</a:t>
            </a:r>
            <a:r>
              <a:rPr lang="zh-CN" altLang="en-US" sz="2800" b="1" dirty="0" smtClean="0">
                <a:solidFill>
                  <a:srgbClr val="000000"/>
                </a:solidFill>
                <a:latin typeface="宋体" charset="-122"/>
              </a:rPr>
              <a:t>，</a:t>
            </a:r>
            <a:r>
              <a:rPr lang="en-US" altLang="zh-CN" sz="2800" b="1" dirty="0" smtClean="0">
                <a:solidFill>
                  <a:srgbClr val="000000"/>
                </a:solidFill>
                <a:latin typeface="Times New Roman" pitchFamily="18" charset="0"/>
              </a:rPr>
              <a:t>30</a:t>
            </a:r>
            <a:r>
              <a:rPr lang="zh-CN" altLang="en-US" sz="2800" b="1" dirty="0" smtClean="0">
                <a:solidFill>
                  <a:srgbClr val="000000"/>
                </a:solidFill>
                <a:latin typeface="宋体" charset="-122"/>
              </a:rPr>
              <a:t>，</a:t>
            </a:r>
            <a:r>
              <a:rPr lang="en-US" altLang="zh-CN" sz="2800" b="1" dirty="0" smtClean="0">
                <a:solidFill>
                  <a:srgbClr val="000000"/>
                </a:solidFill>
                <a:latin typeface="Times New Roman" pitchFamily="18" charset="0"/>
              </a:rPr>
              <a:t>25} </a:t>
            </a:r>
            <a:r>
              <a:rPr lang="zh-CN" altLang="en-US" sz="2800" b="1" dirty="0" smtClean="0">
                <a:solidFill>
                  <a:srgbClr val="000000"/>
                </a:solidFill>
                <a:latin typeface="Times New Roman" pitchFamily="18" charset="0"/>
              </a:rPr>
              <a:t>，构造平衡树。</a:t>
            </a:r>
          </a:p>
        </p:txBody>
      </p:sp>
      <p:sp>
        <p:nvSpPr>
          <p:cNvPr id="590851" name="Oval 3"/>
          <p:cNvSpPr>
            <a:spLocks noChangeArrowheads="1"/>
          </p:cNvSpPr>
          <p:nvPr/>
        </p:nvSpPr>
        <p:spPr bwMode="auto">
          <a:xfrm>
            <a:off x="467544" y="2135460"/>
            <a:ext cx="539750" cy="53975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1080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20</a:t>
            </a:r>
          </a:p>
        </p:txBody>
      </p:sp>
      <p:grpSp>
        <p:nvGrpSpPr>
          <p:cNvPr id="590852" name="Group 4"/>
          <p:cNvGrpSpPr>
            <a:grpSpLocks/>
          </p:cNvGrpSpPr>
          <p:nvPr/>
        </p:nvGrpSpPr>
        <p:grpSpPr bwMode="auto">
          <a:xfrm>
            <a:off x="924744" y="2592660"/>
            <a:ext cx="663575" cy="1012825"/>
            <a:chOff x="768" y="2016"/>
            <a:chExt cx="418" cy="638"/>
          </a:xfrm>
        </p:grpSpPr>
        <p:sp>
          <p:nvSpPr>
            <p:cNvPr id="590853" name="Oval 5"/>
            <p:cNvSpPr>
              <a:spLocks noChangeArrowheads="1"/>
            </p:cNvSpPr>
            <p:nvPr/>
          </p:nvSpPr>
          <p:spPr bwMode="auto">
            <a:xfrm>
              <a:off x="846" y="2314"/>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35</a:t>
              </a:r>
            </a:p>
          </p:txBody>
        </p:sp>
        <p:sp>
          <p:nvSpPr>
            <p:cNvPr id="590854" name="Line 6"/>
            <p:cNvSpPr>
              <a:spLocks noChangeShapeType="1"/>
            </p:cNvSpPr>
            <p:nvPr/>
          </p:nvSpPr>
          <p:spPr bwMode="auto">
            <a:xfrm>
              <a:off x="768" y="2016"/>
              <a:ext cx="184" cy="314"/>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590855" name="Group 7"/>
          <p:cNvGrpSpPr>
            <a:grpSpLocks/>
          </p:cNvGrpSpPr>
          <p:nvPr/>
        </p:nvGrpSpPr>
        <p:grpSpPr bwMode="auto">
          <a:xfrm>
            <a:off x="1486719" y="3541985"/>
            <a:ext cx="720725" cy="1079500"/>
            <a:chOff x="1122" y="2614"/>
            <a:chExt cx="454" cy="680"/>
          </a:xfrm>
        </p:grpSpPr>
        <p:sp>
          <p:nvSpPr>
            <p:cNvPr id="590856" name="Oval 8"/>
            <p:cNvSpPr>
              <a:spLocks noChangeArrowheads="1"/>
            </p:cNvSpPr>
            <p:nvPr/>
          </p:nvSpPr>
          <p:spPr bwMode="auto">
            <a:xfrm>
              <a:off x="1236" y="2954"/>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40</a:t>
              </a:r>
            </a:p>
          </p:txBody>
        </p:sp>
        <p:sp>
          <p:nvSpPr>
            <p:cNvPr id="590857" name="Line 9"/>
            <p:cNvSpPr>
              <a:spLocks noChangeShapeType="1"/>
            </p:cNvSpPr>
            <p:nvPr/>
          </p:nvSpPr>
          <p:spPr bwMode="auto">
            <a:xfrm>
              <a:off x="1122" y="2614"/>
              <a:ext cx="199" cy="368"/>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sp>
        <p:nvSpPr>
          <p:cNvPr id="590858" name="AutoShape 10"/>
          <p:cNvSpPr>
            <a:spLocks noChangeArrowheads="1"/>
          </p:cNvSpPr>
          <p:nvPr/>
        </p:nvSpPr>
        <p:spPr bwMode="auto">
          <a:xfrm>
            <a:off x="1940744" y="3091135"/>
            <a:ext cx="762000" cy="228600"/>
          </a:xfrm>
          <a:prstGeom prst="rightArrow">
            <a:avLst>
              <a:gd name="adj1" fmla="val 50000"/>
              <a:gd name="adj2" fmla="val 83333"/>
            </a:avLst>
          </a:prstGeom>
          <a:solidFill>
            <a:schemeClr val="hlink"/>
          </a:solidFill>
          <a:ln>
            <a:noFill/>
          </a:ln>
          <a:effectLst/>
          <a:extLst>
            <a:ext uri="{91240B29-F687-4F45-9708-019B960494DF}">
              <a14:hiddenLine xmlns:a14="http://schemas.microsoft.com/office/drawing/2010/main" xmlns="" w="57150">
                <a:solidFill>
                  <a:srgbClr val="8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nvGrpSpPr>
          <p:cNvPr id="590862" name="Group 14"/>
          <p:cNvGrpSpPr>
            <a:grpSpLocks/>
          </p:cNvGrpSpPr>
          <p:nvPr/>
        </p:nvGrpSpPr>
        <p:grpSpPr bwMode="auto">
          <a:xfrm>
            <a:off x="3317329" y="2060848"/>
            <a:ext cx="1955800" cy="1439862"/>
            <a:chOff x="2200" y="1791"/>
            <a:chExt cx="1232" cy="907"/>
          </a:xfrm>
        </p:grpSpPr>
        <p:sp>
          <p:nvSpPr>
            <p:cNvPr id="590863" name="Line 15"/>
            <p:cNvSpPr>
              <a:spLocks noChangeShapeType="1"/>
            </p:cNvSpPr>
            <p:nvPr/>
          </p:nvSpPr>
          <p:spPr bwMode="auto">
            <a:xfrm>
              <a:off x="2955" y="2045"/>
              <a:ext cx="237" cy="342"/>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90864" name="Line 16"/>
            <p:cNvSpPr>
              <a:spLocks noChangeShapeType="1"/>
            </p:cNvSpPr>
            <p:nvPr/>
          </p:nvSpPr>
          <p:spPr bwMode="auto">
            <a:xfrm flipH="1">
              <a:off x="2426" y="2047"/>
              <a:ext cx="249" cy="340"/>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590865" name="Oval 17"/>
            <p:cNvSpPr>
              <a:spLocks noChangeArrowheads="1"/>
            </p:cNvSpPr>
            <p:nvPr/>
          </p:nvSpPr>
          <p:spPr bwMode="auto">
            <a:xfrm>
              <a:off x="2653" y="1791"/>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35</a:t>
              </a:r>
            </a:p>
          </p:txBody>
        </p:sp>
        <p:sp>
          <p:nvSpPr>
            <p:cNvPr id="590866" name="Oval 18"/>
            <p:cNvSpPr>
              <a:spLocks noChangeArrowheads="1"/>
            </p:cNvSpPr>
            <p:nvPr/>
          </p:nvSpPr>
          <p:spPr bwMode="auto">
            <a:xfrm>
              <a:off x="2200" y="2358"/>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1080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20</a:t>
              </a:r>
            </a:p>
          </p:txBody>
        </p:sp>
        <p:sp>
          <p:nvSpPr>
            <p:cNvPr id="590867" name="Oval 19"/>
            <p:cNvSpPr>
              <a:spLocks noChangeArrowheads="1"/>
            </p:cNvSpPr>
            <p:nvPr/>
          </p:nvSpPr>
          <p:spPr bwMode="auto">
            <a:xfrm>
              <a:off x="3092" y="2358"/>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40</a:t>
              </a:r>
            </a:p>
          </p:txBody>
        </p:sp>
      </p:grpSp>
      <p:grpSp>
        <p:nvGrpSpPr>
          <p:cNvPr id="590868" name="Group 20"/>
          <p:cNvGrpSpPr>
            <a:grpSpLocks/>
          </p:cNvGrpSpPr>
          <p:nvPr/>
        </p:nvGrpSpPr>
        <p:grpSpPr bwMode="auto">
          <a:xfrm>
            <a:off x="2699792" y="3411810"/>
            <a:ext cx="706437" cy="1114425"/>
            <a:chOff x="1811" y="2592"/>
            <a:chExt cx="445" cy="702"/>
          </a:xfrm>
        </p:grpSpPr>
        <p:sp>
          <p:nvSpPr>
            <p:cNvPr id="590869" name="Oval 21"/>
            <p:cNvSpPr>
              <a:spLocks noChangeArrowheads="1"/>
            </p:cNvSpPr>
            <p:nvPr/>
          </p:nvSpPr>
          <p:spPr bwMode="auto">
            <a:xfrm>
              <a:off x="1811" y="2954"/>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dirty="0" smtClean="0">
                  <a:solidFill>
                    <a:srgbClr val="000000"/>
                  </a:solidFill>
                  <a:latin typeface="Times New Roman" pitchFamily="18" charset="0"/>
                </a:rPr>
                <a:t>15</a:t>
              </a:r>
            </a:p>
          </p:txBody>
        </p:sp>
        <p:sp>
          <p:nvSpPr>
            <p:cNvPr id="590870" name="Line 22"/>
            <p:cNvSpPr>
              <a:spLocks noChangeShapeType="1"/>
            </p:cNvSpPr>
            <p:nvPr/>
          </p:nvSpPr>
          <p:spPr bwMode="auto">
            <a:xfrm flipH="1">
              <a:off x="2030" y="2592"/>
              <a:ext cx="226" cy="362"/>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590871" name="Group 23"/>
          <p:cNvGrpSpPr>
            <a:grpSpLocks/>
          </p:cNvGrpSpPr>
          <p:nvPr/>
        </p:nvGrpSpPr>
        <p:grpSpPr bwMode="auto">
          <a:xfrm>
            <a:off x="3750717" y="3430860"/>
            <a:ext cx="720725" cy="1139825"/>
            <a:chOff x="2473" y="2604"/>
            <a:chExt cx="454" cy="718"/>
          </a:xfrm>
        </p:grpSpPr>
        <p:sp>
          <p:nvSpPr>
            <p:cNvPr id="590872" name="Oval 24"/>
            <p:cNvSpPr>
              <a:spLocks noChangeArrowheads="1"/>
            </p:cNvSpPr>
            <p:nvPr/>
          </p:nvSpPr>
          <p:spPr bwMode="auto">
            <a:xfrm>
              <a:off x="2587" y="2982"/>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30</a:t>
              </a:r>
            </a:p>
          </p:txBody>
        </p:sp>
        <p:sp>
          <p:nvSpPr>
            <p:cNvPr id="590873" name="Line 25"/>
            <p:cNvSpPr>
              <a:spLocks noChangeShapeType="1"/>
            </p:cNvSpPr>
            <p:nvPr/>
          </p:nvSpPr>
          <p:spPr bwMode="auto">
            <a:xfrm>
              <a:off x="2473" y="2604"/>
              <a:ext cx="237" cy="406"/>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590874" name="Group 26"/>
          <p:cNvGrpSpPr>
            <a:grpSpLocks/>
          </p:cNvGrpSpPr>
          <p:nvPr/>
        </p:nvGrpSpPr>
        <p:grpSpPr bwMode="auto">
          <a:xfrm>
            <a:off x="3377654" y="4538935"/>
            <a:ext cx="706438" cy="1114425"/>
            <a:chOff x="1811" y="2592"/>
            <a:chExt cx="445" cy="702"/>
          </a:xfrm>
        </p:grpSpPr>
        <p:sp>
          <p:nvSpPr>
            <p:cNvPr id="590875" name="Oval 27"/>
            <p:cNvSpPr>
              <a:spLocks noChangeArrowheads="1"/>
            </p:cNvSpPr>
            <p:nvPr/>
          </p:nvSpPr>
          <p:spPr bwMode="auto">
            <a:xfrm>
              <a:off x="1811" y="2954"/>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dirty="0" smtClean="0">
                  <a:solidFill>
                    <a:srgbClr val="000000"/>
                  </a:solidFill>
                  <a:latin typeface="Times New Roman" pitchFamily="18" charset="0"/>
                </a:rPr>
                <a:t>25</a:t>
              </a:r>
            </a:p>
          </p:txBody>
        </p:sp>
        <p:sp>
          <p:nvSpPr>
            <p:cNvPr id="590876" name="Line 28"/>
            <p:cNvSpPr>
              <a:spLocks noChangeShapeType="1"/>
            </p:cNvSpPr>
            <p:nvPr/>
          </p:nvSpPr>
          <p:spPr bwMode="auto">
            <a:xfrm flipH="1">
              <a:off x="2030" y="2592"/>
              <a:ext cx="226" cy="362"/>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sp>
        <p:nvSpPr>
          <p:cNvPr id="30" name="AutoShape 39"/>
          <p:cNvSpPr>
            <a:spLocks noChangeArrowheads="1"/>
          </p:cNvSpPr>
          <p:nvPr/>
        </p:nvSpPr>
        <p:spPr bwMode="auto">
          <a:xfrm>
            <a:off x="5439543" y="2921223"/>
            <a:ext cx="719138" cy="228600"/>
          </a:xfrm>
          <a:prstGeom prst="rightArrow">
            <a:avLst>
              <a:gd name="adj1" fmla="val 50000"/>
              <a:gd name="adj2" fmla="val 78646"/>
            </a:avLst>
          </a:prstGeom>
          <a:solidFill>
            <a:schemeClr val="hlink"/>
          </a:solidFill>
          <a:ln>
            <a:noFill/>
          </a:ln>
          <a:effectLst/>
          <a:extLst>
            <a:ext uri="{91240B29-F687-4F45-9708-019B960494DF}">
              <a14:hiddenLine xmlns:a14="http://schemas.microsoft.com/office/drawing/2010/main" xmlns="" w="57150">
                <a:solidFill>
                  <a:srgbClr val="8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CN" altLang="zh-CN" b="1" smtClean="0">
              <a:solidFill>
                <a:srgbClr val="0000CC"/>
              </a:solidFill>
              <a:ea typeface="华文行楷" pitchFamily="2" charset="-122"/>
            </a:endParaRPr>
          </a:p>
        </p:txBody>
      </p:sp>
      <p:grpSp>
        <p:nvGrpSpPr>
          <p:cNvPr id="31" name="Group 40"/>
          <p:cNvGrpSpPr>
            <a:grpSpLocks/>
          </p:cNvGrpSpPr>
          <p:nvPr/>
        </p:nvGrpSpPr>
        <p:grpSpPr bwMode="auto">
          <a:xfrm>
            <a:off x="7387406" y="2595785"/>
            <a:ext cx="750887" cy="1109663"/>
            <a:chOff x="4788" y="2453"/>
            <a:chExt cx="473" cy="699"/>
          </a:xfrm>
        </p:grpSpPr>
        <p:sp>
          <p:nvSpPr>
            <p:cNvPr id="32" name="Line 41"/>
            <p:cNvSpPr>
              <a:spLocks noChangeShapeType="1"/>
            </p:cNvSpPr>
            <p:nvPr/>
          </p:nvSpPr>
          <p:spPr bwMode="auto">
            <a:xfrm flipH="1" flipV="1">
              <a:off x="4788" y="2453"/>
              <a:ext cx="218" cy="387"/>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33" name="Oval 42"/>
            <p:cNvSpPr>
              <a:spLocks noChangeArrowheads="1"/>
            </p:cNvSpPr>
            <p:nvPr/>
          </p:nvSpPr>
          <p:spPr bwMode="auto">
            <a:xfrm>
              <a:off x="4921" y="2812"/>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35</a:t>
              </a:r>
            </a:p>
          </p:txBody>
        </p:sp>
      </p:grpSp>
      <p:grpSp>
        <p:nvGrpSpPr>
          <p:cNvPr id="34" name="Group 43"/>
          <p:cNvGrpSpPr>
            <a:grpSpLocks/>
          </p:cNvGrpSpPr>
          <p:nvPr/>
        </p:nvGrpSpPr>
        <p:grpSpPr bwMode="auto">
          <a:xfrm>
            <a:off x="8011293" y="3659410"/>
            <a:ext cx="665163" cy="1125538"/>
            <a:chOff x="5181" y="3123"/>
            <a:chExt cx="419" cy="709"/>
          </a:xfrm>
        </p:grpSpPr>
        <p:sp>
          <p:nvSpPr>
            <p:cNvPr id="35" name="Line 44"/>
            <p:cNvSpPr>
              <a:spLocks noChangeShapeType="1"/>
            </p:cNvSpPr>
            <p:nvPr/>
          </p:nvSpPr>
          <p:spPr bwMode="auto">
            <a:xfrm>
              <a:off x="5181" y="3123"/>
              <a:ext cx="222" cy="398"/>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sp>
          <p:nvSpPr>
            <p:cNvPr id="36" name="Oval 45"/>
            <p:cNvSpPr>
              <a:spLocks noChangeArrowheads="1"/>
            </p:cNvSpPr>
            <p:nvPr/>
          </p:nvSpPr>
          <p:spPr bwMode="auto">
            <a:xfrm>
              <a:off x="5260" y="3492"/>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40</a:t>
              </a:r>
            </a:p>
          </p:txBody>
        </p:sp>
      </p:grpSp>
      <p:grpSp>
        <p:nvGrpSpPr>
          <p:cNvPr id="37" name="Group 46"/>
          <p:cNvGrpSpPr>
            <a:grpSpLocks/>
          </p:cNvGrpSpPr>
          <p:nvPr/>
        </p:nvGrpSpPr>
        <p:grpSpPr bwMode="auto">
          <a:xfrm>
            <a:off x="5822131" y="2130648"/>
            <a:ext cx="1738312" cy="2668587"/>
            <a:chOff x="3802" y="2160"/>
            <a:chExt cx="1095" cy="1681"/>
          </a:xfrm>
        </p:grpSpPr>
        <p:sp>
          <p:nvSpPr>
            <p:cNvPr id="38" name="Oval 47"/>
            <p:cNvSpPr>
              <a:spLocks noChangeArrowheads="1"/>
            </p:cNvSpPr>
            <p:nvPr/>
          </p:nvSpPr>
          <p:spPr bwMode="auto">
            <a:xfrm>
              <a:off x="4528" y="2160"/>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1080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30</a:t>
              </a:r>
            </a:p>
          </p:txBody>
        </p:sp>
        <p:grpSp>
          <p:nvGrpSpPr>
            <p:cNvPr id="39" name="Group 48"/>
            <p:cNvGrpSpPr>
              <a:grpSpLocks/>
            </p:cNvGrpSpPr>
            <p:nvPr/>
          </p:nvGrpSpPr>
          <p:grpSpPr bwMode="auto">
            <a:xfrm>
              <a:off x="4171" y="2451"/>
              <a:ext cx="445" cy="702"/>
              <a:chOff x="1811" y="2592"/>
              <a:chExt cx="445" cy="702"/>
            </a:xfrm>
          </p:grpSpPr>
          <p:sp>
            <p:nvSpPr>
              <p:cNvPr id="46" name="Oval 49"/>
              <p:cNvSpPr>
                <a:spLocks noChangeArrowheads="1"/>
              </p:cNvSpPr>
              <p:nvPr/>
            </p:nvSpPr>
            <p:spPr bwMode="auto">
              <a:xfrm>
                <a:off x="1811" y="2954"/>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20</a:t>
                </a:r>
              </a:p>
            </p:txBody>
          </p:sp>
          <p:sp>
            <p:nvSpPr>
              <p:cNvPr id="47" name="Line 50"/>
              <p:cNvSpPr>
                <a:spLocks noChangeShapeType="1"/>
              </p:cNvSpPr>
              <p:nvPr/>
            </p:nvSpPr>
            <p:spPr bwMode="auto">
              <a:xfrm flipH="1">
                <a:off x="2030" y="2592"/>
                <a:ext cx="226" cy="362"/>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40" name="Group 51"/>
            <p:cNvGrpSpPr>
              <a:grpSpLocks/>
            </p:cNvGrpSpPr>
            <p:nvPr/>
          </p:nvGrpSpPr>
          <p:grpSpPr bwMode="auto">
            <a:xfrm>
              <a:off x="4443" y="3123"/>
              <a:ext cx="454" cy="718"/>
              <a:chOff x="2473" y="2604"/>
              <a:chExt cx="454" cy="718"/>
            </a:xfrm>
          </p:grpSpPr>
          <p:sp>
            <p:nvSpPr>
              <p:cNvPr id="44" name="Oval 52"/>
              <p:cNvSpPr>
                <a:spLocks noChangeArrowheads="1"/>
              </p:cNvSpPr>
              <p:nvPr/>
            </p:nvSpPr>
            <p:spPr bwMode="auto">
              <a:xfrm>
                <a:off x="2587" y="2982"/>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25</a:t>
                </a:r>
              </a:p>
            </p:txBody>
          </p:sp>
          <p:sp>
            <p:nvSpPr>
              <p:cNvPr id="45" name="Line 53"/>
              <p:cNvSpPr>
                <a:spLocks noChangeShapeType="1"/>
              </p:cNvSpPr>
              <p:nvPr/>
            </p:nvSpPr>
            <p:spPr bwMode="auto">
              <a:xfrm>
                <a:off x="2473" y="2604"/>
                <a:ext cx="237" cy="406"/>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nvGrpSpPr>
            <p:cNvPr id="41" name="Group 54"/>
            <p:cNvGrpSpPr>
              <a:grpSpLocks/>
            </p:cNvGrpSpPr>
            <p:nvPr/>
          </p:nvGrpSpPr>
          <p:grpSpPr bwMode="auto">
            <a:xfrm>
              <a:off x="3802" y="3132"/>
              <a:ext cx="445" cy="702"/>
              <a:chOff x="1811" y="2592"/>
              <a:chExt cx="445" cy="702"/>
            </a:xfrm>
          </p:grpSpPr>
          <p:sp>
            <p:nvSpPr>
              <p:cNvPr id="42" name="Oval 55"/>
              <p:cNvSpPr>
                <a:spLocks noChangeArrowheads="1"/>
              </p:cNvSpPr>
              <p:nvPr/>
            </p:nvSpPr>
            <p:spPr bwMode="auto">
              <a:xfrm>
                <a:off x="1811" y="2954"/>
                <a:ext cx="340" cy="340"/>
              </a:xfrm>
              <a:prstGeom prst="ellipse">
                <a:avLst/>
              </a:prstGeom>
              <a:noFill/>
              <a:ln w="25400">
                <a:solidFill>
                  <a:schemeClr val="hlink"/>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tIns="0" anchor="ctr"/>
              <a:lstStyle/>
              <a:p>
                <a:pPr algn="ctr" eaLnBrk="0" fontAlgn="base" hangingPunct="0">
                  <a:spcBef>
                    <a:spcPct val="0"/>
                  </a:spcBef>
                  <a:spcAft>
                    <a:spcPct val="0"/>
                  </a:spcAft>
                </a:pPr>
                <a:r>
                  <a:rPr lang="en-US" altLang="zh-CN" sz="2800" b="1" smtClean="0">
                    <a:solidFill>
                      <a:srgbClr val="000000"/>
                    </a:solidFill>
                    <a:latin typeface="Times New Roman" pitchFamily="18" charset="0"/>
                  </a:rPr>
                  <a:t>15</a:t>
                </a:r>
              </a:p>
            </p:txBody>
          </p:sp>
          <p:sp>
            <p:nvSpPr>
              <p:cNvPr id="43" name="Line 56"/>
              <p:cNvSpPr>
                <a:spLocks noChangeShapeType="1"/>
              </p:cNvSpPr>
              <p:nvPr/>
            </p:nvSpPr>
            <p:spPr bwMode="auto">
              <a:xfrm flipH="1">
                <a:off x="2030" y="2592"/>
                <a:ext cx="226" cy="362"/>
              </a:xfrm>
              <a:prstGeom prst="line">
                <a:avLst/>
              </a:prstGeom>
              <a:noFill/>
              <a:ln w="38100">
                <a:solidFill>
                  <a:srgbClr val="0066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fontAlgn="base">
                  <a:spcBef>
                    <a:spcPct val="20000"/>
                  </a:spcBef>
                  <a:spcAft>
                    <a:spcPct val="0"/>
                  </a:spcAft>
                </a:pPr>
                <a:endParaRPr lang="zh-CN" altLang="en-US" b="1" smtClean="0">
                  <a:solidFill>
                    <a:srgbClr val="000000"/>
                  </a:solidFill>
                </a:endParaRPr>
              </a:p>
            </p:txBody>
          </p:sp>
        </p:grpSp>
      </p:grpSp>
    </p:spTree>
    <p:extLst>
      <p:ext uri="{BB962C8B-B14F-4D97-AF65-F5344CB8AC3E}">
        <p14:creationId xmlns:p14="http://schemas.microsoft.com/office/powerpoint/2010/main" xmlns="" val="3495668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90851"/>
                                        </p:tgtEl>
                                        <p:attrNameLst>
                                          <p:attrName>style.visibility</p:attrName>
                                        </p:attrNameLst>
                                      </p:cBhvr>
                                      <p:to>
                                        <p:strVal val="visible"/>
                                      </p:to>
                                    </p:set>
                                    <p:animEffect transition="in" filter="wipe(down)">
                                      <p:cBhvr>
                                        <p:cTn id="7" dur="500"/>
                                        <p:tgtEl>
                                          <p:spTgt spid="590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90852"/>
                                        </p:tgtEl>
                                        <p:attrNameLst>
                                          <p:attrName>style.visibility</p:attrName>
                                        </p:attrNameLst>
                                      </p:cBhvr>
                                      <p:to>
                                        <p:strVal val="visible"/>
                                      </p:to>
                                    </p:set>
                                    <p:animEffect transition="in" filter="wipe(up)">
                                      <p:cBhvr>
                                        <p:cTn id="12" dur="500"/>
                                        <p:tgtEl>
                                          <p:spTgt spid="5908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90855"/>
                                        </p:tgtEl>
                                        <p:attrNameLst>
                                          <p:attrName>style.visibility</p:attrName>
                                        </p:attrNameLst>
                                      </p:cBhvr>
                                      <p:to>
                                        <p:strVal val="visible"/>
                                      </p:to>
                                    </p:set>
                                    <p:animEffect transition="in" filter="wipe(up)">
                                      <p:cBhvr>
                                        <p:cTn id="17" dur="500"/>
                                        <p:tgtEl>
                                          <p:spTgt spid="5908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90858"/>
                                        </p:tgtEl>
                                        <p:attrNameLst>
                                          <p:attrName>style.visibility</p:attrName>
                                        </p:attrNameLst>
                                      </p:cBhvr>
                                      <p:to>
                                        <p:strVal val="visible"/>
                                      </p:to>
                                    </p:set>
                                    <p:animEffect transition="in" filter="wipe(down)">
                                      <p:cBhvr>
                                        <p:cTn id="22" dur="500"/>
                                        <p:tgtEl>
                                          <p:spTgt spid="5908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908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590868"/>
                                        </p:tgtEl>
                                        <p:attrNameLst>
                                          <p:attrName>style.visibility</p:attrName>
                                        </p:attrNameLst>
                                      </p:cBhvr>
                                      <p:to>
                                        <p:strVal val="visible"/>
                                      </p:to>
                                    </p:set>
                                    <p:animEffect transition="in" filter="wipe(up)">
                                      <p:cBhvr>
                                        <p:cTn id="31" dur="500"/>
                                        <p:tgtEl>
                                          <p:spTgt spid="5908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590871"/>
                                        </p:tgtEl>
                                        <p:attrNameLst>
                                          <p:attrName>style.visibility</p:attrName>
                                        </p:attrNameLst>
                                      </p:cBhvr>
                                      <p:to>
                                        <p:strVal val="visible"/>
                                      </p:to>
                                    </p:set>
                                    <p:animEffect transition="in" filter="wipe(up)">
                                      <p:cBhvr>
                                        <p:cTn id="36" dur="500"/>
                                        <p:tgtEl>
                                          <p:spTgt spid="59087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590874"/>
                                        </p:tgtEl>
                                        <p:attrNameLst>
                                          <p:attrName>style.visibility</p:attrName>
                                        </p:attrNameLst>
                                      </p:cBhvr>
                                      <p:to>
                                        <p:strVal val="visible"/>
                                      </p:to>
                                    </p:set>
                                    <p:animEffect transition="in" filter="wipe(up)">
                                      <p:cBhvr>
                                        <p:cTn id="41" dur="500"/>
                                        <p:tgtEl>
                                          <p:spTgt spid="59087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down)">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up)">
                                      <p:cBhvr>
                                        <p:cTn id="55" dur="500"/>
                                        <p:tgtEl>
                                          <p:spTgt spid="3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up)">
                                      <p:cBhvr>
                                        <p:cTn id="6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animBg="1"/>
      <p:bldP spid="590858" grpId="0" animBg="1"/>
      <p:bldP spid="3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180900" y="530677"/>
            <a:ext cx="874077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rIns="0">
            <a:spAutoFit/>
          </a:bodyPr>
          <a:lstStyle/>
          <a:p>
            <a:pPr fontAlgn="base">
              <a:spcBef>
                <a:spcPct val="0"/>
              </a:spcBef>
              <a:spcAft>
                <a:spcPct val="0"/>
              </a:spcAft>
            </a:pPr>
            <a:r>
              <a:rPr kumimoji="1" lang="zh-CN" altLang="en-US" sz="2800" b="1" dirty="0" smtClean="0">
                <a:solidFill>
                  <a:srgbClr val="0000CC"/>
                </a:solidFill>
                <a:latin typeface="Times New Roman" pitchFamily="18" charset="0"/>
                <a:ea typeface="楷体_GB2312" pitchFamily="49" charset="-122"/>
              </a:rPr>
              <a:t>课堂练习：</a:t>
            </a:r>
            <a:r>
              <a:rPr kumimoji="1" lang="zh-CN" altLang="en-US" sz="2800" b="1" dirty="0" smtClean="0">
                <a:solidFill>
                  <a:srgbClr val="003366"/>
                </a:solidFill>
                <a:latin typeface="Times New Roman" pitchFamily="18" charset="0"/>
                <a:ea typeface="楷体_GB2312" pitchFamily="49" charset="-122"/>
              </a:rPr>
              <a:t>设有关键码序列</a:t>
            </a:r>
            <a:r>
              <a:rPr kumimoji="1" lang="en-US" altLang="zh-CN" sz="2800" b="1" dirty="0" smtClean="0">
                <a:solidFill>
                  <a:srgbClr val="003366"/>
                </a:solidFill>
                <a:latin typeface="Times New Roman" pitchFamily="18" charset="0"/>
                <a:ea typeface="楷体_GB2312" pitchFamily="49" charset="-122"/>
              </a:rPr>
              <a:t>{5, 4, 2, 8, 6, 9}</a:t>
            </a:r>
            <a:r>
              <a:rPr kumimoji="1" lang="zh-CN" altLang="en-US" sz="2800" b="1" dirty="0" smtClean="0">
                <a:solidFill>
                  <a:srgbClr val="003366"/>
                </a:solidFill>
                <a:latin typeface="Times New Roman" pitchFamily="18" charset="0"/>
                <a:ea typeface="楷体_GB2312" pitchFamily="49" charset="-122"/>
              </a:rPr>
              <a:t>，构造平衡树</a:t>
            </a:r>
          </a:p>
        </p:txBody>
      </p:sp>
      <p:grpSp>
        <p:nvGrpSpPr>
          <p:cNvPr id="599043" name="Group 3"/>
          <p:cNvGrpSpPr>
            <a:grpSpLocks/>
          </p:cNvGrpSpPr>
          <p:nvPr/>
        </p:nvGrpSpPr>
        <p:grpSpPr bwMode="auto">
          <a:xfrm>
            <a:off x="1115616" y="1484784"/>
            <a:ext cx="1825625" cy="1733550"/>
            <a:chOff x="465" y="1848"/>
            <a:chExt cx="1150" cy="1092"/>
          </a:xfrm>
        </p:grpSpPr>
        <p:sp>
          <p:nvSpPr>
            <p:cNvPr id="599044" name="Oval 4"/>
            <p:cNvSpPr>
              <a:spLocks noChangeArrowheads="1"/>
            </p:cNvSpPr>
            <p:nvPr/>
          </p:nvSpPr>
          <p:spPr bwMode="auto">
            <a:xfrm>
              <a:off x="1349" y="1848"/>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5</a:t>
              </a:r>
              <a:endParaRPr kumimoji="1" lang="en-US" altLang="zh-CN" sz="2400" smtClean="0">
                <a:solidFill>
                  <a:srgbClr val="000000"/>
                </a:solidFill>
                <a:latin typeface="Times New Roman" pitchFamily="18" charset="0"/>
              </a:endParaRPr>
            </a:p>
          </p:txBody>
        </p:sp>
        <p:sp>
          <p:nvSpPr>
            <p:cNvPr id="599045" name="Oval 5"/>
            <p:cNvSpPr>
              <a:spLocks noChangeArrowheads="1"/>
            </p:cNvSpPr>
            <p:nvPr/>
          </p:nvSpPr>
          <p:spPr bwMode="auto">
            <a:xfrm>
              <a:off x="907" y="2268"/>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dirty="0" smtClean="0">
                  <a:solidFill>
                    <a:srgbClr val="006600"/>
                  </a:solidFill>
                  <a:latin typeface="Times New Roman" pitchFamily="18" charset="0"/>
                </a:rPr>
                <a:t>4</a:t>
              </a:r>
              <a:endParaRPr kumimoji="1" lang="en-US" altLang="zh-CN" sz="2400" dirty="0" smtClean="0">
                <a:solidFill>
                  <a:srgbClr val="000000"/>
                </a:solidFill>
                <a:latin typeface="Times New Roman" pitchFamily="18" charset="0"/>
              </a:endParaRPr>
            </a:p>
          </p:txBody>
        </p:sp>
        <p:sp>
          <p:nvSpPr>
            <p:cNvPr id="599046" name="Oval 6"/>
            <p:cNvSpPr>
              <a:spLocks noChangeArrowheads="1"/>
            </p:cNvSpPr>
            <p:nvPr/>
          </p:nvSpPr>
          <p:spPr bwMode="auto">
            <a:xfrm>
              <a:off x="465" y="2688"/>
              <a:ext cx="265"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2</a:t>
              </a:r>
              <a:endParaRPr kumimoji="1" lang="en-US" altLang="zh-CN" sz="2400" smtClean="0">
                <a:solidFill>
                  <a:srgbClr val="000000"/>
                </a:solidFill>
                <a:latin typeface="Times New Roman" pitchFamily="18" charset="0"/>
              </a:endParaRPr>
            </a:p>
          </p:txBody>
        </p:sp>
        <p:sp>
          <p:nvSpPr>
            <p:cNvPr id="599047" name="Line 7"/>
            <p:cNvSpPr>
              <a:spLocks noChangeShapeType="1"/>
            </p:cNvSpPr>
            <p:nvPr/>
          </p:nvSpPr>
          <p:spPr bwMode="auto">
            <a:xfrm flipH="1">
              <a:off x="1128" y="2058"/>
              <a:ext cx="266" cy="25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99048" name="Line 8"/>
            <p:cNvSpPr>
              <a:spLocks noChangeShapeType="1"/>
            </p:cNvSpPr>
            <p:nvPr/>
          </p:nvSpPr>
          <p:spPr bwMode="auto">
            <a:xfrm flipH="1">
              <a:off x="686" y="2478"/>
              <a:ext cx="266" cy="25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grpSp>
        <p:nvGrpSpPr>
          <p:cNvPr id="599050" name="Group 10"/>
          <p:cNvGrpSpPr>
            <a:grpSpLocks/>
          </p:cNvGrpSpPr>
          <p:nvPr/>
        </p:nvGrpSpPr>
        <p:grpSpPr bwMode="auto">
          <a:xfrm>
            <a:off x="3131741" y="2007642"/>
            <a:ext cx="979487" cy="844550"/>
            <a:chOff x="1997" y="2148"/>
            <a:chExt cx="617" cy="532"/>
          </a:xfrm>
        </p:grpSpPr>
        <p:sp>
          <p:nvSpPr>
            <p:cNvPr id="599051" name="AutoShape 11"/>
            <p:cNvSpPr>
              <a:spLocks noChangeArrowheads="1"/>
            </p:cNvSpPr>
            <p:nvPr/>
          </p:nvSpPr>
          <p:spPr bwMode="auto">
            <a:xfrm>
              <a:off x="2047" y="2431"/>
              <a:ext cx="567" cy="249"/>
            </a:xfrm>
            <a:prstGeom prst="rightArrow">
              <a:avLst>
                <a:gd name="adj1" fmla="val 50000"/>
                <a:gd name="adj2" fmla="val 56928"/>
              </a:avLst>
            </a:prstGeom>
            <a:solidFill>
              <a:schemeClr val="accent1"/>
            </a:solidFill>
            <a:ln>
              <a:noFill/>
            </a:ln>
            <a:effectLst/>
            <a:extLst>
              <a:ext uri="{91240B29-F687-4F45-9708-019B960494DF}">
                <a14:hiddenLine xmlns:a14="http://schemas.microsoft.com/office/drawing/2010/main" xmlns="" w="9525">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99052" name="Text Box 12"/>
            <p:cNvSpPr txBox="1">
              <a:spLocks noChangeArrowheads="1"/>
            </p:cNvSpPr>
            <p:nvPr/>
          </p:nvSpPr>
          <p:spPr bwMode="auto">
            <a:xfrm>
              <a:off x="1997" y="2148"/>
              <a:ext cx="5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pPr fontAlgn="base">
                <a:spcBef>
                  <a:spcPct val="50000"/>
                </a:spcBef>
                <a:spcAft>
                  <a:spcPct val="0"/>
                </a:spcAft>
              </a:pPr>
              <a:r>
                <a:rPr lang="en-US" altLang="zh-CN" sz="2400" b="1" smtClean="0">
                  <a:solidFill>
                    <a:srgbClr val="0000CC"/>
                  </a:solidFill>
                  <a:latin typeface="Times New Roman" pitchFamily="18" charset="0"/>
                  <a:ea typeface="华文行楷" pitchFamily="2" charset="-122"/>
                </a:rPr>
                <a:t>LL</a:t>
              </a:r>
              <a:r>
                <a:rPr lang="zh-CN" altLang="en-US" sz="2400" b="1" smtClean="0">
                  <a:solidFill>
                    <a:srgbClr val="0000CC"/>
                  </a:solidFill>
                  <a:latin typeface="Times New Roman" pitchFamily="18" charset="0"/>
                </a:rPr>
                <a:t>型</a:t>
              </a:r>
            </a:p>
          </p:txBody>
        </p:sp>
      </p:grpSp>
      <p:grpSp>
        <p:nvGrpSpPr>
          <p:cNvPr id="599053" name="Group 13"/>
          <p:cNvGrpSpPr>
            <a:grpSpLocks/>
          </p:cNvGrpSpPr>
          <p:nvPr/>
        </p:nvGrpSpPr>
        <p:grpSpPr bwMode="auto">
          <a:xfrm>
            <a:off x="4283968" y="1268760"/>
            <a:ext cx="1825625" cy="1066800"/>
            <a:chOff x="3260" y="1366"/>
            <a:chExt cx="1150" cy="672"/>
          </a:xfrm>
        </p:grpSpPr>
        <p:sp>
          <p:nvSpPr>
            <p:cNvPr id="599054" name="Oval 14"/>
            <p:cNvSpPr>
              <a:spLocks noChangeArrowheads="1"/>
            </p:cNvSpPr>
            <p:nvPr/>
          </p:nvSpPr>
          <p:spPr bwMode="auto">
            <a:xfrm>
              <a:off x="3702" y="1366"/>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4</a:t>
              </a:r>
              <a:endParaRPr kumimoji="1" lang="en-US" altLang="zh-CN" sz="2400" smtClean="0">
                <a:solidFill>
                  <a:srgbClr val="000000"/>
                </a:solidFill>
                <a:latin typeface="Times New Roman" pitchFamily="18" charset="0"/>
              </a:endParaRPr>
            </a:p>
          </p:txBody>
        </p:sp>
        <p:sp>
          <p:nvSpPr>
            <p:cNvPr id="599055" name="Oval 15"/>
            <p:cNvSpPr>
              <a:spLocks noChangeArrowheads="1"/>
            </p:cNvSpPr>
            <p:nvPr/>
          </p:nvSpPr>
          <p:spPr bwMode="auto">
            <a:xfrm>
              <a:off x="3260" y="1786"/>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2</a:t>
              </a:r>
              <a:endParaRPr kumimoji="1" lang="en-US" altLang="zh-CN" sz="2400" smtClean="0">
                <a:solidFill>
                  <a:srgbClr val="000000"/>
                </a:solidFill>
                <a:latin typeface="Times New Roman" pitchFamily="18" charset="0"/>
              </a:endParaRPr>
            </a:p>
          </p:txBody>
        </p:sp>
        <p:sp>
          <p:nvSpPr>
            <p:cNvPr id="599056" name="Line 16"/>
            <p:cNvSpPr>
              <a:spLocks noChangeShapeType="1"/>
            </p:cNvSpPr>
            <p:nvPr/>
          </p:nvSpPr>
          <p:spPr bwMode="auto">
            <a:xfrm flipH="1">
              <a:off x="3481" y="1576"/>
              <a:ext cx="266" cy="25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99057" name="Oval 17"/>
            <p:cNvSpPr>
              <a:spLocks noChangeArrowheads="1"/>
            </p:cNvSpPr>
            <p:nvPr/>
          </p:nvSpPr>
          <p:spPr bwMode="auto">
            <a:xfrm>
              <a:off x="4145" y="1786"/>
              <a:ext cx="265"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5</a:t>
              </a:r>
              <a:endParaRPr kumimoji="1" lang="en-US" altLang="zh-CN" sz="2400" smtClean="0">
                <a:solidFill>
                  <a:srgbClr val="000000"/>
                </a:solidFill>
                <a:latin typeface="Times New Roman" pitchFamily="18" charset="0"/>
              </a:endParaRPr>
            </a:p>
          </p:txBody>
        </p:sp>
        <p:sp>
          <p:nvSpPr>
            <p:cNvPr id="599058" name="Line 18"/>
            <p:cNvSpPr>
              <a:spLocks noChangeShapeType="1"/>
            </p:cNvSpPr>
            <p:nvPr/>
          </p:nvSpPr>
          <p:spPr bwMode="auto">
            <a:xfrm>
              <a:off x="3926" y="1565"/>
              <a:ext cx="265" cy="25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grpSp>
        <p:nvGrpSpPr>
          <p:cNvPr id="599059" name="Group 19"/>
          <p:cNvGrpSpPr>
            <a:grpSpLocks/>
          </p:cNvGrpSpPr>
          <p:nvPr/>
        </p:nvGrpSpPr>
        <p:grpSpPr bwMode="auto">
          <a:xfrm>
            <a:off x="5773043" y="2303810"/>
            <a:ext cx="949325" cy="1587500"/>
            <a:chOff x="4041" y="2658"/>
            <a:chExt cx="598" cy="1000"/>
          </a:xfrm>
        </p:grpSpPr>
        <p:sp>
          <p:nvSpPr>
            <p:cNvPr id="599060" name="Oval 20"/>
            <p:cNvSpPr>
              <a:spLocks noChangeArrowheads="1"/>
            </p:cNvSpPr>
            <p:nvPr/>
          </p:nvSpPr>
          <p:spPr bwMode="auto">
            <a:xfrm>
              <a:off x="4373" y="2895"/>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8</a:t>
              </a:r>
              <a:endParaRPr kumimoji="1" lang="en-US" altLang="zh-CN" sz="2400" smtClean="0">
                <a:solidFill>
                  <a:srgbClr val="000000"/>
                </a:solidFill>
                <a:latin typeface="Times New Roman" pitchFamily="18" charset="0"/>
              </a:endParaRPr>
            </a:p>
          </p:txBody>
        </p:sp>
        <p:sp>
          <p:nvSpPr>
            <p:cNvPr id="599061" name="Line 21"/>
            <p:cNvSpPr>
              <a:spLocks noChangeShapeType="1"/>
            </p:cNvSpPr>
            <p:nvPr/>
          </p:nvSpPr>
          <p:spPr bwMode="auto">
            <a:xfrm>
              <a:off x="4196" y="2658"/>
              <a:ext cx="265" cy="25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99062" name="Oval 22"/>
            <p:cNvSpPr>
              <a:spLocks noChangeArrowheads="1"/>
            </p:cNvSpPr>
            <p:nvPr/>
          </p:nvSpPr>
          <p:spPr bwMode="auto">
            <a:xfrm>
              <a:off x="4041" y="3406"/>
              <a:ext cx="265"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6</a:t>
              </a:r>
              <a:endParaRPr kumimoji="1" lang="en-US" altLang="zh-CN" sz="2400" smtClean="0">
                <a:solidFill>
                  <a:srgbClr val="000000"/>
                </a:solidFill>
                <a:latin typeface="Times New Roman" pitchFamily="18" charset="0"/>
              </a:endParaRPr>
            </a:p>
          </p:txBody>
        </p:sp>
        <p:sp>
          <p:nvSpPr>
            <p:cNvPr id="599063" name="Line 23"/>
            <p:cNvSpPr>
              <a:spLocks noChangeShapeType="1"/>
            </p:cNvSpPr>
            <p:nvPr/>
          </p:nvSpPr>
          <p:spPr bwMode="auto">
            <a:xfrm flipH="1">
              <a:off x="4212" y="3124"/>
              <a:ext cx="227" cy="301"/>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grpSp>
        <p:nvGrpSpPr>
          <p:cNvPr id="35" name="Group 37"/>
          <p:cNvGrpSpPr>
            <a:grpSpLocks/>
          </p:cNvGrpSpPr>
          <p:nvPr/>
        </p:nvGrpSpPr>
        <p:grpSpPr bwMode="auto">
          <a:xfrm>
            <a:off x="395536" y="4095129"/>
            <a:ext cx="946150" cy="800100"/>
            <a:chOff x="2313" y="1536"/>
            <a:chExt cx="596" cy="504"/>
          </a:xfrm>
        </p:grpSpPr>
        <p:sp>
          <p:nvSpPr>
            <p:cNvPr id="36" name="AutoShape 38"/>
            <p:cNvSpPr>
              <a:spLocks noChangeArrowheads="1"/>
            </p:cNvSpPr>
            <p:nvPr/>
          </p:nvSpPr>
          <p:spPr bwMode="auto">
            <a:xfrm>
              <a:off x="2327" y="1791"/>
              <a:ext cx="567" cy="249"/>
            </a:xfrm>
            <a:prstGeom prst="rightArrow">
              <a:avLst>
                <a:gd name="adj1" fmla="val 50000"/>
                <a:gd name="adj2" fmla="val 56928"/>
              </a:avLst>
            </a:prstGeom>
            <a:solidFill>
              <a:schemeClr val="accent1"/>
            </a:solidFill>
            <a:ln>
              <a:noFill/>
            </a:ln>
            <a:effectLst/>
            <a:extLst>
              <a:ext uri="{91240B29-F687-4F45-9708-019B960494DF}">
                <a14:hiddenLine xmlns:a14="http://schemas.microsoft.com/office/drawing/2010/main" xmlns="" w="9525">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37" name="Text Box 39"/>
            <p:cNvSpPr txBox="1">
              <a:spLocks noChangeArrowheads="1"/>
            </p:cNvSpPr>
            <p:nvPr/>
          </p:nvSpPr>
          <p:spPr bwMode="auto">
            <a:xfrm>
              <a:off x="2313" y="1536"/>
              <a:ext cx="5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pPr fontAlgn="base">
                <a:spcBef>
                  <a:spcPct val="50000"/>
                </a:spcBef>
                <a:spcAft>
                  <a:spcPct val="0"/>
                </a:spcAft>
              </a:pPr>
              <a:r>
                <a:rPr lang="en-US" altLang="zh-CN" sz="2400" b="1" dirty="0" smtClean="0">
                  <a:solidFill>
                    <a:srgbClr val="0000CC"/>
                  </a:solidFill>
                  <a:latin typeface="Times New Roman" pitchFamily="18" charset="0"/>
                  <a:ea typeface="华文行楷" pitchFamily="2" charset="-122"/>
                </a:rPr>
                <a:t>RL</a:t>
              </a:r>
              <a:r>
                <a:rPr lang="zh-CN" altLang="en-US" sz="2400" b="1" dirty="0" smtClean="0">
                  <a:solidFill>
                    <a:srgbClr val="0000CC"/>
                  </a:solidFill>
                  <a:latin typeface="Times New Roman" pitchFamily="18" charset="0"/>
                </a:rPr>
                <a:t>型</a:t>
              </a:r>
            </a:p>
          </p:txBody>
        </p:sp>
      </p:grpSp>
      <p:grpSp>
        <p:nvGrpSpPr>
          <p:cNvPr id="38" name="Group 2"/>
          <p:cNvGrpSpPr>
            <a:grpSpLocks/>
          </p:cNvGrpSpPr>
          <p:nvPr/>
        </p:nvGrpSpPr>
        <p:grpSpPr bwMode="auto">
          <a:xfrm>
            <a:off x="1446981" y="3798019"/>
            <a:ext cx="2395537" cy="1871662"/>
            <a:chOff x="527" y="1423"/>
            <a:chExt cx="1509" cy="1179"/>
          </a:xfrm>
        </p:grpSpPr>
        <p:sp>
          <p:nvSpPr>
            <p:cNvPr id="39" name="Oval 3"/>
            <p:cNvSpPr>
              <a:spLocks noChangeArrowheads="1"/>
            </p:cNvSpPr>
            <p:nvPr/>
          </p:nvSpPr>
          <p:spPr bwMode="auto">
            <a:xfrm>
              <a:off x="1770" y="2350"/>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8</a:t>
              </a:r>
              <a:endParaRPr kumimoji="1" lang="en-US" altLang="zh-CN" sz="2400" smtClean="0">
                <a:solidFill>
                  <a:srgbClr val="000000"/>
                </a:solidFill>
                <a:latin typeface="Times New Roman" pitchFamily="18" charset="0"/>
              </a:endParaRPr>
            </a:p>
          </p:txBody>
        </p:sp>
        <p:sp>
          <p:nvSpPr>
            <p:cNvPr id="40" name="Line 4"/>
            <p:cNvSpPr>
              <a:spLocks noChangeShapeType="1"/>
            </p:cNvSpPr>
            <p:nvPr/>
          </p:nvSpPr>
          <p:spPr bwMode="auto">
            <a:xfrm>
              <a:off x="1646" y="2056"/>
              <a:ext cx="242" cy="294"/>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41" name="Oval 5"/>
            <p:cNvSpPr>
              <a:spLocks noChangeArrowheads="1"/>
            </p:cNvSpPr>
            <p:nvPr/>
          </p:nvSpPr>
          <p:spPr bwMode="auto">
            <a:xfrm>
              <a:off x="1055" y="2349"/>
              <a:ext cx="265"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5</a:t>
              </a:r>
              <a:endParaRPr kumimoji="1" lang="en-US" altLang="zh-CN" sz="2400" smtClean="0">
                <a:solidFill>
                  <a:srgbClr val="000000"/>
                </a:solidFill>
                <a:latin typeface="Times New Roman" pitchFamily="18" charset="0"/>
              </a:endParaRPr>
            </a:p>
          </p:txBody>
        </p:sp>
        <p:sp>
          <p:nvSpPr>
            <p:cNvPr id="42" name="Line 6"/>
            <p:cNvSpPr>
              <a:spLocks noChangeShapeType="1"/>
            </p:cNvSpPr>
            <p:nvPr/>
          </p:nvSpPr>
          <p:spPr bwMode="auto">
            <a:xfrm flipH="1">
              <a:off x="1226" y="2058"/>
              <a:ext cx="227" cy="301"/>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43" name="Oval 7"/>
            <p:cNvSpPr>
              <a:spLocks noChangeArrowheads="1"/>
            </p:cNvSpPr>
            <p:nvPr/>
          </p:nvSpPr>
          <p:spPr bwMode="auto">
            <a:xfrm>
              <a:off x="1412" y="1843"/>
              <a:ext cx="265"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6</a:t>
              </a:r>
              <a:endParaRPr kumimoji="1" lang="en-US" altLang="zh-CN" sz="2400" smtClean="0">
                <a:solidFill>
                  <a:srgbClr val="000000"/>
                </a:solidFill>
                <a:latin typeface="Times New Roman" pitchFamily="18" charset="0"/>
              </a:endParaRPr>
            </a:p>
          </p:txBody>
        </p:sp>
        <p:grpSp>
          <p:nvGrpSpPr>
            <p:cNvPr id="44" name="Group 8"/>
            <p:cNvGrpSpPr>
              <a:grpSpLocks/>
            </p:cNvGrpSpPr>
            <p:nvPr/>
          </p:nvGrpSpPr>
          <p:grpSpPr bwMode="auto">
            <a:xfrm>
              <a:off x="527" y="1423"/>
              <a:ext cx="931" cy="672"/>
              <a:chOff x="3203" y="2755"/>
              <a:chExt cx="931" cy="672"/>
            </a:xfrm>
          </p:grpSpPr>
          <p:sp>
            <p:nvSpPr>
              <p:cNvPr id="45" name="Oval 9"/>
              <p:cNvSpPr>
                <a:spLocks noChangeArrowheads="1"/>
              </p:cNvSpPr>
              <p:nvPr/>
            </p:nvSpPr>
            <p:spPr bwMode="auto">
              <a:xfrm>
                <a:off x="3645" y="2755"/>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dirty="0" smtClean="0">
                    <a:solidFill>
                      <a:srgbClr val="006600"/>
                    </a:solidFill>
                    <a:latin typeface="Times New Roman" pitchFamily="18" charset="0"/>
                  </a:rPr>
                  <a:t>4</a:t>
                </a:r>
                <a:endParaRPr kumimoji="1" lang="en-US" altLang="zh-CN" sz="2400" dirty="0" smtClean="0">
                  <a:solidFill>
                    <a:srgbClr val="000000"/>
                  </a:solidFill>
                  <a:latin typeface="Times New Roman" pitchFamily="18" charset="0"/>
                </a:endParaRPr>
              </a:p>
            </p:txBody>
          </p:sp>
          <p:sp>
            <p:nvSpPr>
              <p:cNvPr id="46" name="Oval 10"/>
              <p:cNvSpPr>
                <a:spLocks noChangeArrowheads="1"/>
              </p:cNvSpPr>
              <p:nvPr/>
            </p:nvSpPr>
            <p:spPr bwMode="auto">
              <a:xfrm>
                <a:off x="3203" y="3175"/>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2</a:t>
                </a:r>
                <a:endParaRPr kumimoji="1" lang="en-US" altLang="zh-CN" sz="2400" smtClean="0">
                  <a:solidFill>
                    <a:srgbClr val="000000"/>
                  </a:solidFill>
                  <a:latin typeface="Times New Roman" pitchFamily="18" charset="0"/>
                </a:endParaRPr>
              </a:p>
            </p:txBody>
          </p:sp>
          <p:sp>
            <p:nvSpPr>
              <p:cNvPr id="47" name="Line 11"/>
              <p:cNvSpPr>
                <a:spLocks noChangeShapeType="1"/>
              </p:cNvSpPr>
              <p:nvPr/>
            </p:nvSpPr>
            <p:spPr bwMode="auto">
              <a:xfrm flipH="1">
                <a:off x="3424" y="2965"/>
                <a:ext cx="266" cy="25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48" name="Line 12"/>
              <p:cNvSpPr>
                <a:spLocks noChangeShapeType="1"/>
              </p:cNvSpPr>
              <p:nvPr/>
            </p:nvSpPr>
            <p:spPr bwMode="auto">
              <a:xfrm>
                <a:off x="3869" y="2954"/>
                <a:ext cx="265" cy="25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grpSp>
      <p:grpSp>
        <p:nvGrpSpPr>
          <p:cNvPr id="49" name="Group 13"/>
          <p:cNvGrpSpPr>
            <a:grpSpLocks/>
          </p:cNvGrpSpPr>
          <p:nvPr/>
        </p:nvGrpSpPr>
        <p:grpSpPr bwMode="auto">
          <a:xfrm>
            <a:off x="3742506" y="5629994"/>
            <a:ext cx="617537" cy="895350"/>
            <a:chOff x="1973" y="2557"/>
            <a:chExt cx="389" cy="564"/>
          </a:xfrm>
        </p:grpSpPr>
        <p:sp>
          <p:nvSpPr>
            <p:cNvPr id="50" name="Oval 14"/>
            <p:cNvSpPr>
              <a:spLocks noChangeArrowheads="1"/>
            </p:cNvSpPr>
            <p:nvPr/>
          </p:nvSpPr>
          <p:spPr bwMode="auto">
            <a:xfrm>
              <a:off x="2096" y="2869"/>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9</a:t>
              </a:r>
              <a:endParaRPr kumimoji="1" lang="en-US" altLang="zh-CN" sz="2400" smtClean="0">
                <a:solidFill>
                  <a:srgbClr val="000000"/>
                </a:solidFill>
                <a:latin typeface="Times New Roman" pitchFamily="18" charset="0"/>
              </a:endParaRPr>
            </a:p>
          </p:txBody>
        </p:sp>
        <p:sp>
          <p:nvSpPr>
            <p:cNvPr id="51" name="Line 15"/>
            <p:cNvSpPr>
              <a:spLocks noChangeShapeType="1"/>
            </p:cNvSpPr>
            <p:nvPr/>
          </p:nvSpPr>
          <p:spPr bwMode="auto">
            <a:xfrm>
              <a:off x="1973" y="2557"/>
              <a:ext cx="241" cy="31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grpSp>
        <p:nvGrpSpPr>
          <p:cNvPr id="52" name="Group 16"/>
          <p:cNvGrpSpPr>
            <a:grpSpLocks/>
          </p:cNvGrpSpPr>
          <p:nvPr/>
        </p:nvGrpSpPr>
        <p:grpSpPr bwMode="auto">
          <a:xfrm>
            <a:off x="4610868" y="4345706"/>
            <a:ext cx="979488" cy="844550"/>
            <a:chOff x="1997" y="2148"/>
            <a:chExt cx="617" cy="532"/>
          </a:xfrm>
        </p:grpSpPr>
        <p:sp>
          <p:nvSpPr>
            <p:cNvPr id="53" name="AutoShape 17"/>
            <p:cNvSpPr>
              <a:spLocks noChangeArrowheads="1"/>
            </p:cNvSpPr>
            <p:nvPr/>
          </p:nvSpPr>
          <p:spPr bwMode="auto">
            <a:xfrm>
              <a:off x="2047" y="2431"/>
              <a:ext cx="567" cy="249"/>
            </a:xfrm>
            <a:prstGeom prst="rightArrow">
              <a:avLst>
                <a:gd name="adj1" fmla="val 50000"/>
                <a:gd name="adj2" fmla="val 56928"/>
              </a:avLst>
            </a:prstGeom>
            <a:solidFill>
              <a:schemeClr val="accent1"/>
            </a:solidFill>
            <a:ln>
              <a:noFill/>
            </a:ln>
            <a:effectLst/>
            <a:extLst>
              <a:ext uri="{91240B29-F687-4F45-9708-019B960494DF}">
                <a14:hiddenLine xmlns:a14="http://schemas.microsoft.com/office/drawing/2010/main" xmlns="" w="9525">
                  <a:solidFill>
                    <a:srgbClr val="9933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4" name="Text Box 18"/>
            <p:cNvSpPr txBox="1">
              <a:spLocks noChangeArrowheads="1"/>
            </p:cNvSpPr>
            <p:nvPr/>
          </p:nvSpPr>
          <p:spPr bwMode="auto">
            <a:xfrm>
              <a:off x="1997" y="2148"/>
              <a:ext cx="59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6350">
                  <a:solidFill>
                    <a:srgbClr val="00FFFF"/>
                  </a:solidFill>
                  <a:miter lim="800000"/>
                  <a:headEnd/>
                  <a:tailEnd/>
                </a14:hiddenLine>
              </a:ext>
              <a:ext uri="{AF507438-7753-43E0-B8FC-AC1667EBCBE1}">
                <a14:hiddenEffects xmlns:a14="http://schemas.microsoft.com/office/drawing/2010/main" xmlns="">
                  <a:effectLst>
                    <a:outerShdw dist="107763" dir="18900000" algn="ctr" rotWithShape="0">
                      <a:schemeClr val="bg2"/>
                    </a:outerShdw>
                  </a:effectLst>
                </a14:hiddenEffects>
              </a:ext>
            </a:extLst>
          </p:spPr>
          <p:txBody>
            <a:bodyPr>
              <a:spAutoFit/>
            </a:bodyPr>
            <a:lstStyle/>
            <a:p>
              <a:pPr fontAlgn="base">
                <a:spcBef>
                  <a:spcPct val="50000"/>
                </a:spcBef>
                <a:spcAft>
                  <a:spcPct val="0"/>
                </a:spcAft>
              </a:pPr>
              <a:r>
                <a:rPr lang="en-US" altLang="zh-CN" sz="2400" b="1" smtClean="0">
                  <a:solidFill>
                    <a:srgbClr val="0000CC"/>
                  </a:solidFill>
                  <a:latin typeface="Times New Roman" pitchFamily="18" charset="0"/>
                  <a:ea typeface="华文行楷" pitchFamily="2" charset="-122"/>
                </a:rPr>
                <a:t>RR</a:t>
              </a:r>
              <a:r>
                <a:rPr lang="zh-CN" altLang="en-US" sz="2400" b="1" smtClean="0">
                  <a:solidFill>
                    <a:srgbClr val="0000CC"/>
                  </a:solidFill>
                  <a:latin typeface="Times New Roman" pitchFamily="18" charset="0"/>
                </a:rPr>
                <a:t>型</a:t>
              </a:r>
            </a:p>
          </p:txBody>
        </p:sp>
      </p:grpSp>
      <p:grpSp>
        <p:nvGrpSpPr>
          <p:cNvPr id="55" name="Group 19"/>
          <p:cNvGrpSpPr>
            <a:grpSpLocks/>
          </p:cNvGrpSpPr>
          <p:nvPr/>
        </p:nvGrpSpPr>
        <p:grpSpPr bwMode="auto">
          <a:xfrm>
            <a:off x="6082481" y="3817069"/>
            <a:ext cx="2593975" cy="2073275"/>
            <a:chOff x="3725" y="1990"/>
            <a:chExt cx="1634" cy="1306"/>
          </a:xfrm>
        </p:grpSpPr>
        <p:sp>
          <p:nvSpPr>
            <p:cNvPr id="56" name="Oval 20"/>
            <p:cNvSpPr>
              <a:spLocks noChangeArrowheads="1"/>
            </p:cNvSpPr>
            <p:nvPr/>
          </p:nvSpPr>
          <p:spPr bwMode="auto">
            <a:xfrm>
              <a:off x="4807" y="2497"/>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8</a:t>
              </a:r>
              <a:endParaRPr kumimoji="1" lang="en-US" altLang="zh-CN" sz="2400" smtClean="0">
                <a:solidFill>
                  <a:srgbClr val="000000"/>
                </a:solidFill>
                <a:latin typeface="Times New Roman" pitchFamily="18" charset="0"/>
              </a:endParaRPr>
            </a:p>
          </p:txBody>
        </p:sp>
        <p:sp>
          <p:nvSpPr>
            <p:cNvPr id="57" name="Line 21"/>
            <p:cNvSpPr>
              <a:spLocks noChangeShapeType="1"/>
            </p:cNvSpPr>
            <p:nvPr/>
          </p:nvSpPr>
          <p:spPr bwMode="auto">
            <a:xfrm>
              <a:off x="4673" y="2203"/>
              <a:ext cx="220" cy="297"/>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58" name="Oval 22"/>
            <p:cNvSpPr>
              <a:spLocks noChangeArrowheads="1"/>
            </p:cNvSpPr>
            <p:nvPr/>
          </p:nvSpPr>
          <p:spPr bwMode="auto">
            <a:xfrm>
              <a:off x="4082" y="2496"/>
              <a:ext cx="265"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4</a:t>
              </a:r>
              <a:endParaRPr kumimoji="1" lang="en-US" altLang="zh-CN" sz="2400" smtClean="0">
                <a:solidFill>
                  <a:srgbClr val="000000"/>
                </a:solidFill>
                <a:latin typeface="Times New Roman" pitchFamily="18" charset="0"/>
              </a:endParaRPr>
            </a:p>
          </p:txBody>
        </p:sp>
        <p:sp>
          <p:nvSpPr>
            <p:cNvPr id="59" name="Line 23"/>
            <p:cNvSpPr>
              <a:spLocks noChangeShapeType="1"/>
            </p:cNvSpPr>
            <p:nvPr/>
          </p:nvSpPr>
          <p:spPr bwMode="auto">
            <a:xfrm flipH="1">
              <a:off x="4253" y="2205"/>
              <a:ext cx="227" cy="301"/>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60" name="Oval 24"/>
            <p:cNvSpPr>
              <a:spLocks noChangeArrowheads="1"/>
            </p:cNvSpPr>
            <p:nvPr/>
          </p:nvSpPr>
          <p:spPr bwMode="auto">
            <a:xfrm>
              <a:off x="4439" y="1990"/>
              <a:ext cx="265"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6</a:t>
              </a:r>
              <a:endParaRPr kumimoji="1" lang="en-US" altLang="zh-CN" sz="2400" smtClean="0">
                <a:solidFill>
                  <a:srgbClr val="000000"/>
                </a:solidFill>
                <a:latin typeface="Times New Roman" pitchFamily="18" charset="0"/>
              </a:endParaRPr>
            </a:p>
          </p:txBody>
        </p:sp>
        <p:sp>
          <p:nvSpPr>
            <p:cNvPr id="61" name="Oval 25"/>
            <p:cNvSpPr>
              <a:spLocks noChangeArrowheads="1"/>
            </p:cNvSpPr>
            <p:nvPr/>
          </p:nvSpPr>
          <p:spPr bwMode="auto">
            <a:xfrm>
              <a:off x="4411" y="3039"/>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5</a:t>
              </a:r>
              <a:endParaRPr kumimoji="1" lang="en-US" altLang="zh-CN" sz="2400" smtClean="0">
                <a:solidFill>
                  <a:srgbClr val="000000"/>
                </a:solidFill>
                <a:latin typeface="Times New Roman" pitchFamily="18" charset="0"/>
              </a:endParaRPr>
            </a:p>
          </p:txBody>
        </p:sp>
        <p:sp>
          <p:nvSpPr>
            <p:cNvPr id="62" name="Oval 26"/>
            <p:cNvSpPr>
              <a:spLocks noChangeArrowheads="1"/>
            </p:cNvSpPr>
            <p:nvPr/>
          </p:nvSpPr>
          <p:spPr bwMode="auto">
            <a:xfrm>
              <a:off x="3725" y="3044"/>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2</a:t>
              </a:r>
              <a:endParaRPr kumimoji="1" lang="en-US" altLang="zh-CN" sz="2400" smtClean="0">
                <a:solidFill>
                  <a:srgbClr val="000000"/>
                </a:solidFill>
                <a:latin typeface="Times New Roman" pitchFamily="18" charset="0"/>
              </a:endParaRPr>
            </a:p>
          </p:txBody>
        </p:sp>
        <p:sp>
          <p:nvSpPr>
            <p:cNvPr id="63" name="Line 27"/>
            <p:cNvSpPr>
              <a:spLocks noChangeShapeType="1"/>
            </p:cNvSpPr>
            <p:nvPr/>
          </p:nvSpPr>
          <p:spPr bwMode="auto">
            <a:xfrm flipH="1">
              <a:off x="3872" y="2709"/>
              <a:ext cx="255" cy="330"/>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64" name="Line 28"/>
            <p:cNvSpPr>
              <a:spLocks noChangeShapeType="1"/>
            </p:cNvSpPr>
            <p:nvPr/>
          </p:nvSpPr>
          <p:spPr bwMode="auto">
            <a:xfrm>
              <a:off x="4299" y="2717"/>
              <a:ext cx="225" cy="32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sp>
          <p:nvSpPr>
            <p:cNvPr id="65" name="Oval 29"/>
            <p:cNvSpPr>
              <a:spLocks noChangeArrowheads="1"/>
            </p:cNvSpPr>
            <p:nvPr/>
          </p:nvSpPr>
          <p:spPr bwMode="auto">
            <a:xfrm>
              <a:off x="5093" y="3036"/>
              <a:ext cx="266" cy="252"/>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en-US" altLang="zh-CN" sz="3200" b="1" smtClean="0">
                  <a:solidFill>
                    <a:srgbClr val="006600"/>
                  </a:solidFill>
                  <a:latin typeface="Times New Roman" pitchFamily="18" charset="0"/>
                </a:rPr>
                <a:t>9</a:t>
              </a:r>
              <a:endParaRPr kumimoji="1" lang="en-US" altLang="zh-CN" sz="2400" smtClean="0">
                <a:solidFill>
                  <a:srgbClr val="000000"/>
                </a:solidFill>
                <a:latin typeface="Times New Roman" pitchFamily="18" charset="0"/>
              </a:endParaRPr>
            </a:p>
          </p:txBody>
        </p:sp>
        <p:sp>
          <p:nvSpPr>
            <p:cNvPr id="66" name="Line 30"/>
            <p:cNvSpPr>
              <a:spLocks noChangeShapeType="1"/>
            </p:cNvSpPr>
            <p:nvPr/>
          </p:nvSpPr>
          <p:spPr bwMode="auto">
            <a:xfrm>
              <a:off x="5006" y="2727"/>
              <a:ext cx="227" cy="312"/>
            </a:xfrm>
            <a:prstGeom prst="line">
              <a:avLst/>
            </a:prstGeom>
            <a:noFill/>
            <a:ln w="28575">
              <a:solidFill>
                <a:srgbClr val="0066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fontAlgn="base">
                <a:spcBef>
                  <a:spcPct val="20000"/>
                </a:spcBef>
                <a:spcAft>
                  <a:spcPct val="0"/>
                </a:spcAft>
              </a:pPr>
              <a:endParaRPr lang="zh-CN" altLang="en-US" b="1" smtClean="0">
                <a:solidFill>
                  <a:srgbClr val="000000"/>
                </a:solidFill>
              </a:endParaRPr>
            </a:p>
          </p:txBody>
        </p:sp>
      </p:grpSp>
    </p:spTree>
    <p:extLst>
      <p:ext uri="{BB962C8B-B14F-4D97-AF65-F5344CB8AC3E}">
        <p14:creationId xmlns:p14="http://schemas.microsoft.com/office/powerpoint/2010/main" xmlns="" val="2892884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99043"/>
                                        </p:tgtEl>
                                        <p:attrNameLst>
                                          <p:attrName>style.visibility</p:attrName>
                                        </p:attrNameLst>
                                      </p:cBhvr>
                                      <p:to>
                                        <p:strVal val="visible"/>
                                      </p:to>
                                    </p:set>
                                    <p:animEffect transition="in" filter="wipe(up)">
                                      <p:cBhvr>
                                        <p:cTn id="7" dur="500"/>
                                        <p:tgtEl>
                                          <p:spTgt spid="599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99050"/>
                                        </p:tgtEl>
                                        <p:attrNameLst>
                                          <p:attrName>style.visibility</p:attrName>
                                        </p:attrNameLst>
                                      </p:cBhvr>
                                      <p:to>
                                        <p:strVal val="visible"/>
                                      </p:to>
                                    </p:set>
                                    <p:animEffect transition="in" filter="wipe(down)">
                                      <p:cBhvr>
                                        <p:cTn id="12" dur="500"/>
                                        <p:tgtEl>
                                          <p:spTgt spid="599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9905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599059"/>
                                        </p:tgtEl>
                                        <p:attrNameLst>
                                          <p:attrName>style.visibility</p:attrName>
                                        </p:attrNameLst>
                                      </p:cBhvr>
                                      <p:to>
                                        <p:strVal val="visible"/>
                                      </p:to>
                                    </p:set>
                                    <p:animEffect transition="in" filter="wipe(up)">
                                      <p:cBhvr>
                                        <p:cTn id="21" dur="500"/>
                                        <p:tgtEl>
                                          <p:spTgt spid="5990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arn(inVertical)">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up)">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down)">
                                      <p:cBhvr>
                                        <p:cTn id="41" dur="500"/>
                                        <p:tgtEl>
                                          <p:spTgt spid="52"/>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85800" y="1066800"/>
            <a:ext cx="8153400" cy="4151313"/>
          </a:xfrm>
          <a:prstGeom prst="rect">
            <a:avLst/>
          </a:prstGeom>
          <a:noFill/>
          <a:ln w="9525">
            <a:noFill/>
            <a:miter lim="800000"/>
            <a:headEnd/>
            <a:tailEnd/>
          </a:ln>
        </p:spPr>
        <p:txBody>
          <a:bodyPr>
            <a:spAutoFit/>
          </a:bodyPr>
          <a:lstStyle/>
          <a:p>
            <a:pPr algn="just">
              <a:spcBef>
                <a:spcPct val="50000"/>
              </a:spcBef>
            </a:pPr>
            <a:r>
              <a:rPr lang="zh-CN" altLang="en-US" sz="2800" b="1"/>
              <a:t>综上所述，在一个平衡二叉排序树上插入一个新结点</a:t>
            </a:r>
            <a:r>
              <a:rPr lang="zh-CN" altLang="zh-CN" sz="2800" b="1"/>
              <a:t>S</a:t>
            </a:r>
            <a:r>
              <a:rPr lang="zh-CN" altLang="en-US" sz="2800" b="1"/>
              <a:t>时，主要包括以下三步：</a:t>
            </a:r>
          </a:p>
          <a:p>
            <a:pPr algn="just">
              <a:spcBef>
                <a:spcPct val="50000"/>
              </a:spcBef>
            </a:pPr>
            <a:r>
              <a:rPr lang="zh-CN" altLang="en-US" sz="2800" b="1"/>
              <a:t>（</a:t>
            </a:r>
            <a:r>
              <a:rPr lang="zh-CN" altLang="zh-CN" sz="2800" b="1"/>
              <a:t>1</a:t>
            </a:r>
            <a:r>
              <a:rPr lang="zh-CN" altLang="en-US" sz="2800" b="1"/>
              <a:t>）查找应插位置，同时记录离插入位置最近的可能失衡结点</a:t>
            </a:r>
            <a:r>
              <a:rPr lang="zh-CN" altLang="zh-CN" sz="2800" b="1"/>
              <a:t>A</a:t>
            </a:r>
            <a:r>
              <a:rPr lang="zh-CN" altLang="en-US" sz="2800" b="1"/>
              <a:t>（</a:t>
            </a:r>
            <a:r>
              <a:rPr lang="zh-CN" altLang="zh-CN" sz="2800" b="1"/>
              <a:t>A</a:t>
            </a:r>
            <a:r>
              <a:rPr lang="zh-CN" altLang="en-US" sz="2800" b="1"/>
              <a:t>的平衡因子不等于</a:t>
            </a:r>
            <a:r>
              <a:rPr lang="zh-CN" altLang="zh-CN" sz="2800" b="1"/>
              <a:t>0</a:t>
            </a:r>
            <a:r>
              <a:rPr lang="zh-CN" altLang="en-US" sz="2800" b="1"/>
              <a:t>）。</a:t>
            </a:r>
          </a:p>
          <a:p>
            <a:pPr algn="just">
              <a:spcBef>
                <a:spcPct val="50000"/>
              </a:spcBef>
            </a:pPr>
            <a:r>
              <a:rPr lang="zh-CN" altLang="en-US" sz="2800" b="1"/>
              <a:t>（</a:t>
            </a:r>
            <a:r>
              <a:rPr lang="zh-CN" altLang="zh-CN" sz="2800" b="1"/>
              <a:t>2</a:t>
            </a:r>
            <a:r>
              <a:rPr lang="zh-CN" altLang="en-US" sz="2800" b="1"/>
              <a:t>）插入新结点</a:t>
            </a:r>
            <a:r>
              <a:rPr lang="zh-CN" altLang="zh-CN" sz="2800" b="1"/>
              <a:t>S</a:t>
            </a:r>
            <a:r>
              <a:rPr lang="zh-CN" altLang="en-US" sz="2800" b="1"/>
              <a:t>，并修改从</a:t>
            </a:r>
            <a:r>
              <a:rPr lang="zh-CN" altLang="zh-CN" sz="2800" b="1"/>
              <a:t>A</a:t>
            </a:r>
            <a:r>
              <a:rPr lang="zh-CN" altLang="en-US" sz="2800" b="1"/>
              <a:t>到</a:t>
            </a:r>
            <a:r>
              <a:rPr lang="zh-CN" altLang="zh-CN" sz="2800" b="1"/>
              <a:t>S</a:t>
            </a:r>
            <a:r>
              <a:rPr lang="zh-CN" altLang="en-US" sz="2800" b="1"/>
              <a:t>路径上各结点的平衡因子。</a:t>
            </a:r>
          </a:p>
          <a:p>
            <a:pPr>
              <a:spcBef>
                <a:spcPct val="50000"/>
              </a:spcBef>
            </a:pPr>
            <a:r>
              <a:rPr lang="zh-CN" altLang="en-US" sz="2800" b="1">
                <a:latin typeface="宋体" charset="-122"/>
              </a:rPr>
              <a:t>（</a:t>
            </a:r>
            <a:r>
              <a:rPr lang="zh-CN" altLang="zh-CN" sz="2800" b="1"/>
              <a:t>3</a:t>
            </a:r>
            <a:r>
              <a:rPr lang="zh-CN" altLang="en-US" sz="2800" b="1">
                <a:latin typeface="宋体" charset="-122"/>
              </a:rPr>
              <a:t>）根据</a:t>
            </a:r>
            <a:r>
              <a:rPr lang="zh-CN" altLang="zh-CN" sz="2800" b="1"/>
              <a:t>A</a:t>
            </a:r>
            <a:r>
              <a:rPr lang="zh-CN" altLang="en-US" sz="2800" b="1">
                <a:latin typeface="宋体" charset="-122"/>
              </a:rPr>
              <a:t>、</a:t>
            </a:r>
            <a:r>
              <a:rPr lang="zh-CN" altLang="zh-CN" sz="2800" b="1"/>
              <a:t>B</a:t>
            </a:r>
            <a:r>
              <a:rPr lang="zh-CN" altLang="en-US" sz="2800" b="1">
                <a:latin typeface="宋体" charset="-122"/>
              </a:rPr>
              <a:t>的平衡因子，判断是否失衡以及失衡类型，并做相应调整。</a:t>
            </a:r>
            <a:r>
              <a:rPr lang="zh-CN" altLang="en-US" sz="2800" b="1"/>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371600" y="533400"/>
            <a:ext cx="7239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algn="l">
              <a:spcBef>
                <a:spcPct val="0"/>
              </a:spcBef>
              <a:defRPr kumimoji="1" sz="2400">
                <a:solidFill>
                  <a:schemeClr val="tx1"/>
                </a:solidFill>
                <a:latin typeface="Times New Roman" pitchFamily="18" charset="0"/>
                <a:ea typeface="宋体" pitchFamily="2" charset="-122"/>
              </a:defRPr>
            </a:lvl1pPr>
            <a:lvl2pPr marL="2743200" indent="-457200" algn="l">
              <a:spcBef>
                <a:spcPct val="0"/>
              </a:spcBef>
              <a:defRPr kumimoji="1" sz="2400">
                <a:solidFill>
                  <a:schemeClr val="tx1"/>
                </a:solidFill>
                <a:latin typeface="Times New Roman" pitchFamily="18" charset="0"/>
                <a:ea typeface="宋体" pitchFamily="2" charset="-122"/>
              </a:defRPr>
            </a:lvl2pPr>
            <a:lvl3pPr marL="2933700" indent="-457200" algn="l">
              <a:spcBef>
                <a:spcPct val="0"/>
              </a:spcBef>
              <a:defRPr kumimoji="1" sz="2400">
                <a:solidFill>
                  <a:schemeClr val="tx1"/>
                </a:solidFill>
                <a:latin typeface="Times New Roman" pitchFamily="18" charset="0"/>
                <a:ea typeface="宋体" pitchFamily="2" charset="-122"/>
              </a:defRPr>
            </a:lvl3pPr>
            <a:lvl4pPr marL="3124200" indent="-457200" algn="l">
              <a:spcBef>
                <a:spcPct val="0"/>
              </a:spcBef>
              <a:defRPr kumimoji="1" sz="2400">
                <a:solidFill>
                  <a:schemeClr val="tx1"/>
                </a:solidFill>
                <a:latin typeface="Times New Roman" pitchFamily="18" charset="0"/>
                <a:ea typeface="宋体" pitchFamily="2" charset="-122"/>
              </a:defRPr>
            </a:lvl4pPr>
            <a:lvl5pPr marL="3314700" indent="-457200" algn="l">
              <a:spcBef>
                <a:spcPct val="0"/>
              </a:spcBef>
              <a:defRPr kumimoji="1" sz="2400">
                <a:solidFill>
                  <a:schemeClr val="tx1"/>
                </a:solidFill>
                <a:latin typeface="Times New Roman" pitchFamily="18" charset="0"/>
                <a:ea typeface="宋体" pitchFamily="2" charset="-122"/>
              </a:defRPr>
            </a:lvl5pPr>
            <a:lvl6pPr marL="3771900" indent="-457200" fontAlgn="base">
              <a:spcBef>
                <a:spcPct val="0"/>
              </a:spcBef>
              <a:spcAft>
                <a:spcPct val="0"/>
              </a:spcAft>
              <a:defRPr kumimoji="1" sz="2400">
                <a:solidFill>
                  <a:schemeClr val="tx1"/>
                </a:solidFill>
                <a:latin typeface="Times New Roman" pitchFamily="18" charset="0"/>
                <a:ea typeface="宋体" pitchFamily="2" charset="-122"/>
              </a:defRPr>
            </a:lvl6pPr>
            <a:lvl7pPr marL="4229100" indent="-457200" fontAlgn="base">
              <a:spcBef>
                <a:spcPct val="0"/>
              </a:spcBef>
              <a:spcAft>
                <a:spcPct val="0"/>
              </a:spcAft>
              <a:defRPr kumimoji="1" sz="2400">
                <a:solidFill>
                  <a:schemeClr val="tx1"/>
                </a:solidFill>
                <a:latin typeface="Times New Roman" pitchFamily="18" charset="0"/>
                <a:ea typeface="宋体" pitchFamily="2" charset="-122"/>
              </a:defRPr>
            </a:lvl7pPr>
            <a:lvl8pPr marL="4686300" indent="-457200" fontAlgn="base">
              <a:spcBef>
                <a:spcPct val="0"/>
              </a:spcBef>
              <a:spcAft>
                <a:spcPct val="0"/>
              </a:spcAft>
              <a:defRPr kumimoji="1" sz="2400">
                <a:solidFill>
                  <a:schemeClr val="tx1"/>
                </a:solidFill>
                <a:latin typeface="Times New Roman" pitchFamily="18" charset="0"/>
                <a:ea typeface="宋体" pitchFamily="2" charset="-122"/>
              </a:defRPr>
            </a:lvl8pPr>
            <a:lvl9pPr marL="51435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buClr>
                <a:srgbClr val="FFFFFF"/>
              </a:buClr>
            </a:pPr>
            <a:r>
              <a:rPr lang="en-US" altLang="zh-CN" sz="2800" dirty="0" smtClean="0">
                <a:solidFill>
                  <a:srgbClr val="000000"/>
                </a:solidFill>
                <a:latin typeface="宋体" pitchFamily="2" charset="-122"/>
              </a:rPr>
              <a:t>1</a:t>
            </a:r>
            <a:r>
              <a:rPr lang="zh-CN" altLang="en-US" sz="2800" dirty="0" smtClean="0">
                <a:solidFill>
                  <a:srgbClr val="000000"/>
                </a:solidFill>
                <a:latin typeface="宋体" pitchFamily="2" charset="-122"/>
              </a:rPr>
              <a:t>、</a:t>
            </a:r>
            <a:r>
              <a:rPr lang="zh-CN" altLang="en-US" sz="2800" dirty="0" smtClean="0">
                <a:solidFill>
                  <a:srgbClr val="000000"/>
                </a:solidFill>
                <a:latin typeface="宋体" pitchFamily="2" charset="-122"/>
                <a:cs typeface="Times New Roman" pitchFamily="18" charset="0"/>
              </a:rPr>
              <a:t>给定数列</a:t>
            </a:r>
            <a:r>
              <a:rPr lang="en-US" altLang="zh-CN" sz="2800" dirty="0" smtClean="0">
                <a:solidFill>
                  <a:srgbClr val="000000"/>
                </a:solidFill>
                <a:latin typeface="宋体" pitchFamily="2" charset="-122"/>
                <a:cs typeface="Times New Roman" pitchFamily="18" charset="0"/>
              </a:rPr>
              <a:t>{7,16,4,8,20,9,6,18,5}</a:t>
            </a:r>
            <a:r>
              <a:rPr lang="zh-CN" altLang="en-US" sz="2800" dirty="0" smtClean="0">
                <a:solidFill>
                  <a:srgbClr val="000000"/>
                </a:solidFill>
                <a:latin typeface="宋体" pitchFamily="2" charset="-122"/>
                <a:cs typeface="Times New Roman" pitchFamily="18" charset="0"/>
              </a:rPr>
              <a:t>，构造一颗二叉排序树。同时给出对应的平衡二叉排序树。</a:t>
            </a:r>
            <a:endParaRPr lang="en-US" altLang="zh-CN" sz="2800" dirty="0" smtClean="0">
              <a:solidFill>
                <a:srgbClr val="000000"/>
              </a:solidFill>
              <a:latin typeface="宋体" pitchFamily="2" charset="-122"/>
            </a:endParaRPr>
          </a:p>
        </p:txBody>
      </p:sp>
      <p:pic>
        <p:nvPicPr>
          <p:cNvPr id="3" name="图片 2" descr="FullSizeRender(1).jpg"/>
          <p:cNvPicPr>
            <a:picLocks noChangeAspect="1"/>
          </p:cNvPicPr>
          <p:nvPr/>
        </p:nvPicPr>
        <p:blipFill>
          <a:blip r:embed="rId2" cstate="print"/>
          <a:srcRect l="1880" t="13024" r="17297"/>
          <a:stretch>
            <a:fillRect/>
          </a:stretch>
        </p:blipFill>
        <p:spPr>
          <a:xfrm>
            <a:off x="2915816" y="1700808"/>
            <a:ext cx="5904656" cy="4848664"/>
          </a:xfrm>
          <a:prstGeom prst="rect">
            <a:avLst/>
          </a:prstGeom>
        </p:spPr>
      </p:pic>
    </p:spTree>
    <p:extLst>
      <p:ext uri="{BB962C8B-B14F-4D97-AF65-F5344CB8AC3E}">
        <p14:creationId xmlns:p14="http://schemas.microsoft.com/office/powerpoint/2010/main" xmlns="" val="31329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Text Box 2"/>
          <p:cNvSpPr txBox="1">
            <a:spLocks noChangeArrowheads="1"/>
          </p:cNvSpPr>
          <p:nvPr/>
        </p:nvSpPr>
        <p:spPr bwMode="auto">
          <a:xfrm>
            <a:off x="1371600" y="533400"/>
            <a:ext cx="7239000" cy="543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algn="l">
              <a:spcBef>
                <a:spcPct val="0"/>
              </a:spcBef>
              <a:defRPr kumimoji="1" sz="2400">
                <a:solidFill>
                  <a:schemeClr val="tx1"/>
                </a:solidFill>
                <a:latin typeface="Times New Roman" pitchFamily="18" charset="0"/>
                <a:ea typeface="宋体" pitchFamily="2" charset="-122"/>
              </a:defRPr>
            </a:lvl1pPr>
            <a:lvl2pPr marL="2743200" indent="-457200" algn="l">
              <a:spcBef>
                <a:spcPct val="0"/>
              </a:spcBef>
              <a:defRPr kumimoji="1" sz="2400">
                <a:solidFill>
                  <a:schemeClr val="tx1"/>
                </a:solidFill>
                <a:latin typeface="Times New Roman" pitchFamily="18" charset="0"/>
                <a:ea typeface="宋体" pitchFamily="2" charset="-122"/>
              </a:defRPr>
            </a:lvl2pPr>
            <a:lvl3pPr marL="2933700" indent="-457200" algn="l">
              <a:spcBef>
                <a:spcPct val="0"/>
              </a:spcBef>
              <a:defRPr kumimoji="1" sz="2400">
                <a:solidFill>
                  <a:schemeClr val="tx1"/>
                </a:solidFill>
                <a:latin typeface="Times New Roman" pitchFamily="18" charset="0"/>
                <a:ea typeface="宋体" pitchFamily="2" charset="-122"/>
              </a:defRPr>
            </a:lvl3pPr>
            <a:lvl4pPr marL="3124200" indent="-457200" algn="l">
              <a:spcBef>
                <a:spcPct val="0"/>
              </a:spcBef>
              <a:defRPr kumimoji="1" sz="2400">
                <a:solidFill>
                  <a:schemeClr val="tx1"/>
                </a:solidFill>
                <a:latin typeface="Times New Roman" pitchFamily="18" charset="0"/>
                <a:ea typeface="宋体" pitchFamily="2" charset="-122"/>
              </a:defRPr>
            </a:lvl4pPr>
            <a:lvl5pPr marL="3314700" indent="-457200" algn="l">
              <a:spcBef>
                <a:spcPct val="0"/>
              </a:spcBef>
              <a:defRPr kumimoji="1" sz="2400">
                <a:solidFill>
                  <a:schemeClr val="tx1"/>
                </a:solidFill>
                <a:latin typeface="Times New Roman" pitchFamily="18" charset="0"/>
                <a:ea typeface="宋体" pitchFamily="2" charset="-122"/>
              </a:defRPr>
            </a:lvl5pPr>
            <a:lvl6pPr marL="3771900" indent="-457200" fontAlgn="base">
              <a:spcBef>
                <a:spcPct val="0"/>
              </a:spcBef>
              <a:spcAft>
                <a:spcPct val="0"/>
              </a:spcAft>
              <a:defRPr kumimoji="1" sz="2400">
                <a:solidFill>
                  <a:schemeClr val="tx1"/>
                </a:solidFill>
                <a:latin typeface="Times New Roman" pitchFamily="18" charset="0"/>
                <a:ea typeface="宋体" pitchFamily="2" charset="-122"/>
              </a:defRPr>
            </a:lvl6pPr>
            <a:lvl7pPr marL="4229100" indent="-457200" fontAlgn="base">
              <a:spcBef>
                <a:spcPct val="0"/>
              </a:spcBef>
              <a:spcAft>
                <a:spcPct val="0"/>
              </a:spcAft>
              <a:defRPr kumimoji="1" sz="2400">
                <a:solidFill>
                  <a:schemeClr val="tx1"/>
                </a:solidFill>
                <a:latin typeface="Times New Roman" pitchFamily="18" charset="0"/>
                <a:ea typeface="宋体" pitchFamily="2" charset="-122"/>
              </a:defRPr>
            </a:lvl7pPr>
            <a:lvl8pPr marL="4686300" indent="-457200" fontAlgn="base">
              <a:spcBef>
                <a:spcPct val="0"/>
              </a:spcBef>
              <a:spcAft>
                <a:spcPct val="0"/>
              </a:spcAft>
              <a:defRPr kumimoji="1" sz="2400">
                <a:solidFill>
                  <a:schemeClr val="tx1"/>
                </a:solidFill>
                <a:latin typeface="Times New Roman" pitchFamily="18" charset="0"/>
                <a:ea typeface="宋体" pitchFamily="2" charset="-122"/>
              </a:defRPr>
            </a:lvl8pPr>
            <a:lvl9pPr marL="51435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buClr>
                <a:srgbClr val="FFFFFF"/>
              </a:buClr>
            </a:pPr>
            <a:r>
              <a:rPr lang="en-US" altLang="zh-CN" sz="2800" dirty="0" smtClean="0">
                <a:solidFill>
                  <a:srgbClr val="000000"/>
                </a:solidFill>
                <a:latin typeface="宋体" pitchFamily="2" charset="-122"/>
              </a:rPr>
              <a:t>2</a:t>
            </a:r>
            <a:r>
              <a:rPr lang="zh-CN" altLang="en-US" sz="2800" dirty="0" smtClean="0">
                <a:solidFill>
                  <a:srgbClr val="000000"/>
                </a:solidFill>
                <a:latin typeface="宋体" pitchFamily="2" charset="-122"/>
              </a:rPr>
              <a:t>、</a:t>
            </a:r>
            <a:r>
              <a:rPr lang="zh-CN" altLang="en-US" sz="2800" dirty="0" smtClean="0">
                <a:solidFill>
                  <a:srgbClr val="000000"/>
                </a:solidFill>
                <a:latin typeface="宋体" pitchFamily="2" charset="-122"/>
                <a:cs typeface="Times New Roman" pitchFamily="18" charset="0"/>
              </a:rPr>
              <a:t>已知如下所示长度为</a:t>
            </a:r>
            <a:r>
              <a:rPr lang="en-US" altLang="zh-CN" sz="2800" dirty="0" smtClean="0">
                <a:solidFill>
                  <a:srgbClr val="000000"/>
                </a:solidFill>
                <a:latin typeface="宋体" pitchFamily="2" charset="-122"/>
                <a:cs typeface="Times New Roman" pitchFamily="18" charset="0"/>
              </a:rPr>
              <a:t>12</a:t>
            </a:r>
            <a:r>
              <a:rPr lang="zh-CN" altLang="en-US" sz="2800" dirty="0" smtClean="0">
                <a:solidFill>
                  <a:srgbClr val="000000"/>
                </a:solidFill>
                <a:latin typeface="宋体" pitchFamily="2" charset="-122"/>
                <a:cs typeface="Times New Roman" pitchFamily="18" charset="0"/>
              </a:rPr>
              <a:t>的表（</a:t>
            </a:r>
            <a:r>
              <a:rPr lang="en-US" altLang="zh-CN" sz="2800" dirty="0" err="1" smtClean="0">
                <a:solidFill>
                  <a:srgbClr val="000000"/>
                </a:solidFill>
                <a:latin typeface="宋体" pitchFamily="2" charset="-122"/>
                <a:cs typeface="Times New Roman" pitchFamily="18" charset="0"/>
              </a:rPr>
              <a:t>Jan,Feb,Mar,Apr,May,June,July,Aug,Sep,Oct,Nov,Dec</a:t>
            </a:r>
            <a:r>
              <a:rPr lang="zh-CN" altLang="en-US" sz="2800" dirty="0" smtClean="0">
                <a:solidFill>
                  <a:srgbClr val="000000"/>
                </a:solidFill>
                <a:latin typeface="宋体" pitchFamily="2" charset="-122"/>
                <a:cs typeface="Times New Roman" pitchFamily="18" charset="0"/>
              </a:rPr>
              <a:t>）</a:t>
            </a:r>
          </a:p>
          <a:p>
            <a:pPr algn="just" fontAlgn="base">
              <a:spcBef>
                <a:spcPct val="50000"/>
              </a:spcBef>
              <a:spcAft>
                <a:spcPct val="0"/>
              </a:spcAft>
              <a:buClr>
                <a:srgbClr val="FFFFFF"/>
              </a:buClr>
            </a:pPr>
            <a:r>
              <a:rPr lang="en-US" altLang="zh-CN" sz="2800" dirty="0" smtClean="0">
                <a:solidFill>
                  <a:srgbClr val="000000"/>
                </a:solidFill>
                <a:latin typeface="宋体" pitchFamily="2" charset="-122"/>
                <a:cs typeface="Times New Roman" pitchFamily="18" charset="0"/>
              </a:rPr>
              <a:t>(1)</a:t>
            </a:r>
            <a:r>
              <a:rPr lang="zh-CN" altLang="en-US" sz="2800" dirty="0" smtClean="0">
                <a:solidFill>
                  <a:srgbClr val="000000"/>
                </a:solidFill>
                <a:latin typeface="宋体" pitchFamily="2" charset="-122"/>
                <a:cs typeface="Times New Roman" pitchFamily="18" charset="0"/>
              </a:rPr>
              <a:t>试按表中元素的顺序依次插入一棵初始为空的二叉排序树，画出插入完成之后的二叉排序树，并求其在等概率的情况下查找成功的平均查找长度。</a:t>
            </a:r>
          </a:p>
          <a:p>
            <a:pPr algn="just" fontAlgn="base">
              <a:spcBef>
                <a:spcPct val="50000"/>
              </a:spcBef>
              <a:spcAft>
                <a:spcPct val="0"/>
              </a:spcAft>
              <a:buClr>
                <a:srgbClr val="FFFFFF"/>
              </a:buClr>
            </a:pPr>
            <a:r>
              <a:rPr lang="en-US" altLang="zh-CN" sz="2800" dirty="0" smtClean="0">
                <a:solidFill>
                  <a:srgbClr val="000000"/>
                </a:solidFill>
                <a:latin typeface="宋体" pitchFamily="2" charset="-122"/>
                <a:cs typeface="Times New Roman" pitchFamily="18" charset="0"/>
              </a:rPr>
              <a:t>(2)</a:t>
            </a:r>
            <a:r>
              <a:rPr lang="zh-CN" altLang="en-US" sz="2800" dirty="0" smtClean="0">
                <a:solidFill>
                  <a:srgbClr val="000000"/>
                </a:solidFill>
                <a:latin typeface="宋体" pitchFamily="2" charset="-122"/>
                <a:cs typeface="Times New Roman" pitchFamily="18" charset="0"/>
              </a:rPr>
              <a:t>若对表中元素先进行排序构成有序表，求在等概率的情况下通过折半查找查找成功的平均查找长度。</a:t>
            </a:r>
            <a:endParaRPr lang="zh-CN" altLang="en-US" sz="2800" dirty="0" smtClean="0">
              <a:solidFill>
                <a:srgbClr val="000000"/>
              </a:solidFill>
              <a:latin typeface="宋体" pitchFamily="2" charset="-122"/>
            </a:endParaRPr>
          </a:p>
          <a:p>
            <a:pPr algn="just" fontAlgn="base">
              <a:spcBef>
                <a:spcPct val="50000"/>
              </a:spcBef>
              <a:spcAft>
                <a:spcPct val="0"/>
              </a:spcAft>
              <a:buClr>
                <a:srgbClr val="FFFFFF"/>
              </a:buClr>
            </a:pPr>
            <a:endParaRPr lang="en-US" altLang="zh-CN" sz="2800" dirty="0" smtClean="0">
              <a:solidFill>
                <a:srgbClr val="000000"/>
              </a:solidFill>
              <a:latin typeface="宋体" pitchFamily="2" charset="-122"/>
            </a:endParaRPr>
          </a:p>
        </p:txBody>
      </p:sp>
    </p:spTree>
    <p:extLst>
      <p:ext uri="{BB962C8B-B14F-4D97-AF65-F5344CB8AC3E}">
        <p14:creationId xmlns:p14="http://schemas.microsoft.com/office/powerpoint/2010/main" xmlns="" val="3631152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31458"/>
                                        </p:tgtEl>
                                        <p:attrNameLst>
                                          <p:attrName>style.visibility</p:attrName>
                                        </p:attrNameLst>
                                      </p:cBhvr>
                                      <p:to>
                                        <p:strVal val="visible"/>
                                      </p:to>
                                    </p:set>
                                    <p:animEffect transition="in" filter="dissolve">
                                      <p:cBhvr>
                                        <p:cTn id="7" dur="500"/>
                                        <p:tgtEl>
                                          <p:spTgt spid="531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8"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Text Box 2"/>
          <p:cNvSpPr txBox="1">
            <a:spLocks noChangeArrowheads="1"/>
          </p:cNvSpPr>
          <p:nvPr/>
        </p:nvSpPr>
        <p:spPr bwMode="auto">
          <a:xfrm>
            <a:off x="1116013" y="333375"/>
            <a:ext cx="7704137" cy="13731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algn="l">
              <a:spcBef>
                <a:spcPct val="0"/>
              </a:spcBef>
              <a:defRPr kumimoji="1" sz="2400">
                <a:solidFill>
                  <a:schemeClr val="tx1"/>
                </a:solidFill>
                <a:latin typeface="Times New Roman" pitchFamily="18" charset="0"/>
                <a:ea typeface="宋体" pitchFamily="2" charset="-122"/>
              </a:defRPr>
            </a:lvl1pPr>
            <a:lvl2pPr marL="2743200" indent="-457200" algn="l">
              <a:spcBef>
                <a:spcPct val="0"/>
              </a:spcBef>
              <a:defRPr kumimoji="1" sz="2400">
                <a:solidFill>
                  <a:schemeClr val="tx1"/>
                </a:solidFill>
                <a:latin typeface="Times New Roman" pitchFamily="18" charset="0"/>
                <a:ea typeface="宋体" pitchFamily="2" charset="-122"/>
              </a:defRPr>
            </a:lvl2pPr>
            <a:lvl3pPr marL="2933700" indent="-457200" algn="l">
              <a:spcBef>
                <a:spcPct val="0"/>
              </a:spcBef>
              <a:defRPr kumimoji="1" sz="2400">
                <a:solidFill>
                  <a:schemeClr val="tx1"/>
                </a:solidFill>
                <a:latin typeface="Times New Roman" pitchFamily="18" charset="0"/>
                <a:ea typeface="宋体" pitchFamily="2" charset="-122"/>
              </a:defRPr>
            </a:lvl3pPr>
            <a:lvl4pPr marL="3124200" indent="-457200" algn="l">
              <a:spcBef>
                <a:spcPct val="0"/>
              </a:spcBef>
              <a:defRPr kumimoji="1" sz="2400">
                <a:solidFill>
                  <a:schemeClr val="tx1"/>
                </a:solidFill>
                <a:latin typeface="Times New Roman" pitchFamily="18" charset="0"/>
                <a:ea typeface="宋体" pitchFamily="2" charset="-122"/>
              </a:defRPr>
            </a:lvl4pPr>
            <a:lvl5pPr marL="3314700" indent="-457200" algn="l">
              <a:spcBef>
                <a:spcPct val="0"/>
              </a:spcBef>
              <a:defRPr kumimoji="1" sz="2400">
                <a:solidFill>
                  <a:schemeClr val="tx1"/>
                </a:solidFill>
                <a:latin typeface="Times New Roman" pitchFamily="18" charset="0"/>
                <a:ea typeface="宋体" pitchFamily="2" charset="-122"/>
              </a:defRPr>
            </a:lvl5pPr>
            <a:lvl6pPr marL="3771900" indent="-457200" fontAlgn="base">
              <a:spcBef>
                <a:spcPct val="0"/>
              </a:spcBef>
              <a:spcAft>
                <a:spcPct val="0"/>
              </a:spcAft>
              <a:defRPr kumimoji="1" sz="2400">
                <a:solidFill>
                  <a:schemeClr val="tx1"/>
                </a:solidFill>
                <a:latin typeface="Times New Roman" pitchFamily="18" charset="0"/>
                <a:ea typeface="宋体" pitchFamily="2" charset="-122"/>
              </a:defRPr>
            </a:lvl6pPr>
            <a:lvl7pPr marL="4229100" indent="-457200" fontAlgn="base">
              <a:spcBef>
                <a:spcPct val="0"/>
              </a:spcBef>
              <a:spcAft>
                <a:spcPct val="0"/>
              </a:spcAft>
              <a:defRPr kumimoji="1" sz="2400">
                <a:solidFill>
                  <a:schemeClr val="tx1"/>
                </a:solidFill>
                <a:latin typeface="Times New Roman" pitchFamily="18" charset="0"/>
                <a:ea typeface="宋体" pitchFamily="2" charset="-122"/>
              </a:defRPr>
            </a:lvl7pPr>
            <a:lvl8pPr marL="4686300" indent="-457200" fontAlgn="base">
              <a:spcBef>
                <a:spcPct val="0"/>
              </a:spcBef>
              <a:spcAft>
                <a:spcPct val="0"/>
              </a:spcAft>
              <a:defRPr kumimoji="1" sz="2400">
                <a:solidFill>
                  <a:schemeClr val="tx1"/>
                </a:solidFill>
                <a:latin typeface="Times New Roman" pitchFamily="18" charset="0"/>
                <a:ea typeface="宋体" pitchFamily="2" charset="-122"/>
              </a:defRPr>
            </a:lvl8pPr>
            <a:lvl9pPr marL="51435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buClr>
                <a:srgbClr val="FFFFFF"/>
              </a:buClr>
            </a:pPr>
            <a:r>
              <a:rPr lang="en-US" altLang="zh-CN" sz="2800" smtClean="0">
                <a:solidFill>
                  <a:srgbClr val="000000"/>
                </a:solidFill>
                <a:latin typeface="宋体" pitchFamily="2" charset="-122"/>
              </a:rPr>
              <a:t>(1)</a:t>
            </a:r>
            <a:r>
              <a:rPr lang="zh-CN" altLang="en-US" sz="2800" smtClean="0">
                <a:solidFill>
                  <a:srgbClr val="000000"/>
                </a:solidFill>
                <a:latin typeface="宋体" pitchFamily="2" charset="-122"/>
              </a:rPr>
              <a:t>求得的二叉排序树如下图所示，在等概率情况下查找成功的平均查找长度为：</a:t>
            </a:r>
            <a:br>
              <a:rPr lang="zh-CN" altLang="en-US" sz="2800" smtClean="0">
                <a:solidFill>
                  <a:srgbClr val="000000"/>
                </a:solidFill>
                <a:latin typeface="宋体" pitchFamily="2" charset="-122"/>
              </a:rPr>
            </a:br>
            <a:r>
              <a:rPr lang="en-US" altLang="zh-CN" sz="2800" smtClean="0">
                <a:solidFill>
                  <a:srgbClr val="000000"/>
                </a:solidFill>
                <a:latin typeface="宋体" pitchFamily="2" charset="-122"/>
              </a:rPr>
              <a:t>ASL</a:t>
            </a:r>
            <a:r>
              <a:rPr lang="en-US" altLang="zh-CN" sz="2800" baseline="-25000" smtClean="0">
                <a:solidFill>
                  <a:srgbClr val="000000"/>
                </a:solidFill>
                <a:latin typeface="宋体" pitchFamily="2" charset="-122"/>
              </a:rPr>
              <a:t>succ</a:t>
            </a:r>
            <a:r>
              <a:rPr lang="en-US" altLang="zh-CN" sz="2800" smtClean="0">
                <a:solidFill>
                  <a:srgbClr val="000000"/>
                </a:solidFill>
                <a:latin typeface="宋体" pitchFamily="2" charset="-122"/>
              </a:rPr>
              <a:t>=1/12(1*1+2*2+3*3+4*3+5*2+6*1)=7/2</a:t>
            </a:r>
          </a:p>
        </p:txBody>
      </p:sp>
      <p:pic>
        <p:nvPicPr>
          <p:cNvPr id="53248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6013" y="1754188"/>
            <a:ext cx="3889375" cy="3833812"/>
          </a:xfrm>
          <a:prstGeom prst="rect">
            <a:avLst/>
          </a:prstGeom>
          <a:noFill/>
          <a:extLst>
            <a:ext uri="{909E8E84-426E-40DD-AFC4-6F175D3DCCD1}">
              <a14:hiddenFill xmlns:a14="http://schemas.microsoft.com/office/drawing/2010/main" xmlns="">
                <a:solidFill>
                  <a:srgbClr val="FFFFFF"/>
                </a:solidFill>
              </a14:hiddenFill>
            </a:ext>
          </a:extLst>
        </p:spPr>
      </p:pic>
      <p:sp>
        <p:nvSpPr>
          <p:cNvPr id="532484" name="Text Box 4"/>
          <p:cNvSpPr txBox="1">
            <a:spLocks noChangeArrowheads="1"/>
          </p:cNvSpPr>
          <p:nvPr/>
        </p:nvSpPr>
        <p:spPr bwMode="auto">
          <a:xfrm>
            <a:off x="5148263" y="1773238"/>
            <a:ext cx="3743325" cy="350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spAutoFit/>
          </a:bodyPr>
          <a:lstStyle>
            <a:lvl1pPr algn="l">
              <a:spcBef>
                <a:spcPct val="0"/>
              </a:spcBef>
              <a:defRPr kumimoji="1" sz="2400">
                <a:solidFill>
                  <a:schemeClr val="tx1"/>
                </a:solidFill>
                <a:latin typeface="Times New Roman" pitchFamily="18" charset="0"/>
                <a:ea typeface="宋体" pitchFamily="2" charset="-122"/>
              </a:defRPr>
            </a:lvl1pPr>
            <a:lvl2pPr marL="2743200" indent="-457200" algn="l">
              <a:spcBef>
                <a:spcPct val="0"/>
              </a:spcBef>
              <a:defRPr kumimoji="1" sz="2400">
                <a:solidFill>
                  <a:schemeClr val="tx1"/>
                </a:solidFill>
                <a:latin typeface="Times New Roman" pitchFamily="18" charset="0"/>
                <a:ea typeface="宋体" pitchFamily="2" charset="-122"/>
              </a:defRPr>
            </a:lvl2pPr>
            <a:lvl3pPr marL="2933700" indent="-457200" algn="l">
              <a:spcBef>
                <a:spcPct val="0"/>
              </a:spcBef>
              <a:defRPr kumimoji="1" sz="2400">
                <a:solidFill>
                  <a:schemeClr val="tx1"/>
                </a:solidFill>
                <a:latin typeface="Times New Roman" pitchFamily="18" charset="0"/>
                <a:ea typeface="宋体" pitchFamily="2" charset="-122"/>
              </a:defRPr>
            </a:lvl3pPr>
            <a:lvl4pPr marL="3124200" indent="-457200" algn="l">
              <a:spcBef>
                <a:spcPct val="0"/>
              </a:spcBef>
              <a:defRPr kumimoji="1" sz="2400">
                <a:solidFill>
                  <a:schemeClr val="tx1"/>
                </a:solidFill>
                <a:latin typeface="Times New Roman" pitchFamily="18" charset="0"/>
                <a:ea typeface="宋体" pitchFamily="2" charset="-122"/>
              </a:defRPr>
            </a:lvl4pPr>
            <a:lvl5pPr marL="3314700" indent="-457200" algn="l">
              <a:spcBef>
                <a:spcPct val="0"/>
              </a:spcBef>
              <a:defRPr kumimoji="1" sz="2400">
                <a:solidFill>
                  <a:schemeClr val="tx1"/>
                </a:solidFill>
                <a:latin typeface="Times New Roman" pitchFamily="18" charset="0"/>
                <a:ea typeface="宋体" pitchFamily="2" charset="-122"/>
              </a:defRPr>
            </a:lvl5pPr>
            <a:lvl6pPr marL="3771900" indent="-457200" fontAlgn="base">
              <a:spcBef>
                <a:spcPct val="0"/>
              </a:spcBef>
              <a:spcAft>
                <a:spcPct val="0"/>
              </a:spcAft>
              <a:defRPr kumimoji="1" sz="2400">
                <a:solidFill>
                  <a:schemeClr val="tx1"/>
                </a:solidFill>
                <a:latin typeface="Times New Roman" pitchFamily="18" charset="0"/>
                <a:ea typeface="宋体" pitchFamily="2" charset="-122"/>
              </a:defRPr>
            </a:lvl6pPr>
            <a:lvl7pPr marL="4229100" indent="-457200" fontAlgn="base">
              <a:spcBef>
                <a:spcPct val="0"/>
              </a:spcBef>
              <a:spcAft>
                <a:spcPct val="0"/>
              </a:spcAft>
              <a:defRPr kumimoji="1" sz="2400">
                <a:solidFill>
                  <a:schemeClr val="tx1"/>
                </a:solidFill>
                <a:latin typeface="Times New Roman" pitchFamily="18" charset="0"/>
                <a:ea typeface="宋体" pitchFamily="2" charset="-122"/>
              </a:defRPr>
            </a:lvl7pPr>
            <a:lvl8pPr marL="4686300" indent="-457200" fontAlgn="base">
              <a:spcBef>
                <a:spcPct val="0"/>
              </a:spcBef>
              <a:spcAft>
                <a:spcPct val="0"/>
              </a:spcAft>
              <a:defRPr kumimoji="1" sz="2400">
                <a:solidFill>
                  <a:schemeClr val="tx1"/>
                </a:solidFill>
                <a:latin typeface="Times New Roman" pitchFamily="18" charset="0"/>
                <a:ea typeface="宋体" pitchFamily="2" charset="-122"/>
              </a:defRPr>
            </a:lvl8pPr>
            <a:lvl9pPr marL="51435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fontAlgn="base">
              <a:spcBef>
                <a:spcPct val="50000"/>
              </a:spcBef>
              <a:spcAft>
                <a:spcPct val="0"/>
              </a:spcAft>
              <a:buClr>
                <a:srgbClr val="FFFFFF"/>
              </a:buClr>
            </a:pPr>
            <a:r>
              <a:rPr lang="en-US" altLang="zh-CN" sz="2800" smtClean="0">
                <a:solidFill>
                  <a:srgbClr val="000000"/>
                </a:solidFill>
                <a:latin typeface="宋体" pitchFamily="2" charset="-122"/>
              </a:rPr>
              <a:t>(2)</a:t>
            </a:r>
            <a:r>
              <a:rPr lang="zh-CN" altLang="en-US" sz="2800" smtClean="0">
                <a:solidFill>
                  <a:srgbClr val="000000"/>
                </a:solidFill>
                <a:latin typeface="宋体" pitchFamily="2" charset="-122"/>
              </a:rPr>
              <a:t>经排序后的表及在折半查找时找到表中元素所经比较的次数对照如下图所示：</a:t>
            </a:r>
            <a:br>
              <a:rPr lang="zh-CN" altLang="en-US" sz="2800" smtClean="0">
                <a:solidFill>
                  <a:srgbClr val="000000"/>
                </a:solidFill>
                <a:latin typeface="宋体" pitchFamily="2" charset="-122"/>
              </a:rPr>
            </a:br>
            <a:r>
              <a:rPr lang="zh-CN" altLang="en-US" sz="2800" smtClean="0">
                <a:solidFill>
                  <a:srgbClr val="000000"/>
                </a:solidFill>
                <a:latin typeface="宋体" pitchFamily="2" charset="-122"/>
              </a:rPr>
              <a:t>在等概率情况下查找成功的平均查找长度为</a:t>
            </a:r>
            <a:r>
              <a:rPr lang="en-US" altLang="zh-CN" sz="2800" smtClean="0">
                <a:solidFill>
                  <a:srgbClr val="000000"/>
                </a:solidFill>
                <a:latin typeface="宋体" pitchFamily="2" charset="-122"/>
              </a:rPr>
              <a:t>:</a:t>
            </a:r>
            <a:br>
              <a:rPr lang="en-US" altLang="zh-CN" sz="2800" smtClean="0">
                <a:solidFill>
                  <a:srgbClr val="000000"/>
                </a:solidFill>
                <a:latin typeface="宋体" pitchFamily="2" charset="-122"/>
              </a:rPr>
            </a:br>
            <a:r>
              <a:rPr lang="en-US" altLang="zh-CN" sz="2800" smtClean="0">
                <a:solidFill>
                  <a:srgbClr val="000000"/>
                </a:solidFill>
                <a:latin typeface="宋体" pitchFamily="2" charset="-122"/>
              </a:rPr>
              <a:t>ASL</a:t>
            </a:r>
            <a:r>
              <a:rPr lang="en-US" altLang="zh-CN" sz="2800" baseline="-25000" smtClean="0">
                <a:solidFill>
                  <a:srgbClr val="000000"/>
                </a:solidFill>
                <a:latin typeface="宋体" pitchFamily="2" charset="-122"/>
              </a:rPr>
              <a:t>succ</a:t>
            </a:r>
            <a:r>
              <a:rPr lang="en-US" altLang="zh-CN" sz="2800" smtClean="0">
                <a:solidFill>
                  <a:srgbClr val="000000"/>
                </a:solidFill>
                <a:latin typeface="宋体" pitchFamily="2" charset="-122"/>
              </a:rPr>
              <a:t>=1/12(1*1+2*2+3*4+4*5)=37/12</a:t>
            </a:r>
          </a:p>
        </p:txBody>
      </p:sp>
      <p:pic>
        <p:nvPicPr>
          <p:cNvPr id="532486" name="Picture 6"/>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258888" y="5857875"/>
            <a:ext cx="7634287" cy="595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9623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2482"/>
                                        </p:tgtEl>
                                        <p:attrNameLst>
                                          <p:attrName>style.visibility</p:attrName>
                                        </p:attrNameLst>
                                      </p:cBhvr>
                                      <p:to>
                                        <p:strVal val="visible"/>
                                      </p:to>
                                    </p:set>
                                    <p:animEffect transition="in" filter="dissolve">
                                      <p:cBhvr>
                                        <p:cTn id="7" dur="500"/>
                                        <p:tgtEl>
                                          <p:spTgt spid="532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32483"/>
                                        </p:tgtEl>
                                        <p:attrNameLst>
                                          <p:attrName>style.visibility</p:attrName>
                                        </p:attrNameLst>
                                      </p:cBhvr>
                                      <p:to>
                                        <p:strVal val="visible"/>
                                      </p:to>
                                    </p:set>
                                    <p:animEffect transition="in" filter="dissolve">
                                      <p:cBhvr>
                                        <p:cTn id="12" dur="500"/>
                                        <p:tgtEl>
                                          <p:spTgt spid="532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2484"/>
                                        </p:tgtEl>
                                        <p:attrNameLst>
                                          <p:attrName>style.visibility</p:attrName>
                                        </p:attrNameLst>
                                      </p:cBhvr>
                                      <p:to>
                                        <p:strVal val="visible"/>
                                      </p:to>
                                    </p:set>
                                    <p:animEffect transition="in" filter="dissolve">
                                      <p:cBhvr>
                                        <p:cTn id="17" dur="500"/>
                                        <p:tgtEl>
                                          <p:spTgt spid="532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32486"/>
                                        </p:tgtEl>
                                        <p:attrNameLst>
                                          <p:attrName>style.visibility</p:attrName>
                                        </p:attrNameLst>
                                      </p:cBhvr>
                                      <p:to>
                                        <p:strVal val="visible"/>
                                      </p:to>
                                    </p:set>
                                    <p:animEffect transition="in" filter="dissolve">
                                      <p:cBhvr>
                                        <p:cTn id="22" dur="500"/>
                                        <p:tgtEl>
                                          <p:spTgt spid="532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2" grpId="0" autoUpdateAnimBg="0"/>
      <p:bldP spid="53248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1125538"/>
            <a:ext cx="8748712" cy="5399087"/>
          </a:xfrm>
        </p:spPr>
        <p:txBody>
          <a:bodyPr/>
          <a:lstStyle/>
          <a:p>
            <a:r>
              <a:rPr lang="zh-CN" altLang="en-US" dirty="0"/>
              <a:t>顺序查找</a:t>
            </a:r>
          </a:p>
          <a:p>
            <a:pPr lvl="1"/>
            <a:r>
              <a:rPr lang="zh-CN" altLang="en-US" dirty="0"/>
              <a:t>查找</a:t>
            </a:r>
            <a:r>
              <a:rPr lang="zh-CN" altLang="en-US" dirty="0" smtClean="0"/>
              <a:t>过程</a:t>
            </a:r>
            <a:endParaRPr lang="en-US" altLang="zh-CN" dirty="0" smtClean="0"/>
          </a:p>
          <a:p>
            <a:pPr lvl="2"/>
            <a:r>
              <a:rPr lang="zh-CN" altLang="en-US" dirty="0" smtClean="0"/>
              <a:t>从</a:t>
            </a:r>
            <a:r>
              <a:rPr lang="zh-CN" altLang="en-US" dirty="0"/>
              <a:t>表的一端开始逐个进行记录的关键字和给定值的</a:t>
            </a:r>
            <a:r>
              <a:rPr lang="zh-CN" altLang="en-US" dirty="0" smtClean="0"/>
              <a:t>比较</a:t>
            </a:r>
            <a:endParaRPr lang="en-US" altLang="zh-CN" dirty="0" smtClean="0"/>
          </a:p>
          <a:p>
            <a:pPr lvl="1"/>
            <a:r>
              <a:rPr lang="zh-CN" altLang="en-US" dirty="0"/>
              <a:t>应用</a:t>
            </a:r>
            <a:r>
              <a:rPr lang="zh-CN" altLang="en-US" dirty="0" smtClean="0"/>
              <a:t>范围</a:t>
            </a:r>
            <a:endParaRPr lang="zh-CN" altLang="en-US" dirty="0"/>
          </a:p>
          <a:p>
            <a:pPr lvl="2"/>
            <a:r>
              <a:rPr lang="zh-CN" altLang="en-US" dirty="0" smtClean="0"/>
              <a:t>顺序</a:t>
            </a:r>
            <a:r>
              <a:rPr lang="zh-CN" altLang="en-US" dirty="0"/>
              <a:t>表或线性链表表示的</a:t>
            </a:r>
            <a:r>
              <a:rPr lang="zh-CN" altLang="en-US" dirty="0">
                <a:solidFill>
                  <a:srgbClr val="FF0000"/>
                </a:solidFill>
              </a:rPr>
              <a:t>静态查找表</a:t>
            </a:r>
          </a:p>
          <a:p>
            <a:pPr lvl="3"/>
            <a:r>
              <a:rPr lang="zh-CN" altLang="en-US" sz="2300" dirty="0" smtClean="0">
                <a:solidFill>
                  <a:srgbClr val="FF0000"/>
                </a:solidFill>
              </a:rPr>
              <a:t>表</a:t>
            </a:r>
            <a:r>
              <a:rPr lang="zh-CN" altLang="en-US" sz="2300" dirty="0">
                <a:solidFill>
                  <a:srgbClr val="FF0000"/>
                </a:solidFill>
              </a:rPr>
              <a:t>内元素之间</a:t>
            </a:r>
            <a:r>
              <a:rPr lang="zh-CN" altLang="en-US" sz="2300" dirty="0" smtClean="0">
                <a:solidFill>
                  <a:srgbClr val="FF0000"/>
                </a:solidFill>
              </a:rPr>
              <a:t>无序</a:t>
            </a:r>
            <a:endParaRPr lang="en-US" altLang="zh-CN" sz="2300" dirty="0" smtClean="0">
              <a:solidFill>
                <a:srgbClr val="FF0000"/>
              </a:solidFill>
            </a:endParaRPr>
          </a:p>
          <a:p>
            <a:pPr lvl="1"/>
            <a:r>
              <a:rPr lang="zh-CN" altLang="en-US" dirty="0"/>
              <a:t>顺序表的表示</a:t>
            </a:r>
          </a:p>
          <a:p>
            <a:pPr lvl="1"/>
            <a:endParaRPr lang="zh-CN" altLang="en-US" dirty="0"/>
          </a:p>
          <a:p>
            <a:pPr lvl="1"/>
            <a:endParaRPr lang="zh-CN" altLang="en-US" dirty="0"/>
          </a:p>
          <a:p>
            <a:pPr lvl="1"/>
            <a:endParaRPr lang="zh-CN" altLang="en-US" dirty="0"/>
          </a:p>
        </p:txBody>
      </p:sp>
      <p:sp>
        <p:nvSpPr>
          <p:cNvPr id="4" name="Rectangle 42"/>
          <p:cNvSpPr>
            <a:spLocks noChangeArrowheads="1"/>
          </p:cNvSpPr>
          <p:nvPr/>
        </p:nvSpPr>
        <p:spPr bwMode="auto">
          <a:xfrm>
            <a:off x="467544" y="4976589"/>
            <a:ext cx="7128792"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spcBef>
                <a:spcPct val="0"/>
              </a:spcBef>
            </a:pPr>
            <a:r>
              <a:rPr lang="en-US" altLang="zh-CN" sz="2600" b="1" dirty="0" err="1">
                <a:ea typeface="黑体" pitchFamily="2" charset="-122"/>
              </a:rPr>
              <a:t>typedef</a:t>
            </a:r>
            <a:r>
              <a:rPr lang="en-US" altLang="zh-CN" sz="2600" b="1" dirty="0">
                <a:ea typeface="黑体" pitchFamily="2" charset="-122"/>
              </a:rPr>
              <a:t> </a:t>
            </a:r>
            <a:r>
              <a:rPr lang="en-US" altLang="zh-CN" sz="2600" b="1" dirty="0" err="1">
                <a:ea typeface="黑体" pitchFamily="2" charset="-122"/>
              </a:rPr>
              <a:t>struct</a:t>
            </a:r>
            <a:r>
              <a:rPr lang="en-US" altLang="zh-CN" sz="2600" b="1" dirty="0">
                <a:ea typeface="黑体" pitchFamily="2" charset="-122"/>
              </a:rPr>
              <a:t> {</a:t>
            </a:r>
          </a:p>
          <a:p>
            <a:pPr>
              <a:spcBef>
                <a:spcPct val="0"/>
              </a:spcBef>
            </a:pPr>
            <a:r>
              <a:rPr lang="en-US" altLang="zh-CN" sz="2600" b="1" dirty="0" smtClean="0">
                <a:ea typeface="黑体" pitchFamily="2" charset="-122"/>
              </a:rPr>
              <a:t>   </a:t>
            </a:r>
            <a:r>
              <a:rPr lang="en-US" altLang="zh-CN" sz="2600" b="1" dirty="0" err="1" smtClean="0">
                <a:ea typeface="黑体" pitchFamily="2" charset="-122"/>
              </a:rPr>
              <a:t>ElemType</a:t>
            </a:r>
            <a:r>
              <a:rPr lang="en-US" altLang="zh-CN" sz="2600" b="1" dirty="0" smtClean="0">
                <a:ea typeface="黑体" pitchFamily="2" charset="-122"/>
              </a:rPr>
              <a:t>   *</a:t>
            </a:r>
            <a:r>
              <a:rPr lang="en-US" altLang="zh-CN" sz="2600" b="1" dirty="0" err="1" smtClean="0">
                <a:ea typeface="黑体" pitchFamily="2" charset="-122"/>
              </a:rPr>
              <a:t>elem</a:t>
            </a:r>
            <a:r>
              <a:rPr lang="en-US" altLang="zh-CN" sz="2600" b="1" dirty="0" smtClean="0">
                <a:ea typeface="黑体" pitchFamily="2" charset="-122"/>
              </a:rPr>
              <a:t>; </a:t>
            </a:r>
            <a:r>
              <a:rPr lang="en-US" altLang="zh-CN" sz="2200" b="1" dirty="0">
                <a:solidFill>
                  <a:srgbClr val="080808"/>
                </a:solidFill>
                <a:latin typeface="楷体_GB2312" pitchFamily="49" charset="-122"/>
              </a:rPr>
              <a:t>//</a:t>
            </a:r>
            <a:r>
              <a:rPr lang="zh-CN" altLang="en-US" sz="2200" b="1" dirty="0">
                <a:solidFill>
                  <a:srgbClr val="080808"/>
                </a:solidFill>
                <a:latin typeface="楷体_GB2312" pitchFamily="49" charset="-122"/>
              </a:rPr>
              <a:t>表</a:t>
            </a:r>
            <a:r>
              <a:rPr lang="zh-CN" altLang="en-US" sz="2200" b="1" dirty="0" smtClean="0">
                <a:solidFill>
                  <a:srgbClr val="080808"/>
                </a:solidFill>
                <a:latin typeface="楷体_GB2312" pitchFamily="49" charset="-122"/>
              </a:rPr>
              <a:t>基址，</a:t>
            </a:r>
            <a:r>
              <a:rPr lang="en-US" altLang="zh-CN" sz="2200" b="1" dirty="0" smtClean="0">
                <a:solidFill>
                  <a:srgbClr val="080808"/>
                </a:solidFill>
                <a:latin typeface="楷体_GB2312" pitchFamily="49" charset="-122"/>
              </a:rPr>
              <a:t>0</a:t>
            </a:r>
            <a:r>
              <a:rPr lang="zh-CN" altLang="en-US" sz="2200" b="1" dirty="0" smtClean="0">
                <a:solidFill>
                  <a:srgbClr val="080808"/>
                </a:solidFill>
                <a:latin typeface="楷体_GB2312" pitchFamily="49" charset="-122"/>
              </a:rPr>
              <a:t>号单元留空</a:t>
            </a:r>
            <a:endParaRPr lang="zh-CN" altLang="en-US" sz="2200" b="1" dirty="0">
              <a:solidFill>
                <a:srgbClr val="080808"/>
              </a:solidFill>
              <a:latin typeface="楷体_GB2312" pitchFamily="49" charset="-122"/>
            </a:endParaRPr>
          </a:p>
          <a:p>
            <a:pPr eaLnBrk="1" hangingPunct="1">
              <a:spcBef>
                <a:spcPct val="0"/>
              </a:spcBef>
            </a:pPr>
            <a:r>
              <a:rPr lang="en-US" altLang="zh-CN" sz="2600" b="1" dirty="0" smtClean="0">
                <a:ea typeface="黑体" pitchFamily="2" charset="-122"/>
              </a:rPr>
              <a:t>   </a:t>
            </a:r>
            <a:r>
              <a:rPr lang="en-US" altLang="zh-CN" sz="2600" b="1" dirty="0" err="1" smtClean="0">
                <a:ea typeface="黑体" pitchFamily="2" charset="-122"/>
              </a:rPr>
              <a:t>int</a:t>
            </a:r>
            <a:r>
              <a:rPr lang="en-US" altLang="zh-CN" sz="2600" b="1" dirty="0" smtClean="0">
                <a:ea typeface="黑体" pitchFamily="2" charset="-122"/>
              </a:rPr>
              <a:t>   length</a:t>
            </a:r>
            <a:r>
              <a:rPr lang="en-US" altLang="zh-CN" sz="2600" b="1" dirty="0">
                <a:ea typeface="黑体" pitchFamily="2" charset="-122"/>
              </a:rPr>
              <a:t>;  </a:t>
            </a:r>
            <a:r>
              <a:rPr lang="en-US" altLang="zh-CN" sz="2200" b="1" dirty="0" smtClean="0">
                <a:solidFill>
                  <a:srgbClr val="080808"/>
                </a:solidFill>
                <a:latin typeface="楷体_GB2312" pitchFamily="49" charset="-122"/>
              </a:rPr>
              <a:t>//</a:t>
            </a:r>
            <a:r>
              <a:rPr lang="zh-CN" altLang="en-US" sz="2200" b="1" dirty="0">
                <a:solidFill>
                  <a:srgbClr val="080808"/>
                </a:solidFill>
                <a:latin typeface="楷体_GB2312" pitchFamily="49" charset="-122"/>
              </a:rPr>
              <a:t>表长</a:t>
            </a:r>
          </a:p>
          <a:p>
            <a:pPr eaLnBrk="1" hangingPunct="1">
              <a:spcBef>
                <a:spcPct val="0"/>
              </a:spcBef>
            </a:pPr>
            <a:r>
              <a:rPr lang="en-US" altLang="zh-CN" sz="2600" b="1" dirty="0">
                <a:ea typeface="黑体" pitchFamily="2" charset="-122"/>
              </a:rPr>
              <a:t>}</a:t>
            </a:r>
            <a:r>
              <a:rPr lang="en-US" altLang="zh-CN" sz="2600" b="1" dirty="0" err="1">
                <a:ea typeface="黑体" pitchFamily="2" charset="-122"/>
              </a:rPr>
              <a:t>SSTable</a:t>
            </a:r>
            <a:r>
              <a:rPr lang="en-US" altLang="zh-CN" sz="2600" b="1" dirty="0">
                <a:ea typeface="黑体" pitchFamily="2" charset="-122"/>
              </a:rPr>
              <a:t>;</a:t>
            </a:r>
          </a:p>
        </p:txBody>
      </p:sp>
      <p:sp>
        <p:nvSpPr>
          <p:cNvPr id="5" name="Rectangle 42"/>
          <p:cNvSpPr>
            <a:spLocks noChangeArrowheads="1"/>
          </p:cNvSpPr>
          <p:nvPr/>
        </p:nvSpPr>
        <p:spPr bwMode="auto">
          <a:xfrm>
            <a:off x="4788024" y="3680445"/>
            <a:ext cx="4320480" cy="16927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eaLnBrk="1" hangingPunct="1">
              <a:spcBef>
                <a:spcPct val="0"/>
              </a:spcBef>
            </a:pPr>
            <a:r>
              <a:rPr lang="en-US" altLang="zh-CN" sz="2600" b="1" dirty="0" err="1">
                <a:solidFill>
                  <a:srgbClr val="0000CC"/>
                </a:solidFill>
                <a:ea typeface="黑体" pitchFamily="2" charset="-122"/>
              </a:rPr>
              <a:t>typedef</a:t>
            </a:r>
            <a:r>
              <a:rPr lang="en-US" altLang="zh-CN" sz="2600" b="1" dirty="0">
                <a:solidFill>
                  <a:srgbClr val="0000CC"/>
                </a:solidFill>
                <a:ea typeface="黑体" pitchFamily="2" charset="-122"/>
              </a:rPr>
              <a:t> </a:t>
            </a:r>
            <a:r>
              <a:rPr lang="en-US" altLang="zh-CN" sz="2600" b="1" dirty="0" err="1">
                <a:solidFill>
                  <a:srgbClr val="0000CC"/>
                </a:solidFill>
                <a:ea typeface="黑体" pitchFamily="2" charset="-122"/>
              </a:rPr>
              <a:t>struct</a:t>
            </a:r>
            <a:r>
              <a:rPr lang="en-US" altLang="zh-CN" sz="2600" b="1" dirty="0">
                <a:solidFill>
                  <a:srgbClr val="0000CC"/>
                </a:solidFill>
                <a:ea typeface="黑体" pitchFamily="2" charset="-122"/>
              </a:rPr>
              <a:t> {</a:t>
            </a:r>
          </a:p>
          <a:p>
            <a:pPr>
              <a:spcBef>
                <a:spcPct val="0"/>
              </a:spcBef>
            </a:pPr>
            <a:r>
              <a:rPr lang="en-US" altLang="zh-CN" sz="2600" b="1" dirty="0">
                <a:solidFill>
                  <a:srgbClr val="0000CC"/>
                </a:solidFill>
                <a:ea typeface="黑体" pitchFamily="2" charset="-122"/>
              </a:rPr>
              <a:t>   </a:t>
            </a:r>
            <a:r>
              <a:rPr lang="en-US" altLang="zh-CN" sz="2600" b="1" dirty="0" err="1" smtClean="0">
                <a:solidFill>
                  <a:srgbClr val="0000CC"/>
                </a:solidFill>
                <a:ea typeface="黑体" pitchFamily="2" charset="-122"/>
              </a:rPr>
              <a:t>KeyType</a:t>
            </a:r>
            <a:r>
              <a:rPr lang="en-US" altLang="zh-CN" sz="2600" b="1" dirty="0" smtClean="0">
                <a:solidFill>
                  <a:srgbClr val="0000CC"/>
                </a:solidFill>
                <a:ea typeface="黑体" pitchFamily="2" charset="-122"/>
              </a:rPr>
              <a:t> key; </a:t>
            </a:r>
            <a:r>
              <a:rPr lang="en-US" altLang="zh-CN" sz="2600" b="1" dirty="0" smtClean="0">
                <a:solidFill>
                  <a:srgbClr val="0000CC"/>
                </a:solidFill>
                <a:latin typeface="楷体_GB2312" pitchFamily="49" charset="-122"/>
              </a:rPr>
              <a:t>//</a:t>
            </a:r>
            <a:r>
              <a:rPr lang="zh-CN" altLang="en-US" sz="2600" b="1" dirty="0" smtClean="0">
                <a:solidFill>
                  <a:srgbClr val="0000CC"/>
                </a:solidFill>
                <a:latin typeface="楷体_GB2312" pitchFamily="49" charset="-122"/>
              </a:rPr>
              <a:t>关键字域</a:t>
            </a:r>
            <a:endParaRPr lang="en-US" altLang="zh-CN" sz="2600" b="1" dirty="0" smtClean="0">
              <a:solidFill>
                <a:srgbClr val="0000CC"/>
              </a:solidFill>
              <a:latin typeface="楷体_GB2312" pitchFamily="49" charset="-122"/>
            </a:endParaRPr>
          </a:p>
          <a:p>
            <a:pPr>
              <a:spcBef>
                <a:spcPct val="0"/>
              </a:spcBef>
            </a:pPr>
            <a:r>
              <a:rPr lang="en-US" altLang="zh-CN" sz="2600" b="1" dirty="0" smtClean="0">
                <a:solidFill>
                  <a:srgbClr val="0000CC"/>
                </a:solidFill>
                <a:ea typeface="黑体" pitchFamily="2" charset="-122"/>
              </a:rPr>
              <a:t>   </a:t>
            </a:r>
            <a:r>
              <a:rPr lang="en-US" altLang="zh-CN" sz="2600" b="1" dirty="0" err="1" smtClean="0">
                <a:solidFill>
                  <a:srgbClr val="0000CC"/>
                </a:solidFill>
                <a:ea typeface="黑体" pitchFamily="2" charset="-122"/>
              </a:rPr>
              <a:t>InfoType</a:t>
            </a:r>
            <a:r>
              <a:rPr lang="en-US" altLang="zh-CN" sz="2600" b="1" dirty="0" smtClean="0">
                <a:solidFill>
                  <a:srgbClr val="0000CC"/>
                </a:solidFill>
                <a:ea typeface="黑体" pitchFamily="2" charset="-122"/>
              </a:rPr>
              <a:t> </a:t>
            </a:r>
            <a:r>
              <a:rPr lang="en-US" altLang="zh-CN" sz="2600" b="1" dirty="0" err="1" smtClean="0">
                <a:solidFill>
                  <a:srgbClr val="0000CC"/>
                </a:solidFill>
                <a:ea typeface="黑体" pitchFamily="2" charset="-122"/>
              </a:rPr>
              <a:t>otherinfo</a:t>
            </a:r>
            <a:r>
              <a:rPr lang="en-US" altLang="zh-CN" sz="2600" b="1" dirty="0" smtClean="0">
                <a:solidFill>
                  <a:srgbClr val="0000CC"/>
                </a:solidFill>
                <a:ea typeface="黑体" pitchFamily="2" charset="-122"/>
              </a:rPr>
              <a:t>; </a:t>
            </a:r>
            <a:endParaRPr lang="zh-CN" altLang="en-US" sz="2600" b="1" dirty="0">
              <a:solidFill>
                <a:srgbClr val="0000CC"/>
              </a:solidFill>
              <a:latin typeface="楷体_GB2312" pitchFamily="49" charset="-122"/>
            </a:endParaRPr>
          </a:p>
          <a:p>
            <a:pPr eaLnBrk="1" hangingPunct="1">
              <a:spcBef>
                <a:spcPct val="0"/>
              </a:spcBef>
            </a:pPr>
            <a:r>
              <a:rPr lang="en-US" altLang="zh-CN" sz="2600" b="1" dirty="0" smtClean="0">
                <a:solidFill>
                  <a:srgbClr val="0000CC"/>
                </a:solidFill>
                <a:ea typeface="黑体" pitchFamily="2" charset="-122"/>
              </a:rPr>
              <a:t>}</a:t>
            </a:r>
            <a:r>
              <a:rPr lang="en-US" altLang="zh-CN" sz="2600" b="1" dirty="0" err="1" smtClean="0">
                <a:solidFill>
                  <a:srgbClr val="0000CC"/>
                </a:solidFill>
                <a:ea typeface="黑体" pitchFamily="2" charset="-122"/>
              </a:rPr>
              <a:t>ElemType</a:t>
            </a:r>
            <a:r>
              <a:rPr lang="en-US" altLang="zh-CN" sz="2600" b="1" dirty="0" smtClean="0">
                <a:solidFill>
                  <a:srgbClr val="0000CC"/>
                </a:solidFill>
                <a:ea typeface="黑体" pitchFamily="2" charset="-122"/>
              </a:rPr>
              <a:t>;</a:t>
            </a:r>
            <a:endParaRPr lang="en-US" altLang="zh-CN" sz="2600" b="1" dirty="0">
              <a:solidFill>
                <a:srgbClr val="0000CC"/>
              </a:solidFill>
              <a:ea typeface="黑体" pitchFamily="2" charset="-122"/>
            </a:endParaRPr>
          </a:p>
        </p:txBody>
      </p:sp>
      <p:sp>
        <p:nvSpPr>
          <p:cNvPr id="7"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68139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arn(inVertical)">
                                      <p:cBhvr>
                                        <p:cTn id="3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dirty="0"/>
              <a:t>顺序查找</a:t>
            </a:r>
            <a:r>
              <a:rPr lang="zh-CN" altLang="en-US" dirty="0" smtClean="0"/>
              <a:t>算法的优缺点</a:t>
            </a:r>
            <a:endParaRPr lang="zh-CN" altLang="en-US" dirty="0"/>
          </a:p>
          <a:p>
            <a:pPr lvl="1">
              <a:lnSpc>
                <a:spcPct val="120000"/>
              </a:lnSpc>
            </a:pPr>
            <a:r>
              <a:rPr lang="zh-CN" altLang="en-US" dirty="0" smtClean="0"/>
              <a:t>优点</a:t>
            </a:r>
            <a:endParaRPr lang="en-US" altLang="zh-CN" dirty="0" smtClean="0"/>
          </a:p>
          <a:p>
            <a:pPr lvl="2">
              <a:lnSpc>
                <a:spcPct val="120000"/>
              </a:lnSpc>
            </a:pPr>
            <a:r>
              <a:rPr lang="zh-CN" altLang="en-US" dirty="0" smtClean="0"/>
              <a:t>算法简单，对表结构无任何要求，即适用于顺序结构，也适用于链式结构，无论记录是否按关键字有序均可应用。</a:t>
            </a:r>
            <a:endParaRPr lang="en-US" altLang="zh-CN" dirty="0" smtClean="0"/>
          </a:p>
          <a:p>
            <a:pPr lvl="1">
              <a:lnSpc>
                <a:spcPct val="120000"/>
              </a:lnSpc>
            </a:pPr>
            <a:r>
              <a:rPr lang="zh-CN" altLang="en-US" dirty="0" smtClean="0"/>
              <a:t>缺点</a:t>
            </a:r>
            <a:endParaRPr lang="en-US" altLang="zh-CN" dirty="0" smtClean="0"/>
          </a:p>
          <a:p>
            <a:pPr lvl="2">
              <a:lnSpc>
                <a:spcPct val="120000"/>
              </a:lnSpc>
            </a:pPr>
            <a:r>
              <a:rPr lang="zh-CN" altLang="en-US" dirty="0" smtClean="0"/>
              <a:t>平均查找长度较大，查找效率</a:t>
            </a:r>
            <a:r>
              <a:rPr lang="zh-CN" altLang="en-US" dirty="0" smtClean="0">
                <a:solidFill>
                  <a:srgbClr val="FF0000"/>
                </a:solidFill>
              </a:rPr>
              <a:t>较低</a:t>
            </a:r>
            <a:endParaRPr lang="en-US" altLang="zh-CN" dirty="0" smtClean="0">
              <a:solidFill>
                <a:srgbClr val="FF0000"/>
              </a:solidFill>
            </a:endParaRPr>
          </a:p>
          <a:p>
            <a:pPr lvl="2">
              <a:lnSpc>
                <a:spcPct val="120000"/>
              </a:lnSpc>
            </a:pPr>
            <a:r>
              <a:rPr lang="zh-CN" altLang="en-US" dirty="0" smtClean="0"/>
              <a:t>当</a:t>
            </a:r>
            <a:r>
              <a:rPr lang="en-US" altLang="zh-CN" dirty="0" smtClean="0"/>
              <a:t>n</a:t>
            </a:r>
            <a:r>
              <a:rPr lang="zh-CN" altLang="en-US" dirty="0" smtClean="0"/>
              <a:t>很大时，不宜采用顺序查找</a:t>
            </a:r>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68139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折半</a:t>
            </a:r>
            <a:r>
              <a:rPr lang="zh-CN" altLang="en-US" dirty="0" smtClean="0"/>
              <a:t>查找</a:t>
            </a:r>
            <a:endParaRPr lang="en-US" altLang="zh-CN" dirty="0" smtClean="0"/>
          </a:p>
          <a:p>
            <a:pPr lvl="1"/>
            <a:r>
              <a:rPr lang="zh-CN" altLang="en-US" dirty="0"/>
              <a:t>查找过程：每次将待查记录所在区间</a:t>
            </a:r>
            <a:r>
              <a:rPr lang="zh-CN" altLang="en-US" dirty="0">
                <a:solidFill>
                  <a:srgbClr val="FF0000"/>
                </a:solidFill>
              </a:rPr>
              <a:t>缩小一半</a:t>
            </a:r>
          </a:p>
          <a:p>
            <a:pPr lvl="1"/>
            <a:r>
              <a:rPr lang="zh-CN" altLang="en-US" dirty="0"/>
              <a:t>适用条件：采用</a:t>
            </a:r>
            <a:r>
              <a:rPr lang="zh-CN" altLang="en-US" dirty="0">
                <a:solidFill>
                  <a:srgbClr val="FF0000"/>
                </a:solidFill>
              </a:rPr>
              <a:t>顺序存储结构的有序表</a:t>
            </a:r>
          </a:p>
          <a:p>
            <a:pPr lvl="1"/>
            <a:r>
              <a:rPr lang="zh-CN" altLang="en-US" dirty="0"/>
              <a:t>算法实现</a:t>
            </a:r>
          </a:p>
          <a:p>
            <a:pPr lvl="2"/>
            <a:r>
              <a:rPr lang="zh-CN" altLang="en-US" dirty="0"/>
              <a:t>设表长为</a:t>
            </a:r>
            <a:r>
              <a:rPr lang="en-US" altLang="zh-CN" dirty="0"/>
              <a:t>n</a:t>
            </a:r>
            <a:r>
              <a:rPr lang="zh-CN" altLang="en-US" dirty="0"/>
              <a:t>，</a:t>
            </a:r>
            <a:r>
              <a:rPr lang="en-US" altLang="zh-CN" dirty="0"/>
              <a:t>low</a:t>
            </a:r>
            <a:r>
              <a:rPr lang="zh-CN" altLang="en-US" dirty="0"/>
              <a:t>、</a:t>
            </a:r>
            <a:r>
              <a:rPr lang="en-US" altLang="zh-CN" dirty="0"/>
              <a:t>high</a:t>
            </a:r>
            <a:r>
              <a:rPr lang="zh-CN" altLang="zh-CN" dirty="0"/>
              <a:t>和</a:t>
            </a:r>
            <a:r>
              <a:rPr lang="en-US" altLang="zh-CN" dirty="0"/>
              <a:t>mid</a:t>
            </a:r>
            <a:r>
              <a:rPr lang="zh-CN" altLang="zh-CN" dirty="0"/>
              <a:t>分别指向待查元素所在区间的上界、下界和中点,</a:t>
            </a:r>
            <a:r>
              <a:rPr lang="en-US" altLang="zh-CN" dirty="0"/>
              <a:t>k</a:t>
            </a:r>
            <a:r>
              <a:rPr lang="zh-CN" altLang="zh-CN" dirty="0"/>
              <a:t>为给定值</a:t>
            </a:r>
          </a:p>
          <a:p>
            <a:pPr lvl="2"/>
            <a:r>
              <a:rPr lang="zh-CN" altLang="zh-CN" dirty="0"/>
              <a:t>初始时，令</a:t>
            </a:r>
            <a:r>
              <a:rPr lang="en-US" altLang="zh-CN" dirty="0"/>
              <a:t>low=1,high=n</a:t>
            </a:r>
            <a:r>
              <a:rPr lang="en-US" altLang="zh-CN" dirty="0" smtClean="0"/>
              <a:t>, mid</a:t>
            </a:r>
            <a:r>
              <a:rPr lang="en-US" altLang="zh-CN" dirty="0"/>
              <a:t>=</a:t>
            </a:r>
            <a:r>
              <a:rPr lang="en-US" altLang="zh-CN" dirty="0">
                <a:sym typeface="Symbol" pitchFamily="18" charset="2"/>
              </a:rPr>
              <a:t>(</a:t>
            </a:r>
            <a:r>
              <a:rPr lang="en-US" altLang="zh-CN" dirty="0" err="1">
                <a:sym typeface="Symbol" pitchFamily="18" charset="2"/>
              </a:rPr>
              <a:t>low+high</a:t>
            </a:r>
            <a:r>
              <a:rPr lang="en-US" altLang="zh-CN" dirty="0">
                <a:sym typeface="Symbol" pitchFamily="18" charset="2"/>
              </a:rPr>
              <a:t>)/2</a:t>
            </a:r>
          </a:p>
          <a:p>
            <a:pPr lvl="2"/>
            <a:r>
              <a:rPr lang="zh-CN" altLang="zh-CN" dirty="0">
                <a:sym typeface="Symbol" pitchFamily="18" charset="2"/>
              </a:rPr>
              <a:t>让</a:t>
            </a:r>
            <a:r>
              <a:rPr lang="en-US" altLang="zh-CN" dirty="0">
                <a:sym typeface="Symbol" pitchFamily="18" charset="2"/>
              </a:rPr>
              <a:t>k</a:t>
            </a:r>
            <a:r>
              <a:rPr lang="zh-CN" altLang="zh-CN" dirty="0">
                <a:sym typeface="Symbol" pitchFamily="18" charset="2"/>
              </a:rPr>
              <a:t>与</a:t>
            </a:r>
            <a:r>
              <a:rPr lang="en-US" altLang="zh-CN" dirty="0">
                <a:sym typeface="Symbol" pitchFamily="18" charset="2"/>
              </a:rPr>
              <a:t>mid</a:t>
            </a:r>
            <a:r>
              <a:rPr lang="zh-CN" altLang="zh-CN" dirty="0">
                <a:sym typeface="Symbol" pitchFamily="18" charset="2"/>
              </a:rPr>
              <a:t>指向的记录比较</a:t>
            </a:r>
          </a:p>
          <a:p>
            <a:pPr lvl="3"/>
            <a:r>
              <a:rPr lang="zh-CN" altLang="en-US" dirty="0"/>
              <a:t>若</a:t>
            </a:r>
            <a:r>
              <a:rPr lang="en-US" altLang="zh-CN" dirty="0"/>
              <a:t>k==r[mid].key</a:t>
            </a:r>
            <a:r>
              <a:rPr lang="zh-CN" altLang="en-US" dirty="0"/>
              <a:t>，</a:t>
            </a:r>
            <a:r>
              <a:rPr lang="zh-CN" altLang="zh-CN" dirty="0"/>
              <a:t>查找成功</a:t>
            </a:r>
          </a:p>
          <a:p>
            <a:pPr lvl="3"/>
            <a:r>
              <a:rPr lang="zh-CN" altLang="zh-CN" dirty="0"/>
              <a:t>若</a:t>
            </a:r>
            <a:r>
              <a:rPr lang="en-US" altLang="zh-CN" dirty="0"/>
              <a:t>k&lt;r[mid].key</a:t>
            </a:r>
            <a:r>
              <a:rPr lang="zh-CN" altLang="en-US" dirty="0"/>
              <a:t>，</a:t>
            </a:r>
            <a:r>
              <a:rPr lang="zh-CN" altLang="zh-CN" dirty="0"/>
              <a:t>则</a:t>
            </a:r>
            <a:r>
              <a:rPr lang="en-US" altLang="zh-CN" dirty="0"/>
              <a:t>high=mid-1</a:t>
            </a:r>
          </a:p>
          <a:p>
            <a:pPr lvl="3"/>
            <a:r>
              <a:rPr lang="zh-CN" altLang="zh-CN" dirty="0"/>
              <a:t>若</a:t>
            </a:r>
            <a:r>
              <a:rPr lang="en-US" altLang="zh-CN" dirty="0"/>
              <a:t>k&gt;r[mid].key</a:t>
            </a:r>
            <a:r>
              <a:rPr lang="zh-CN" altLang="en-US" dirty="0"/>
              <a:t>，</a:t>
            </a:r>
            <a:r>
              <a:rPr lang="zh-CN" altLang="zh-CN" dirty="0"/>
              <a:t>则</a:t>
            </a:r>
            <a:r>
              <a:rPr lang="en-US" altLang="zh-CN" dirty="0"/>
              <a:t>low=mid+1</a:t>
            </a:r>
          </a:p>
          <a:p>
            <a:pPr lvl="2"/>
            <a:r>
              <a:rPr lang="zh-CN" altLang="en-US" dirty="0"/>
              <a:t>重复上述操作，直至</a:t>
            </a:r>
            <a:r>
              <a:rPr lang="en-US" altLang="zh-CN" dirty="0"/>
              <a:t>low&gt;high</a:t>
            </a:r>
            <a:r>
              <a:rPr lang="zh-CN" altLang="zh-CN" dirty="0"/>
              <a:t>时，查找</a:t>
            </a:r>
            <a:r>
              <a:rPr lang="zh-CN" altLang="zh-CN" dirty="0" smtClean="0"/>
              <a:t>失败</a:t>
            </a:r>
            <a:endParaRPr lang="zh-CN" altLang="en-US" dirty="0"/>
          </a:p>
        </p:txBody>
      </p:sp>
      <p:sp>
        <p:nvSpPr>
          <p:cNvPr id="5"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168139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arn(inVertical)">
                                      <p:cBhvr>
                                        <p:cTn id="29" dur="500"/>
                                        <p:tgtEl>
                                          <p:spTgt spid="3">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arn(inVertical)">
                                      <p:cBhvr>
                                        <p:cTn id="32" dur="500"/>
                                        <p:tgtEl>
                                          <p:spTgt spid="3">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barn(inVertical)">
                                      <p:cBhvr>
                                        <p:cTn id="35" dur="500"/>
                                        <p:tgtEl>
                                          <p:spTgt spid="3">
                                            <p:txEl>
                                              <p:pRg st="9" end="9"/>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arn(inVertical)">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163" y="1052736"/>
            <a:ext cx="8569325" cy="5069458"/>
          </a:xfrm>
        </p:spPr>
        <p:txBody>
          <a:bodyPr/>
          <a:lstStyle/>
          <a:p>
            <a:pPr marL="419100" indent="-382588" eaLnBrk="1" hangingPunct="1">
              <a:lnSpc>
                <a:spcPct val="114000"/>
              </a:lnSpc>
              <a:buFont typeface="Wingdings 2" panose="05020102010507070707" pitchFamily="18" charset="2"/>
              <a:buChar char=""/>
            </a:pPr>
            <a:r>
              <a:rPr lang="zh-CN" altLang="en-US" b="1" dirty="0" smtClean="0"/>
              <a:t>折半查找查找过程：</a:t>
            </a:r>
            <a:endParaRPr lang="en-US" altLang="zh-CN" b="1" dirty="0" smtClean="0"/>
          </a:p>
          <a:p>
            <a:pPr marL="722313" lvl="1" indent="-273050" eaLnBrk="1" hangingPunct="1">
              <a:lnSpc>
                <a:spcPct val="114000"/>
              </a:lnSpc>
              <a:buFont typeface="Wingdings 2" panose="05020102010507070707" pitchFamily="18" charset="2"/>
              <a:buNone/>
            </a:pPr>
            <a:r>
              <a:rPr lang="zh-CN" altLang="zh-CN" b="1" dirty="0" smtClean="0">
                <a:latin typeface="华文楷体" panose="02010600040101010101" pitchFamily="2" charset="-122"/>
              </a:rPr>
              <a:t>（</a:t>
            </a:r>
            <a:r>
              <a:rPr lang="en-US" altLang="zh-CN" b="1" dirty="0" smtClean="0">
                <a:latin typeface="华文楷体" panose="02010600040101010101" pitchFamily="2" charset="-122"/>
              </a:rPr>
              <a:t>1</a:t>
            </a:r>
            <a:r>
              <a:rPr lang="zh-CN" altLang="zh-CN" b="1" dirty="0" smtClean="0">
                <a:latin typeface="华文楷体" panose="02010600040101010101" pitchFamily="2" charset="-122"/>
              </a:rPr>
              <a:t>）</a:t>
            </a:r>
            <a:r>
              <a:rPr lang="zh-CN" altLang="en-US" b="1" dirty="0" smtClean="0">
                <a:latin typeface="华文楷体" panose="02010600040101010101" pitchFamily="2" charset="-122"/>
              </a:rPr>
              <a:t>确定查找范围 和</a:t>
            </a:r>
            <a:r>
              <a:rPr lang="zh-CN" altLang="zh-CN" b="1" dirty="0" smtClean="0">
                <a:latin typeface="华文楷体" panose="02010600040101010101" pitchFamily="2" charset="-122"/>
              </a:rPr>
              <a:t>中间</a:t>
            </a:r>
            <a:r>
              <a:rPr lang="zh-CN" altLang="en-US" b="1" dirty="0" smtClean="0">
                <a:latin typeface="华文楷体" panose="02010600040101010101" pitchFamily="2" charset="-122"/>
              </a:rPr>
              <a:t>值：</a:t>
            </a:r>
            <a:endParaRPr lang="en-US" altLang="zh-CN" b="1" dirty="0" smtClean="0">
              <a:latin typeface="华文楷体" panose="02010600040101010101" pitchFamily="2" charset="-122"/>
            </a:endParaRPr>
          </a:p>
          <a:p>
            <a:pPr marL="722313" lvl="1" indent="-273050" eaLnBrk="1" hangingPunct="1">
              <a:lnSpc>
                <a:spcPct val="114000"/>
              </a:lnSpc>
              <a:buFont typeface="Wingdings 2" panose="05020102010507070707" pitchFamily="18" charset="2"/>
              <a:buNone/>
            </a:pPr>
            <a:r>
              <a:rPr lang="zh-CN" altLang="en-US" sz="2000" b="1" dirty="0" smtClean="0">
                <a:latin typeface="华文楷体" panose="02010600040101010101" pitchFamily="2" charset="-122"/>
              </a:rPr>
              <a:t>          </a:t>
            </a:r>
            <a:r>
              <a:rPr lang="zh-CN" altLang="en-US" sz="2400" b="1" dirty="0" smtClean="0">
                <a:latin typeface="华文楷体" panose="02010600040101010101" pitchFamily="2" charset="-122"/>
              </a:rPr>
              <a:t>查找范围 </a:t>
            </a:r>
            <a:r>
              <a:rPr lang="en-US" altLang="zh-CN" sz="2400" b="1" dirty="0" smtClean="0">
                <a:latin typeface="华文楷体" panose="02010600040101010101" pitchFamily="2" charset="-122"/>
              </a:rPr>
              <a:t>: </a:t>
            </a:r>
            <a:r>
              <a:rPr lang="zh-CN" altLang="zh-CN" sz="2400" b="1" dirty="0" smtClean="0">
                <a:latin typeface="华文楷体" panose="02010600040101010101" pitchFamily="2" charset="-122"/>
              </a:rPr>
              <a:t>设</a:t>
            </a:r>
            <a:r>
              <a:rPr lang="en-US" altLang="zh-CN" sz="2400" b="1" dirty="0" smtClean="0">
                <a:latin typeface="华文楷体" panose="02010600040101010101" pitchFamily="2" charset="-122"/>
              </a:rPr>
              <a:t>low</a:t>
            </a:r>
            <a:r>
              <a:rPr lang="zh-CN" altLang="en-US" sz="2400" b="1" dirty="0" smtClean="0">
                <a:latin typeface="华文楷体" panose="02010600040101010101" pitchFamily="2" charset="-122"/>
              </a:rPr>
              <a:t>，</a:t>
            </a:r>
            <a:r>
              <a:rPr lang="en-US" altLang="zh-CN" sz="2400" b="1" dirty="0" smtClean="0">
                <a:latin typeface="华文楷体" panose="02010600040101010101" pitchFamily="2" charset="-122"/>
              </a:rPr>
              <a:t>high</a:t>
            </a:r>
            <a:r>
              <a:rPr lang="zh-CN" altLang="en-US" sz="2400" b="1" dirty="0" smtClean="0">
                <a:latin typeface="华文楷体" panose="02010600040101010101" pitchFamily="2" charset="-122"/>
              </a:rPr>
              <a:t>  </a:t>
            </a:r>
            <a:endParaRPr lang="en-US" altLang="zh-CN" sz="2400" b="1" dirty="0" smtClean="0">
              <a:latin typeface="华文楷体" panose="02010600040101010101" pitchFamily="2" charset="-122"/>
            </a:endParaRPr>
          </a:p>
          <a:p>
            <a:pPr marL="722313" lvl="1" indent="-273050" eaLnBrk="1" hangingPunct="1">
              <a:lnSpc>
                <a:spcPct val="114000"/>
              </a:lnSpc>
              <a:buFont typeface="Wingdings 2" panose="05020102010507070707" pitchFamily="18" charset="2"/>
              <a:buNone/>
            </a:pPr>
            <a:r>
              <a:rPr lang="en-US" altLang="zh-CN" sz="2400" b="1" dirty="0" smtClean="0">
                <a:latin typeface="华文楷体" panose="02010600040101010101" pitchFamily="2" charset="-122"/>
              </a:rPr>
              <a:t>        </a:t>
            </a:r>
            <a:r>
              <a:rPr lang="zh-CN" altLang="zh-CN" sz="2400" b="1" dirty="0" smtClean="0">
                <a:latin typeface="华文楷体" panose="02010600040101010101" pitchFamily="2" charset="-122"/>
              </a:rPr>
              <a:t>中间</a:t>
            </a:r>
            <a:r>
              <a:rPr lang="zh-CN" altLang="en-US" sz="2400" b="1" dirty="0" smtClean="0">
                <a:latin typeface="华文楷体" panose="02010600040101010101" pitchFamily="2" charset="-122"/>
              </a:rPr>
              <a:t>位置</a:t>
            </a:r>
            <a:r>
              <a:rPr lang="zh-CN" altLang="zh-CN" sz="2400" b="1" dirty="0" smtClean="0">
                <a:latin typeface="华文楷体" panose="02010600040101010101" pitchFamily="2" charset="-122"/>
              </a:rPr>
              <a:t>：求</a:t>
            </a:r>
            <a:r>
              <a:rPr lang="en-US" altLang="zh-CN" sz="2400" b="1" dirty="0" smtClean="0">
                <a:latin typeface="华文楷体" panose="02010600040101010101" pitchFamily="2" charset="-122"/>
              </a:rPr>
              <a:t> mid</a:t>
            </a:r>
            <a:endParaRPr lang="zh-CN" altLang="zh-CN" sz="2400" b="1" dirty="0" smtClean="0">
              <a:latin typeface="华文楷体" panose="02010600040101010101" pitchFamily="2" charset="-122"/>
            </a:endParaRPr>
          </a:p>
          <a:p>
            <a:pPr marL="722313" lvl="1" indent="-273050" eaLnBrk="1" hangingPunct="1">
              <a:lnSpc>
                <a:spcPct val="114000"/>
              </a:lnSpc>
              <a:buFont typeface="Wingdings 2" panose="05020102010507070707" pitchFamily="18" charset="2"/>
              <a:buNone/>
            </a:pPr>
            <a:r>
              <a:rPr lang="en-US" altLang="zh-CN" sz="2400" b="1" dirty="0" smtClean="0">
                <a:latin typeface="华文楷体" panose="02010600040101010101" pitchFamily="2" charset="-122"/>
              </a:rPr>
              <a:t>        </a:t>
            </a:r>
            <a:r>
              <a:rPr lang="zh-CN" altLang="zh-CN" sz="2400" b="1" dirty="0" smtClean="0">
                <a:latin typeface="华文楷体" panose="02010600040101010101" pitchFamily="2" charset="-122"/>
              </a:rPr>
              <a:t>中间值关键字</a:t>
            </a:r>
            <a:r>
              <a:rPr lang="zh-CN" altLang="en-US" sz="2400" b="1" dirty="0" smtClean="0">
                <a:latin typeface="华文楷体" panose="02010600040101010101" pitchFamily="2" charset="-122"/>
              </a:rPr>
              <a:t>：</a:t>
            </a:r>
            <a:endParaRPr lang="zh-CN" altLang="zh-CN" sz="2400" b="1" dirty="0" smtClean="0">
              <a:latin typeface="华文楷体" panose="02010600040101010101" pitchFamily="2" charset="-122"/>
            </a:endParaRPr>
          </a:p>
          <a:p>
            <a:pPr marL="722313" lvl="1" indent="-273050" eaLnBrk="1" hangingPunct="1">
              <a:lnSpc>
                <a:spcPct val="114000"/>
              </a:lnSpc>
              <a:buNone/>
            </a:pPr>
            <a:r>
              <a:rPr lang="zh-CN" altLang="zh-CN" dirty="0">
                <a:latin typeface="华文楷体" panose="02010600040101010101" pitchFamily="2" charset="-122"/>
              </a:rPr>
              <a:t>（</a:t>
            </a:r>
            <a:r>
              <a:rPr lang="en-US" altLang="zh-CN" dirty="0">
                <a:latin typeface="华文楷体" panose="02010600040101010101" pitchFamily="2" charset="-122"/>
              </a:rPr>
              <a:t>2</a:t>
            </a:r>
            <a:r>
              <a:rPr lang="zh-CN" altLang="zh-CN" dirty="0">
                <a:latin typeface="华文楷体" panose="02010600040101010101" pitchFamily="2" charset="-122"/>
              </a:rPr>
              <a:t>）比较结果有三种：</a:t>
            </a:r>
            <a:endParaRPr lang="en-US" altLang="zh-CN" dirty="0">
              <a:latin typeface="华文楷体" panose="02010600040101010101" pitchFamily="2" charset="-122"/>
            </a:endParaRPr>
          </a:p>
          <a:p>
            <a:pPr marL="722313" lvl="1" indent="-273050" eaLnBrk="1" hangingPunct="1">
              <a:lnSpc>
                <a:spcPct val="114000"/>
              </a:lnSpc>
              <a:buFont typeface="Wingdings 2" panose="05020102010507070707" pitchFamily="18" charset="2"/>
              <a:buNone/>
            </a:pPr>
            <a:r>
              <a:rPr lang="en-US" altLang="zh-CN" sz="2400" b="1" dirty="0" smtClean="0">
                <a:latin typeface="华文楷体" panose="02010600040101010101" pitchFamily="2" charset="-122"/>
              </a:rPr>
              <a:t>          K = r[mid].key </a:t>
            </a:r>
            <a:r>
              <a:rPr lang="zh-CN" altLang="zh-CN" sz="2400" b="1" dirty="0" smtClean="0">
                <a:latin typeface="华文楷体" panose="02010600040101010101" pitchFamily="2" charset="-122"/>
              </a:rPr>
              <a:t>：查找成功；</a:t>
            </a:r>
            <a:endParaRPr lang="en-US" altLang="zh-CN" sz="2400" b="1" dirty="0" smtClean="0">
              <a:latin typeface="华文楷体" panose="02010600040101010101" pitchFamily="2" charset="-122"/>
            </a:endParaRPr>
          </a:p>
          <a:p>
            <a:pPr marL="722313" lvl="1" indent="-273050" eaLnBrk="1" hangingPunct="1">
              <a:lnSpc>
                <a:spcPct val="114000"/>
              </a:lnSpc>
              <a:buFont typeface="Wingdings 2" panose="05020102010507070707" pitchFamily="18" charset="2"/>
              <a:buNone/>
            </a:pPr>
            <a:r>
              <a:rPr lang="en-US" altLang="zh-CN" sz="2400" b="1" dirty="0" smtClean="0">
                <a:latin typeface="华文楷体" panose="02010600040101010101" pitchFamily="2" charset="-122"/>
              </a:rPr>
              <a:t>          K &lt; r[mid].key </a:t>
            </a:r>
            <a:r>
              <a:rPr lang="zh-CN" altLang="zh-CN" sz="2400" b="1" dirty="0" smtClean="0">
                <a:latin typeface="华文楷体" panose="02010600040101010101" pitchFamily="2" charset="-122"/>
              </a:rPr>
              <a:t>：重新划分区间</a:t>
            </a:r>
            <a:r>
              <a:rPr lang="en-US" altLang="zh-CN" sz="2400" b="1" dirty="0" smtClean="0">
                <a:latin typeface="华文楷体" panose="02010600040101010101" pitchFamily="2" charset="-122"/>
              </a:rPr>
              <a:t> </a:t>
            </a:r>
            <a:r>
              <a:rPr lang="zh-CN" altLang="en-US" sz="2400" b="1" dirty="0" smtClean="0">
                <a:latin typeface="华文楷体" panose="02010600040101010101" pitchFamily="2" charset="-122"/>
              </a:rPr>
              <a:t>， 重复查找过程</a:t>
            </a:r>
            <a:endParaRPr lang="en-US" altLang="zh-CN" sz="2400" b="1" dirty="0" smtClean="0">
              <a:latin typeface="华文楷体" panose="02010600040101010101" pitchFamily="2" charset="-122"/>
            </a:endParaRPr>
          </a:p>
          <a:p>
            <a:pPr marL="722313" lvl="1" indent="-273050" eaLnBrk="1" hangingPunct="1">
              <a:lnSpc>
                <a:spcPct val="114000"/>
              </a:lnSpc>
              <a:buFont typeface="Wingdings 2" panose="05020102010507070707" pitchFamily="18" charset="2"/>
              <a:buNone/>
            </a:pPr>
            <a:r>
              <a:rPr lang="en-US" altLang="zh-CN" sz="2400" b="1" dirty="0" smtClean="0">
                <a:latin typeface="华文楷体" panose="02010600040101010101" pitchFamily="2" charset="-122"/>
              </a:rPr>
              <a:t>          K &gt; r[mid].key </a:t>
            </a:r>
            <a:r>
              <a:rPr lang="zh-CN" altLang="zh-CN" sz="2400" b="1" dirty="0" smtClean="0">
                <a:latin typeface="华文楷体" panose="02010600040101010101" pitchFamily="2" charset="-122"/>
              </a:rPr>
              <a:t>：重新划分区间</a:t>
            </a:r>
            <a:r>
              <a:rPr lang="zh-CN" altLang="en-US" sz="2400" b="1" dirty="0" smtClean="0">
                <a:latin typeface="华文楷体" panose="02010600040101010101" pitchFamily="2" charset="-122"/>
              </a:rPr>
              <a:t>， 重复查找过程</a:t>
            </a:r>
            <a:endParaRPr lang="en-US" altLang="zh-CN" sz="2400" b="1" dirty="0" smtClean="0">
              <a:latin typeface="华文楷体" panose="02010600040101010101" pitchFamily="2" charset="-122"/>
            </a:endParaRPr>
          </a:p>
          <a:p>
            <a:pPr marL="722313" lvl="1" indent="-273050" eaLnBrk="1" hangingPunct="1">
              <a:lnSpc>
                <a:spcPct val="114000"/>
              </a:lnSpc>
              <a:buNone/>
            </a:pPr>
            <a:r>
              <a:rPr lang="zh-CN" altLang="en-US" dirty="0">
                <a:latin typeface="华文楷体" panose="02010600040101010101" pitchFamily="2" charset="-122"/>
              </a:rPr>
              <a:t>（</a:t>
            </a:r>
            <a:r>
              <a:rPr lang="en-US" altLang="zh-CN" dirty="0">
                <a:latin typeface="华文楷体" panose="02010600040101010101" pitchFamily="2" charset="-122"/>
              </a:rPr>
              <a:t>3</a:t>
            </a:r>
            <a:r>
              <a:rPr lang="zh-CN" altLang="en-US" dirty="0">
                <a:latin typeface="华文楷体" panose="02010600040101010101" pitchFamily="2" charset="-122"/>
              </a:rPr>
              <a:t>）</a:t>
            </a:r>
            <a:r>
              <a:rPr lang="zh-CN" altLang="zh-CN" dirty="0">
                <a:latin typeface="华文楷体" panose="02010600040101010101" pitchFamily="2" charset="-122"/>
              </a:rPr>
              <a:t>查找失败</a:t>
            </a:r>
            <a:r>
              <a:rPr lang="zh-CN" altLang="en-US" dirty="0">
                <a:latin typeface="华文楷体" panose="02010600040101010101" pitchFamily="2" charset="-122"/>
              </a:rPr>
              <a:t>：</a:t>
            </a:r>
            <a:r>
              <a:rPr lang="zh-CN" altLang="zh-CN" dirty="0">
                <a:latin typeface="华文楷体" panose="02010600040101010101" pitchFamily="2" charset="-122"/>
              </a:rPr>
              <a:t>区间不存在。</a:t>
            </a:r>
          </a:p>
          <a:p>
            <a:pPr marL="419100" indent="-382588" eaLnBrk="1" hangingPunct="1">
              <a:lnSpc>
                <a:spcPct val="114000"/>
              </a:lnSpc>
              <a:buFont typeface="Wingdings 2" panose="05020102010507070707" pitchFamily="18" charset="2"/>
              <a:buChar char=""/>
            </a:pPr>
            <a:endParaRPr lang="en-US" altLang="zh-CN" sz="2000" b="1" dirty="0" smtClean="0"/>
          </a:p>
          <a:p>
            <a:pPr marL="419100" indent="-382588" eaLnBrk="1" hangingPunct="1">
              <a:lnSpc>
                <a:spcPct val="114000"/>
              </a:lnSpc>
              <a:buFont typeface="Wingdings 2" panose="05020102010507070707" pitchFamily="18" charset="2"/>
              <a:buChar char=""/>
            </a:pPr>
            <a:endParaRPr lang="zh-CN" altLang="en-US" sz="2000" b="1" dirty="0" smtClean="0"/>
          </a:p>
        </p:txBody>
      </p:sp>
      <p:sp>
        <p:nvSpPr>
          <p:cNvPr id="4" name="TextBox 3"/>
          <p:cNvSpPr txBox="1">
            <a:spLocks noChangeArrowheads="1"/>
          </p:cNvSpPr>
          <p:nvPr/>
        </p:nvSpPr>
        <p:spPr bwMode="auto">
          <a:xfrm>
            <a:off x="3923928" y="2751311"/>
            <a:ext cx="259238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a:t>
            </a:r>
            <a:r>
              <a:rPr lang="en-US" altLang="zh-CN" sz="2400" b="1" dirty="0">
                <a:solidFill>
                  <a:srgbClr val="FF0000"/>
                </a:solidFill>
                <a:latin typeface="Times New Roman" panose="02020603050405020304" pitchFamily="18" charset="0"/>
                <a:cs typeface="Times New Roman" panose="02020603050405020304" pitchFamily="18" charset="0"/>
              </a:rPr>
              <a:t>low + high ) / 2</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TextBox 4"/>
          <p:cNvSpPr txBox="1">
            <a:spLocks noChangeArrowheads="1"/>
          </p:cNvSpPr>
          <p:nvPr/>
        </p:nvSpPr>
        <p:spPr bwMode="auto">
          <a:xfrm>
            <a:off x="3705189" y="3212976"/>
            <a:ext cx="277177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 [ </a:t>
            </a:r>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mid </a:t>
            </a:r>
            <a:r>
              <a:rPr lang="en-US" altLang="zh-CN" sz="2400" b="1" dirty="0" smtClean="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 key</a:t>
            </a:r>
            <a:endPar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6" name="TextBox 5"/>
          <p:cNvSpPr txBox="1">
            <a:spLocks noChangeArrowheads="1"/>
          </p:cNvSpPr>
          <p:nvPr/>
        </p:nvSpPr>
        <p:spPr bwMode="auto">
          <a:xfrm>
            <a:off x="3851920" y="4805416"/>
            <a:ext cx="2088232" cy="46166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high = mid -1</a:t>
            </a:r>
            <a:endPar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7" name="TextBox 6"/>
          <p:cNvSpPr txBox="1">
            <a:spLocks noChangeArrowheads="1"/>
          </p:cNvSpPr>
          <p:nvPr/>
        </p:nvSpPr>
        <p:spPr bwMode="auto">
          <a:xfrm>
            <a:off x="3851920" y="5280953"/>
            <a:ext cx="1980555" cy="46166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low = mid +1</a:t>
            </a:r>
            <a:r>
              <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 </a:t>
            </a:r>
          </a:p>
        </p:txBody>
      </p:sp>
      <p:sp>
        <p:nvSpPr>
          <p:cNvPr id="8" name="TextBox 7"/>
          <p:cNvSpPr txBox="1">
            <a:spLocks noChangeArrowheads="1"/>
          </p:cNvSpPr>
          <p:nvPr/>
        </p:nvSpPr>
        <p:spPr bwMode="auto">
          <a:xfrm>
            <a:off x="5796136" y="5847655"/>
            <a:ext cx="2016125" cy="46166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low&gt;high</a:t>
            </a:r>
            <a:endParaRPr lang="zh-CN" altLang="en-US" sz="2400" b="1"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10" name="标题 1"/>
          <p:cNvSpPr txBox="1">
            <a:spLocks/>
          </p:cNvSpPr>
          <p:nvPr/>
        </p:nvSpPr>
        <p:spPr>
          <a:xfrm>
            <a:off x="539750" y="115888"/>
            <a:ext cx="8424863" cy="792162"/>
          </a:xfrm>
          <a:prstGeom prst="rect">
            <a:avLst/>
          </a:prstGeom>
        </p:spPr>
        <p:txBody>
          <a:bodyPr/>
          <a:lstStyle>
            <a:lvl1pPr algn="ctr" rtl="0" eaLnBrk="0" fontAlgn="base" hangingPunct="0">
              <a:spcBef>
                <a:spcPct val="0"/>
              </a:spcBef>
              <a:spcAft>
                <a:spcPct val="0"/>
              </a:spcAft>
              <a:defRPr sz="4400" b="1">
                <a:solidFill>
                  <a:schemeClr val="bg1"/>
                </a:solidFill>
                <a:latin typeface="+mj-lt"/>
                <a:ea typeface="+mj-ea"/>
                <a:cs typeface="+mj-cs"/>
              </a:defRPr>
            </a:lvl1pPr>
            <a:lvl2pPr algn="ctr" rtl="0" eaLnBrk="0" fontAlgn="base" hangingPunct="0">
              <a:spcBef>
                <a:spcPct val="0"/>
              </a:spcBef>
              <a:spcAft>
                <a:spcPct val="0"/>
              </a:spcAft>
              <a:defRPr sz="4400" b="1">
                <a:solidFill>
                  <a:schemeClr val="bg1"/>
                </a:solidFill>
                <a:latin typeface="Verdana" pitchFamily="34" charset="0"/>
                <a:ea typeface="宋体" pitchFamily="2" charset="-122"/>
              </a:defRPr>
            </a:lvl2pPr>
            <a:lvl3pPr algn="ctr" rtl="0" eaLnBrk="0" fontAlgn="base" hangingPunct="0">
              <a:spcBef>
                <a:spcPct val="0"/>
              </a:spcBef>
              <a:spcAft>
                <a:spcPct val="0"/>
              </a:spcAft>
              <a:defRPr sz="4400" b="1">
                <a:solidFill>
                  <a:schemeClr val="bg1"/>
                </a:solidFill>
                <a:latin typeface="Verdana" pitchFamily="34" charset="0"/>
                <a:ea typeface="宋体" pitchFamily="2" charset="-122"/>
              </a:defRPr>
            </a:lvl3pPr>
            <a:lvl4pPr algn="ctr" rtl="0" eaLnBrk="0" fontAlgn="base" hangingPunct="0">
              <a:spcBef>
                <a:spcPct val="0"/>
              </a:spcBef>
              <a:spcAft>
                <a:spcPct val="0"/>
              </a:spcAft>
              <a:defRPr sz="4400" b="1">
                <a:solidFill>
                  <a:schemeClr val="bg1"/>
                </a:solidFill>
                <a:latin typeface="Verdana" pitchFamily="34" charset="0"/>
                <a:ea typeface="宋体" pitchFamily="2" charset="-122"/>
              </a:defRPr>
            </a:lvl4pPr>
            <a:lvl5pPr algn="ctr" rtl="0" eaLnBrk="0" fontAlgn="base" hangingPunct="0">
              <a:spcBef>
                <a:spcPct val="0"/>
              </a:spcBef>
              <a:spcAft>
                <a:spcPct val="0"/>
              </a:spcAft>
              <a:defRPr sz="4400" b="1">
                <a:solidFill>
                  <a:schemeClr val="bg1"/>
                </a:solidFill>
                <a:latin typeface="Verdana" pitchFamily="34" charset="0"/>
                <a:ea typeface="宋体" pitchFamily="2" charset="-122"/>
              </a:defRPr>
            </a:lvl5pPr>
            <a:lvl6pPr marL="457200" algn="l" rtl="0" fontAlgn="base">
              <a:spcBef>
                <a:spcPct val="0"/>
              </a:spcBef>
              <a:spcAft>
                <a:spcPct val="0"/>
              </a:spcAft>
              <a:defRPr sz="3600" b="1">
                <a:solidFill>
                  <a:schemeClr val="bg1"/>
                </a:solidFill>
                <a:latin typeface="Verdana" pitchFamily="34" charset="0"/>
                <a:ea typeface="宋体" pitchFamily="2" charset="-122"/>
              </a:defRPr>
            </a:lvl6pPr>
            <a:lvl7pPr marL="914400" algn="l" rtl="0" fontAlgn="base">
              <a:spcBef>
                <a:spcPct val="0"/>
              </a:spcBef>
              <a:spcAft>
                <a:spcPct val="0"/>
              </a:spcAft>
              <a:defRPr sz="3600" b="1">
                <a:solidFill>
                  <a:schemeClr val="bg1"/>
                </a:solidFill>
                <a:latin typeface="Verdana" pitchFamily="34" charset="0"/>
                <a:ea typeface="宋体" pitchFamily="2" charset="-122"/>
              </a:defRPr>
            </a:lvl7pPr>
            <a:lvl8pPr marL="1371600" algn="l" rtl="0" fontAlgn="base">
              <a:spcBef>
                <a:spcPct val="0"/>
              </a:spcBef>
              <a:spcAft>
                <a:spcPct val="0"/>
              </a:spcAft>
              <a:defRPr sz="3600" b="1">
                <a:solidFill>
                  <a:schemeClr val="bg1"/>
                </a:solidFill>
                <a:latin typeface="Verdana" pitchFamily="34" charset="0"/>
                <a:ea typeface="宋体" pitchFamily="2" charset="-122"/>
              </a:defRPr>
            </a:lvl8pPr>
            <a:lvl9pPr marL="1828800" algn="l" rtl="0" fontAlgn="base">
              <a:spcBef>
                <a:spcPct val="0"/>
              </a:spcBef>
              <a:spcAft>
                <a:spcPct val="0"/>
              </a:spcAft>
              <a:defRPr sz="3600" b="1">
                <a:solidFill>
                  <a:schemeClr val="bg1"/>
                </a:solidFill>
                <a:latin typeface="Verdana" pitchFamily="34" charset="0"/>
                <a:ea typeface="宋体" pitchFamily="2" charset="-122"/>
              </a:defRPr>
            </a:lvl9pPr>
          </a:lstStyle>
          <a:p>
            <a:pPr>
              <a:defRPr/>
            </a:pPr>
            <a:r>
              <a:rPr lang="zh-CN" altLang="en-US" kern="0" dirty="0" smtClean="0">
                <a:solidFill>
                  <a:srgbClr val="FF0000"/>
                </a:solidFill>
              </a:rPr>
              <a:t>课前回顾</a:t>
            </a:r>
          </a:p>
        </p:txBody>
      </p:sp>
    </p:spTree>
    <p:extLst>
      <p:ext uri="{BB962C8B-B14F-4D97-AF65-F5344CB8AC3E}">
        <p14:creationId xmlns:p14="http://schemas.microsoft.com/office/powerpoint/2010/main" xmlns="" val="36713340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1+#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1+#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8" end="8"/>
                                            </p:txEl>
                                          </p:spTgt>
                                        </p:tgtEl>
                                        <p:attrNameLst>
                                          <p:attrName>style.visibility</p:attrName>
                                        </p:attrNameLst>
                                      </p:cBhvr>
                                      <p:to>
                                        <p:strVal val="visible"/>
                                      </p:to>
                                    </p:set>
                                    <p:animEffect transition="in" filter="fade">
                                      <p:cBhvr>
                                        <p:cTn id="68" dur="1000"/>
                                        <p:tgtEl>
                                          <p:spTgt spid="3">
                                            <p:txEl>
                                              <p:pRg st="8" end="8"/>
                                            </p:txEl>
                                          </p:spTgt>
                                        </p:tgtEl>
                                      </p:cBhvr>
                                    </p:animEffect>
                                    <p:anim calcmode="lin" valueType="num">
                                      <p:cBhvr>
                                        <p:cTn id="6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1000"/>
                                        <p:tgtEl>
                                          <p:spTgt spid="6"/>
                                        </p:tgtEl>
                                      </p:cBhvr>
                                    </p:animEffect>
                                    <p:anim calcmode="lin" valueType="num">
                                      <p:cBhvr>
                                        <p:cTn id="76" dur="1000" fill="hold"/>
                                        <p:tgtEl>
                                          <p:spTgt spid="6"/>
                                        </p:tgtEl>
                                        <p:attrNameLst>
                                          <p:attrName>ppt_x</p:attrName>
                                        </p:attrNameLst>
                                      </p:cBhvr>
                                      <p:tavLst>
                                        <p:tav tm="0">
                                          <p:val>
                                            <p:strVal val="#ppt_x"/>
                                          </p:val>
                                        </p:tav>
                                        <p:tav tm="100000">
                                          <p:val>
                                            <p:strVal val="#ppt_x"/>
                                          </p:val>
                                        </p:tav>
                                      </p:tavLst>
                                    </p:anim>
                                    <p:anim calcmode="lin" valueType="num">
                                      <p:cBhvr>
                                        <p:cTn id="7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42" presetClass="entr" presetSubtype="0"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Effect transition="in" filter="fade">
                                      <p:cBhvr>
                                        <p:cTn id="89" dur="1000"/>
                                        <p:tgtEl>
                                          <p:spTgt spid="3">
                                            <p:txEl>
                                              <p:pRg st="9" end="9"/>
                                            </p:txEl>
                                          </p:spTgt>
                                        </p:tgtEl>
                                      </p:cBhvr>
                                    </p:animEffect>
                                    <p:anim calcmode="lin" valueType="num">
                                      <p:cBhvr>
                                        <p:cTn id="9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fade">
                                      <p:cBhvr>
                                        <p:cTn id="96" dur="1000"/>
                                        <p:tgtEl>
                                          <p:spTgt spid="8"/>
                                        </p:tgtEl>
                                      </p:cBhvr>
                                    </p:animEffect>
                                    <p:anim calcmode="lin" valueType="num">
                                      <p:cBhvr>
                                        <p:cTn id="97" dur="1000" fill="hold"/>
                                        <p:tgtEl>
                                          <p:spTgt spid="8"/>
                                        </p:tgtEl>
                                        <p:attrNameLst>
                                          <p:attrName>ppt_x</p:attrName>
                                        </p:attrNameLst>
                                      </p:cBhvr>
                                      <p:tavLst>
                                        <p:tav tm="0">
                                          <p:val>
                                            <p:strVal val="#ppt_x"/>
                                          </p:val>
                                        </p:tav>
                                        <p:tav tm="100000">
                                          <p:val>
                                            <p:strVal val="#ppt_x"/>
                                          </p:val>
                                        </p:tav>
                                      </p:tavLst>
                                    </p:anim>
                                    <p:anim calcmode="lin" valueType="num">
                                      <p:cBhvr>
                                        <p:cTn id="9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Verdana"/>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3">
      <a:dk1>
        <a:srgbClr val="000000"/>
      </a:dk1>
      <a:lt1>
        <a:srgbClr val="FFFFFF"/>
      </a:lt1>
      <a:dk2>
        <a:srgbClr val="000000"/>
      </a:dk2>
      <a:lt2>
        <a:srgbClr val="808080"/>
      </a:lt2>
      <a:accent1>
        <a:srgbClr val="BBE0E3"/>
      </a:accent1>
      <a:accent2>
        <a:srgbClr val="0000CC"/>
      </a:accent2>
      <a:accent3>
        <a:srgbClr val="FFFFFF"/>
      </a:accent3>
      <a:accent4>
        <a:srgbClr val="000000"/>
      </a:accent4>
      <a:accent5>
        <a:srgbClr val="DAEDEF"/>
      </a:accent5>
      <a:accent6>
        <a:srgbClr val="0000B9"/>
      </a:accent6>
      <a:hlink>
        <a:srgbClr val="0000CC"/>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0000CC"/>
        </a:accent2>
        <a:accent3>
          <a:srgbClr val="FFFFFF"/>
        </a:accent3>
        <a:accent4>
          <a:srgbClr val="000000"/>
        </a:accent4>
        <a:accent5>
          <a:srgbClr val="DAEDEF"/>
        </a:accent5>
        <a:accent6>
          <a:srgbClr val="0000B9"/>
        </a:accent6>
        <a:hlink>
          <a:srgbClr val="0000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ad`s Tie">
  <a:themeElements>
    <a:clrScheme name="Dad`s Tie 8">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F1960F"/>
      </a:hlink>
      <a:folHlink>
        <a:srgbClr val="FBB39D"/>
      </a:folHlink>
    </a:clrScheme>
    <a:fontScheme name="Dad`s Ti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609600" marR="0" indent="-609600" algn="ctr" defTabSz="914400" rtl="0" eaLnBrk="1" fontAlgn="base" latinLnBrk="0" hangingPunct="1">
          <a:lnSpc>
            <a:spcPct val="100000"/>
          </a:lnSpc>
          <a:spcBef>
            <a:spcPct val="20000"/>
          </a:spcBef>
          <a:spcAft>
            <a:spcPct val="0"/>
          </a:spcAft>
          <a:buClr>
            <a:schemeClr val="bg1"/>
          </a:buClr>
          <a:buSzTx/>
          <a:buFontTx/>
          <a:buAutoNum type="arabicPeriod" startAt="2"/>
          <a:tabLst/>
          <a:defRPr kumimoji="1" lang="zh-CN" altLang="en-US" sz="2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609600" marR="0" indent="-609600" algn="ctr" defTabSz="914400" rtl="0" eaLnBrk="1" fontAlgn="base" latinLnBrk="0" hangingPunct="1">
          <a:lnSpc>
            <a:spcPct val="100000"/>
          </a:lnSpc>
          <a:spcBef>
            <a:spcPct val="20000"/>
          </a:spcBef>
          <a:spcAft>
            <a:spcPct val="0"/>
          </a:spcAft>
          <a:buClr>
            <a:schemeClr val="bg1"/>
          </a:buClr>
          <a:buSzTx/>
          <a:buFontTx/>
          <a:buAutoNum type="arabicPeriod" startAt="2"/>
          <a:tabLst/>
          <a:defRPr kumimoji="1" lang="zh-CN" altLang="en-US" sz="2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
      <a:clrScheme name="Dad`s Tie 7">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FF00FF"/>
        </a:hlink>
        <a:folHlink>
          <a:srgbClr val="FBB39D"/>
        </a:folHlink>
      </a:clrScheme>
      <a:clrMap bg1="lt1" tx1="dk1" bg2="lt2" tx2="dk2" accent1="accent1" accent2="accent2" accent3="accent3" accent4="accent4" accent5="accent5" accent6="accent6" hlink="hlink" folHlink="folHlink"/>
    </a:extraClrScheme>
    <a:extraClrScheme>
      <a:clrScheme name="Dad`s Tie 8">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F1960F"/>
        </a:hlink>
        <a:folHlink>
          <a:srgbClr val="FBB39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Verdana"/>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默认设计模板">
  <a:themeElements>
    <a:clrScheme name="默认设计模板 13">
      <a:dk1>
        <a:srgbClr val="000000"/>
      </a:dk1>
      <a:lt1>
        <a:srgbClr val="FFFFFF"/>
      </a:lt1>
      <a:dk2>
        <a:srgbClr val="000000"/>
      </a:dk2>
      <a:lt2>
        <a:srgbClr val="808080"/>
      </a:lt2>
      <a:accent1>
        <a:srgbClr val="BBE0E3"/>
      </a:accent1>
      <a:accent2>
        <a:srgbClr val="0000CC"/>
      </a:accent2>
      <a:accent3>
        <a:srgbClr val="FFFFFF"/>
      </a:accent3>
      <a:accent4>
        <a:srgbClr val="000000"/>
      </a:accent4>
      <a:accent5>
        <a:srgbClr val="DAEDEF"/>
      </a:accent5>
      <a:accent6>
        <a:srgbClr val="0000B9"/>
      </a:accent6>
      <a:hlink>
        <a:srgbClr val="0000CC"/>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0000CC"/>
        </a:accent2>
        <a:accent3>
          <a:srgbClr val="FFFFFF"/>
        </a:accent3>
        <a:accent4>
          <a:srgbClr val="000000"/>
        </a:accent4>
        <a:accent5>
          <a:srgbClr val="DAEDEF"/>
        </a:accent5>
        <a:accent6>
          <a:srgbClr val="0000B9"/>
        </a:accent6>
        <a:hlink>
          <a:srgbClr val="0000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Verdana"/>
        <a:ea typeface="宋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默认设计模板">
  <a:themeElements>
    <a:clrScheme name="默认设计模板 13">
      <a:dk1>
        <a:srgbClr val="000000"/>
      </a:dk1>
      <a:lt1>
        <a:srgbClr val="FFFFFF"/>
      </a:lt1>
      <a:dk2>
        <a:srgbClr val="000000"/>
      </a:dk2>
      <a:lt2>
        <a:srgbClr val="808080"/>
      </a:lt2>
      <a:accent1>
        <a:srgbClr val="BBE0E3"/>
      </a:accent1>
      <a:accent2>
        <a:srgbClr val="0000CC"/>
      </a:accent2>
      <a:accent3>
        <a:srgbClr val="FFFFFF"/>
      </a:accent3>
      <a:accent4>
        <a:srgbClr val="000000"/>
      </a:accent4>
      <a:accent5>
        <a:srgbClr val="DAEDEF"/>
      </a:accent5>
      <a:accent6>
        <a:srgbClr val="0000B9"/>
      </a:accent6>
      <a:hlink>
        <a:srgbClr val="0000CC"/>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BBE0E3"/>
        </a:accent1>
        <a:accent2>
          <a:srgbClr val="0000CC"/>
        </a:accent2>
        <a:accent3>
          <a:srgbClr val="FFFFFF"/>
        </a:accent3>
        <a:accent4>
          <a:srgbClr val="000000"/>
        </a:accent4>
        <a:accent5>
          <a:srgbClr val="DAEDEF"/>
        </a:accent5>
        <a:accent6>
          <a:srgbClr val="0000B9"/>
        </a:accent6>
        <a:hlink>
          <a:srgbClr val="0000CC"/>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2209</TotalTime>
  <Words>4149</Words>
  <Application>Microsoft Office PowerPoint</Application>
  <PresentationFormat>全屏显示(4:3)</PresentationFormat>
  <Paragraphs>808</Paragraphs>
  <Slides>57</Slides>
  <Notes>1</Notes>
  <HiddenSlides>0</HiddenSlides>
  <MMClips>0</MMClips>
  <ScaleCrop>false</ScaleCrop>
  <HeadingPairs>
    <vt:vector size="6" baseType="variant">
      <vt:variant>
        <vt:lpstr>主题</vt:lpstr>
      </vt:variant>
      <vt:variant>
        <vt:i4>7</vt:i4>
      </vt:variant>
      <vt:variant>
        <vt:lpstr>嵌入 OLE 服务器</vt:lpstr>
      </vt:variant>
      <vt:variant>
        <vt:i4>3</vt:i4>
      </vt:variant>
      <vt:variant>
        <vt:lpstr>幻灯片标题</vt:lpstr>
      </vt:variant>
      <vt:variant>
        <vt:i4>57</vt:i4>
      </vt:variant>
    </vt:vector>
  </HeadingPairs>
  <TitlesOfParts>
    <vt:vector size="67" baseType="lpstr">
      <vt:lpstr>商务型PPT模板</vt:lpstr>
      <vt:lpstr>1_默认设计模板</vt:lpstr>
      <vt:lpstr>Dad`s Tie</vt:lpstr>
      <vt:lpstr>1_商务型PPT模板</vt:lpstr>
      <vt:lpstr>3_默认设计模板</vt:lpstr>
      <vt:lpstr>2_商务型PPT模板</vt:lpstr>
      <vt:lpstr>默认设计模板</vt:lpstr>
      <vt:lpstr>位图图像</vt:lpstr>
      <vt:lpstr>Picture2</vt:lpstr>
      <vt:lpstr>Equation</vt:lpstr>
      <vt:lpstr>幻灯片 1</vt:lpstr>
      <vt:lpstr>幻灯片 2</vt:lpstr>
      <vt:lpstr>幻灯片 3</vt:lpstr>
      <vt:lpstr>幻灯片 4</vt:lpstr>
      <vt:lpstr>线性表的查找</vt:lpstr>
      <vt:lpstr>幻灯片 6</vt:lpstr>
      <vt:lpstr>幻灯片 7</vt:lpstr>
      <vt:lpstr>幻灯片 8</vt:lpstr>
      <vt:lpstr>幻灯片 9</vt:lpstr>
      <vt:lpstr>幻灯片 10</vt:lpstr>
      <vt:lpstr>幻灯片 11</vt:lpstr>
      <vt:lpstr>幻灯片 12</vt:lpstr>
      <vt:lpstr>幻灯片 13</vt:lpstr>
      <vt:lpstr>9.2 树表的查找</vt:lpstr>
      <vt:lpstr>9.2 树表的查找</vt:lpstr>
      <vt:lpstr>9.2 树表的查找</vt:lpstr>
      <vt:lpstr>幻灯片 17</vt:lpstr>
      <vt:lpstr>9.2 树表的查找</vt:lpstr>
      <vt:lpstr>9.2 树表的查找</vt:lpstr>
      <vt:lpstr>查找要插入结点的指定位置</vt:lpstr>
      <vt:lpstr>根据指定位置进行插入操作</vt:lpstr>
      <vt:lpstr>9.2 树表的查找</vt:lpstr>
      <vt:lpstr>9.2 树表的查找</vt:lpstr>
      <vt:lpstr>9.2 树表的查找</vt:lpstr>
      <vt:lpstr>9.2 树表的查找</vt:lpstr>
      <vt:lpstr>幻灯片 26</vt:lpstr>
      <vt:lpstr>幻灯片 27</vt:lpstr>
      <vt:lpstr>幻灯片 28</vt:lpstr>
      <vt:lpstr>二叉排序树的查找性能分析</vt:lpstr>
      <vt:lpstr>最好情况：即：与折半查找中的判定树相同（形态比较均衡）</vt:lpstr>
      <vt:lpstr>幻灯片 31</vt:lpstr>
      <vt:lpstr>9.2 树表的查找</vt:lpstr>
      <vt:lpstr>幻灯片 33</vt:lpstr>
      <vt:lpstr>幻灯片 34</vt:lpstr>
      <vt:lpstr>幻灯片 35</vt:lpstr>
      <vt:lpstr>幻灯片 36</vt:lpstr>
      <vt:lpstr>例：请从下面的二叉排序树中删除结点P。</vt:lpstr>
      <vt:lpstr>9.2 树表的查找</vt:lpstr>
      <vt:lpstr>平衡二叉树</vt:lpstr>
      <vt:lpstr>幻灯片 40</vt:lpstr>
      <vt:lpstr>平衡二叉树</vt:lpstr>
      <vt:lpstr>幻灯片 42</vt:lpstr>
      <vt:lpstr>幻灯片 43</vt:lpstr>
      <vt:lpstr>平衡二叉树</vt:lpstr>
      <vt:lpstr>平衡二叉树</vt:lpstr>
      <vt:lpstr>平衡二叉树</vt:lpstr>
      <vt:lpstr>平衡二叉树</vt:lpstr>
      <vt:lpstr>平衡二叉树</vt:lpstr>
      <vt:lpstr>平衡二叉树</vt:lpstr>
      <vt:lpstr>平衡二叉树</vt:lpstr>
      <vt:lpstr>例1：请将下面序列构成一棵平衡二叉排序树：               （ 13，24，37，90，53）</vt:lpstr>
      <vt:lpstr>幻灯片 52</vt:lpstr>
      <vt:lpstr>幻灯片 53</vt:lpstr>
      <vt:lpstr>幻灯片 54</vt:lpstr>
      <vt:lpstr>幻灯片 55</vt:lpstr>
      <vt:lpstr>幻灯片 56</vt:lpstr>
      <vt:lpstr>幻灯片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hp</cp:lastModifiedBy>
  <cp:revision>369</cp:revision>
  <dcterms:modified xsi:type="dcterms:W3CDTF">2016-12-02T06:43:25Z</dcterms:modified>
</cp:coreProperties>
</file>