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6"/>
  </p:notesMasterIdLst>
  <p:handoutMasterIdLst>
    <p:handoutMasterId r:id="rId67"/>
  </p:handoutMasterIdLst>
  <p:sldIdLst>
    <p:sldId id="257" r:id="rId2"/>
    <p:sldId id="258" r:id="rId3"/>
    <p:sldId id="268" r:id="rId4"/>
    <p:sldId id="459" r:id="rId5"/>
    <p:sldId id="460" r:id="rId6"/>
    <p:sldId id="461" r:id="rId7"/>
    <p:sldId id="462" r:id="rId8"/>
    <p:sldId id="465" r:id="rId9"/>
    <p:sldId id="464" r:id="rId10"/>
    <p:sldId id="414" r:id="rId11"/>
    <p:sldId id="415" r:id="rId12"/>
    <p:sldId id="416" r:id="rId13"/>
    <p:sldId id="466" r:id="rId14"/>
    <p:sldId id="417" r:id="rId15"/>
    <p:sldId id="455" r:id="rId16"/>
    <p:sldId id="452" r:id="rId17"/>
    <p:sldId id="467" r:id="rId18"/>
    <p:sldId id="468" r:id="rId19"/>
    <p:sldId id="469" r:id="rId20"/>
    <p:sldId id="470" r:id="rId21"/>
    <p:sldId id="449" r:id="rId22"/>
    <p:sldId id="451" r:id="rId23"/>
    <p:sldId id="471" r:id="rId24"/>
    <p:sldId id="472" r:id="rId25"/>
    <p:sldId id="272" r:id="rId26"/>
    <p:sldId id="473" r:id="rId27"/>
    <p:sldId id="420" r:id="rId28"/>
    <p:sldId id="421" r:id="rId29"/>
    <p:sldId id="422" r:id="rId30"/>
    <p:sldId id="474" r:id="rId31"/>
    <p:sldId id="475" r:id="rId32"/>
    <p:sldId id="476" r:id="rId33"/>
    <p:sldId id="424" r:id="rId34"/>
    <p:sldId id="477" r:id="rId35"/>
    <p:sldId id="478" r:id="rId36"/>
    <p:sldId id="480" r:id="rId37"/>
    <p:sldId id="481" r:id="rId38"/>
    <p:sldId id="425" r:id="rId39"/>
    <p:sldId id="482" r:id="rId40"/>
    <p:sldId id="427" r:id="rId41"/>
    <p:sldId id="483" r:id="rId42"/>
    <p:sldId id="484" r:id="rId43"/>
    <p:sldId id="485" r:id="rId44"/>
    <p:sldId id="486" r:id="rId45"/>
    <p:sldId id="487" r:id="rId46"/>
    <p:sldId id="429" r:id="rId47"/>
    <p:sldId id="488" r:id="rId48"/>
    <p:sldId id="430" r:id="rId49"/>
    <p:sldId id="454" r:id="rId50"/>
    <p:sldId id="431" r:id="rId51"/>
    <p:sldId id="433" r:id="rId52"/>
    <p:sldId id="448" r:id="rId53"/>
    <p:sldId id="434" r:id="rId54"/>
    <p:sldId id="489" r:id="rId55"/>
    <p:sldId id="490" r:id="rId56"/>
    <p:sldId id="491" r:id="rId57"/>
    <p:sldId id="436" r:id="rId58"/>
    <p:sldId id="438" r:id="rId59"/>
    <p:sldId id="437" r:id="rId60"/>
    <p:sldId id="439" r:id="rId61"/>
    <p:sldId id="492" r:id="rId62"/>
    <p:sldId id="441" r:id="rId63"/>
    <p:sldId id="447" r:id="rId64"/>
    <p:sldId id="458" r:id="rId6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c" initials="ha" lastIdx="1" clrIdx="0">
    <p:extLst>
      <p:ext uri="{19B8F6BF-5375-455C-9EA6-DF929625EA0E}">
        <p15:presenceInfo xmlns:p15="http://schemas.microsoft.com/office/powerpoint/2012/main" userId="S::hac@x1.tn::bf3f0092-91f4-4697-a052-17e13a8973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F00FF"/>
    <a:srgbClr val="FF0000"/>
    <a:srgbClr val="006666"/>
    <a:srgbClr val="008080"/>
    <a:srgbClr val="339933"/>
    <a:srgbClr val="00CC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29" autoAdjust="0"/>
  </p:normalViewPr>
  <p:slideViewPr>
    <p:cSldViewPr>
      <p:cViewPr varScale="1">
        <p:scale>
          <a:sx n="115" d="100"/>
          <a:sy n="115" d="100"/>
        </p:scale>
        <p:origin x="-73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57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c" userId="S::hac@x1.tn::bf3f0092-91f4-4697-a052-17e13a897380" providerId="AD" clId="Web-{E2672517-0528-1ECF-2CE6-9D6512C99185}"/>
    <pc:docChg chg="modSld">
      <pc:chgData name="hac" userId="S::hac@x1.tn::bf3f0092-91f4-4697-a052-17e13a897380" providerId="AD" clId="Web-{E2672517-0528-1ECF-2CE6-9D6512C99185}" dt="2019-07-22T08:29:21.743" v="22" actId="20577"/>
      <pc:docMkLst>
        <pc:docMk/>
      </pc:docMkLst>
      <pc:sldChg chg="addCm">
        <pc:chgData name="hac" userId="S::hac@x1.tn::bf3f0092-91f4-4697-a052-17e13a897380" providerId="AD" clId="Web-{E2672517-0528-1ECF-2CE6-9D6512C99185}" dt="2019-07-22T08:27:13.993" v="0"/>
        <pc:sldMkLst>
          <pc:docMk/>
          <pc:sldMk cId="0" sldId="415"/>
        </pc:sldMkLst>
      </pc:sldChg>
      <pc:sldChg chg="modSp">
        <pc:chgData name="hac" userId="S::hac@x1.tn::bf3f0092-91f4-4697-a052-17e13a897380" providerId="AD" clId="Web-{E2672517-0528-1ECF-2CE6-9D6512C99185}" dt="2019-07-22T08:28:22.477" v="16" actId="20577"/>
        <pc:sldMkLst>
          <pc:docMk/>
          <pc:sldMk cId="0" sldId="416"/>
        </pc:sldMkLst>
        <pc:spChg chg="mod">
          <ac:chgData name="hac" userId="S::hac@x1.tn::bf3f0092-91f4-4697-a052-17e13a897380" providerId="AD" clId="Web-{E2672517-0528-1ECF-2CE6-9D6512C99185}" dt="2019-07-22T08:27:47.040" v="5" actId="20577"/>
          <ac:spMkLst>
            <pc:docMk/>
            <pc:sldMk cId="0" sldId="416"/>
            <ac:spMk id="24580" creationId="{A0918791-061B-4312-B53E-082971D5652D}"/>
          </ac:spMkLst>
        </pc:spChg>
        <pc:spChg chg="mod">
          <ac:chgData name="hac" userId="S::hac@x1.tn::bf3f0092-91f4-4697-a052-17e13a897380" providerId="AD" clId="Web-{E2672517-0528-1ECF-2CE6-9D6512C99185}" dt="2019-07-22T08:28:22.477" v="16" actId="20577"/>
          <ac:spMkLst>
            <pc:docMk/>
            <pc:sldMk cId="0" sldId="416"/>
            <ac:spMk id="24581" creationId="{02FD9350-E13D-413F-B9A3-5F53AB7CBB5F}"/>
          </ac:spMkLst>
        </pc:spChg>
      </pc:sldChg>
      <pc:sldChg chg="modSp">
        <pc:chgData name="hac" userId="S::hac@x1.tn::bf3f0092-91f4-4697-a052-17e13a897380" providerId="AD" clId="Web-{E2672517-0528-1ECF-2CE6-9D6512C99185}" dt="2019-07-22T08:29:21.743" v="22" actId="20577"/>
        <pc:sldMkLst>
          <pc:docMk/>
          <pc:sldMk cId="0" sldId="466"/>
        </pc:sldMkLst>
        <pc:spChg chg="mod">
          <ac:chgData name="hac" userId="S::hac@x1.tn::bf3f0092-91f4-4697-a052-17e13a897380" providerId="AD" clId="Web-{E2672517-0528-1ECF-2CE6-9D6512C99185}" dt="2019-07-22T08:29:21.743" v="22" actId="20577"/>
          <ac:spMkLst>
            <pc:docMk/>
            <pc:sldMk cId="0" sldId="466"/>
            <ac:spMk id="25604" creationId="{64323D9A-55FF-4C25-9955-B51516404430}"/>
          </ac:spMkLst>
        </pc:spChg>
      </pc:sldChg>
    </pc:docChg>
  </pc:docChgLst>
  <pc:docChgLst>
    <pc:chgData name="hac" userId="S::hac@x1.tn::bf3f0092-91f4-4697-a052-17e13a897380" providerId="AD" clId="Web-{8BF4B1B0-FAF7-98A1-8BD8-65AE5CCA0358}"/>
    <pc:docChg chg="modSld">
      <pc:chgData name="hac" userId="S::hac@x1.tn::bf3f0092-91f4-4697-a052-17e13a897380" providerId="AD" clId="Web-{8BF4B1B0-FAF7-98A1-8BD8-65AE5CCA0358}" dt="2019-07-22T07:53:55.846" v="16" actId="20577"/>
      <pc:docMkLst>
        <pc:docMk/>
      </pc:docMkLst>
      <pc:sldChg chg="modSp">
        <pc:chgData name="hac" userId="S::hac@x1.tn::bf3f0092-91f4-4697-a052-17e13a897380" providerId="AD" clId="Web-{8BF4B1B0-FAF7-98A1-8BD8-65AE5CCA0358}" dt="2019-07-22T07:53:55.049" v="14" actId="20577"/>
        <pc:sldMkLst>
          <pc:docMk/>
          <pc:sldMk cId="0" sldId="268"/>
        </pc:sldMkLst>
        <pc:spChg chg="mod">
          <ac:chgData name="hac" userId="S::hac@x1.tn::bf3f0092-91f4-4697-a052-17e13a897380" providerId="AD" clId="Web-{8BF4B1B0-FAF7-98A1-8BD8-65AE5CCA0358}" dt="2019-07-22T07:53:55.049" v="14" actId="20577"/>
          <ac:spMkLst>
            <pc:docMk/>
            <pc:sldMk cId="0" sldId="268"/>
            <ac:spMk id="15364" creationId="{5A92CA34-B478-4956-9567-EBB963690C97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2T01:27:13.993" idx="1">
    <p:pos x="10" y="10"/>
    <p:text>多个Class
</p:text>
    <p:extLst>
      <p:ext uri="{C676402C-5697-4E1C-873F-D02D1690AC5C}">
        <p15:threadingInfo xmlns:p15="http://schemas.microsoft.com/office/powerpoint/2012/main" timeZoneBias="4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57128EF-EB10-481B-98D0-BA00C6ABB6A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C309074-9BEE-47BC-AA21-192A03BC15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F34BFF2-7B7A-4216-B2B7-4B952FCF1F3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FBB7B32-D3C8-440E-83C0-97DE0BE52F9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D4514C4E-7027-4562-B62E-CC30D4E8D7E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>
            <a:extLst>
              <a:ext uri="{FF2B5EF4-FFF2-40B4-BE49-F238E27FC236}">
                <a16:creationId xmlns:a16="http://schemas.microsoft.com/office/drawing/2014/main" id="{2A370C62-46E9-4F10-80AE-2080CC185D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3" name="Rectangle 3">
            <a:extLst>
              <a:ext uri="{FF2B5EF4-FFF2-40B4-BE49-F238E27FC236}">
                <a16:creationId xmlns:a16="http://schemas.microsoft.com/office/drawing/2014/main" id="{41BB16E6-48D5-4900-BEEE-4C991220A4E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21C32A81-94E0-49A6-96B6-6AEA9EEF55B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45" name="Rectangle 5">
            <a:extLst>
              <a:ext uri="{FF2B5EF4-FFF2-40B4-BE49-F238E27FC236}">
                <a16:creationId xmlns:a16="http://schemas.microsoft.com/office/drawing/2014/main" id="{C4AE489D-1045-44EE-9F0A-015E04CA961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66246" name="Rectangle 6">
            <a:extLst>
              <a:ext uri="{FF2B5EF4-FFF2-40B4-BE49-F238E27FC236}">
                <a16:creationId xmlns:a16="http://schemas.microsoft.com/office/drawing/2014/main" id="{3106C2E8-628F-446F-B3F6-E95D6596CF9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7" name="Rectangle 7">
            <a:extLst>
              <a:ext uri="{FF2B5EF4-FFF2-40B4-BE49-F238E27FC236}">
                <a16:creationId xmlns:a16="http://schemas.microsoft.com/office/drawing/2014/main" id="{8F709342-8A83-4AD2-B37E-8DF6E63A6F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E475A457-F1EF-4967-AF47-AA8913053EE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56303323-9CC3-47EC-B07B-AF36E9E36B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1C6105D-0672-4028-BD34-C0C2DFBF7543}" type="slidenum">
              <a:rPr lang="en-US" altLang="zh-CN" b="0" i="0">
                <a:latin typeface="Arial" panose="020B0604020202020204" pitchFamily="34" charset="0"/>
              </a:rPr>
              <a:pPr eaLnBrk="1" hangingPunct="1"/>
              <a:t>10</a:t>
            </a:fld>
            <a:endParaRPr lang="en-US" altLang="zh-CN" b="0" i="0">
              <a:latin typeface="Arial" panose="020B0604020202020204" pitchFamily="34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BE07F6B2-C125-4816-8D91-ED148EF3EB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4574AC4C-792C-47F4-AEAC-A09DE9F445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数据类型规定了该类型数据</a:t>
            </a:r>
            <a:r>
              <a:rPr lang="zh-CN" altLang="en-US">
                <a:solidFill>
                  <a:srgbClr val="FFFF00"/>
                </a:solidFill>
              </a:rPr>
              <a:t>所占内存空间的大小</a:t>
            </a:r>
            <a:r>
              <a:rPr lang="zh-CN" altLang="en-US"/>
              <a:t>，及其所能够进行的</a:t>
            </a:r>
            <a:r>
              <a:rPr lang="zh-CN" altLang="en-US">
                <a:solidFill>
                  <a:srgbClr val="FFFF00"/>
                </a:solidFill>
              </a:rPr>
              <a:t>操作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D930172-B908-48DE-9BA1-9A6CD38A17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33351CF-8081-4951-A541-E41CBEC3B4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4D1DC0-E4F3-4DCB-89D5-124E72065D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7674608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41DD822-F34D-427D-930B-4A8693024D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083500-A043-4A5D-98B5-9838F329D8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5955F-2B85-4679-8C46-1ED9D487FC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102187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0500" y="333375"/>
            <a:ext cx="2000250" cy="5975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333375"/>
            <a:ext cx="5848350" cy="5975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5663092-F84C-4E47-AB65-ACFB73831E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C97A65B-EC2A-4937-AF9B-84B6C761A0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933DD7-B4CA-441F-A062-E567FAB9D4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5603951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9907024-0EAA-4BE3-AAF2-0F558841FC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9424AC6-8831-4B12-940D-F953512613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20F739E-95FB-4829-BEE5-2D992BAC19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643527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643DAB-BC47-4F08-AFE0-E95EA29AD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FAE2015-8B3A-420D-84B4-AC9947EDBA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2F4350-9181-41F9-89F5-54C7BDD225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9477727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6450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47FC2F-915D-45D5-9AA7-6B0D69E2EF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BFB29B-0711-42D3-96C9-47B1BD3071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B18B60B-0877-4D3C-9112-BF312E95ED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0197877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C4003E-C736-407E-9ED6-7F44BD3D14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C455015-24C7-4A5D-9E38-36E5A9BB69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FF295B-4B0C-4200-B2DC-4C15AAF3D9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896229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4B0EC95-D9AD-4DC3-936A-F3B649E825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5EE3515-D137-436C-9DA1-059A64D57C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922C542-C304-47C8-BF4A-984E0794C2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2322584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C0AE2AF-A9D3-4D32-9109-151AD24A4F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52700D0-19E8-47C6-BEBD-1E6DF4040F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DFE0FF-1F4D-4691-9BD6-5B9820F525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1196916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7143F6-408E-48F2-81EE-047BFBC556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E2EEFF7-600C-45A6-AF66-45C752B8A0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8B846B-DBCA-4B7C-BAB3-572EADD22D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0255502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048B55B-E220-405F-825E-55B78AE47A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CA45171-ED1A-49D1-8C51-79076066C0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4F0734-087B-4C9F-813A-B0C5589916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4579201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8C73D5B-3389-4B23-A083-F9A6BD21AD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33375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1874BFF-7A2C-4C19-8832-B55E037210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AD89F28E-DF53-4167-ADF7-8514F9AE9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T0" fmla="*/ 0 w 1000"/>
              <a:gd name="T1" fmla="*/ 0 h 1000"/>
              <a:gd name="T2" fmla="*/ 0 w 1000"/>
              <a:gd name="T3" fmla="*/ 0 h 1000"/>
              <a:gd name="T4" fmla="*/ 0 w 1000"/>
              <a:gd name="T5" fmla="*/ 0 h 1000"/>
              <a:gd name="T6" fmla="*/ 0 w 1000"/>
              <a:gd name="T7" fmla="*/ 0 h 1000"/>
              <a:gd name="T8" fmla="*/ 0 w 1000"/>
              <a:gd name="T9" fmla="*/ 0 h 1000"/>
              <a:gd name="T10" fmla="*/ 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1000"/>
              <a:gd name="T19" fmla="*/ 3163 h 1000"/>
              <a:gd name="T20" fmla="*/ 18437 w 1000"/>
              <a:gd name="T21" fmla="*/ 18437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1909" name="Rectangle 5">
            <a:extLst>
              <a:ext uri="{FF2B5EF4-FFF2-40B4-BE49-F238E27FC236}">
                <a16:creationId xmlns:a16="http://schemas.microsoft.com/office/drawing/2014/main" id="{574FBB77-5E0C-4467-9CC7-1C8CFA85D0C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1910" name="Rectangle 6">
            <a:extLst>
              <a:ext uri="{FF2B5EF4-FFF2-40B4-BE49-F238E27FC236}">
                <a16:creationId xmlns:a16="http://schemas.microsoft.com/office/drawing/2014/main" id="{69D0D563-9A9A-4641-A798-23CC4D5BA3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381750"/>
            <a:ext cx="19526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Verdana" panose="020B0604030504040204" pitchFamily="34" charset="0"/>
              </a:defRPr>
            </a:lvl1pPr>
          </a:lstStyle>
          <a:p>
            <a:fld id="{2D354F26-F15A-43EA-8ABB-F097A6703A6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>
    <p:random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49" charset="-122"/>
        </a:defRPr>
      </a:lvl9pPr>
    </p:titleStyle>
    <p:bodyStyle>
      <a:lvl1pPr marL="469900" indent="-46990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p"/>
        <a:defRPr sz="2400">
          <a:solidFill>
            <a:srgbClr val="0000FF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0">
            <a:extLst>
              <a:ext uri="{FF2B5EF4-FFF2-40B4-BE49-F238E27FC236}">
                <a16:creationId xmlns:a16="http://schemas.microsoft.com/office/drawing/2014/main" id="{BF45A8AF-ACD1-4AD9-AB56-CBDDF4478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9338"/>
            <a:ext cx="7772400" cy="109537"/>
          </a:xfrm>
          <a:custGeom>
            <a:avLst/>
            <a:gdLst>
              <a:gd name="T0" fmla="*/ 0 w 1000"/>
              <a:gd name="T1" fmla="*/ 0 h 1000"/>
              <a:gd name="T2" fmla="*/ 0 w 1000"/>
              <a:gd name="T3" fmla="*/ 0 h 1000"/>
              <a:gd name="T4" fmla="*/ 0 w 1000"/>
              <a:gd name="T5" fmla="*/ 0 h 1000"/>
              <a:gd name="T6" fmla="*/ 0 w 1000"/>
              <a:gd name="T7" fmla="*/ 0 h 1000"/>
              <a:gd name="T8" fmla="*/ 0 w 1000"/>
              <a:gd name="T9" fmla="*/ 0 h 1000"/>
              <a:gd name="T10" fmla="*/ 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1000"/>
              <a:gd name="T19" fmla="*/ 3163 h 1000"/>
              <a:gd name="T20" fmla="*/ 18437 w 1000"/>
              <a:gd name="T21" fmla="*/ 18437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5" name="Rectangle 11">
            <a:extLst>
              <a:ext uri="{FF2B5EF4-FFF2-40B4-BE49-F238E27FC236}">
                <a16:creationId xmlns:a16="http://schemas.microsoft.com/office/drawing/2014/main" id="{27FE02BA-1CA9-4631-B57A-4D99B1A3A1B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7088" y="15573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第二章 数据类型和输入输出</a:t>
            </a:r>
          </a:p>
        </p:txBody>
      </p:sp>
      <p:sp>
        <p:nvSpPr>
          <p:cNvPr id="13316" name="Rectangle 12">
            <a:extLst>
              <a:ext uri="{FF2B5EF4-FFF2-40B4-BE49-F238E27FC236}">
                <a16:creationId xmlns:a16="http://schemas.microsoft.com/office/drawing/2014/main" id="{1AEFFD46-A3CD-4245-BE4B-C6DF15B36B7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脚占位符 4">
            <a:extLst>
              <a:ext uri="{FF2B5EF4-FFF2-40B4-BE49-F238E27FC236}">
                <a16:creationId xmlns:a16="http://schemas.microsoft.com/office/drawing/2014/main" id="{DDCFB224-B923-4322-8872-777F72F9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6650DC6-FC36-4D1D-AAB5-3B9A0A946B37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10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2531" name="Rectangle 7">
            <a:extLst>
              <a:ext uri="{FF2B5EF4-FFF2-40B4-BE49-F238E27FC236}">
                <a16:creationId xmlns:a16="http://schemas.microsoft.com/office/drawing/2014/main" id="{E264AC78-F408-459D-A068-4B2A63573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88950"/>
            <a:ext cx="80010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200" b="0" i="0">
                <a:solidFill>
                  <a:schemeClr val="tx2"/>
                </a:solidFill>
                <a:ea typeface="黑体" panose="02010609060101010101" pitchFamily="49" charset="-122"/>
              </a:rPr>
              <a:t>2.2 </a:t>
            </a:r>
            <a:r>
              <a:rPr lang="zh-CN" altLang="en-US" sz="4200" b="0" i="0">
                <a:solidFill>
                  <a:schemeClr val="tx2"/>
                </a:solidFill>
                <a:ea typeface="黑体" panose="02010609060101010101" pitchFamily="49" charset="-122"/>
              </a:rPr>
              <a:t>基本数据类型</a:t>
            </a:r>
          </a:p>
        </p:txBody>
      </p:sp>
      <p:sp>
        <p:nvSpPr>
          <p:cNvPr id="22532" name="Rectangle 8">
            <a:extLst>
              <a:ext uri="{FF2B5EF4-FFF2-40B4-BE49-F238E27FC236}">
                <a16:creationId xmlns:a16="http://schemas.microsoft.com/office/drawing/2014/main" id="{5D8A6C76-EF35-4A81-948C-41B51CF03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412875"/>
            <a:ext cx="7993063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2800" i="0">
                <a:latin typeface="楷体_GB2312" pitchFamily="49" charset="-122"/>
              </a:rPr>
              <a:t>程序是针对数据进行处理的，对各种数据进行处理之前都要对其类型预先加以说明，其目的是：</a:t>
            </a:r>
          </a:p>
          <a:p>
            <a:pPr lvl="2" eaLnBrk="1" hangingPunct="1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400" b="0" i="0">
                <a:latin typeface="楷体_GB2312" pitchFamily="49" charset="-122"/>
                <a:ea typeface="黑体" panose="02010609060101010101" pitchFamily="49" charset="-122"/>
              </a:rPr>
              <a:t>便于为这些数据</a:t>
            </a:r>
            <a:r>
              <a:rPr lang="zh-CN" altLang="en-US" sz="2400" b="0" i="0">
                <a:solidFill>
                  <a:srgbClr val="0000FF"/>
                </a:solidFill>
                <a:latin typeface="楷体_GB2312" pitchFamily="49" charset="-122"/>
                <a:ea typeface="黑体" panose="02010609060101010101" pitchFamily="49" charset="-122"/>
              </a:rPr>
              <a:t>分配相应的存储空间</a:t>
            </a:r>
          </a:p>
          <a:p>
            <a:pPr lvl="2" eaLnBrk="1" hangingPunct="1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400" b="0" i="0">
                <a:latin typeface="楷体_GB2312" pitchFamily="49" charset="-122"/>
                <a:ea typeface="黑体" panose="02010609060101010101" pitchFamily="49" charset="-122"/>
              </a:rPr>
              <a:t>说明了程序处理数据时应采用何种具体</a:t>
            </a:r>
            <a:r>
              <a:rPr lang="zh-CN" altLang="en-US" sz="2400" b="0" i="0">
                <a:solidFill>
                  <a:srgbClr val="0000FF"/>
                </a:solidFill>
                <a:latin typeface="楷体_GB2312" pitchFamily="49" charset="-122"/>
                <a:ea typeface="黑体" panose="02010609060101010101" pitchFamily="49" charset="-122"/>
              </a:rPr>
              <a:t>运算方法</a:t>
            </a:r>
          </a:p>
        </p:txBody>
      </p:sp>
      <p:sp>
        <p:nvSpPr>
          <p:cNvPr id="181257" name="Rectangle 9">
            <a:extLst>
              <a:ext uri="{FF2B5EF4-FFF2-40B4-BE49-F238E27FC236}">
                <a16:creationId xmlns:a16="http://schemas.microsoft.com/office/drawing/2014/main" id="{552A50D3-CDC0-4D4D-90E8-2C73EB40A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3429000"/>
            <a:ext cx="8243887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2800" i="0">
                <a:latin typeface="Arial" panose="020B0604020202020204" pitchFamily="34" charset="0"/>
              </a:rPr>
              <a:t>计算机只能存放二进制数据。</a:t>
            </a:r>
            <a:endParaRPr lang="zh-CN" altLang="en-US" sz="2800" i="0">
              <a:latin typeface="楷体_GB2312" pitchFamily="49" charset="-122"/>
            </a:endParaRPr>
          </a:p>
          <a:p>
            <a:pPr lvl="2" eaLnBrk="1" hangingPunct="1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400" b="0" i="0">
                <a:latin typeface="Arial" panose="020B0604020202020204" pitchFamily="34" charset="0"/>
                <a:ea typeface="黑体" panose="02010609060101010101" pitchFamily="49" charset="-122"/>
              </a:rPr>
              <a:t>不同类型的数据占据</a:t>
            </a:r>
            <a:r>
              <a:rPr lang="zh-CN" altLang="en-US" sz="2400" b="0" i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不同长度的存储单元</a:t>
            </a:r>
            <a:r>
              <a:rPr lang="zh-CN" altLang="en-US" sz="2400" b="0" i="0">
                <a:latin typeface="Arial" panose="020B0604020202020204" pitchFamily="34" charset="0"/>
                <a:ea typeface="黑体" panose="02010609060101010101" pitchFamily="49" charset="-122"/>
              </a:rPr>
              <a:t>。</a:t>
            </a:r>
            <a:endParaRPr lang="zh-CN" altLang="en-US" sz="2400" b="0" i="0">
              <a:latin typeface="楷体_GB2312" pitchFamily="49" charset="-122"/>
              <a:ea typeface="黑体" panose="02010609060101010101" pitchFamily="49" charset="-122"/>
            </a:endParaRPr>
          </a:p>
          <a:p>
            <a:pPr lvl="2" eaLnBrk="1" hangingPunct="1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400" b="0" i="0">
                <a:latin typeface="Arial" panose="020B0604020202020204" pitchFamily="34" charset="0"/>
                <a:ea typeface="黑体" panose="02010609060101010101" pitchFamily="49" charset="-122"/>
              </a:rPr>
              <a:t>不同类型的数据对应</a:t>
            </a:r>
            <a:r>
              <a:rPr lang="zh-CN" altLang="en-US" sz="2400" b="0" i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不同的值域范围</a:t>
            </a:r>
            <a:r>
              <a:rPr lang="zh-CN" altLang="en-US" sz="2400" b="0" i="0">
                <a:latin typeface="Arial" panose="020B0604020202020204" pitchFamily="34" charset="0"/>
                <a:ea typeface="黑体" panose="02010609060101010101" pitchFamily="49" charset="-122"/>
              </a:rPr>
              <a:t>。</a:t>
            </a:r>
          </a:p>
          <a:p>
            <a:pPr lvl="2" eaLnBrk="1" hangingPunct="1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400" b="0" i="0">
                <a:latin typeface="Arial" panose="020B0604020202020204" pitchFamily="34" charset="0"/>
                <a:ea typeface="黑体" panose="02010609060101010101" pitchFamily="49" charset="-122"/>
              </a:rPr>
              <a:t>不同类型的数据对应</a:t>
            </a:r>
            <a:r>
              <a:rPr lang="zh-CN" altLang="en-US" sz="2400" b="0" i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不同的操作（运算）及规则</a:t>
            </a:r>
            <a:r>
              <a:rPr lang="zh-CN" altLang="en-US" sz="2400" b="0" i="0">
                <a:latin typeface="Arial" panose="020B0604020202020204" pitchFamily="34" charset="0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81258" name="Text Box 10">
            <a:extLst>
              <a:ext uri="{FF2B5EF4-FFF2-40B4-BE49-F238E27FC236}">
                <a16:creationId xmlns:a16="http://schemas.microsoft.com/office/drawing/2014/main" id="{137659F9-7057-4ACC-8CD7-7A093DAD5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373688"/>
            <a:ext cx="8353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i="0">
                <a:solidFill>
                  <a:srgbClr val="FF0000"/>
                </a:solidFill>
                <a:latin typeface="宋体" panose="02010600030101010101" pitchFamily="2" charset="-122"/>
              </a:rPr>
              <a:t>整型：</a:t>
            </a:r>
            <a:r>
              <a:rPr lang="en-US" altLang="zh-CN" sz="2800" i="0">
                <a:solidFill>
                  <a:srgbClr val="FF0000"/>
                </a:solidFill>
                <a:latin typeface="宋体" panose="02010600030101010101" pitchFamily="2" charset="-122"/>
              </a:rPr>
              <a:t>int  4</a:t>
            </a:r>
            <a:r>
              <a:rPr lang="zh-CN" altLang="en-US" sz="2800" i="0">
                <a:solidFill>
                  <a:srgbClr val="FF0000"/>
                </a:solidFill>
                <a:latin typeface="宋体" panose="02010600030101010101" pitchFamily="2" charset="-122"/>
              </a:rPr>
              <a:t>字节 范围</a:t>
            </a:r>
            <a:r>
              <a:rPr lang="en-US" altLang="zh-CN" sz="2800" i="0">
                <a:solidFill>
                  <a:srgbClr val="FF0000"/>
                </a:solidFill>
                <a:latin typeface="宋体" panose="02010600030101010101" pitchFamily="2" charset="-122"/>
              </a:rPr>
              <a:t>-2147483648</a:t>
            </a:r>
            <a:r>
              <a:rPr lang="zh-CN" altLang="en-US" sz="2800" i="0">
                <a:solidFill>
                  <a:srgbClr val="FF0000"/>
                </a:solidFill>
                <a:latin typeface="宋体" panose="02010600030101010101" pitchFamily="2" charset="-122"/>
              </a:rPr>
              <a:t>～</a:t>
            </a:r>
            <a:r>
              <a:rPr lang="en-US" altLang="zh-CN" sz="2800" i="0">
                <a:solidFill>
                  <a:srgbClr val="FF0000"/>
                </a:solidFill>
                <a:latin typeface="宋体" panose="02010600030101010101" pitchFamily="2" charset="-122"/>
              </a:rPr>
              <a:t>2147483647</a:t>
            </a:r>
          </a:p>
        </p:txBody>
      </p:sp>
      <p:sp>
        <p:nvSpPr>
          <p:cNvPr id="181259" name="Text Box 11">
            <a:extLst>
              <a:ext uri="{FF2B5EF4-FFF2-40B4-BE49-F238E27FC236}">
                <a16:creationId xmlns:a16="http://schemas.microsoft.com/office/drawing/2014/main" id="{F26FC084-9A0D-4125-8891-F6A3012BA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5876925"/>
            <a:ext cx="2808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i="0">
                <a:solidFill>
                  <a:srgbClr val="FF0000"/>
                </a:solidFill>
                <a:latin typeface="宋体" panose="02010600030101010101" pitchFamily="2" charset="-122"/>
              </a:rPr>
              <a:t>(32</a:t>
            </a:r>
            <a:r>
              <a:rPr lang="zh-CN" altLang="en-US" sz="2800" i="0">
                <a:solidFill>
                  <a:srgbClr val="FF0000"/>
                </a:solidFill>
                <a:latin typeface="宋体" panose="02010600030101010101" pitchFamily="2" charset="-122"/>
              </a:rPr>
              <a:t>位处理器</a:t>
            </a:r>
            <a:r>
              <a:rPr lang="en-US" altLang="zh-CN" sz="2800" i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7" grpId="0"/>
      <p:bldP spid="181258" grpId="0"/>
      <p:bldP spid="1812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页脚占位符 4">
            <a:extLst>
              <a:ext uri="{FF2B5EF4-FFF2-40B4-BE49-F238E27FC236}">
                <a16:creationId xmlns:a16="http://schemas.microsoft.com/office/drawing/2014/main" id="{A644D01C-9093-4158-AB2A-A601F5E7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C57D295-CD3C-42E9-A769-AF9E4B071F86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11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3555" name="Rectangle 4">
            <a:extLst>
              <a:ext uri="{FF2B5EF4-FFF2-40B4-BE49-F238E27FC236}">
                <a16:creationId xmlns:a16="http://schemas.microsoft.com/office/drawing/2014/main" id="{44D6625F-4AC9-41E3-B2DF-A03BD6F3A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341438"/>
            <a:ext cx="76676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2800" i="0">
                <a:latin typeface="楷体_GB2312" pitchFamily="49" charset="-122"/>
              </a:rPr>
              <a:t>基本数据类型：</a:t>
            </a:r>
            <a:r>
              <a:rPr lang="en-US" altLang="zh-CN" sz="2800" i="0"/>
              <a:t>C++</a:t>
            </a:r>
            <a:r>
              <a:rPr lang="zh-CN" altLang="en-US" sz="2800" i="0">
                <a:latin typeface="楷体_GB2312" pitchFamily="49" charset="-122"/>
              </a:rPr>
              <a:t>内部定义的数据类型</a:t>
            </a:r>
            <a:endParaRPr lang="zh-CN" altLang="en-US" b="0" i="0">
              <a:latin typeface="楷体_GB2312" pitchFamily="49" charset="-122"/>
              <a:ea typeface="隶书" panose="02010509060101010101" pitchFamily="49" charset="-122"/>
            </a:endParaRPr>
          </a:p>
        </p:txBody>
      </p:sp>
      <p:sp>
        <p:nvSpPr>
          <p:cNvPr id="23556" name="Rectangle 5">
            <a:extLst>
              <a:ext uri="{FF2B5EF4-FFF2-40B4-BE49-F238E27FC236}">
                <a16:creationId xmlns:a16="http://schemas.microsoft.com/office/drawing/2014/main" id="{0459CA04-4A40-4E93-B5ED-D6B89196A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989138"/>
            <a:ext cx="8316912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2800" i="0">
                <a:latin typeface="Arial" panose="020B0604020202020204" pitchFamily="34" charset="0"/>
              </a:rPr>
              <a:t>非基本数据类型：由基本数据类型组合而成或用户自定义的数据类型。</a:t>
            </a:r>
            <a:endParaRPr lang="zh-CN" altLang="en-US" b="0" i="0"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grpSp>
        <p:nvGrpSpPr>
          <p:cNvPr id="23557" name="Group 25">
            <a:extLst>
              <a:ext uri="{FF2B5EF4-FFF2-40B4-BE49-F238E27FC236}">
                <a16:creationId xmlns:a16="http://schemas.microsoft.com/office/drawing/2014/main" id="{EB50D8E8-F483-4E70-BA00-0CD31C48F851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781300"/>
            <a:ext cx="6911975" cy="3856038"/>
            <a:chOff x="385" y="1752"/>
            <a:chExt cx="4354" cy="2429"/>
          </a:xfrm>
        </p:grpSpPr>
        <p:sp>
          <p:nvSpPr>
            <p:cNvPr id="23559" name="Text Box 7">
              <a:extLst>
                <a:ext uri="{FF2B5EF4-FFF2-40B4-BE49-F238E27FC236}">
                  <a16:creationId xmlns:a16="http://schemas.microsoft.com/office/drawing/2014/main" id="{3E1A459B-C85B-4419-B907-3F1560216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" y="1752"/>
              <a:ext cx="9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i="0">
                  <a:latin typeface="Arial" panose="020B0604020202020204" pitchFamily="34" charset="0"/>
                </a:rPr>
                <a:t>整型</a:t>
              </a:r>
              <a:r>
                <a:rPr lang="en-US" altLang="zh-CN" sz="2000" i="0">
                  <a:latin typeface="Arial" panose="020B0604020202020204" pitchFamily="34" charset="0"/>
                </a:rPr>
                <a:t>int</a:t>
              </a:r>
            </a:p>
          </p:txBody>
        </p:sp>
        <p:grpSp>
          <p:nvGrpSpPr>
            <p:cNvPr id="23560" name="Group 24">
              <a:extLst>
                <a:ext uri="{FF2B5EF4-FFF2-40B4-BE49-F238E27FC236}">
                  <a16:creationId xmlns:a16="http://schemas.microsoft.com/office/drawing/2014/main" id="{92416DF8-F83F-4CC2-BBD4-5C3CF8A599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1888"/>
              <a:ext cx="4354" cy="2293"/>
              <a:chOff x="385" y="1888"/>
              <a:chExt cx="4354" cy="2293"/>
            </a:xfrm>
          </p:grpSpPr>
          <p:sp>
            <p:nvSpPr>
              <p:cNvPr id="23561" name="Text Box 8">
                <a:extLst>
                  <a:ext uri="{FF2B5EF4-FFF2-40B4-BE49-F238E27FC236}">
                    <a16:creationId xmlns:a16="http://schemas.microsoft.com/office/drawing/2014/main" id="{2D11543C-B869-4FF6-8958-A1CA0B52AB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8" y="2024"/>
                <a:ext cx="136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i="0">
                    <a:latin typeface="Arial" panose="020B0604020202020204" pitchFamily="34" charset="0"/>
                  </a:rPr>
                  <a:t>字符型</a:t>
                </a:r>
                <a:r>
                  <a:rPr lang="en-US" altLang="zh-CN" sz="2000" i="0">
                    <a:latin typeface="Arial" panose="020B0604020202020204" pitchFamily="34" charset="0"/>
                  </a:rPr>
                  <a:t>char</a:t>
                </a:r>
              </a:p>
            </p:txBody>
          </p:sp>
          <p:sp>
            <p:nvSpPr>
              <p:cNvPr id="23562" name="Text Box 9">
                <a:extLst>
                  <a:ext uri="{FF2B5EF4-FFF2-40B4-BE49-F238E27FC236}">
                    <a16:creationId xmlns:a16="http://schemas.microsoft.com/office/drawing/2014/main" id="{F25DC760-CE48-4167-A381-7FD8A04B09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8" y="2387"/>
                <a:ext cx="9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i="0">
                    <a:latin typeface="Arial" panose="020B0604020202020204" pitchFamily="34" charset="0"/>
                  </a:rPr>
                  <a:t>实型</a:t>
                </a:r>
              </a:p>
            </p:txBody>
          </p:sp>
          <p:sp>
            <p:nvSpPr>
              <p:cNvPr id="23563" name="Text Box 10">
                <a:extLst>
                  <a:ext uri="{FF2B5EF4-FFF2-40B4-BE49-F238E27FC236}">
                    <a16:creationId xmlns:a16="http://schemas.microsoft.com/office/drawing/2014/main" id="{14F675A8-988C-46D0-A779-FDFC9883E8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3" y="2296"/>
                <a:ext cx="140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i="0">
                    <a:latin typeface="Arial" panose="020B0604020202020204" pitchFamily="34" charset="0"/>
                  </a:rPr>
                  <a:t>单精度型</a:t>
                </a:r>
                <a:r>
                  <a:rPr lang="en-US" altLang="zh-CN" sz="2000" i="0">
                    <a:latin typeface="Arial" panose="020B0604020202020204" pitchFamily="34" charset="0"/>
                  </a:rPr>
                  <a:t>float</a:t>
                </a:r>
              </a:p>
            </p:txBody>
          </p:sp>
          <p:sp>
            <p:nvSpPr>
              <p:cNvPr id="23564" name="Text Box 11">
                <a:extLst>
                  <a:ext uri="{FF2B5EF4-FFF2-40B4-BE49-F238E27FC236}">
                    <a16:creationId xmlns:a16="http://schemas.microsoft.com/office/drawing/2014/main" id="{4B7A68D8-4C75-41AD-8778-342CDB9D8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3" y="2478"/>
                <a:ext cx="131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i="0">
                    <a:latin typeface="Arial" panose="020B0604020202020204" pitchFamily="34" charset="0"/>
                  </a:rPr>
                  <a:t>双精度型</a:t>
                </a:r>
                <a:r>
                  <a:rPr lang="en-US" altLang="zh-CN" sz="2000" i="0">
                    <a:latin typeface="Arial" panose="020B0604020202020204" pitchFamily="34" charset="0"/>
                  </a:rPr>
                  <a:t>double</a:t>
                </a:r>
              </a:p>
            </p:txBody>
          </p:sp>
          <p:sp>
            <p:nvSpPr>
              <p:cNvPr id="23565" name="Text Box 12">
                <a:extLst>
                  <a:ext uri="{FF2B5EF4-FFF2-40B4-BE49-F238E27FC236}">
                    <a16:creationId xmlns:a16="http://schemas.microsoft.com/office/drawing/2014/main" id="{8769A7A2-DE2C-4F33-B9BD-15CD936515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8" y="2750"/>
                <a:ext cx="149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i="0">
                    <a:latin typeface="Arial" panose="020B0604020202020204" pitchFamily="34" charset="0"/>
                  </a:rPr>
                  <a:t>逻辑型</a:t>
                </a:r>
                <a:r>
                  <a:rPr lang="en-US" altLang="zh-CN" sz="2000" i="0">
                    <a:latin typeface="Arial" panose="020B0604020202020204" pitchFamily="34" charset="0"/>
                  </a:rPr>
                  <a:t>bool</a:t>
                </a:r>
              </a:p>
            </p:txBody>
          </p:sp>
          <p:sp>
            <p:nvSpPr>
              <p:cNvPr id="23566" name="Text Box 13">
                <a:extLst>
                  <a:ext uri="{FF2B5EF4-FFF2-40B4-BE49-F238E27FC236}">
                    <a16:creationId xmlns:a16="http://schemas.microsoft.com/office/drawing/2014/main" id="{B5585A99-2F7B-44BE-8C8C-7DF7E95F9B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8" y="3067"/>
                <a:ext cx="1905" cy="11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i="0">
                    <a:latin typeface="Arial" panose="020B0604020202020204" pitchFamily="34" charset="0"/>
                  </a:rPr>
                  <a:t>数组</a:t>
                </a:r>
                <a:r>
                  <a:rPr lang="en-US" altLang="zh-CN" sz="2000" i="0">
                    <a:latin typeface="Arial" panose="020B0604020202020204" pitchFamily="34" charset="0"/>
                  </a:rPr>
                  <a:t>type []    </a:t>
                </a:r>
                <a:r>
                  <a:rPr lang="zh-CN" altLang="en-US" sz="2000" i="0">
                    <a:latin typeface="Arial" panose="020B0604020202020204" pitchFamily="34" charset="0"/>
                  </a:rPr>
                  <a:t>指针</a:t>
                </a:r>
                <a:r>
                  <a:rPr lang="en-US" altLang="zh-CN" sz="2000" i="0">
                    <a:latin typeface="Arial" panose="020B0604020202020204" pitchFamily="34" charset="0"/>
                  </a:rPr>
                  <a:t>type * 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i="0">
                    <a:latin typeface="Arial" panose="020B0604020202020204" pitchFamily="34" charset="0"/>
                  </a:rPr>
                  <a:t>空类型</a:t>
                </a:r>
                <a:r>
                  <a:rPr lang="en-US" altLang="zh-CN" sz="2000" i="0">
                    <a:latin typeface="Arial" panose="020B0604020202020204" pitchFamily="34" charset="0"/>
                  </a:rPr>
                  <a:t>void   </a:t>
                </a:r>
                <a:r>
                  <a:rPr lang="zh-CN" altLang="en-US" sz="2000" i="0">
                    <a:latin typeface="Arial" panose="020B0604020202020204" pitchFamily="34" charset="0"/>
                  </a:rPr>
                  <a:t>结构</a:t>
                </a:r>
                <a:r>
                  <a:rPr lang="en-US" altLang="zh-CN" sz="2000" i="0">
                    <a:latin typeface="Arial" panose="020B0604020202020204" pitchFamily="34" charset="0"/>
                  </a:rPr>
                  <a:t>struct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i="0">
                    <a:latin typeface="Arial" panose="020B0604020202020204" pitchFamily="34" charset="0"/>
                  </a:rPr>
                  <a:t>联合</a:t>
                </a:r>
                <a:r>
                  <a:rPr lang="en-US" altLang="zh-CN" sz="2000" i="0">
                    <a:latin typeface="Arial" panose="020B0604020202020204" pitchFamily="34" charset="0"/>
                  </a:rPr>
                  <a:t>union    </a:t>
                </a:r>
                <a:r>
                  <a:rPr lang="zh-CN" altLang="en-US" sz="2000" i="0">
                    <a:latin typeface="Arial" panose="020B0604020202020204" pitchFamily="34" charset="0"/>
                  </a:rPr>
                  <a:t>枚举</a:t>
                </a:r>
                <a:r>
                  <a:rPr lang="en-US" altLang="zh-CN" sz="2000" i="0">
                    <a:latin typeface="Arial" panose="020B0604020202020204" pitchFamily="34" charset="0"/>
                  </a:rPr>
                  <a:t>enum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i="0">
                    <a:latin typeface="Arial" panose="020B0604020202020204" pitchFamily="34" charset="0"/>
                  </a:rPr>
                  <a:t>类</a:t>
                </a:r>
                <a:r>
                  <a:rPr lang="en-US" altLang="zh-CN" sz="2000" i="0">
                    <a:latin typeface="Arial" panose="020B0604020202020204" pitchFamily="34" charset="0"/>
                  </a:rPr>
                  <a:t>class</a:t>
                </a:r>
              </a:p>
            </p:txBody>
          </p:sp>
          <p:sp>
            <p:nvSpPr>
              <p:cNvPr id="23567" name="AutoShape 14">
                <a:extLst>
                  <a:ext uri="{FF2B5EF4-FFF2-40B4-BE49-F238E27FC236}">
                    <a16:creationId xmlns:a16="http://schemas.microsoft.com/office/drawing/2014/main" id="{4EA34280-66E1-455F-B6B5-A2102C9B5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2" y="2387"/>
                <a:ext cx="46" cy="272"/>
              </a:xfrm>
              <a:prstGeom prst="leftBrace">
                <a:avLst>
                  <a:gd name="adj1" fmla="val 49275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568" name="AutoShape 15">
                <a:extLst>
                  <a:ext uri="{FF2B5EF4-FFF2-40B4-BE49-F238E27FC236}">
                    <a16:creationId xmlns:a16="http://schemas.microsoft.com/office/drawing/2014/main" id="{DF6A9F59-FDFD-49C1-8506-435B811AAA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1888"/>
                <a:ext cx="46" cy="998"/>
              </a:xfrm>
              <a:prstGeom prst="leftBrace">
                <a:avLst>
                  <a:gd name="adj1" fmla="val 18079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569" name="AutoShape 16">
                <a:extLst>
                  <a:ext uri="{FF2B5EF4-FFF2-40B4-BE49-F238E27FC236}">
                    <a16:creationId xmlns:a16="http://schemas.microsoft.com/office/drawing/2014/main" id="{C58882C4-21AD-45A3-832C-2D8E45889A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3113"/>
                <a:ext cx="46" cy="998"/>
              </a:xfrm>
              <a:prstGeom prst="leftBrace">
                <a:avLst>
                  <a:gd name="adj1" fmla="val 18079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570" name="Text Box 18">
                <a:extLst>
                  <a:ext uri="{FF2B5EF4-FFF2-40B4-BE49-F238E27FC236}">
                    <a16:creationId xmlns:a16="http://schemas.microsoft.com/office/drawing/2014/main" id="{1F57F994-8E0F-4E6D-BE95-7ABB44479E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7" y="2206"/>
                <a:ext cx="113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i="0">
                    <a:latin typeface="Arial" panose="020B0604020202020204" pitchFamily="34" charset="0"/>
                  </a:rPr>
                  <a:t>基本数据类型</a:t>
                </a:r>
              </a:p>
            </p:txBody>
          </p:sp>
          <p:sp>
            <p:nvSpPr>
              <p:cNvPr id="23571" name="Text Box 19">
                <a:extLst>
                  <a:ext uri="{FF2B5EF4-FFF2-40B4-BE49-F238E27FC236}">
                    <a16:creationId xmlns:a16="http://schemas.microsoft.com/office/drawing/2014/main" id="{C4A69956-7E43-4071-B7DD-C69E3D8C96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2" y="3430"/>
                <a:ext cx="127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i="0">
                    <a:latin typeface="Arial" panose="020B0604020202020204" pitchFamily="34" charset="0"/>
                  </a:rPr>
                  <a:t>非基本数据类型</a:t>
                </a:r>
              </a:p>
            </p:txBody>
          </p:sp>
          <p:sp>
            <p:nvSpPr>
              <p:cNvPr id="23572" name="AutoShape 20">
                <a:extLst>
                  <a:ext uri="{FF2B5EF4-FFF2-40B4-BE49-F238E27FC236}">
                    <a16:creationId xmlns:a16="http://schemas.microsoft.com/office/drawing/2014/main" id="{41D67BD1-BF6A-428E-AEAC-277D2E10BC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1" y="2296"/>
                <a:ext cx="91" cy="1315"/>
              </a:xfrm>
              <a:prstGeom prst="leftBrace">
                <a:avLst>
                  <a:gd name="adj1" fmla="val 120421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573" name="Text Box 21">
                <a:extLst>
                  <a:ext uri="{FF2B5EF4-FFF2-40B4-BE49-F238E27FC236}">
                    <a16:creationId xmlns:a16="http://schemas.microsoft.com/office/drawing/2014/main" id="{B3D9103D-480F-406B-B576-43BC9455A0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" y="2841"/>
                <a:ext cx="77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i="0">
                    <a:latin typeface="Arial" panose="020B0604020202020204" pitchFamily="34" charset="0"/>
                  </a:rPr>
                  <a:t>数据类型</a:t>
                </a:r>
              </a:p>
            </p:txBody>
          </p:sp>
        </p:grpSp>
      </p:grpSp>
      <p:sp>
        <p:nvSpPr>
          <p:cNvPr id="23558" name="Rectangle 23">
            <a:extLst>
              <a:ext uri="{FF2B5EF4-FFF2-40B4-BE49-F238E27FC236}">
                <a16:creationId xmlns:a16="http://schemas.microsoft.com/office/drawing/2014/main" id="{9B56A04E-A7BA-4247-8048-54F7DFC86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88950"/>
            <a:ext cx="80010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200" b="0" i="0">
                <a:solidFill>
                  <a:schemeClr val="tx2"/>
                </a:solidFill>
                <a:ea typeface="黑体" panose="02010609060101010101" pitchFamily="49" charset="-122"/>
              </a:rPr>
              <a:t>2.2 </a:t>
            </a:r>
            <a:r>
              <a:rPr lang="zh-CN" altLang="en-US" sz="4200" b="0" i="0">
                <a:solidFill>
                  <a:schemeClr val="tx2"/>
                </a:solidFill>
                <a:ea typeface="黑体" panose="02010609060101010101" pitchFamily="49" charset="-122"/>
              </a:rPr>
              <a:t>基本数据类型</a:t>
            </a: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页脚占位符 4">
            <a:extLst>
              <a:ext uri="{FF2B5EF4-FFF2-40B4-BE49-F238E27FC236}">
                <a16:creationId xmlns:a16="http://schemas.microsoft.com/office/drawing/2014/main" id="{7D81D620-8D48-4219-82A9-13C3467B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59D036-55C7-4543-ADFA-DD1DD2CD525D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12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4579" name="Rectangle 4">
            <a:extLst>
              <a:ext uri="{FF2B5EF4-FFF2-40B4-BE49-F238E27FC236}">
                <a16:creationId xmlns:a16="http://schemas.microsoft.com/office/drawing/2014/main" id="{B7529F8B-EFAF-4856-861D-8F1401F4D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341438"/>
            <a:ext cx="68040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3200" i="0">
                <a:latin typeface="楷体_GB2312" pitchFamily="49" charset="-122"/>
              </a:rPr>
              <a:t>数据类型修饰符：</a:t>
            </a:r>
            <a:endParaRPr lang="zh-CN" altLang="en-US" sz="2000" b="0" i="0">
              <a:latin typeface="楷体_GB2312" pitchFamily="49" charset="-122"/>
              <a:ea typeface="隶书" panose="02010509060101010101" pitchFamily="49" charset="-122"/>
            </a:endParaRPr>
          </a:p>
        </p:txBody>
      </p:sp>
      <p:sp>
        <p:nvSpPr>
          <p:cNvPr id="24580" name="Rectangle 5">
            <a:extLst>
              <a:ext uri="{FF2B5EF4-FFF2-40B4-BE49-F238E27FC236}">
                <a16:creationId xmlns:a16="http://schemas.microsoft.com/office/drawing/2014/main" id="{A0918791-061B-4312-B53E-082971D56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989138"/>
            <a:ext cx="8172450" cy="18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800" b="0" i="0" dirty="0">
                <a:latin typeface="Arial"/>
                <a:ea typeface="宋体"/>
                <a:cs typeface="Arial"/>
              </a:rPr>
              <a:t> </a:t>
            </a:r>
            <a:r>
              <a:rPr lang="en-US" altLang="zh-CN" sz="2800" b="0" i="0" dirty="0">
                <a:highlight>
                  <a:srgbClr val="FFFF00"/>
                </a:highlight>
                <a:latin typeface="Times New Roman"/>
                <a:ea typeface="黑体"/>
                <a:cs typeface="Times New Roman"/>
              </a:rPr>
              <a:t>short</a:t>
            </a:r>
            <a:r>
              <a:rPr lang="zh-CN" altLang="en-US" sz="2800" b="0" i="0">
                <a:latin typeface="Times New Roman"/>
                <a:ea typeface="黑体"/>
                <a:cs typeface="Times New Roman"/>
              </a:rPr>
              <a:t>：只能修饰整型（</a:t>
            </a:r>
            <a:r>
              <a:rPr lang="en-US" altLang="zh-CN" sz="2800" b="0" i="0" dirty="0">
                <a:latin typeface="Times New Roman"/>
                <a:ea typeface="黑体"/>
                <a:cs typeface="Times New Roman"/>
              </a:rPr>
              <a:t>int</a:t>
            </a:r>
            <a:r>
              <a:rPr lang="zh-CN" altLang="en-US" sz="2800" b="0" i="0">
                <a:latin typeface="Times New Roman"/>
                <a:ea typeface="黑体"/>
                <a:cs typeface="Times New Roman"/>
              </a:rPr>
              <a:t>）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800" b="0" i="0" dirty="0">
                <a:latin typeface="Times New Roman"/>
                <a:ea typeface="黑体"/>
                <a:cs typeface="Times New Roman"/>
              </a:rPr>
              <a:t> </a:t>
            </a:r>
            <a:r>
              <a:rPr lang="en-US" altLang="zh-CN" sz="2800" b="0" i="0" dirty="0">
                <a:highlight>
                  <a:srgbClr val="FFFF00"/>
                </a:highlight>
                <a:latin typeface="Times New Roman"/>
                <a:ea typeface="黑体"/>
                <a:cs typeface="Times New Roman"/>
              </a:rPr>
              <a:t>long</a:t>
            </a:r>
            <a:r>
              <a:rPr lang="zh-CN" altLang="en-US" sz="2800" b="0" i="0">
                <a:latin typeface="Times New Roman"/>
                <a:ea typeface="黑体"/>
                <a:cs typeface="Times New Roman"/>
              </a:rPr>
              <a:t>：只能修饰</a:t>
            </a:r>
            <a:r>
              <a:rPr lang="en-US" altLang="zh-CN" sz="2800" b="0" i="0" dirty="0">
                <a:latin typeface="Times New Roman"/>
                <a:ea typeface="黑体"/>
                <a:cs typeface="Times New Roman"/>
              </a:rPr>
              <a:t>int</a:t>
            </a:r>
            <a:r>
              <a:rPr lang="zh-CN" altLang="en-US" sz="2800" b="0" i="0">
                <a:latin typeface="Times New Roman"/>
                <a:ea typeface="黑体"/>
                <a:cs typeface="Times New Roman"/>
              </a:rPr>
              <a:t>和</a:t>
            </a:r>
            <a:r>
              <a:rPr lang="en-US" altLang="zh-CN" sz="2800" b="0" i="0" dirty="0">
                <a:latin typeface="Times New Roman"/>
                <a:ea typeface="黑体"/>
                <a:cs typeface="Times New Roman"/>
              </a:rPr>
              <a:t>double</a:t>
            </a:r>
            <a:r>
              <a:rPr lang="zh-CN" altLang="en-US" sz="2800" b="0" i="0">
                <a:latin typeface="Times New Roman"/>
                <a:ea typeface="黑体"/>
                <a:cs typeface="Times New Roman"/>
              </a:rPr>
              <a:t>，</a:t>
            </a:r>
            <a:r>
              <a:rPr lang="en-US" altLang="zh-CN" sz="2800" b="0" i="0" dirty="0">
                <a:latin typeface="Times New Roman"/>
                <a:ea typeface="黑体"/>
                <a:cs typeface="Times New Roman"/>
              </a:rPr>
              <a:t>long int</a:t>
            </a:r>
            <a:r>
              <a:rPr lang="zh-CN" altLang="en-US" sz="2800" b="0" i="0">
                <a:latin typeface="Times New Roman"/>
                <a:ea typeface="黑体"/>
                <a:cs typeface="Times New Roman"/>
              </a:rPr>
              <a:t>可简写为</a:t>
            </a:r>
            <a:r>
              <a:rPr lang="en-US" altLang="zh-CN" sz="2800" b="0" i="0" dirty="0">
                <a:latin typeface="Times New Roman"/>
                <a:ea typeface="黑体"/>
                <a:cs typeface="Times New Roman"/>
              </a:rPr>
              <a:t>long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800" b="0" i="0" dirty="0">
                <a:latin typeface="Times New Roman"/>
                <a:ea typeface="黑体"/>
                <a:cs typeface="Times New Roman"/>
              </a:rPr>
              <a:t> </a:t>
            </a:r>
            <a:r>
              <a:rPr lang="en-US" altLang="zh-CN" sz="2800" b="0" i="0" dirty="0">
                <a:highlight>
                  <a:srgbClr val="FFFF00"/>
                </a:highlight>
                <a:latin typeface="Times New Roman"/>
                <a:ea typeface="黑体"/>
                <a:cs typeface="Times New Roman"/>
              </a:rPr>
              <a:t>signed</a:t>
            </a:r>
            <a:r>
              <a:rPr lang="zh-CN" altLang="en-US" sz="2800" b="0" i="0">
                <a:latin typeface="Times New Roman"/>
                <a:ea typeface="黑体"/>
                <a:cs typeface="Times New Roman"/>
              </a:rPr>
              <a:t>：有符号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800" b="0" i="0" dirty="0">
                <a:latin typeface="Times New Roman"/>
                <a:ea typeface="黑体"/>
                <a:cs typeface="Times New Roman"/>
              </a:rPr>
              <a:t> </a:t>
            </a:r>
            <a:r>
              <a:rPr lang="en-US" altLang="zh-CN" sz="2800" b="0" i="0" dirty="0">
                <a:highlight>
                  <a:srgbClr val="FFFF00"/>
                </a:highlight>
                <a:latin typeface="Times New Roman"/>
                <a:ea typeface="黑体"/>
                <a:cs typeface="Times New Roman"/>
              </a:rPr>
              <a:t>unsigned</a:t>
            </a:r>
            <a:r>
              <a:rPr lang="zh-CN" altLang="en-US" sz="2800" b="0" i="0">
                <a:latin typeface="Times New Roman"/>
                <a:ea typeface="黑体"/>
                <a:cs typeface="Times New Roman"/>
              </a:rPr>
              <a:t>：无符号</a:t>
            </a:r>
          </a:p>
        </p:txBody>
      </p:sp>
      <p:sp>
        <p:nvSpPr>
          <p:cNvPr id="24581" name="Text Box 21">
            <a:extLst>
              <a:ext uri="{FF2B5EF4-FFF2-40B4-BE49-F238E27FC236}">
                <a16:creationId xmlns:a16="http://schemas.microsoft.com/office/drawing/2014/main" id="{02FD9350-E13D-413F-B9A3-5F53AB7CB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076700"/>
            <a:ext cx="7812087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400" b="0" i="0">
                <a:solidFill>
                  <a:srgbClr val="FF0000"/>
                </a:solidFill>
                <a:ea typeface="黑体" panose="02010609060101010101" pitchFamily="49" charset="-122"/>
              </a:rPr>
              <a:t>注意：</a:t>
            </a:r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400" b="0" i="0" dirty="0">
                <a:highlight>
                  <a:srgbClr val="FFFF00"/>
                </a:highlight>
                <a:latin typeface="Times New Roman"/>
                <a:ea typeface="黑体"/>
                <a:cs typeface="Times New Roman"/>
              </a:rPr>
              <a:t>signed </a:t>
            </a:r>
            <a:r>
              <a:rPr lang="zh-CN" altLang="en-US" sz="2400" b="0" i="0">
                <a:highlight>
                  <a:srgbClr val="FFFF00"/>
                </a:highlight>
                <a:latin typeface="Times New Roman"/>
                <a:ea typeface="黑体"/>
                <a:cs typeface="Times New Roman"/>
              </a:rPr>
              <a:t>和</a:t>
            </a:r>
            <a:r>
              <a:rPr lang="en-US" altLang="zh-CN" sz="2400" b="0" i="0" dirty="0">
                <a:highlight>
                  <a:srgbClr val="FFFF00"/>
                </a:highlight>
                <a:latin typeface="Times New Roman"/>
                <a:ea typeface="黑体"/>
                <a:cs typeface="Times New Roman"/>
              </a:rPr>
              <a:t>unsigned</a:t>
            </a:r>
            <a:r>
              <a:rPr lang="zh-CN" altLang="en-US" sz="2400" b="0" i="0">
                <a:highlight>
                  <a:srgbClr val="FFFF00"/>
                </a:highlight>
                <a:latin typeface="Times New Roman"/>
                <a:ea typeface="黑体"/>
                <a:cs typeface="Times New Roman"/>
              </a:rPr>
              <a:t>只能修饰</a:t>
            </a:r>
            <a:r>
              <a:rPr lang="en-US" altLang="zh-CN" sz="2400" b="0" i="0" dirty="0">
                <a:highlight>
                  <a:srgbClr val="FFFF00"/>
                </a:highlight>
                <a:latin typeface="Times New Roman"/>
                <a:ea typeface="黑体"/>
                <a:cs typeface="Times New Roman"/>
              </a:rPr>
              <a:t>char</a:t>
            </a:r>
            <a:r>
              <a:rPr lang="zh-CN" altLang="en-US" sz="2400" b="0" i="0">
                <a:highlight>
                  <a:srgbClr val="FFFF00"/>
                </a:highlight>
                <a:latin typeface="Times New Roman"/>
                <a:ea typeface="黑体"/>
                <a:cs typeface="Times New Roman"/>
              </a:rPr>
              <a:t>和</a:t>
            </a:r>
            <a:r>
              <a:rPr lang="en-US" altLang="zh-CN" sz="2400" b="0" i="0" dirty="0">
                <a:highlight>
                  <a:srgbClr val="FFFF00"/>
                </a:highlight>
                <a:latin typeface="Times New Roman"/>
                <a:ea typeface="黑体"/>
                <a:cs typeface="Times New Roman"/>
              </a:rPr>
              <a:t>int</a:t>
            </a:r>
            <a:r>
              <a:rPr lang="zh-CN" altLang="en-US" sz="2400" b="0" i="0">
                <a:highlight>
                  <a:srgbClr val="FFFF00"/>
                </a:highlight>
                <a:latin typeface="Times New Roman"/>
                <a:ea typeface="黑体"/>
                <a:cs typeface="Times New Roman"/>
              </a:rPr>
              <a:t>；</a:t>
            </a:r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400" b="0" i="0">
                <a:latin typeface="Times New Roman"/>
                <a:ea typeface="黑体"/>
                <a:cs typeface="Times New Roman"/>
              </a:rPr>
              <a:t>默认</a:t>
            </a:r>
            <a:r>
              <a:rPr lang="en-US" altLang="zh-CN" sz="2400" b="0" i="0" dirty="0">
                <a:highlight>
                  <a:srgbClr val="FFFF00"/>
                </a:highlight>
                <a:latin typeface="Times New Roman"/>
                <a:ea typeface="黑体"/>
                <a:cs typeface="Times New Roman"/>
              </a:rPr>
              <a:t>char</a:t>
            </a:r>
            <a:r>
              <a:rPr lang="zh-CN" altLang="en-US" sz="2400" b="0" i="0">
                <a:latin typeface="Times New Roman"/>
                <a:ea typeface="黑体"/>
                <a:cs typeface="Times New Roman"/>
              </a:rPr>
              <a:t>和</a:t>
            </a:r>
            <a:r>
              <a:rPr lang="en-US" altLang="zh-CN" sz="2400" b="0" i="0" dirty="0">
                <a:highlight>
                  <a:srgbClr val="FFFF00"/>
                </a:highlight>
                <a:latin typeface="Times New Roman"/>
                <a:ea typeface="黑体"/>
                <a:cs typeface="Times New Roman"/>
              </a:rPr>
              <a:t>int</a:t>
            </a:r>
            <a:r>
              <a:rPr lang="zh-CN" altLang="en-US" sz="2400" b="0" i="0">
                <a:latin typeface="Times New Roman"/>
                <a:ea typeface="黑体"/>
                <a:cs typeface="Times New Roman"/>
              </a:rPr>
              <a:t>为有符号；</a:t>
            </a:r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400" b="0" i="0">
                <a:latin typeface="Times New Roman"/>
                <a:ea typeface="黑体"/>
                <a:cs typeface="Times New Roman"/>
              </a:rPr>
              <a:t>实型数总是有符号的，不能用</a:t>
            </a:r>
            <a:r>
              <a:rPr lang="en-US" altLang="zh-CN" sz="2400" b="0" i="0" dirty="0">
                <a:highlight>
                  <a:srgbClr val="FFFF00"/>
                </a:highlight>
                <a:latin typeface="Times New Roman"/>
                <a:ea typeface="黑体"/>
                <a:cs typeface="Times New Roman"/>
              </a:rPr>
              <a:t>unsigned</a:t>
            </a:r>
            <a:r>
              <a:rPr lang="zh-CN" altLang="en-US" sz="2400" b="0" i="0">
                <a:latin typeface="Times New Roman"/>
                <a:ea typeface="黑体"/>
                <a:cs typeface="Times New Roman"/>
              </a:rPr>
              <a:t>修饰。</a:t>
            </a:r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400" b="0" i="0">
                <a:highlight>
                  <a:srgbClr val="FFFF00"/>
                </a:highlight>
                <a:latin typeface="Times New Roman"/>
                <a:ea typeface="黑体"/>
                <a:cs typeface="Times New Roman"/>
              </a:rPr>
              <a:t>long, short, signed, unsigned</a:t>
            </a:r>
            <a:r>
              <a:rPr lang="zh-CN" altLang="en-US" sz="2400" b="0" i="0">
                <a:ea typeface="黑体" panose="02010609060101010101" pitchFamily="49" charset="-122"/>
              </a:rPr>
              <a:t>修饰</a:t>
            </a:r>
            <a:r>
              <a:rPr lang="en-US" altLang="zh-CN" sz="2400" b="0" i="0">
                <a:ea typeface="黑体" panose="02010609060101010101" pitchFamily="49" charset="-122"/>
              </a:rPr>
              <a:t>int</a:t>
            </a:r>
            <a:r>
              <a:rPr lang="zh-CN" altLang="en-US" sz="2400" b="0" i="0">
                <a:ea typeface="黑体" panose="02010609060101010101" pitchFamily="49" charset="-122"/>
              </a:rPr>
              <a:t>时，</a:t>
            </a:r>
            <a:r>
              <a:rPr lang="en-US" altLang="zh-CN" sz="2400" b="0" i="0"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 sz="2400" b="0" i="0">
                <a:ea typeface="黑体" panose="02010609060101010101" pitchFamily="49" charset="-122"/>
                <a:cs typeface="Times New Roman" panose="02020603050405020304" pitchFamily="18" charset="0"/>
              </a:rPr>
              <a:t>可省略</a:t>
            </a:r>
          </a:p>
        </p:txBody>
      </p:sp>
      <p:sp>
        <p:nvSpPr>
          <p:cNvPr id="24582" name="Rectangle 22">
            <a:extLst>
              <a:ext uri="{FF2B5EF4-FFF2-40B4-BE49-F238E27FC236}">
                <a16:creationId xmlns:a16="http://schemas.microsoft.com/office/drawing/2014/main" id="{568761BE-8C7A-4C75-9A4D-160C3DA47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88950"/>
            <a:ext cx="80010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200" b="0" i="0">
                <a:solidFill>
                  <a:schemeClr val="tx2"/>
                </a:solidFill>
                <a:ea typeface="黑体" panose="02010609060101010101" pitchFamily="49" charset="-122"/>
              </a:rPr>
              <a:t>2.2 </a:t>
            </a:r>
            <a:r>
              <a:rPr lang="zh-CN" altLang="en-US" sz="4200" b="0" i="0">
                <a:solidFill>
                  <a:schemeClr val="tx2"/>
                </a:solidFill>
                <a:ea typeface="黑体" panose="02010609060101010101" pitchFamily="49" charset="-122"/>
              </a:rPr>
              <a:t>基本数据类型</a:t>
            </a: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4">
            <a:extLst>
              <a:ext uri="{FF2B5EF4-FFF2-40B4-BE49-F238E27FC236}">
                <a16:creationId xmlns:a16="http://schemas.microsoft.com/office/drawing/2014/main" id="{7AF4360F-F704-44E2-A393-9328C924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F32D714-A9A1-4CDE-BEC1-0108ED952AF0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13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A24968F6-7F5E-4063-B1B5-2C6A5CD01B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2.2 </a:t>
            </a:r>
            <a:r>
              <a:rPr lang="zh-CN" altLang="en-US"/>
              <a:t>基本数据类型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64323D9A-55FF-4C25-9955-B515164044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</a:t>
            </a:r>
            <a:r>
              <a:rPr lang="zh-CN" altLang="en-US"/>
              <a:t>、整型</a:t>
            </a:r>
            <a:r>
              <a:rPr lang="en-US" altLang="zh-CN" dirty="0"/>
              <a:t>int</a:t>
            </a:r>
          </a:p>
          <a:p>
            <a:pPr eaLnBrk="1" hangingPunct="1"/>
            <a:r>
              <a:rPr lang="zh-CN" altLang="en-US"/>
              <a:t>整型规定了</a:t>
            </a:r>
            <a:r>
              <a:rPr lang="zh-CN" altLang="en-US">
                <a:solidFill>
                  <a:srgbClr val="FF0000"/>
                </a:solidFill>
              </a:rPr>
              <a:t>整数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表示形式</a:t>
            </a:r>
            <a:r>
              <a:rPr lang="zh-CN" altLang="en-US"/>
              <a:t>，整数的</a:t>
            </a:r>
            <a:r>
              <a:rPr lang="zh-CN" altLang="en-US">
                <a:solidFill>
                  <a:srgbClr val="FF0000"/>
                </a:solidFill>
              </a:rPr>
              <a:t>运算（操作），</a:t>
            </a:r>
            <a:r>
              <a:rPr lang="zh-CN" altLang="en-US"/>
              <a:t>以及整数在计算机中的</a:t>
            </a:r>
            <a:r>
              <a:rPr lang="zh-CN" altLang="en-US">
                <a:solidFill>
                  <a:srgbClr val="FF0000"/>
                </a:solidFill>
              </a:rPr>
              <a:t>表示范围。</a:t>
            </a:r>
          </a:p>
          <a:p>
            <a:pPr lvl="1" indent="-436245" eaLnBrk="1" hangingPunct="1"/>
            <a:r>
              <a:rPr lang="zh-CN" altLang="en-US"/>
              <a:t>整型数的内部表示：二进制补码</a:t>
            </a:r>
            <a:endParaRPr lang="zh-CN" altLang="en-US">
              <a:cs typeface="Times New Roman"/>
            </a:endParaRPr>
          </a:p>
          <a:p>
            <a:pPr lvl="1" indent="-436245" eaLnBrk="1" hangingPunct="1"/>
            <a:r>
              <a:rPr lang="zh-CN" altLang="en-US"/>
              <a:t>整型数的表示范围：取决于二进制位数</a:t>
            </a:r>
            <a:endParaRPr lang="zh-CN" altLang="en-US">
              <a:cs typeface="Times New Roman"/>
            </a:endParaRPr>
          </a:p>
          <a:p>
            <a:pPr eaLnBrk="1" hangingPunct="1"/>
            <a:r>
              <a:rPr lang="zh-CN" altLang="en-US"/>
              <a:t>整型类型标识符：</a:t>
            </a:r>
            <a:r>
              <a:rPr lang="en-US" altLang="zh-CN" dirty="0">
                <a:solidFill>
                  <a:srgbClr val="FF0000"/>
                </a:solidFill>
              </a:rPr>
              <a:t>int</a:t>
            </a:r>
            <a:endParaRPr lang="en-US" altLang="zh-CN" dirty="0">
              <a:solidFill>
                <a:srgbClr val="FF0000"/>
              </a:solidFill>
              <a:cs typeface="Times New Roman"/>
            </a:endParaRPr>
          </a:p>
          <a:p>
            <a:pPr lvl="1" indent="-436245" eaLnBrk="1" hangingPunct="1"/>
            <a:r>
              <a:rPr lang="zh-CN" altLang="en-US"/>
              <a:t>类型修饰符：</a:t>
            </a:r>
            <a:r>
              <a:rPr lang="en-US" altLang="zh-CN" dirty="0">
                <a:highlight>
                  <a:srgbClr val="FFFF00"/>
                </a:highlight>
                <a:latin typeface="Times New Roman"/>
                <a:ea typeface="黑体"/>
                <a:cs typeface="Times New Roman"/>
              </a:rPr>
              <a:t>long, short, signed , unsigned</a:t>
            </a:r>
          </a:p>
          <a:p>
            <a:pPr lvl="1" indent="-436245" eaLnBrk="1" hangingPunct="1"/>
            <a:r>
              <a:rPr lang="en-US" altLang="zh-CN" dirty="0" err="1"/>
              <a:t>c++</a:t>
            </a:r>
            <a:r>
              <a:rPr lang="zh-CN" altLang="en-US"/>
              <a:t>规定：</a:t>
            </a:r>
            <a:endParaRPr lang="zh-CN" altLang="en-US">
              <a:cs typeface="Times New Roman"/>
            </a:endParaRPr>
          </a:p>
          <a:p>
            <a:pPr lvl="1" indent="-436245" eaLnBrk="1" hangingPunct="1">
              <a:buNone/>
            </a:pPr>
            <a:r>
              <a:rPr lang="zh-CN" altLang="en-US" dirty="0"/>
              <a:t> </a:t>
            </a:r>
            <a:r>
              <a:rPr lang="en-US" altLang="zh-CN" dirty="0">
                <a:highlight>
                  <a:srgbClr val="FFFF00"/>
                </a:highlight>
              </a:rPr>
              <a:t>char &lt;= short int &lt;= int &lt;= long int</a:t>
            </a:r>
            <a:endParaRPr lang="en-US" altLang="zh-CN" dirty="0">
              <a:highlight>
                <a:srgbClr val="FFFF00"/>
              </a:highlight>
              <a:cs typeface="Times New Roman"/>
            </a:endParaRP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C88A4A51-D87A-471A-A69D-43100245B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88F4CC9-BF11-4A07-9DA1-E2CDBCDE6C50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14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7E1AFABF-E8DF-4D5E-8234-A878526E0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268413"/>
            <a:ext cx="91440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3200" i="0">
                <a:latin typeface="楷体_GB2312" pitchFamily="49" charset="-122"/>
              </a:rPr>
              <a:t>1</a:t>
            </a:r>
            <a:r>
              <a:rPr lang="zh-CN" altLang="en-US" sz="3200" i="0">
                <a:latin typeface="楷体_GB2312" pitchFamily="49" charset="-122"/>
              </a:rPr>
              <a:t>、整型</a:t>
            </a:r>
            <a:r>
              <a:rPr lang="en-US" altLang="zh-CN" sz="3200" i="0">
                <a:latin typeface="楷体_GB2312" pitchFamily="49" charset="-122"/>
              </a:rPr>
              <a:t>int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800" i="0">
                <a:solidFill>
                  <a:srgbClr val="0000FF"/>
                </a:solidFill>
                <a:latin typeface="楷体_GB2312" pitchFamily="49" charset="-122"/>
              </a:rPr>
              <a:t>在</a:t>
            </a:r>
            <a:r>
              <a:rPr lang="en-US" altLang="zh-CN" sz="2800" i="0">
                <a:solidFill>
                  <a:srgbClr val="0000FF"/>
                </a:solidFill>
                <a:latin typeface="楷体_GB2312" pitchFamily="49" charset="-122"/>
              </a:rPr>
              <a:t>32</a:t>
            </a:r>
            <a:r>
              <a:rPr lang="zh-CN" altLang="en-US" sz="2800" i="0">
                <a:solidFill>
                  <a:srgbClr val="0000FF"/>
                </a:solidFill>
                <a:latin typeface="楷体_GB2312" pitchFamily="49" charset="-122"/>
              </a:rPr>
              <a:t>位编译器中：</a:t>
            </a:r>
          </a:p>
          <a:p>
            <a:pPr eaLnBrk="1" hangingPunct="1">
              <a:lnSpc>
                <a:spcPct val="90000"/>
              </a:lnSpc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zh-CN" altLang="en-US" sz="2800" b="0" i="0"/>
              <a:t> </a:t>
            </a:r>
            <a:r>
              <a:rPr lang="en-US" altLang="zh-CN" sz="2800" b="0" i="0">
                <a:solidFill>
                  <a:srgbClr val="FF0000"/>
                </a:solidFill>
              </a:rPr>
              <a:t>short int</a:t>
            </a:r>
            <a:r>
              <a:rPr lang="zh-CN" altLang="en-US" sz="2800" b="0" i="0"/>
              <a:t>、</a:t>
            </a:r>
            <a:r>
              <a:rPr lang="en-US" altLang="zh-CN" sz="2800" b="0" i="0"/>
              <a:t>signed short int</a:t>
            </a:r>
            <a:r>
              <a:rPr lang="zh-CN" altLang="en-US" sz="2800" b="0" i="0"/>
              <a:t>、</a:t>
            </a:r>
            <a:r>
              <a:rPr lang="en-US" altLang="zh-CN" sz="2800" b="0" i="0"/>
              <a:t>unsigned short int</a:t>
            </a:r>
          </a:p>
        </p:txBody>
      </p:sp>
      <p:grpSp>
        <p:nvGrpSpPr>
          <p:cNvPr id="26628" name="Group 29">
            <a:extLst>
              <a:ext uri="{FF2B5EF4-FFF2-40B4-BE49-F238E27FC236}">
                <a16:creationId xmlns:a16="http://schemas.microsoft.com/office/drawing/2014/main" id="{0E2BB1D5-E322-443A-B933-ADBAC96076F2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2420938"/>
            <a:ext cx="4824412" cy="890587"/>
            <a:chOff x="1066" y="1161"/>
            <a:chExt cx="3039" cy="561"/>
          </a:xfrm>
        </p:grpSpPr>
        <p:sp>
          <p:nvSpPr>
            <p:cNvPr id="26645" name="Rectangle 12">
              <a:extLst>
                <a:ext uri="{FF2B5EF4-FFF2-40B4-BE49-F238E27FC236}">
                  <a16:creationId xmlns:a16="http://schemas.microsoft.com/office/drawing/2014/main" id="{8A0F9DF9-6998-47E3-AF44-04E3E0262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1434"/>
              <a:ext cx="1344" cy="288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>
              <a:prstShdw prst="shdw17" dist="17961" dir="2700000">
                <a:srgbClr val="1F7A7A"/>
              </a:prstShdw>
            </a:effectLst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46" name="Rectangle 13">
              <a:extLst>
                <a:ext uri="{FF2B5EF4-FFF2-40B4-BE49-F238E27FC236}">
                  <a16:creationId xmlns:a16="http://schemas.microsoft.com/office/drawing/2014/main" id="{AF903FBE-955A-45D7-AB82-50A71D43E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" y="1418"/>
              <a:ext cx="1344" cy="288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>
              <a:prstShdw prst="shdw17" dist="17961" dir="2700000">
                <a:srgbClr val="1F7A7A"/>
              </a:prstShdw>
            </a:effectLst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47" name="Text Box 14">
              <a:extLst>
                <a:ext uri="{FF2B5EF4-FFF2-40B4-BE49-F238E27FC236}">
                  <a16:creationId xmlns:a16="http://schemas.microsoft.com/office/drawing/2014/main" id="{F6C83782-E6AA-4B62-9440-76315F4EF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1207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600" i="0">
                  <a:latin typeface="Arial" panose="020B0604020202020204" pitchFamily="34" charset="0"/>
                </a:rPr>
                <a:t>15</a:t>
              </a:r>
              <a:endParaRPr kumimoji="1" lang="en-US" altLang="zh-CN" sz="1600" b="0" i="0">
                <a:latin typeface="Arial" panose="020B0604020202020204" pitchFamily="34" charset="0"/>
              </a:endParaRPr>
            </a:p>
          </p:txBody>
        </p:sp>
        <p:sp>
          <p:nvSpPr>
            <p:cNvPr id="26648" name="Text Box 15">
              <a:extLst>
                <a:ext uri="{FF2B5EF4-FFF2-40B4-BE49-F238E27FC236}">
                  <a16:creationId xmlns:a16="http://schemas.microsoft.com/office/drawing/2014/main" id="{1E38ACEC-F39D-44E2-A5D1-26B306A54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116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600" i="0">
                  <a:latin typeface="Arial" panose="020B0604020202020204" pitchFamily="34" charset="0"/>
                </a:rPr>
                <a:t>8</a:t>
              </a:r>
              <a:endParaRPr kumimoji="1" lang="en-US" altLang="zh-CN" sz="1600" b="0" i="0">
                <a:latin typeface="Arial" panose="020B0604020202020204" pitchFamily="34" charset="0"/>
              </a:endParaRPr>
            </a:p>
          </p:txBody>
        </p:sp>
        <p:sp>
          <p:nvSpPr>
            <p:cNvPr id="26649" name="Text Box 16">
              <a:extLst>
                <a:ext uri="{FF2B5EF4-FFF2-40B4-BE49-F238E27FC236}">
                  <a16:creationId xmlns:a16="http://schemas.microsoft.com/office/drawing/2014/main" id="{2AA818BD-85B0-4735-A53B-FF39CCCA5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5" y="116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600" i="0">
                  <a:latin typeface="Arial" panose="020B0604020202020204" pitchFamily="34" charset="0"/>
                </a:rPr>
                <a:t>7</a:t>
              </a:r>
              <a:endParaRPr kumimoji="1" lang="en-US" altLang="zh-CN" sz="1600" b="0" i="0">
                <a:latin typeface="Arial" panose="020B0604020202020204" pitchFamily="34" charset="0"/>
              </a:endParaRPr>
            </a:p>
          </p:txBody>
        </p:sp>
        <p:sp>
          <p:nvSpPr>
            <p:cNvPr id="26650" name="Text Box 17">
              <a:extLst>
                <a:ext uri="{FF2B5EF4-FFF2-40B4-BE49-F238E27FC236}">
                  <a16:creationId xmlns:a16="http://schemas.microsoft.com/office/drawing/2014/main" id="{96FB1FE3-8234-44D8-A225-64B6EEF43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8" y="116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600" i="0">
                  <a:latin typeface="Arial" panose="020B0604020202020204" pitchFamily="34" charset="0"/>
                </a:rPr>
                <a:t>0</a:t>
              </a:r>
              <a:endParaRPr kumimoji="1" lang="en-US" altLang="zh-CN" sz="1600" b="0" i="0">
                <a:latin typeface="Arial" panose="020B0604020202020204" pitchFamily="34" charset="0"/>
              </a:endParaRPr>
            </a:p>
          </p:txBody>
        </p:sp>
      </p:grpSp>
      <p:grpSp>
        <p:nvGrpSpPr>
          <p:cNvPr id="184347" name="Group 27">
            <a:extLst>
              <a:ext uri="{FF2B5EF4-FFF2-40B4-BE49-F238E27FC236}">
                <a16:creationId xmlns:a16="http://schemas.microsoft.com/office/drawing/2014/main" id="{90182C2C-B905-4067-BF15-12C13064D341}"/>
              </a:ext>
            </a:extLst>
          </p:cNvPr>
          <p:cNvGrpSpPr>
            <a:grpSpLocks/>
          </p:cNvGrpSpPr>
          <p:nvPr/>
        </p:nvGrpSpPr>
        <p:grpSpPr bwMode="auto">
          <a:xfrm>
            <a:off x="792163" y="3789363"/>
            <a:ext cx="8351837" cy="2519362"/>
            <a:chOff x="0" y="2251"/>
            <a:chExt cx="5760" cy="1587"/>
          </a:xfrm>
        </p:grpSpPr>
        <p:sp>
          <p:nvSpPr>
            <p:cNvPr id="26632" name="Rectangle 7">
              <a:extLst>
                <a:ext uri="{FF2B5EF4-FFF2-40B4-BE49-F238E27FC236}">
                  <a16:creationId xmlns:a16="http://schemas.microsoft.com/office/drawing/2014/main" id="{C540324D-21F9-4EF8-8D4A-9BBAE5F56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51"/>
              <a:ext cx="5760" cy="1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0" i="0">
                  <a:solidFill>
                    <a:srgbClr val="FF0000"/>
                  </a:solidFill>
                  <a:ea typeface="黑体" panose="02010609060101010101" pitchFamily="49" charset="-122"/>
                </a:rPr>
                <a:t>int</a:t>
              </a:r>
              <a:r>
                <a:rPr lang="zh-CN" altLang="en-US" sz="2800" b="0" i="0">
                  <a:ea typeface="黑体" panose="02010609060101010101" pitchFamily="49" charset="-122"/>
                </a:rPr>
                <a:t>、</a:t>
              </a:r>
              <a:r>
                <a:rPr lang="en-US" altLang="zh-CN" sz="2800" b="0" i="0">
                  <a:ea typeface="黑体" panose="02010609060101010101" pitchFamily="49" charset="-122"/>
                </a:rPr>
                <a:t>signed int</a:t>
              </a:r>
              <a:r>
                <a:rPr lang="zh-CN" altLang="en-US" sz="2800" b="0" i="0">
                  <a:ea typeface="黑体" panose="02010609060101010101" pitchFamily="49" charset="-122"/>
                </a:rPr>
                <a:t>、</a:t>
              </a:r>
              <a:r>
                <a:rPr lang="en-US" altLang="zh-CN" sz="2800" b="0" i="0">
                  <a:ea typeface="黑体" panose="02010609060101010101" pitchFamily="49" charset="-122"/>
                </a:rPr>
                <a:t>unsigned int</a:t>
              </a:r>
            </a:p>
            <a:p>
              <a:pPr eaLnBrk="1" hangingPunct="1"/>
              <a:r>
                <a:rPr lang="en-US" altLang="zh-CN" sz="2800" b="0" i="0">
                  <a:solidFill>
                    <a:srgbClr val="FF0000"/>
                  </a:solidFill>
                  <a:ea typeface="黑体" panose="02010609060101010101" pitchFamily="49" charset="-122"/>
                </a:rPr>
                <a:t>long int</a:t>
              </a:r>
              <a:r>
                <a:rPr lang="zh-CN" altLang="en-US" sz="2800" b="0" i="0">
                  <a:ea typeface="黑体" panose="02010609060101010101" pitchFamily="49" charset="-122"/>
                </a:rPr>
                <a:t>、</a:t>
              </a:r>
              <a:r>
                <a:rPr lang="en-US" altLang="zh-CN" sz="2800" b="0" i="0">
                  <a:ea typeface="黑体" panose="02010609060101010101" pitchFamily="49" charset="-122"/>
                </a:rPr>
                <a:t>signed long int</a:t>
              </a:r>
              <a:r>
                <a:rPr lang="zh-CN" altLang="en-US" sz="2800" b="0" i="0">
                  <a:ea typeface="黑体" panose="02010609060101010101" pitchFamily="49" charset="-122"/>
                </a:rPr>
                <a:t>、</a:t>
              </a:r>
              <a:r>
                <a:rPr lang="en-US" altLang="zh-CN" sz="2800" b="0" i="0">
                  <a:ea typeface="黑体" panose="02010609060101010101" pitchFamily="49" charset="-122"/>
                </a:rPr>
                <a:t>unsigned long int</a:t>
              </a:r>
            </a:p>
            <a:p>
              <a:pPr algn="just" eaLnBrk="1" hangingPunct="1">
                <a:lnSpc>
                  <a:spcPct val="70000"/>
                </a:lnSpc>
              </a:pPr>
              <a:endParaRPr lang="en-US" altLang="zh-CN" sz="2400" b="0" i="0">
                <a:ea typeface="黑体" panose="02010609060101010101" pitchFamily="49" charset="-122"/>
              </a:endParaRPr>
            </a:p>
            <a:p>
              <a:pPr algn="just" eaLnBrk="1" hangingPunct="1">
                <a:lnSpc>
                  <a:spcPct val="70000"/>
                </a:lnSpc>
              </a:pPr>
              <a:endParaRPr lang="en-US" altLang="zh-CN" sz="2400" i="0">
                <a:solidFill>
                  <a:schemeClr val="accent2"/>
                </a:solidFill>
                <a:latin typeface="Arial" panose="020B0604020202020204" pitchFamily="34" charset="0"/>
              </a:endParaRPr>
            </a:p>
            <a:p>
              <a:pPr algn="just" eaLnBrk="1" hangingPunct="1">
                <a:lnSpc>
                  <a:spcPct val="70000"/>
                </a:lnSpc>
              </a:pPr>
              <a:endParaRPr lang="en-US" altLang="zh-CN" sz="2400" i="0">
                <a:solidFill>
                  <a:schemeClr val="accent2"/>
                </a:solidFill>
                <a:latin typeface="Arial" panose="020B0604020202020204" pitchFamily="34" charset="0"/>
              </a:endParaRPr>
            </a:p>
            <a:p>
              <a:pPr algn="just" eaLnBrk="1" hangingPunct="1">
                <a:lnSpc>
                  <a:spcPct val="70000"/>
                </a:lnSpc>
              </a:pPr>
              <a:r>
                <a:rPr lang="en-US" altLang="zh-CN" sz="2000" i="0">
                  <a:solidFill>
                    <a:schemeClr val="accent2"/>
                  </a:solidFill>
                  <a:latin typeface="Arial" panose="020B0604020202020204" pitchFamily="34" charset="0"/>
                </a:rPr>
                <a:t>		</a:t>
              </a:r>
            </a:p>
            <a:p>
              <a:pPr algn="just" eaLnBrk="1" hangingPunct="1">
                <a:lnSpc>
                  <a:spcPct val="70000"/>
                </a:lnSpc>
              </a:pPr>
              <a:endParaRPr lang="en-US" altLang="zh-CN" sz="2000" i="0">
                <a:solidFill>
                  <a:schemeClr val="accent2"/>
                </a:solidFill>
                <a:latin typeface="Arial" panose="020B0604020202020204" pitchFamily="34" charset="0"/>
              </a:endParaRPr>
            </a:p>
            <a:p>
              <a:pPr algn="just" eaLnBrk="1" hangingPunct="1">
                <a:lnSpc>
                  <a:spcPct val="70000"/>
                </a:lnSpc>
              </a:pPr>
              <a:endParaRPr lang="en-US" altLang="zh-CN" sz="2000" i="0">
                <a:solidFill>
                  <a:schemeClr val="accent2"/>
                </a:solidFill>
                <a:latin typeface="Arial" panose="020B0604020202020204" pitchFamily="34" charset="0"/>
              </a:endParaRPr>
            </a:p>
            <a:p>
              <a:pPr algn="just" eaLnBrk="1" hangingPunct="1">
                <a:lnSpc>
                  <a:spcPct val="70000"/>
                </a:lnSpc>
              </a:pPr>
              <a:r>
                <a:rPr lang="en-US" altLang="zh-CN" sz="2000" i="0">
                  <a:solidFill>
                    <a:schemeClr val="accent2"/>
                  </a:solidFill>
                  <a:latin typeface="Arial" panose="020B0604020202020204" pitchFamily="34" charset="0"/>
                </a:rPr>
                <a:t>     </a:t>
              </a:r>
              <a:r>
                <a:rPr lang="zh-CN" altLang="en-US" sz="2000" i="0">
                  <a:solidFill>
                    <a:srgbClr val="FF0000"/>
                  </a:solidFill>
                  <a:latin typeface="Arial" panose="020B0604020202020204" pitchFamily="34" charset="0"/>
                </a:rPr>
                <a:t>有符号长整型占用四个字节存储空间 </a:t>
              </a:r>
              <a:r>
                <a:rPr lang="en-US" altLang="zh-CN" sz="2000" i="0">
                  <a:solidFill>
                    <a:srgbClr val="FF0000"/>
                  </a:solidFill>
                  <a:latin typeface="Arial" panose="020B0604020202020204" pitchFamily="34" charset="0"/>
                </a:rPr>
                <a:t>-2</a:t>
              </a:r>
              <a:r>
                <a:rPr lang="en-US" altLang="zh-CN" sz="2000" i="0" baseline="30000">
                  <a:solidFill>
                    <a:srgbClr val="FF0000"/>
                  </a:solidFill>
                  <a:latin typeface="Arial" panose="020B0604020202020204" pitchFamily="34" charset="0"/>
                </a:rPr>
                <a:t>31</a:t>
              </a:r>
              <a:r>
                <a:rPr lang="en-US" altLang="zh-CN" sz="2000" i="0">
                  <a:solidFill>
                    <a:srgbClr val="FF0000"/>
                  </a:solidFill>
                  <a:latin typeface="Arial" panose="020B0604020202020204" pitchFamily="34" charset="0"/>
                </a:rPr>
                <a:t>~2</a:t>
              </a:r>
              <a:r>
                <a:rPr lang="en-US" altLang="zh-CN" sz="2000" i="0" baseline="30000">
                  <a:solidFill>
                    <a:srgbClr val="FF0000"/>
                  </a:solidFill>
                  <a:latin typeface="Arial" panose="020B0604020202020204" pitchFamily="34" charset="0"/>
                </a:rPr>
                <a:t>31</a:t>
              </a:r>
              <a:r>
                <a:rPr lang="en-US" altLang="zh-CN" sz="2000" i="0">
                  <a:solidFill>
                    <a:srgbClr val="FF0000"/>
                  </a:solidFill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26633" name="Rectangle 8">
              <a:extLst>
                <a:ext uri="{FF2B5EF4-FFF2-40B4-BE49-F238E27FC236}">
                  <a16:creationId xmlns:a16="http://schemas.microsoft.com/office/drawing/2014/main" id="{AE4B37A3-5E39-4E65-B915-0E73155F0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" y="3172"/>
              <a:ext cx="894" cy="288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>
              <a:prstShdw prst="shdw17" dist="17961" dir="2700000">
                <a:srgbClr val="1F7A7A"/>
              </a:prstShdw>
            </a:effectLst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34" name="Rectangle 9">
              <a:extLst>
                <a:ext uri="{FF2B5EF4-FFF2-40B4-BE49-F238E27FC236}">
                  <a16:creationId xmlns:a16="http://schemas.microsoft.com/office/drawing/2014/main" id="{F2EEB452-2342-40F6-82B1-35CD10B96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3" y="3172"/>
              <a:ext cx="851" cy="288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>
              <a:prstShdw prst="shdw17" dist="17961" dir="2700000">
                <a:srgbClr val="1F7A7A"/>
              </a:prstShdw>
            </a:effectLst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35" name="Rectangle 10">
              <a:extLst>
                <a:ext uri="{FF2B5EF4-FFF2-40B4-BE49-F238E27FC236}">
                  <a16:creationId xmlns:a16="http://schemas.microsoft.com/office/drawing/2014/main" id="{AE32808A-5777-4EB7-BB35-BA915036E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" y="3172"/>
              <a:ext cx="973" cy="288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>
              <a:prstShdw prst="shdw17" dist="17961" dir="2700000">
                <a:srgbClr val="1F7A7A"/>
              </a:prstShdw>
            </a:effectLst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36" name="Rectangle 11">
              <a:extLst>
                <a:ext uri="{FF2B5EF4-FFF2-40B4-BE49-F238E27FC236}">
                  <a16:creationId xmlns:a16="http://schemas.microsoft.com/office/drawing/2014/main" id="{1D140177-5CF1-4E81-AC68-17F7D0D3B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1" y="3172"/>
              <a:ext cx="973" cy="288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>
              <a:prstShdw prst="shdw17" dist="17961" dir="2700000">
                <a:srgbClr val="1F7A7A"/>
              </a:prstShdw>
            </a:effectLst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37" name="Text Box 18">
              <a:extLst>
                <a:ext uri="{FF2B5EF4-FFF2-40B4-BE49-F238E27FC236}">
                  <a16:creationId xmlns:a16="http://schemas.microsoft.com/office/drawing/2014/main" id="{07089AED-0AA9-4F86-8B28-205A94304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" y="2992"/>
              <a:ext cx="2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600" i="0">
                  <a:latin typeface="Arial" panose="020B0604020202020204" pitchFamily="34" charset="0"/>
                </a:rPr>
                <a:t>31</a:t>
              </a:r>
              <a:endParaRPr kumimoji="1" lang="en-US" altLang="zh-CN" sz="1600" b="0" i="0">
                <a:latin typeface="Arial" panose="020B0604020202020204" pitchFamily="34" charset="0"/>
              </a:endParaRPr>
            </a:p>
          </p:txBody>
        </p:sp>
        <p:sp>
          <p:nvSpPr>
            <p:cNvPr id="26638" name="Text Box 19">
              <a:extLst>
                <a:ext uri="{FF2B5EF4-FFF2-40B4-BE49-F238E27FC236}">
                  <a16:creationId xmlns:a16="http://schemas.microsoft.com/office/drawing/2014/main" id="{379432FE-9F32-4AAD-BA3D-73FD1009B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1" y="2976"/>
              <a:ext cx="2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600" i="0">
                  <a:latin typeface="Arial" panose="020B0604020202020204" pitchFamily="34" charset="0"/>
                </a:rPr>
                <a:t>24</a:t>
              </a:r>
              <a:endParaRPr kumimoji="1" lang="en-US" altLang="zh-CN" sz="1600" b="0" i="0">
                <a:latin typeface="Arial" panose="020B0604020202020204" pitchFamily="34" charset="0"/>
              </a:endParaRPr>
            </a:p>
          </p:txBody>
        </p:sp>
        <p:sp>
          <p:nvSpPr>
            <p:cNvPr id="26639" name="Text Box 20">
              <a:extLst>
                <a:ext uri="{FF2B5EF4-FFF2-40B4-BE49-F238E27FC236}">
                  <a16:creationId xmlns:a16="http://schemas.microsoft.com/office/drawing/2014/main" id="{75518164-55B7-417F-80F2-089D5E63D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1" y="2976"/>
              <a:ext cx="2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600" i="0">
                  <a:latin typeface="Arial" panose="020B0604020202020204" pitchFamily="34" charset="0"/>
                </a:rPr>
                <a:t>23</a:t>
              </a:r>
              <a:endParaRPr kumimoji="1" lang="en-US" altLang="zh-CN" sz="1600" b="0" i="0">
                <a:latin typeface="Arial" panose="020B0604020202020204" pitchFamily="34" charset="0"/>
              </a:endParaRPr>
            </a:p>
          </p:txBody>
        </p:sp>
        <p:sp>
          <p:nvSpPr>
            <p:cNvPr id="26640" name="Text Box 21">
              <a:extLst>
                <a:ext uri="{FF2B5EF4-FFF2-40B4-BE49-F238E27FC236}">
                  <a16:creationId xmlns:a16="http://schemas.microsoft.com/office/drawing/2014/main" id="{D4FA298D-AD57-44CA-8792-C7ADAAA3E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4" y="2976"/>
              <a:ext cx="2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600" i="0">
                  <a:latin typeface="Arial" panose="020B0604020202020204" pitchFamily="34" charset="0"/>
                </a:rPr>
                <a:t>16</a:t>
              </a:r>
              <a:endParaRPr kumimoji="1" lang="en-US" altLang="zh-CN" sz="1600" b="0" i="0">
                <a:latin typeface="Arial" panose="020B0604020202020204" pitchFamily="34" charset="0"/>
              </a:endParaRPr>
            </a:p>
          </p:txBody>
        </p:sp>
        <p:sp>
          <p:nvSpPr>
            <p:cNvPr id="26641" name="Text Box 22">
              <a:extLst>
                <a:ext uri="{FF2B5EF4-FFF2-40B4-BE49-F238E27FC236}">
                  <a16:creationId xmlns:a16="http://schemas.microsoft.com/office/drawing/2014/main" id="{3007893D-5EA2-477D-8043-D9997EE15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" y="2976"/>
              <a:ext cx="2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600" i="0">
                  <a:latin typeface="Arial" panose="020B0604020202020204" pitchFamily="34" charset="0"/>
                </a:rPr>
                <a:t>15</a:t>
              </a:r>
              <a:endParaRPr kumimoji="1" lang="en-US" altLang="zh-CN" sz="1600" b="0" i="0">
                <a:latin typeface="Arial" panose="020B0604020202020204" pitchFamily="34" charset="0"/>
              </a:endParaRPr>
            </a:p>
          </p:txBody>
        </p:sp>
        <p:sp>
          <p:nvSpPr>
            <p:cNvPr id="26642" name="Text Box 23">
              <a:extLst>
                <a:ext uri="{FF2B5EF4-FFF2-40B4-BE49-F238E27FC236}">
                  <a16:creationId xmlns:a16="http://schemas.microsoft.com/office/drawing/2014/main" id="{ADEB09C3-8A21-4AA2-BDF7-EA811080E3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7" y="2976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600" i="0">
                  <a:latin typeface="Arial" panose="020B0604020202020204" pitchFamily="34" charset="0"/>
                </a:rPr>
                <a:t>8</a:t>
              </a:r>
              <a:endParaRPr kumimoji="1" lang="en-US" altLang="zh-CN" sz="1600" b="0" i="0">
                <a:latin typeface="Arial" panose="020B0604020202020204" pitchFamily="34" charset="0"/>
              </a:endParaRPr>
            </a:p>
          </p:txBody>
        </p:sp>
        <p:sp>
          <p:nvSpPr>
            <p:cNvPr id="26643" name="Text Box 24">
              <a:extLst>
                <a:ext uri="{FF2B5EF4-FFF2-40B4-BE49-F238E27FC236}">
                  <a16:creationId xmlns:a16="http://schemas.microsoft.com/office/drawing/2014/main" id="{50AD4269-F79C-4435-85A7-DD1764E01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4" y="2976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600" i="0">
                  <a:latin typeface="Arial" panose="020B0604020202020204" pitchFamily="34" charset="0"/>
                </a:rPr>
                <a:t>7</a:t>
              </a:r>
              <a:endParaRPr kumimoji="1" lang="en-US" altLang="zh-CN" sz="1600" b="0" i="0">
                <a:latin typeface="Arial" panose="020B0604020202020204" pitchFamily="34" charset="0"/>
              </a:endParaRPr>
            </a:p>
          </p:txBody>
        </p:sp>
        <p:sp>
          <p:nvSpPr>
            <p:cNvPr id="26644" name="Text Box 25">
              <a:extLst>
                <a:ext uri="{FF2B5EF4-FFF2-40B4-BE49-F238E27FC236}">
                  <a16:creationId xmlns:a16="http://schemas.microsoft.com/office/drawing/2014/main" id="{6B99F2CA-24DB-4810-B7E2-88E996869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1" y="2976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600" i="0">
                  <a:latin typeface="Arial" panose="020B0604020202020204" pitchFamily="34" charset="0"/>
                </a:rPr>
                <a:t>0</a:t>
              </a:r>
              <a:endParaRPr kumimoji="1" lang="en-US" altLang="zh-CN" sz="1600" b="0" i="0">
                <a:latin typeface="Arial" panose="020B0604020202020204" pitchFamily="34" charset="0"/>
              </a:endParaRPr>
            </a:p>
          </p:txBody>
        </p:sp>
      </p:grpSp>
      <p:sp>
        <p:nvSpPr>
          <p:cNvPr id="26630" name="Text Box 26">
            <a:extLst>
              <a:ext uri="{FF2B5EF4-FFF2-40B4-BE49-F238E27FC236}">
                <a16:creationId xmlns:a16="http://schemas.microsoft.com/office/drawing/2014/main" id="{067EC00F-E4B7-46BD-AF26-177DF0264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357563"/>
            <a:ext cx="7343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i="0">
                <a:solidFill>
                  <a:srgbClr val="FF0000"/>
                </a:solidFill>
                <a:latin typeface="Arial" panose="020B0604020202020204" pitchFamily="34" charset="0"/>
              </a:rPr>
              <a:t>有符号短整型占用两个字节存储空间 </a:t>
            </a:r>
            <a:r>
              <a:rPr lang="en-US" altLang="zh-CN" sz="2000" i="0">
                <a:solidFill>
                  <a:srgbClr val="FF0000"/>
                </a:solidFill>
                <a:latin typeface="Arial" panose="020B0604020202020204" pitchFamily="34" charset="0"/>
              </a:rPr>
              <a:t>-2</a:t>
            </a:r>
            <a:r>
              <a:rPr lang="en-US" altLang="zh-CN" sz="2000" i="0" baseline="30000">
                <a:solidFill>
                  <a:srgbClr val="FF0000"/>
                </a:solidFill>
                <a:latin typeface="Arial" panose="020B0604020202020204" pitchFamily="34" charset="0"/>
              </a:rPr>
              <a:t>15</a:t>
            </a:r>
            <a:r>
              <a:rPr lang="en-US" altLang="zh-CN" sz="2000" i="0">
                <a:solidFill>
                  <a:srgbClr val="FF0000"/>
                </a:solidFill>
                <a:latin typeface="Arial" panose="020B0604020202020204" pitchFamily="34" charset="0"/>
              </a:rPr>
              <a:t>~2</a:t>
            </a:r>
            <a:r>
              <a:rPr lang="en-US" altLang="zh-CN" sz="2000" i="0" baseline="30000">
                <a:solidFill>
                  <a:srgbClr val="FF0000"/>
                </a:solidFill>
                <a:latin typeface="Arial" panose="020B0604020202020204" pitchFamily="34" charset="0"/>
              </a:rPr>
              <a:t>15</a:t>
            </a:r>
            <a:r>
              <a:rPr lang="en-US" altLang="zh-CN" sz="2000" i="0">
                <a:solidFill>
                  <a:srgbClr val="FF0000"/>
                </a:solidFill>
                <a:latin typeface="Arial" panose="020B0604020202020204" pitchFamily="34" charset="0"/>
              </a:rPr>
              <a:t>-1(-32768~32767)</a:t>
            </a:r>
          </a:p>
        </p:txBody>
      </p:sp>
      <p:sp>
        <p:nvSpPr>
          <p:cNvPr id="26631" name="Rectangle 28">
            <a:extLst>
              <a:ext uri="{FF2B5EF4-FFF2-40B4-BE49-F238E27FC236}">
                <a16:creationId xmlns:a16="http://schemas.microsoft.com/office/drawing/2014/main" id="{985EFACC-8DC7-449A-B0B6-B10526F2D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88950"/>
            <a:ext cx="80010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200" b="0" i="0">
                <a:solidFill>
                  <a:schemeClr val="tx2"/>
                </a:solidFill>
                <a:ea typeface="黑体" panose="02010609060101010101" pitchFamily="49" charset="-122"/>
              </a:rPr>
              <a:t>2.2 </a:t>
            </a:r>
            <a:r>
              <a:rPr lang="zh-CN" altLang="en-US" sz="4200" b="0" i="0">
                <a:solidFill>
                  <a:schemeClr val="tx2"/>
                </a:solidFill>
                <a:ea typeface="黑体" panose="02010609060101010101" pitchFamily="49" charset="-122"/>
              </a:rPr>
              <a:t>基本数据类型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8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8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84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84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页脚占位符 4">
            <a:extLst>
              <a:ext uri="{FF2B5EF4-FFF2-40B4-BE49-F238E27FC236}">
                <a16:creationId xmlns:a16="http://schemas.microsoft.com/office/drawing/2014/main" id="{F3796AA2-DC36-48AB-87E0-2E7E4966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5E32474-FEE3-477B-B1E4-4343890802FD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15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7651" name="Text Box 26">
            <a:extLst>
              <a:ext uri="{FF2B5EF4-FFF2-40B4-BE49-F238E27FC236}">
                <a16:creationId xmlns:a16="http://schemas.microsoft.com/office/drawing/2014/main" id="{45A2A0B3-17D2-458A-B299-F1183B888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844675"/>
            <a:ext cx="7993063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0" i="0">
                <a:latin typeface="黑体" panose="02010609060101010101" pitchFamily="49" charset="-122"/>
                <a:ea typeface="黑体" panose="02010609060101010101" pitchFamily="49" charset="-122"/>
              </a:rPr>
              <a:t>有符号整数与无符号整数的不一样：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400" b="0" i="0">
                <a:latin typeface="黑体" panose="02010609060101010101" pitchFamily="49" charset="-122"/>
                <a:ea typeface="黑体" panose="02010609060101010101" pitchFamily="49" charset="-122"/>
              </a:rPr>
              <a:t>有符号整数的最高位是符号位：</a:t>
            </a:r>
            <a:r>
              <a:rPr lang="en-US" altLang="zh-CN" sz="2400" b="0" i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b="0" i="0">
                <a:latin typeface="黑体" panose="02010609060101010101" pitchFamily="49" charset="-122"/>
                <a:ea typeface="黑体" panose="02010609060101010101" pitchFamily="49" charset="-122"/>
              </a:rPr>
              <a:t>表示正数，</a:t>
            </a:r>
            <a:r>
              <a:rPr lang="en-US" altLang="zh-CN" sz="2400" b="0" i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i="0">
                <a:latin typeface="黑体" panose="02010609060101010101" pitchFamily="49" charset="-122"/>
                <a:ea typeface="黑体" panose="02010609060101010101" pitchFamily="49" charset="-122"/>
              </a:rPr>
              <a:t>表示负数。对于</a:t>
            </a:r>
            <a:r>
              <a:rPr lang="en-US" altLang="zh-CN" sz="2400" b="0" i="0"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2400" b="0" i="0">
                <a:latin typeface="黑体" panose="02010609060101010101" pitchFamily="49" charset="-122"/>
                <a:ea typeface="黑体" panose="02010609060101010101" pitchFamily="49" charset="-122"/>
              </a:rPr>
              <a:t>位整数：表示范围：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0" i="0">
                <a:latin typeface="黑体" panose="02010609060101010101" pitchFamily="49" charset="-122"/>
                <a:ea typeface="黑体" panose="02010609060101010101" pitchFamily="49" charset="-122"/>
              </a:rPr>
              <a:t>负数： </a:t>
            </a:r>
            <a:r>
              <a:rPr lang="en-US" altLang="zh-CN" sz="2400" b="0" i="0">
                <a:latin typeface="黑体" panose="02010609060101010101" pitchFamily="49" charset="-122"/>
                <a:ea typeface="黑体" panose="02010609060101010101" pitchFamily="49" charset="-122"/>
              </a:rPr>
              <a:t>-32768~-1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0" i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1</a:t>
            </a:r>
            <a:r>
              <a:rPr lang="en-US" altLang="zh-CN" sz="2400" b="0" i="0">
                <a:latin typeface="黑体" panose="02010609060101010101" pitchFamily="49" charset="-122"/>
                <a:ea typeface="黑体" panose="02010609060101010101" pitchFamily="49" charset="-122"/>
              </a:rPr>
              <a:t>000000000000000~</a:t>
            </a:r>
            <a:r>
              <a:rPr lang="en-US" altLang="zh-CN" sz="2400" b="0" i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b="0" i="0">
                <a:latin typeface="黑体" panose="02010609060101010101" pitchFamily="49" charset="-122"/>
                <a:ea typeface="黑体" panose="02010609060101010101" pitchFamily="49" charset="-122"/>
              </a:rPr>
              <a:t>111111111111111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0" i="0">
                <a:latin typeface="黑体" panose="02010609060101010101" pitchFamily="49" charset="-122"/>
                <a:ea typeface="黑体" panose="02010609060101010101" pitchFamily="49" charset="-122"/>
              </a:rPr>
              <a:t>正数： </a:t>
            </a:r>
            <a:r>
              <a:rPr lang="en-US" altLang="zh-CN" sz="2400" b="0" i="0">
                <a:latin typeface="黑体" panose="02010609060101010101" pitchFamily="49" charset="-122"/>
                <a:ea typeface="黑体" panose="02010609060101010101" pitchFamily="49" charset="-122"/>
              </a:rPr>
              <a:t>0~ 32767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0" i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0</a:t>
            </a:r>
            <a:r>
              <a:rPr lang="en-US" altLang="zh-CN" sz="2400" b="0" i="0">
                <a:latin typeface="黑体" panose="02010609060101010101" pitchFamily="49" charset="-122"/>
                <a:ea typeface="黑体" panose="02010609060101010101" pitchFamily="49" charset="-122"/>
              </a:rPr>
              <a:t>000000000000000 ~</a:t>
            </a:r>
            <a:r>
              <a:rPr lang="en-US" altLang="zh-CN" sz="2400" b="0" i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400" b="0" i="0">
                <a:latin typeface="黑体" panose="02010609060101010101" pitchFamily="49" charset="-122"/>
                <a:ea typeface="黑体" panose="02010609060101010101" pitchFamily="49" charset="-122"/>
              </a:rPr>
              <a:t>111111111111111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400" b="0" i="0"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2400" b="0" i="0">
                <a:latin typeface="黑体" panose="02010609060101010101" pitchFamily="49" charset="-122"/>
                <a:ea typeface="黑体" panose="02010609060101010101" pitchFamily="49" charset="-122"/>
              </a:rPr>
              <a:t>位无符号整数表示范围：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0" i="0">
                <a:latin typeface="黑体" panose="02010609060101010101" pitchFamily="49" charset="-122"/>
                <a:ea typeface="黑体" panose="02010609060101010101" pitchFamily="49" charset="-122"/>
              </a:rPr>
              <a:t>               </a:t>
            </a:r>
            <a:r>
              <a:rPr lang="en-US" altLang="zh-CN" sz="2400" b="0" i="0">
                <a:latin typeface="黑体" panose="02010609060101010101" pitchFamily="49" charset="-122"/>
                <a:ea typeface="黑体" panose="02010609060101010101" pitchFamily="49" charset="-122"/>
              </a:rPr>
              <a:t>0~65535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0" i="0">
                <a:latin typeface="黑体" panose="02010609060101010101" pitchFamily="49" charset="-122"/>
                <a:ea typeface="黑体" panose="02010609060101010101" pitchFamily="49" charset="-122"/>
              </a:rPr>
              <a:t>               0000000000000000 ~1111111111111111</a:t>
            </a:r>
          </a:p>
        </p:txBody>
      </p:sp>
      <p:sp>
        <p:nvSpPr>
          <p:cNvPr id="27652" name="Rectangle 27">
            <a:extLst>
              <a:ext uri="{FF2B5EF4-FFF2-40B4-BE49-F238E27FC236}">
                <a16:creationId xmlns:a16="http://schemas.microsoft.com/office/drawing/2014/main" id="{608AE4C7-E7C6-4627-A955-64948E15D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88950"/>
            <a:ext cx="80010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200" b="0" i="0">
                <a:solidFill>
                  <a:schemeClr val="tx2"/>
                </a:solidFill>
                <a:ea typeface="黑体" panose="02010609060101010101" pitchFamily="49" charset="-122"/>
              </a:rPr>
              <a:t>2.2 </a:t>
            </a:r>
            <a:r>
              <a:rPr lang="zh-CN" altLang="en-US" sz="4200" b="0" i="0">
                <a:solidFill>
                  <a:schemeClr val="tx2"/>
                </a:solidFill>
                <a:ea typeface="黑体" panose="02010609060101010101" pitchFamily="49" charset="-122"/>
              </a:rPr>
              <a:t>基本数据类型</a:t>
            </a:r>
          </a:p>
        </p:txBody>
      </p:sp>
      <p:sp>
        <p:nvSpPr>
          <p:cNvPr id="27653" name="Rectangle 28">
            <a:extLst>
              <a:ext uri="{FF2B5EF4-FFF2-40B4-BE49-F238E27FC236}">
                <a16:creationId xmlns:a16="http://schemas.microsoft.com/office/drawing/2014/main" id="{1FF78971-E77A-469F-8C4C-0DAA1ED40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1268413"/>
            <a:ext cx="777557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800" b="0" i="0"/>
              <a:t>1</a:t>
            </a:r>
            <a:r>
              <a:rPr lang="zh-CN" altLang="en-US" sz="2800" b="0" i="0"/>
              <a:t>、</a:t>
            </a:r>
            <a:r>
              <a:rPr lang="zh-CN" altLang="en-US" sz="2800" b="0" i="0">
                <a:latin typeface="黑体" panose="02010609060101010101" pitchFamily="49" charset="-122"/>
                <a:ea typeface="黑体" panose="02010609060101010101" pitchFamily="49" charset="-122"/>
              </a:rPr>
              <a:t>整型</a:t>
            </a:r>
            <a:r>
              <a:rPr lang="en-US" altLang="zh-CN" sz="2800" b="0" i="0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页脚占位符 4">
            <a:extLst>
              <a:ext uri="{FF2B5EF4-FFF2-40B4-BE49-F238E27FC236}">
                <a16:creationId xmlns:a16="http://schemas.microsoft.com/office/drawing/2014/main" id="{B3375215-859C-49CC-98E8-005A0C0E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81A03E3-2C49-4A80-B736-42B09BDECCC3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16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8675" name="Rectangle 27">
            <a:extLst>
              <a:ext uri="{FF2B5EF4-FFF2-40B4-BE49-F238E27FC236}">
                <a16:creationId xmlns:a16="http://schemas.microsoft.com/office/drawing/2014/main" id="{A0BBB0E5-D6B3-466B-8CC1-14C9CE9E0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916113"/>
            <a:ext cx="7772400" cy="280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400" b="0" i="0">
                <a:solidFill>
                  <a:srgbClr val="0066FF"/>
                </a:solidFill>
              </a:rPr>
              <a:t>#include</a:t>
            </a:r>
            <a:r>
              <a:rPr lang="en-US" altLang="zh-CN" sz="2400" b="0" i="0"/>
              <a:t> &lt;iostream.h&gt;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b="0" i="0">
                <a:solidFill>
                  <a:srgbClr val="0066FF"/>
                </a:solidFill>
              </a:rPr>
              <a:t>int </a:t>
            </a:r>
            <a:r>
              <a:rPr lang="en-US" altLang="zh-CN" sz="2400" b="0" i="0"/>
              <a:t>main()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b="0" i="0"/>
              <a:t>{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b="0" i="0"/>
              <a:t>	</a:t>
            </a:r>
            <a:r>
              <a:rPr lang="en-US" altLang="zh-CN" sz="2400" b="0" i="0">
                <a:solidFill>
                  <a:srgbClr val="0066FF"/>
                </a:solidFill>
              </a:rPr>
              <a:t>short</a:t>
            </a:r>
            <a:r>
              <a:rPr lang="en-US" altLang="zh-CN" sz="2400" b="0" i="0"/>
              <a:t> a, b;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b="0" i="0"/>
              <a:t>	a=32767;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b="0" i="0"/>
              <a:t>    	b=a+1;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b="0" i="0"/>
              <a:t>    	cout&lt;&lt;"a="&lt;&lt;a&lt;&lt;endl&lt;&lt;"b="&lt;&lt;b&lt;&lt;endl;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b="0" i="0"/>
              <a:t>	</a:t>
            </a:r>
            <a:r>
              <a:rPr lang="en-US" altLang="zh-CN" sz="2400" b="0" i="0">
                <a:solidFill>
                  <a:srgbClr val="0066FF"/>
                </a:solidFill>
              </a:rPr>
              <a:t>return </a:t>
            </a:r>
            <a:r>
              <a:rPr lang="en-US" altLang="zh-CN" sz="2400" b="0" i="0"/>
              <a:t>0;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b="0" i="0"/>
              <a:t>}</a:t>
            </a:r>
          </a:p>
        </p:txBody>
      </p:sp>
      <p:pic>
        <p:nvPicPr>
          <p:cNvPr id="28676" name="Picture 28" descr="2">
            <a:extLst>
              <a:ext uri="{FF2B5EF4-FFF2-40B4-BE49-F238E27FC236}">
                <a16:creationId xmlns:a16="http://schemas.microsoft.com/office/drawing/2014/main" id="{565AD00E-96E2-48A7-AB69-3A7ED97FA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797425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1213" name="Text Box 29">
            <a:extLst>
              <a:ext uri="{FF2B5EF4-FFF2-40B4-BE49-F238E27FC236}">
                <a16:creationId xmlns:a16="http://schemas.microsoft.com/office/drawing/2014/main" id="{ADAB185B-D17F-4C2A-82DF-8746F25F0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6638" y="5178425"/>
            <a:ext cx="79216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5400" b="0" i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8678" name="Rectangle 30">
            <a:extLst>
              <a:ext uri="{FF2B5EF4-FFF2-40B4-BE49-F238E27FC236}">
                <a16:creationId xmlns:a16="http://schemas.microsoft.com/office/drawing/2014/main" id="{854BB1BA-6B9A-4637-853C-785B9A571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88950"/>
            <a:ext cx="80010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200" b="0" i="0">
                <a:solidFill>
                  <a:schemeClr val="tx2"/>
                </a:solidFill>
                <a:ea typeface="黑体" panose="02010609060101010101" pitchFamily="49" charset="-122"/>
              </a:rPr>
              <a:t>2.2 </a:t>
            </a:r>
            <a:r>
              <a:rPr lang="zh-CN" altLang="en-US" sz="4200" b="0" i="0">
                <a:solidFill>
                  <a:schemeClr val="tx2"/>
                </a:solidFill>
                <a:ea typeface="黑体" panose="02010609060101010101" pitchFamily="49" charset="-122"/>
              </a:rPr>
              <a:t>基本数据类型</a:t>
            </a:r>
          </a:p>
        </p:txBody>
      </p:sp>
      <p:sp>
        <p:nvSpPr>
          <p:cNvPr id="28679" name="Rectangle 31">
            <a:extLst>
              <a:ext uri="{FF2B5EF4-FFF2-40B4-BE49-F238E27FC236}">
                <a16:creationId xmlns:a16="http://schemas.microsoft.com/office/drawing/2014/main" id="{1BFECD7E-B826-4805-9605-FB8EFDBDD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1268413"/>
            <a:ext cx="777557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3200" b="0" i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0" i="0">
                <a:latin typeface="黑体" panose="02010609060101010101" pitchFamily="49" charset="-122"/>
                <a:ea typeface="黑体" panose="02010609060101010101" pitchFamily="49" charset="-122"/>
              </a:rPr>
              <a:t>、整型</a:t>
            </a:r>
            <a:r>
              <a:rPr lang="en-US" altLang="zh-CN" sz="3200" b="0" i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800" b="0" i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整型数据的溢出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2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页脚占位符 4">
            <a:extLst>
              <a:ext uri="{FF2B5EF4-FFF2-40B4-BE49-F238E27FC236}">
                <a16:creationId xmlns:a16="http://schemas.microsoft.com/office/drawing/2014/main" id="{7D695862-9C80-43A3-A47D-241C19F3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C3275E-A4BB-457A-845A-12A72E9691CA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17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986B0A89-DBBD-4647-AB17-023625C0D6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2.2 </a:t>
            </a:r>
            <a:r>
              <a:rPr lang="zh-CN" altLang="en-US"/>
              <a:t>基本数据类型</a:t>
            </a:r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913E94A5-4D29-4D1D-B388-85B13AC317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2</a:t>
            </a:r>
            <a:r>
              <a:rPr lang="zh-CN" altLang="en-US"/>
              <a:t>、字符型</a:t>
            </a:r>
            <a:r>
              <a:rPr lang="en-US" altLang="zh-CN"/>
              <a:t>char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字符类型用于表示</a:t>
            </a:r>
            <a:r>
              <a:rPr lang="en-US" altLang="zh-CN"/>
              <a:t>ASCII</a:t>
            </a:r>
            <a:r>
              <a:rPr lang="zh-CN" altLang="en-US"/>
              <a:t>编码字符。在</a:t>
            </a:r>
            <a:r>
              <a:rPr lang="en-US" altLang="zh-CN"/>
              <a:t>32</a:t>
            </a:r>
            <a:r>
              <a:rPr lang="zh-CN" altLang="en-US"/>
              <a:t>位系统中字符型数据占</a:t>
            </a:r>
            <a:r>
              <a:rPr lang="en-US" altLang="zh-CN"/>
              <a:t>1</a:t>
            </a:r>
            <a:r>
              <a:rPr lang="zh-CN" altLang="en-US"/>
              <a:t>字节。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它有三种不同的类型：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char  1</a:t>
            </a:r>
            <a:r>
              <a:rPr lang="zh-CN" altLang="en-US"/>
              <a:t>字节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signed char  1</a:t>
            </a:r>
            <a:r>
              <a:rPr lang="zh-CN" altLang="en-US"/>
              <a:t>字节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unsigned char  1</a:t>
            </a:r>
            <a:r>
              <a:rPr lang="zh-CN" altLang="en-US"/>
              <a:t>字节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系统表示字符型数据时，不是将字符本身的形状存入内存，而是将字符的</a:t>
            </a:r>
            <a:r>
              <a:rPr lang="en-US" altLang="zh-CN">
                <a:ea typeface="宋体" panose="02010600030101010101" pitchFamily="2" charset="-122"/>
              </a:rPr>
              <a:t>ASCII</a:t>
            </a:r>
            <a:r>
              <a:rPr lang="zh-CN" altLang="en-US"/>
              <a:t>码存入内存。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在</a:t>
            </a:r>
            <a:r>
              <a:rPr lang="en-US" altLang="zh-CN"/>
              <a:t>ANSI/ISO C++</a:t>
            </a:r>
            <a:r>
              <a:rPr lang="zh-CN" altLang="en-US"/>
              <a:t>中，还有另一种字符类型</a:t>
            </a:r>
            <a:r>
              <a:rPr lang="en-US" altLang="zh-CN">
                <a:solidFill>
                  <a:srgbClr val="0000FF"/>
                </a:solidFill>
              </a:rPr>
              <a:t>wchar_t</a:t>
            </a:r>
            <a:r>
              <a:rPr lang="zh-CN" altLang="en-US"/>
              <a:t>，表示双字节编码字符，称为</a:t>
            </a:r>
            <a:r>
              <a:rPr lang="zh-CN" altLang="en-US">
                <a:solidFill>
                  <a:srgbClr val="FF0000"/>
                </a:solidFill>
              </a:rPr>
              <a:t>宽字符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270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页脚占位符 4">
            <a:extLst>
              <a:ext uri="{FF2B5EF4-FFF2-40B4-BE49-F238E27FC236}">
                <a16:creationId xmlns:a16="http://schemas.microsoft.com/office/drawing/2014/main" id="{EE34F3A9-95E2-4925-811C-7DCB7123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931BDAF-30E2-4B2B-813D-D86135A954D3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18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408B2673-F863-4EDA-8E93-BB8BC9F61D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2.2 </a:t>
            </a:r>
            <a:r>
              <a:rPr lang="zh-CN" altLang="en-US"/>
              <a:t>基本数据类型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80FFEFA0-DFC0-4B14-BBB3-DDF5855579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</a:t>
            </a:r>
            <a:r>
              <a:rPr lang="zh-CN" altLang="en-US"/>
              <a:t>、布尔类型 </a:t>
            </a:r>
            <a:r>
              <a:rPr lang="en-US" altLang="zh-CN"/>
              <a:t>bool</a:t>
            </a:r>
          </a:p>
          <a:p>
            <a:pPr eaLnBrk="1" hangingPunct="1"/>
            <a:r>
              <a:rPr lang="zh-CN" altLang="en-US"/>
              <a:t>用于表示逻辑量的</a:t>
            </a:r>
            <a:r>
              <a:rPr lang="zh-CN" altLang="en-US">
                <a:solidFill>
                  <a:srgbClr val="FF0000"/>
                </a:solidFill>
              </a:rPr>
              <a:t>“真</a:t>
            </a:r>
            <a:r>
              <a:rPr lang="zh-CN" altLang="en-US"/>
              <a:t>”和“</a:t>
            </a:r>
            <a:r>
              <a:rPr lang="zh-CN" altLang="en-US">
                <a:solidFill>
                  <a:srgbClr val="FF0000"/>
                </a:solidFill>
              </a:rPr>
              <a:t>假</a:t>
            </a:r>
            <a:r>
              <a:rPr lang="zh-CN" altLang="en-US"/>
              <a:t>”，因此也称为</a:t>
            </a:r>
            <a:r>
              <a:rPr lang="zh-CN" altLang="en-US">
                <a:solidFill>
                  <a:srgbClr val="FF0000"/>
                </a:solidFill>
              </a:rPr>
              <a:t>逻辑类型</a:t>
            </a:r>
            <a:r>
              <a:rPr lang="zh-CN" altLang="en-US"/>
              <a:t>。</a:t>
            </a:r>
          </a:p>
          <a:p>
            <a:pPr lvl="1" eaLnBrk="1" hangingPunct="1"/>
            <a:r>
              <a:rPr lang="en-US" altLang="zh-CN">
                <a:solidFill>
                  <a:srgbClr val="0000FF"/>
                </a:solidFill>
              </a:rPr>
              <a:t>0</a:t>
            </a:r>
            <a:r>
              <a:rPr lang="zh-CN" altLang="en-US">
                <a:solidFill>
                  <a:srgbClr val="0000FF"/>
                </a:solidFill>
              </a:rPr>
              <a:t>表示</a:t>
            </a:r>
            <a:r>
              <a:rPr lang="en-US" altLang="zh-CN">
                <a:solidFill>
                  <a:srgbClr val="0000FF"/>
                </a:solidFill>
              </a:rPr>
              <a:t>false</a:t>
            </a:r>
            <a:r>
              <a:rPr lang="zh-CN" altLang="en-US">
                <a:solidFill>
                  <a:srgbClr val="0000FF"/>
                </a:solidFill>
              </a:rPr>
              <a:t>，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zh-CN" altLang="en-US">
                <a:solidFill>
                  <a:srgbClr val="0000FF"/>
                </a:solidFill>
              </a:rPr>
              <a:t>表示</a:t>
            </a:r>
            <a:r>
              <a:rPr lang="en-US" altLang="zh-CN">
                <a:solidFill>
                  <a:srgbClr val="0000FF"/>
                </a:solidFill>
              </a:rPr>
              <a:t>true</a:t>
            </a:r>
          </a:p>
          <a:p>
            <a:pPr lvl="1" eaLnBrk="1" hangingPunct="1"/>
            <a:r>
              <a:rPr lang="zh-CN" altLang="en-US">
                <a:solidFill>
                  <a:srgbClr val="0000FF"/>
                </a:solidFill>
              </a:rPr>
              <a:t>占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zh-CN" altLang="en-US">
                <a:solidFill>
                  <a:srgbClr val="0000FF"/>
                </a:solidFill>
              </a:rPr>
              <a:t>字节的存储空间</a:t>
            </a:r>
            <a:r>
              <a:rPr lang="zh-CN" altLang="en-US"/>
              <a:t> </a:t>
            </a:r>
          </a:p>
          <a:p>
            <a:pPr eaLnBrk="1" hangingPunct="1"/>
            <a:r>
              <a:rPr lang="zh-CN" altLang="en-US"/>
              <a:t>注意：任何数值都可自动转换成</a:t>
            </a:r>
            <a:r>
              <a:rPr lang="en-US" altLang="zh-CN"/>
              <a:t>bool</a:t>
            </a:r>
            <a:r>
              <a:rPr lang="zh-CN" altLang="en-US"/>
              <a:t>值</a:t>
            </a:r>
          </a:p>
          <a:p>
            <a:pPr lvl="1" eaLnBrk="1" hangingPunct="1"/>
            <a:r>
              <a:rPr lang="en-US" altLang="zh-CN">
                <a:solidFill>
                  <a:srgbClr val="0000FF"/>
                </a:solidFill>
              </a:rPr>
              <a:t>0</a:t>
            </a:r>
            <a:r>
              <a:rPr lang="zh-CN" altLang="en-US">
                <a:solidFill>
                  <a:srgbClr val="0000FF"/>
                </a:solidFill>
              </a:rPr>
              <a:t>可被转换成</a:t>
            </a:r>
            <a:r>
              <a:rPr lang="en-US" altLang="zh-CN">
                <a:solidFill>
                  <a:srgbClr val="0000FF"/>
                </a:solidFill>
              </a:rPr>
              <a:t>false</a:t>
            </a:r>
          </a:p>
          <a:p>
            <a:pPr lvl="1" eaLnBrk="1" hangingPunct="1"/>
            <a:r>
              <a:rPr lang="zh-CN" altLang="en-US" sz="3200">
                <a:solidFill>
                  <a:srgbClr val="FF0000"/>
                </a:solidFill>
              </a:rPr>
              <a:t>任何不等于</a:t>
            </a:r>
            <a:r>
              <a:rPr lang="en-US" altLang="zh-CN" sz="3200">
                <a:solidFill>
                  <a:srgbClr val="FF0000"/>
                </a:solidFill>
              </a:rPr>
              <a:t>0</a:t>
            </a:r>
            <a:r>
              <a:rPr lang="zh-CN" altLang="en-US">
                <a:solidFill>
                  <a:srgbClr val="0000FF"/>
                </a:solidFill>
              </a:rPr>
              <a:t>的数值都被转换成</a:t>
            </a:r>
            <a:r>
              <a:rPr lang="en-US" altLang="zh-CN">
                <a:solidFill>
                  <a:srgbClr val="0000FF"/>
                </a:solidFill>
              </a:rPr>
              <a:t>true</a:t>
            </a:r>
          </a:p>
          <a:p>
            <a:pPr eaLnBrk="1" hangingPunct="1"/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30725" name="Group 4">
            <a:extLst>
              <a:ext uri="{FF2B5EF4-FFF2-40B4-BE49-F238E27FC236}">
                <a16:creationId xmlns:a16="http://schemas.microsoft.com/office/drawing/2014/main" id="{E5FFE8BD-4027-4055-9AFC-BDC68B7DA5E8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2781300"/>
            <a:ext cx="2874963" cy="893763"/>
            <a:chOff x="1701" y="2232"/>
            <a:chExt cx="1811" cy="563"/>
          </a:xfrm>
        </p:grpSpPr>
        <p:sp>
          <p:nvSpPr>
            <p:cNvPr id="30726" name="Rectangle 5">
              <a:extLst>
                <a:ext uri="{FF2B5EF4-FFF2-40B4-BE49-F238E27FC236}">
                  <a16:creationId xmlns:a16="http://schemas.microsoft.com/office/drawing/2014/main" id="{5F02F8D9-5EF5-4BAE-AEF7-0A26B9C78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2504"/>
              <a:ext cx="223" cy="291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27" name="Rectangle 6">
              <a:extLst>
                <a:ext uri="{FF2B5EF4-FFF2-40B4-BE49-F238E27FC236}">
                  <a16:creationId xmlns:a16="http://schemas.microsoft.com/office/drawing/2014/main" id="{5F551071-5D36-4B6B-A58D-116463DF1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2504"/>
              <a:ext cx="223" cy="291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28" name="Rectangle 7">
              <a:extLst>
                <a:ext uri="{FF2B5EF4-FFF2-40B4-BE49-F238E27FC236}">
                  <a16:creationId xmlns:a16="http://schemas.microsoft.com/office/drawing/2014/main" id="{3EC561B6-7962-4E75-9B50-D7A18B7AB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2504"/>
              <a:ext cx="223" cy="291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29" name="Rectangle 8">
              <a:extLst>
                <a:ext uri="{FF2B5EF4-FFF2-40B4-BE49-F238E27FC236}">
                  <a16:creationId xmlns:a16="http://schemas.microsoft.com/office/drawing/2014/main" id="{CB6686A5-E5FB-4071-9230-0E555C8AF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2" y="2504"/>
              <a:ext cx="223" cy="291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30" name="Rectangle 9">
              <a:extLst>
                <a:ext uri="{FF2B5EF4-FFF2-40B4-BE49-F238E27FC236}">
                  <a16:creationId xmlns:a16="http://schemas.microsoft.com/office/drawing/2014/main" id="{9FA93C3C-72FD-4EA0-B89D-F1C4C0709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2504"/>
              <a:ext cx="223" cy="291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31" name="Rectangle 10">
              <a:extLst>
                <a:ext uri="{FF2B5EF4-FFF2-40B4-BE49-F238E27FC236}">
                  <a16:creationId xmlns:a16="http://schemas.microsoft.com/office/drawing/2014/main" id="{B34C75EA-E2BF-4C6C-A09A-5A31CF05B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504"/>
              <a:ext cx="223" cy="291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32" name="Rectangle 11">
              <a:extLst>
                <a:ext uri="{FF2B5EF4-FFF2-40B4-BE49-F238E27FC236}">
                  <a16:creationId xmlns:a16="http://schemas.microsoft.com/office/drawing/2014/main" id="{8D1D0D35-4C1C-4E5B-A81D-CE8F68975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2504"/>
              <a:ext cx="223" cy="291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33" name="Rectangle 12">
              <a:extLst>
                <a:ext uri="{FF2B5EF4-FFF2-40B4-BE49-F238E27FC236}">
                  <a16:creationId xmlns:a16="http://schemas.microsoft.com/office/drawing/2014/main" id="{1D2DAE8C-E0F6-4B04-87B2-5F10303EA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2504"/>
              <a:ext cx="223" cy="291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34" name="Text Box 13">
              <a:extLst>
                <a:ext uri="{FF2B5EF4-FFF2-40B4-BE49-F238E27FC236}">
                  <a16:creationId xmlns:a16="http://schemas.microsoft.com/office/drawing/2014/main" id="{10E54B62-9F72-4182-829E-68BA9DC15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223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600" i="0">
                  <a:latin typeface="Arial" panose="020B0604020202020204" pitchFamily="34" charset="0"/>
                </a:rPr>
                <a:t>7</a:t>
              </a:r>
              <a:endParaRPr kumimoji="1" lang="en-US" altLang="zh-CN" sz="1600" b="0" i="0">
                <a:latin typeface="Arial" panose="020B0604020202020204" pitchFamily="34" charset="0"/>
              </a:endParaRPr>
            </a:p>
          </p:txBody>
        </p:sp>
        <p:sp>
          <p:nvSpPr>
            <p:cNvPr id="30735" name="Text Box 14">
              <a:extLst>
                <a:ext uri="{FF2B5EF4-FFF2-40B4-BE49-F238E27FC236}">
                  <a16:creationId xmlns:a16="http://schemas.microsoft.com/office/drawing/2014/main" id="{1B8E2002-451B-474F-8151-D4F192A30A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9" y="223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600" i="0">
                  <a:latin typeface="Arial" panose="020B0604020202020204" pitchFamily="34" charset="0"/>
                </a:rPr>
                <a:t>0</a:t>
              </a:r>
              <a:endParaRPr kumimoji="1" lang="en-US" altLang="zh-CN" sz="1600" b="0" i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页脚占位符 4">
            <a:extLst>
              <a:ext uri="{FF2B5EF4-FFF2-40B4-BE49-F238E27FC236}">
                <a16:creationId xmlns:a16="http://schemas.microsoft.com/office/drawing/2014/main" id="{C1A9DCC7-3E70-412E-8983-BC8383FC2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6316194-D304-47AA-A1B0-5AF3F96B4870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19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9B2D4154-0EA5-476B-A917-41A32835E2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2.2 </a:t>
            </a:r>
            <a:r>
              <a:rPr lang="zh-CN" altLang="en-US"/>
              <a:t>基本数据类型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23083EF3-2365-4DBA-82F7-F76025A69D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</a:t>
            </a:r>
            <a:r>
              <a:rPr lang="zh-CN" altLang="en-US"/>
              <a:t>、布尔类型 </a:t>
            </a:r>
            <a:r>
              <a:rPr lang="en-US" altLang="zh-CN"/>
              <a:t>bool</a:t>
            </a:r>
          </a:p>
          <a:p>
            <a:pPr lvl="1" eaLnBrk="1" hangingPunct="1"/>
            <a:r>
              <a:rPr lang="zh-CN" altLang="en-US"/>
              <a:t>例子：</a:t>
            </a:r>
          </a:p>
          <a:p>
            <a:pPr lvl="1" eaLnBrk="1" hangingPunct="1"/>
            <a:r>
              <a:rPr lang="zh-CN" altLang="en-US"/>
              <a:t>  </a:t>
            </a:r>
            <a:r>
              <a:rPr lang="en-US" altLang="zh-CN"/>
              <a:t>bool  a=3;        //a</a:t>
            </a:r>
            <a:r>
              <a:rPr lang="zh-CN" altLang="en-US"/>
              <a:t>为</a:t>
            </a:r>
            <a:r>
              <a:rPr lang="en-US" altLang="zh-CN"/>
              <a:t>true</a:t>
            </a:r>
          </a:p>
          <a:p>
            <a:pPr lvl="1" eaLnBrk="1" hangingPunct="1"/>
            <a:r>
              <a:rPr lang="en-US" altLang="zh-CN"/>
              <a:t>  bool  b=1;       //b</a:t>
            </a:r>
            <a:r>
              <a:rPr lang="zh-CN" altLang="en-US"/>
              <a:t>为</a:t>
            </a:r>
            <a:r>
              <a:rPr lang="en-US" altLang="zh-CN"/>
              <a:t>true</a:t>
            </a:r>
          </a:p>
          <a:p>
            <a:pPr lvl="1" eaLnBrk="1" hangingPunct="1"/>
            <a:r>
              <a:rPr lang="en-US" altLang="zh-CN"/>
              <a:t>  bool  c=a+b;     //c</a:t>
            </a:r>
            <a:r>
              <a:rPr lang="zh-CN" altLang="en-US"/>
              <a:t>为</a:t>
            </a:r>
            <a:r>
              <a:rPr lang="en-US" altLang="zh-CN"/>
              <a:t>true(1+1=2)</a:t>
            </a:r>
          </a:p>
          <a:p>
            <a:pPr lvl="1" eaLnBrk="1" hangingPunct="1"/>
            <a:r>
              <a:rPr lang="en-US" altLang="zh-CN"/>
              <a:t>  bool  d=a-b;     //d</a:t>
            </a:r>
            <a:r>
              <a:rPr lang="zh-CN" altLang="en-US"/>
              <a:t>为</a:t>
            </a:r>
            <a:r>
              <a:rPr lang="en-US" altLang="zh-CN"/>
              <a:t>false(1-1=0)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脚占位符 4">
            <a:extLst>
              <a:ext uri="{FF2B5EF4-FFF2-40B4-BE49-F238E27FC236}">
                <a16:creationId xmlns:a16="http://schemas.microsoft.com/office/drawing/2014/main" id="{BB9904C0-9072-4E94-8B18-DD80D42C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116089D-046A-4841-ABCB-A71899AC0564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2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A2757821-6301-49C0-8E02-4EAB0C2E3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76250"/>
            <a:ext cx="80010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200" b="0" i="0">
                <a:solidFill>
                  <a:schemeClr val="tx2"/>
                </a:solidFill>
                <a:ea typeface="黑体" panose="02010609060101010101" pitchFamily="49" charset="-122"/>
              </a:rPr>
              <a:t>本章主要内容</a:t>
            </a:r>
          </a:p>
        </p:txBody>
      </p:sp>
      <p:sp>
        <p:nvSpPr>
          <p:cNvPr id="14340" name="Rectangle 7">
            <a:extLst>
              <a:ext uri="{FF2B5EF4-FFF2-40B4-BE49-F238E27FC236}">
                <a16:creationId xmlns:a16="http://schemas.microsoft.com/office/drawing/2014/main" id="{EA899F18-C3E4-4348-88CD-8935A08987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8075" y="1341438"/>
            <a:ext cx="6632575" cy="4967287"/>
          </a:xfrm>
          <a:noFill/>
        </p:spPr>
        <p:txBody>
          <a:bodyPr/>
          <a:lstStyle/>
          <a:p>
            <a:pPr marL="469900" indent="-469900" algn="l" eaLnBrk="1" hangingPunct="1">
              <a:buFont typeface="Wingdings" panose="05000000000000000000" pitchFamily="2" charset="2"/>
              <a:buChar char="o"/>
            </a:pPr>
            <a:r>
              <a:rPr lang="en-US" altLang="zh-CN"/>
              <a:t>2.1 </a:t>
            </a:r>
            <a:r>
              <a:rPr lang="zh-CN" altLang="en-US"/>
              <a:t>字符集与保留字</a:t>
            </a:r>
          </a:p>
          <a:p>
            <a:pPr marL="469900" indent="-469900" algn="l" eaLnBrk="1" hangingPunct="1">
              <a:buFont typeface="Wingdings" panose="05000000000000000000" pitchFamily="2" charset="2"/>
              <a:buChar char="o"/>
            </a:pPr>
            <a:r>
              <a:rPr lang="en-US" altLang="zh-CN"/>
              <a:t>2.2 </a:t>
            </a:r>
            <a:r>
              <a:rPr lang="zh-CN" altLang="en-US"/>
              <a:t>基本数据类型</a:t>
            </a:r>
          </a:p>
          <a:p>
            <a:pPr marL="469900" indent="-469900" algn="l" eaLnBrk="1" hangingPunct="1">
              <a:buFont typeface="Wingdings" panose="05000000000000000000" pitchFamily="2" charset="2"/>
              <a:buChar char="o"/>
            </a:pPr>
            <a:r>
              <a:rPr lang="en-US" altLang="zh-CN"/>
              <a:t>2.3 </a:t>
            </a:r>
            <a:r>
              <a:rPr lang="zh-CN" altLang="en-US"/>
              <a:t>变量定义</a:t>
            </a:r>
          </a:p>
          <a:p>
            <a:pPr marL="469900" indent="-469900" algn="l" eaLnBrk="1" hangingPunct="1">
              <a:buFont typeface="Wingdings" panose="05000000000000000000" pitchFamily="2" charset="2"/>
              <a:buChar char="o"/>
            </a:pPr>
            <a:r>
              <a:rPr lang="en-US" altLang="zh-CN"/>
              <a:t>2.4 </a:t>
            </a:r>
            <a:r>
              <a:rPr lang="zh-CN" altLang="en-US"/>
              <a:t>常量</a:t>
            </a:r>
          </a:p>
          <a:p>
            <a:pPr marL="469900" indent="-469900" algn="l" eaLnBrk="1" hangingPunct="1">
              <a:buFont typeface="Wingdings" panose="05000000000000000000" pitchFamily="2" charset="2"/>
              <a:buChar char="o"/>
            </a:pPr>
            <a:r>
              <a:rPr lang="en-US" altLang="zh-CN"/>
              <a:t>2.5 </a:t>
            </a:r>
            <a:r>
              <a:rPr lang="zh-CN" altLang="en-US"/>
              <a:t>常量定义</a:t>
            </a:r>
          </a:p>
          <a:p>
            <a:pPr marL="469900" indent="-469900" algn="l" eaLnBrk="1" hangingPunct="1">
              <a:buFont typeface="Wingdings" panose="05000000000000000000" pitchFamily="2" charset="2"/>
              <a:buChar char="o"/>
            </a:pPr>
            <a:r>
              <a:rPr lang="en-US" altLang="zh-CN"/>
              <a:t>2.6 I/O</a:t>
            </a:r>
            <a:r>
              <a:rPr lang="zh-CN" altLang="en-US"/>
              <a:t>控制流</a:t>
            </a:r>
          </a:p>
          <a:p>
            <a:pPr marL="469900" indent="-469900" algn="l" eaLnBrk="1" hangingPunct="1">
              <a:buFont typeface="Wingdings" panose="05000000000000000000" pitchFamily="2" charset="2"/>
              <a:buChar char="o"/>
            </a:pPr>
            <a:r>
              <a:rPr lang="en-US" altLang="zh-CN"/>
              <a:t>2.7 printf</a:t>
            </a:r>
            <a:r>
              <a:rPr lang="zh-CN" altLang="en-US"/>
              <a:t>与</a:t>
            </a:r>
            <a:r>
              <a:rPr lang="en-US" altLang="zh-CN"/>
              <a:t>scanf</a:t>
            </a:r>
          </a:p>
          <a:p>
            <a:pPr marL="469900" indent="-469900" algn="l" eaLnBrk="1" hangingPunct="1">
              <a:buFont typeface="Wingdings" panose="05000000000000000000" pitchFamily="2" charset="2"/>
              <a:buChar char="o"/>
            </a:pPr>
            <a:r>
              <a:rPr lang="zh-CN" altLang="en-US"/>
              <a:t>作业</a:t>
            </a:r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页脚占位符 4">
            <a:extLst>
              <a:ext uri="{FF2B5EF4-FFF2-40B4-BE49-F238E27FC236}">
                <a16:creationId xmlns:a16="http://schemas.microsoft.com/office/drawing/2014/main" id="{ECFE7586-832C-45BC-BD36-1D887C0C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8B58534-BB7B-4BDE-9C39-3B31EC69F0F8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20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55C93E1C-ECA9-4E2D-9DDB-876BF3A9C7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2.2 </a:t>
            </a:r>
            <a:r>
              <a:rPr lang="zh-CN" altLang="en-US"/>
              <a:t>基本数据类型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61325CF6-80FB-4A33-835D-B361D652B4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</a:t>
            </a:r>
            <a:r>
              <a:rPr lang="zh-CN" altLang="en-US"/>
              <a:t>、实型</a:t>
            </a:r>
          </a:p>
          <a:p>
            <a:pPr eaLnBrk="1" hangingPunct="1"/>
            <a:r>
              <a:rPr lang="zh-CN" altLang="en-US"/>
              <a:t>实型又称</a:t>
            </a:r>
            <a:r>
              <a:rPr lang="zh-CN" altLang="zh-CN">
                <a:solidFill>
                  <a:srgbClr val="FF0000"/>
                </a:solidFill>
              </a:rPr>
              <a:t>浮点型</a:t>
            </a:r>
            <a:r>
              <a:rPr lang="zh-CN" altLang="en-US"/>
              <a:t>，</a:t>
            </a:r>
            <a:r>
              <a:rPr lang="zh-CN" altLang="zh-CN"/>
              <a:t>是用来表示具有小数点的</a:t>
            </a:r>
            <a:r>
              <a:rPr lang="zh-CN" altLang="zh-CN">
                <a:solidFill>
                  <a:srgbClr val="FF0000"/>
                </a:solidFill>
              </a:rPr>
              <a:t>实数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</a:p>
          <a:p>
            <a:pPr lvl="1" eaLnBrk="1" hangingPunct="1"/>
            <a:r>
              <a:rPr lang="zh-CN" altLang="zh-CN"/>
              <a:t>数值以规范化的二进制数指数形式存放</a:t>
            </a:r>
            <a:r>
              <a:rPr lang="zh-CN" altLang="en-US"/>
              <a:t>。</a:t>
            </a:r>
          </a:p>
          <a:p>
            <a:pPr lvl="1" eaLnBrk="1" hangingPunct="1"/>
            <a:r>
              <a:rPr lang="zh-CN" altLang="en-US"/>
              <a:t>浮点型，用于表示实型的类型有</a:t>
            </a:r>
            <a:r>
              <a:rPr lang="en-US" altLang="zh-CN"/>
              <a:t>float</a:t>
            </a:r>
            <a:r>
              <a:rPr lang="zh-CN" altLang="en-US"/>
              <a:t>（单精度）、</a:t>
            </a:r>
            <a:r>
              <a:rPr lang="en-US" altLang="zh-CN"/>
              <a:t>double</a:t>
            </a:r>
            <a:r>
              <a:rPr lang="zh-CN" altLang="en-US"/>
              <a:t>（双精度）和</a:t>
            </a:r>
            <a:r>
              <a:rPr lang="en-US" altLang="zh-CN"/>
              <a:t>long double </a:t>
            </a:r>
            <a:r>
              <a:rPr lang="zh-CN" altLang="en-US"/>
              <a:t>（长双精度）。</a:t>
            </a:r>
          </a:p>
          <a:p>
            <a:pPr eaLnBrk="1" hangingPunct="1"/>
            <a:endParaRPr lang="en-US" altLang="zh-CN"/>
          </a:p>
        </p:txBody>
      </p:sp>
      <p:pic>
        <p:nvPicPr>
          <p:cNvPr id="32773" name="Picture 4" descr="2T05">
            <a:extLst>
              <a:ext uri="{FF2B5EF4-FFF2-40B4-BE49-F238E27FC236}">
                <a16:creationId xmlns:a16="http://schemas.microsoft.com/office/drawing/2014/main" id="{B6D32E3E-EE4C-4026-AC05-A3EC4BB88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724400"/>
            <a:ext cx="72009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页脚占位符 4">
            <a:extLst>
              <a:ext uri="{FF2B5EF4-FFF2-40B4-BE49-F238E27FC236}">
                <a16:creationId xmlns:a16="http://schemas.microsoft.com/office/drawing/2014/main" id="{8397649B-8A2D-4402-83D8-8A12C1BA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2B61EE8-9EC0-4C62-B921-51B912CD8A89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21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grpSp>
        <p:nvGrpSpPr>
          <p:cNvPr id="33795" name="Group 30">
            <a:extLst>
              <a:ext uri="{FF2B5EF4-FFF2-40B4-BE49-F238E27FC236}">
                <a16:creationId xmlns:a16="http://schemas.microsoft.com/office/drawing/2014/main" id="{C14F3AAB-D536-4DF7-8586-4D6935FEDF38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565400"/>
            <a:ext cx="8424863" cy="3278188"/>
            <a:chOff x="204" y="1933"/>
            <a:chExt cx="5307" cy="2065"/>
          </a:xfrm>
        </p:grpSpPr>
        <p:sp>
          <p:nvSpPr>
            <p:cNvPr id="33799" name="Rectangle 8">
              <a:extLst>
                <a:ext uri="{FF2B5EF4-FFF2-40B4-BE49-F238E27FC236}">
                  <a16:creationId xmlns:a16="http://schemas.microsoft.com/office/drawing/2014/main" id="{472B638C-D28B-419F-8E50-AC8AEBBC2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1933"/>
              <a:ext cx="5307" cy="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0"/>
                <a:t>float</a:t>
              </a:r>
              <a:r>
                <a:rPr lang="zh-CN" altLang="en-US" sz="2800" i="0">
                  <a:latin typeface="Arial" panose="020B0604020202020204" pitchFamily="34" charset="0"/>
                </a:rPr>
                <a:t>型：</a:t>
              </a:r>
            </a:p>
            <a:p>
              <a:pPr lvl="2" eaLnBrk="1" hangingPunct="1"/>
              <a:r>
                <a:rPr lang="zh-CN" altLang="en-US" sz="2000" i="0">
                  <a:latin typeface="Arial" panose="020B0604020202020204" pitchFamily="34" charset="0"/>
                </a:rPr>
                <a:t>使用</a:t>
              </a:r>
              <a:r>
                <a:rPr lang="en-US" altLang="zh-CN" sz="2000" i="0">
                  <a:latin typeface="Arial" panose="020B0604020202020204" pitchFamily="34" charset="0"/>
                </a:rPr>
                <a:t>4</a:t>
              </a:r>
              <a:r>
                <a:rPr lang="zh-CN" altLang="en-US" sz="2000" i="0">
                  <a:latin typeface="Arial" panose="020B0604020202020204" pitchFamily="34" charset="0"/>
                </a:rPr>
                <a:t>个字节存放数据，</a:t>
              </a:r>
              <a:r>
                <a:rPr lang="en-US" altLang="zh-CN" sz="2000" i="0">
                  <a:latin typeface="Arial" panose="020B0604020202020204" pitchFamily="34" charset="0"/>
                </a:rPr>
                <a:t>-3.4×10</a:t>
              </a:r>
              <a:r>
                <a:rPr lang="en-US" altLang="zh-CN" sz="2000" i="0" baseline="30000">
                  <a:latin typeface="Arial" panose="020B0604020202020204" pitchFamily="34" charset="0"/>
                </a:rPr>
                <a:t>-38</a:t>
              </a:r>
              <a:r>
                <a:rPr lang="zh-CN" altLang="en-US" sz="2000" i="0">
                  <a:latin typeface="Arial" panose="020B0604020202020204" pitchFamily="34" charset="0"/>
                </a:rPr>
                <a:t>～</a:t>
              </a:r>
              <a:r>
                <a:rPr lang="en-US" altLang="zh-CN" sz="2000" i="0">
                  <a:latin typeface="Arial" panose="020B0604020202020204" pitchFamily="34" charset="0"/>
                </a:rPr>
                <a:t>3.4×10</a:t>
              </a:r>
              <a:r>
                <a:rPr lang="en-US" altLang="zh-CN" sz="2000" i="0" baseline="30000">
                  <a:latin typeface="Arial" panose="020B0604020202020204" pitchFamily="34" charset="0"/>
                </a:rPr>
                <a:t>38</a:t>
              </a:r>
              <a:r>
                <a:rPr lang="zh-CN" altLang="en-US" sz="2000" i="0">
                  <a:latin typeface="Arial" panose="020B0604020202020204" pitchFamily="34" charset="0"/>
                </a:rPr>
                <a:t>， 有效数字</a:t>
              </a:r>
              <a:r>
                <a:rPr lang="en-US" altLang="zh-CN" sz="2000" i="0">
                  <a:latin typeface="Arial" panose="020B0604020202020204" pitchFamily="34" charset="0"/>
                </a:rPr>
                <a:t>7</a:t>
              </a:r>
              <a:r>
                <a:rPr lang="zh-CN" altLang="en-US" sz="2000" i="0">
                  <a:latin typeface="Arial" panose="020B0604020202020204" pitchFamily="34" charset="0"/>
                </a:rPr>
                <a:t>位</a:t>
              </a:r>
            </a:p>
          </p:txBody>
        </p:sp>
        <p:sp>
          <p:nvSpPr>
            <p:cNvPr id="33800" name="AutoShape 9">
              <a:extLst>
                <a:ext uri="{FF2B5EF4-FFF2-40B4-BE49-F238E27FC236}">
                  <a16:creationId xmlns:a16="http://schemas.microsoft.com/office/drawing/2014/main" id="{E0CFF36C-29BB-449F-B3C5-4B8B16D9B78E}"/>
                </a:ext>
              </a:extLst>
            </p:cNvPr>
            <p:cNvSpPr>
              <a:spLocks/>
            </p:cNvSpPr>
            <p:nvPr/>
          </p:nvSpPr>
          <p:spPr bwMode="auto">
            <a:xfrm rot="5412938">
              <a:off x="3102" y="1664"/>
              <a:ext cx="98" cy="3176"/>
            </a:xfrm>
            <a:prstGeom prst="rightBrace">
              <a:avLst>
                <a:gd name="adj1" fmla="val 270068"/>
                <a:gd name="adj2" fmla="val 50000"/>
              </a:avLst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01" name="AutoShape 10">
              <a:extLst>
                <a:ext uri="{FF2B5EF4-FFF2-40B4-BE49-F238E27FC236}">
                  <a16:creationId xmlns:a16="http://schemas.microsoft.com/office/drawing/2014/main" id="{21DC5AC9-9650-4159-8C93-459D76FEC69C}"/>
                </a:ext>
              </a:extLst>
            </p:cNvPr>
            <p:cNvSpPr>
              <a:spLocks/>
            </p:cNvSpPr>
            <p:nvPr/>
          </p:nvSpPr>
          <p:spPr bwMode="auto">
            <a:xfrm rot="-5337849">
              <a:off x="1003" y="2854"/>
              <a:ext cx="144" cy="736"/>
            </a:xfrm>
            <a:prstGeom prst="leftBrace">
              <a:avLst>
                <a:gd name="adj1" fmla="val 42593"/>
                <a:gd name="adj2" fmla="val 50000"/>
              </a:avLst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02" name="Text Box 11">
              <a:extLst>
                <a:ext uri="{FF2B5EF4-FFF2-40B4-BE49-F238E27FC236}">
                  <a16:creationId xmlns:a16="http://schemas.microsoft.com/office/drawing/2014/main" id="{79FDF01E-A39E-4985-8B24-2F245F730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1" y="3369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zh-CN" altLang="en-US" sz="2000" i="0">
                  <a:solidFill>
                    <a:srgbClr val="0066FF"/>
                  </a:solidFill>
                  <a:latin typeface="Arial" panose="020B0604020202020204" pitchFamily="34" charset="0"/>
                </a:rPr>
                <a:t>尾数部分</a:t>
              </a:r>
              <a:endParaRPr kumimoji="1" lang="zh-CN" altLang="en-US" sz="1600" b="0" i="0">
                <a:latin typeface="Arial" panose="020B0604020202020204" pitchFamily="34" charset="0"/>
              </a:endParaRPr>
            </a:p>
          </p:txBody>
        </p:sp>
        <p:sp>
          <p:nvSpPr>
            <p:cNvPr id="33803" name="Text Box 12">
              <a:extLst>
                <a:ext uri="{FF2B5EF4-FFF2-40B4-BE49-F238E27FC236}">
                  <a16:creationId xmlns:a16="http://schemas.microsoft.com/office/drawing/2014/main" id="{DFA55AED-9811-41C1-ADFF-2E71D6154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" y="3362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zh-CN" altLang="en-US" sz="2000" i="0">
                  <a:solidFill>
                    <a:srgbClr val="0066FF"/>
                  </a:solidFill>
                  <a:latin typeface="Arial" panose="020B0604020202020204" pitchFamily="34" charset="0"/>
                </a:rPr>
                <a:t>指数部分</a:t>
              </a:r>
              <a:endParaRPr kumimoji="1" lang="zh-CN" altLang="en-US" sz="1600" b="0" i="0">
                <a:latin typeface="Arial" panose="020B0604020202020204" pitchFamily="34" charset="0"/>
              </a:endParaRPr>
            </a:p>
          </p:txBody>
        </p:sp>
        <p:sp>
          <p:nvSpPr>
            <p:cNvPr id="218125" name="Rectangle 13">
              <a:extLst>
                <a:ext uri="{FF2B5EF4-FFF2-40B4-BE49-F238E27FC236}">
                  <a16:creationId xmlns:a16="http://schemas.microsoft.com/office/drawing/2014/main" id="{B2940135-A5E9-472B-93F1-E0CEE17BF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" y="2886"/>
              <a:ext cx="864" cy="144"/>
            </a:xfrm>
            <a:prstGeom prst="rect">
              <a:avLst/>
            </a:prstGeom>
            <a:solidFill>
              <a:srgbClr val="33CCCC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8126" name="Rectangle 14">
              <a:extLst>
                <a:ext uri="{FF2B5EF4-FFF2-40B4-BE49-F238E27FC236}">
                  <a16:creationId xmlns:a16="http://schemas.microsoft.com/office/drawing/2014/main" id="{67780EE9-996B-4FD1-9387-2EEEC6BD9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886"/>
              <a:ext cx="3221" cy="145"/>
            </a:xfrm>
            <a:prstGeom prst="rect">
              <a:avLst/>
            </a:prstGeom>
            <a:solidFill>
              <a:srgbClr val="33CCCC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806" name="Text Box 17">
              <a:extLst>
                <a:ext uri="{FF2B5EF4-FFF2-40B4-BE49-F238E27FC236}">
                  <a16:creationId xmlns:a16="http://schemas.microsoft.com/office/drawing/2014/main" id="{F8275F06-F48E-4BB2-8127-BADE5BD53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2659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 i="0">
                  <a:latin typeface="Arial" panose="020B0604020202020204" pitchFamily="34" charset="0"/>
                </a:rPr>
                <a:t>0</a:t>
              </a:r>
              <a:endParaRPr kumimoji="1" lang="en-US" altLang="zh-CN" sz="1600" b="0" i="0">
                <a:latin typeface="Arial" panose="020B0604020202020204" pitchFamily="34" charset="0"/>
              </a:endParaRPr>
            </a:p>
          </p:txBody>
        </p:sp>
        <p:sp>
          <p:nvSpPr>
            <p:cNvPr id="33807" name="Text Box 18">
              <a:extLst>
                <a:ext uri="{FF2B5EF4-FFF2-40B4-BE49-F238E27FC236}">
                  <a16:creationId xmlns:a16="http://schemas.microsoft.com/office/drawing/2014/main" id="{46824416-9002-4136-A386-A210E5B7F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2659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 i="0">
                  <a:latin typeface="Arial" panose="020B0604020202020204" pitchFamily="34" charset="0"/>
                </a:rPr>
                <a:t>1</a:t>
              </a:r>
              <a:endParaRPr kumimoji="1" lang="en-US" altLang="zh-CN" sz="1600" b="0" i="0">
                <a:latin typeface="Arial" panose="020B0604020202020204" pitchFamily="34" charset="0"/>
              </a:endParaRPr>
            </a:p>
          </p:txBody>
        </p:sp>
        <p:sp>
          <p:nvSpPr>
            <p:cNvPr id="33808" name="Text Box 19">
              <a:extLst>
                <a:ext uri="{FF2B5EF4-FFF2-40B4-BE49-F238E27FC236}">
                  <a16:creationId xmlns:a16="http://schemas.microsoft.com/office/drawing/2014/main" id="{62C6AC4D-E9BE-4274-BB12-4618978596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659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 i="0">
                  <a:latin typeface="Arial" panose="020B0604020202020204" pitchFamily="34" charset="0"/>
                </a:rPr>
                <a:t>8</a:t>
              </a:r>
              <a:endParaRPr kumimoji="1" lang="en-US" altLang="zh-CN" sz="1600" b="0" i="0">
                <a:latin typeface="Arial" panose="020B0604020202020204" pitchFamily="34" charset="0"/>
              </a:endParaRPr>
            </a:p>
          </p:txBody>
        </p:sp>
        <p:sp>
          <p:nvSpPr>
            <p:cNvPr id="33809" name="Text Box 20">
              <a:extLst>
                <a:ext uri="{FF2B5EF4-FFF2-40B4-BE49-F238E27FC236}">
                  <a16:creationId xmlns:a16="http://schemas.microsoft.com/office/drawing/2014/main" id="{9F0F80A6-9920-4F61-BC4A-7DBD90E69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2659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 i="0">
                  <a:latin typeface="Arial" panose="020B0604020202020204" pitchFamily="34" charset="0"/>
                </a:rPr>
                <a:t>9</a:t>
              </a:r>
              <a:endParaRPr kumimoji="1" lang="en-US" altLang="zh-CN" sz="1600" b="0" i="0">
                <a:latin typeface="Arial" panose="020B0604020202020204" pitchFamily="34" charset="0"/>
              </a:endParaRPr>
            </a:p>
          </p:txBody>
        </p:sp>
        <p:sp>
          <p:nvSpPr>
            <p:cNvPr id="33810" name="Text Box 24">
              <a:extLst>
                <a:ext uri="{FF2B5EF4-FFF2-40B4-BE49-F238E27FC236}">
                  <a16:creationId xmlns:a16="http://schemas.microsoft.com/office/drawing/2014/main" id="{C10A9065-94B7-4B1F-B660-9F16C665A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2661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i="0">
                  <a:latin typeface="Arial" panose="020B0604020202020204" pitchFamily="34" charset="0"/>
                </a:rPr>
                <a:t>31</a:t>
              </a:r>
              <a:endParaRPr kumimoji="1" lang="en-US" altLang="zh-CN" sz="1600" b="0" i="0">
                <a:latin typeface="Arial" panose="020B0604020202020204" pitchFamily="34" charset="0"/>
              </a:endParaRPr>
            </a:p>
          </p:txBody>
        </p:sp>
        <p:sp>
          <p:nvSpPr>
            <p:cNvPr id="33811" name="Text Box 25">
              <a:extLst>
                <a:ext uri="{FF2B5EF4-FFF2-40B4-BE49-F238E27FC236}">
                  <a16:creationId xmlns:a16="http://schemas.microsoft.com/office/drawing/2014/main" id="{B6F1D93E-6459-4559-863D-85858B32B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3748"/>
              <a:ext cx="24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i="0">
                  <a:solidFill>
                    <a:srgbClr val="FF0000"/>
                  </a:solidFill>
                  <a:ea typeface="楷体_GB2312" pitchFamily="49" charset="-122"/>
                </a:rPr>
                <a:t>浮点型存储格式</a:t>
              </a:r>
            </a:p>
          </p:txBody>
        </p:sp>
        <p:sp>
          <p:nvSpPr>
            <p:cNvPr id="218139" name="Rectangle 27">
              <a:extLst>
                <a:ext uri="{FF2B5EF4-FFF2-40B4-BE49-F238E27FC236}">
                  <a16:creationId xmlns:a16="http://schemas.microsoft.com/office/drawing/2014/main" id="{B378DB4B-FFA9-41EB-A37B-5CA329171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2886"/>
              <a:ext cx="136" cy="145"/>
            </a:xfrm>
            <a:prstGeom prst="rect">
              <a:avLst/>
            </a:prstGeom>
            <a:solidFill>
              <a:srgbClr val="33CCCC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813" name="Text Box 28">
              <a:extLst>
                <a:ext uri="{FF2B5EF4-FFF2-40B4-BE49-F238E27FC236}">
                  <a16:creationId xmlns:a16="http://schemas.microsoft.com/office/drawing/2014/main" id="{C4E83094-BD13-4B99-B9AA-741E0AE65F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3067"/>
              <a:ext cx="318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i="0">
                  <a:solidFill>
                    <a:srgbClr val="0066FF"/>
                  </a:solidFill>
                  <a:latin typeface="Arial" panose="020B0604020202020204" pitchFamily="34" charset="0"/>
                </a:rPr>
                <a:t>符号位</a:t>
              </a:r>
            </a:p>
          </p:txBody>
        </p:sp>
      </p:grpSp>
      <p:sp>
        <p:nvSpPr>
          <p:cNvPr id="33796" name="Rectangle 31">
            <a:extLst>
              <a:ext uri="{FF2B5EF4-FFF2-40B4-BE49-F238E27FC236}">
                <a16:creationId xmlns:a16="http://schemas.microsoft.com/office/drawing/2014/main" id="{32512E26-0351-42CA-8564-75BF8FFB9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88950"/>
            <a:ext cx="80010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200" b="0" i="0">
                <a:solidFill>
                  <a:schemeClr val="tx2"/>
                </a:solidFill>
                <a:ea typeface="黑体" panose="02010609060101010101" pitchFamily="49" charset="-122"/>
              </a:rPr>
              <a:t>2.2 </a:t>
            </a:r>
            <a:r>
              <a:rPr lang="zh-CN" altLang="en-US" sz="4200" b="0" i="0">
                <a:solidFill>
                  <a:schemeClr val="tx2"/>
                </a:solidFill>
                <a:ea typeface="黑体" panose="02010609060101010101" pitchFamily="49" charset="-122"/>
              </a:rPr>
              <a:t>基本数据类型</a:t>
            </a:r>
          </a:p>
        </p:txBody>
      </p:sp>
      <p:sp>
        <p:nvSpPr>
          <p:cNvPr id="33797" name="Rectangle 32">
            <a:extLst>
              <a:ext uri="{FF2B5EF4-FFF2-40B4-BE49-F238E27FC236}">
                <a16:creationId xmlns:a16="http://schemas.microsoft.com/office/drawing/2014/main" id="{D9AC27D5-E72A-4D45-9732-EA5C3BF9AD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33798" name="Rectangle 33">
            <a:extLst>
              <a:ext uri="{FF2B5EF4-FFF2-40B4-BE49-F238E27FC236}">
                <a16:creationId xmlns:a16="http://schemas.microsoft.com/office/drawing/2014/main" id="{5956C51D-97C9-4965-9C5D-D65726413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001000" cy="4967287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4</a:t>
            </a:r>
            <a:r>
              <a:rPr lang="zh-CN" altLang="en-US"/>
              <a:t>、实型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/>
              <a:t>float</a:t>
            </a:r>
            <a:r>
              <a:rPr lang="zh-CN" altLang="en-US"/>
              <a:t>（</a:t>
            </a:r>
            <a:r>
              <a:rPr lang="en-US" altLang="zh-CN"/>
              <a:t>4B</a:t>
            </a:r>
            <a:r>
              <a:rPr lang="zh-CN" altLang="en-US"/>
              <a:t>）   </a:t>
            </a:r>
            <a:r>
              <a:rPr lang="en-US" altLang="zh-CN"/>
              <a:t>double</a:t>
            </a:r>
            <a:r>
              <a:rPr lang="zh-CN" altLang="en-US"/>
              <a:t>（</a:t>
            </a:r>
            <a:r>
              <a:rPr lang="en-US" altLang="zh-CN"/>
              <a:t>8B</a:t>
            </a:r>
            <a:r>
              <a:rPr lang="zh-CN" altLang="en-US"/>
              <a:t>）  </a:t>
            </a:r>
            <a:r>
              <a:rPr lang="en-US" altLang="zh-CN"/>
              <a:t>long doubl</a:t>
            </a:r>
            <a:r>
              <a:rPr lang="zh-CN" altLang="en-US"/>
              <a:t>（</a:t>
            </a:r>
            <a:r>
              <a:rPr lang="en-US" altLang="zh-CN"/>
              <a:t>10B</a:t>
            </a:r>
            <a:r>
              <a:rPr lang="zh-CN" altLang="en-US"/>
              <a:t>）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页脚占位符 4">
            <a:extLst>
              <a:ext uri="{FF2B5EF4-FFF2-40B4-BE49-F238E27FC236}">
                <a16:creationId xmlns:a16="http://schemas.microsoft.com/office/drawing/2014/main" id="{B38936BA-C3E4-4E10-88B9-9B14F086C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4062A94-D384-47C3-B46F-C6493C074896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22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34819" name="Rectangle 8">
            <a:extLst>
              <a:ext uri="{FF2B5EF4-FFF2-40B4-BE49-F238E27FC236}">
                <a16:creationId xmlns:a16="http://schemas.microsoft.com/office/drawing/2014/main" id="{24BA8B71-F6CC-4B62-AAF5-30D69D6B3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88950"/>
            <a:ext cx="80010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200" b="0" i="0">
                <a:solidFill>
                  <a:schemeClr val="tx2"/>
                </a:solidFill>
                <a:ea typeface="黑体" panose="02010609060101010101" pitchFamily="49" charset="-122"/>
              </a:rPr>
              <a:t>2.2 </a:t>
            </a:r>
            <a:r>
              <a:rPr lang="zh-CN" altLang="en-US" sz="4200" b="0" i="0">
                <a:solidFill>
                  <a:schemeClr val="tx2"/>
                </a:solidFill>
                <a:ea typeface="黑体" panose="02010609060101010101" pitchFamily="49" charset="-122"/>
              </a:rPr>
              <a:t>基本数据类型</a:t>
            </a:r>
          </a:p>
        </p:txBody>
      </p:sp>
      <p:sp>
        <p:nvSpPr>
          <p:cNvPr id="34820" name="Rectangle 9">
            <a:extLst>
              <a:ext uri="{FF2B5EF4-FFF2-40B4-BE49-F238E27FC236}">
                <a16:creationId xmlns:a16="http://schemas.microsoft.com/office/drawing/2014/main" id="{C91CD0E2-1DD7-4498-B83B-D5A7A93053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34821" name="Rectangle 10">
            <a:extLst>
              <a:ext uri="{FF2B5EF4-FFF2-40B4-BE49-F238E27FC236}">
                <a16:creationId xmlns:a16="http://schemas.microsoft.com/office/drawing/2014/main" id="{8D91E8CA-DAB4-4D7F-8B48-FF58AF7328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C++</a:t>
            </a:r>
            <a:r>
              <a:rPr lang="zh-CN" altLang="en-US"/>
              <a:t>强类型语言</a:t>
            </a:r>
          </a:p>
          <a:p>
            <a:pPr lvl="1" eaLnBrk="1" hangingPunct="1"/>
            <a:r>
              <a:rPr lang="zh-CN" altLang="en-US"/>
              <a:t>要求程序设计者在使用数据之前对数据的类型进行声明。</a:t>
            </a:r>
          </a:p>
          <a:p>
            <a:pPr eaLnBrk="1" hangingPunct="1"/>
            <a:r>
              <a:rPr lang="zh-CN" altLang="en-US"/>
              <a:t>基本数据类型的字宽和取值范围见</a:t>
            </a:r>
            <a:r>
              <a:rPr lang="en-US" altLang="zh-CN">
                <a:solidFill>
                  <a:srgbClr val="FF0000"/>
                </a:solidFill>
              </a:rPr>
              <a:t>P14</a:t>
            </a:r>
            <a:r>
              <a:rPr lang="zh-CN" altLang="en-US">
                <a:solidFill>
                  <a:srgbClr val="FF0000"/>
                </a:solidFill>
              </a:rPr>
              <a:t>，表</a:t>
            </a:r>
            <a:r>
              <a:rPr lang="en-US" altLang="zh-CN">
                <a:solidFill>
                  <a:srgbClr val="FF0000"/>
                </a:solidFill>
              </a:rPr>
              <a:t>2-2</a:t>
            </a:r>
            <a:r>
              <a:rPr lang="zh-CN" altLang="en-US"/>
              <a:t>。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页脚占位符 4">
            <a:extLst>
              <a:ext uri="{FF2B5EF4-FFF2-40B4-BE49-F238E27FC236}">
                <a16:creationId xmlns:a16="http://schemas.microsoft.com/office/drawing/2014/main" id="{974DB36D-2132-4F8B-87C3-925CFA32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B6D835-1ED8-44A2-89F7-B468BDCB6ED5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23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32BA767-BF34-4256-9AB6-B8CEC5F712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/>
              <a:t>2.2 </a:t>
            </a:r>
            <a:r>
              <a:rPr lang="zh-CN" altLang="en-US" sz="3800"/>
              <a:t>基本数据类型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8051CB3-702F-4AFA-813D-FAC936DBE4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472113"/>
          </a:xfrm>
        </p:spPr>
        <p:txBody>
          <a:bodyPr/>
          <a:lstStyle/>
          <a:p>
            <a:pPr eaLnBrk="1" hangingPunct="1"/>
            <a:r>
              <a:rPr lang="zh-CN" altLang="en-US"/>
              <a:t>小结：</a:t>
            </a:r>
          </a:p>
          <a:p>
            <a:pPr eaLnBrk="1" hangingPunct="1"/>
            <a:r>
              <a:rPr lang="zh-CN" altLang="en-US"/>
              <a:t>根据</a:t>
            </a:r>
            <a:r>
              <a:rPr lang="zh-CN" altLang="en-US">
                <a:solidFill>
                  <a:srgbClr val="0000FF"/>
                </a:solidFill>
              </a:rPr>
              <a:t>存储格式</a:t>
            </a:r>
            <a:r>
              <a:rPr lang="zh-CN" altLang="en-US"/>
              <a:t>可将数分为：整数和实数</a:t>
            </a:r>
          </a:p>
          <a:p>
            <a:pPr lvl="1" eaLnBrk="1" hangingPunct="1"/>
            <a:r>
              <a:rPr lang="zh-CN" altLang="en-US" sz="2400"/>
              <a:t>整数：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</a:t>
            </a:r>
            <a:r>
              <a:rPr lang="en-US" altLang="zh-CN" sz="2400"/>
              <a:t>int, long, short , char, bool ,</a:t>
            </a:r>
            <a:r>
              <a:rPr lang="zh-CN" altLang="en-US" sz="2400"/>
              <a:t>及可用</a:t>
            </a:r>
            <a:r>
              <a:rPr lang="en-US" altLang="zh-CN" sz="2400"/>
              <a:t>signed</a:t>
            </a:r>
            <a:r>
              <a:rPr lang="zh-CN" altLang="en-US" sz="2400"/>
              <a:t>和</a:t>
            </a:r>
            <a:r>
              <a:rPr lang="en-US" altLang="zh-CN" sz="2400"/>
              <a:t>unsigned</a:t>
            </a:r>
            <a:r>
              <a:rPr lang="zh-CN" altLang="en-US" sz="2400"/>
              <a:t>修饰的类型</a:t>
            </a:r>
          </a:p>
          <a:p>
            <a:pPr lvl="1" eaLnBrk="1" hangingPunct="1"/>
            <a:r>
              <a:rPr lang="zh-CN" altLang="en-US" sz="2400"/>
              <a:t>实数：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</a:t>
            </a:r>
            <a:r>
              <a:rPr lang="en-US" altLang="zh-CN" sz="2400"/>
              <a:t>float, double, long double</a:t>
            </a:r>
          </a:p>
          <a:p>
            <a:pPr lvl="1" eaLnBrk="1" hangingPunct="1"/>
            <a:r>
              <a:rPr kumimoji="1" lang="zh-CN" altLang="en-US" sz="2400"/>
              <a:t>使用</a:t>
            </a:r>
            <a:r>
              <a:rPr kumimoji="1" lang="en-US" altLang="zh-CN" sz="2400">
                <a:solidFill>
                  <a:srgbClr val="FF0000"/>
                </a:solidFill>
              </a:rPr>
              <a:t>sizeof(</a:t>
            </a:r>
            <a:r>
              <a:rPr kumimoji="1" lang="zh-CN" altLang="en-US" sz="2400">
                <a:solidFill>
                  <a:srgbClr val="FF0000"/>
                </a:solidFill>
              </a:rPr>
              <a:t>数据类型标识符</a:t>
            </a:r>
            <a:r>
              <a:rPr kumimoji="1" lang="en-US" altLang="zh-CN" sz="2400">
                <a:solidFill>
                  <a:srgbClr val="FF0000"/>
                </a:solidFill>
              </a:rPr>
              <a:t>)</a:t>
            </a:r>
            <a:r>
              <a:rPr kumimoji="1" lang="zh-CN" altLang="en-US" sz="2400"/>
              <a:t>；可以得到相应数据类型所占的字节数。</a:t>
            </a:r>
            <a:br>
              <a:rPr kumimoji="1" lang="zh-CN" altLang="en-US" sz="2400"/>
            </a:br>
            <a:endParaRPr kumimoji="1" lang="zh-CN" altLang="en-US" sz="20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6484" name="Rectangle 4">
            <a:extLst>
              <a:ext uri="{FF2B5EF4-FFF2-40B4-BE49-F238E27FC236}">
                <a16:creationId xmlns:a16="http://schemas.microsoft.com/office/drawing/2014/main" id="{A4FC4D2D-BB78-4EAC-8E15-DDA6F9D61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4724400"/>
            <a:ext cx="4670425" cy="1920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0" i="0">
                <a:ea typeface="黑体" panose="02010609060101010101" pitchFamily="49" charset="-122"/>
              </a:rPr>
              <a:t>cout&lt;&lt;“size of int is “&lt;&lt; </a:t>
            </a:r>
            <a:r>
              <a:rPr kumimoji="1" lang="en-US" altLang="zh-CN" sz="2000" b="0" i="0">
                <a:solidFill>
                  <a:srgbClr val="0000FF"/>
                </a:solidFill>
                <a:ea typeface="黑体" panose="02010609060101010101" pitchFamily="49" charset="-122"/>
              </a:rPr>
              <a:t>sizeof </a:t>
            </a:r>
            <a:r>
              <a:rPr kumimoji="1" lang="en-US" altLang="zh-CN" sz="2000" b="0" i="0">
                <a:solidFill>
                  <a:srgbClr val="FF0000"/>
                </a:solidFill>
                <a:ea typeface="黑体" panose="02010609060101010101" pitchFamily="49" charset="-122"/>
              </a:rPr>
              <a:t>(</a:t>
            </a:r>
            <a:r>
              <a:rPr kumimoji="1" lang="en-US" altLang="zh-CN" sz="2000" b="0" i="0">
                <a:solidFill>
                  <a:srgbClr val="0000FF"/>
                </a:solidFill>
                <a:ea typeface="黑体" panose="02010609060101010101" pitchFamily="49" charset="-122"/>
              </a:rPr>
              <a:t>int</a:t>
            </a:r>
            <a:r>
              <a:rPr kumimoji="1" lang="en-US" altLang="zh-CN" sz="2000" b="0" i="0">
                <a:solidFill>
                  <a:srgbClr val="FF0000"/>
                </a:solidFill>
                <a:ea typeface="黑体" panose="02010609060101010101" pitchFamily="49" charset="-122"/>
              </a:rPr>
              <a:t>)</a:t>
            </a:r>
            <a:r>
              <a:rPr kumimoji="1" lang="en-US" altLang="zh-CN" sz="2000" b="0" i="0">
                <a:ea typeface="黑体" panose="02010609060101010101" pitchFamily="49" charset="-122"/>
              </a:rPr>
              <a:t>&lt;&lt;endl;</a:t>
            </a:r>
          </a:p>
          <a:p>
            <a:pPr eaLnBrk="1" hangingPunct="1"/>
            <a:r>
              <a:rPr kumimoji="1" lang="zh-CN" altLang="en-US" sz="2000" b="0" i="0">
                <a:ea typeface="黑体" panose="02010609060101010101" pitchFamily="49" charset="-122"/>
              </a:rPr>
              <a:t>在</a:t>
            </a:r>
            <a:r>
              <a:rPr kumimoji="1" lang="en-US" altLang="zh-CN" sz="2000" b="0" i="0">
                <a:ea typeface="黑体" panose="02010609060101010101" pitchFamily="49" charset="-122"/>
              </a:rPr>
              <a:t>16</a:t>
            </a:r>
            <a:r>
              <a:rPr kumimoji="1" lang="zh-CN" altLang="en-US" sz="2000" b="0" i="0">
                <a:ea typeface="黑体" panose="02010609060101010101" pitchFamily="49" charset="-122"/>
              </a:rPr>
              <a:t>位计算机上输出：</a:t>
            </a:r>
          </a:p>
          <a:p>
            <a:pPr eaLnBrk="1" hangingPunct="1"/>
            <a:r>
              <a:rPr kumimoji="1" lang="zh-CN" altLang="en-US" sz="2000" b="0" i="0">
                <a:ea typeface="黑体" panose="02010609060101010101" pitchFamily="49" charset="-122"/>
              </a:rPr>
              <a:t>      </a:t>
            </a:r>
            <a:r>
              <a:rPr kumimoji="1" lang="en-US" altLang="zh-CN" sz="2000" b="0" i="0">
                <a:ea typeface="黑体" panose="02010609060101010101" pitchFamily="49" charset="-122"/>
              </a:rPr>
              <a:t>size of int is 2</a:t>
            </a:r>
          </a:p>
          <a:p>
            <a:pPr eaLnBrk="1" hangingPunct="1"/>
            <a:r>
              <a:rPr kumimoji="1" lang="zh-CN" altLang="en-US" sz="2000" b="0" i="0">
                <a:ea typeface="黑体" panose="02010609060101010101" pitchFamily="49" charset="-122"/>
              </a:rPr>
              <a:t>在</a:t>
            </a:r>
            <a:r>
              <a:rPr kumimoji="1" lang="en-US" altLang="zh-CN" sz="2000" b="0" i="0">
                <a:ea typeface="黑体" panose="02010609060101010101" pitchFamily="49" charset="-122"/>
              </a:rPr>
              <a:t>32</a:t>
            </a:r>
            <a:r>
              <a:rPr kumimoji="1" lang="zh-CN" altLang="en-US" sz="2000" b="0" i="0">
                <a:ea typeface="黑体" panose="02010609060101010101" pitchFamily="49" charset="-122"/>
              </a:rPr>
              <a:t>位计算机上输出：</a:t>
            </a:r>
          </a:p>
          <a:p>
            <a:pPr eaLnBrk="1" hangingPunct="1"/>
            <a:r>
              <a:rPr kumimoji="1" lang="zh-CN" altLang="en-US" sz="2000" b="0" i="0">
                <a:ea typeface="黑体" panose="02010609060101010101" pitchFamily="49" charset="-122"/>
              </a:rPr>
              <a:t>      </a:t>
            </a:r>
            <a:r>
              <a:rPr kumimoji="1" lang="en-US" altLang="zh-CN" sz="2000" b="0" i="0">
                <a:ea typeface="黑体" panose="02010609060101010101" pitchFamily="49" charset="-122"/>
              </a:rPr>
              <a:t>size of int is 4</a:t>
            </a:r>
          </a:p>
          <a:p>
            <a:pPr eaLnBrk="1" hangingPunct="1"/>
            <a:endParaRPr kumimoji="1" lang="en-US" altLang="zh-CN" sz="2000" b="0" i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页脚占位符 4">
            <a:extLst>
              <a:ext uri="{FF2B5EF4-FFF2-40B4-BE49-F238E27FC236}">
                <a16:creationId xmlns:a16="http://schemas.microsoft.com/office/drawing/2014/main" id="{9E6273E9-9EF1-48B5-B39A-0AA76795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39F8AB4-38A1-4C96-8C35-DCC5467F356D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24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FF1B451A-2F70-4CFF-95D9-CDEAD5A1A6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2.3 </a:t>
            </a:r>
            <a:r>
              <a:rPr lang="zh-CN" altLang="en-US"/>
              <a:t>变量定义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7F9BF89A-5EA4-4DA5-9058-2B20517DF0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latin typeface="楷体_GB2312" pitchFamily="49" charset="-122"/>
              </a:rPr>
              <a:t>什么是变量</a:t>
            </a:r>
          </a:p>
          <a:p>
            <a:pPr lvl="1" eaLnBrk="1" hangingPunct="1"/>
            <a:r>
              <a:rPr lang="zh-CN" altLang="en-US" sz="2400">
                <a:latin typeface="楷体_GB2312" pitchFamily="49" charset="-122"/>
              </a:rPr>
              <a:t>在程序运行过程中，其值可以被改变的量。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</a:pPr>
            <a:r>
              <a:rPr lang="zh-CN" altLang="en-US" sz="2800"/>
              <a:t>变量的作用是</a:t>
            </a:r>
            <a:r>
              <a:rPr lang="zh-CN" altLang="en-US" sz="2800">
                <a:solidFill>
                  <a:srgbClr val="FF0000"/>
                </a:solidFill>
              </a:rPr>
              <a:t>存取程序中需要处理的数据</a:t>
            </a:r>
            <a:r>
              <a:rPr lang="zh-CN" altLang="en-US" sz="2800">
                <a:solidFill>
                  <a:srgbClr val="FF3300"/>
                </a:solidFill>
              </a:rPr>
              <a:t>，</a:t>
            </a:r>
            <a:r>
              <a:rPr lang="zh-CN" altLang="en-US" sz="2800"/>
              <a:t>对应</a:t>
            </a:r>
            <a:r>
              <a:rPr lang="zh-CN" altLang="en-US" sz="2800">
                <a:latin typeface="楷体_GB2312" pitchFamily="49" charset="-122"/>
              </a:rPr>
              <a:t>内存中的</a:t>
            </a: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</a:rPr>
              <a:t>一块存储区域</a:t>
            </a:r>
            <a:r>
              <a:rPr lang="zh-CN" altLang="en-US" sz="2800">
                <a:latin typeface="楷体_GB2312" pitchFamily="49" charset="-122"/>
              </a:rPr>
              <a:t>，</a:t>
            </a: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</a:rPr>
              <a:t>该区域的名称</a:t>
            </a:r>
            <a:r>
              <a:rPr lang="zh-CN" altLang="en-US" sz="2800">
                <a:latin typeface="楷体_GB2312" pitchFamily="49" charset="-122"/>
              </a:rPr>
              <a:t>即为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</a:rPr>
              <a:t>变量名</a:t>
            </a:r>
            <a:r>
              <a:rPr lang="zh-CN" altLang="en-US" sz="2800">
                <a:latin typeface="楷体_GB2312" pitchFamily="49" charset="-122"/>
              </a:rPr>
              <a:t>，</a:t>
            </a: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</a:rPr>
              <a:t>该区域的内容</a:t>
            </a:r>
            <a:r>
              <a:rPr lang="zh-CN" altLang="en-US" sz="2800">
                <a:latin typeface="楷体_GB2312" pitchFamily="49" charset="-122"/>
              </a:rPr>
              <a:t>是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</a:rPr>
              <a:t>变量的值</a:t>
            </a:r>
            <a:r>
              <a:rPr lang="zh-CN" altLang="en-US" sz="2800">
                <a:latin typeface="楷体_GB2312" pitchFamily="49" charset="-122"/>
              </a:rPr>
              <a:t>。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</a:pPr>
            <a:r>
              <a:rPr lang="zh-CN" altLang="en-US" sz="2800">
                <a:latin typeface="楷体_GB2312" pitchFamily="49" charset="-122"/>
              </a:rPr>
              <a:t>变量有</a:t>
            </a:r>
            <a:r>
              <a:rPr lang="en-US" altLang="zh-CN" sz="2800">
                <a:latin typeface="楷体_GB2312" pitchFamily="49" charset="-122"/>
              </a:rPr>
              <a:t>3</a:t>
            </a:r>
            <a:r>
              <a:rPr lang="zh-CN" altLang="en-US" sz="2800">
                <a:latin typeface="楷体_GB2312" pitchFamily="49" charset="-122"/>
              </a:rPr>
              <a:t>个基本要素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</a:pPr>
            <a:r>
              <a:rPr lang="zh-CN" altLang="en-US" sz="2400">
                <a:solidFill>
                  <a:srgbClr val="0000FF"/>
                </a:solidFill>
              </a:rPr>
              <a:t>合法的变量名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</a:pPr>
            <a:r>
              <a:rPr lang="zh-CN" altLang="en-US" sz="2400">
                <a:solidFill>
                  <a:srgbClr val="0000FF"/>
                </a:solidFill>
              </a:rPr>
              <a:t>变量的数据类型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</a:pPr>
            <a:r>
              <a:rPr lang="zh-CN" altLang="en-US" sz="2400">
                <a:solidFill>
                  <a:srgbClr val="0000FF"/>
                </a:solidFill>
              </a:rPr>
              <a:t>变量的数值 </a:t>
            </a:r>
          </a:p>
          <a:p>
            <a:pPr eaLnBrk="1" hangingPunct="1"/>
            <a:endParaRPr lang="en-US" altLang="zh-CN" sz="2800">
              <a:solidFill>
                <a:srgbClr val="0000FF"/>
              </a:solidFill>
            </a:endParaRPr>
          </a:p>
        </p:txBody>
      </p:sp>
      <p:pic>
        <p:nvPicPr>
          <p:cNvPr id="278535" name="Picture 7">
            <a:extLst>
              <a:ext uri="{FF2B5EF4-FFF2-40B4-BE49-F238E27FC236}">
                <a16:creationId xmlns:a16="http://schemas.microsoft.com/office/drawing/2014/main" id="{532B7CE9-A2B0-40BD-BAA3-5F6F7F0DD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3716338"/>
            <a:ext cx="2873375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页脚占位符 4">
            <a:extLst>
              <a:ext uri="{FF2B5EF4-FFF2-40B4-BE49-F238E27FC236}">
                <a16:creationId xmlns:a16="http://schemas.microsoft.com/office/drawing/2014/main" id="{6C7BFB10-4BA9-4027-BBD2-76DD190C5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4F21B37-DD24-43D9-B51B-A7B675DB579B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25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37891" name="Rectangle 17">
            <a:extLst>
              <a:ext uri="{FF2B5EF4-FFF2-40B4-BE49-F238E27FC236}">
                <a16:creationId xmlns:a16="http://schemas.microsoft.com/office/drawing/2014/main" id="{B646CB75-3611-4AE4-9704-00DAF1074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88950"/>
            <a:ext cx="80010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200" b="0" i="0">
                <a:solidFill>
                  <a:schemeClr val="tx2"/>
                </a:solidFill>
                <a:ea typeface="黑体" panose="02010609060101010101" pitchFamily="49" charset="-122"/>
              </a:rPr>
              <a:t>2.3 </a:t>
            </a:r>
            <a:r>
              <a:rPr lang="zh-CN" altLang="en-US" sz="4200" b="0" i="0">
                <a:solidFill>
                  <a:schemeClr val="tx2"/>
                </a:solidFill>
                <a:ea typeface="黑体" panose="02010609060101010101" pitchFamily="49" charset="-122"/>
              </a:rPr>
              <a:t>变量定义</a:t>
            </a:r>
          </a:p>
        </p:txBody>
      </p:sp>
      <p:sp>
        <p:nvSpPr>
          <p:cNvPr id="23571" name="Rectangle 19">
            <a:extLst>
              <a:ext uri="{FF2B5EF4-FFF2-40B4-BE49-F238E27FC236}">
                <a16:creationId xmlns:a16="http://schemas.microsoft.com/office/drawing/2014/main" id="{004E600E-6AB3-4C06-8684-778CC52CE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412875"/>
            <a:ext cx="8135937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3200" i="0">
                <a:latin typeface="Arial" panose="020B0604020202020204" pitchFamily="34" charset="0"/>
              </a:rPr>
              <a:t>变量的理解</a:t>
            </a:r>
            <a:endParaRPr lang="zh-CN" altLang="en-US" sz="3200" i="0">
              <a:latin typeface="楷体_GB2312" pitchFamily="49" charset="-122"/>
            </a:endParaRPr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400" b="0" i="0">
                <a:latin typeface="Arial" panose="020B0604020202020204" pitchFamily="34" charset="0"/>
                <a:ea typeface="黑体" panose="02010609060101010101" pitchFamily="49" charset="-122"/>
              </a:rPr>
              <a:t>变量名实际上是一个</a:t>
            </a:r>
            <a:r>
              <a:rPr lang="zh-CN" altLang="en-US" sz="2400" b="0" i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符号地址</a:t>
            </a:r>
            <a:r>
              <a:rPr lang="zh-CN" altLang="en-US" sz="2400" b="0" i="0">
                <a:latin typeface="Arial" panose="020B0604020202020204" pitchFamily="34" charset="0"/>
                <a:ea typeface="黑体" panose="02010609060101010101" pitchFamily="49" charset="-122"/>
              </a:rPr>
              <a:t>，在对程序编译连接时由系统给每一个变量名分配一个内存地址。</a:t>
            </a:r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400" b="0" i="0">
                <a:latin typeface="Arial" panose="020B0604020202020204" pitchFamily="34" charset="0"/>
                <a:ea typeface="黑体" panose="02010609060101010101" pitchFamily="49" charset="-122"/>
              </a:rPr>
              <a:t>在程序中从变量中取值，实际上是通过</a:t>
            </a:r>
            <a:r>
              <a:rPr lang="zh-CN" altLang="en-US" sz="2400" b="0" i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变量名</a:t>
            </a:r>
            <a:r>
              <a:rPr lang="zh-CN" altLang="en-US" sz="2400" b="0" i="0">
                <a:latin typeface="Arial" panose="020B0604020202020204" pitchFamily="34" charset="0"/>
                <a:ea typeface="黑体" panose="02010609060101010101" pitchFamily="49" charset="-122"/>
              </a:rPr>
              <a:t>找到相应的</a:t>
            </a:r>
            <a:r>
              <a:rPr lang="zh-CN" altLang="en-US" sz="2400" b="0" i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内存地址</a:t>
            </a:r>
            <a:r>
              <a:rPr lang="zh-CN" altLang="en-US" sz="2400" b="0" i="0">
                <a:latin typeface="Arial" panose="020B0604020202020204" pitchFamily="34" charset="0"/>
                <a:ea typeface="黑体" panose="02010609060101010101" pitchFamily="49" charset="-122"/>
              </a:rPr>
              <a:t>，从其存储单元中读取数据。</a:t>
            </a:r>
            <a:endParaRPr lang="zh-CN" altLang="en-US" sz="2400" b="0" i="0">
              <a:latin typeface="楷体_GB2312" pitchFamily="49" charset="-122"/>
              <a:ea typeface="黑体" panose="02010609060101010101" pitchFamily="49" charset="-122"/>
            </a:endParaRPr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Char char="n"/>
            </a:pPr>
            <a:endParaRPr lang="en-US" altLang="zh-CN" sz="2400" b="0" i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23572" name="Picture 20">
            <a:extLst>
              <a:ext uri="{FF2B5EF4-FFF2-40B4-BE49-F238E27FC236}">
                <a16:creationId xmlns:a16="http://schemas.microsoft.com/office/drawing/2014/main" id="{A1F9DD84-534F-4ABF-B1B1-886A0A0D7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789363"/>
            <a:ext cx="2873375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页脚占位符 4">
            <a:extLst>
              <a:ext uri="{FF2B5EF4-FFF2-40B4-BE49-F238E27FC236}">
                <a16:creationId xmlns:a16="http://schemas.microsoft.com/office/drawing/2014/main" id="{A3CF731E-F034-4EE7-9F55-9D7EF4BF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567BCF-9B05-456C-B85B-66FDC8C67669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26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B09B0CE7-BDB9-4F9F-A9B8-6075F11922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2.3 </a:t>
            </a:r>
            <a:r>
              <a:rPr lang="zh-CN" altLang="en-US"/>
              <a:t>变量定义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4A7A7271-8B15-4A62-A53D-72EF9D970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1.</a:t>
            </a:r>
            <a:r>
              <a:rPr lang="zh-CN" altLang="en-US" sz="3600"/>
              <a:t>命名变量名</a:t>
            </a:r>
          </a:p>
          <a:p>
            <a:pPr eaLnBrk="1" hangingPunct="1"/>
            <a:r>
              <a:rPr lang="zh-CN" altLang="en-US" sz="3600"/>
              <a:t>命名变量名必须遵循下列规则：</a:t>
            </a:r>
          </a:p>
          <a:p>
            <a:pPr lvl="1" algn="just" eaLnBrk="1" hangingPunct="1"/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①由字母、数字和下划线组成；</a:t>
            </a:r>
          </a:p>
          <a:p>
            <a:pPr lvl="1" algn="just" eaLnBrk="1" hangingPunct="1"/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②必须以字母或下划线开头；</a:t>
            </a:r>
          </a:p>
          <a:p>
            <a:pPr lvl="1" algn="just" eaLnBrk="1" hangingPunct="1"/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③对大小写敏感；</a:t>
            </a:r>
          </a:p>
          <a:p>
            <a:pPr lvl="1" algn="just" eaLnBrk="1" hangingPunct="1"/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④</a:t>
            </a:r>
            <a:r>
              <a:rPr lang="zh-CN" altLang="en-US">
                <a:solidFill>
                  <a:srgbClr val="FF0000"/>
                </a:solidFill>
              </a:rPr>
              <a:t>不能与关键字同名；</a:t>
            </a:r>
          </a:p>
          <a:p>
            <a:pPr lvl="1" algn="just" eaLnBrk="1" hangingPunct="1"/>
            <a:r>
              <a:rPr lang="zh-CN" altLang="en-US"/>
              <a:t>⑤变量名长度不能超过编译器规定的长度，一般以不超过</a:t>
            </a:r>
            <a:r>
              <a:rPr lang="en-US" altLang="zh-CN"/>
              <a:t>31</a:t>
            </a:r>
            <a:r>
              <a:rPr lang="zh-CN" altLang="en-US"/>
              <a:t>个字符为宜；</a:t>
            </a:r>
          </a:p>
          <a:p>
            <a:pPr lvl="1" algn="just" eaLnBrk="1" hangingPunct="1"/>
            <a:r>
              <a:rPr lang="zh-CN" altLang="en-US"/>
              <a:t>⑥不要与</a:t>
            </a:r>
            <a:r>
              <a:rPr lang="en-US" altLang="zh-CN"/>
              <a:t>C++</a:t>
            </a:r>
            <a:r>
              <a:rPr lang="zh-CN" altLang="en-US"/>
              <a:t>的库函数名、类名、对象名相同。</a:t>
            </a:r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页脚占位符 4">
            <a:extLst>
              <a:ext uri="{FF2B5EF4-FFF2-40B4-BE49-F238E27FC236}">
                <a16:creationId xmlns:a16="http://schemas.microsoft.com/office/drawing/2014/main" id="{A0364A4D-7407-48F4-B08B-3CCFCD4F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9BBD7B4-974C-42D3-80B3-595C73640B3B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27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39939" name="Text Box 7">
            <a:extLst>
              <a:ext uri="{FF2B5EF4-FFF2-40B4-BE49-F238E27FC236}">
                <a16:creationId xmlns:a16="http://schemas.microsoft.com/office/drawing/2014/main" id="{1AC5C0F4-1F5D-400F-99B6-CB4B7F445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4724400"/>
            <a:ext cx="1512887" cy="17716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i="0">
                <a:solidFill>
                  <a:srgbClr val="006666"/>
                </a:solidFill>
                <a:latin typeface="Arial" panose="020B0604020202020204" pitchFamily="34" charset="0"/>
              </a:rPr>
              <a:t>my_car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i="0">
                <a:solidFill>
                  <a:srgbClr val="006666"/>
                </a:solidFill>
                <a:latin typeface="Arial" panose="020B0604020202020204" pitchFamily="34" charset="0"/>
              </a:rPr>
              <a:t>myCar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i="0">
                <a:solidFill>
                  <a:srgbClr val="006666"/>
                </a:solidFill>
                <a:latin typeface="Arial" panose="020B0604020202020204" pitchFamily="34" charset="0"/>
              </a:rPr>
              <a:t>iMyCar</a:t>
            </a:r>
          </a:p>
        </p:txBody>
      </p:sp>
      <p:sp>
        <p:nvSpPr>
          <p:cNvPr id="39940" name="Rectangle 8">
            <a:extLst>
              <a:ext uri="{FF2B5EF4-FFF2-40B4-BE49-F238E27FC236}">
                <a16:creationId xmlns:a16="http://schemas.microsoft.com/office/drawing/2014/main" id="{A981D41A-8B67-4132-A0CD-F81CF0EB3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88950"/>
            <a:ext cx="80010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200" b="0" i="0">
                <a:solidFill>
                  <a:schemeClr val="tx2"/>
                </a:solidFill>
                <a:ea typeface="黑体" panose="02010609060101010101" pitchFamily="49" charset="-122"/>
              </a:rPr>
              <a:t>2.3 </a:t>
            </a:r>
            <a:r>
              <a:rPr lang="zh-CN" altLang="en-US" sz="4200" b="0" i="0">
                <a:solidFill>
                  <a:schemeClr val="tx2"/>
                </a:solidFill>
                <a:ea typeface="黑体" panose="02010609060101010101" pitchFamily="49" charset="-122"/>
              </a:rPr>
              <a:t>变量定义</a:t>
            </a:r>
          </a:p>
        </p:txBody>
      </p:sp>
      <p:sp>
        <p:nvSpPr>
          <p:cNvPr id="39941" name="Rectangle 9">
            <a:extLst>
              <a:ext uri="{FF2B5EF4-FFF2-40B4-BE49-F238E27FC236}">
                <a16:creationId xmlns:a16="http://schemas.microsoft.com/office/drawing/2014/main" id="{7D8B84BB-6E99-4859-90F4-1CA9FE93A1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39942" name="Rectangle 10">
            <a:extLst>
              <a:ext uri="{FF2B5EF4-FFF2-40B4-BE49-F238E27FC236}">
                <a16:creationId xmlns:a16="http://schemas.microsoft.com/office/drawing/2014/main" id="{DCDA2FD1-E665-4D34-8717-DFB362B2C6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001000" cy="4967287"/>
          </a:xfrm>
        </p:spPr>
        <p:txBody>
          <a:bodyPr/>
          <a:lstStyle/>
          <a:p>
            <a:pPr eaLnBrk="1" hangingPunct="1"/>
            <a:r>
              <a:rPr lang="en-US" altLang="zh-CN" sz="3600"/>
              <a:t>1.</a:t>
            </a:r>
            <a:r>
              <a:rPr lang="zh-CN" altLang="en-US" sz="3600"/>
              <a:t>命名变量名</a:t>
            </a:r>
            <a:endParaRPr lang="zh-CN" altLang="en-US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>
                <a:solidFill>
                  <a:srgbClr val="0000FF"/>
                </a:solidFill>
              </a:rPr>
              <a:t>合法变量名：</a:t>
            </a:r>
          </a:p>
          <a:p>
            <a:pPr lvl="1" eaLnBrk="1" hangingPunct="1"/>
            <a:r>
              <a:rPr lang="zh-CN" altLang="en-US">
                <a:solidFill>
                  <a:srgbClr val="0000FF"/>
                </a:solidFill>
              </a:rPr>
              <a:t>      </a:t>
            </a:r>
            <a:r>
              <a:rPr lang="en-US" altLang="zh-CN">
                <a:solidFill>
                  <a:srgbClr val="0000FF"/>
                </a:solidFill>
              </a:rPr>
              <a:t>a</a:t>
            </a:r>
            <a:r>
              <a:rPr lang="zh-CN" altLang="en-US">
                <a:solidFill>
                  <a:srgbClr val="0000FF"/>
                </a:solidFill>
              </a:rPr>
              <a:t>、 </a:t>
            </a:r>
            <a:r>
              <a:rPr lang="en-US" altLang="zh-CN">
                <a:solidFill>
                  <a:srgbClr val="0000FF"/>
                </a:solidFill>
              </a:rPr>
              <a:t>b1</a:t>
            </a:r>
            <a:r>
              <a:rPr lang="zh-CN" altLang="en-US">
                <a:solidFill>
                  <a:srgbClr val="0000FF"/>
                </a:solidFill>
              </a:rPr>
              <a:t>、 </a:t>
            </a:r>
            <a:r>
              <a:rPr lang="en-US" altLang="zh-CN">
                <a:solidFill>
                  <a:srgbClr val="0000FF"/>
                </a:solidFill>
              </a:rPr>
              <a:t>_area</a:t>
            </a:r>
            <a:r>
              <a:rPr lang="zh-CN" altLang="en-US">
                <a:solidFill>
                  <a:srgbClr val="0000FF"/>
                </a:solidFill>
              </a:rPr>
              <a:t>、</a:t>
            </a:r>
            <a:r>
              <a:rPr lang="en-US" altLang="zh-CN">
                <a:solidFill>
                  <a:srgbClr val="0000FF"/>
                </a:solidFill>
              </a:rPr>
              <a:t>m_nCount</a:t>
            </a:r>
          </a:p>
          <a:p>
            <a:pPr lvl="1" eaLnBrk="1" hangingPunct="1"/>
            <a:r>
              <a:rPr lang="zh-CN" altLang="en-US">
                <a:solidFill>
                  <a:srgbClr val="0000FF"/>
                </a:solidFill>
              </a:rPr>
              <a:t>不合法变量名</a:t>
            </a:r>
            <a:r>
              <a:rPr lang="en-US" altLang="zh-CN">
                <a:solidFill>
                  <a:srgbClr val="0000FF"/>
                </a:solidFill>
              </a:rPr>
              <a:t>:</a:t>
            </a:r>
          </a:p>
          <a:p>
            <a:pPr lvl="1" eaLnBrk="1" hangingPunct="1"/>
            <a:r>
              <a:rPr lang="en-US" altLang="zh-CN">
                <a:solidFill>
                  <a:srgbClr val="0000FF"/>
                </a:solidFill>
              </a:rPr>
              <a:t>      1-name</a:t>
            </a:r>
            <a:r>
              <a:rPr lang="zh-CN" altLang="en-US">
                <a:solidFill>
                  <a:srgbClr val="0000FF"/>
                </a:solidFill>
              </a:rPr>
              <a:t>、 </a:t>
            </a:r>
            <a:r>
              <a:rPr lang="en-US" altLang="zh-CN">
                <a:solidFill>
                  <a:srgbClr val="0000FF"/>
                </a:solidFill>
              </a:rPr>
              <a:t>student one</a:t>
            </a:r>
            <a:r>
              <a:rPr lang="zh-CN" altLang="en-US">
                <a:solidFill>
                  <a:srgbClr val="0000FF"/>
                </a:solidFill>
              </a:rPr>
              <a:t>、 </a:t>
            </a:r>
            <a:r>
              <a:rPr lang="en-US" altLang="zh-CN">
                <a:solidFill>
                  <a:srgbClr val="0000FF"/>
                </a:solidFill>
              </a:rPr>
              <a:t>float</a:t>
            </a:r>
          </a:p>
          <a:p>
            <a:pPr eaLnBrk="1" hangingPunct="1"/>
            <a:r>
              <a:rPr lang="zh-CN" altLang="en-US" sz="2800"/>
              <a:t>命名变量名要考虑“易读性”，做到“见名知意”。</a:t>
            </a:r>
          </a:p>
          <a:p>
            <a:pPr eaLnBrk="1" hangingPunct="1"/>
            <a:r>
              <a:rPr lang="zh-CN" altLang="en-US" sz="2800"/>
              <a:t>建议采用</a:t>
            </a:r>
            <a:r>
              <a:rPr lang="zh-CN" altLang="en-US" sz="2800">
                <a:solidFill>
                  <a:srgbClr val="FF0000"/>
                </a:solidFill>
              </a:rPr>
              <a:t>骆驼表示法</a:t>
            </a:r>
            <a:r>
              <a:rPr lang="zh-CN" altLang="en-US" sz="2800"/>
              <a:t>或</a:t>
            </a:r>
            <a:r>
              <a:rPr lang="zh-CN" altLang="en-US" sz="2800">
                <a:solidFill>
                  <a:srgbClr val="FF0000"/>
                </a:solidFill>
              </a:rPr>
              <a:t>匈牙利表示法</a:t>
            </a:r>
            <a:r>
              <a:rPr lang="zh-CN" altLang="en-US" sz="2800"/>
              <a:t>。</a:t>
            </a:r>
          </a:p>
          <a:p>
            <a:pPr lvl="1" eaLnBrk="1" hangingPunct="1"/>
            <a:r>
              <a:rPr lang="en-US" altLang="zh-CN"/>
              <a:t>myAge, sizeOfDouble;</a:t>
            </a:r>
          </a:p>
          <a:p>
            <a:pPr lvl="1" eaLnBrk="1" hangingPunct="1"/>
            <a:r>
              <a:rPr lang="en-US" altLang="zh-CN"/>
              <a:t>iMyAge, iSizeOfDouble;</a:t>
            </a:r>
          </a:p>
          <a:p>
            <a:pPr eaLnBrk="1" hangingPunct="1"/>
            <a:endParaRPr lang="en-US" altLang="zh-CN" sz="2800"/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页脚占位符 4">
            <a:extLst>
              <a:ext uri="{FF2B5EF4-FFF2-40B4-BE49-F238E27FC236}">
                <a16:creationId xmlns:a16="http://schemas.microsoft.com/office/drawing/2014/main" id="{74F849C1-D5C2-4D84-87FC-69C5D961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EFAFB37-0CCB-414D-AC9D-10F8B225C6CE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28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40963" name="Rectangle 4">
            <a:extLst>
              <a:ext uri="{FF2B5EF4-FFF2-40B4-BE49-F238E27FC236}">
                <a16:creationId xmlns:a16="http://schemas.microsoft.com/office/drawing/2014/main" id="{225DE24B-5AA3-4A16-96E3-7323DB7F0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341438"/>
            <a:ext cx="7127875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3200" i="0">
                <a:latin typeface="Arial" panose="020B0604020202020204" pitchFamily="34" charset="0"/>
              </a:rPr>
              <a:t>2.</a:t>
            </a:r>
            <a:r>
              <a:rPr lang="zh-CN" altLang="en-US" sz="3200" i="0">
                <a:latin typeface="Arial" panose="020B0604020202020204" pitchFamily="34" charset="0"/>
              </a:rPr>
              <a:t>变量的定义</a:t>
            </a:r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400" b="0" i="0">
                <a:ea typeface="黑体" panose="02010609060101010101" pitchFamily="49" charset="-122"/>
              </a:rPr>
              <a:t>变量必须先定义后使用；</a:t>
            </a:r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400" b="0" i="0">
                <a:ea typeface="黑体" panose="02010609060101010101" pitchFamily="49" charset="-122"/>
              </a:rPr>
              <a:t>定义方式：</a:t>
            </a: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zh-CN" altLang="en-US" b="0" i="0">
                <a:ea typeface="黑体" panose="02010609060101010101" pitchFamily="49" charset="-122"/>
              </a:rPr>
              <a:t>      </a:t>
            </a:r>
            <a:r>
              <a:rPr lang="zh-CN" altLang="en-US" sz="2400" b="0">
                <a:solidFill>
                  <a:srgbClr val="FF0000"/>
                </a:solidFill>
                <a:ea typeface="黑体" panose="02010609060101010101" pitchFamily="49" charset="-122"/>
              </a:rPr>
              <a:t>变量类型</a:t>
            </a:r>
            <a:r>
              <a:rPr lang="zh-CN" altLang="en-US" sz="2400" b="0">
                <a:solidFill>
                  <a:schemeClr val="accent2"/>
                </a:solidFill>
                <a:ea typeface="黑体" panose="02010609060101010101" pitchFamily="49" charset="-122"/>
              </a:rPr>
              <a:t>    </a:t>
            </a:r>
            <a:r>
              <a:rPr lang="zh-CN" altLang="en-US" sz="2400" b="0" i="0">
                <a:ea typeface="黑体" panose="02010609060101010101" pitchFamily="49" charset="-122"/>
              </a:rPr>
              <a:t> 变量名列表；</a:t>
            </a: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zh-CN" altLang="en-US" sz="2800" b="0" i="0">
                <a:ea typeface="黑体" panose="02010609060101010101" pitchFamily="49" charset="-122"/>
              </a:rPr>
              <a:t>   </a:t>
            </a:r>
            <a:r>
              <a:rPr lang="zh-CN" altLang="en-US" sz="2400" b="0">
                <a:solidFill>
                  <a:srgbClr val="FF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400" b="0">
                <a:solidFill>
                  <a:srgbClr val="FF0000"/>
                </a:solidFill>
                <a:ea typeface="黑体" panose="02010609060101010101" pitchFamily="49" charset="-122"/>
              </a:rPr>
              <a:t>int </a:t>
            </a:r>
            <a:r>
              <a:rPr lang="en-US" altLang="zh-CN" sz="2400" b="0" i="0">
                <a:ea typeface="黑体" panose="02010609060101010101" pitchFamily="49" charset="-122"/>
              </a:rPr>
              <a:t>  a, b, c, numberOfStudent</a:t>
            </a:r>
            <a:r>
              <a:rPr lang="zh-CN" altLang="en-US" sz="2400" b="0" i="0">
                <a:ea typeface="黑体" panose="02010609060101010101" pitchFamily="49" charset="-122"/>
              </a:rPr>
              <a:t>；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3200" i="0">
                <a:latin typeface="Arial" panose="020B0604020202020204" pitchFamily="34" charset="0"/>
              </a:rPr>
              <a:t>3.</a:t>
            </a:r>
            <a:r>
              <a:rPr lang="zh-CN" altLang="en-US" sz="3200" i="0">
                <a:latin typeface="Arial" panose="020B0604020202020204" pitchFamily="34" charset="0"/>
              </a:rPr>
              <a:t>变量赋值与初始化</a:t>
            </a: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zh-CN" altLang="en-US" sz="2800" b="0">
                <a:solidFill>
                  <a:schemeClr val="accent2"/>
                </a:solidFill>
                <a:ea typeface="黑体" panose="02010609060101010101" pitchFamily="49" charset="-122"/>
              </a:rPr>
              <a:t>   </a:t>
            </a:r>
            <a:r>
              <a:rPr lang="en-US" altLang="zh-CN" sz="2400" b="0">
                <a:solidFill>
                  <a:srgbClr val="FF0000"/>
                </a:solidFill>
                <a:ea typeface="黑体" panose="02010609060101010101" pitchFamily="49" charset="-122"/>
              </a:rPr>
              <a:t>int</a:t>
            </a:r>
            <a:r>
              <a:rPr lang="en-US" altLang="zh-CN" sz="2400" b="0" i="0">
                <a:ea typeface="黑体" panose="02010609060101010101" pitchFamily="49" charset="-122"/>
              </a:rPr>
              <a:t> numberOfStudent</a:t>
            </a:r>
            <a:r>
              <a:rPr lang="zh-CN" altLang="en-US" sz="2400" b="0" i="0">
                <a:ea typeface="黑体" panose="02010609060101010101" pitchFamily="49" charset="-122"/>
              </a:rPr>
              <a:t>；</a:t>
            </a: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zh-CN" altLang="en-US" sz="2400" b="0" i="0">
                <a:ea typeface="黑体" panose="02010609060101010101" pitchFamily="49" charset="-122"/>
              </a:rPr>
              <a:t>   </a:t>
            </a:r>
            <a:r>
              <a:rPr lang="en-US" altLang="zh-CN" sz="2400" b="0" i="0">
                <a:ea typeface="黑体" panose="02010609060101010101" pitchFamily="49" charset="-122"/>
              </a:rPr>
              <a:t>numberOfStudent=80</a:t>
            </a:r>
            <a:r>
              <a:rPr lang="zh-CN" altLang="en-US" sz="2400" b="0" i="0">
                <a:ea typeface="黑体" panose="02010609060101010101" pitchFamily="49" charset="-122"/>
              </a:rPr>
              <a:t>；</a:t>
            </a: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zh-CN" altLang="en-US" sz="2400" b="0" i="0">
                <a:ea typeface="黑体" panose="02010609060101010101" pitchFamily="49" charset="-122"/>
              </a:rPr>
              <a:t>定义并初始化：</a:t>
            </a: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zh-CN" altLang="en-US" sz="2800" b="0" i="0">
                <a:ea typeface="黑体" panose="02010609060101010101" pitchFamily="49" charset="-122"/>
              </a:rPr>
              <a:t>    </a:t>
            </a:r>
            <a:r>
              <a:rPr lang="zh-CN" altLang="en-US" sz="2400" b="0">
                <a:solidFill>
                  <a:srgbClr val="FF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400" b="0">
                <a:solidFill>
                  <a:srgbClr val="FF0000"/>
                </a:solidFill>
                <a:ea typeface="黑体" panose="02010609060101010101" pitchFamily="49" charset="-122"/>
              </a:rPr>
              <a:t>int</a:t>
            </a:r>
            <a:r>
              <a:rPr lang="en-US" altLang="zh-CN" sz="2400" b="0" i="0">
                <a:ea typeface="黑体" panose="02010609060101010101" pitchFamily="49" charset="-122"/>
              </a:rPr>
              <a:t> numberOfStudent=80,a=5</a:t>
            </a:r>
            <a:r>
              <a:rPr lang="zh-CN" altLang="en-US" sz="2400" b="0" i="0">
                <a:ea typeface="黑体" panose="02010609060101010101" pitchFamily="49" charset="-122"/>
              </a:rPr>
              <a:t>；</a:t>
            </a: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zh-CN" altLang="en-US" sz="2400" b="0">
                <a:solidFill>
                  <a:schemeClr val="accent2"/>
                </a:solidFill>
                <a:ea typeface="黑体" panose="02010609060101010101" pitchFamily="49" charset="-122"/>
              </a:rPr>
              <a:t>    </a:t>
            </a:r>
            <a:r>
              <a:rPr lang="zh-CN" altLang="en-US" sz="2400" b="0">
                <a:solidFill>
                  <a:srgbClr val="FF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400" b="0">
                <a:solidFill>
                  <a:srgbClr val="FF0000"/>
                </a:solidFill>
                <a:ea typeface="黑体" panose="02010609060101010101" pitchFamily="49" charset="-122"/>
              </a:rPr>
              <a:t>int</a:t>
            </a:r>
            <a:r>
              <a:rPr lang="en-US" altLang="zh-CN" sz="2400" b="0" i="0">
                <a:ea typeface="黑体" panose="02010609060101010101" pitchFamily="49" charset="-122"/>
              </a:rPr>
              <a:t> numberOfStudent=80,a,b</a:t>
            </a:r>
            <a:r>
              <a:rPr lang="zh-CN" altLang="en-US" sz="2400" b="0" i="0">
                <a:ea typeface="黑体" panose="02010609060101010101" pitchFamily="49" charset="-122"/>
              </a:rPr>
              <a:t>；</a:t>
            </a:r>
          </a:p>
          <a:p>
            <a:pPr eaLnBrk="1" hangingPunct="1"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zh-CN" altLang="en-US" sz="2400" b="0" i="0">
                <a:solidFill>
                  <a:srgbClr val="FF0000"/>
                </a:solidFill>
                <a:ea typeface="黑体" panose="02010609060101010101" pitchFamily="49" charset="-122"/>
              </a:rPr>
              <a:t>注意：变量一定要先赋值，后使用。</a:t>
            </a:r>
          </a:p>
        </p:txBody>
      </p:sp>
      <p:sp>
        <p:nvSpPr>
          <p:cNvPr id="40964" name="Rectangle 7">
            <a:extLst>
              <a:ext uri="{FF2B5EF4-FFF2-40B4-BE49-F238E27FC236}">
                <a16:creationId xmlns:a16="http://schemas.microsoft.com/office/drawing/2014/main" id="{558EC69A-6A27-4A31-8338-282118762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88950"/>
            <a:ext cx="80010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200" b="0" i="0">
                <a:solidFill>
                  <a:schemeClr val="tx2"/>
                </a:solidFill>
                <a:ea typeface="黑体" panose="02010609060101010101" pitchFamily="49" charset="-122"/>
              </a:rPr>
              <a:t>2.3 </a:t>
            </a:r>
            <a:r>
              <a:rPr lang="zh-CN" altLang="en-US" sz="4200" b="0" i="0">
                <a:solidFill>
                  <a:schemeClr val="tx2"/>
                </a:solidFill>
                <a:ea typeface="黑体" panose="02010609060101010101" pitchFamily="49" charset="-122"/>
              </a:rPr>
              <a:t>变量定义</a:t>
            </a:r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页脚占位符 4">
            <a:extLst>
              <a:ext uri="{FF2B5EF4-FFF2-40B4-BE49-F238E27FC236}">
                <a16:creationId xmlns:a16="http://schemas.microsoft.com/office/drawing/2014/main" id="{E26BCC07-DB18-44F9-90FB-B7351E129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69464ED-55BC-4B78-BAAF-8EB80C1DF141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29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189444" name="Rectangle 4">
            <a:extLst>
              <a:ext uri="{FF2B5EF4-FFF2-40B4-BE49-F238E27FC236}">
                <a16:creationId xmlns:a16="http://schemas.microsoft.com/office/drawing/2014/main" id="{7A01D73C-BE1F-402B-B946-91C5D07B6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341438"/>
            <a:ext cx="7921625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3200" i="0"/>
              <a:t>4.typedef</a:t>
            </a:r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400" b="0" i="0">
                <a:latin typeface="黑体" panose="02010609060101010101" pitchFamily="49" charset="-122"/>
                <a:ea typeface="黑体" panose="02010609060101010101" pitchFamily="49" charset="-122"/>
              </a:rPr>
              <a:t>为一个已有类型名提供一个同义词；</a:t>
            </a:r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400" b="0" i="0">
                <a:latin typeface="黑体" panose="02010609060101010101" pitchFamily="49" charset="-122"/>
                <a:ea typeface="黑体" panose="02010609060101010101" pitchFamily="49" charset="-122"/>
              </a:rPr>
              <a:t>并不实际定义一个新的类型，并不单独分配内存空间，只起到帮助理解的作用；</a:t>
            </a:r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400" b="0" i="0">
                <a:latin typeface="黑体" panose="02010609060101010101" pitchFamily="49" charset="-122"/>
                <a:ea typeface="黑体" panose="02010609060101010101" pitchFamily="49" charset="-122"/>
              </a:rPr>
              <a:t>语法规则</a:t>
            </a:r>
            <a:r>
              <a:rPr lang="zh-CN" altLang="en-US" b="0" i="0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zh-CN" altLang="en-US" b="0" i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en-US" altLang="zh-CN" sz="2800" b="0">
                <a:solidFill>
                  <a:srgbClr val="FF0000"/>
                </a:solidFill>
              </a:rPr>
              <a:t>typedef</a:t>
            </a:r>
            <a:r>
              <a:rPr lang="en-US" altLang="zh-CN" sz="2800" b="0">
                <a:solidFill>
                  <a:schemeClr val="accent2"/>
                </a:solidFill>
              </a:rPr>
              <a:t> </a:t>
            </a:r>
            <a:r>
              <a:rPr lang="zh-CN" altLang="en-US" sz="2400" b="0" i="0"/>
              <a:t>类型名 新类型名；</a:t>
            </a:r>
            <a:endParaRPr lang="zh-CN" altLang="en-US" sz="2400" b="0" i="0">
              <a:ea typeface="隶书" panose="02010509060101010101" pitchFamily="49" charset="-122"/>
            </a:endParaRP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zh-CN" altLang="en-US" sz="2800" b="0">
                <a:solidFill>
                  <a:schemeClr val="accent2"/>
                </a:solidFill>
              </a:rPr>
              <a:t>            </a:t>
            </a:r>
            <a:r>
              <a:rPr lang="en-US" altLang="zh-CN" sz="2800" b="0">
                <a:solidFill>
                  <a:srgbClr val="FF0000"/>
                </a:solidFill>
              </a:rPr>
              <a:t>typedef </a:t>
            </a:r>
            <a:r>
              <a:rPr lang="en-US" altLang="zh-CN" sz="2800" b="0" i="0"/>
              <a:t>double profit;</a:t>
            </a: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en-US" altLang="zh-CN" sz="2800" b="0" i="0"/>
              <a:t>           </a:t>
            </a:r>
            <a:r>
              <a:rPr lang="en-US" altLang="zh-CN" sz="2800" b="0">
                <a:solidFill>
                  <a:srgbClr val="FF0000"/>
                </a:solidFill>
              </a:rPr>
              <a:t> typedef </a:t>
            </a:r>
            <a:r>
              <a:rPr lang="en-US" altLang="zh-CN" sz="2800" b="0">
                <a:solidFill>
                  <a:schemeClr val="accent2"/>
                </a:solidFill>
              </a:rPr>
              <a:t> </a:t>
            </a:r>
            <a:r>
              <a:rPr lang="en-US" altLang="zh-CN" sz="2800" b="0" i="0"/>
              <a:t>int INT,integer;</a:t>
            </a: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en-US" altLang="zh-CN" sz="2800" b="0">
                <a:solidFill>
                  <a:schemeClr val="accent2"/>
                </a:solidFill>
              </a:rPr>
              <a:t>            </a:t>
            </a:r>
            <a:r>
              <a:rPr lang="en-US" altLang="zh-CN" sz="2800" b="0">
                <a:solidFill>
                  <a:srgbClr val="FF0000"/>
                </a:solidFill>
              </a:rPr>
              <a:t>INT</a:t>
            </a:r>
            <a:r>
              <a:rPr lang="en-US" altLang="zh-CN" sz="2800" b="0" i="0"/>
              <a:t> a</a:t>
            </a:r>
            <a:r>
              <a:rPr lang="zh-CN" altLang="en-US" sz="2800" b="0" i="0"/>
              <a:t>；</a:t>
            </a: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zh-CN" altLang="en-US" sz="2800" b="0">
                <a:solidFill>
                  <a:schemeClr val="accent2"/>
                </a:solidFill>
              </a:rPr>
              <a:t>          </a:t>
            </a:r>
            <a:r>
              <a:rPr lang="zh-CN" altLang="en-US" sz="2800" b="0">
                <a:solidFill>
                  <a:srgbClr val="FF0000"/>
                </a:solidFill>
              </a:rPr>
              <a:t> </a:t>
            </a:r>
            <a:r>
              <a:rPr lang="en-US" altLang="zh-CN" sz="2800" b="0">
                <a:solidFill>
                  <a:srgbClr val="FF0000"/>
                </a:solidFill>
              </a:rPr>
              <a:t>Profit</a:t>
            </a:r>
            <a:r>
              <a:rPr lang="en-US" altLang="zh-CN" sz="2800" b="0">
                <a:solidFill>
                  <a:schemeClr val="accent2"/>
                </a:solidFill>
              </a:rPr>
              <a:t> </a:t>
            </a:r>
            <a:r>
              <a:rPr lang="en-US" altLang="zh-CN" sz="2800" b="0" i="0"/>
              <a:t>d;</a:t>
            </a:r>
            <a:endParaRPr lang="en-US" altLang="zh-CN" sz="2800" b="0" i="0">
              <a:latin typeface="Arial" panose="020B0604020202020204" pitchFamily="34" charset="0"/>
            </a:endParaRPr>
          </a:p>
        </p:txBody>
      </p:sp>
      <p:sp>
        <p:nvSpPr>
          <p:cNvPr id="41988" name="Rectangle 5">
            <a:extLst>
              <a:ext uri="{FF2B5EF4-FFF2-40B4-BE49-F238E27FC236}">
                <a16:creationId xmlns:a16="http://schemas.microsoft.com/office/drawing/2014/main" id="{3A6D273C-60A0-47CD-B72F-F4DD2514E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88950"/>
            <a:ext cx="80010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200" b="0" i="0">
                <a:solidFill>
                  <a:schemeClr val="tx2"/>
                </a:solidFill>
                <a:ea typeface="黑体" panose="02010609060101010101" pitchFamily="49" charset="-122"/>
              </a:rPr>
              <a:t>2.3 </a:t>
            </a:r>
            <a:r>
              <a:rPr lang="zh-CN" altLang="en-US" sz="4200" b="0" i="0">
                <a:solidFill>
                  <a:schemeClr val="tx2"/>
                </a:solidFill>
                <a:ea typeface="黑体" panose="02010609060101010101" pitchFamily="49" charset="-122"/>
              </a:rPr>
              <a:t>变量定义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89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89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89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89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89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89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89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89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89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89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89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89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89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89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89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89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89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89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89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89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4">
            <a:extLst>
              <a:ext uri="{FF2B5EF4-FFF2-40B4-BE49-F238E27FC236}">
                <a16:creationId xmlns:a16="http://schemas.microsoft.com/office/drawing/2014/main" id="{B4BEB759-DD6B-480E-A675-12E967A4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AE7D242-AF14-4885-9B13-789EF3C9FFFB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3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07366DA8-18E1-4A09-8E6F-9E2504E9F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333375"/>
            <a:ext cx="30972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4400" b="0" i="0">
                <a:latin typeface="Arial" panose="020B0604020202020204" pitchFamily="34" charset="0"/>
                <a:ea typeface="黑体" panose="02010609060101010101" pitchFamily="49" charset="-122"/>
              </a:rPr>
              <a:t>学习目标：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5A92CA34-B478-4956-9567-EBB963690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412875"/>
            <a:ext cx="7991475" cy="476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55267" dir="342636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>
            <a:spAutoFit/>
          </a:bodyPr>
          <a:lstStyle>
            <a:lvl1pPr marL="266700" indent="-2667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kumimoji="1" lang="en-US" altLang="zh-CN" sz="3200" b="0" i="0" dirty="0">
                <a:latin typeface="Arial"/>
                <a:ea typeface="隶书"/>
                <a:cs typeface="Arial"/>
              </a:rPr>
              <a:t> </a:t>
            </a:r>
            <a:r>
              <a:rPr kumimoji="1" lang="zh-CN" altLang="en-US" sz="3200" b="0" i="0">
                <a:highlight>
                  <a:srgbClr val="FFFF00"/>
                </a:highlight>
                <a:latin typeface="Times New Roman"/>
                <a:ea typeface="黑体"/>
                <a:cs typeface="Times New Roman"/>
              </a:rPr>
              <a:t>熟悉</a:t>
            </a:r>
            <a:r>
              <a:rPr kumimoji="1" lang="en-US" altLang="zh-CN" sz="3200" b="0" i="0" dirty="0">
                <a:latin typeface="Times New Roman"/>
                <a:ea typeface="黑体"/>
                <a:cs typeface="Times New Roman"/>
              </a:rPr>
              <a:t>C++</a:t>
            </a:r>
            <a:r>
              <a:rPr kumimoji="1" lang="zh-CN" altLang="en-US" sz="3200" b="0" i="0">
                <a:latin typeface="Times New Roman"/>
                <a:ea typeface="黑体"/>
                <a:cs typeface="Times New Roman"/>
              </a:rPr>
              <a:t>的关键字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kumimoji="1" lang="zh-CN" altLang="en-US" sz="3200" b="0" i="0" dirty="0">
                <a:latin typeface="Times New Roman"/>
                <a:ea typeface="黑体"/>
                <a:cs typeface="Times New Roman"/>
              </a:rPr>
              <a:t> </a:t>
            </a:r>
            <a:r>
              <a:rPr kumimoji="1" lang="zh-CN" altLang="en-US" sz="3200" b="0" i="0">
                <a:highlight>
                  <a:srgbClr val="FFFF00"/>
                </a:highlight>
                <a:latin typeface="Times New Roman"/>
                <a:ea typeface="黑体"/>
                <a:cs typeface="Times New Roman"/>
              </a:rPr>
              <a:t>理解</a:t>
            </a:r>
            <a:r>
              <a:rPr kumimoji="1" lang="zh-CN" altLang="en-US" sz="3200" b="0" i="0">
                <a:latin typeface="Times New Roman"/>
                <a:ea typeface="黑体"/>
                <a:cs typeface="Times New Roman"/>
              </a:rPr>
              <a:t>定义数据类型的意义，</a:t>
            </a:r>
            <a:r>
              <a:rPr kumimoji="1" lang="zh-CN" altLang="en-US" sz="3200" b="0" i="0">
                <a:highlight>
                  <a:srgbClr val="FFFF00"/>
                </a:highlight>
                <a:latin typeface="Times New Roman"/>
                <a:ea typeface="黑体"/>
                <a:cs typeface="Times New Roman"/>
              </a:rPr>
              <a:t>逐步掌握</a:t>
            </a:r>
            <a:r>
              <a:rPr kumimoji="1" lang="zh-CN" altLang="en-US" sz="3200" b="0" i="0">
                <a:latin typeface="Times New Roman"/>
                <a:ea typeface="黑体"/>
                <a:cs typeface="Times New Roman"/>
              </a:rPr>
              <a:t>基本数据类型</a:t>
            </a:r>
            <a:endParaRPr lang="zh-CN" altLang="en-US" sz="3200" b="0" i="0">
              <a:latin typeface="Times New Roman"/>
              <a:ea typeface="黑体"/>
              <a:cs typeface="Times New Roman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kumimoji="1" lang="zh-CN" altLang="en-US" sz="3200" b="0" i="0" dirty="0">
                <a:latin typeface="Times New Roman"/>
                <a:ea typeface="黑体"/>
                <a:cs typeface="Times New Roman"/>
              </a:rPr>
              <a:t> </a:t>
            </a:r>
            <a:r>
              <a:rPr kumimoji="1" lang="zh-CN" altLang="en-US" sz="3200" b="0" i="0">
                <a:highlight>
                  <a:srgbClr val="FFFF00"/>
                </a:highlight>
                <a:latin typeface="Times New Roman"/>
                <a:ea typeface="黑体"/>
                <a:cs typeface="Times New Roman"/>
              </a:rPr>
              <a:t>弄清</a:t>
            </a:r>
            <a:r>
              <a:rPr kumimoji="1" lang="zh-CN" altLang="en-US" sz="3200" b="0" i="0">
                <a:latin typeface="Times New Roman"/>
                <a:ea typeface="黑体"/>
                <a:cs typeface="Times New Roman"/>
              </a:rPr>
              <a:t>数据类型与变量、常量的关系</a:t>
            </a:r>
            <a:endParaRPr lang="zh-CN" altLang="en-US" sz="3200" b="0" i="0">
              <a:latin typeface="Times New Roman"/>
              <a:ea typeface="黑体"/>
              <a:cs typeface="Times New Roman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kumimoji="1" lang="zh-CN" altLang="en-US" sz="3200" b="0" i="0" dirty="0">
                <a:latin typeface="Times New Roman"/>
                <a:ea typeface="黑体"/>
                <a:cs typeface="Times New Roman"/>
              </a:rPr>
              <a:t> </a:t>
            </a:r>
            <a:r>
              <a:rPr kumimoji="1" lang="zh-CN" altLang="en-US" sz="3200" b="0" i="0">
                <a:highlight>
                  <a:srgbClr val="FFFF00"/>
                </a:highlight>
                <a:latin typeface="Times New Roman"/>
                <a:ea typeface="黑体"/>
                <a:cs typeface="Times New Roman"/>
              </a:rPr>
              <a:t>掌握</a:t>
            </a:r>
            <a:r>
              <a:rPr kumimoji="1" lang="zh-CN" altLang="en-US" sz="3200" b="0" i="0">
                <a:latin typeface="Times New Roman"/>
                <a:ea typeface="黑体"/>
                <a:cs typeface="Times New Roman"/>
              </a:rPr>
              <a:t>变量的定义和使用方法</a:t>
            </a:r>
            <a:endParaRPr lang="zh-CN" altLang="en-US" sz="3200" b="0" i="0">
              <a:latin typeface="Times New Roman"/>
              <a:ea typeface="黑体"/>
              <a:cs typeface="Times New Roman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kumimoji="1" lang="zh-CN" altLang="en-US" sz="3200" b="0" i="0" dirty="0">
                <a:latin typeface="Times New Roman"/>
                <a:ea typeface="黑体"/>
                <a:cs typeface="Times New Roman"/>
              </a:rPr>
              <a:t> </a:t>
            </a:r>
            <a:r>
              <a:rPr kumimoji="1" lang="zh-CN" altLang="en-US" sz="3200" b="0" i="0">
                <a:highlight>
                  <a:srgbClr val="FFFF00"/>
                </a:highlight>
                <a:latin typeface="Times New Roman"/>
                <a:ea typeface="黑体"/>
                <a:cs typeface="Times New Roman"/>
              </a:rPr>
              <a:t>掌握</a:t>
            </a:r>
            <a:r>
              <a:rPr kumimoji="1" lang="zh-CN" altLang="en-US" sz="3200" b="0" i="0">
                <a:latin typeface="Times New Roman"/>
                <a:ea typeface="黑体"/>
                <a:cs typeface="Times New Roman"/>
              </a:rPr>
              <a:t>各种字面量的性质和定义</a:t>
            </a:r>
            <a:endParaRPr lang="zh-CN" altLang="en-US" sz="3200" b="0" i="0">
              <a:latin typeface="Times New Roman"/>
              <a:ea typeface="黑体"/>
              <a:cs typeface="Times New Roman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kumimoji="1" lang="zh-CN" altLang="en-US" sz="3200" b="0" i="0" dirty="0">
                <a:latin typeface="Times New Roman"/>
                <a:ea typeface="黑体"/>
                <a:cs typeface="Times New Roman"/>
              </a:rPr>
              <a:t> </a:t>
            </a:r>
            <a:r>
              <a:rPr kumimoji="1" lang="zh-CN" altLang="en-US" sz="3200" b="0" i="0">
                <a:highlight>
                  <a:srgbClr val="FFFF00"/>
                </a:highlight>
                <a:latin typeface="Times New Roman"/>
                <a:ea typeface="黑体"/>
                <a:cs typeface="Times New Roman"/>
              </a:rPr>
              <a:t>掌握</a:t>
            </a:r>
            <a:r>
              <a:rPr kumimoji="1" lang="en-US" altLang="zh-CN" sz="3200" b="0" i="0" dirty="0">
                <a:latin typeface="Times New Roman"/>
                <a:ea typeface="黑体"/>
                <a:cs typeface="Times New Roman"/>
              </a:rPr>
              <a:t>C++</a:t>
            </a:r>
            <a:r>
              <a:rPr kumimoji="1" lang="zh-CN" altLang="en-US" sz="3200" b="0" i="0">
                <a:latin typeface="Times New Roman"/>
                <a:ea typeface="黑体"/>
                <a:cs typeface="Times New Roman"/>
              </a:rPr>
              <a:t>的输入输出方法</a:t>
            </a:r>
            <a:endParaRPr lang="zh-CN" altLang="en-US" sz="3200" b="0" i="0">
              <a:latin typeface="Times New Roman"/>
              <a:ea typeface="黑体"/>
              <a:cs typeface="Times New Roman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kumimoji="1" lang="zh-CN" altLang="en-US" sz="3200" i="0" dirty="0">
                <a:latin typeface="Times New Roman"/>
                <a:ea typeface="黑体"/>
                <a:cs typeface="Times New Roman"/>
              </a:rPr>
              <a:t> </a:t>
            </a:r>
            <a:r>
              <a:rPr kumimoji="1" lang="zh-CN" altLang="en-US" sz="3200" b="0" i="0">
                <a:highlight>
                  <a:srgbClr val="FFFF00"/>
                </a:highlight>
                <a:latin typeface="Times New Roman"/>
                <a:ea typeface="黑体"/>
                <a:cs typeface="Times New Roman"/>
              </a:rPr>
              <a:t>了解</a:t>
            </a:r>
            <a:r>
              <a:rPr kumimoji="1" lang="en-US" altLang="zh-CN" sz="3200" b="0" i="0" dirty="0" err="1">
                <a:latin typeface="Times New Roman"/>
                <a:ea typeface="黑体"/>
                <a:cs typeface="Times New Roman"/>
              </a:rPr>
              <a:t>printf</a:t>
            </a:r>
            <a:r>
              <a:rPr kumimoji="1" lang="zh-CN" altLang="en-US" sz="3200" b="0" i="0">
                <a:latin typeface="Times New Roman"/>
                <a:ea typeface="黑体"/>
                <a:cs typeface="Times New Roman"/>
              </a:rPr>
              <a:t>和</a:t>
            </a:r>
            <a:r>
              <a:rPr kumimoji="1" lang="en-US" altLang="zh-CN" sz="3200" b="0" i="0" dirty="0" err="1">
                <a:latin typeface="Times New Roman"/>
                <a:ea typeface="黑体"/>
                <a:cs typeface="Times New Roman"/>
              </a:rPr>
              <a:t>scanf</a:t>
            </a:r>
            <a:r>
              <a:rPr kumimoji="1" lang="zh-CN" altLang="en-US" sz="3200" b="0" i="0">
                <a:latin typeface="Times New Roman"/>
                <a:ea typeface="黑体"/>
                <a:cs typeface="Times New Roman"/>
              </a:rPr>
              <a:t>输出输入的使用方法</a:t>
            </a:r>
            <a:endParaRPr lang="zh-CN" altLang="en-US" sz="3200" b="0" i="0">
              <a:latin typeface="Times New Roman"/>
              <a:ea typeface="黑体"/>
              <a:cs typeface="Times New Roman"/>
            </a:endParaRPr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页脚占位符 4">
            <a:extLst>
              <a:ext uri="{FF2B5EF4-FFF2-40B4-BE49-F238E27FC236}">
                <a16:creationId xmlns:a16="http://schemas.microsoft.com/office/drawing/2014/main" id="{A24A4CDD-7D81-4789-8626-E93B83FC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2FFE20-E5C9-45AB-A145-F1CFEF62051A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30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AD845D0D-5272-425D-B970-25F978986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2.4 </a:t>
            </a:r>
            <a:r>
              <a:rPr lang="zh-CN" altLang="en-US"/>
              <a:t>字面量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D604F5B4-F5E4-4838-8D38-7AB30BCF43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270000"/>
            <a:ext cx="8820150" cy="5588000"/>
          </a:xfrm>
        </p:spPr>
        <p:txBody>
          <a:bodyPr/>
          <a:lstStyle/>
          <a:p>
            <a:pPr eaLnBrk="1" hangingPunct="1"/>
            <a:r>
              <a:rPr lang="zh-CN" altLang="en-US"/>
              <a:t>所谓</a:t>
            </a:r>
            <a:r>
              <a:rPr lang="zh-CN" altLang="en-US">
                <a:solidFill>
                  <a:srgbClr val="FF0000"/>
                </a:solidFill>
              </a:rPr>
              <a:t>字面量</a:t>
            </a:r>
            <a:r>
              <a:rPr lang="zh-CN" altLang="en-US"/>
              <a:t>，是指能直接从其字面形式即可判别其类型的</a:t>
            </a:r>
            <a:r>
              <a:rPr lang="zh-CN" altLang="en-US">
                <a:solidFill>
                  <a:srgbClr val="FF0000"/>
                </a:solidFill>
              </a:rPr>
              <a:t>常量</a:t>
            </a:r>
            <a:r>
              <a:rPr lang="zh-CN" altLang="en-US"/>
              <a:t>。</a:t>
            </a:r>
          </a:p>
          <a:p>
            <a:pPr eaLnBrk="1" hangingPunct="1"/>
            <a:r>
              <a:rPr lang="en-US" altLang="zh-CN"/>
              <a:t>1.</a:t>
            </a:r>
            <a:r>
              <a:rPr lang="zh-CN" altLang="en-US"/>
              <a:t>整型数</a:t>
            </a:r>
          </a:p>
          <a:p>
            <a:pPr lvl="1" eaLnBrk="1" hangingPunct="1"/>
            <a:r>
              <a:rPr lang="zh-CN" altLang="en-US"/>
              <a:t>整数用具体的数值表示就是整数的字面值。</a:t>
            </a:r>
          </a:p>
          <a:p>
            <a:pPr lvl="1" eaLnBrk="1" hangingPunct="1"/>
            <a:r>
              <a:rPr lang="zh-CN" altLang="en-US"/>
              <a:t>整数可用十进制、八进制和十六进制来表示。</a:t>
            </a:r>
          </a:p>
          <a:p>
            <a:pPr lvl="2"/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0123       // 8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进制，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开头</a:t>
            </a:r>
          </a:p>
          <a:p>
            <a:pPr lvl="2"/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0x1af3     //16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进制，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0X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0x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开头</a:t>
            </a:r>
          </a:p>
          <a:p>
            <a:pPr lvl="2"/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12345      // 10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进制，非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数字开头</a:t>
            </a:r>
          </a:p>
          <a:p>
            <a:pPr lvl="1"/>
            <a:r>
              <a:rPr lang="zh-CN" altLang="en-US"/>
              <a:t>系统默认为</a:t>
            </a:r>
            <a:r>
              <a:rPr lang="en-US" altLang="zh-CN"/>
              <a:t>signed int ,</a:t>
            </a:r>
            <a:r>
              <a:rPr lang="zh-CN" altLang="en-US"/>
              <a:t>在数字后加</a:t>
            </a:r>
            <a:r>
              <a:rPr lang="en-US" altLang="zh-CN">
                <a:solidFill>
                  <a:srgbClr val="0000FF"/>
                </a:solidFill>
              </a:rPr>
              <a:t>u, U</a:t>
            </a:r>
            <a:r>
              <a:rPr lang="zh-CN" altLang="en-US">
                <a:solidFill>
                  <a:srgbClr val="0000FF"/>
                </a:solidFill>
              </a:rPr>
              <a:t>或</a:t>
            </a:r>
            <a:r>
              <a:rPr lang="en-US" altLang="zh-CN">
                <a:solidFill>
                  <a:srgbClr val="0000FF"/>
                </a:solidFill>
              </a:rPr>
              <a:t>l, L</a:t>
            </a:r>
            <a:r>
              <a:rPr lang="zh-CN" altLang="en-US"/>
              <a:t>可以表示</a:t>
            </a:r>
            <a:r>
              <a:rPr lang="en-US" altLang="zh-CN"/>
              <a:t>unsigned int</a:t>
            </a:r>
            <a:r>
              <a:rPr lang="zh-CN" altLang="en-US"/>
              <a:t>和</a:t>
            </a:r>
            <a:r>
              <a:rPr lang="en-US" altLang="zh-CN"/>
              <a:t>long int</a:t>
            </a:r>
            <a:r>
              <a:rPr lang="zh-CN" altLang="en-US"/>
              <a:t>。 </a:t>
            </a:r>
          </a:p>
          <a:p>
            <a:pPr lvl="1" eaLnBrk="1" hangingPunct="1"/>
            <a:r>
              <a:rPr lang="en-US" altLang="zh-CN">
                <a:solidFill>
                  <a:srgbClr val="0000FF"/>
                </a:solidFill>
              </a:rPr>
              <a:t>123</a:t>
            </a:r>
            <a:r>
              <a:rPr lang="zh-CN" altLang="en-US">
                <a:solidFill>
                  <a:srgbClr val="0000FF"/>
                </a:solidFill>
              </a:rPr>
              <a:t>，</a:t>
            </a:r>
            <a:r>
              <a:rPr lang="en-US" altLang="zh-CN">
                <a:solidFill>
                  <a:srgbClr val="0000FF"/>
                </a:solidFill>
              </a:rPr>
              <a:t>123L</a:t>
            </a:r>
            <a:r>
              <a:rPr lang="zh-CN" altLang="en-US">
                <a:solidFill>
                  <a:srgbClr val="0000FF"/>
                </a:solidFill>
              </a:rPr>
              <a:t>，</a:t>
            </a:r>
            <a:r>
              <a:rPr lang="en-US" altLang="zh-CN">
                <a:solidFill>
                  <a:srgbClr val="0000FF"/>
                </a:solidFill>
              </a:rPr>
              <a:t>658u</a:t>
            </a:r>
          </a:p>
        </p:txBody>
      </p:sp>
      <p:graphicFrame>
        <p:nvGraphicFramePr>
          <p:cNvPr id="43013" name="Object 4">
            <a:extLst>
              <a:ext uri="{FF2B5EF4-FFF2-40B4-BE49-F238E27FC236}">
                <a16:creationId xmlns:a16="http://schemas.microsoft.com/office/drawing/2014/main" id="{B944D360-5C5A-4023-A75B-D971F574BF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9138" y="7445375"/>
          <a:ext cx="3810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7" name="包" r:id="rId3" imgW="379379" imgH="466928" progId="Package">
                  <p:embed/>
                </p:oleObj>
              </mc:Choice>
              <mc:Fallback>
                <p:oleObj name="包" r:id="rId3" imgW="379379" imgH="466928" progId="Packag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138" y="7445375"/>
                        <a:ext cx="3810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页脚占位符 4">
            <a:extLst>
              <a:ext uri="{FF2B5EF4-FFF2-40B4-BE49-F238E27FC236}">
                <a16:creationId xmlns:a16="http://schemas.microsoft.com/office/drawing/2014/main" id="{E83F6FB8-82A4-4794-A47F-5417946A4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95CC8B2-6458-4A45-97BF-893A026933B0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31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77BCD5-C343-4C5B-A877-D8AEFF20C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2.4 </a:t>
            </a:r>
            <a:r>
              <a:rPr lang="zh-CN" altLang="en-US"/>
              <a:t>字面量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18ECFF88-BAEC-4846-9BFB-37D2002FCB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96887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示例</a:t>
            </a:r>
            <a:r>
              <a:rPr lang="en-US" altLang="zh-CN"/>
              <a:t>]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#include &lt;iostream.h&gt;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int main( )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{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   cout&lt;&lt;123&lt;&lt;" "&lt;&lt;0123&lt;&lt;" "&lt;&lt;-0123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           &lt;&lt;" "&lt;&lt;0x15&lt;&lt;" "&lt;&lt; -0x15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           &lt;&lt;" "&lt;&lt;0x123&lt;&lt;" "&lt;&lt;-0x123&lt;&lt;endl;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	return 0;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}</a:t>
            </a:r>
          </a:p>
        </p:txBody>
      </p:sp>
      <p:pic>
        <p:nvPicPr>
          <p:cNvPr id="44037" name="Picture 4">
            <a:extLst>
              <a:ext uri="{FF2B5EF4-FFF2-40B4-BE49-F238E27FC236}">
                <a16:creationId xmlns:a16="http://schemas.microsoft.com/office/drawing/2014/main" id="{20FC9A12-31D5-47D5-831A-39786CCF7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8" r="66907" b="87978"/>
          <a:stretch>
            <a:fillRect/>
          </a:stretch>
        </p:blipFill>
        <p:spPr bwMode="auto">
          <a:xfrm>
            <a:off x="3132138" y="5103813"/>
            <a:ext cx="3267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页脚占位符 4">
            <a:extLst>
              <a:ext uri="{FF2B5EF4-FFF2-40B4-BE49-F238E27FC236}">
                <a16:creationId xmlns:a16="http://schemas.microsoft.com/office/drawing/2014/main" id="{F5340DA3-317E-48CC-8F98-C9D32DB3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A7721B7-CA81-4200-BFFF-C16876156D5E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32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D7D303A3-C7EC-4578-B529-715723A9C7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2.4 </a:t>
            </a:r>
            <a:r>
              <a:rPr lang="zh-CN" altLang="en-US"/>
              <a:t>字面量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3FD05409-6A2C-4F98-A584-87818ED754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267700" cy="5040313"/>
          </a:xfrm>
        </p:spPr>
        <p:txBody>
          <a:bodyPr/>
          <a:lstStyle/>
          <a:p>
            <a:pPr eaLnBrk="1" hangingPunct="1"/>
            <a:r>
              <a:rPr lang="en-US" altLang="zh-CN"/>
              <a:t>2.</a:t>
            </a:r>
            <a:r>
              <a:rPr lang="zh-CN" altLang="en-US"/>
              <a:t>实型数</a:t>
            </a:r>
          </a:p>
          <a:p>
            <a:pPr lvl="1" eaLnBrk="1" hangingPunct="1"/>
            <a:r>
              <a:rPr lang="zh-CN" altLang="en-US"/>
              <a:t>实数有两种表示形式： </a:t>
            </a:r>
          </a:p>
          <a:p>
            <a:pPr lvl="2" eaLnBrk="1" hangingPunct="1"/>
            <a:r>
              <a:rPr lang="zh-CN" altLang="en-US" sz="2800">
                <a:solidFill>
                  <a:srgbClr val="FF0000"/>
                </a:solidFill>
              </a:rPr>
              <a:t>十进制小数形式</a:t>
            </a:r>
            <a:r>
              <a:rPr lang="zh-CN" altLang="en-US">
                <a:solidFill>
                  <a:schemeClr val="tx1"/>
                </a:solidFill>
              </a:rPr>
              <a:t>由整数部分和小数部分组成（必须有小数点），如</a:t>
            </a:r>
            <a:r>
              <a:rPr lang="en-US" altLang="zh-CN">
                <a:solidFill>
                  <a:schemeClr val="tx1"/>
                </a:solidFill>
              </a:rPr>
              <a:t>0.123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.234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0.0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12.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</a:p>
          <a:p>
            <a:pPr lvl="2" eaLnBrk="1" hangingPunct="1"/>
            <a:r>
              <a:rPr lang="zh-CN" altLang="en-US" sz="2800">
                <a:solidFill>
                  <a:srgbClr val="FF0000"/>
                </a:solidFill>
              </a:rPr>
              <a:t>指数形式，科学计数法</a:t>
            </a:r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E</a:t>
            </a:r>
            <a:r>
              <a:rPr lang="zh-CN" altLang="en-US">
                <a:solidFill>
                  <a:schemeClr val="tx1"/>
                </a:solidFill>
              </a:rPr>
              <a:t>或</a:t>
            </a:r>
            <a:r>
              <a:rPr lang="en-US" altLang="zh-CN">
                <a:solidFill>
                  <a:schemeClr val="tx1"/>
                </a:solidFill>
              </a:rPr>
              <a:t>e</a:t>
            </a:r>
            <a:r>
              <a:rPr lang="zh-CN" altLang="en-US">
                <a:solidFill>
                  <a:schemeClr val="tx1"/>
                </a:solidFill>
              </a:rPr>
              <a:t>前必须有数字，且指数必须是整数），</a:t>
            </a:r>
            <a:r>
              <a:rPr lang="zh-CN" altLang="en-US" sz="2600">
                <a:solidFill>
                  <a:schemeClr val="tx1"/>
                </a:solidFill>
              </a:rPr>
              <a:t>如</a:t>
            </a:r>
            <a:r>
              <a:rPr lang="en-US" altLang="zh-CN" sz="2600">
                <a:solidFill>
                  <a:schemeClr val="tx1"/>
                </a:solidFill>
              </a:rPr>
              <a:t>123e5</a:t>
            </a:r>
            <a:r>
              <a:rPr lang="zh-CN" altLang="en-US" sz="2600">
                <a:solidFill>
                  <a:schemeClr val="tx1"/>
                </a:solidFill>
              </a:rPr>
              <a:t>或</a:t>
            </a:r>
            <a:r>
              <a:rPr lang="en-US" altLang="zh-CN" sz="2600">
                <a:solidFill>
                  <a:schemeClr val="tx1"/>
                </a:solidFill>
              </a:rPr>
              <a:t>123E5</a:t>
            </a:r>
            <a:r>
              <a:rPr lang="zh-CN" altLang="en-US" sz="2600">
                <a:solidFill>
                  <a:schemeClr val="tx1"/>
                </a:solidFill>
              </a:rPr>
              <a:t>都表示</a:t>
            </a:r>
            <a:r>
              <a:rPr lang="en-US" altLang="zh-CN" sz="2600">
                <a:solidFill>
                  <a:schemeClr val="tx1"/>
                </a:solidFill>
              </a:rPr>
              <a:t>123</a:t>
            </a:r>
            <a:r>
              <a:rPr lang="en-US" altLang="zh-CN" sz="2600">
                <a:solidFill>
                  <a:schemeClr val="tx1"/>
                </a:solidFill>
                <a:cs typeface="Times New Roman" panose="02020603050405020304" pitchFamily="18" charset="0"/>
              </a:rPr>
              <a:t>×</a:t>
            </a:r>
            <a:r>
              <a:rPr lang="en-US" altLang="zh-CN" sz="2600">
                <a:solidFill>
                  <a:schemeClr val="tx1"/>
                </a:solidFill>
              </a:rPr>
              <a:t>10</a:t>
            </a:r>
            <a:r>
              <a:rPr lang="en-US" altLang="zh-CN" sz="2600" baseline="30000">
                <a:solidFill>
                  <a:schemeClr val="tx1"/>
                </a:solidFill>
              </a:rPr>
              <a:t>5</a:t>
            </a:r>
            <a:r>
              <a:rPr lang="zh-CN" altLang="en-US" sz="2600">
                <a:solidFill>
                  <a:schemeClr val="tx1"/>
                </a:solidFill>
              </a:rPr>
              <a:t>。  </a:t>
            </a:r>
            <a:r>
              <a:rPr lang="en-US" altLang="zh-CN"/>
              <a:t>e5</a:t>
            </a:r>
            <a:r>
              <a:rPr lang="zh-CN" altLang="en-US"/>
              <a:t>，</a:t>
            </a:r>
            <a:r>
              <a:rPr lang="en-US" altLang="zh-CN"/>
              <a:t>3.4e5.5</a:t>
            </a:r>
            <a:r>
              <a:rPr lang="zh-CN" altLang="en-US"/>
              <a:t>，</a:t>
            </a:r>
            <a:r>
              <a:rPr lang="en-US" altLang="zh-CN"/>
              <a:t>e</a:t>
            </a:r>
            <a:r>
              <a:rPr lang="zh-CN" altLang="en-US"/>
              <a:t>，</a:t>
            </a:r>
            <a:r>
              <a:rPr lang="en-US" altLang="zh-CN"/>
              <a:t>.e5    </a:t>
            </a:r>
            <a:r>
              <a:rPr lang="en-US" altLang="zh-CN" i="1"/>
              <a:t>//</a:t>
            </a:r>
            <a:r>
              <a:rPr lang="zh-CN" altLang="en-US" i="1"/>
              <a:t>非法</a:t>
            </a:r>
            <a:endParaRPr lang="zh-CN" altLang="en-US"/>
          </a:p>
          <a:p>
            <a:pPr lvl="1" eaLnBrk="1" hangingPunct="1"/>
            <a:r>
              <a:rPr lang="zh-CN" altLang="en-US"/>
              <a:t>实数常量的后缀：缺省时，默认为</a:t>
            </a:r>
            <a:r>
              <a:rPr lang="zh-CN" altLang="en-US">
                <a:solidFill>
                  <a:srgbClr val="FF0000"/>
                </a:solidFill>
              </a:rPr>
              <a:t>双精度</a:t>
            </a:r>
            <a:r>
              <a:rPr lang="zh-CN" altLang="en-US"/>
              <a:t>浮点数。以</a:t>
            </a:r>
            <a:r>
              <a:rPr lang="en-US" altLang="zh-CN">
                <a:solidFill>
                  <a:srgbClr val="FF0000"/>
                </a:solidFill>
              </a:rPr>
              <a:t>F(</a:t>
            </a:r>
            <a:r>
              <a:rPr lang="zh-CN" altLang="en-US">
                <a:solidFill>
                  <a:srgbClr val="FF0000"/>
                </a:solidFill>
              </a:rPr>
              <a:t>或</a:t>
            </a:r>
            <a:r>
              <a:rPr lang="en-US" altLang="zh-CN">
                <a:solidFill>
                  <a:srgbClr val="FF0000"/>
                </a:solidFill>
              </a:rPr>
              <a:t>f)</a:t>
            </a:r>
            <a:r>
              <a:rPr lang="zh-CN" altLang="en-US"/>
              <a:t>表示单精度浮点数，以</a:t>
            </a:r>
            <a:r>
              <a:rPr lang="en-US" altLang="zh-CN">
                <a:solidFill>
                  <a:srgbClr val="FF0000"/>
                </a:solidFill>
              </a:rPr>
              <a:t>L(</a:t>
            </a:r>
            <a:r>
              <a:rPr lang="zh-CN" altLang="en-US">
                <a:solidFill>
                  <a:srgbClr val="FF0000"/>
                </a:solidFill>
              </a:rPr>
              <a:t>或</a:t>
            </a:r>
            <a:r>
              <a:rPr lang="en-US" altLang="zh-CN">
                <a:solidFill>
                  <a:srgbClr val="FF0000"/>
                </a:solidFill>
              </a:rPr>
              <a:t>l)</a:t>
            </a:r>
            <a:r>
              <a:rPr lang="zh-CN" altLang="en-US"/>
              <a:t>表示长双精度浮点数。</a:t>
            </a:r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页脚占位符 4">
            <a:extLst>
              <a:ext uri="{FF2B5EF4-FFF2-40B4-BE49-F238E27FC236}">
                <a16:creationId xmlns:a16="http://schemas.microsoft.com/office/drawing/2014/main" id="{2798528C-11B1-42A8-A6B4-4D5B2B72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A13A598-F45C-4E95-884F-F89C6C17E1C5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33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191495" name="Text Box 7">
            <a:extLst>
              <a:ext uri="{FF2B5EF4-FFF2-40B4-BE49-F238E27FC236}">
                <a16:creationId xmlns:a16="http://schemas.microsoft.com/office/drawing/2014/main" id="{7E748D2C-841D-48B5-8E87-1C38149AA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2781300"/>
            <a:ext cx="2879725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58775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lnSpc>
                <a:spcPct val="120000"/>
              </a:lnSpc>
            </a:pPr>
            <a:r>
              <a:rPr lang="en-US" altLang="zh-CN" sz="2400" b="0">
                <a:solidFill>
                  <a:srgbClr val="339933"/>
                </a:solidFill>
                <a:latin typeface="Arial" panose="020B0604020202020204" pitchFamily="34" charset="0"/>
              </a:rPr>
              <a:t>//float</a:t>
            </a:r>
            <a:r>
              <a:rPr lang="zh-CN" altLang="en-US" sz="2400" b="0">
                <a:solidFill>
                  <a:srgbClr val="339933"/>
                </a:solidFill>
                <a:latin typeface="Arial" panose="020B0604020202020204" pitchFamily="34" charset="0"/>
              </a:rPr>
              <a:t>型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 sz="2400" b="0">
                <a:solidFill>
                  <a:srgbClr val="339933"/>
                </a:solidFill>
                <a:latin typeface="Arial" panose="020B0604020202020204" pitchFamily="34" charset="0"/>
              </a:rPr>
              <a:t>//double</a:t>
            </a:r>
            <a:r>
              <a:rPr lang="zh-CN" altLang="en-US" sz="2400" b="0">
                <a:solidFill>
                  <a:srgbClr val="339933"/>
                </a:solidFill>
                <a:latin typeface="Arial" panose="020B0604020202020204" pitchFamily="34" charset="0"/>
              </a:rPr>
              <a:t>型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 sz="2400" b="0">
                <a:solidFill>
                  <a:srgbClr val="339933"/>
                </a:solidFill>
                <a:latin typeface="Arial" panose="020B0604020202020204" pitchFamily="34" charset="0"/>
              </a:rPr>
              <a:t>//long double</a:t>
            </a:r>
            <a:r>
              <a:rPr lang="zh-CN" altLang="en-US" sz="2400" b="0">
                <a:solidFill>
                  <a:srgbClr val="339933"/>
                </a:solidFill>
                <a:latin typeface="Arial" panose="020B0604020202020204" pitchFamily="34" charset="0"/>
              </a:rPr>
              <a:t>型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 sz="2400" b="0">
                <a:solidFill>
                  <a:srgbClr val="339933"/>
                </a:solidFill>
                <a:latin typeface="Arial" panose="020B0604020202020204" pitchFamily="34" charset="0"/>
              </a:rPr>
              <a:t>//long double</a:t>
            </a:r>
            <a:r>
              <a:rPr lang="zh-CN" altLang="en-US" sz="2400" b="0">
                <a:solidFill>
                  <a:srgbClr val="339933"/>
                </a:solidFill>
                <a:latin typeface="Arial" panose="020B0604020202020204" pitchFamily="34" charset="0"/>
              </a:rPr>
              <a:t>型</a:t>
            </a:r>
          </a:p>
        </p:txBody>
      </p:sp>
      <p:grpSp>
        <p:nvGrpSpPr>
          <p:cNvPr id="191499" name="Group 11">
            <a:extLst>
              <a:ext uri="{FF2B5EF4-FFF2-40B4-BE49-F238E27FC236}">
                <a16:creationId xmlns:a16="http://schemas.microsoft.com/office/drawing/2014/main" id="{6B951B3E-D7E8-468E-B01C-1D770B3181AD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2708275"/>
            <a:ext cx="5616575" cy="1844675"/>
            <a:chOff x="431" y="2840"/>
            <a:chExt cx="3538" cy="1162"/>
          </a:xfrm>
        </p:grpSpPr>
        <p:sp>
          <p:nvSpPr>
            <p:cNvPr id="46089" name="Text Box 6">
              <a:extLst>
                <a:ext uri="{FF2B5EF4-FFF2-40B4-BE49-F238E27FC236}">
                  <a16:creationId xmlns:a16="http://schemas.microsoft.com/office/drawing/2014/main" id="{F6D0E7EC-2651-413E-91FD-72B0079F84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2840"/>
              <a:ext cx="952" cy="1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358775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2" eaLnBrk="1" hangingPunct="1">
                <a:lnSpc>
                  <a:spcPct val="120000"/>
                </a:lnSpc>
              </a:pPr>
              <a:r>
                <a:rPr lang="en-US" altLang="zh-CN" sz="2400" b="0" i="0">
                  <a:solidFill>
                    <a:schemeClr val="accent2"/>
                  </a:solidFill>
                  <a:latin typeface="Arial" panose="020B0604020202020204" pitchFamily="34" charset="0"/>
                </a:rPr>
                <a:t>7.65f </a:t>
              </a:r>
            </a:p>
            <a:p>
              <a:pPr lvl="2" eaLnBrk="1" hangingPunct="1">
                <a:lnSpc>
                  <a:spcPct val="120000"/>
                </a:lnSpc>
              </a:pPr>
              <a:r>
                <a:rPr lang="en-US" altLang="zh-CN" sz="2400" b="0" i="0">
                  <a:solidFill>
                    <a:schemeClr val="accent2"/>
                  </a:solidFill>
                  <a:latin typeface="Arial" panose="020B0604020202020204" pitchFamily="34" charset="0"/>
                </a:rPr>
                <a:t>7.65</a:t>
              </a:r>
            </a:p>
            <a:p>
              <a:pPr lvl="2" eaLnBrk="1" hangingPunct="1">
                <a:lnSpc>
                  <a:spcPct val="120000"/>
                </a:lnSpc>
              </a:pPr>
              <a:r>
                <a:rPr lang="en-US" altLang="zh-CN" sz="2400" b="0" i="0">
                  <a:solidFill>
                    <a:schemeClr val="accent2"/>
                  </a:solidFill>
                  <a:latin typeface="Arial" panose="020B0604020202020204" pitchFamily="34" charset="0"/>
                </a:rPr>
                <a:t>7.65L</a:t>
              </a:r>
            </a:p>
            <a:p>
              <a:pPr lvl="2" eaLnBrk="1" hangingPunct="1">
                <a:lnSpc>
                  <a:spcPct val="120000"/>
                </a:lnSpc>
              </a:pPr>
              <a:r>
                <a:rPr lang="en-US" altLang="zh-CN" sz="2400" b="0" i="0">
                  <a:solidFill>
                    <a:schemeClr val="accent2"/>
                  </a:solidFill>
                  <a:latin typeface="Arial" panose="020B0604020202020204" pitchFamily="34" charset="0"/>
                </a:rPr>
                <a:t>7.65l</a:t>
              </a:r>
              <a:r>
                <a:rPr lang="en-US" altLang="zh-CN" sz="2400" b="0" i="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46090" name="Text Box 8">
              <a:extLst>
                <a:ext uri="{FF2B5EF4-FFF2-40B4-BE49-F238E27FC236}">
                  <a16:creationId xmlns:a16="http://schemas.microsoft.com/office/drawing/2014/main" id="{EBCFBD43-9E16-4F29-95A1-15F02B701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2840"/>
              <a:ext cx="1225" cy="1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358775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2" eaLnBrk="1" hangingPunct="1">
                <a:lnSpc>
                  <a:spcPct val="120000"/>
                </a:lnSpc>
              </a:pPr>
              <a:r>
                <a:rPr lang="en-US" altLang="zh-CN" sz="2400" b="0" i="0">
                  <a:solidFill>
                    <a:schemeClr val="accent2"/>
                  </a:solidFill>
                  <a:latin typeface="Arial" panose="020B0604020202020204" pitchFamily="34" charset="0"/>
                </a:rPr>
                <a:t>3.5e21f </a:t>
              </a:r>
            </a:p>
            <a:p>
              <a:pPr lvl="2" eaLnBrk="1" hangingPunct="1">
                <a:lnSpc>
                  <a:spcPct val="120000"/>
                </a:lnSpc>
              </a:pPr>
              <a:r>
                <a:rPr lang="en-US" altLang="zh-CN" sz="2400" b="0" i="0">
                  <a:solidFill>
                    <a:schemeClr val="accent2"/>
                  </a:solidFill>
                  <a:latin typeface="Arial" panose="020B0604020202020204" pitchFamily="34" charset="0"/>
                </a:rPr>
                <a:t>3.5e21</a:t>
              </a:r>
            </a:p>
            <a:p>
              <a:pPr lvl="2" eaLnBrk="1" hangingPunct="1">
                <a:lnSpc>
                  <a:spcPct val="120000"/>
                </a:lnSpc>
              </a:pPr>
              <a:r>
                <a:rPr lang="en-US" altLang="zh-CN" sz="2400" b="0" i="0">
                  <a:solidFill>
                    <a:schemeClr val="accent2"/>
                  </a:solidFill>
                  <a:latin typeface="Arial" panose="020B0604020202020204" pitchFamily="34" charset="0"/>
                </a:rPr>
                <a:t>3.5e21L</a:t>
              </a:r>
            </a:p>
            <a:p>
              <a:pPr lvl="2" eaLnBrk="1" hangingPunct="1">
                <a:lnSpc>
                  <a:spcPct val="120000"/>
                </a:lnSpc>
              </a:pPr>
              <a:r>
                <a:rPr lang="en-US" altLang="zh-CN" sz="2400" b="0" i="0">
                  <a:solidFill>
                    <a:schemeClr val="accent2"/>
                  </a:solidFill>
                  <a:latin typeface="Arial" panose="020B0604020202020204" pitchFamily="34" charset="0"/>
                </a:rPr>
                <a:t>3.5e400</a:t>
              </a:r>
              <a:r>
                <a:rPr lang="en-US" altLang="zh-CN" sz="2400" b="0" i="0">
                  <a:latin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191497" name="Text Box 9">
            <a:extLst>
              <a:ext uri="{FF2B5EF4-FFF2-40B4-BE49-F238E27FC236}">
                <a16:creationId xmlns:a16="http://schemas.microsoft.com/office/drawing/2014/main" id="{1FFAA7C5-6FDC-43A2-9315-FE1532477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2708275"/>
            <a:ext cx="3348037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58775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lnSpc>
                <a:spcPct val="120000"/>
              </a:lnSpc>
            </a:pPr>
            <a:r>
              <a:rPr lang="en-US" altLang="zh-CN" sz="2400" b="0">
                <a:solidFill>
                  <a:srgbClr val="339933"/>
                </a:solidFill>
                <a:latin typeface="Arial" panose="020B0604020202020204" pitchFamily="34" charset="0"/>
              </a:rPr>
              <a:t>//float</a:t>
            </a:r>
            <a:r>
              <a:rPr lang="zh-CN" altLang="en-US" sz="2400" b="0">
                <a:solidFill>
                  <a:srgbClr val="339933"/>
                </a:solidFill>
                <a:latin typeface="Arial" panose="020B0604020202020204" pitchFamily="34" charset="0"/>
              </a:rPr>
              <a:t>型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 sz="2400" b="0">
                <a:solidFill>
                  <a:srgbClr val="339933"/>
                </a:solidFill>
                <a:latin typeface="Arial" panose="020B0604020202020204" pitchFamily="34" charset="0"/>
              </a:rPr>
              <a:t>//double</a:t>
            </a:r>
            <a:r>
              <a:rPr lang="zh-CN" altLang="en-US" sz="2400" b="0">
                <a:solidFill>
                  <a:srgbClr val="339933"/>
                </a:solidFill>
                <a:latin typeface="Arial" panose="020B0604020202020204" pitchFamily="34" charset="0"/>
              </a:rPr>
              <a:t>型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 sz="2400" b="0">
                <a:solidFill>
                  <a:srgbClr val="339933"/>
                </a:solidFill>
                <a:latin typeface="Arial" panose="020B0604020202020204" pitchFamily="34" charset="0"/>
              </a:rPr>
              <a:t>//long double</a:t>
            </a:r>
            <a:r>
              <a:rPr lang="zh-CN" altLang="en-US" sz="2400" b="0">
                <a:solidFill>
                  <a:srgbClr val="339933"/>
                </a:solidFill>
                <a:latin typeface="Arial" panose="020B0604020202020204" pitchFamily="34" charset="0"/>
              </a:rPr>
              <a:t>型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 sz="2400" b="0">
                <a:solidFill>
                  <a:srgbClr val="339933"/>
                </a:solidFill>
                <a:latin typeface="Arial" panose="020B0604020202020204" pitchFamily="34" charset="0"/>
              </a:rPr>
              <a:t>//long double</a:t>
            </a:r>
            <a:r>
              <a:rPr lang="zh-CN" altLang="en-US" sz="2400" b="0">
                <a:solidFill>
                  <a:srgbClr val="339933"/>
                </a:solidFill>
                <a:latin typeface="Arial" panose="020B0604020202020204" pitchFamily="34" charset="0"/>
              </a:rPr>
              <a:t>型</a:t>
            </a:r>
          </a:p>
        </p:txBody>
      </p:sp>
      <p:sp>
        <p:nvSpPr>
          <p:cNvPr id="46086" name="Rectangle 12">
            <a:extLst>
              <a:ext uri="{FF2B5EF4-FFF2-40B4-BE49-F238E27FC236}">
                <a16:creationId xmlns:a16="http://schemas.microsoft.com/office/drawing/2014/main" id="{E32BCAF4-BDD0-43FF-84F0-2D0A6ABE4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88950"/>
            <a:ext cx="80010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200" b="0" i="0">
                <a:solidFill>
                  <a:schemeClr val="tx2"/>
                </a:solidFill>
                <a:ea typeface="黑体" panose="02010609060101010101" pitchFamily="49" charset="-122"/>
              </a:rPr>
              <a:t>2.4 </a:t>
            </a:r>
            <a:r>
              <a:rPr lang="zh-CN" altLang="en-US" sz="4200" b="0" i="0">
                <a:solidFill>
                  <a:schemeClr val="tx2"/>
                </a:solidFill>
                <a:ea typeface="黑体" panose="02010609060101010101" pitchFamily="49" charset="-122"/>
              </a:rPr>
              <a:t>字面量</a:t>
            </a:r>
          </a:p>
        </p:txBody>
      </p:sp>
      <p:sp>
        <p:nvSpPr>
          <p:cNvPr id="46087" name="Rectangle 13">
            <a:extLst>
              <a:ext uri="{FF2B5EF4-FFF2-40B4-BE49-F238E27FC236}">
                <a16:creationId xmlns:a16="http://schemas.microsoft.com/office/drawing/2014/main" id="{329AF236-5759-4B2E-B081-8542C43B03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46088" name="Rectangle 14">
            <a:extLst>
              <a:ext uri="{FF2B5EF4-FFF2-40B4-BE49-F238E27FC236}">
                <a16:creationId xmlns:a16="http://schemas.microsoft.com/office/drawing/2014/main" id="{78975035-454D-4E69-AFCD-393F9BD97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001000" cy="3167062"/>
          </a:xfrm>
        </p:spPr>
        <p:txBody>
          <a:bodyPr/>
          <a:lstStyle/>
          <a:p>
            <a:pPr eaLnBrk="1" hangingPunct="1"/>
            <a:r>
              <a:rPr lang="en-US" altLang="zh-CN"/>
              <a:t>2.</a:t>
            </a:r>
            <a:r>
              <a:rPr lang="zh-CN" altLang="en-US"/>
              <a:t>实型数</a:t>
            </a:r>
          </a:p>
          <a:p>
            <a:pPr lvl="1" eaLnBrk="1" hangingPunct="1"/>
            <a:r>
              <a:rPr lang="zh-CN" altLang="en-US" sz="3200"/>
              <a:t>例子：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zh-CN" altLang="en-US" sz="2800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91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91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91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91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91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91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91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91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91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91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91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91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91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91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91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91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91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91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91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91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91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91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91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91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191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191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191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191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191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191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191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91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页脚占位符 4">
            <a:extLst>
              <a:ext uri="{FF2B5EF4-FFF2-40B4-BE49-F238E27FC236}">
                <a16:creationId xmlns:a16="http://schemas.microsoft.com/office/drawing/2014/main" id="{2A23EB3A-49E4-4963-99FB-B703C0CC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79F280-EDBC-4C62-A580-30C59B173BF4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34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873278CB-815C-4DDE-8BE5-D49508207A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2.4 </a:t>
            </a:r>
            <a:r>
              <a:rPr lang="zh-CN" altLang="en-US"/>
              <a:t>字面量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168F1F10-5F9E-481C-824C-84F666DFD2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</a:t>
            </a:r>
            <a:r>
              <a:rPr lang="zh-CN" altLang="en-US"/>
              <a:t>字符</a:t>
            </a:r>
          </a:p>
          <a:p>
            <a:pPr lvl="1" eaLnBrk="1" hangingPunct="1"/>
            <a:r>
              <a:rPr lang="zh-CN" altLang="en-US"/>
              <a:t>字符常量：由</a:t>
            </a:r>
            <a:r>
              <a:rPr lang="zh-CN" altLang="en-US">
                <a:solidFill>
                  <a:srgbClr val="FF0000"/>
                </a:solidFill>
              </a:rPr>
              <a:t>单引号</a:t>
            </a:r>
            <a:r>
              <a:rPr lang="zh-CN" altLang="en-US"/>
              <a:t>括起来的</a:t>
            </a:r>
            <a:r>
              <a:rPr lang="zh-CN" altLang="en-US">
                <a:solidFill>
                  <a:srgbClr val="FF0000"/>
                </a:solidFill>
              </a:rPr>
              <a:t>单个字符</a:t>
            </a:r>
            <a:r>
              <a:rPr lang="zh-CN" altLang="en-US"/>
              <a:t>，如‘</a:t>
            </a:r>
            <a:r>
              <a:rPr lang="en-US" altLang="zh-CN"/>
              <a:t>A’, ‘a’, ‘x’, ‘?’, ‘$’ , ‘ ‘ </a:t>
            </a:r>
            <a:r>
              <a:rPr lang="zh-CN" altLang="en-US"/>
              <a:t>；即</a:t>
            </a:r>
            <a:r>
              <a:rPr lang="en-US" altLang="zh-CN"/>
              <a:t>ASCII</a:t>
            </a:r>
            <a:r>
              <a:rPr lang="zh-CN" altLang="en-US"/>
              <a:t>编码表中字符。</a:t>
            </a:r>
          </a:p>
          <a:p>
            <a:pPr lvl="1" algn="just" eaLnBrk="1" hangingPunct="1">
              <a:lnSpc>
                <a:spcPct val="125000"/>
              </a:lnSpc>
            </a:pPr>
            <a:r>
              <a:rPr lang="en-US" altLang="zh-CN" sz="3000" b="1">
                <a:latin typeface="宋体" panose="02010600030101010101" pitchFamily="2" charset="-122"/>
                <a:ea typeface="宋体" panose="02010600030101010101" pitchFamily="2" charset="-122"/>
              </a:rPr>
              <a:t>ASCII</a:t>
            </a:r>
            <a:r>
              <a:rPr lang="zh-CN" altLang="en-US" sz="3000" b="1">
                <a:latin typeface="宋体" panose="02010600030101010101" pitchFamily="2" charset="-122"/>
                <a:ea typeface="宋体" panose="02010600030101010101" pitchFamily="2" charset="-122"/>
              </a:rPr>
              <a:t>码有</a:t>
            </a:r>
            <a:r>
              <a:rPr lang="en-US" altLang="zh-CN" sz="3000" b="1">
                <a:latin typeface="宋体" panose="02010600030101010101" pitchFamily="2" charset="-122"/>
                <a:ea typeface="宋体" panose="02010600030101010101" pitchFamily="2" charset="-122"/>
              </a:rPr>
              <a:t>128</a:t>
            </a:r>
            <a:r>
              <a:rPr lang="zh-CN" altLang="en-US" sz="3000" b="1">
                <a:latin typeface="宋体" panose="02010600030101010101" pitchFamily="2" charset="-122"/>
                <a:ea typeface="宋体" panose="02010600030101010101" pitchFamily="2" charset="-122"/>
              </a:rPr>
              <a:t>个字符：</a:t>
            </a:r>
          </a:p>
          <a:p>
            <a:pPr lvl="2" algn="just" eaLnBrk="1" hangingPunct="1">
              <a:lnSpc>
                <a:spcPct val="125000"/>
              </a:lnSpc>
            </a:pPr>
            <a:r>
              <a:rPr lang="zh-CN" altLang="en-US" sz="2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可见字符：</a:t>
            </a:r>
            <a:r>
              <a:rPr lang="zh-CN" altLang="en-US"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是可以用单引号括起来的字符，如：‘</a:t>
            </a:r>
            <a:r>
              <a:rPr lang="en-US" altLang="zh-CN"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a’,‘x’, ‘?’, ‘$’</a:t>
            </a:r>
            <a:r>
              <a:rPr lang="zh-CN" altLang="en-US"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 lvl="2" algn="just" eaLnBrk="1" hangingPunct="1">
              <a:lnSpc>
                <a:spcPct val="125000"/>
              </a:lnSpc>
            </a:pPr>
            <a:r>
              <a:rPr lang="zh-CN" altLang="en-US" sz="2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不可见字符：</a:t>
            </a:r>
            <a:r>
              <a:rPr lang="en-US" altLang="zh-CN"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ASCII</a:t>
            </a:r>
            <a:r>
              <a:rPr lang="zh-CN" altLang="en-US"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码值从</a:t>
            </a:r>
            <a:r>
              <a:rPr lang="en-US" altLang="zh-CN"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0~31</a:t>
            </a:r>
            <a:r>
              <a:rPr lang="zh-CN" altLang="en-US"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127</a:t>
            </a:r>
            <a:r>
              <a:rPr lang="zh-CN" altLang="en-US"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的字符，也可以称为</a:t>
            </a:r>
            <a:r>
              <a:rPr lang="zh-CN" altLang="en-US" sz="2600" b="1">
                <a:latin typeface="宋体" panose="02010600030101010101" pitchFamily="2" charset="-122"/>
                <a:ea typeface="宋体" panose="02010600030101010101" pitchFamily="2" charset="-122"/>
              </a:rPr>
              <a:t>控制符</a:t>
            </a:r>
            <a:r>
              <a:rPr lang="zh-CN" altLang="en-US"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页脚占位符 4">
            <a:extLst>
              <a:ext uri="{FF2B5EF4-FFF2-40B4-BE49-F238E27FC236}">
                <a16:creationId xmlns:a16="http://schemas.microsoft.com/office/drawing/2014/main" id="{EEE78B41-A047-42A5-8F8D-90B137CD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FFAC4D6-1062-4018-87B9-33893C849A9F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35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2E7698CA-A30A-47DB-AF03-23740EE4C3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79838" y="6329363"/>
            <a:ext cx="2400300" cy="4127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zh-CN" sz="2100" b="1">
                <a:solidFill>
                  <a:srgbClr val="FF0000"/>
                </a:solidFill>
              </a:rPr>
              <a:t>ASCII</a:t>
            </a:r>
            <a:r>
              <a:rPr lang="zh-CN" altLang="en-US" sz="2100" b="1">
                <a:solidFill>
                  <a:srgbClr val="FF0000"/>
                </a:solidFill>
              </a:rPr>
              <a:t>码表</a:t>
            </a:r>
          </a:p>
        </p:txBody>
      </p:sp>
      <p:graphicFrame>
        <p:nvGraphicFramePr>
          <p:cNvPr id="291975" name="Group 135">
            <a:extLst>
              <a:ext uri="{FF2B5EF4-FFF2-40B4-BE49-F238E27FC236}">
                <a16:creationId xmlns:a16="http://schemas.microsoft.com/office/drawing/2014/main" id="{B6D14CC2-339C-4C7D-AAD1-1F29EFA3DA5A}"/>
              </a:ext>
            </a:extLst>
          </p:cNvPr>
          <p:cNvGraphicFramePr>
            <a:graphicFrameLocks noGrp="1"/>
          </p:cNvGraphicFramePr>
          <p:nvPr/>
        </p:nvGraphicFramePr>
        <p:xfrm>
          <a:off x="503238" y="1268413"/>
          <a:ext cx="8208962" cy="5029200"/>
        </p:xfrm>
        <a:graphic>
          <a:graphicData uri="http://schemas.openxmlformats.org/drawingml/2006/table">
            <a:tbl>
              <a:tblPr/>
              <a:tblGrid>
                <a:gridCol w="912812">
                  <a:extLst>
                    <a:ext uri="{9D8B030D-6E8A-4147-A177-3AD203B41FA5}">
                      <a16:colId xmlns:a16="http://schemas.microsoft.com/office/drawing/2014/main" val="120693382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38392022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3481362422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654014908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3548957486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3527447514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4038645849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163985084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794868577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码值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码值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码值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码值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953512"/>
                  </a:ext>
                </a:extLst>
              </a:tr>
              <a:tr h="541338">
                <a:tc rowSpan="10"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0~31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控制字符或通讯专用字符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不可见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\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131006"/>
                  </a:ext>
                </a:extLst>
              </a:tr>
              <a:tr h="3127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NUL(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空值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832264"/>
                  </a:ext>
                </a:extLst>
              </a:tr>
              <a:tr h="3127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SOH(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文头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48~57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‘0’~’9’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983509"/>
                  </a:ext>
                </a:extLst>
              </a:tr>
              <a:tr h="3127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EOT(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文尾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_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442281"/>
                  </a:ext>
                </a:extLst>
              </a:tr>
              <a:tr h="3127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ACK(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确认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`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19347"/>
                  </a:ext>
                </a:extLst>
              </a:tr>
              <a:tr h="3111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BEL(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响铃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97~122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‘a’~’z’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680614"/>
                  </a:ext>
                </a:extLst>
              </a:tr>
              <a:tr h="3127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BS(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退格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47719"/>
                  </a:ext>
                </a:extLst>
              </a:tr>
              <a:tr h="3127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LF(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换行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505248"/>
                  </a:ext>
                </a:extLst>
              </a:tr>
              <a:tr h="3127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FF(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换页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99534"/>
                  </a:ext>
                </a:extLst>
              </a:tr>
              <a:tr h="3127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CR(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回车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@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472186"/>
                  </a:ext>
                </a:extLst>
              </a:tr>
              <a:tr h="317500"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SP(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空格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65~90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‘A’~’Z’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DEL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453748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[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856926"/>
                  </a:ext>
                </a:extLst>
              </a:tr>
            </a:tbl>
          </a:graphicData>
        </a:graphic>
      </p:graphicFrame>
      <p:sp>
        <p:nvSpPr>
          <p:cNvPr id="48261" name="Rectangle 139">
            <a:extLst>
              <a:ext uri="{FF2B5EF4-FFF2-40B4-BE49-F238E27FC236}">
                <a16:creationId xmlns:a16="http://schemas.microsoft.com/office/drawing/2014/main" id="{DD1217FE-0E21-483C-96E2-62DA2A56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60350"/>
            <a:ext cx="258445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200" b="0" i="0">
                <a:solidFill>
                  <a:schemeClr val="tx2"/>
                </a:solidFill>
                <a:ea typeface="黑体" panose="02010609060101010101" pitchFamily="49" charset="-122"/>
              </a:rPr>
              <a:t>2.4 </a:t>
            </a:r>
            <a:r>
              <a:rPr lang="zh-CN" altLang="en-US" sz="4200" b="0" i="0">
                <a:solidFill>
                  <a:schemeClr val="tx2"/>
                </a:solidFill>
                <a:ea typeface="黑体" panose="02010609060101010101" pitchFamily="49" charset="-122"/>
              </a:rPr>
              <a:t>字面量</a:t>
            </a:r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页脚占位符 4">
            <a:extLst>
              <a:ext uri="{FF2B5EF4-FFF2-40B4-BE49-F238E27FC236}">
                <a16:creationId xmlns:a16="http://schemas.microsoft.com/office/drawing/2014/main" id="{AD415AC9-B048-4664-8107-306F4411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6E06A3-FFDF-430D-B02A-3EC5434EC912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36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838852FB-B9A2-4698-90B5-A17F53E7C9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2.4 </a:t>
            </a:r>
            <a:r>
              <a:rPr lang="zh-CN" altLang="en-US"/>
              <a:t>字面量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DE735CAD-1D81-4257-857B-9EB0D37453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62550"/>
          </a:xfrm>
        </p:spPr>
        <p:txBody>
          <a:bodyPr/>
          <a:lstStyle/>
          <a:p>
            <a:pPr eaLnBrk="1" hangingPunct="1"/>
            <a:r>
              <a:rPr lang="en-US" altLang="zh-CN"/>
              <a:t>3.</a:t>
            </a:r>
            <a:r>
              <a:rPr lang="zh-CN" altLang="en-US"/>
              <a:t>字符</a:t>
            </a:r>
            <a:endParaRPr lang="zh-CN" altLang="en-US" sz="2800">
              <a:solidFill>
                <a:srgbClr val="FFFF00"/>
              </a:solidFill>
            </a:endParaRPr>
          </a:p>
          <a:p>
            <a:pPr eaLnBrk="1" hangingPunct="1"/>
            <a:r>
              <a:rPr lang="zh-CN" altLang="en-US" sz="2800">
                <a:solidFill>
                  <a:srgbClr val="FF0000"/>
                </a:solidFill>
              </a:rPr>
              <a:t>转义字符：</a:t>
            </a:r>
            <a:r>
              <a:rPr lang="zh-CN" altLang="en-US" sz="2800"/>
              <a:t>以转义符“</a:t>
            </a:r>
            <a:r>
              <a:rPr lang="en-US" altLang="zh-CN" sz="2800"/>
              <a:t>\”</a:t>
            </a:r>
            <a:r>
              <a:rPr lang="zh-CN" altLang="en-US" sz="2800"/>
              <a:t>开头的格式字符。</a:t>
            </a:r>
          </a:p>
          <a:p>
            <a:pPr lvl="1" eaLnBrk="1" hangingPunct="1"/>
            <a:r>
              <a:rPr lang="zh-CN" altLang="en-US" sz="2400"/>
              <a:t>使用转义字符的</a:t>
            </a:r>
            <a:r>
              <a:rPr lang="zh-CN" altLang="en-US" sz="2400">
                <a:solidFill>
                  <a:srgbClr val="FF0000"/>
                </a:solidFill>
              </a:rPr>
              <a:t>目的</a:t>
            </a:r>
            <a:r>
              <a:rPr lang="zh-CN" altLang="en-US" sz="2400"/>
              <a:t>是</a:t>
            </a:r>
            <a:r>
              <a:rPr lang="zh-CN" altLang="en-US" sz="2400">
                <a:solidFill>
                  <a:srgbClr val="FF0000"/>
                </a:solidFill>
              </a:rPr>
              <a:t>表示不可见的字符</a:t>
            </a:r>
            <a:r>
              <a:rPr lang="zh-CN" altLang="en-US" sz="2400"/>
              <a:t>。经常用的不可见字符用一个转义符后跟一个专门的字符来表示；</a:t>
            </a:r>
          </a:p>
          <a:p>
            <a:pPr lvl="1" eaLnBrk="1" hangingPunct="1"/>
            <a:r>
              <a:rPr lang="zh-CN" altLang="en-US" sz="2400"/>
              <a:t>当转义字符引导符后接</a:t>
            </a:r>
            <a:r>
              <a:rPr lang="zh-CN" altLang="en-US" sz="2400">
                <a:solidFill>
                  <a:schemeClr val="tx2"/>
                </a:solidFill>
              </a:rPr>
              <a:t>数字</a:t>
            </a:r>
            <a:r>
              <a:rPr lang="zh-CN" altLang="en-US" sz="2400"/>
              <a:t>时，用来指定字符的</a:t>
            </a:r>
            <a:r>
              <a:rPr lang="en-US" altLang="zh-CN" sz="2400"/>
              <a:t>ASCII</a:t>
            </a:r>
            <a:r>
              <a:rPr lang="zh-CN" altLang="en-US" sz="2400"/>
              <a:t>码值。 默认为八进制，数字前加</a:t>
            </a:r>
            <a:r>
              <a:rPr lang="en-US" altLang="zh-CN" sz="2400"/>
              <a:t>x/X</a:t>
            </a:r>
            <a:r>
              <a:rPr lang="zh-CN" altLang="en-US" sz="2400"/>
              <a:t>为十六进制。</a:t>
            </a:r>
          </a:p>
          <a:p>
            <a:pPr eaLnBrk="1" hangingPunct="1"/>
            <a:r>
              <a:rPr lang="en-US" altLang="zh-CN" sz="2800"/>
              <a:t>0</a:t>
            </a:r>
            <a:r>
              <a:rPr lang="zh-CN" altLang="en-US" sz="2800"/>
              <a:t>、‘</a:t>
            </a:r>
            <a:r>
              <a:rPr lang="en-US" altLang="zh-CN" sz="2800"/>
              <a:t>0’</a:t>
            </a:r>
            <a:r>
              <a:rPr lang="zh-CN" altLang="en-US" sz="2800"/>
              <a:t>和‘</a:t>
            </a:r>
            <a:r>
              <a:rPr lang="en-US" altLang="zh-CN" sz="2800"/>
              <a:t>\0’</a:t>
            </a:r>
            <a:r>
              <a:rPr lang="zh-CN" altLang="en-US" sz="2800"/>
              <a:t>的区别</a:t>
            </a:r>
          </a:p>
          <a:p>
            <a:pPr lvl="1" eaLnBrk="1" hangingPunct="1"/>
            <a:r>
              <a:rPr lang="en-US" altLang="zh-CN" sz="2400"/>
              <a:t>0</a:t>
            </a:r>
            <a:r>
              <a:rPr lang="zh-CN" altLang="en-US" sz="2400"/>
              <a:t>表示整数</a:t>
            </a:r>
          </a:p>
          <a:p>
            <a:pPr lvl="1" eaLnBrk="1" hangingPunct="1"/>
            <a:r>
              <a:rPr lang="zh-CN" altLang="en-US" sz="2400"/>
              <a:t>‘</a:t>
            </a:r>
            <a:r>
              <a:rPr lang="en-US" altLang="zh-CN" sz="2400"/>
              <a:t>0’</a:t>
            </a:r>
            <a:r>
              <a:rPr lang="zh-CN" altLang="en-US" sz="2400"/>
              <a:t>表示数字</a:t>
            </a:r>
            <a:r>
              <a:rPr lang="en-US" altLang="zh-CN" sz="2400"/>
              <a:t>0</a:t>
            </a:r>
            <a:r>
              <a:rPr lang="zh-CN" altLang="en-US" sz="2400"/>
              <a:t>字符</a:t>
            </a:r>
          </a:p>
          <a:p>
            <a:pPr lvl="1" eaLnBrk="1" hangingPunct="1"/>
            <a:r>
              <a:rPr lang="en-US" altLang="zh-CN" sz="2400"/>
              <a:t>'\0'</a:t>
            </a:r>
            <a:r>
              <a:rPr lang="zh-CN" altLang="en-US" sz="2400"/>
              <a:t>表示</a:t>
            </a:r>
            <a:r>
              <a:rPr lang="en-US" altLang="zh-CN" sz="2400"/>
              <a:t>ASCII</a:t>
            </a:r>
            <a:r>
              <a:rPr lang="zh-CN" altLang="en-US" sz="2400"/>
              <a:t>码值为</a:t>
            </a:r>
            <a:r>
              <a:rPr lang="en-US" altLang="zh-CN" sz="2400"/>
              <a:t>0</a:t>
            </a:r>
            <a:r>
              <a:rPr lang="zh-CN" altLang="en-US" sz="2400"/>
              <a:t>的字符 </a:t>
            </a:r>
          </a:p>
          <a:p>
            <a:pPr eaLnBrk="1" hangingPunct="1"/>
            <a:endParaRPr lang="en-US" altLang="zh-CN" sz="2800"/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页脚占位符 4">
            <a:extLst>
              <a:ext uri="{FF2B5EF4-FFF2-40B4-BE49-F238E27FC236}">
                <a16:creationId xmlns:a16="http://schemas.microsoft.com/office/drawing/2014/main" id="{016535AB-3825-40A6-A520-8EE1CC34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F78F6F9-2BF4-4B15-9D65-93E52032BBB0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37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4FEB83B9-5338-416B-BC4C-1CC47E2DA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2.4 </a:t>
            </a:r>
            <a:r>
              <a:rPr lang="zh-CN" altLang="en-US"/>
              <a:t>字面量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B20AD086-281A-4967-9639-4422C08CA5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773238"/>
            <a:ext cx="8001000" cy="45354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0000"/>
                </a:solidFill>
              </a:rPr>
              <a:t>      </a:t>
            </a:r>
            <a:r>
              <a:rPr lang="zh-CN" altLang="en-US" sz="2800">
                <a:solidFill>
                  <a:schemeClr val="accent2"/>
                </a:solidFill>
              </a:rPr>
              <a:t>字符形式      值              功能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    </a:t>
            </a:r>
            <a:r>
              <a:rPr lang="en-US" altLang="zh-CN" sz="2400"/>
              <a:t>\a		0x07		</a:t>
            </a:r>
            <a:r>
              <a:rPr lang="zh-CN" altLang="en-US" sz="2400"/>
              <a:t>响铃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    </a:t>
            </a:r>
            <a:r>
              <a:rPr lang="en-US" altLang="zh-CN" sz="2400">
                <a:solidFill>
                  <a:schemeClr val="tx2"/>
                </a:solidFill>
              </a:rPr>
              <a:t>\n		0x0A		</a:t>
            </a:r>
            <a:r>
              <a:rPr lang="zh-CN" altLang="en-US" sz="2400">
                <a:solidFill>
                  <a:schemeClr val="tx2"/>
                </a:solidFill>
              </a:rPr>
              <a:t>换行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    </a:t>
            </a:r>
            <a:r>
              <a:rPr lang="en-US" altLang="zh-CN" sz="2400"/>
              <a:t>\t		0x09		</a:t>
            </a:r>
            <a:r>
              <a:rPr lang="zh-CN" altLang="en-US" sz="2400"/>
              <a:t>制表符（横向跳格）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    </a:t>
            </a:r>
            <a:r>
              <a:rPr lang="en-US" altLang="zh-CN" sz="2400"/>
              <a:t>\v		0x0B		</a:t>
            </a:r>
            <a:r>
              <a:rPr lang="zh-CN" altLang="en-US" sz="2400"/>
              <a:t>竖向跳格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    </a:t>
            </a:r>
            <a:r>
              <a:rPr lang="en-US" altLang="zh-CN" sz="2400"/>
              <a:t>\b		0x08		</a:t>
            </a:r>
            <a:r>
              <a:rPr lang="zh-CN" altLang="en-US" sz="2400"/>
              <a:t>退格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    </a:t>
            </a:r>
            <a:r>
              <a:rPr lang="en-US" altLang="zh-CN" sz="2400"/>
              <a:t>\r		0x0D		</a:t>
            </a:r>
            <a:r>
              <a:rPr lang="zh-CN" altLang="en-US" sz="2400"/>
              <a:t>回车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    </a:t>
            </a:r>
            <a:r>
              <a:rPr lang="en-US" altLang="zh-CN" sz="2400">
                <a:solidFill>
                  <a:schemeClr val="tx2"/>
                </a:solidFill>
              </a:rPr>
              <a:t>\\		0x5C		</a:t>
            </a:r>
            <a:r>
              <a:rPr lang="zh-CN" altLang="en-US" sz="2400">
                <a:solidFill>
                  <a:schemeClr val="tx2"/>
                </a:solidFill>
              </a:rPr>
              <a:t>反斜杠字符“</a:t>
            </a:r>
            <a:r>
              <a:rPr lang="en-US" altLang="zh-CN" sz="2400">
                <a:solidFill>
                  <a:schemeClr val="tx2"/>
                </a:solidFill>
              </a:rPr>
              <a:t>\”</a:t>
            </a:r>
            <a:r>
              <a:rPr lang="en-US" altLang="zh-CN" sz="240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2"/>
                </a:solidFill>
              </a:rPr>
              <a:t>             \“		0x22		</a:t>
            </a:r>
            <a:r>
              <a:rPr lang="zh-CN" altLang="en-US" sz="2400">
                <a:solidFill>
                  <a:schemeClr val="tx2"/>
                </a:solidFill>
              </a:rPr>
              <a:t>双引号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2"/>
                </a:solidFill>
              </a:rPr>
              <a:t>             </a:t>
            </a:r>
            <a:r>
              <a:rPr lang="en-US" altLang="zh-CN" sz="2400">
                <a:solidFill>
                  <a:schemeClr val="tx2"/>
                </a:solidFill>
              </a:rPr>
              <a:t>\‘		0x27		</a:t>
            </a:r>
            <a:r>
              <a:rPr lang="zh-CN" altLang="en-US" sz="2400">
                <a:solidFill>
                  <a:schemeClr val="tx2"/>
                </a:solidFill>
              </a:rPr>
              <a:t>单引号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FF"/>
                </a:solidFill>
              </a:rPr>
              <a:t>             </a:t>
            </a:r>
            <a:r>
              <a:rPr lang="en-US" altLang="zh-CN" sz="2400">
                <a:solidFill>
                  <a:srgbClr val="0000FF"/>
                </a:solidFill>
              </a:rPr>
              <a:t>\ddd				1~3</a:t>
            </a:r>
            <a:r>
              <a:rPr lang="zh-CN" altLang="en-US" sz="2400">
                <a:solidFill>
                  <a:srgbClr val="0000FF"/>
                </a:solidFill>
              </a:rPr>
              <a:t>位八进制数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FF"/>
                </a:solidFill>
              </a:rPr>
              <a:t>             </a:t>
            </a:r>
            <a:r>
              <a:rPr lang="en-US" altLang="zh-CN" sz="2400">
                <a:solidFill>
                  <a:srgbClr val="0000FF"/>
                </a:solidFill>
              </a:rPr>
              <a:t>\xhh				1~2</a:t>
            </a:r>
            <a:r>
              <a:rPr lang="zh-CN" altLang="en-US" sz="2400">
                <a:solidFill>
                  <a:srgbClr val="0000FF"/>
                </a:solidFill>
              </a:rPr>
              <a:t>位十六进制数</a:t>
            </a:r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D12B517C-1AB8-426C-93F8-546F59A0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295400"/>
            <a:ext cx="3665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>
                <a:solidFill>
                  <a:schemeClr val="tx2"/>
                </a:solidFill>
                <a:ea typeface="黑体" panose="02010609060101010101" pitchFamily="49" charset="-122"/>
              </a:rPr>
              <a:t>C++</a:t>
            </a:r>
            <a:r>
              <a:rPr lang="zh-CN" altLang="en-US" sz="2800" b="0" i="0">
                <a:solidFill>
                  <a:schemeClr val="tx2"/>
                </a:solidFill>
                <a:ea typeface="黑体" panose="02010609060101010101" pitchFamily="49" charset="-122"/>
              </a:rPr>
              <a:t>中的常用转义字符</a:t>
            </a:r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页脚占位符 4">
            <a:extLst>
              <a:ext uri="{FF2B5EF4-FFF2-40B4-BE49-F238E27FC236}">
                <a16:creationId xmlns:a16="http://schemas.microsoft.com/office/drawing/2014/main" id="{D2F3805F-550A-4519-B7CA-AC6816E2F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E529C48-D459-4AE1-A4F3-C7182D200678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38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192522" name="Text Box 10">
            <a:extLst>
              <a:ext uri="{FF2B5EF4-FFF2-40B4-BE49-F238E27FC236}">
                <a16:creationId xmlns:a16="http://schemas.microsoft.com/office/drawing/2014/main" id="{E52A7148-A487-417D-A5D9-BAB7AA6C7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557338"/>
            <a:ext cx="4932362" cy="161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 i="0">
                <a:ea typeface="黑体" panose="02010609060101010101" pitchFamily="49" charset="-122"/>
              </a:rPr>
              <a:t>例子：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0" i="0"/>
              <a:t>cout&lt;&lt;"\x07operating\tsystem\n";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0" i="0"/>
              <a:t>cout&lt;&lt;"\'this is a example\'";</a:t>
            </a:r>
          </a:p>
        </p:txBody>
      </p:sp>
      <p:sp>
        <p:nvSpPr>
          <p:cNvPr id="192523" name="Text Box 11">
            <a:extLst>
              <a:ext uri="{FF2B5EF4-FFF2-40B4-BE49-F238E27FC236}">
                <a16:creationId xmlns:a16="http://schemas.microsoft.com/office/drawing/2014/main" id="{87CAC8FF-9EDA-442D-8EE7-B6A3A5166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276475"/>
            <a:ext cx="3457575" cy="100488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 i="0"/>
              <a:t>Operating</a:t>
            </a:r>
            <a:r>
              <a:rPr lang="en-US" altLang="zh-CN" sz="2400" b="0" i="0">
                <a:solidFill>
                  <a:srgbClr val="FF0000"/>
                </a:solidFill>
              </a:rPr>
              <a:t>         </a:t>
            </a:r>
            <a:r>
              <a:rPr lang="en-US" altLang="zh-CN" sz="2400" b="0" i="0"/>
              <a:t>system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0" i="0"/>
              <a:t>’this is a example’</a:t>
            </a:r>
          </a:p>
        </p:txBody>
      </p:sp>
      <p:sp>
        <p:nvSpPr>
          <p:cNvPr id="51205" name="Rectangle 12">
            <a:extLst>
              <a:ext uri="{FF2B5EF4-FFF2-40B4-BE49-F238E27FC236}">
                <a16:creationId xmlns:a16="http://schemas.microsoft.com/office/drawing/2014/main" id="{A445A246-773F-4ADB-A80D-E48E985B0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88950"/>
            <a:ext cx="80010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200" b="0" i="0">
                <a:solidFill>
                  <a:schemeClr val="tx2"/>
                </a:solidFill>
                <a:ea typeface="黑体" panose="02010609060101010101" pitchFamily="49" charset="-122"/>
              </a:rPr>
              <a:t>2.4 </a:t>
            </a:r>
            <a:r>
              <a:rPr lang="zh-CN" altLang="en-US" sz="4200" b="0" i="0">
                <a:solidFill>
                  <a:schemeClr val="tx2"/>
                </a:solidFill>
                <a:ea typeface="黑体" panose="02010609060101010101" pitchFamily="49" charset="-122"/>
              </a:rPr>
              <a:t>字面量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22" grpId="0"/>
      <p:bldP spid="19252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页脚占位符 4">
            <a:extLst>
              <a:ext uri="{FF2B5EF4-FFF2-40B4-BE49-F238E27FC236}">
                <a16:creationId xmlns:a16="http://schemas.microsoft.com/office/drawing/2014/main" id="{DD559ADB-5213-4FCC-8C3B-D31B333B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DA48403-DCDB-4467-94FA-5FD8A9165534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39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41E8F469-F29E-4FCA-AA50-70B7BDC49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2.4 </a:t>
            </a:r>
            <a:r>
              <a:rPr lang="zh-CN" altLang="en-US"/>
              <a:t>字面量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28E7CFEA-2BCE-4B69-ABB1-7FA689721D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23398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2800"/>
              <a:t>3.</a:t>
            </a:r>
            <a:r>
              <a:rPr lang="zh-CN" altLang="en-US" sz="2800"/>
              <a:t>字符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/>
              <a:t>字符的赋值：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i="1">
                <a:solidFill>
                  <a:srgbClr val="FF0000"/>
                </a:solidFill>
              </a:rPr>
              <a:t>    </a:t>
            </a:r>
            <a:r>
              <a:rPr lang="en-US" altLang="zh-CN" sz="2400" i="1">
                <a:solidFill>
                  <a:srgbClr val="FF0000"/>
                </a:solidFill>
              </a:rPr>
              <a:t>char</a:t>
            </a:r>
            <a:r>
              <a:rPr lang="en-US" altLang="zh-CN" sz="2400"/>
              <a:t> c1=‘\n’,c2=‘\x07’,c3=‘B’;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/>
              <a:t>在内存中，字符数据以</a:t>
            </a:r>
            <a:r>
              <a:rPr lang="en-US" altLang="zh-CN" sz="2800"/>
              <a:t>ASCII</a:t>
            </a:r>
            <a:r>
              <a:rPr lang="zh-CN" altLang="en-US" sz="2800"/>
              <a:t>码存储，即以</a:t>
            </a:r>
            <a:r>
              <a:rPr lang="zh-CN" altLang="en-US" sz="2800">
                <a:solidFill>
                  <a:schemeClr val="accent2"/>
                </a:solidFill>
              </a:rPr>
              <a:t>整数</a:t>
            </a:r>
            <a:r>
              <a:rPr lang="zh-CN" altLang="en-US" sz="2800"/>
              <a:t>表示，所以</a:t>
            </a:r>
            <a:r>
              <a:rPr lang="en-US" altLang="zh-CN" sz="2800"/>
              <a:t>C++</a:t>
            </a:r>
            <a:r>
              <a:rPr lang="zh-CN" altLang="en-US" sz="2800"/>
              <a:t>中字符数据和整型数据之间</a:t>
            </a:r>
            <a:r>
              <a:rPr lang="zh-CN" altLang="en-US" sz="2800">
                <a:solidFill>
                  <a:srgbClr val="0000FF"/>
                </a:solidFill>
              </a:rPr>
              <a:t>可以相互赋值，只要注意其表示的范围合理。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#include &lt;iostream.h&gt;</a:t>
            </a:r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int main() </a:t>
            </a:r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{</a:t>
            </a:r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2"/>
                </a:solidFill>
              </a:rPr>
              <a:t>	int</a:t>
            </a:r>
            <a:r>
              <a:rPr lang="en-US" altLang="zh-CN" sz="2400"/>
              <a:t> x1='A', x2='0', x3=0;</a:t>
            </a:r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	</a:t>
            </a:r>
            <a:r>
              <a:rPr lang="en-US" altLang="zh-CN" sz="2400">
                <a:solidFill>
                  <a:schemeClr val="tx2"/>
                </a:solidFill>
              </a:rPr>
              <a:t>char</a:t>
            </a:r>
            <a:r>
              <a:rPr lang="en-US" altLang="zh-CN" sz="2400"/>
              <a:t> c=97;</a:t>
            </a:r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cout&lt;&lt;x1&lt;&lt;" "&lt;&lt;x2&lt;&lt;" "&lt;&lt;x3&lt;&lt;" "&lt;&lt;c&lt;&lt;endl;</a:t>
            </a:r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return 0;</a:t>
            </a:r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}</a:t>
            </a: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脚占位符 4">
            <a:extLst>
              <a:ext uri="{FF2B5EF4-FFF2-40B4-BE49-F238E27FC236}">
                <a16:creationId xmlns:a16="http://schemas.microsoft.com/office/drawing/2014/main" id="{31E9E71D-74AC-48C4-89C8-F24F9881D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4A1D49C-112E-4946-8824-437D1812A032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4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F147A07D-E367-4243-A333-CC0D2BF559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2.1 </a:t>
            </a:r>
            <a:r>
              <a:rPr lang="zh-CN" altLang="en-US"/>
              <a:t>字符集与保留字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50E1DF2A-2813-4F38-855D-E5B7CCB370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 </a:t>
            </a:r>
            <a:r>
              <a:rPr lang="zh-CN" altLang="en-US"/>
              <a:t>字符集</a:t>
            </a:r>
          </a:p>
          <a:p>
            <a:pPr lvl="1" eaLnBrk="1" hangingPunct="1"/>
            <a:r>
              <a:rPr lang="en-US" altLang="zh-CN"/>
              <a:t>C++</a:t>
            </a:r>
            <a:r>
              <a:rPr lang="zh-CN" altLang="en-US"/>
              <a:t>语言中最小的语法单位是字符，所有合法字符的集合称为字符集。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(1)</a:t>
            </a:r>
            <a:r>
              <a:rPr lang="zh-CN" altLang="en-US"/>
              <a:t>英文字母</a:t>
            </a:r>
            <a:r>
              <a:rPr lang="en-US" altLang="zh-CN"/>
              <a:t>(</a:t>
            </a:r>
            <a:r>
              <a:rPr lang="zh-CN" altLang="en-US"/>
              <a:t>大小写不同</a:t>
            </a:r>
            <a:r>
              <a:rPr lang="en-US" altLang="zh-CN"/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(2)</a:t>
            </a:r>
            <a:r>
              <a:rPr lang="zh-CN" altLang="en-US"/>
              <a:t>数字：</a:t>
            </a:r>
            <a:r>
              <a:rPr lang="en-US" altLang="zh-CN"/>
              <a:t>0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en-US" altLang="zh-CN"/>
              <a:t>1</a:t>
            </a:r>
            <a:r>
              <a:rPr lang="en-US" altLang="zh-CN">
                <a:ea typeface="宋体" panose="02010600030101010101" pitchFamily="2" charset="-122"/>
              </a:rPr>
              <a:t>,2,…,9</a:t>
            </a:r>
            <a:r>
              <a:rPr lang="zh-CN" altLang="en-US">
                <a:ea typeface="宋体" panose="02010600030101010101" pitchFamily="2" charset="-122"/>
              </a:rPr>
              <a:t>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(3)</a:t>
            </a:r>
            <a:r>
              <a:rPr lang="zh-CN" altLang="en-US"/>
              <a:t>标点符号：逗号</a:t>
            </a:r>
            <a:r>
              <a:rPr lang="en-US" altLang="zh-CN"/>
              <a:t>(,)</a:t>
            </a:r>
            <a:r>
              <a:rPr lang="zh-CN" altLang="en-US"/>
              <a:t>、分号</a:t>
            </a:r>
            <a:r>
              <a:rPr lang="en-US" altLang="zh-CN"/>
              <a:t>(;)</a:t>
            </a:r>
            <a:r>
              <a:rPr lang="zh-CN" altLang="en-US"/>
              <a:t>、单引号</a:t>
            </a:r>
            <a:r>
              <a:rPr lang="en-US" altLang="zh-CN"/>
              <a:t>(’)</a:t>
            </a:r>
            <a:r>
              <a:rPr lang="zh-CN" altLang="en-US"/>
              <a:t>、双引号</a:t>
            </a:r>
            <a:r>
              <a:rPr lang="en-US" altLang="zh-CN"/>
              <a:t>(”)</a:t>
            </a:r>
            <a:r>
              <a:rPr lang="zh-CN" altLang="en-US"/>
              <a:t>、冒号</a:t>
            </a:r>
            <a:r>
              <a:rPr lang="en-US" altLang="zh-CN"/>
              <a:t>(:)</a:t>
            </a:r>
            <a:r>
              <a:rPr lang="zh-CN" altLang="en-US"/>
              <a:t>、空格</a:t>
            </a:r>
            <a:r>
              <a:rPr lang="en-US" altLang="zh-CN"/>
              <a:t>( )</a:t>
            </a:r>
            <a:r>
              <a:rPr lang="zh-CN" altLang="en-US"/>
              <a:t>、左花括号</a:t>
            </a:r>
            <a:r>
              <a:rPr lang="en-US" altLang="zh-CN"/>
              <a:t>({)</a:t>
            </a:r>
            <a:r>
              <a:rPr lang="zh-CN" altLang="en-US"/>
              <a:t>、右花括号</a:t>
            </a:r>
            <a:r>
              <a:rPr lang="en-US" altLang="zh-CN"/>
              <a:t>(})</a:t>
            </a:r>
            <a:r>
              <a:rPr lang="zh-CN" altLang="en-US"/>
              <a:t>、回车</a:t>
            </a:r>
            <a:r>
              <a:rPr lang="en-US" altLang="zh-CN"/>
              <a:t>(Enter) </a:t>
            </a:r>
            <a:r>
              <a:rPr lang="zh-CN" altLang="en-US"/>
              <a:t>。</a:t>
            </a:r>
          </a:p>
          <a:p>
            <a:pPr lvl="1" eaLnBrk="1" hangingPunct="1"/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页脚占位符 4">
            <a:extLst>
              <a:ext uri="{FF2B5EF4-FFF2-40B4-BE49-F238E27FC236}">
                <a16:creationId xmlns:a16="http://schemas.microsoft.com/office/drawing/2014/main" id="{48BC8951-3F6A-4F9E-8522-7BF007F7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AAB101D-18FF-497E-8CCD-46796CC77630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40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194564" name="Rectangle 4">
            <a:extLst>
              <a:ext uri="{FF2B5EF4-FFF2-40B4-BE49-F238E27FC236}">
                <a16:creationId xmlns:a16="http://schemas.microsoft.com/office/drawing/2014/main" id="{6B4D2AE6-BAA6-4677-B2AA-2D9303A4A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341438"/>
            <a:ext cx="6983412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3200" i="0">
                <a:latin typeface="Arial" panose="020B0604020202020204" pitchFamily="34" charset="0"/>
              </a:rPr>
              <a:t>4.</a:t>
            </a:r>
            <a:r>
              <a:rPr lang="zh-CN" altLang="en-US" sz="3200" i="0">
                <a:latin typeface="Arial" panose="020B0604020202020204" pitchFamily="34" charset="0"/>
              </a:rPr>
              <a:t>字符串</a:t>
            </a:r>
            <a:endParaRPr lang="zh-CN" altLang="en-US" sz="3200" i="0">
              <a:latin typeface="楷体_GB2312" pitchFamily="49" charset="-122"/>
            </a:endParaRPr>
          </a:p>
          <a:p>
            <a:pPr lvl="2" eaLnBrk="1" hangingPunct="1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400" b="0" i="0">
                <a:ea typeface="黑体" panose="02010609060101010101" pitchFamily="49" charset="-122"/>
              </a:rPr>
              <a:t>是由一对双引号括起来的字符序列：</a:t>
            </a:r>
          </a:p>
          <a:p>
            <a:pPr lvl="2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b="0" i="0">
                <a:ea typeface="黑体" panose="02010609060101010101" pitchFamily="49" charset="-122"/>
              </a:rPr>
              <a:t>     </a:t>
            </a:r>
            <a:r>
              <a:rPr lang="zh-CN" altLang="en-US" sz="2400" b="0">
                <a:ea typeface="黑体" panose="02010609060101010101" pitchFamily="49" charset="-122"/>
              </a:rPr>
              <a:t>“</a:t>
            </a:r>
            <a:r>
              <a:rPr lang="en-US" altLang="zh-CN" sz="2400" b="0">
                <a:ea typeface="黑体" panose="02010609060101010101" pitchFamily="49" charset="-122"/>
              </a:rPr>
              <a:t>Hello</a:t>
            </a:r>
            <a:r>
              <a:rPr lang="zh-CN" altLang="en-US" sz="2400" b="0">
                <a:ea typeface="黑体" panose="02010609060101010101" pitchFamily="49" charset="-122"/>
              </a:rPr>
              <a:t>！”</a:t>
            </a:r>
          </a:p>
          <a:p>
            <a:pPr lvl="2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b="0">
                <a:ea typeface="黑体" panose="02010609060101010101" pitchFamily="49" charset="-122"/>
              </a:rPr>
              <a:t>     “</a:t>
            </a:r>
            <a:r>
              <a:rPr lang="en-US" altLang="zh-CN" sz="2400" b="0">
                <a:ea typeface="黑体" panose="02010609060101010101" pitchFamily="49" charset="-122"/>
              </a:rPr>
              <a:t>I am a teacher”</a:t>
            </a:r>
            <a:endParaRPr lang="en-US" altLang="zh-CN" sz="2400" b="0" i="0">
              <a:ea typeface="黑体" panose="02010609060101010101" pitchFamily="49" charset="-122"/>
            </a:endParaRPr>
          </a:p>
          <a:p>
            <a:pPr lvl="2" eaLnBrk="1" hangingPunct="1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400" b="0" i="0">
                <a:ea typeface="黑体" panose="02010609060101010101" pitchFamily="49" charset="-122"/>
              </a:rPr>
              <a:t>字符串不同于字符：</a:t>
            </a:r>
            <a:r>
              <a:rPr lang="zh-CN" altLang="en-US" sz="4000" b="0" i="0">
                <a:ea typeface="黑体" panose="02010609060101010101" pitchFamily="49" charset="-122"/>
              </a:rPr>
              <a:t> </a:t>
            </a:r>
            <a:r>
              <a:rPr lang="zh-CN" altLang="en-US" sz="2400" b="0">
                <a:ea typeface="黑体" panose="02010609060101010101" pitchFamily="49" charset="-122"/>
              </a:rPr>
              <a:t>“</a:t>
            </a:r>
            <a:r>
              <a:rPr lang="en-US" altLang="zh-CN" sz="2400" b="0">
                <a:ea typeface="黑体" panose="02010609060101010101" pitchFamily="49" charset="-122"/>
              </a:rPr>
              <a:t>Monday”</a:t>
            </a:r>
            <a:endParaRPr lang="en-US" altLang="zh-CN" sz="4000" b="0" i="0">
              <a:ea typeface="黑体" panose="02010609060101010101" pitchFamily="49" charset="-122"/>
            </a:endParaRPr>
          </a:p>
          <a:p>
            <a:pPr lvl="2" eaLnBrk="1" hangingPunct="1">
              <a:buClr>
                <a:schemeClr val="accent2"/>
              </a:buClr>
              <a:buFont typeface="Wingdings" panose="05000000000000000000" pitchFamily="2" charset="2"/>
              <a:buChar char="n"/>
            </a:pPr>
            <a:endParaRPr lang="en-US" altLang="zh-CN" sz="4000" b="0" i="0">
              <a:ea typeface="黑体" panose="02010609060101010101" pitchFamily="49" charset="-122"/>
            </a:endParaRPr>
          </a:p>
          <a:p>
            <a:pPr lvl="2" eaLnBrk="1" hangingPunct="1">
              <a:buClr>
                <a:schemeClr val="accent2"/>
              </a:buClr>
              <a:buFont typeface="Wingdings" panose="05000000000000000000" pitchFamily="2" charset="2"/>
              <a:buChar char="n"/>
            </a:pPr>
            <a:endParaRPr lang="en-US" altLang="zh-CN" sz="3200" b="0" i="0">
              <a:ea typeface="黑体" panose="02010609060101010101" pitchFamily="49" charset="-122"/>
            </a:endParaRPr>
          </a:p>
          <a:p>
            <a:pPr lvl="2" eaLnBrk="1" hangingPunct="1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400" b="0" i="0">
                <a:ea typeface="黑体" panose="02010609060101010101" pitchFamily="49" charset="-122"/>
              </a:rPr>
              <a:t>不能将字符串赋给字符</a:t>
            </a: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zh-CN" altLang="en-US" sz="2400" b="0" i="0">
                <a:solidFill>
                  <a:srgbClr val="FF0000"/>
                </a:solidFill>
                <a:ea typeface="黑体" panose="02010609060101010101" pitchFamily="49" charset="-122"/>
              </a:rPr>
              <a:t>    </a:t>
            </a:r>
            <a:r>
              <a:rPr lang="en-US" altLang="zh-CN" sz="2400" b="0">
                <a:solidFill>
                  <a:srgbClr val="FF0000"/>
                </a:solidFill>
                <a:ea typeface="黑体" panose="02010609060101010101" pitchFamily="49" charset="-122"/>
              </a:rPr>
              <a:t>char</a:t>
            </a:r>
            <a:r>
              <a:rPr lang="en-US" altLang="zh-CN" sz="2400" b="0" i="0">
                <a:ea typeface="黑体" panose="02010609060101010101" pitchFamily="49" charset="-122"/>
              </a:rPr>
              <a:t> c=“abc”  </a:t>
            </a:r>
            <a:r>
              <a:rPr lang="en-US" altLang="zh-CN" sz="2400" b="0">
                <a:solidFill>
                  <a:srgbClr val="339933"/>
                </a:solidFill>
                <a:ea typeface="黑体" panose="02010609060101010101" pitchFamily="49" charset="-122"/>
              </a:rPr>
              <a:t>//</a:t>
            </a:r>
            <a:r>
              <a:rPr lang="zh-CN" altLang="en-US" sz="2400" b="0">
                <a:solidFill>
                  <a:srgbClr val="339933"/>
                </a:solidFill>
                <a:ea typeface="黑体" panose="02010609060101010101" pitchFamily="49" charset="-122"/>
              </a:rPr>
              <a:t>错误</a:t>
            </a: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zh-CN" altLang="en-US" sz="2400" b="0">
                <a:solidFill>
                  <a:srgbClr val="FF0000"/>
                </a:solidFill>
                <a:ea typeface="黑体" panose="02010609060101010101" pitchFamily="49" charset="-122"/>
              </a:rPr>
              <a:t>    </a:t>
            </a:r>
            <a:r>
              <a:rPr lang="en-US" altLang="zh-CN" sz="2400" b="0">
                <a:solidFill>
                  <a:srgbClr val="FF0000"/>
                </a:solidFill>
                <a:ea typeface="黑体" panose="02010609060101010101" pitchFamily="49" charset="-122"/>
              </a:rPr>
              <a:t>char</a:t>
            </a:r>
            <a:r>
              <a:rPr lang="en-US" altLang="zh-CN" sz="2400" b="0" i="0">
                <a:ea typeface="黑体" panose="02010609060101010101" pitchFamily="49" charset="-122"/>
              </a:rPr>
              <a:t> ch=“a”  </a:t>
            </a:r>
            <a:r>
              <a:rPr lang="en-US" altLang="zh-CN" sz="2400" b="0">
                <a:solidFill>
                  <a:srgbClr val="339933"/>
                </a:solidFill>
                <a:ea typeface="黑体" panose="02010609060101010101" pitchFamily="49" charset="-122"/>
              </a:rPr>
              <a:t>//</a:t>
            </a:r>
            <a:r>
              <a:rPr lang="zh-CN" altLang="en-US" sz="2400" b="0">
                <a:solidFill>
                  <a:srgbClr val="339933"/>
                </a:solidFill>
                <a:ea typeface="黑体" panose="02010609060101010101" pitchFamily="49" charset="-122"/>
              </a:rPr>
              <a:t>错误</a:t>
            </a: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None/>
            </a:pPr>
            <a:endParaRPr lang="zh-CN" altLang="en-US" sz="2400" b="0">
              <a:solidFill>
                <a:srgbClr val="339933"/>
              </a:solidFill>
              <a:ea typeface="黑体" panose="02010609060101010101" pitchFamily="49" charset="-122"/>
            </a:endParaRP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zh-CN" altLang="en-US" b="0" i="0">
                <a:latin typeface="隶书" panose="02010509060101010101" pitchFamily="49" charset="-122"/>
                <a:ea typeface="隶书" panose="02010509060101010101" pitchFamily="49" charset="-122"/>
              </a:rPr>
              <a:t>          </a:t>
            </a:r>
          </a:p>
        </p:txBody>
      </p:sp>
      <p:graphicFrame>
        <p:nvGraphicFramePr>
          <p:cNvPr id="194565" name="Object 5">
            <a:extLst>
              <a:ext uri="{FF2B5EF4-FFF2-40B4-BE49-F238E27FC236}">
                <a16:creationId xmlns:a16="http://schemas.microsoft.com/office/drawing/2014/main" id="{015D9FCB-DE2B-4213-9613-019A4C15B2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3573463"/>
          <a:ext cx="5614988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7" r:id="rId3" imgW="2647188" imgH="510540" progId="Unknown">
                  <p:embed/>
                </p:oleObj>
              </mc:Choice>
              <mc:Fallback>
                <p:oleObj r:id="rId3" imgW="2647188" imgH="510540" progId="Unknown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573463"/>
                        <a:ext cx="5614988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Rectangle 6">
            <a:extLst>
              <a:ext uri="{FF2B5EF4-FFF2-40B4-BE49-F238E27FC236}">
                <a16:creationId xmlns:a16="http://schemas.microsoft.com/office/drawing/2014/main" id="{70A3BB1A-1FDA-4863-AA31-86E240C40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88950"/>
            <a:ext cx="80010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200" b="0" i="0">
                <a:solidFill>
                  <a:schemeClr val="tx2"/>
                </a:solidFill>
                <a:ea typeface="黑体" panose="02010609060101010101" pitchFamily="49" charset="-122"/>
              </a:rPr>
              <a:t>2.4 </a:t>
            </a:r>
            <a:r>
              <a:rPr lang="zh-CN" altLang="en-US" sz="4200" b="0" i="0">
                <a:solidFill>
                  <a:schemeClr val="tx2"/>
                </a:solidFill>
                <a:ea typeface="黑体" panose="02010609060101010101" pitchFamily="49" charset="-122"/>
              </a:rPr>
              <a:t>字面量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94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94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94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94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945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945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945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945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945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945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945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945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945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945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945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945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页脚占位符 4">
            <a:extLst>
              <a:ext uri="{FF2B5EF4-FFF2-40B4-BE49-F238E27FC236}">
                <a16:creationId xmlns:a16="http://schemas.microsoft.com/office/drawing/2014/main" id="{DDDFF6F4-FBE1-4BA2-8EC2-B534D7DA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DD1BFAE-EF81-4653-9753-78FCEF44E11A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41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06629F68-08DE-417F-BB09-F54A7D06B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2.4 </a:t>
            </a:r>
            <a:r>
              <a:rPr lang="zh-CN" altLang="en-US"/>
              <a:t>字面量</a:t>
            </a:r>
          </a:p>
        </p:txBody>
      </p:sp>
      <p:sp>
        <p:nvSpPr>
          <p:cNvPr id="297987" name="Rectangle 3">
            <a:extLst>
              <a:ext uri="{FF2B5EF4-FFF2-40B4-BE49-F238E27FC236}">
                <a16:creationId xmlns:a16="http://schemas.microsoft.com/office/drawing/2014/main" id="{490E1FBC-776F-4A4A-8426-C023B0C916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07413" cy="5162550"/>
          </a:xfrm>
        </p:spPr>
        <p:txBody>
          <a:bodyPr/>
          <a:lstStyle/>
          <a:p>
            <a:pPr eaLnBrk="1" hangingPunct="1"/>
            <a:r>
              <a:rPr lang="en-US" altLang="zh-CN"/>
              <a:t>4.</a:t>
            </a:r>
            <a:r>
              <a:rPr lang="zh-CN" altLang="en-US"/>
              <a:t>字符串</a:t>
            </a:r>
          </a:p>
          <a:p>
            <a:pPr lvl="1" eaLnBrk="1" hangingPunct="1"/>
            <a:r>
              <a:rPr lang="en-US" altLang="en-US"/>
              <a:t>在C++中，字符串常量总是以</a:t>
            </a:r>
            <a:r>
              <a:rPr lang="en-US" altLang="en-US">
                <a:solidFill>
                  <a:schemeClr val="accent2"/>
                </a:solidFill>
              </a:rPr>
              <a:t>‘\0’</a:t>
            </a:r>
            <a:r>
              <a:rPr lang="en-US" altLang="en-US"/>
              <a:t>结束。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/>
              <a:t>"</a:t>
            </a:r>
            <a:r>
              <a:rPr lang="en-US" altLang="zh-CN"/>
              <a:t>CHINA"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/>
              <a:t>"a"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/>
              <a:t>'a‘</a:t>
            </a:r>
            <a:endParaRPr lang="en-US" altLang="zh-CN"/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lvl="1" eaLnBrk="1" hangingPunct="1"/>
            <a:r>
              <a:rPr lang="zh-CN" altLang="en-US"/>
              <a:t>字符串常量中字符的个数称为</a:t>
            </a:r>
            <a:r>
              <a:rPr lang="zh-CN" altLang="en-US">
                <a:solidFill>
                  <a:srgbClr val="FF0000"/>
                </a:solidFill>
              </a:rPr>
              <a:t>字符串长度</a:t>
            </a:r>
            <a:r>
              <a:rPr lang="zh-CN" altLang="en-US"/>
              <a:t>。 </a:t>
            </a:r>
          </a:p>
          <a:p>
            <a:pPr lvl="1" eaLnBrk="1" hangingPunct="1"/>
            <a:r>
              <a:rPr lang="zh-CN" altLang="en-US">
                <a:solidFill>
                  <a:schemeClr val="tx2"/>
                </a:solidFill>
              </a:rPr>
              <a:t>字符常量和字符串常量区别开来。</a:t>
            </a:r>
          </a:p>
          <a:p>
            <a:pPr lvl="1" eaLnBrk="1" hangingPunct="1"/>
            <a:r>
              <a:rPr lang="zh-CN" altLang="en-US">
                <a:solidFill>
                  <a:schemeClr val="tx2"/>
                </a:solidFill>
              </a:rPr>
              <a:t>字符串长度和字符串所占内存空间数的区别。</a:t>
            </a:r>
          </a:p>
        </p:txBody>
      </p:sp>
      <p:grpSp>
        <p:nvGrpSpPr>
          <p:cNvPr id="297988" name="Group 4">
            <a:extLst>
              <a:ext uri="{FF2B5EF4-FFF2-40B4-BE49-F238E27FC236}">
                <a16:creationId xmlns:a16="http://schemas.microsoft.com/office/drawing/2014/main" id="{F521F54F-8315-4A61-A87B-52D13E8140C2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2205038"/>
            <a:ext cx="2362200" cy="1382712"/>
            <a:chOff x="2116" y="2433"/>
            <a:chExt cx="1336" cy="871"/>
          </a:xfrm>
        </p:grpSpPr>
        <p:grpSp>
          <p:nvGrpSpPr>
            <p:cNvPr id="54278" name="Group 5">
              <a:extLst>
                <a:ext uri="{FF2B5EF4-FFF2-40B4-BE49-F238E27FC236}">
                  <a16:creationId xmlns:a16="http://schemas.microsoft.com/office/drawing/2014/main" id="{AF5FB517-B11F-4CDD-A124-5972C7CDDE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6" y="2433"/>
              <a:ext cx="1336" cy="247"/>
              <a:chOff x="2116" y="2433"/>
              <a:chExt cx="1336" cy="247"/>
            </a:xfrm>
          </p:grpSpPr>
          <p:sp>
            <p:nvSpPr>
              <p:cNvPr id="54282" name="Rectangle 6">
                <a:extLst>
                  <a:ext uri="{FF2B5EF4-FFF2-40B4-BE49-F238E27FC236}">
                    <a16:creationId xmlns:a16="http://schemas.microsoft.com/office/drawing/2014/main" id="{44A36C6D-9298-4DF2-89CD-3AE5E18A1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6" y="2436"/>
                <a:ext cx="1336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993300"/>
                </a:outerShdw>
              </a:effectLst>
            </p:spPr>
            <p:txBody>
              <a:bodyPr wrap="none" lIns="92075" tIns="46038" rIns="92075" bIns="46038" anchor="ctr"/>
              <a:lstStyle>
                <a:lvl1pPr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en-US" altLang="zh-CN" sz="2800" b="0" i="0">
                    <a:latin typeface="Arial" panose="020B0604020202020204" pitchFamily="34" charset="0"/>
                  </a:rPr>
                  <a:t> C H  I  N A  \0</a:t>
                </a:r>
              </a:p>
            </p:txBody>
          </p:sp>
          <p:sp>
            <p:nvSpPr>
              <p:cNvPr id="54283" name="Line 7">
                <a:extLst>
                  <a:ext uri="{FF2B5EF4-FFF2-40B4-BE49-F238E27FC236}">
                    <a16:creationId xmlns:a16="http://schemas.microsoft.com/office/drawing/2014/main" id="{77003165-C4EC-469F-B0BD-C42BF3DB20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2433"/>
                <a:ext cx="0" cy="2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84" name="Line 8">
                <a:extLst>
                  <a:ext uri="{FF2B5EF4-FFF2-40B4-BE49-F238E27FC236}">
                    <a16:creationId xmlns:a16="http://schemas.microsoft.com/office/drawing/2014/main" id="{557CCF2E-AF9B-48A2-A040-40D2617B92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2" y="2433"/>
                <a:ext cx="0" cy="2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85" name="Line 9">
                <a:extLst>
                  <a:ext uri="{FF2B5EF4-FFF2-40B4-BE49-F238E27FC236}">
                    <a16:creationId xmlns:a16="http://schemas.microsoft.com/office/drawing/2014/main" id="{37D644DC-8F33-4590-8F20-05CD0E8D0E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2433"/>
                <a:ext cx="0" cy="2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86" name="Line 10">
                <a:extLst>
                  <a:ext uri="{FF2B5EF4-FFF2-40B4-BE49-F238E27FC236}">
                    <a16:creationId xmlns:a16="http://schemas.microsoft.com/office/drawing/2014/main" id="{1ACB70AF-DC8C-42BD-8921-3C7CABC22E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1" y="2447"/>
                <a:ext cx="0" cy="23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87" name="Line 11">
                <a:extLst>
                  <a:ext uri="{FF2B5EF4-FFF2-40B4-BE49-F238E27FC236}">
                    <a16:creationId xmlns:a16="http://schemas.microsoft.com/office/drawing/2014/main" id="{BC4F4AC3-F869-485A-984B-F895732F0B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8" y="2447"/>
                <a:ext cx="0" cy="23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279" name="Rectangle 12">
              <a:extLst>
                <a:ext uri="{FF2B5EF4-FFF2-40B4-BE49-F238E27FC236}">
                  <a16:creationId xmlns:a16="http://schemas.microsoft.com/office/drawing/2014/main" id="{C98EA6A7-D729-4E6A-A6C4-C33269C1D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6" y="2755"/>
              <a:ext cx="452" cy="24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993300"/>
              </a:outerShdw>
            </a:effectLst>
          </p:spPr>
          <p:txBody>
            <a:bodyPr wrap="none" lIns="92075" tIns="46038" rIns="92075" bIns="46038" anchor="ctr"/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800" b="0" i="0">
                  <a:latin typeface="Arial" panose="020B0604020202020204" pitchFamily="34" charset="0"/>
                </a:rPr>
                <a:t>a</a:t>
              </a:r>
              <a:r>
                <a:rPr kumimoji="1" lang="en-US" altLang="zh-CN" sz="1400" b="0" i="0">
                  <a:latin typeface="Arial" panose="020B0604020202020204" pitchFamily="34" charset="0"/>
                </a:rPr>
                <a:t>   </a:t>
              </a:r>
              <a:r>
                <a:rPr kumimoji="1" lang="en-US" altLang="zh-CN" sz="2800" b="0" i="0">
                  <a:latin typeface="Arial" panose="020B0604020202020204" pitchFamily="34" charset="0"/>
                </a:rPr>
                <a:t>\0</a:t>
              </a:r>
            </a:p>
          </p:txBody>
        </p:sp>
        <p:sp>
          <p:nvSpPr>
            <p:cNvPr id="54280" name="Line 13">
              <a:extLst>
                <a:ext uri="{FF2B5EF4-FFF2-40B4-BE49-F238E27FC236}">
                  <a16:creationId xmlns:a16="http://schemas.microsoft.com/office/drawing/2014/main" id="{37EBDBF9-4722-418B-B882-5853B8AECE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8" y="2754"/>
              <a:ext cx="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1" name="Rectangle 14">
              <a:extLst>
                <a:ext uri="{FF2B5EF4-FFF2-40B4-BE49-F238E27FC236}">
                  <a16:creationId xmlns:a16="http://schemas.microsoft.com/office/drawing/2014/main" id="{04EE58E9-5773-4252-A34F-E855D57BA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6" y="3052"/>
              <a:ext cx="206" cy="25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993300"/>
              </a:outerShdw>
            </a:effectLst>
          </p:spPr>
          <p:txBody>
            <a:bodyPr wrap="none" lIns="92075" tIns="46038" rIns="92075" bIns="46038" anchor="ctr"/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800" b="0" i="0">
                  <a:latin typeface="Arial" panose="020B0604020202020204" pitchFamily="34" charset="0"/>
                </a:rPr>
                <a:t>a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9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页脚占位符 4">
            <a:extLst>
              <a:ext uri="{FF2B5EF4-FFF2-40B4-BE49-F238E27FC236}">
                <a16:creationId xmlns:a16="http://schemas.microsoft.com/office/drawing/2014/main" id="{D8413A77-EE65-4F94-B73C-8853E7A7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E6B7794-000F-46DB-B7BF-24D4A1D629C9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42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72416AE3-DED2-4CCB-B8BC-DE5F760041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2.4 </a:t>
            </a:r>
            <a:r>
              <a:rPr lang="zh-CN" altLang="en-US"/>
              <a:t>字面量</a:t>
            </a:r>
          </a:p>
        </p:txBody>
      </p:sp>
      <p:sp>
        <p:nvSpPr>
          <p:cNvPr id="299011" name="Rectangle 3">
            <a:extLst>
              <a:ext uri="{FF2B5EF4-FFF2-40B4-BE49-F238E27FC236}">
                <a16:creationId xmlns:a16="http://schemas.microsoft.com/office/drawing/2014/main" id="{F4F7A4CC-44EF-4556-8F99-19C08C3F8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906963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黑体" panose="02010609060101010101" pitchFamily="49" charset="-122"/>
              </a:rPr>
              <a:t>5.</a:t>
            </a:r>
            <a:r>
              <a:rPr lang="zh-CN" altLang="en-US" sz="3600">
                <a:latin typeface="黑体" panose="02010609060101010101" pitchFamily="49" charset="-122"/>
              </a:rPr>
              <a:t>枚举符</a:t>
            </a:r>
          </a:p>
          <a:p>
            <a:pPr lvl="1" eaLnBrk="1" hangingPunct="1"/>
            <a:r>
              <a:rPr lang="zh-CN" altLang="en-US" sz="3200">
                <a:latin typeface="黑体" panose="02010609060101010101" pitchFamily="49" charset="-122"/>
              </a:rPr>
              <a:t>通过建立枚举类型定义枚举符。</a:t>
            </a:r>
          </a:p>
          <a:p>
            <a:pPr lvl="1" eaLnBrk="1" hangingPunct="1"/>
            <a:r>
              <a:rPr lang="zh-CN" altLang="en-US" sz="3200">
                <a:solidFill>
                  <a:srgbClr val="FF0000"/>
                </a:solidFill>
                <a:latin typeface="黑体" panose="02010609060101010101" pitchFamily="49" charset="-122"/>
              </a:rPr>
              <a:t>枚举类型：</a:t>
            </a:r>
            <a:r>
              <a:rPr lang="zh-CN" altLang="en-US">
                <a:latin typeface="黑体" panose="02010609060101010101" pitchFamily="49" charset="-122"/>
              </a:rPr>
              <a:t>是用户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</a:rPr>
              <a:t>自定义类型</a:t>
            </a:r>
            <a:r>
              <a:rPr lang="zh-CN" altLang="en-US">
                <a:latin typeface="黑体" panose="02010609060101010101" pitchFamily="49" charset="-122"/>
              </a:rPr>
              <a:t>，属于构造类型，需要列出该数据类型的取值范围。</a:t>
            </a:r>
          </a:p>
          <a:p>
            <a:pPr lvl="1" eaLnBrk="1" hangingPunct="1"/>
            <a:r>
              <a:rPr lang="zh-CN" altLang="en-US">
                <a:latin typeface="黑体" panose="02010609060101010101" pitchFamily="49" charset="-122"/>
              </a:rPr>
              <a:t>创建枚举类型的格式</a:t>
            </a:r>
            <a:r>
              <a:rPr lang="en-US" altLang="zh-CN">
                <a:latin typeface="黑体" panose="02010609060101010101" pitchFamily="49" charset="-122"/>
              </a:rPr>
              <a:t>:</a:t>
            </a:r>
          </a:p>
          <a:p>
            <a:pPr eaLnBrk="1" hangingPunct="1"/>
            <a:endParaRPr lang="en-US" altLang="zh-CN">
              <a:latin typeface="黑体" panose="02010609060101010101" pitchFamily="49" charset="-122"/>
            </a:endParaRPr>
          </a:p>
          <a:p>
            <a:pPr eaLnBrk="1" hangingPunct="1"/>
            <a:endParaRPr lang="en-US" altLang="zh-CN">
              <a:latin typeface="黑体" panose="02010609060101010101" pitchFamily="49" charset="-122"/>
            </a:endParaRPr>
          </a:p>
          <a:p>
            <a:pPr lvl="1" eaLnBrk="1" hangingPunct="1"/>
            <a:r>
              <a:rPr lang="zh-CN" altLang="en-US">
                <a:latin typeface="黑体" panose="02010609060101010101" pitchFamily="49" charset="-122"/>
              </a:rPr>
              <a:t>枚举类型中列出的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</a:rPr>
              <a:t>枚举符称为枚举常量</a:t>
            </a:r>
            <a:r>
              <a:rPr lang="zh-CN" altLang="en-US">
                <a:latin typeface="黑体" panose="02010609060101010101" pitchFamily="49" charset="-122"/>
              </a:rPr>
              <a:t>。它是和整数一一对应的符号。</a:t>
            </a:r>
          </a:p>
          <a:p>
            <a:pPr eaLnBrk="1" hangingPunct="1"/>
            <a:endParaRPr lang="en-US" altLang="zh-CN">
              <a:latin typeface="黑体" panose="02010609060101010101" pitchFamily="49" charset="-122"/>
            </a:endParaRPr>
          </a:p>
        </p:txBody>
      </p:sp>
      <p:sp>
        <p:nvSpPr>
          <p:cNvPr id="55301" name="TextBox 3">
            <a:extLst>
              <a:ext uri="{FF2B5EF4-FFF2-40B4-BE49-F238E27FC236}">
                <a16:creationId xmlns:a16="http://schemas.microsoft.com/office/drawing/2014/main" id="{A91B6B8C-9EF8-4F1B-94CA-EE461E783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05263"/>
            <a:ext cx="8640763" cy="5286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0">
                <a:solidFill>
                  <a:srgbClr val="0000FF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enum</a:t>
            </a:r>
            <a:r>
              <a:rPr lang="en-US" altLang="zh-CN" sz="2800" i="0">
                <a:latin typeface="Arial" panose="020B0604020202020204" pitchFamily="34" charset="0"/>
                <a:ea typeface="华文中宋" panose="02010600040101010101" pitchFamily="2" charset="-122"/>
              </a:rPr>
              <a:t> &lt;</a:t>
            </a:r>
            <a:r>
              <a:rPr lang="zh-CN" altLang="en-US" sz="2800" i="0">
                <a:latin typeface="Arial" panose="020B0604020202020204" pitchFamily="34" charset="0"/>
                <a:ea typeface="华文中宋" panose="02010600040101010101" pitchFamily="2" charset="-122"/>
              </a:rPr>
              <a:t>枚举类型名</a:t>
            </a:r>
            <a:r>
              <a:rPr lang="en-US" altLang="zh-CN" sz="2800" i="0">
                <a:latin typeface="Arial" panose="020B0604020202020204" pitchFamily="34" charset="0"/>
                <a:ea typeface="华文中宋" panose="02010600040101010101" pitchFamily="2" charset="-122"/>
              </a:rPr>
              <a:t>&gt; {&lt;</a:t>
            </a:r>
            <a:r>
              <a:rPr lang="zh-CN" altLang="en-US" sz="2800" i="0">
                <a:latin typeface="Arial" panose="020B0604020202020204" pitchFamily="34" charset="0"/>
                <a:ea typeface="华文中宋" panose="02010600040101010101" pitchFamily="2" charset="-122"/>
              </a:rPr>
              <a:t>枚举符</a:t>
            </a:r>
            <a:r>
              <a:rPr lang="en-US" altLang="zh-CN" sz="2800" i="0">
                <a:latin typeface="Arial" panose="020B0604020202020204" pitchFamily="34" charset="0"/>
                <a:ea typeface="华文中宋" panose="02010600040101010101" pitchFamily="2" charset="-122"/>
              </a:rPr>
              <a:t>1</a:t>
            </a:r>
            <a:r>
              <a:rPr lang="zh-CN" altLang="en-US" sz="2800" i="0">
                <a:latin typeface="Arial" panose="020B0604020202020204" pitchFamily="34" charset="0"/>
                <a:ea typeface="华文中宋" panose="02010600040101010101" pitchFamily="2" charset="-122"/>
              </a:rPr>
              <a:t>，枚举符</a:t>
            </a:r>
            <a:r>
              <a:rPr lang="en-US" altLang="zh-CN" sz="2800" i="0">
                <a:latin typeface="Arial" panose="020B0604020202020204" pitchFamily="34" charset="0"/>
                <a:ea typeface="华文中宋" panose="02010600040101010101" pitchFamily="2" charset="-122"/>
              </a:rPr>
              <a:t>2</a:t>
            </a:r>
            <a:r>
              <a:rPr lang="zh-CN" altLang="en-US" sz="2800" i="0">
                <a:latin typeface="Arial" panose="020B0604020202020204" pitchFamily="34" charset="0"/>
                <a:ea typeface="华文中宋" panose="02010600040101010101" pitchFamily="2" charset="-122"/>
              </a:rPr>
              <a:t>，</a:t>
            </a:r>
            <a:r>
              <a:rPr lang="en-US" altLang="zh-CN" sz="2800" i="0">
                <a:latin typeface="Arial" panose="020B0604020202020204" pitchFamily="34" charset="0"/>
                <a:ea typeface="华文中宋" panose="02010600040101010101" pitchFamily="2" charset="-122"/>
              </a:rPr>
              <a:t>…&gt;};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页脚占位符 4">
            <a:extLst>
              <a:ext uri="{FF2B5EF4-FFF2-40B4-BE49-F238E27FC236}">
                <a16:creationId xmlns:a16="http://schemas.microsoft.com/office/drawing/2014/main" id="{C063E513-B7F3-4FAF-8736-2277E8DF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955AD13-9667-47FC-8C71-12E348621FDB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43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8E59E37A-0383-4D74-BB1E-CEB8263259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/>
              <a:t>2.4 </a:t>
            </a:r>
            <a:r>
              <a:rPr lang="zh-CN" altLang="en-US" sz="3800"/>
              <a:t>字面量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1436CD8F-373F-4C41-9C79-C47938DA3E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686800" cy="51117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黑体" panose="02010609060101010101" pitchFamily="49" charset="-122"/>
              </a:rPr>
              <a:t>enum</a:t>
            </a:r>
            <a:r>
              <a:rPr lang="en-US" altLang="zh-CN" sz="2800">
                <a:latin typeface="黑体" panose="02010609060101010101" pitchFamily="49" charset="-122"/>
              </a:rPr>
              <a:t> Week{ Mon, Tue, Wed, Thu, Fri, Sat, Sun 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黑体" panose="02010609060101010101" pitchFamily="49" charset="-122"/>
              </a:rPr>
              <a:t>  </a:t>
            </a:r>
            <a:r>
              <a:rPr lang="zh-CN" altLang="en-US">
                <a:latin typeface="黑体" panose="02010609060101010101" pitchFamily="49" charset="-122"/>
              </a:rPr>
              <a:t>注意：</a:t>
            </a:r>
          </a:p>
          <a:p>
            <a:pPr lvl="1" eaLnBrk="1" hangingPunct="1"/>
            <a:r>
              <a:rPr lang="en-US" altLang="zh-CN">
                <a:latin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</a:rPr>
              <a:t>） </a:t>
            </a:r>
            <a:r>
              <a:rPr lang="en-US" altLang="zh-CN">
                <a:latin typeface="黑体" panose="02010609060101010101" pitchFamily="49" charset="-122"/>
              </a:rPr>
              <a:t>Week</a:t>
            </a:r>
            <a:r>
              <a:rPr lang="zh-CN" altLang="en-US">
                <a:latin typeface="黑体" panose="02010609060101010101" pitchFamily="49" charset="-122"/>
              </a:rPr>
              <a:t>是一个自定义的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</a:rPr>
              <a:t>类型名</a:t>
            </a:r>
            <a:r>
              <a:rPr lang="zh-CN" altLang="en-US">
                <a:latin typeface="黑体" panose="02010609060101010101" pitchFamily="49" charset="-122"/>
              </a:rPr>
              <a:t>。</a:t>
            </a:r>
            <a:r>
              <a:rPr lang="en-US" altLang="zh-CN">
                <a:latin typeface="黑体" panose="02010609060101010101" pitchFamily="49" charset="-122"/>
              </a:rPr>
              <a:t>{ }</a:t>
            </a:r>
            <a:r>
              <a:rPr lang="zh-CN" altLang="en-US">
                <a:latin typeface="黑体" panose="02010609060101010101" pitchFamily="49" charset="-122"/>
              </a:rPr>
              <a:t>内部为枚举符，代表某个整数值</a:t>
            </a:r>
            <a:r>
              <a:rPr lang="en-US" altLang="zh-CN">
                <a:latin typeface="黑体" panose="02010609060101010101" pitchFamily="49" charset="-122"/>
              </a:rPr>
              <a:t>,</a:t>
            </a:r>
            <a:r>
              <a:rPr lang="zh-CN" altLang="en-US">
                <a:latin typeface="黑体" panose="02010609060101010101" pitchFamily="49" charset="-122"/>
              </a:rPr>
              <a:t>默认时分别为：</a:t>
            </a:r>
            <a:r>
              <a:rPr lang="en-US" altLang="zh-CN">
                <a:latin typeface="黑体" panose="02010609060101010101" pitchFamily="49" charset="-122"/>
              </a:rPr>
              <a:t>0</a:t>
            </a:r>
            <a:r>
              <a:rPr lang="zh-CN" altLang="en-US">
                <a:latin typeface="黑体" panose="02010609060101010101" pitchFamily="49" charset="-122"/>
              </a:rPr>
              <a:t>，</a:t>
            </a:r>
            <a:r>
              <a:rPr lang="en-US" altLang="zh-CN">
                <a:latin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</a:rPr>
              <a:t>，</a:t>
            </a:r>
            <a:r>
              <a:rPr lang="en-US" altLang="zh-CN">
                <a:latin typeface="黑体" panose="02010609060101010101" pitchFamily="49" charset="-122"/>
              </a:rPr>
              <a:t>2</a:t>
            </a:r>
            <a:r>
              <a:rPr lang="zh-CN" altLang="en-US">
                <a:latin typeface="黑体" panose="02010609060101010101" pitchFamily="49" charset="-122"/>
              </a:rPr>
              <a:t>，</a:t>
            </a:r>
            <a:r>
              <a:rPr lang="en-US" altLang="zh-CN">
                <a:latin typeface="黑体" panose="02010609060101010101" pitchFamily="49" charset="-122"/>
              </a:rPr>
              <a:t>3</a:t>
            </a:r>
            <a:r>
              <a:rPr lang="en-US" altLang="zh-CN"/>
              <a:t>…</a:t>
            </a:r>
            <a:endParaRPr lang="en-US" altLang="zh-CN">
              <a:latin typeface="黑体" panose="02010609060101010101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黑体" panose="02010609060101010101" pitchFamily="49" charset="-122"/>
              </a:rPr>
              <a:t>  </a:t>
            </a:r>
            <a:r>
              <a:rPr lang="zh-CN" altLang="en-US">
                <a:latin typeface="黑体" panose="02010609060101010101" pitchFamily="49" charset="-122"/>
              </a:rPr>
              <a:t>也可以在定义枚举类型时指定：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黑体" panose="02010609060101010101" pitchFamily="49" charset="-122"/>
              </a:rPr>
              <a:t>   </a:t>
            </a:r>
            <a:r>
              <a:rPr lang="en-US" altLang="zh-CN" sz="2400">
                <a:latin typeface="黑体" panose="02010609060101010101" pitchFamily="49" charset="-122"/>
              </a:rPr>
              <a:t>enum Week{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</a:rPr>
              <a:t>Mon=1</a:t>
            </a:r>
            <a:r>
              <a:rPr lang="en-US" altLang="zh-CN" sz="2400">
                <a:latin typeface="黑体" panose="02010609060101010101" pitchFamily="49" charset="-122"/>
              </a:rPr>
              <a:t>, Tue, Wed, Thu, Fri, Sat, Sun };</a:t>
            </a:r>
          </a:p>
          <a:p>
            <a:pPr lvl="1" eaLnBrk="1" hangingPunct="1"/>
            <a:r>
              <a:rPr lang="en-US" altLang="zh-CN">
                <a:latin typeface="黑体" panose="02010609060101010101" pitchFamily="49" charset="-122"/>
              </a:rPr>
              <a:t>2</a:t>
            </a:r>
            <a:r>
              <a:rPr lang="zh-CN" altLang="en-US">
                <a:latin typeface="黑体" panose="02010609060101010101" pitchFamily="49" charset="-122"/>
              </a:rPr>
              <a:t>） 定义枚举变量：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	</a:t>
            </a:r>
            <a:r>
              <a:rPr lang="en-US" altLang="zh-CN">
                <a:latin typeface="黑体" panose="02010609060101010101" pitchFamily="49" charset="-122"/>
              </a:rPr>
              <a:t>Week day;   day= </a:t>
            </a:r>
            <a:r>
              <a:rPr lang="en-US" altLang="zh-CN" sz="2400">
                <a:latin typeface="黑体" panose="02010609060101010101" pitchFamily="49" charset="-122"/>
              </a:rPr>
              <a:t>Wed</a:t>
            </a:r>
            <a:r>
              <a:rPr lang="en-US" altLang="zh-CN">
                <a:latin typeface="黑体" panose="02010609060101010101" pitchFamily="49" charset="-122"/>
              </a:rPr>
              <a:t>;   </a:t>
            </a:r>
            <a:r>
              <a:rPr lang="en-US" altLang="zh-CN">
                <a:solidFill>
                  <a:srgbClr val="0000FF"/>
                </a:solidFill>
                <a:latin typeface="黑体" panose="02010609060101010101" pitchFamily="49" charset="-122"/>
              </a:rPr>
              <a:t>//7</a:t>
            </a:r>
          </a:p>
          <a:p>
            <a:pPr eaLnBrk="1" hangingPunct="1"/>
            <a:endParaRPr lang="en-US" altLang="zh-CN">
              <a:solidFill>
                <a:srgbClr val="0000FF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页脚占位符 4">
            <a:extLst>
              <a:ext uri="{FF2B5EF4-FFF2-40B4-BE49-F238E27FC236}">
                <a16:creationId xmlns:a16="http://schemas.microsoft.com/office/drawing/2014/main" id="{E173C844-EAA1-4A0E-9F58-EE2BDDBC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9B18DC3-6DF0-4EC9-BCF8-A475EF3C69FE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44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55387393-4D5E-43DF-B49F-FFB27485EE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7691437" cy="5114925"/>
          </a:xfrm>
        </p:spPr>
        <p:txBody>
          <a:bodyPr/>
          <a:lstStyle/>
          <a:p>
            <a:pPr lvl="1" eaLnBrk="1" hangingPunct="1"/>
            <a:r>
              <a:rPr lang="en-US" altLang="zh-CN">
                <a:latin typeface="黑体" panose="02010609060101010101" pitchFamily="49" charset="-122"/>
              </a:rPr>
              <a:t>3</a:t>
            </a:r>
            <a:r>
              <a:rPr lang="zh-CN" altLang="en-US">
                <a:latin typeface="黑体" panose="02010609060101010101" pitchFamily="49" charset="-122"/>
              </a:rPr>
              <a:t>） 枚举变量应该用枚举符进行赋值。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 </a:t>
            </a:r>
            <a:r>
              <a:rPr lang="en-US" altLang="zh-CN">
                <a:latin typeface="黑体" panose="02010609060101010101" pitchFamily="49" charset="-122"/>
              </a:rPr>
              <a:t>day= Mon </a:t>
            </a:r>
            <a:r>
              <a:rPr lang="zh-CN" altLang="en-US">
                <a:latin typeface="黑体" panose="02010609060101010101" pitchFamily="49" charset="-122"/>
              </a:rPr>
              <a:t>；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 </a:t>
            </a:r>
            <a:r>
              <a:rPr lang="en-US" altLang="zh-CN">
                <a:latin typeface="黑体" panose="02010609060101010101" pitchFamily="49" charset="-122"/>
              </a:rPr>
              <a:t>day=1</a:t>
            </a:r>
            <a:r>
              <a:rPr lang="zh-CN" altLang="en-US">
                <a:latin typeface="黑体" panose="02010609060101010101" pitchFamily="49" charset="-122"/>
              </a:rPr>
              <a:t>； </a:t>
            </a:r>
            <a:r>
              <a:rPr lang="en-US" altLang="zh-CN">
                <a:solidFill>
                  <a:srgbClr val="0000FF"/>
                </a:solidFill>
                <a:latin typeface="黑体" panose="02010609060101010101" pitchFamily="49" charset="-122"/>
              </a:rPr>
              <a:t>//</a:t>
            </a:r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</a:rPr>
              <a:t>错，非枚举型值</a:t>
            </a:r>
          </a:p>
          <a:p>
            <a:pPr lvl="1" eaLnBrk="1" hangingPunct="1"/>
            <a:r>
              <a:rPr lang="en-US" altLang="zh-CN">
                <a:latin typeface="黑体" panose="02010609060101010101" pitchFamily="49" charset="-122"/>
              </a:rPr>
              <a:t>4</a:t>
            </a:r>
            <a:r>
              <a:rPr lang="zh-CN" altLang="en-US">
                <a:latin typeface="黑体" panose="02010609060101010101" pitchFamily="49" charset="-122"/>
              </a:rPr>
              <a:t>）  编程中将其当作整数常量用．如：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    </a:t>
            </a:r>
            <a:r>
              <a:rPr lang="en-US" altLang="zh-CN">
                <a:latin typeface="黑体" panose="02010609060101010101" pitchFamily="49" charset="-122"/>
              </a:rPr>
              <a:t>int  a = 7;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黑体" panose="02010609060101010101" pitchFamily="49" charset="-122"/>
              </a:rPr>
              <a:t>    if ( a == Sun)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黑体" panose="02010609060101010101" pitchFamily="49" charset="-122"/>
              </a:rPr>
              <a:t>       cout &lt;&lt;</a:t>
            </a:r>
            <a:r>
              <a:rPr lang="en-US" altLang="zh-CN"/>
              <a:t>“</a:t>
            </a:r>
            <a:r>
              <a:rPr lang="en-US" altLang="zh-CN">
                <a:latin typeface="黑体" panose="02010609060101010101" pitchFamily="49" charset="-122"/>
              </a:rPr>
              <a:t>Sunday\n</a:t>
            </a:r>
            <a:r>
              <a:rPr lang="en-US" altLang="zh-CN"/>
              <a:t>”</a:t>
            </a:r>
            <a:r>
              <a:rPr lang="en-US" altLang="zh-CN">
                <a:latin typeface="黑体" panose="02010609060101010101" pitchFamily="49" charset="-122"/>
              </a:rPr>
              <a:t>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4132C69E-AC4B-4B9D-AAFB-7EABB0F214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7921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altLang="zh-CN"/>
              <a:t>2.4 </a:t>
            </a:r>
            <a:r>
              <a:rPr lang="zh-CN" altLang="en-US"/>
              <a:t>字面量</a:t>
            </a:r>
          </a:p>
        </p:txBody>
      </p:sp>
    </p:spTree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页脚占位符 4">
            <a:extLst>
              <a:ext uri="{FF2B5EF4-FFF2-40B4-BE49-F238E27FC236}">
                <a16:creationId xmlns:a16="http://schemas.microsoft.com/office/drawing/2014/main" id="{A00831A3-BB47-47F6-97AA-7A04FE94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F1923C2-BEFD-470D-9A88-070A20A69037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45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302082" name="Rectangle 2">
            <a:extLst>
              <a:ext uri="{FF2B5EF4-FFF2-40B4-BE49-F238E27FC236}">
                <a16:creationId xmlns:a16="http://schemas.microsoft.com/office/drawing/2014/main" id="{D8074634-8211-4B6A-8A36-9B9C14574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341438"/>
            <a:ext cx="7489825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3200" i="0">
                <a:latin typeface="Arial" panose="020B0604020202020204" pitchFamily="34" charset="0"/>
              </a:rPr>
              <a:t>5.</a:t>
            </a:r>
            <a:r>
              <a:rPr lang="zh-CN" altLang="en-US" sz="3200" i="0">
                <a:latin typeface="Arial" panose="020B0604020202020204" pitchFamily="34" charset="0"/>
              </a:rPr>
              <a:t>枚举符</a:t>
            </a:r>
            <a:endParaRPr lang="zh-CN" altLang="en-US" sz="3200" i="0">
              <a:latin typeface="楷体_GB2312" pitchFamily="49" charset="-122"/>
            </a:endParaRPr>
          </a:p>
          <a:p>
            <a:pPr lvl="1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800" b="0" i="0">
                <a:ea typeface="黑体" panose="02010609060101010101" pitchFamily="49" charset="-122"/>
              </a:rPr>
              <a:t>例如：</a:t>
            </a:r>
          </a:p>
          <a:p>
            <a:pPr lvl="2" eaLnBrk="1" hangingPunct="1">
              <a:lnSpc>
                <a:spcPct val="120000"/>
              </a:lnSpc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en-US" altLang="zh-CN" sz="2000" b="0">
                <a:solidFill>
                  <a:srgbClr val="FF0000"/>
                </a:solidFill>
                <a:ea typeface="黑体" panose="02010609060101010101" pitchFamily="49" charset="-122"/>
              </a:rPr>
              <a:t>enum</a:t>
            </a:r>
            <a:r>
              <a:rPr lang="en-US" altLang="zh-CN" sz="2000" b="0">
                <a:ea typeface="黑体" panose="02010609060101010101" pitchFamily="49" charset="-122"/>
              </a:rPr>
              <a:t> </a:t>
            </a:r>
            <a:r>
              <a:rPr lang="en-US" altLang="zh-CN" sz="2000" b="0" i="0">
                <a:ea typeface="黑体" panose="02010609060101010101" pitchFamily="49" charset="-122"/>
              </a:rPr>
              <a:t>Color{RED,BLUE,GREEN,WHITE,BLACK};</a:t>
            </a:r>
          </a:p>
          <a:p>
            <a:pPr lvl="2" eaLnBrk="1" hangingPunct="1">
              <a:lnSpc>
                <a:spcPct val="120000"/>
              </a:lnSpc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en-US" altLang="zh-CN" sz="2000" b="0">
                <a:solidFill>
                  <a:srgbClr val="FF0000"/>
                </a:solidFill>
                <a:ea typeface="黑体" panose="02010609060101010101" pitchFamily="49" charset="-122"/>
              </a:rPr>
              <a:t>enum</a:t>
            </a:r>
            <a:r>
              <a:rPr lang="en-US" altLang="zh-CN" sz="2000" b="0">
                <a:ea typeface="黑体" panose="02010609060101010101" pitchFamily="49" charset="-122"/>
              </a:rPr>
              <a:t> </a:t>
            </a:r>
            <a:r>
              <a:rPr lang="en-US" altLang="zh-CN" sz="2000" b="0" i="0">
                <a:ea typeface="黑体" panose="02010609060101010101" pitchFamily="49" charset="-122"/>
              </a:rPr>
              <a:t>Color{RED=100,BLUE=200,GREEN,WHITE=300};</a:t>
            </a:r>
          </a:p>
          <a:p>
            <a:pPr lvl="2" eaLnBrk="1" hangingPunct="1">
              <a:lnSpc>
                <a:spcPct val="120000"/>
              </a:lnSpc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en-US" altLang="zh-CN" sz="2000" b="0" i="0">
                <a:ea typeface="黑体" panose="02010609060101010101" pitchFamily="49" charset="-122"/>
              </a:rPr>
              <a:t> Color</a:t>
            </a:r>
            <a:r>
              <a:rPr lang="zh-CN" altLang="en-US" sz="2000" b="0" i="0">
                <a:ea typeface="黑体" panose="02010609060101010101" pitchFamily="49" charset="-122"/>
              </a:rPr>
              <a:t>是枚举类型名，不是变量名，不占内存空间</a:t>
            </a:r>
            <a:endParaRPr lang="zh-CN" altLang="en-US" sz="4400" b="0" i="0">
              <a:ea typeface="黑体" panose="02010609060101010101" pitchFamily="49" charset="-122"/>
            </a:endParaRPr>
          </a:p>
          <a:p>
            <a:pPr lvl="2" eaLnBrk="1" hangingPunct="1">
              <a:lnSpc>
                <a:spcPct val="120000"/>
              </a:lnSpc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rgbClr val="0000FF"/>
                </a:solidFill>
                <a:ea typeface="黑体" panose="02010609060101010101" pitchFamily="49" charset="-122"/>
              </a:rPr>
              <a:t>color</a:t>
            </a:r>
            <a:r>
              <a:rPr lang="en-US" altLang="zh-CN" sz="2400" b="0" i="0">
                <a:ea typeface="黑体" panose="02010609060101010101" pitchFamily="49" charset="-122"/>
              </a:rPr>
              <a:t> paint=GEEN;   </a:t>
            </a:r>
            <a:r>
              <a:rPr lang="en-US" altLang="zh-CN" sz="2400" b="0">
                <a:solidFill>
                  <a:srgbClr val="339933"/>
                </a:solidFill>
                <a:ea typeface="黑体" panose="02010609060101010101" pitchFamily="49" charset="-122"/>
              </a:rPr>
              <a:t>//ok</a:t>
            </a:r>
            <a:endParaRPr lang="en-US" altLang="zh-CN" sz="2400" b="0" i="0">
              <a:ea typeface="黑体" panose="02010609060101010101" pitchFamily="49" charset="-122"/>
            </a:endParaRPr>
          </a:p>
          <a:p>
            <a:pPr lvl="2" eaLnBrk="1" hangingPunct="1">
              <a:lnSpc>
                <a:spcPct val="120000"/>
              </a:lnSpc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en-US" altLang="zh-CN" sz="2400" b="0" i="0">
                <a:ea typeface="黑体" panose="02010609060101010101" pitchFamily="49" charset="-122"/>
              </a:rPr>
              <a:t>paint=200   </a:t>
            </a:r>
            <a:r>
              <a:rPr lang="en-US" altLang="zh-CN" sz="2400" b="0">
                <a:solidFill>
                  <a:srgbClr val="339933"/>
                </a:solidFill>
                <a:ea typeface="黑体" panose="02010609060101010101" pitchFamily="49" charset="-122"/>
              </a:rPr>
              <a:t>//error</a:t>
            </a:r>
            <a:r>
              <a:rPr lang="en-US" altLang="zh-CN" b="0" i="0">
                <a:latin typeface="隶书" panose="02010509060101010101" pitchFamily="49" charset="-122"/>
                <a:ea typeface="隶书" panose="02010509060101010101" pitchFamily="49" charset="-122"/>
              </a:rPr>
              <a:t>          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44A7465F-C1F3-4ED1-B840-D3C7211D6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88950"/>
            <a:ext cx="80010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200" b="0" i="0">
                <a:solidFill>
                  <a:schemeClr val="tx2"/>
                </a:solidFill>
                <a:ea typeface="黑体" panose="02010609060101010101" pitchFamily="49" charset="-122"/>
              </a:rPr>
              <a:t>2.4 </a:t>
            </a:r>
            <a:r>
              <a:rPr lang="zh-CN" altLang="en-US" sz="4200" b="0" i="0">
                <a:solidFill>
                  <a:schemeClr val="tx2"/>
                </a:solidFill>
                <a:ea typeface="黑体" panose="02010609060101010101" pitchFamily="49" charset="-122"/>
              </a:rPr>
              <a:t>字面量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02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2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02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02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02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02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02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02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页脚占位符 4">
            <a:extLst>
              <a:ext uri="{FF2B5EF4-FFF2-40B4-BE49-F238E27FC236}">
                <a16:creationId xmlns:a16="http://schemas.microsoft.com/office/drawing/2014/main" id="{6649118A-E4C6-45EB-8101-04DE1993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378FE7C-DD5D-4E81-8D92-17D89A34E1DE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46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196612" name="Rectangle 4">
            <a:extLst>
              <a:ext uri="{FF2B5EF4-FFF2-40B4-BE49-F238E27FC236}">
                <a16:creationId xmlns:a16="http://schemas.microsoft.com/office/drawing/2014/main" id="{50E4D6BB-D2F2-45BC-9BF1-D8C9D262E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341438"/>
            <a:ext cx="78486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3200" b="0" i="0">
                <a:latin typeface="Arial" panose="020B0604020202020204" pitchFamily="34" charset="0"/>
                <a:ea typeface="黑体" panose="02010609060101010101" pitchFamily="49" charset="-122"/>
              </a:rPr>
              <a:t>定义</a:t>
            </a:r>
            <a:endParaRPr lang="zh-CN" altLang="en-US" sz="3200" b="0" i="0">
              <a:latin typeface="楷体_GB2312" pitchFamily="49" charset="-122"/>
              <a:ea typeface="黑体" panose="02010609060101010101" pitchFamily="49" charset="-122"/>
            </a:endParaRPr>
          </a:p>
          <a:p>
            <a:pPr lvl="2" eaLnBrk="1" hangingPunct="1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800" b="0" i="0">
                <a:latin typeface="Arial" panose="020B0604020202020204" pitchFamily="34" charset="0"/>
                <a:ea typeface="黑体" panose="02010609060101010101" pitchFamily="49" charset="-122"/>
              </a:rPr>
              <a:t>常数或代表固定不变值（字面值）的名字。</a:t>
            </a: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zh-CN" altLang="en-US" b="0" i="0">
                <a:latin typeface="Arial" panose="020B0604020202020204" pitchFamily="34" charset="0"/>
                <a:ea typeface="隶书" panose="02010509060101010101" pitchFamily="49" charset="-122"/>
              </a:rPr>
              <a:t>     </a:t>
            </a:r>
            <a:endParaRPr lang="zh-CN" altLang="en-US" b="0" i="0">
              <a:ea typeface="隶书" panose="02010509060101010101" pitchFamily="49" charset="-122"/>
            </a:endParaRP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zh-CN" altLang="en-US" b="0" i="0">
                <a:ea typeface="隶书" panose="02010509060101010101" pitchFamily="49" charset="-122"/>
              </a:rPr>
              <a:t>          </a:t>
            </a:r>
          </a:p>
        </p:txBody>
      </p:sp>
      <p:sp>
        <p:nvSpPr>
          <p:cNvPr id="196613" name="Rectangle 5">
            <a:extLst>
              <a:ext uri="{FF2B5EF4-FFF2-40B4-BE49-F238E27FC236}">
                <a16:creationId xmlns:a16="http://schemas.microsoft.com/office/drawing/2014/main" id="{CBDFF658-295A-4678-8CBA-FD2A836E6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349500"/>
            <a:ext cx="6732587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3200" b="0" i="0">
                <a:latin typeface="Arial" panose="020B0604020202020204" pitchFamily="34" charset="0"/>
                <a:ea typeface="黑体" panose="02010609060101010101" pitchFamily="49" charset="-122"/>
              </a:rPr>
              <a:t>常量的定义</a:t>
            </a: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zh-CN" altLang="en-US" sz="2800" b="0" i="0">
                <a:latin typeface="Arial" panose="020B0604020202020204" pitchFamily="34" charset="0"/>
                <a:ea typeface="隶书" panose="02010509060101010101" pitchFamily="49" charset="-122"/>
              </a:rPr>
              <a:t>     </a:t>
            </a:r>
            <a:r>
              <a:rPr lang="zh-CN" altLang="en-US" sz="2800" b="0" i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</a:t>
            </a:r>
            <a:r>
              <a:rPr lang="en-US" altLang="zh-CN" sz="2800" b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const</a:t>
            </a:r>
            <a:r>
              <a:rPr lang="en-US" altLang="zh-CN" sz="2800" b="0">
                <a:solidFill>
                  <a:srgbClr val="00808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</a:t>
            </a:r>
            <a:r>
              <a:rPr lang="zh-CN" altLang="en-US" sz="2800" b="0" i="0">
                <a:latin typeface="黑体" panose="02010609060101010101" pitchFamily="49" charset="-122"/>
                <a:ea typeface="黑体" panose="02010609060101010101" pitchFamily="49" charset="-122"/>
              </a:rPr>
              <a:t>类型名 常量名</a:t>
            </a:r>
            <a:r>
              <a:rPr lang="en-US" altLang="zh-CN" sz="2800" b="0" i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sz="2800" b="0" i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常量值</a:t>
            </a:r>
            <a:r>
              <a:rPr lang="zh-CN" altLang="en-US" sz="2800" b="0" i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zh-CN" altLang="en-US" sz="2800" b="0" i="0">
                <a:latin typeface="Arial" panose="020B0604020202020204" pitchFamily="34" charset="0"/>
                <a:ea typeface="隶书" panose="02010509060101010101" pitchFamily="49" charset="-122"/>
              </a:rPr>
              <a:t>     </a:t>
            </a:r>
            <a:r>
              <a:rPr lang="zh-CN" altLang="en-US" sz="2800" b="0" i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</a:t>
            </a:r>
            <a:r>
              <a:rPr lang="en-US" altLang="zh-CN" sz="2800" b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const</a:t>
            </a:r>
            <a:r>
              <a:rPr lang="en-US" altLang="zh-CN" sz="2800" b="0" i="0">
                <a:latin typeface="Arial" panose="020B0604020202020204" pitchFamily="34" charset="0"/>
                <a:ea typeface="隶书" panose="02010509060101010101" pitchFamily="49" charset="-122"/>
              </a:rPr>
              <a:t> </a:t>
            </a:r>
            <a:r>
              <a:rPr lang="en-US" altLang="zh-CN" sz="2800" b="0" i="0">
                <a:ea typeface="隶书" panose="02010509060101010101" pitchFamily="49" charset="-122"/>
              </a:rPr>
              <a:t>float pi=3.13159;</a:t>
            </a:r>
            <a:r>
              <a:rPr lang="en-US" altLang="zh-CN" b="0" i="0">
                <a:latin typeface="Arial" panose="020B0604020202020204" pitchFamily="34" charset="0"/>
                <a:ea typeface="隶书" panose="02010509060101010101" pitchFamily="49" charset="-122"/>
              </a:rPr>
              <a:t> </a:t>
            </a:r>
            <a:endParaRPr lang="en-US" altLang="zh-CN" b="0" i="0">
              <a:ea typeface="隶书" panose="02010509060101010101" pitchFamily="49" charset="-122"/>
            </a:endParaRPr>
          </a:p>
        </p:txBody>
      </p:sp>
      <p:sp>
        <p:nvSpPr>
          <p:cNvPr id="196614" name="Rectangle 6">
            <a:extLst>
              <a:ext uri="{FF2B5EF4-FFF2-40B4-BE49-F238E27FC236}">
                <a16:creationId xmlns:a16="http://schemas.microsoft.com/office/drawing/2014/main" id="{1A6C380B-10D6-4D42-8E02-770228C0E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860800"/>
            <a:ext cx="8137525" cy="216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2800" b="0" i="0">
                <a:latin typeface="Arial" panose="020B0604020202020204" pitchFamily="34" charset="0"/>
                <a:ea typeface="黑体" panose="02010609060101010101" pitchFamily="49" charset="-122"/>
              </a:rPr>
              <a:t>常量必须赋初值，且程序对其只能读不能修改。</a:t>
            </a: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zh-CN" altLang="en-US" sz="2800" b="0" i="0">
                <a:latin typeface="Arial" panose="020B0604020202020204" pitchFamily="34" charset="0"/>
                <a:ea typeface="隶书" panose="02010509060101010101" pitchFamily="49" charset="-122"/>
              </a:rPr>
              <a:t>     </a:t>
            </a:r>
            <a:r>
              <a:rPr lang="zh-CN" altLang="en-US" sz="2800" b="0" i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</a:t>
            </a:r>
            <a:r>
              <a:rPr lang="en-US" altLang="zh-CN" sz="2800" b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const</a:t>
            </a:r>
            <a:r>
              <a:rPr lang="en-US" altLang="zh-CN" sz="2800" b="0" i="0">
                <a:latin typeface="Arial" panose="020B0604020202020204" pitchFamily="34" charset="0"/>
                <a:ea typeface="隶书" panose="02010509060101010101" pitchFamily="49" charset="-122"/>
              </a:rPr>
              <a:t> </a:t>
            </a:r>
            <a:r>
              <a:rPr lang="en-US" altLang="zh-CN" sz="2800" b="0" i="0">
                <a:ea typeface="隶书" panose="02010509060101010101" pitchFamily="49" charset="-122"/>
              </a:rPr>
              <a:t>float pi=3.13159</a:t>
            </a:r>
            <a:r>
              <a:rPr lang="en-US" altLang="zh-CN" sz="2800" b="0" i="0">
                <a:latin typeface="Arial" panose="020B0604020202020204" pitchFamily="34" charset="0"/>
                <a:ea typeface="隶书" panose="02010509060101010101" pitchFamily="49" charset="-122"/>
              </a:rPr>
              <a:t>;  </a:t>
            </a: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en-US" altLang="zh-CN" sz="2800" b="0" i="0">
                <a:latin typeface="Arial" panose="020B0604020202020204" pitchFamily="34" charset="0"/>
                <a:ea typeface="隶书" panose="02010509060101010101" pitchFamily="49" charset="-122"/>
              </a:rPr>
              <a:t>          </a:t>
            </a:r>
            <a:r>
              <a:rPr lang="en-US" altLang="zh-CN" sz="2800" b="0" i="0">
                <a:ea typeface="隶书" panose="02010509060101010101" pitchFamily="49" charset="-122"/>
              </a:rPr>
              <a:t>pi=3.142593;</a:t>
            </a:r>
            <a:r>
              <a:rPr lang="en-US" altLang="zh-CN" sz="2800" b="0" i="0">
                <a:latin typeface="Arial" panose="020B0604020202020204" pitchFamily="34" charset="0"/>
                <a:ea typeface="隶书" panose="02010509060101010101" pitchFamily="49" charset="-122"/>
              </a:rPr>
              <a:t>  </a:t>
            </a:r>
            <a:r>
              <a:rPr lang="en-US" altLang="zh-CN" sz="2800" b="0">
                <a:solidFill>
                  <a:srgbClr val="339933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//error</a:t>
            </a: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en-US" altLang="zh-CN" sz="2800" b="0">
                <a:solidFill>
                  <a:srgbClr val="00808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 </a:t>
            </a:r>
            <a:r>
              <a:rPr lang="en-US" altLang="zh-CN" sz="2800" b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const</a:t>
            </a:r>
            <a:r>
              <a:rPr lang="en-US" altLang="zh-CN" sz="2800" b="0" i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</a:t>
            </a:r>
            <a:r>
              <a:rPr lang="en-US" altLang="zh-CN" sz="2800" b="0" i="0">
                <a:latin typeface="Arial" panose="020B0604020202020204" pitchFamily="34" charset="0"/>
                <a:ea typeface="隶书" panose="02010509060101010101" pitchFamily="49" charset="-122"/>
              </a:rPr>
              <a:t>float area;  </a:t>
            </a: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en-US" altLang="zh-CN" sz="2800" b="0" i="0">
                <a:latin typeface="Arial" panose="020B0604020202020204" pitchFamily="34" charset="0"/>
                <a:ea typeface="隶书" panose="02010509060101010101" pitchFamily="49" charset="-122"/>
              </a:rPr>
              <a:t>          </a:t>
            </a:r>
            <a:r>
              <a:rPr lang="en-US" altLang="zh-CN" sz="2800" b="0" i="0">
                <a:ea typeface="隶书" panose="02010509060101010101" pitchFamily="49" charset="-122"/>
              </a:rPr>
              <a:t>area=9.43;</a:t>
            </a:r>
            <a:r>
              <a:rPr lang="en-US" altLang="zh-CN" sz="2800" b="0" i="0">
                <a:latin typeface="Arial" panose="020B0604020202020204" pitchFamily="34" charset="0"/>
                <a:ea typeface="隶书" panose="02010509060101010101" pitchFamily="49" charset="-122"/>
              </a:rPr>
              <a:t>  </a:t>
            </a:r>
            <a:r>
              <a:rPr lang="en-US" altLang="zh-CN" sz="2800" b="0">
                <a:solidFill>
                  <a:srgbClr val="339933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//error</a:t>
            </a:r>
            <a:endParaRPr lang="en-US" altLang="zh-CN" sz="2800" b="0">
              <a:solidFill>
                <a:srgbClr val="339933"/>
              </a:solidFill>
              <a:ea typeface="隶书" panose="02010509060101010101" pitchFamily="49" charset="-122"/>
            </a:endParaRP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None/>
            </a:pPr>
            <a:endParaRPr lang="en-US" altLang="zh-CN" sz="2800" b="0">
              <a:solidFill>
                <a:srgbClr val="339933"/>
              </a:solidFill>
              <a:ea typeface="隶书" panose="02010509060101010101" pitchFamily="49" charset="-122"/>
            </a:endParaRPr>
          </a:p>
        </p:txBody>
      </p:sp>
      <p:sp>
        <p:nvSpPr>
          <p:cNvPr id="59398" name="Rectangle 8">
            <a:extLst>
              <a:ext uri="{FF2B5EF4-FFF2-40B4-BE49-F238E27FC236}">
                <a16:creationId xmlns:a16="http://schemas.microsoft.com/office/drawing/2014/main" id="{7501B441-214B-415A-A6CC-76A4D23B1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88950"/>
            <a:ext cx="80010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200" b="0" i="0">
                <a:solidFill>
                  <a:schemeClr val="tx2"/>
                </a:solidFill>
                <a:ea typeface="黑体" panose="02010609060101010101" pitchFamily="49" charset="-122"/>
              </a:rPr>
              <a:t>2.5 </a:t>
            </a:r>
            <a:r>
              <a:rPr lang="zh-CN" altLang="en-US" sz="4200" b="0" i="0">
                <a:solidFill>
                  <a:schemeClr val="tx2"/>
                </a:solidFill>
                <a:ea typeface="黑体" panose="02010609060101010101" pitchFamily="49" charset="-122"/>
              </a:rPr>
              <a:t>常量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96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96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96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96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3" grpId="0"/>
      <p:bldP spid="1966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页脚占位符 4">
            <a:extLst>
              <a:ext uri="{FF2B5EF4-FFF2-40B4-BE49-F238E27FC236}">
                <a16:creationId xmlns:a16="http://schemas.microsoft.com/office/drawing/2014/main" id="{8CA5A33E-8E2D-4F07-BA1B-8B9F190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26D19DA-5023-40CA-AD1E-2E96E1967B8E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47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41C623A6-C759-4020-9941-720A3E1A21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604250" cy="792163"/>
          </a:xfrm>
        </p:spPr>
        <p:txBody>
          <a:bodyPr/>
          <a:lstStyle/>
          <a:p>
            <a:pPr eaLnBrk="1" hangingPunct="1"/>
            <a:r>
              <a:rPr lang="en-US" altLang="zh-CN" sz="3800"/>
              <a:t>2.5 </a:t>
            </a:r>
            <a:r>
              <a:rPr lang="zh-CN" altLang="en-US" sz="3800"/>
              <a:t>常量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0FE026E8-F748-40EB-9746-E423EDF47D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9069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] const</a:t>
            </a:r>
            <a:r>
              <a:rPr lang="zh-CN" altLang="en-US" sz="2400"/>
              <a:t>修饰的常量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CN" sz="2400"/>
              <a:t>#include &lt;iostream.h&gt;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CN" sz="2400"/>
              <a:t>const  double  PI = 3.14159265;  </a:t>
            </a:r>
            <a:r>
              <a:rPr lang="en-US" altLang="zh-CN" sz="2400">
                <a:solidFill>
                  <a:schemeClr val="hlink"/>
                </a:solidFill>
              </a:rPr>
              <a:t>// PI</a:t>
            </a:r>
            <a:r>
              <a:rPr lang="zh-CN" altLang="en-US" sz="2400">
                <a:solidFill>
                  <a:schemeClr val="hlink"/>
                </a:solidFill>
              </a:rPr>
              <a:t>是一个常量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CN" sz="2400"/>
              <a:t>int  main()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CN" sz="2400"/>
              <a:t>{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CN" sz="2400"/>
              <a:t>	double r = 100.0, area;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CN" sz="2400"/>
              <a:t>	area = PI * r * r;		       </a:t>
            </a:r>
            <a:r>
              <a:rPr lang="en-US" altLang="zh-CN" sz="2400">
                <a:solidFill>
                  <a:schemeClr val="hlink"/>
                </a:solidFill>
              </a:rPr>
              <a:t>// </a:t>
            </a:r>
            <a:r>
              <a:rPr lang="zh-CN" altLang="en-US" sz="2400">
                <a:solidFill>
                  <a:schemeClr val="hlink"/>
                </a:solidFill>
              </a:rPr>
              <a:t>引用</a:t>
            </a:r>
            <a:r>
              <a:rPr lang="en-US" altLang="zh-CN" sz="2400">
                <a:solidFill>
                  <a:schemeClr val="hlink"/>
                </a:solidFill>
              </a:rPr>
              <a:t>PI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CN" sz="2400"/>
              <a:t>	cout&lt;&lt;"</a:t>
            </a:r>
            <a:r>
              <a:rPr lang="zh-CN" altLang="en-US" sz="2400"/>
              <a:t>圆的面积是：</a:t>
            </a:r>
            <a:r>
              <a:rPr lang="en-US" altLang="zh-CN" sz="2400"/>
              <a:t>"&lt;&lt;area&lt;&lt; "\n";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CN" sz="2400"/>
              <a:t>	return 0;			                </a:t>
            </a:r>
            <a:r>
              <a:rPr lang="en-US" altLang="zh-CN" sz="2400">
                <a:solidFill>
                  <a:schemeClr val="hlink"/>
                </a:solidFill>
              </a:rPr>
              <a:t>// </a:t>
            </a:r>
            <a:r>
              <a:rPr lang="zh-CN" altLang="en-US" sz="2400">
                <a:solidFill>
                  <a:schemeClr val="hlink"/>
                </a:solidFill>
              </a:rPr>
              <a:t>指定返回值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CN" sz="2400"/>
              <a:t>}</a:t>
            </a:r>
          </a:p>
        </p:txBody>
      </p:sp>
      <p:pic>
        <p:nvPicPr>
          <p:cNvPr id="48131" name="Picture 3">
            <a:extLst>
              <a:ext uri="{FF2B5EF4-FFF2-40B4-BE49-F238E27FC236}">
                <a16:creationId xmlns:a16="http://schemas.microsoft.com/office/drawing/2014/main" id="{93962F60-6F15-4360-9640-4808F423A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5084763"/>
            <a:ext cx="4967288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页脚占位符 4">
            <a:extLst>
              <a:ext uri="{FF2B5EF4-FFF2-40B4-BE49-F238E27FC236}">
                <a16:creationId xmlns:a16="http://schemas.microsoft.com/office/drawing/2014/main" id="{69B94B08-4880-4C20-8E12-82BCB97F1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15B9F1-056F-4ED2-875C-931820833BD6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48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197636" name="Rectangle 4">
            <a:extLst>
              <a:ext uri="{FF2B5EF4-FFF2-40B4-BE49-F238E27FC236}">
                <a16:creationId xmlns:a16="http://schemas.microsoft.com/office/drawing/2014/main" id="{27C15B57-BDE1-4ED1-B505-D8655A87E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412875"/>
            <a:ext cx="8064500" cy="367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3200" i="0">
                <a:latin typeface="Arial" panose="020B0604020202020204" pitchFamily="34" charset="0"/>
              </a:rPr>
              <a:t>关于</a:t>
            </a:r>
            <a:r>
              <a:rPr lang="en-US" altLang="zh-CN" sz="3200" b="0" i="0"/>
              <a:t># define</a:t>
            </a:r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800" b="0" i="0">
                <a:ea typeface="黑体" panose="02010609060101010101" pitchFamily="49" charset="-122"/>
              </a:rPr>
              <a:t>#define</a:t>
            </a:r>
            <a:r>
              <a:rPr lang="zh-CN" altLang="en-US" sz="2800" b="0" i="0">
                <a:ea typeface="黑体" panose="02010609060101010101" pitchFamily="49" charset="-122"/>
              </a:rPr>
              <a:t>是</a:t>
            </a:r>
            <a:r>
              <a:rPr lang="en-US" altLang="zh-CN" sz="2800" b="0" i="0">
                <a:ea typeface="黑体" panose="02010609060101010101" pitchFamily="49" charset="-122"/>
              </a:rPr>
              <a:t>C</a:t>
            </a:r>
            <a:r>
              <a:rPr lang="zh-CN" altLang="en-US" sz="2800" b="0" i="0">
                <a:ea typeface="黑体" panose="02010609060101010101" pitchFamily="49" charset="-122"/>
              </a:rPr>
              <a:t>的编译预处理指令，编译器先进行简单替换，再进行常规编译。</a:t>
            </a:r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800" b="0" i="0">
                <a:ea typeface="黑体" panose="02010609060101010101" pitchFamily="49" charset="-122"/>
              </a:rPr>
              <a:t>C++</a:t>
            </a:r>
            <a:r>
              <a:rPr lang="zh-CN" altLang="en-US" sz="2800" b="0" i="0">
                <a:ea typeface="黑体" panose="02010609060101010101" pitchFamily="49" charset="-122"/>
              </a:rPr>
              <a:t>中用</a:t>
            </a:r>
            <a:r>
              <a:rPr lang="en-US" altLang="zh-CN" sz="2800" b="0">
                <a:solidFill>
                  <a:srgbClr val="FF0000"/>
                </a:solidFill>
                <a:ea typeface="黑体" panose="02010609060101010101" pitchFamily="49" charset="-122"/>
              </a:rPr>
              <a:t>const</a:t>
            </a:r>
            <a:r>
              <a:rPr lang="zh-CN" altLang="en-US" sz="2800" b="0" i="0">
                <a:ea typeface="黑体" panose="02010609060101010101" pitchFamily="49" charset="-122"/>
              </a:rPr>
              <a:t>而不用</a:t>
            </a:r>
            <a:r>
              <a:rPr lang="en-US" altLang="zh-CN" sz="2800" b="0">
                <a:solidFill>
                  <a:srgbClr val="FF0000"/>
                </a:solidFill>
                <a:ea typeface="黑体" panose="02010609060101010101" pitchFamily="49" charset="-122"/>
              </a:rPr>
              <a:t># define</a:t>
            </a:r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800" b="0" i="0">
                <a:ea typeface="黑体" panose="02010609060101010101" pitchFamily="49" charset="-122"/>
              </a:rPr>
              <a:t>C++</a:t>
            </a:r>
            <a:r>
              <a:rPr lang="zh-CN" altLang="en-US" sz="2800" b="0" i="0">
                <a:ea typeface="黑体" panose="02010609060101010101" pitchFamily="49" charset="-122"/>
              </a:rPr>
              <a:t>允许</a:t>
            </a:r>
            <a:r>
              <a:rPr lang="en-US" altLang="zh-CN" sz="2800" b="0">
                <a:solidFill>
                  <a:srgbClr val="FF0000"/>
                </a:solidFill>
                <a:ea typeface="黑体" panose="02010609060101010101" pitchFamily="49" charset="-122"/>
              </a:rPr>
              <a:t># define</a:t>
            </a:r>
            <a:r>
              <a:rPr lang="zh-CN" altLang="en-US" sz="2800" b="0" i="0">
                <a:ea typeface="黑体" panose="02010609060101010101" pitchFamily="49" charset="-122"/>
              </a:rPr>
              <a:t>是为了兼容</a:t>
            </a:r>
            <a:r>
              <a:rPr lang="en-US" altLang="zh-CN" sz="2800" b="0" i="0">
                <a:ea typeface="黑体" panose="02010609060101010101" pitchFamily="49" charset="-122"/>
              </a:rPr>
              <a:t>C</a:t>
            </a:r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800" b="0" i="0">
                <a:ea typeface="黑体" panose="02010609060101010101" pitchFamily="49" charset="-122"/>
              </a:rPr>
              <a:t>语法：</a:t>
            </a:r>
          </a:p>
          <a:p>
            <a:pPr lvl="2" eaLnBrk="1" hangingPunct="1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800" b="0" i="0">
                <a:solidFill>
                  <a:srgbClr val="FF0000"/>
                </a:solidFill>
                <a:ea typeface="黑体" panose="02010609060101010101" pitchFamily="49" charset="-122"/>
              </a:rPr>
              <a:t>#define</a:t>
            </a:r>
            <a:r>
              <a:rPr lang="en-US" altLang="zh-CN" sz="2800" b="0" i="0">
                <a:ea typeface="黑体" panose="02010609060101010101" pitchFamily="49" charset="-122"/>
              </a:rPr>
              <a:t>  </a:t>
            </a:r>
            <a:r>
              <a:rPr lang="zh-CN" altLang="en-US" sz="2800" b="0" i="0">
                <a:ea typeface="黑体" panose="02010609060101010101" pitchFamily="49" charset="-122"/>
              </a:rPr>
              <a:t>标识符  替换文本</a:t>
            </a:r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Char char="n"/>
            </a:pPr>
            <a:endParaRPr lang="zh-CN" altLang="en-US" sz="2800" b="0" i="0">
              <a:ea typeface="黑体" panose="02010609060101010101" pitchFamily="49" charset="-122"/>
            </a:endParaRP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zh-CN" altLang="en-US" sz="2800" b="0" i="0">
                <a:ea typeface="黑体" panose="02010609060101010101" pitchFamily="49" charset="-122"/>
              </a:rPr>
              <a:t>           </a:t>
            </a:r>
            <a:r>
              <a:rPr lang="en-US" altLang="zh-CN" sz="2800" b="0">
                <a:solidFill>
                  <a:srgbClr val="FF0000"/>
                </a:solidFill>
                <a:ea typeface="黑体" panose="02010609060101010101" pitchFamily="49" charset="-122"/>
              </a:rPr>
              <a:t># define</a:t>
            </a:r>
            <a:r>
              <a:rPr lang="en-US" altLang="zh-CN" sz="2800" b="0">
                <a:solidFill>
                  <a:srgbClr val="00808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800" b="0" i="0">
                <a:ea typeface="黑体" panose="02010609060101010101" pitchFamily="49" charset="-122"/>
              </a:rPr>
              <a:t> PI  3.14</a:t>
            </a: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en-US" altLang="zh-CN" b="0" i="0">
                <a:latin typeface="Arial" panose="020B0604020202020204" pitchFamily="34" charset="0"/>
                <a:ea typeface="隶书" panose="02010509060101010101" pitchFamily="49" charset="-122"/>
              </a:rPr>
              <a:t>     </a:t>
            </a:r>
            <a:endParaRPr lang="en-US" altLang="zh-CN" b="0" i="0">
              <a:ea typeface="隶书" panose="02010509060101010101" pitchFamily="49" charset="-122"/>
            </a:endParaRP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en-US" altLang="zh-CN" b="0" i="0">
                <a:ea typeface="隶书" panose="02010509060101010101" pitchFamily="49" charset="-122"/>
              </a:rPr>
              <a:t>          </a:t>
            </a:r>
          </a:p>
        </p:txBody>
      </p:sp>
      <p:sp>
        <p:nvSpPr>
          <p:cNvPr id="61444" name="AutoShape 7">
            <a:extLst>
              <a:ext uri="{FF2B5EF4-FFF2-40B4-BE49-F238E27FC236}">
                <a16:creationId xmlns:a16="http://schemas.microsoft.com/office/drawing/2014/main" id="{329C32EF-D6EE-4791-872F-F7A839FC5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5661025"/>
            <a:ext cx="3600450" cy="863600"/>
          </a:xfrm>
          <a:prstGeom prst="cloudCallout">
            <a:avLst>
              <a:gd name="adj1" fmla="val -28394"/>
              <a:gd name="adj2" fmla="val -7831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i="0">
                <a:solidFill>
                  <a:srgbClr val="FF0000"/>
                </a:solidFill>
                <a:latin typeface="Arial" panose="020B0604020202020204" pitchFamily="34" charset="0"/>
              </a:rPr>
              <a:t>后面无分号</a:t>
            </a:r>
          </a:p>
        </p:txBody>
      </p:sp>
      <p:sp>
        <p:nvSpPr>
          <p:cNvPr id="61445" name="Rectangle 9">
            <a:extLst>
              <a:ext uri="{FF2B5EF4-FFF2-40B4-BE49-F238E27FC236}">
                <a16:creationId xmlns:a16="http://schemas.microsoft.com/office/drawing/2014/main" id="{B7B972D1-56DA-4310-8D00-1C467ABE1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88950"/>
            <a:ext cx="80010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200" b="0" i="0">
                <a:solidFill>
                  <a:schemeClr val="tx2"/>
                </a:solidFill>
                <a:ea typeface="黑体" panose="02010609060101010101" pitchFamily="49" charset="-122"/>
              </a:rPr>
              <a:t>2.5 </a:t>
            </a:r>
            <a:r>
              <a:rPr lang="zh-CN" altLang="en-US" sz="4200" b="0" i="0">
                <a:solidFill>
                  <a:schemeClr val="tx2"/>
                </a:solidFill>
                <a:ea typeface="黑体" panose="02010609060101010101" pitchFamily="49" charset="-122"/>
              </a:rPr>
              <a:t>常量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97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97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97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97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页脚占位符 4">
            <a:extLst>
              <a:ext uri="{FF2B5EF4-FFF2-40B4-BE49-F238E27FC236}">
                <a16:creationId xmlns:a16="http://schemas.microsoft.com/office/drawing/2014/main" id="{912B1F86-066E-4B3F-A71B-8A59AB234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06353A9-E3DA-4966-8B1F-79EACBB9F3F1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49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23236" name="Rectangle 4">
            <a:extLst>
              <a:ext uri="{FF2B5EF4-FFF2-40B4-BE49-F238E27FC236}">
                <a16:creationId xmlns:a16="http://schemas.microsoft.com/office/drawing/2014/main" id="{F825C9BB-9806-4F8F-9E8A-4A4E9F177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412875"/>
            <a:ext cx="291623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3200" i="0"/>
              <a:t>关于</a:t>
            </a:r>
            <a:r>
              <a:rPr lang="en-US" altLang="zh-CN" sz="3200" b="0" i="0"/>
              <a:t># define</a:t>
            </a: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en-US" altLang="zh-CN" b="0" i="0">
                <a:latin typeface="Arial" panose="020B0604020202020204" pitchFamily="34" charset="0"/>
                <a:ea typeface="隶书" panose="02010509060101010101" pitchFamily="49" charset="-122"/>
              </a:rPr>
              <a:t>     </a:t>
            </a:r>
            <a:endParaRPr lang="en-US" altLang="zh-CN" b="0" i="0">
              <a:ea typeface="隶书" panose="02010509060101010101" pitchFamily="49" charset="-122"/>
            </a:endParaRP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en-US" altLang="zh-CN" b="0" i="0">
                <a:ea typeface="隶书" panose="02010509060101010101" pitchFamily="49" charset="-122"/>
              </a:rPr>
              <a:t>          </a:t>
            </a:r>
          </a:p>
        </p:txBody>
      </p:sp>
      <p:pic>
        <p:nvPicPr>
          <p:cNvPr id="223238" name="Picture 6">
            <a:extLst>
              <a:ext uri="{FF2B5EF4-FFF2-40B4-BE49-F238E27FC236}">
                <a16:creationId xmlns:a16="http://schemas.microsoft.com/office/drawing/2014/main" id="{7D976470-84F1-4BAA-BDA9-AC36F707E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836613"/>
            <a:ext cx="5378450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3239" name="Picture 7">
            <a:extLst>
              <a:ext uri="{FF2B5EF4-FFF2-40B4-BE49-F238E27FC236}">
                <a16:creationId xmlns:a16="http://schemas.microsoft.com/office/drawing/2014/main" id="{0535C4DB-8DD2-4648-B02E-C94BF21E2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781300"/>
            <a:ext cx="2447925" cy="177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0" name="Rectangle 9">
            <a:extLst>
              <a:ext uri="{FF2B5EF4-FFF2-40B4-BE49-F238E27FC236}">
                <a16:creationId xmlns:a16="http://schemas.microsoft.com/office/drawing/2014/main" id="{963D5A66-A8D0-4845-A61E-1A71D6FD3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88950"/>
            <a:ext cx="80010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200" b="0" i="0">
                <a:solidFill>
                  <a:schemeClr val="tx2"/>
                </a:solidFill>
                <a:ea typeface="黑体" panose="02010609060101010101" pitchFamily="49" charset="-122"/>
              </a:rPr>
              <a:t>2.5 </a:t>
            </a:r>
            <a:r>
              <a:rPr lang="zh-CN" altLang="en-US" sz="4200" b="0" i="0">
                <a:solidFill>
                  <a:schemeClr val="tx2"/>
                </a:solidFill>
                <a:ea typeface="黑体" panose="02010609060101010101" pitchFamily="49" charset="-122"/>
              </a:rPr>
              <a:t>常量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23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23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23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23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22323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22323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页脚占位符 4">
            <a:extLst>
              <a:ext uri="{FF2B5EF4-FFF2-40B4-BE49-F238E27FC236}">
                <a16:creationId xmlns:a16="http://schemas.microsoft.com/office/drawing/2014/main" id="{3AF7BDDF-B014-4583-BC71-EB995071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1001EC1-5ED0-41A7-B849-34433AE988D2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5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2E4C79F4-C72E-4AB4-A669-9FA4A263B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2.1 </a:t>
            </a:r>
            <a:r>
              <a:rPr lang="zh-CN" altLang="en-US"/>
              <a:t>字符集与保留字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04A0290E-6942-43BC-93C2-B1944474EC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 </a:t>
            </a:r>
            <a:r>
              <a:rPr lang="zh-CN" altLang="en-US"/>
              <a:t>字符集</a:t>
            </a:r>
          </a:p>
          <a:p>
            <a:pPr lvl="1" eaLnBrk="1" hangingPunct="1"/>
            <a:r>
              <a:rPr lang="en-US" altLang="zh-CN"/>
              <a:t>(4)</a:t>
            </a:r>
            <a:r>
              <a:rPr lang="zh-CN" altLang="en-US"/>
              <a:t>单字符运算符号：左右圆括号</a:t>
            </a:r>
            <a:r>
              <a:rPr lang="en-US" altLang="zh-CN"/>
              <a:t>( )</a:t>
            </a:r>
            <a:r>
              <a:rPr lang="zh-CN" altLang="en-US"/>
              <a:t>、左右方括号</a:t>
            </a:r>
            <a:r>
              <a:rPr lang="en-US" altLang="zh-CN"/>
              <a:t>[ ]</a:t>
            </a:r>
            <a:r>
              <a:rPr lang="zh-CN" altLang="en-US"/>
              <a:t>、加</a:t>
            </a:r>
            <a:r>
              <a:rPr lang="en-US" altLang="zh-CN"/>
              <a:t>(+)</a:t>
            </a:r>
            <a:r>
              <a:rPr lang="zh-CN" altLang="en-US"/>
              <a:t>、减</a:t>
            </a:r>
            <a:r>
              <a:rPr lang="en-US" altLang="zh-CN"/>
              <a:t>(-)</a:t>
            </a:r>
            <a:r>
              <a:rPr lang="zh-CN" altLang="en-US"/>
              <a:t>、乘</a:t>
            </a:r>
            <a:r>
              <a:rPr lang="en-US" altLang="zh-CN"/>
              <a:t>(*)</a:t>
            </a:r>
            <a:r>
              <a:rPr lang="zh-CN" altLang="en-US"/>
              <a:t>、除</a:t>
            </a:r>
            <a:r>
              <a:rPr lang="en-US" altLang="zh-CN"/>
              <a:t>(/)</a:t>
            </a:r>
            <a:r>
              <a:rPr lang="zh-CN" altLang="en-US"/>
              <a:t>、取余数</a:t>
            </a:r>
            <a:r>
              <a:rPr lang="en-US" altLang="zh-CN"/>
              <a:t>(%)</a:t>
            </a:r>
            <a:r>
              <a:rPr lang="zh-CN" altLang="en-US"/>
              <a:t>、小数点</a:t>
            </a:r>
            <a:r>
              <a:rPr lang="en-US" altLang="zh-CN"/>
              <a:t>(.)</a:t>
            </a:r>
            <a:r>
              <a:rPr lang="zh-CN" altLang="en-US"/>
              <a:t>、大于</a:t>
            </a:r>
            <a:r>
              <a:rPr lang="en-US" altLang="zh-CN"/>
              <a:t>(&gt;)</a:t>
            </a:r>
            <a:r>
              <a:rPr lang="zh-CN" altLang="en-US"/>
              <a:t>、等于</a:t>
            </a:r>
            <a:r>
              <a:rPr lang="en-US" altLang="zh-CN"/>
              <a:t>(=)</a:t>
            </a:r>
            <a:r>
              <a:rPr lang="zh-CN" altLang="en-US"/>
              <a:t>、小于</a:t>
            </a:r>
            <a:r>
              <a:rPr lang="en-US" altLang="zh-CN"/>
              <a:t>(&lt;)</a:t>
            </a:r>
            <a:r>
              <a:rPr lang="zh-CN" altLang="en-US"/>
              <a:t>、叹号</a:t>
            </a:r>
            <a:r>
              <a:rPr lang="en-US" altLang="zh-CN"/>
              <a:t>(!)</a:t>
            </a:r>
            <a:r>
              <a:rPr lang="zh-CN" altLang="en-US"/>
              <a:t>、破折号</a:t>
            </a:r>
            <a:r>
              <a:rPr lang="en-US" altLang="zh-CN"/>
              <a:t>(~)</a:t>
            </a:r>
            <a:r>
              <a:rPr lang="zh-CN" altLang="en-US"/>
              <a:t>、和号</a:t>
            </a:r>
            <a:r>
              <a:rPr lang="en-US" altLang="zh-CN"/>
              <a:t>(&amp;)</a:t>
            </a:r>
            <a:r>
              <a:rPr lang="zh-CN" altLang="en-US"/>
              <a:t>、尖号</a:t>
            </a:r>
            <a:r>
              <a:rPr lang="en-US" altLang="zh-CN"/>
              <a:t>(^)</a:t>
            </a:r>
            <a:r>
              <a:rPr lang="zh-CN" altLang="en-US"/>
              <a:t>、分割符</a:t>
            </a:r>
            <a:r>
              <a:rPr lang="en-US" altLang="zh-CN"/>
              <a:t>(|)</a:t>
            </a:r>
            <a:r>
              <a:rPr lang="zh-CN" altLang="en-US"/>
              <a:t>、问号</a:t>
            </a:r>
            <a:r>
              <a:rPr lang="en-US" altLang="zh-CN"/>
              <a:t>(?)</a:t>
            </a:r>
            <a:r>
              <a:rPr lang="zh-CN" altLang="en-US"/>
              <a:t>。</a:t>
            </a:r>
          </a:p>
          <a:p>
            <a:pPr lvl="1" eaLnBrk="1" hangingPunct="1"/>
            <a:r>
              <a:rPr lang="en-US" altLang="zh-CN"/>
              <a:t>(5)</a:t>
            </a:r>
            <a:r>
              <a:rPr lang="zh-CN" altLang="en-US"/>
              <a:t>特殊用途的符号：井字号</a:t>
            </a:r>
            <a:r>
              <a:rPr lang="en-US" altLang="zh-CN"/>
              <a:t>(#)</a:t>
            </a:r>
            <a:r>
              <a:rPr lang="zh-CN" altLang="en-US"/>
              <a:t>、反斜线</a:t>
            </a:r>
            <a:r>
              <a:rPr lang="en-US" altLang="zh-CN"/>
              <a:t>(\)</a:t>
            </a:r>
            <a:r>
              <a:rPr lang="zh-CN" altLang="en-US"/>
              <a:t>、下划线</a:t>
            </a:r>
            <a:r>
              <a:rPr lang="en-US" altLang="zh-CN"/>
              <a:t>(_)</a:t>
            </a:r>
            <a:r>
              <a:rPr lang="zh-CN" altLang="en-US"/>
              <a:t>。</a:t>
            </a:r>
          </a:p>
          <a:p>
            <a:pPr lvl="1" eaLnBrk="1" hangingPunct="1"/>
            <a:r>
              <a:rPr lang="zh-CN" altLang="en-US"/>
              <a:t>注意：以上字符均为英文字符。</a:t>
            </a:r>
          </a:p>
        </p:txBody>
      </p:sp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页脚占位符 4">
            <a:extLst>
              <a:ext uri="{FF2B5EF4-FFF2-40B4-BE49-F238E27FC236}">
                <a16:creationId xmlns:a16="http://schemas.microsoft.com/office/drawing/2014/main" id="{22783337-00FB-421B-9EFC-44744664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41D83E9-8E53-4B64-AB86-7E0C608590FC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50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63491" name="Rectangle 4">
            <a:extLst>
              <a:ext uri="{FF2B5EF4-FFF2-40B4-BE49-F238E27FC236}">
                <a16:creationId xmlns:a16="http://schemas.microsoft.com/office/drawing/2014/main" id="{609DB5CA-C565-459F-A61C-DD9947818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484313"/>
            <a:ext cx="80645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800" b="0" i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i="0">
                <a:ea typeface="黑体" panose="02010609060101010101" pitchFamily="49" charset="-122"/>
              </a:rPr>
              <a:t>所谓输入输出是以计算机主机为主体而言的。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2800" b="0" i="0">
                <a:ea typeface="黑体" panose="02010609060101010101" pitchFamily="49" charset="-122"/>
              </a:rPr>
              <a:t> </a:t>
            </a:r>
            <a:r>
              <a:rPr lang="en-US" altLang="zh-CN" sz="2800" b="0" i="0">
                <a:ea typeface="黑体" panose="02010609060101010101" pitchFamily="49" charset="-122"/>
              </a:rPr>
              <a:t>C++</a:t>
            </a:r>
            <a:r>
              <a:rPr lang="zh-CN" altLang="en-US" sz="2800" b="0" i="0">
                <a:ea typeface="黑体" panose="02010609060101010101" pitchFamily="49" charset="-122"/>
              </a:rPr>
              <a:t>本身不提供输入输出语句，输入和输出操作是由</a:t>
            </a:r>
            <a:r>
              <a:rPr lang="zh-CN" altLang="en-US" sz="2800" b="0" i="0">
                <a:solidFill>
                  <a:srgbClr val="FF0000"/>
                </a:solidFill>
                <a:ea typeface="黑体" panose="02010609060101010101" pitchFamily="49" charset="-122"/>
              </a:rPr>
              <a:t>函数</a:t>
            </a:r>
            <a:r>
              <a:rPr lang="zh-CN" altLang="en-US" sz="2800" b="0" i="0">
                <a:ea typeface="黑体" panose="02010609060101010101" pitchFamily="49" charset="-122"/>
              </a:rPr>
              <a:t>或</a:t>
            </a:r>
            <a:r>
              <a:rPr lang="zh-CN" altLang="en-US" sz="2800" b="0" i="0">
                <a:solidFill>
                  <a:srgbClr val="FF0000"/>
                </a:solidFill>
                <a:ea typeface="黑体" panose="02010609060101010101" pitchFamily="49" charset="-122"/>
              </a:rPr>
              <a:t>输入输出流</a:t>
            </a:r>
            <a:r>
              <a:rPr lang="zh-CN" altLang="en-US" sz="2800" b="0" i="0">
                <a:ea typeface="黑体" panose="02010609060101010101" pitchFamily="49" charset="-122"/>
              </a:rPr>
              <a:t>来实现的。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2800" b="0" i="0">
                <a:ea typeface="黑体" panose="02010609060101010101" pitchFamily="49" charset="-122"/>
              </a:rPr>
              <a:t> 在使用</a:t>
            </a:r>
            <a:r>
              <a:rPr lang="en-US" altLang="zh-CN" sz="2800" b="0" i="0">
                <a:ea typeface="黑体" panose="02010609060101010101" pitchFamily="49" charset="-122"/>
              </a:rPr>
              <a:t>C++</a:t>
            </a:r>
            <a:r>
              <a:rPr lang="zh-CN" altLang="en-US" sz="2800" b="0" i="0">
                <a:ea typeface="黑体" panose="02010609060101010101" pitchFamily="49" charset="-122"/>
              </a:rPr>
              <a:t>库函数时，要用预编译命令“</a:t>
            </a:r>
            <a:r>
              <a:rPr lang="en-US" altLang="zh-CN" sz="2800" b="0" i="0">
                <a:ea typeface="黑体" panose="02010609060101010101" pitchFamily="49" charset="-122"/>
              </a:rPr>
              <a:t>include”</a:t>
            </a:r>
            <a:r>
              <a:rPr lang="zh-CN" altLang="en-US" sz="2800" b="0" i="0">
                <a:ea typeface="黑体" panose="02010609060101010101" pitchFamily="49" charset="-122"/>
              </a:rPr>
              <a:t>将有关的“头文件”包括到用户源文件中。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b="0" i="0">
                <a:ea typeface="黑体" panose="02010609060101010101" pitchFamily="49" charset="-122"/>
              </a:rPr>
              <a:t>               </a:t>
            </a:r>
            <a:r>
              <a:rPr lang="en-US" altLang="zh-CN" sz="2800" b="0" i="0">
                <a:solidFill>
                  <a:srgbClr val="FF0000"/>
                </a:solidFill>
                <a:ea typeface="黑体" panose="02010609060101010101" pitchFamily="49" charset="-122"/>
              </a:rPr>
              <a:t># include&lt;iostream.h&gt;</a:t>
            </a:r>
            <a:r>
              <a:rPr lang="en-US" altLang="zh-CN" sz="2800" b="0" i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en-US" altLang="zh-CN" sz="2800" b="0" i="0"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</a:p>
        </p:txBody>
      </p:sp>
      <p:sp>
        <p:nvSpPr>
          <p:cNvPr id="63492" name="Rectangle 7">
            <a:extLst>
              <a:ext uri="{FF2B5EF4-FFF2-40B4-BE49-F238E27FC236}">
                <a16:creationId xmlns:a16="http://schemas.microsoft.com/office/drawing/2014/main" id="{212CF922-A634-4269-8C07-CC88530DD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88950"/>
            <a:ext cx="80010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200" b="0" i="0">
                <a:solidFill>
                  <a:schemeClr val="tx2"/>
                </a:solidFill>
                <a:ea typeface="黑体" panose="02010609060101010101" pitchFamily="49" charset="-122"/>
              </a:rPr>
              <a:t>2.6  I/O</a:t>
            </a:r>
            <a:r>
              <a:rPr lang="zh-CN" altLang="en-US" sz="4200" b="0" i="0">
                <a:solidFill>
                  <a:schemeClr val="tx2"/>
                </a:solidFill>
                <a:ea typeface="黑体" panose="02010609060101010101" pitchFamily="49" charset="-122"/>
              </a:rPr>
              <a:t>控制流</a:t>
            </a:r>
          </a:p>
        </p:txBody>
      </p:sp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页脚占位符 4">
            <a:extLst>
              <a:ext uri="{FF2B5EF4-FFF2-40B4-BE49-F238E27FC236}">
                <a16:creationId xmlns:a16="http://schemas.microsoft.com/office/drawing/2014/main" id="{1BD0C540-5C34-4E24-8244-9D3BDC405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F837CE-57B4-4F3E-B3FC-93F010CE400B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51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64515" name="Rectangle 4">
            <a:extLst>
              <a:ext uri="{FF2B5EF4-FFF2-40B4-BE49-F238E27FC236}">
                <a16:creationId xmlns:a16="http://schemas.microsoft.com/office/drawing/2014/main" id="{F3A10D7D-02AC-4087-98C9-126AF3F8B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412875"/>
            <a:ext cx="9324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3200" b="0" i="0"/>
              <a:t>1. I/O</a:t>
            </a:r>
            <a:r>
              <a:rPr lang="zh-CN" altLang="en-US" sz="3200" b="0" i="0">
                <a:latin typeface="Arial" panose="020B0604020202020204" pitchFamily="34" charset="0"/>
                <a:ea typeface="黑体" panose="02010609060101010101" pitchFamily="49" charset="-122"/>
              </a:rPr>
              <a:t>书写格式</a:t>
            </a:r>
            <a:endParaRPr lang="zh-CN" altLang="en-US" sz="3200" b="0" i="0">
              <a:latin typeface="楷体_GB2312" pitchFamily="49" charset="-122"/>
              <a:ea typeface="黑体" panose="02010609060101010101" pitchFamily="49" charset="-122"/>
            </a:endParaRPr>
          </a:p>
          <a:p>
            <a:pPr lvl="2" eaLnBrk="1" hangingPunct="1">
              <a:lnSpc>
                <a:spcPct val="90000"/>
              </a:lnSpc>
              <a:buClr>
                <a:srgbClr val="FF00FF"/>
              </a:buClr>
              <a:buFont typeface="Wingdings" panose="05000000000000000000" pitchFamily="2" charset="2"/>
              <a:buNone/>
            </a:pPr>
            <a:endParaRPr lang="en-US" altLang="zh-CN" b="0" i="0">
              <a:solidFill>
                <a:schemeClr val="accent2"/>
              </a:solidFill>
              <a:ea typeface="黑体" panose="02010609060101010101" pitchFamily="49" charset="-122"/>
            </a:endParaRPr>
          </a:p>
        </p:txBody>
      </p:sp>
      <p:sp>
        <p:nvSpPr>
          <p:cNvPr id="64516" name="Text Box 6">
            <a:extLst>
              <a:ext uri="{FF2B5EF4-FFF2-40B4-BE49-F238E27FC236}">
                <a16:creationId xmlns:a16="http://schemas.microsoft.com/office/drawing/2014/main" id="{BDD46688-3854-4B0D-9C66-9B2BC0079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7448550"/>
            <a:ext cx="1819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600" b="0" i="0">
              <a:latin typeface="Arial" panose="020B0604020202020204" pitchFamily="34" charset="0"/>
            </a:endParaRPr>
          </a:p>
        </p:txBody>
      </p:sp>
      <p:sp>
        <p:nvSpPr>
          <p:cNvPr id="64517" name="Rectangle 8">
            <a:extLst>
              <a:ext uri="{FF2B5EF4-FFF2-40B4-BE49-F238E27FC236}">
                <a16:creationId xmlns:a16="http://schemas.microsoft.com/office/drawing/2014/main" id="{E296B135-AF2B-4464-B980-17CB79862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989138"/>
            <a:ext cx="799465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 i="0">
                <a:solidFill>
                  <a:srgbClr val="0066FF"/>
                </a:solidFill>
              </a:rPr>
              <a:t>    </a:t>
            </a:r>
            <a:r>
              <a:rPr lang="en-US" altLang="zh-CN" sz="2800" b="0" i="0"/>
              <a:t>cin&gt;&gt;x&gt;&gt;y;</a:t>
            </a:r>
            <a:r>
              <a:rPr lang="en-US" altLang="zh-CN" sz="2800" b="0" i="0">
                <a:solidFill>
                  <a:srgbClr val="0066FF"/>
                </a:solidFill>
                <a:latin typeface="Arial" panose="020B0604020202020204" pitchFamily="34" charset="0"/>
              </a:rPr>
              <a:t>	</a:t>
            </a:r>
            <a:r>
              <a:rPr lang="en-US" altLang="zh-CN" b="0" i="0">
                <a:solidFill>
                  <a:srgbClr val="0066FF"/>
                </a:solidFill>
                <a:latin typeface="Arial" panose="020B0604020202020204" pitchFamily="34" charset="0"/>
              </a:rPr>
              <a:t>		</a:t>
            </a:r>
          </a:p>
          <a:p>
            <a:pPr eaLnBrk="1" hangingPunct="1"/>
            <a:endParaRPr lang="en-US" altLang="zh-CN" b="0" i="0">
              <a:solidFill>
                <a:srgbClr val="0066FF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CN" b="0" i="0">
              <a:latin typeface="Arial" panose="020B0604020202020204" pitchFamily="34" charset="0"/>
            </a:endParaRPr>
          </a:p>
          <a:p>
            <a:pPr eaLnBrk="1" hangingPunct="1"/>
            <a:endParaRPr lang="en-US" altLang="zh-CN" b="0" i="0">
              <a:latin typeface="Arial" panose="020B0604020202020204" pitchFamily="34" charset="0"/>
            </a:endParaRPr>
          </a:p>
          <a:p>
            <a:pPr eaLnBrk="1" hangingPunct="1"/>
            <a:endParaRPr lang="en-US" altLang="zh-CN" b="0" i="0">
              <a:solidFill>
                <a:srgbClr val="0066FF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CN" b="0" i="0">
              <a:solidFill>
                <a:srgbClr val="0066FF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b="0" i="0">
                <a:solidFill>
                  <a:srgbClr val="0066FF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2800" b="0" i="0"/>
              <a:t>cout &lt;&lt; "This is my first program! ";</a:t>
            </a:r>
          </a:p>
        </p:txBody>
      </p:sp>
      <p:sp>
        <p:nvSpPr>
          <p:cNvPr id="64518" name="AutoShape 10">
            <a:extLst>
              <a:ext uri="{FF2B5EF4-FFF2-40B4-BE49-F238E27FC236}">
                <a16:creationId xmlns:a16="http://schemas.microsoft.com/office/drawing/2014/main" id="{6B9C3918-2763-4619-B6B7-5633562B412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187450" y="2247900"/>
            <a:ext cx="5905500" cy="146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4519" name="Group 62">
            <a:extLst>
              <a:ext uri="{FF2B5EF4-FFF2-40B4-BE49-F238E27FC236}">
                <a16:creationId xmlns:a16="http://schemas.microsoft.com/office/drawing/2014/main" id="{48246387-C5FB-4E4A-AF86-EC145E70076B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2565400"/>
            <a:ext cx="5969000" cy="965200"/>
            <a:chOff x="784" y="1434"/>
            <a:chExt cx="3760" cy="608"/>
          </a:xfrm>
        </p:grpSpPr>
        <p:sp>
          <p:nvSpPr>
            <p:cNvPr id="64545" name="Rectangle 25">
              <a:extLst>
                <a:ext uri="{FF2B5EF4-FFF2-40B4-BE49-F238E27FC236}">
                  <a16:creationId xmlns:a16="http://schemas.microsoft.com/office/drawing/2014/main" id="{5BFB7C48-CC9D-4F80-8DAF-B40F78970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1" y="1616"/>
              <a:ext cx="189" cy="1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546" name="Rectangle 26">
              <a:extLst>
                <a:ext uri="{FF2B5EF4-FFF2-40B4-BE49-F238E27FC236}">
                  <a16:creationId xmlns:a16="http://schemas.microsoft.com/office/drawing/2014/main" id="{EF2B8FAB-4C4F-4DB5-8F8C-F01B52237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1570"/>
              <a:ext cx="24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0">
                  <a:solidFill>
                    <a:srgbClr val="000000"/>
                  </a:solidFill>
                </a:rPr>
                <a:t>cin</a:t>
              </a:r>
              <a:endParaRPr lang="en-US" altLang="zh-CN" sz="2400" b="0" i="0">
                <a:latin typeface="Arial" panose="020B0604020202020204" pitchFamily="34" charset="0"/>
              </a:endParaRPr>
            </a:p>
          </p:txBody>
        </p:sp>
        <p:sp>
          <p:nvSpPr>
            <p:cNvPr id="64547" name="Rectangle 27">
              <a:extLst>
                <a:ext uri="{FF2B5EF4-FFF2-40B4-BE49-F238E27FC236}">
                  <a16:creationId xmlns:a16="http://schemas.microsoft.com/office/drawing/2014/main" id="{29913215-0D61-43E4-938B-8C25ED09A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7" y="1637"/>
              <a:ext cx="169" cy="1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548" name="Rectangle 28">
              <a:extLst>
                <a:ext uri="{FF2B5EF4-FFF2-40B4-BE49-F238E27FC236}">
                  <a16:creationId xmlns:a16="http://schemas.microsoft.com/office/drawing/2014/main" id="{1A7DF29C-A52F-4F13-9BE9-A4E295A10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614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0">
                  <a:solidFill>
                    <a:srgbClr val="000000"/>
                  </a:solidFill>
                </a:rPr>
                <a:t>&gt;&gt;</a:t>
              </a:r>
              <a:endParaRPr lang="en-US" altLang="zh-CN" sz="2400" b="0" i="0">
                <a:latin typeface="Arial" panose="020B0604020202020204" pitchFamily="34" charset="0"/>
              </a:endParaRPr>
            </a:p>
          </p:txBody>
        </p:sp>
        <p:sp>
          <p:nvSpPr>
            <p:cNvPr id="64549" name="Rectangle 29">
              <a:extLst>
                <a:ext uri="{FF2B5EF4-FFF2-40B4-BE49-F238E27FC236}">
                  <a16:creationId xmlns:a16="http://schemas.microsoft.com/office/drawing/2014/main" id="{2664A35D-918D-4E76-9578-4F1FC2643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1" y="1458"/>
              <a:ext cx="283" cy="4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550" name="Rectangle 30">
              <a:extLst>
                <a:ext uri="{FF2B5EF4-FFF2-40B4-BE49-F238E27FC236}">
                  <a16:creationId xmlns:a16="http://schemas.microsoft.com/office/drawing/2014/main" id="{5CE693B8-2B86-4391-A858-FEFBACBC1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1434"/>
              <a:ext cx="62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0">
                  <a:solidFill>
                    <a:srgbClr val="000000"/>
                  </a:solidFill>
                </a:rPr>
                <a:t>X</a:t>
              </a:r>
              <a:r>
                <a:rPr lang="zh-CN" altLang="en-US" sz="2400" i="0">
                  <a:solidFill>
                    <a:srgbClr val="000000"/>
                  </a:solidFill>
                </a:rPr>
                <a:t>＝</a:t>
              </a:r>
              <a:r>
                <a:rPr lang="en-US" altLang="zh-CN" sz="2400" i="0">
                  <a:solidFill>
                    <a:srgbClr val="000000"/>
                  </a:solidFill>
                </a:rPr>
                <a:t>3</a:t>
              </a:r>
              <a:r>
                <a:rPr lang="zh-CN" altLang="en-US" sz="2400" i="0">
                  <a:solidFill>
                    <a:srgbClr val="000000"/>
                  </a:solidFill>
                </a:rPr>
                <a:t>；</a:t>
              </a:r>
              <a:endParaRPr lang="zh-CN" altLang="en-US" sz="2400" b="0" i="0"/>
            </a:p>
          </p:txBody>
        </p:sp>
        <p:sp>
          <p:nvSpPr>
            <p:cNvPr id="64551" name="Rectangle 34">
              <a:extLst>
                <a:ext uri="{FF2B5EF4-FFF2-40B4-BE49-F238E27FC236}">
                  <a16:creationId xmlns:a16="http://schemas.microsoft.com/office/drawing/2014/main" id="{C7ACC761-D0C4-4F61-AA88-FD230F5F4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1706"/>
              <a:ext cx="62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0">
                  <a:solidFill>
                    <a:srgbClr val="000000"/>
                  </a:solidFill>
                </a:rPr>
                <a:t>Y</a:t>
              </a:r>
              <a:r>
                <a:rPr lang="zh-CN" altLang="en-US" sz="2400" i="0">
                  <a:solidFill>
                    <a:srgbClr val="000000"/>
                  </a:solidFill>
                </a:rPr>
                <a:t>＝</a:t>
              </a:r>
              <a:r>
                <a:rPr lang="en-US" altLang="zh-CN" sz="2400" i="0">
                  <a:solidFill>
                    <a:srgbClr val="000000"/>
                  </a:solidFill>
                </a:rPr>
                <a:t>4</a:t>
              </a:r>
              <a:r>
                <a:rPr lang="zh-CN" altLang="en-US" sz="2400" i="0">
                  <a:solidFill>
                    <a:srgbClr val="000000"/>
                  </a:solidFill>
                </a:rPr>
                <a:t>；</a:t>
              </a:r>
              <a:endParaRPr lang="zh-CN" altLang="en-US" sz="2400" b="0" i="0">
                <a:latin typeface="Arial" panose="020B0604020202020204" pitchFamily="34" charset="0"/>
              </a:endParaRPr>
            </a:p>
          </p:txBody>
        </p:sp>
        <p:sp>
          <p:nvSpPr>
            <p:cNvPr id="64552" name="Freeform 38">
              <a:extLst>
                <a:ext uri="{FF2B5EF4-FFF2-40B4-BE49-F238E27FC236}">
                  <a16:creationId xmlns:a16="http://schemas.microsoft.com/office/drawing/2014/main" id="{312FDF25-0CE5-4F1B-B96B-1FC94CD97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" y="1533"/>
              <a:ext cx="830" cy="329"/>
            </a:xfrm>
            <a:custGeom>
              <a:avLst/>
              <a:gdLst>
                <a:gd name="T0" fmla="*/ 184 w 3580"/>
                <a:gd name="T1" fmla="*/ 0 h 1408"/>
                <a:gd name="T2" fmla="*/ 9 w 3580"/>
                <a:gd name="T3" fmla="*/ 0 h 1408"/>
                <a:gd name="T4" fmla="*/ 6 w 3580"/>
                <a:gd name="T5" fmla="*/ 3 h 1408"/>
                <a:gd name="T6" fmla="*/ 6 w 3580"/>
                <a:gd name="T7" fmla="*/ 3 h 1408"/>
                <a:gd name="T8" fmla="*/ 0 w 3580"/>
                <a:gd name="T9" fmla="*/ 74 h 1408"/>
                <a:gd name="T10" fmla="*/ 2 w 3580"/>
                <a:gd name="T11" fmla="*/ 77 h 1408"/>
                <a:gd name="T12" fmla="*/ 2 w 3580"/>
                <a:gd name="T13" fmla="*/ 77 h 1408"/>
                <a:gd name="T14" fmla="*/ 2 w 3580"/>
                <a:gd name="T15" fmla="*/ 77 h 1408"/>
                <a:gd name="T16" fmla="*/ 190 w 3580"/>
                <a:gd name="T17" fmla="*/ 77 h 1408"/>
                <a:gd name="T18" fmla="*/ 192 w 3580"/>
                <a:gd name="T19" fmla="*/ 74 h 1408"/>
                <a:gd name="T20" fmla="*/ 192 w 3580"/>
                <a:gd name="T21" fmla="*/ 74 h 1408"/>
                <a:gd name="T22" fmla="*/ 186 w 3580"/>
                <a:gd name="T23" fmla="*/ 3 h 1408"/>
                <a:gd name="T24" fmla="*/ 184 w 3580"/>
                <a:gd name="T25" fmla="*/ 0 h 14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580" h="1408">
                  <a:moveTo>
                    <a:pt x="3421" y="0"/>
                  </a:moveTo>
                  <a:lnTo>
                    <a:pt x="160" y="0"/>
                  </a:lnTo>
                  <a:cubicBezTo>
                    <a:pt x="133" y="5"/>
                    <a:pt x="115" y="29"/>
                    <a:pt x="117" y="56"/>
                  </a:cubicBezTo>
                  <a:lnTo>
                    <a:pt x="7" y="1352"/>
                  </a:lnTo>
                  <a:cubicBezTo>
                    <a:pt x="0" y="1375"/>
                    <a:pt x="12" y="1400"/>
                    <a:pt x="35" y="1407"/>
                  </a:cubicBezTo>
                  <a:cubicBezTo>
                    <a:pt x="37" y="1408"/>
                    <a:pt x="39" y="1408"/>
                    <a:pt x="40" y="1408"/>
                  </a:cubicBezTo>
                  <a:lnTo>
                    <a:pt x="3541" y="1408"/>
                  </a:lnTo>
                  <a:cubicBezTo>
                    <a:pt x="3564" y="1404"/>
                    <a:pt x="3580" y="1381"/>
                    <a:pt x="3575" y="1358"/>
                  </a:cubicBezTo>
                  <a:cubicBezTo>
                    <a:pt x="3575" y="1356"/>
                    <a:pt x="3575" y="1354"/>
                    <a:pt x="3574" y="1352"/>
                  </a:cubicBezTo>
                  <a:lnTo>
                    <a:pt x="3464" y="56"/>
                  </a:lnTo>
                  <a:cubicBezTo>
                    <a:pt x="3466" y="29"/>
                    <a:pt x="3448" y="5"/>
                    <a:pt x="34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3" name="Freeform 39">
              <a:extLst>
                <a:ext uri="{FF2B5EF4-FFF2-40B4-BE49-F238E27FC236}">
                  <a16:creationId xmlns:a16="http://schemas.microsoft.com/office/drawing/2014/main" id="{5D3194E3-E5C0-4AD4-B918-761A36935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" y="1533"/>
              <a:ext cx="830" cy="329"/>
            </a:xfrm>
            <a:custGeom>
              <a:avLst/>
              <a:gdLst>
                <a:gd name="T0" fmla="*/ 184 w 3580"/>
                <a:gd name="T1" fmla="*/ 0 h 1408"/>
                <a:gd name="T2" fmla="*/ 9 w 3580"/>
                <a:gd name="T3" fmla="*/ 0 h 1408"/>
                <a:gd name="T4" fmla="*/ 6 w 3580"/>
                <a:gd name="T5" fmla="*/ 3 h 1408"/>
                <a:gd name="T6" fmla="*/ 6 w 3580"/>
                <a:gd name="T7" fmla="*/ 3 h 1408"/>
                <a:gd name="T8" fmla="*/ 0 w 3580"/>
                <a:gd name="T9" fmla="*/ 74 h 1408"/>
                <a:gd name="T10" fmla="*/ 2 w 3580"/>
                <a:gd name="T11" fmla="*/ 77 h 1408"/>
                <a:gd name="T12" fmla="*/ 2 w 3580"/>
                <a:gd name="T13" fmla="*/ 77 h 1408"/>
                <a:gd name="T14" fmla="*/ 2 w 3580"/>
                <a:gd name="T15" fmla="*/ 77 h 1408"/>
                <a:gd name="T16" fmla="*/ 190 w 3580"/>
                <a:gd name="T17" fmla="*/ 77 h 1408"/>
                <a:gd name="T18" fmla="*/ 192 w 3580"/>
                <a:gd name="T19" fmla="*/ 74 h 1408"/>
                <a:gd name="T20" fmla="*/ 192 w 3580"/>
                <a:gd name="T21" fmla="*/ 74 h 1408"/>
                <a:gd name="T22" fmla="*/ 186 w 3580"/>
                <a:gd name="T23" fmla="*/ 3 h 1408"/>
                <a:gd name="T24" fmla="*/ 184 w 3580"/>
                <a:gd name="T25" fmla="*/ 0 h 14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580" h="1408">
                  <a:moveTo>
                    <a:pt x="3421" y="0"/>
                  </a:moveTo>
                  <a:lnTo>
                    <a:pt x="160" y="0"/>
                  </a:lnTo>
                  <a:cubicBezTo>
                    <a:pt x="133" y="5"/>
                    <a:pt x="115" y="29"/>
                    <a:pt x="117" y="56"/>
                  </a:cubicBezTo>
                  <a:lnTo>
                    <a:pt x="7" y="1352"/>
                  </a:lnTo>
                  <a:cubicBezTo>
                    <a:pt x="0" y="1375"/>
                    <a:pt x="12" y="1400"/>
                    <a:pt x="35" y="1407"/>
                  </a:cubicBezTo>
                  <a:cubicBezTo>
                    <a:pt x="37" y="1408"/>
                    <a:pt x="39" y="1408"/>
                    <a:pt x="40" y="1408"/>
                  </a:cubicBezTo>
                  <a:lnTo>
                    <a:pt x="3541" y="1408"/>
                  </a:lnTo>
                  <a:cubicBezTo>
                    <a:pt x="3564" y="1404"/>
                    <a:pt x="3580" y="1381"/>
                    <a:pt x="3575" y="1358"/>
                  </a:cubicBezTo>
                  <a:cubicBezTo>
                    <a:pt x="3575" y="1356"/>
                    <a:pt x="3575" y="1354"/>
                    <a:pt x="3574" y="1352"/>
                  </a:cubicBezTo>
                  <a:lnTo>
                    <a:pt x="3464" y="56"/>
                  </a:lnTo>
                  <a:cubicBezTo>
                    <a:pt x="3466" y="29"/>
                    <a:pt x="3448" y="5"/>
                    <a:pt x="3421" y="0"/>
                  </a:cubicBez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4" name="Freeform 40">
              <a:extLst>
                <a:ext uri="{FF2B5EF4-FFF2-40B4-BE49-F238E27FC236}">
                  <a16:creationId xmlns:a16="http://schemas.microsoft.com/office/drawing/2014/main" id="{93AE2361-B871-4846-94B4-E434448673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" y="1555"/>
              <a:ext cx="774" cy="286"/>
            </a:xfrm>
            <a:custGeom>
              <a:avLst/>
              <a:gdLst>
                <a:gd name="T0" fmla="*/ 587 w 774"/>
                <a:gd name="T1" fmla="*/ 208 h 286"/>
                <a:gd name="T2" fmla="*/ 575 w 774"/>
                <a:gd name="T3" fmla="*/ 187 h 286"/>
                <a:gd name="T4" fmla="*/ 548 w 774"/>
                <a:gd name="T5" fmla="*/ 222 h 286"/>
                <a:gd name="T6" fmla="*/ 517 w 774"/>
                <a:gd name="T7" fmla="*/ 219 h 286"/>
                <a:gd name="T8" fmla="*/ 613 w 774"/>
                <a:gd name="T9" fmla="*/ 219 h 286"/>
                <a:gd name="T10" fmla="*/ 692 w 774"/>
                <a:gd name="T11" fmla="*/ 82 h 286"/>
                <a:gd name="T12" fmla="*/ 660 w 774"/>
                <a:gd name="T13" fmla="*/ 82 h 286"/>
                <a:gd name="T14" fmla="*/ 628 w 774"/>
                <a:gd name="T15" fmla="*/ 82 h 286"/>
                <a:gd name="T16" fmla="*/ 760 w 774"/>
                <a:gd name="T17" fmla="*/ 266 h 286"/>
                <a:gd name="T18" fmla="*/ 724 w 774"/>
                <a:gd name="T19" fmla="*/ 82 h 286"/>
                <a:gd name="T20" fmla="*/ 606 w 774"/>
                <a:gd name="T21" fmla="*/ 82 h 286"/>
                <a:gd name="T22" fmla="*/ 575 w 774"/>
                <a:gd name="T23" fmla="*/ 82 h 286"/>
                <a:gd name="T24" fmla="*/ 544 w 774"/>
                <a:gd name="T25" fmla="*/ 82 h 286"/>
                <a:gd name="T26" fmla="*/ 517 w 774"/>
                <a:gd name="T27" fmla="*/ 159 h 286"/>
                <a:gd name="T28" fmla="*/ 26 w 774"/>
                <a:gd name="T29" fmla="*/ 94 h 286"/>
                <a:gd name="T30" fmla="*/ 88 w 774"/>
                <a:gd name="T31" fmla="*/ 219 h 286"/>
                <a:gd name="T32" fmla="*/ 401 w 774"/>
                <a:gd name="T33" fmla="*/ 266 h 286"/>
                <a:gd name="T34" fmla="*/ 456 w 774"/>
                <a:gd name="T35" fmla="*/ 266 h 286"/>
                <a:gd name="T36" fmla="*/ 501 w 774"/>
                <a:gd name="T37" fmla="*/ 82 h 286"/>
                <a:gd name="T38" fmla="*/ 469 w 774"/>
                <a:gd name="T39" fmla="*/ 82 h 286"/>
                <a:gd name="T40" fmla="*/ 437 w 774"/>
                <a:gd name="T41" fmla="*/ 82 h 286"/>
                <a:gd name="T42" fmla="*/ 405 w 774"/>
                <a:gd name="T43" fmla="*/ 82 h 286"/>
                <a:gd name="T44" fmla="*/ 372 w 774"/>
                <a:gd name="T45" fmla="*/ 82 h 286"/>
                <a:gd name="T46" fmla="*/ 340 w 774"/>
                <a:gd name="T47" fmla="*/ 82 h 286"/>
                <a:gd name="T48" fmla="*/ 308 w 774"/>
                <a:gd name="T49" fmla="*/ 82 h 286"/>
                <a:gd name="T50" fmla="*/ 276 w 774"/>
                <a:gd name="T51" fmla="*/ 82 h 286"/>
                <a:gd name="T52" fmla="*/ 244 w 774"/>
                <a:gd name="T53" fmla="*/ 82 h 286"/>
                <a:gd name="T54" fmla="*/ 212 w 774"/>
                <a:gd name="T55" fmla="*/ 82 h 286"/>
                <a:gd name="T56" fmla="*/ 180 w 774"/>
                <a:gd name="T57" fmla="*/ 82 h 286"/>
                <a:gd name="T58" fmla="*/ 148 w 774"/>
                <a:gd name="T59" fmla="*/ 82 h 286"/>
                <a:gd name="T60" fmla="*/ 116 w 774"/>
                <a:gd name="T61" fmla="*/ 82 h 286"/>
                <a:gd name="T62" fmla="*/ 84 w 774"/>
                <a:gd name="T63" fmla="*/ 82 h 286"/>
                <a:gd name="T64" fmla="*/ 52 w 774"/>
                <a:gd name="T65" fmla="*/ 82 h 286"/>
                <a:gd name="T66" fmla="*/ 615 w 774"/>
                <a:gd name="T67" fmla="*/ 34 h 286"/>
                <a:gd name="T68" fmla="*/ 583 w 774"/>
                <a:gd name="T69" fmla="*/ 34 h 286"/>
                <a:gd name="T70" fmla="*/ 551 w 774"/>
                <a:gd name="T71" fmla="*/ 34 h 286"/>
                <a:gd name="T72" fmla="*/ 519 w 774"/>
                <a:gd name="T73" fmla="*/ 34 h 286"/>
                <a:gd name="T74" fmla="*/ 615 w 774"/>
                <a:gd name="T75" fmla="*/ 34 h 286"/>
                <a:gd name="T76" fmla="*/ 61 w 774"/>
                <a:gd name="T77" fmla="*/ 34 h 286"/>
                <a:gd name="T78" fmla="*/ 29 w 774"/>
                <a:gd name="T79" fmla="*/ 34 h 286"/>
                <a:gd name="T80" fmla="*/ 474 w 774"/>
                <a:gd name="T81" fmla="*/ 34 h 286"/>
                <a:gd name="T82" fmla="*/ 442 w 774"/>
                <a:gd name="T83" fmla="*/ 34 h 286"/>
                <a:gd name="T84" fmla="*/ 410 w 774"/>
                <a:gd name="T85" fmla="*/ 34 h 286"/>
                <a:gd name="T86" fmla="*/ 378 w 774"/>
                <a:gd name="T87" fmla="*/ 34 h 286"/>
                <a:gd name="T88" fmla="*/ 506 w 774"/>
                <a:gd name="T89" fmla="*/ 34 h 286"/>
                <a:gd name="T90" fmla="*/ 474 w 774"/>
                <a:gd name="T91" fmla="*/ 34 h 286"/>
                <a:gd name="T92" fmla="*/ 305 w 774"/>
                <a:gd name="T93" fmla="*/ 22 h 286"/>
                <a:gd name="T94" fmla="*/ 273 w 774"/>
                <a:gd name="T95" fmla="*/ 22 h 286"/>
                <a:gd name="T96" fmla="*/ 241 w 774"/>
                <a:gd name="T97" fmla="*/ 22 h 286"/>
                <a:gd name="T98" fmla="*/ 363 w 774"/>
                <a:gd name="T99" fmla="*/ 70 h 286"/>
                <a:gd name="T100" fmla="*/ 337 w 774"/>
                <a:gd name="T101" fmla="*/ 22 h 286"/>
                <a:gd name="T102" fmla="*/ 181 w 774"/>
                <a:gd name="T103" fmla="*/ 22 h 286"/>
                <a:gd name="T104" fmla="*/ 149 w 774"/>
                <a:gd name="T105" fmla="*/ 22 h 286"/>
                <a:gd name="T106" fmla="*/ 117 w 774"/>
                <a:gd name="T107" fmla="*/ 22 h 286"/>
                <a:gd name="T108" fmla="*/ 89 w 774"/>
                <a:gd name="T109" fmla="*/ 70 h 286"/>
                <a:gd name="T110" fmla="*/ 213 w 774"/>
                <a:gd name="T111" fmla="*/ 22 h 286"/>
                <a:gd name="T112" fmla="*/ 0 w 774"/>
                <a:gd name="T113" fmla="*/ 286 h 286"/>
                <a:gd name="T114" fmla="*/ 20 w 774"/>
                <a:gd name="T115" fmla="*/ 0 h 28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774" h="286">
                  <a:moveTo>
                    <a:pt x="613" y="219"/>
                  </a:moveTo>
                  <a:lnTo>
                    <a:pt x="606" y="208"/>
                  </a:lnTo>
                  <a:lnTo>
                    <a:pt x="587" y="208"/>
                  </a:lnTo>
                  <a:lnTo>
                    <a:pt x="580" y="222"/>
                  </a:lnTo>
                  <a:lnTo>
                    <a:pt x="580" y="197"/>
                  </a:lnTo>
                  <a:lnTo>
                    <a:pt x="575" y="187"/>
                  </a:lnTo>
                  <a:lnTo>
                    <a:pt x="554" y="187"/>
                  </a:lnTo>
                  <a:lnTo>
                    <a:pt x="548" y="197"/>
                  </a:lnTo>
                  <a:lnTo>
                    <a:pt x="548" y="222"/>
                  </a:lnTo>
                  <a:lnTo>
                    <a:pt x="542" y="207"/>
                  </a:lnTo>
                  <a:lnTo>
                    <a:pt x="523" y="207"/>
                  </a:lnTo>
                  <a:lnTo>
                    <a:pt x="517" y="219"/>
                  </a:lnTo>
                  <a:lnTo>
                    <a:pt x="516" y="266"/>
                  </a:lnTo>
                  <a:lnTo>
                    <a:pt x="615" y="266"/>
                  </a:lnTo>
                  <a:lnTo>
                    <a:pt x="613" y="219"/>
                  </a:lnTo>
                  <a:close/>
                  <a:moveTo>
                    <a:pt x="718" y="94"/>
                  </a:moveTo>
                  <a:lnTo>
                    <a:pt x="711" y="82"/>
                  </a:lnTo>
                  <a:lnTo>
                    <a:pt x="692" y="82"/>
                  </a:lnTo>
                  <a:lnTo>
                    <a:pt x="685" y="94"/>
                  </a:lnTo>
                  <a:lnTo>
                    <a:pt x="679" y="82"/>
                  </a:lnTo>
                  <a:lnTo>
                    <a:pt x="660" y="82"/>
                  </a:lnTo>
                  <a:lnTo>
                    <a:pt x="653" y="94"/>
                  </a:lnTo>
                  <a:lnTo>
                    <a:pt x="647" y="82"/>
                  </a:lnTo>
                  <a:lnTo>
                    <a:pt x="628" y="82"/>
                  </a:lnTo>
                  <a:lnTo>
                    <a:pt x="621" y="94"/>
                  </a:lnTo>
                  <a:lnTo>
                    <a:pt x="622" y="266"/>
                  </a:lnTo>
                  <a:lnTo>
                    <a:pt x="760" y="266"/>
                  </a:lnTo>
                  <a:lnTo>
                    <a:pt x="750" y="96"/>
                  </a:lnTo>
                  <a:lnTo>
                    <a:pt x="743" y="82"/>
                  </a:lnTo>
                  <a:lnTo>
                    <a:pt x="724" y="82"/>
                  </a:lnTo>
                  <a:lnTo>
                    <a:pt x="718" y="94"/>
                  </a:lnTo>
                  <a:close/>
                  <a:moveTo>
                    <a:pt x="613" y="93"/>
                  </a:moveTo>
                  <a:lnTo>
                    <a:pt x="606" y="82"/>
                  </a:lnTo>
                  <a:lnTo>
                    <a:pt x="587" y="82"/>
                  </a:lnTo>
                  <a:lnTo>
                    <a:pt x="581" y="94"/>
                  </a:lnTo>
                  <a:lnTo>
                    <a:pt x="575" y="82"/>
                  </a:lnTo>
                  <a:lnTo>
                    <a:pt x="556" y="82"/>
                  </a:lnTo>
                  <a:lnTo>
                    <a:pt x="550" y="94"/>
                  </a:lnTo>
                  <a:lnTo>
                    <a:pt x="544" y="82"/>
                  </a:lnTo>
                  <a:lnTo>
                    <a:pt x="525" y="82"/>
                  </a:lnTo>
                  <a:lnTo>
                    <a:pt x="519" y="94"/>
                  </a:lnTo>
                  <a:lnTo>
                    <a:pt x="517" y="159"/>
                  </a:lnTo>
                  <a:lnTo>
                    <a:pt x="614" y="159"/>
                  </a:lnTo>
                  <a:lnTo>
                    <a:pt x="613" y="93"/>
                  </a:lnTo>
                  <a:close/>
                  <a:moveTo>
                    <a:pt x="26" y="94"/>
                  </a:moveTo>
                  <a:lnTo>
                    <a:pt x="14" y="266"/>
                  </a:lnTo>
                  <a:lnTo>
                    <a:pt x="83" y="266"/>
                  </a:lnTo>
                  <a:lnTo>
                    <a:pt x="88" y="219"/>
                  </a:lnTo>
                  <a:lnTo>
                    <a:pt x="120" y="219"/>
                  </a:lnTo>
                  <a:lnTo>
                    <a:pt x="124" y="266"/>
                  </a:lnTo>
                  <a:lnTo>
                    <a:pt x="401" y="266"/>
                  </a:lnTo>
                  <a:lnTo>
                    <a:pt x="415" y="225"/>
                  </a:lnTo>
                  <a:lnTo>
                    <a:pt x="442" y="225"/>
                  </a:lnTo>
                  <a:lnTo>
                    <a:pt x="456" y="266"/>
                  </a:lnTo>
                  <a:lnTo>
                    <a:pt x="511" y="266"/>
                  </a:lnTo>
                  <a:lnTo>
                    <a:pt x="507" y="94"/>
                  </a:lnTo>
                  <a:lnTo>
                    <a:pt x="501" y="82"/>
                  </a:lnTo>
                  <a:lnTo>
                    <a:pt x="481" y="82"/>
                  </a:lnTo>
                  <a:lnTo>
                    <a:pt x="475" y="94"/>
                  </a:lnTo>
                  <a:lnTo>
                    <a:pt x="469" y="82"/>
                  </a:lnTo>
                  <a:lnTo>
                    <a:pt x="449" y="82"/>
                  </a:lnTo>
                  <a:lnTo>
                    <a:pt x="443" y="94"/>
                  </a:lnTo>
                  <a:lnTo>
                    <a:pt x="437" y="82"/>
                  </a:lnTo>
                  <a:lnTo>
                    <a:pt x="417" y="82"/>
                  </a:lnTo>
                  <a:lnTo>
                    <a:pt x="411" y="94"/>
                  </a:lnTo>
                  <a:lnTo>
                    <a:pt x="405" y="82"/>
                  </a:lnTo>
                  <a:lnTo>
                    <a:pt x="385" y="82"/>
                  </a:lnTo>
                  <a:lnTo>
                    <a:pt x="379" y="94"/>
                  </a:lnTo>
                  <a:lnTo>
                    <a:pt x="372" y="82"/>
                  </a:lnTo>
                  <a:lnTo>
                    <a:pt x="353" y="82"/>
                  </a:lnTo>
                  <a:lnTo>
                    <a:pt x="347" y="94"/>
                  </a:lnTo>
                  <a:lnTo>
                    <a:pt x="340" y="82"/>
                  </a:lnTo>
                  <a:lnTo>
                    <a:pt x="321" y="82"/>
                  </a:lnTo>
                  <a:lnTo>
                    <a:pt x="315" y="94"/>
                  </a:lnTo>
                  <a:lnTo>
                    <a:pt x="308" y="82"/>
                  </a:lnTo>
                  <a:lnTo>
                    <a:pt x="289" y="82"/>
                  </a:lnTo>
                  <a:lnTo>
                    <a:pt x="283" y="94"/>
                  </a:lnTo>
                  <a:lnTo>
                    <a:pt x="276" y="82"/>
                  </a:lnTo>
                  <a:lnTo>
                    <a:pt x="257" y="82"/>
                  </a:lnTo>
                  <a:lnTo>
                    <a:pt x="251" y="94"/>
                  </a:lnTo>
                  <a:lnTo>
                    <a:pt x="244" y="82"/>
                  </a:lnTo>
                  <a:lnTo>
                    <a:pt x="225" y="82"/>
                  </a:lnTo>
                  <a:lnTo>
                    <a:pt x="219" y="94"/>
                  </a:lnTo>
                  <a:lnTo>
                    <a:pt x="212" y="82"/>
                  </a:lnTo>
                  <a:lnTo>
                    <a:pt x="193" y="82"/>
                  </a:lnTo>
                  <a:lnTo>
                    <a:pt x="186" y="94"/>
                  </a:lnTo>
                  <a:lnTo>
                    <a:pt x="180" y="82"/>
                  </a:lnTo>
                  <a:lnTo>
                    <a:pt x="161" y="82"/>
                  </a:lnTo>
                  <a:lnTo>
                    <a:pt x="154" y="94"/>
                  </a:lnTo>
                  <a:lnTo>
                    <a:pt x="148" y="82"/>
                  </a:lnTo>
                  <a:lnTo>
                    <a:pt x="129" y="82"/>
                  </a:lnTo>
                  <a:lnTo>
                    <a:pt x="122" y="94"/>
                  </a:lnTo>
                  <a:lnTo>
                    <a:pt x="116" y="82"/>
                  </a:lnTo>
                  <a:lnTo>
                    <a:pt x="97" y="82"/>
                  </a:lnTo>
                  <a:lnTo>
                    <a:pt x="90" y="94"/>
                  </a:lnTo>
                  <a:lnTo>
                    <a:pt x="84" y="82"/>
                  </a:lnTo>
                  <a:lnTo>
                    <a:pt x="65" y="82"/>
                  </a:lnTo>
                  <a:lnTo>
                    <a:pt x="58" y="94"/>
                  </a:lnTo>
                  <a:lnTo>
                    <a:pt x="52" y="82"/>
                  </a:lnTo>
                  <a:lnTo>
                    <a:pt x="33" y="82"/>
                  </a:lnTo>
                  <a:lnTo>
                    <a:pt x="26" y="94"/>
                  </a:lnTo>
                  <a:close/>
                  <a:moveTo>
                    <a:pt x="615" y="34"/>
                  </a:moveTo>
                  <a:lnTo>
                    <a:pt x="609" y="22"/>
                  </a:lnTo>
                  <a:lnTo>
                    <a:pt x="589" y="22"/>
                  </a:lnTo>
                  <a:lnTo>
                    <a:pt x="583" y="34"/>
                  </a:lnTo>
                  <a:lnTo>
                    <a:pt x="576" y="22"/>
                  </a:lnTo>
                  <a:lnTo>
                    <a:pt x="557" y="22"/>
                  </a:lnTo>
                  <a:lnTo>
                    <a:pt x="551" y="34"/>
                  </a:lnTo>
                  <a:lnTo>
                    <a:pt x="544" y="22"/>
                  </a:lnTo>
                  <a:lnTo>
                    <a:pt x="525" y="22"/>
                  </a:lnTo>
                  <a:lnTo>
                    <a:pt x="519" y="34"/>
                  </a:lnTo>
                  <a:lnTo>
                    <a:pt x="517" y="70"/>
                  </a:lnTo>
                  <a:lnTo>
                    <a:pt x="616" y="70"/>
                  </a:lnTo>
                  <a:lnTo>
                    <a:pt x="615" y="34"/>
                  </a:lnTo>
                  <a:close/>
                  <a:moveTo>
                    <a:pt x="63" y="70"/>
                  </a:moveTo>
                  <a:lnTo>
                    <a:pt x="61" y="34"/>
                  </a:lnTo>
                  <a:lnTo>
                    <a:pt x="55" y="22"/>
                  </a:lnTo>
                  <a:lnTo>
                    <a:pt x="36" y="22"/>
                  </a:lnTo>
                  <a:lnTo>
                    <a:pt x="29" y="34"/>
                  </a:lnTo>
                  <a:lnTo>
                    <a:pt x="28" y="70"/>
                  </a:lnTo>
                  <a:lnTo>
                    <a:pt x="63" y="70"/>
                  </a:lnTo>
                  <a:close/>
                  <a:moveTo>
                    <a:pt x="474" y="34"/>
                  </a:moveTo>
                  <a:lnTo>
                    <a:pt x="468" y="22"/>
                  </a:lnTo>
                  <a:lnTo>
                    <a:pt x="449" y="22"/>
                  </a:lnTo>
                  <a:lnTo>
                    <a:pt x="442" y="34"/>
                  </a:lnTo>
                  <a:lnTo>
                    <a:pt x="436" y="22"/>
                  </a:lnTo>
                  <a:lnTo>
                    <a:pt x="416" y="22"/>
                  </a:lnTo>
                  <a:lnTo>
                    <a:pt x="410" y="34"/>
                  </a:lnTo>
                  <a:lnTo>
                    <a:pt x="404" y="22"/>
                  </a:lnTo>
                  <a:lnTo>
                    <a:pt x="384" y="22"/>
                  </a:lnTo>
                  <a:lnTo>
                    <a:pt x="378" y="34"/>
                  </a:lnTo>
                  <a:lnTo>
                    <a:pt x="377" y="70"/>
                  </a:lnTo>
                  <a:lnTo>
                    <a:pt x="507" y="70"/>
                  </a:lnTo>
                  <a:lnTo>
                    <a:pt x="506" y="34"/>
                  </a:lnTo>
                  <a:lnTo>
                    <a:pt x="500" y="22"/>
                  </a:lnTo>
                  <a:lnTo>
                    <a:pt x="481" y="22"/>
                  </a:lnTo>
                  <a:lnTo>
                    <a:pt x="474" y="34"/>
                  </a:lnTo>
                  <a:close/>
                  <a:moveTo>
                    <a:pt x="331" y="34"/>
                  </a:moveTo>
                  <a:lnTo>
                    <a:pt x="324" y="22"/>
                  </a:lnTo>
                  <a:lnTo>
                    <a:pt x="305" y="22"/>
                  </a:lnTo>
                  <a:lnTo>
                    <a:pt x="298" y="34"/>
                  </a:lnTo>
                  <a:lnTo>
                    <a:pt x="292" y="22"/>
                  </a:lnTo>
                  <a:lnTo>
                    <a:pt x="273" y="22"/>
                  </a:lnTo>
                  <a:lnTo>
                    <a:pt x="266" y="34"/>
                  </a:lnTo>
                  <a:lnTo>
                    <a:pt x="260" y="22"/>
                  </a:lnTo>
                  <a:lnTo>
                    <a:pt x="241" y="22"/>
                  </a:lnTo>
                  <a:lnTo>
                    <a:pt x="234" y="34"/>
                  </a:lnTo>
                  <a:lnTo>
                    <a:pt x="233" y="70"/>
                  </a:lnTo>
                  <a:lnTo>
                    <a:pt x="363" y="70"/>
                  </a:lnTo>
                  <a:lnTo>
                    <a:pt x="363" y="34"/>
                  </a:lnTo>
                  <a:lnTo>
                    <a:pt x="356" y="22"/>
                  </a:lnTo>
                  <a:lnTo>
                    <a:pt x="337" y="22"/>
                  </a:lnTo>
                  <a:lnTo>
                    <a:pt x="331" y="34"/>
                  </a:lnTo>
                  <a:close/>
                  <a:moveTo>
                    <a:pt x="187" y="34"/>
                  </a:moveTo>
                  <a:lnTo>
                    <a:pt x="181" y="22"/>
                  </a:lnTo>
                  <a:lnTo>
                    <a:pt x="162" y="22"/>
                  </a:lnTo>
                  <a:lnTo>
                    <a:pt x="155" y="34"/>
                  </a:lnTo>
                  <a:lnTo>
                    <a:pt x="149" y="22"/>
                  </a:lnTo>
                  <a:lnTo>
                    <a:pt x="130" y="22"/>
                  </a:lnTo>
                  <a:lnTo>
                    <a:pt x="123" y="34"/>
                  </a:lnTo>
                  <a:lnTo>
                    <a:pt x="117" y="22"/>
                  </a:lnTo>
                  <a:lnTo>
                    <a:pt x="98" y="22"/>
                  </a:lnTo>
                  <a:lnTo>
                    <a:pt x="91" y="34"/>
                  </a:lnTo>
                  <a:lnTo>
                    <a:pt x="89" y="70"/>
                  </a:lnTo>
                  <a:lnTo>
                    <a:pt x="221" y="70"/>
                  </a:lnTo>
                  <a:lnTo>
                    <a:pt x="219" y="34"/>
                  </a:lnTo>
                  <a:lnTo>
                    <a:pt x="213" y="22"/>
                  </a:lnTo>
                  <a:lnTo>
                    <a:pt x="194" y="22"/>
                  </a:lnTo>
                  <a:lnTo>
                    <a:pt x="187" y="34"/>
                  </a:lnTo>
                  <a:close/>
                  <a:moveTo>
                    <a:pt x="0" y="286"/>
                  </a:moveTo>
                  <a:lnTo>
                    <a:pt x="774" y="286"/>
                  </a:lnTo>
                  <a:lnTo>
                    <a:pt x="753" y="0"/>
                  </a:lnTo>
                  <a:lnTo>
                    <a:pt x="20" y="0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5" name="Freeform 41">
              <a:extLst>
                <a:ext uri="{FF2B5EF4-FFF2-40B4-BE49-F238E27FC236}">
                  <a16:creationId xmlns:a16="http://schemas.microsoft.com/office/drawing/2014/main" id="{DE1ED807-52A8-4172-8D0E-0FEE9E944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" y="1742"/>
              <a:ext cx="99" cy="79"/>
            </a:xfrm>
            <a:custGeom>
              <a:avLst/>
              <a:gdLst>
                <a:gd name="T0" fmla="*/ 97 w 99"/>
                <a:gd name="T1" fmla="*/ 32 h 79"/>
                <a:gd name="T2" fmla="*/ 90 w 99"/>
                <a:gd name="T3" fmla="*/ 21 h 79"/>
                <a:gd name="T4" fmla="*/ 71 w 99"/>
                <a:gd name="T5" fmla="*/ 21 h 79"/>
                <a:gd name="T6" fmla="*/ 64 w 99"/>
                <a:gd name="T7" fmla="*/ 35 h 79"/>
                <a:gd name="T8" fmla="*/ 64 w 99"/>
                <a:gd name="T9" fmla="*/ 10 h 79"/>
                <a:gd name="T10" fmla="*/ 59 w 99"/>
                <a:gd name="T11" fmla="*/ 0 h 79"/>
                <a:gd name="T12" fmla="*/ 38 w 99"/>
                <a:gd name="T13" fmla="*/ 0 h 79"/>
                <a:gd name="T14" fmla="*/ 32 w 99"/>
                <a:gd name="T15" fmla="*/ 10 h 79"/>
                <a:gd name="T16" fmla="*/ 32 w 99"/>
                <a:gd name="T17" fmla="*/ 35 h 79"/>
                <a:gd name="T18" fmla="*/ 26 w 99"/>
                <a:gd name="T19" fmla="*/ 20 h 79"/>
                <a:gd name="T20" fmla="*/ 7 w 99"/>
                <a:gd name="T21" fmla="*/ 20 h 79"/>
                <a:gd name="T22" fmla="*/ 1 w 99"/>
                <a:gd name="T23" fmla="*/ 32 h 79"/>
                <a:gd name="T24" fmla="*/ 0 w 99"/>
                <a:gd name="T25" fmla="*/ 79 h 79"/>
                <a:gd name="T26" fmla="*/ 99 w 99"/>
                <a:gd name="T27" fmla="*/ 79 h 79"/>
                <a:gd name="T28" fmla="*/ 97 w 99"/>
                <a:gd name="T29" fmla="*/ 32 h 7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9" h="79">
                  <a:moveTo>
                    <a:pt x="97" y="32"/>
                  </a:moveTo>
                  <a:lnTo>
                    <a:pt x="90" y="21"/>
                  </a:lnTo>
                  <a:lnTo>
                    <a:pt x="71" y="21"/>
                  </a:lnTo>
                  <a:lnTo>
                    <a:pt x="64" y="35"/>
                  </a:lnTo>
                  <a:lnTo>
                    <a:pt x="64" y="10"/>
                  </a:lnTo>
                  <a:lnTo>
                    <a:pt x="59" y="0"/>
                  </a:lnTo>
                  <a:lnTo>
                    <a:pt x="38" y="0"/>
                  </a:lnTo>
                  <a:lnTo>
                    <a:pt x="32" y="10"/>
                  </a:lnTo>
                  <a:lnTo>
                    <a:pt x="32" y="35"/>
                  </a:lnTo>
                  <a:lnTo>
                    <a:pt x="26" y="20"/>
                  </a:lnTo>
                  <a:lnTo>
                    <a:pt x="7" y="20"/>
                  </a:lnTo>
                  <a:lnTo>
                    <a:pt x="1" y="32"/>
                  </a:lnTo>
                  <a:lnTo>
                    <a:pt x="0" y="79"/>
                  </a:lnTo>
                  <a:lnTo>
                    <a:pt x="99" y="79"/>
                  </a:lnTo>
                  <a:lnTo>
                    <a:pt x="97" y="32"/>
                  </a:lnTo>
                  <a:close/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6" name="Freeform 42">
              <a:extLst>
                <a:ext uri="{FF2B5EF4-FFF2-40B4-BE49-F238E27FC236}">
                  <a16:creationId xmlns:a16="http://schemas.microsoft.com/office/drawing/2014/main" id="{A27D1DAF-4C5E-448B-B8F9-6D011E090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3" y="1637"/>
              <a:ext cx="139" cy="184"/>
            </a:xfrm>
            <a:custGeom>
              <a:avLst/>
              <a:gdLst>
                <a:gd name="T0" fmla="*/ 97 w 139"/>
                <a:gd name="T1" fmla="*/ 12 h 184"/>
                <a:gd name="T2" fmla="*/ 90 w 139"/>
                <a:gd name="T3" fmla="*/ 0 h 184"/>
                <a:gd name="T4" fmla="*/ 71 w 139"/>
                <a:gd name="T5" fmla="*/ 0 h 184"/>
                <a:gd name="T6" fmla="*/ 64 w 139"/>
                <a:gd name="T7" fmla="*/ 12 h 184"/>
                <a:gd name="T8" fmla="*/ 58 w 139"/>
                <a:gd name="T9" fmla="*/ 0 h 184"/>
                <a:gd name="T10" fmla="*/ 39 w 139"/>
                <a:gd name="T11" fmla="*/ 0 h 184"/>
                <a:gd name="T12" fmla="*/ 32 w 139"/>
                <a:gd name="T13" fmla="*/ 12 h 184"/>
                <a:gd name="T14" fmla="*/ 26 w 139"/>
                <a:gd name="T15" fmla="*/ 0 h 184"/>
                <a:gd name="T16" fmla="*/ 7 w 139"/>
                <a:gd name="T17" fmla="*/ 0 h 184"/>
                <a:gd name="T18" fmla="*/ 0 w 139"/>
                <a:gd name="T19" fmla="*/ 12 h 184"/>
                <a:gd name="T20" fmla="*/ 1 w 139"/>
                <a:gd name="T21" fmla="*/ 184 h 184"/>
                <a:gd name="T22" fmla="*/ 139 w 139"/>
                <a:gd name="T23" fmla="*/ 184 h 184"/>
                <a:gd name="T24" fmla="*/ 129 w 139"/>
                <a:gd name="T25" fmla="*/ 14 h 184"/>
                <a:gd name="T26" fmla="*/ 122 w 139"/>
                <a:gd name="T27" fmla="*/ 0 h 184"/>
                <a:gd name="T28" fmla="*/ 103 w 139"/>
                <a:gd name="T29" fmla="*/ 0 h 184"/>
                <a:gd name="T30" fmla="*/ 97 w 139"/>
                <a:gd name="T31" fmla="*/ 12 h 18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9" h="184">
                  <a:moveTo>
                    <a:pt x="97" y="12"/>
                  </a:moveTo>
                  <a:lnTo>
                    <a:pt x="90" y="0"/>
                  </a:lnTo>
                  <a:lnTo>
                    <a:pt x="71" y="0"/>
                  </a:lnTo>
                  <a:lnTo>
                    <a:pt x="64" y="1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32" y="12"/>
                  </a:lnTo>
                  <a:lnTo>
                    <a:pt x="26" y="0"/>
                  </a:lnTo>
                  <a:lnTo>
                    <a:pt x="7" y="0"/>
                  </a:lnTo>
                  <a:lnTo>
                    <a:pt x="0" y="12"/>
                  </a:lnTo>
                  <a:lnTo>
                    <a:pt x="1" y="184"/>
                  </a:lnTo>
                  <a:lnTo>
                    <a:pt x="139" y="184"/>
                  </a:lnTo>
                  <a:lnTo>
                    <a:pt x="129" y="14"/>
                  </a:lnTo>
                  <a:lnTo>
                    <a:pt x="122" y="0"/>
                  </a:lnTo>
                  <a:lnTo>
                    <a:pt x="103" y="0"/>
                  </a:lnTo>
                  <a:lnTo>
                    <a:pt x="97" y="12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7" name="Freeform 43">
              <a:extLst>
                <a:ext uri="{FF2B5EF4-FFF2-40B4-BE49-F238E27FC236}">
                  <a16:creationId xmlns:a16="http://schemas.microsoft.com/office/drawing/2014/main" id="{391B664C-F777-44FE-B39E-1335D844A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" y="1637"/>
              <a:ext cx="97" cy="77"/>
            </a:xfrm>
            <a:custGeom>
              <a:avLst/>
              <a:gdLst>
                <a:gd name="T0" fmla="*/ 96 w 97"/>
                <a:gd name="T1" fmla="*/ 11 h 77"/>
                <a:gd name="T2" fmla="*/ 89 w 97"/>
                <a:gd name="T3" fmla="*/ 0 h 77"/>
                <a:gd name="T4" fmla="*/ 70 w 97"/>
                <a:gd name="T5" fmla="*/ 0 h 77"/>
                <a:gd name="T6" fmla="*/ 64 w 97"/>
                <a:gd name="T7" fmla="*/ 12 h 77"/>
                <a:gd name="T8" fmla="*/ 58 w 97"/>
                <a:gd name="T9" fmla="*/ 0 h 77"/>
                <a:gd name="T10" fmla="*/ 39 w 97"/>
                <a:gd name="T11" fmla="*/ 0 h 77"/>
                <a:gd name="T12" fmla="*/ 33 w 97"/>
                <a:gd name="T13" fmla="*/ 12 h 77"/>
                <a:gd name="T14" fmla="*/ 27 w 97"/>
                <a:gd name="T15" fmla="*/ 0 h 77"/>
                <a:gd name="T16" fmla="*/ 8 w 97"/>
                <a:gd name="T17" fmla="*/ 0 h 77"/>
                <a:gd name="T18" fmla="*/ 2 w 97"/>
                <a:gd name="T19" fmla="*/ 12 h 77"/>
                <a:gd name="T20" fmla="*/ 0 w 97"/>
                <a:gd name="T21" fmla="*/ 77 h 77"/>
                <a:gd name="T22" fmla="*/ 97 w 97"/>
                <a:gd name="T23" fmla="*/ 77 h 77"/>
                <a:gd name="T24" fmla="*/ 96 w 97"/>
                <a:gd name="T25" fmla="*/ 11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7" h="77">
                  <a:moveTo>
                    <a:pt x="96" y="11"/>
                  </a:moveTo>
                  <a:lnTo>
                    <a:pt x="89" y="0"/>
                  </a:lnTo>
                  <a:lnTo>
                    <a:pt x="70" y="0"/>
                  </a:lnTo>
                  <a:lnTo>
                    <a:pt x="64" y="1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33" y="12"/>
                  </a:lnTo>
                  <a:lnTo>
                    <a:pt x="27" y="0"/>
                  </a:lnTo>
                  <a:lnTo>
                    <a:pt x="8" y="0"/>
                  </a:lnTo>
                  <a:lnTo>
                    <a:pt x="2" y="12"/>
                  </a:lnTo>
                  <a:lnTo>
                    <a:pt x="0" y="77"/>
                  </a:lnTo>
                  <a:lnTo>
                    <a:pt x="97" y="77"/>
                  </a:lnTo>
                  <a:lnTo>
                    <a:pt x="96" y="11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8" name="Freeform 44">
              <a:extLst>
                <a:ext uri="{FF2B5EF4-FFF2-40B4-BE49-F238E27FC236}">
                  <a16:creationId xmlns:a16="http://schemas.microsoft.com/office/drawing/2014/main" id="{0CC96805-6CBA-427C-B044-7E6776BBC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" y="1637"/>
              <a:ext cx="497" cy="184"/>
            </a:xfrm>
            <a:custGeom>
              <a:avLst/>
              <a:gdLst>
                <a:gd name="T0" fmla="*/ 12 w 497"/>
                <a:gd name="T1" fmla="*/ 12 h 184"/>
                <a:gd name="T2" fmla="*/ 0 w 497"/>
                <a:gd name="T3" fmla="*/ 184 h 184"/>
                <a:gd name="T4" fmla="*/ 69 w 497"/>
                <a:gd name="T5" fmla="*/ 184 h 184"/>
                <a:gd name="T6" fmla="*/ 74 w 497"/>
                <a:gd name="T7" fmla="*/ 137 h 184"/>
                <a:gd name="T8" fmla="*/ 106 w 497"/>
                <a:gd name="T9" fmla="*/ 137 h 184"/>
                <a:gd name="T10" fmla="*/ 110 w 497"/>
                <a:gd name="T11" fmla="*/ 184 h 184"/>
                <a:gd name="T12" fmla="*/ 387 w 497"/>
                <a:gd name="T13" fmla="*/ 184 h 184"/>
                <a:gd name="T14" fmla="*/ 401 w 497"/>
                <a:gd name="T15" fmla="*/ 143 h 184"/>
                <a:gd name="T16" fmla="*/ 428 w 497"/>
                <a:gd name="T17" fmla="*/ 143 h 184"/>
                <a:gd name="T18" fmla="*/ 442 w 497"/>
                <a:gd name="T19" fmla="*/ 184 h 184"/>
                <a:gd name="T20" fmla="*/ 497 w 497"/>
                <a:gd name="T21" fmla="*/ 184 h 184"/>
                <a:gd name="T22" fmla="*/ 493 w 497"/>
                <a:gd name="T23" fmla="*/ 12 h 184"/>
                <a:gd name="T24" fmla="*/ 487 w 497"/>
                <a:gd name="T25" fmla="*/ 0 h 184"/>
                <a:gd name="T26" fmla="*/ 467 w 497"/>
                <a:gd name="T27" fmla="*/ 0 h 184"/>
                <a:gd name="T28" fmla="*/ 461 w 497"/>
                <a:gd name="T29" fmla="*/ 12 h 184"/>
                <a:gd name="T30" fmla="*/ 455 w 497"/>
                <a:gd name="T31" fmla="*/ 0 h 184"/>
                <a:gd name="T32" fmla="*/ 435 w 497"/>
                <a:gd name="T33" fmla="*/ 0 h 184"/>
                <a:gd name="T34" fmla="*/ 429 w 497"/>
                <a:gd name="T35" fmla="*/ 12 h 184"/>
                <a:gd name="T36" fmla="*/ 423 w 497"/>
                <a:gd name="T37" fmla="*/ 0 h 184"/>
                <a:gd name="T38" fmla="*/ 403 w 497"/>
                <a:gd name="T39" fmla="*/ 0 h 184"/>
                <a:gd name="T40" fmla="*/ 397 w 497"/>
                <a:gd name="T41" fmla="*/ 12 h 184"/>
                <a:gd name="T42" fmla="*/ 391 w 497"/>
                <a:gd name="T43" fmla="*/ 0 h 184"/>
                <a:gd name="T44" fmla="*/ 371 w 497"/>
                <a:gd name="T45" fmla="*/ 0 h 184"/>
                <a:gd name="T46" fmla="*/ 365 w 497"/>
                <a:gd name="T47" fmla="*/ 12 h 184"/>
                <a:gd name="T48" fmla="*/ 358 w 497"/>
                <a:gd name="T49" fmla="*/ 0 h 184"/>
                <a:gd name="T50" fmla="*/ 339 w 497"/>
                <a:gd name="T51" fmla="*/ 0 h 184"/>
                <a:gd name="T52" fmla="*/ 333 w 497"/>
                <a:gd name="T53" fmla="*/ 12 h 184"/>
                <a:gd name="T54" fmla="*/ 326 w 497"/>
                <a:gd name="T55" fmla="*/ 0 h 184"/>
                <a:gd name="T56" fmla="*/ 307 w 497"/>
                <a:gd name="T57" fmla="*/ 0 h 184"/>
                <a:gd name="T58" fmla="*/ 301 w 497"/>
                <a:gd name="T59" fmla="*/ 12 h 184"/>
                <a:gd name="T60" fmla="*/ 294 w 497"/>
                <a:gd name="T61" fmla="*/ 0 h 184"/>
                <a:gd name="T62" fmla="*/ 275 w 497"/>
                <a:gd name="T63" fmla="*/ 0 h 184"/>
                <a:gd name="T64" fmla="*/ 269 w 497"/>
                <a:gd name="T65" fmla="*/ 12 h 184"/>
                <a:gd name="T66" fmla="*/ 262 w 497"/>
                <a:gd name="T67" fmla="*/ 0 h 184"/>
                <a:gd name="T68" fmla="*/ 243 w 497"/>
                <a:gd name="T69" fmla="*/ 0 h 184"/>
                <a:gd name="T70" fmla="*/ 237 w 497"/>
                <a:gd name="T71" fmla="*/ 12 h 184"/>
                <a:gd name="T72" fmla="*/ 230 w 497"/>
                <a:gd name="T73" fmla="*/ 0 h 184"/>
                <a:gd name="T74" fmla="*/ 211 w 497"/>
                <a:gd name="T75" fmla="*/ 0 h 184"/>
                <a:gd name="T76" fmla="*/ 205 w 497"/>
                <a:gd name="T77" fmla="*/ 12 h 184"/>
                <a:gd name="T78" fmla="*/ 198 w 497"/>
                <a:gd name="T79" fmla="*/ 0 h 184"/>
                <a:gd name="T80" fmla="*/ 179 w 497"/>
                <a:gd name="T81" fmla="*/ 0 h 184"/>
                <a:gd name="T82" fmla="*/ 172 w 497"/>
                <a:gd name="T83" fmla="*/ 12 h 184"/>
                <a:gd name="T84" fmla="*/ 166 w 497"/>
                <a:gd name="T85" fmla="*/ 0 h 184"/>
                <a:gd name="T86" fmla="*/ 147 w 497"/>
                <a:gd name="T87" fmla="*/ 0 h 184"/>
                <a:gd name="T88" fmla="*/ 140 w 497"/>
                <a:gd name="T89" fmla="*/ 12 h 184"/>
                <a:gd name="T90" fmla="*/ 134 w 497"/>
                <a:gd name="T91" fmla="*/ 0 h 184"/>
                <a:gd name="T92" fmla="*/ 115 w 497"/>
                <a:gd name="T93" fmla="*/ 0 h 184"/>
                <a:gd name="T94" fmla="*/ 108 w 497"/>
                <a:gd name="T95" fmla="*/ 12 h 184"/>
                <a:gd name="T96" fmla="*/ 102 w 497"/>
                <a:gd name="T97" fmla="*/ 0 h 184"/>
                <a:gd name="T98" fmla="*/ 83 w 497"/>
                <a:gd name="T99" fmla="*/ 0 h 184"/>
                <a:gd name="T100" fmla="*/ 76 w 497"/>
                <a:gd name="T101" fmla="*/ 12 h 184"/>
                <a:gd name="T102" fmla="*/ 70 w 497"/>
                <a:gd name="T103" fmla="*/ 0 h 184"/>
                <a:gd name="T104" fmla="*/ 51 w 497"/>
                <a:gd name="T105" fmla="*/ 0 h 184"/>
                <a:gd name="T106" fmla="*/ 44 w 497"/>
                <a:gd name="T107" fmla="*/ 12 h 184"/>
                <a:gd name="T108" fmla="*/ 38 w 497"/>
                <a:gd name="T109" fmla="*/ 0 h 184"/>
                <a:gd name="T110" fmla="*/ 19 w 497"/>
                <a:gd name="T111" fmla="*/ 0 h 184"/>
                <a:gd name="T112" fmla="*/ 12 w 497"/>
                <a:gd name="T113" fmla="*/ 12 h 18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97" h="184">
                  <a:moveTo>
                    <a:pt x="12" y="12"/>
                  </a:moveTo>
                  <a:lnTo>
                    <a:pt x="0" y="184"/>
                  </a:lnTo>
                  <a:lnTo>
                    <a:pt x="69" y="184"/>
                  </a:lnTo>
                  <a:lnTo>
                    <a:pt x="74" y="137"/>
                  </a:lnTo>
                  <a:lnTo>
                    <a:pt x="106" y="137"/>
                  </a:lnTo>
                  <a:lnTo>
                    <a:pt x="110" y="184"/>
                  </a:lnTo>
                  <a:lnTo>
                    <a:pt x="387" y="184"/>
                  </a:lnTo>
                  <a:lnTo>
                    <a:pt x="401" y="143"/>
                  </a:lnTo>
                  <a:lnTo>
                    <a:pt x="428" y="143"/>
                  </a:lnTo>
                  <a:lnTo>
                    <a:pt x="442" y="184"/>
                  </a:lnTo>
                  <a:lnTo>
                    <a:pt x="497" y="184"/>
                  </a:lnTo>
                  <a:lnTo>
                    <a:pt x="493" y="12"/>
                  </a:lnTo>
                  <a:lnTo>
                    <a:pt x="487" y="0"/>
                  </a:lnTo>
                  <a:lnTo>
                    <a:pt x="467" y="0"/>
                  </a:lnTo>
                  <a:lnTo>
                    <a:pt x="461" y="12"/>
                  </a:lnTo>
                  <a:lnTo>
                    <a:pt x="455" y="0"/>
                  </a:lnTo>
                  <a:lnTo>
                    <a:pt x="435" y="0"/>
                  </a:lnTo>
                  <a:lnTo>
                    <a:pt x="429" y="12"/>
                  </a:lnTo>
                  <a:lnTo>
                    <a:pt x="423" y="0"/>
                  </a:lnTo>
                  <a:lnTo>
                    <a:pt x="403" y="0"/>
                  </a:lnTo>
                  <a:lnTo>
                    <a:pt x="397" y="12"/>
                  </a:lnTo>
                  <a:lnTo>
                    <a:pt x="391" y="0"/>
                  </a:lnTo>
                  <a:lnTo>
                    <a:pt x="371" y="0"/>
                  </a:lnTo>
                  <a:lnTo>
                    <a:pt x="365" y="12"/>
                  </a:lnTo>
                  <a:lnTo>
                    <a:pt x="358" y="0"/>
                  </a:lnTo>
                  <a:lnTo>
                    <a:pt x="339" y="0"/>
                  </a:lnTo>
                  <a:lnTo>
                    <a:pt x="333" y="12"/>
                  </a:lnTo>
                  <a:lnTo>
                    <a:pt x="326" y="0"/>
                  </a:lnTo>
                  <a:lnTo>
                    <a:pt x="307" y="0"/>
                  </a:lnTo>
                  <a:lnTo>
                    <a:pt x="301" y="12"/>
                  </a:lnTo>
                  <a:lnTo>
                    <a:pt x="294" y="0"/>
                  </a:lnTo>
                  <a:lnTo>
                    <a:pt x="275" y="0"/>
                  </a:lnTo>
                  <a:lnTo>
                    <a:pt x="269" y="12"/>
                  </a:lnTo>
                  <a:lnTo>
                    <a:pt x="262" y="0"/>
                  </a:lnTo>
                  <a:lnTo>
                    <a:pt x="243" y="0"/>
                  </a:lnTo>
                  <a:lnTo>
                    <a:pt x="237" y="12"/>
                  </a:lnTo>
                  <a:lnTo>
                    <a:pt x="230" y="0"/>
                  </a:lnTo>
                  <a:lnTo>
                    <a:pt x="211" y="0"/>
                  </a:lnTo>
                  <a:lnTo>
                    <a:pt x="205" y="12"/>
                  </a:lnTo>
                  <a:lnTo>
                    <a:pt x="198" y="0"/>
                  </a:lnTo>
                  <a:lnTo>
                    <a:pt x="179" y="0"/>
                  </a:lnTo>
                  <a:lnTo>
                    <a:pt x="172" y="12"/>
                  </a:lnTo>
                  <a:lnTo>
                    <a:pt x="166" y="0"/>
                  </a:lnTo>
                  <a:lnTo>
                    <a:pt x="147" y="0"/>
                  </a:lnTo>
                  <a:lnTo>
                    <a:pt x="140" y="12"/>
                  </a:lnTo>
                  <a:lnTo>
                    <a:pt x="134" y="0"/>
                  </a:lnTo>
                  <a:lnTo>
                    <a:pt x="115" y="0"/>
                  </a:lnTo>
                  <a:lnTo>
                    <a:pt x="108" y="12"/>
                  </a:lnTo>
                  <a:lnTo>
                    <a:pt x="102" y="0"/>
                  </a:lnTo>
                  <a:lnTo>
                    <a:pt x="83" y="0"/>
                  </a:lnTo>
                  <a:lnTo>
                    <a:pt x="76" y="12"/>
                  </a:lnTo>
                  <a:lnTo>
                    <a:pt x="70" y="0"/>
                  </a:lnTo>
                  <a:lnTo>
                    <a:pt x="51" y="0"/>
                  </a:lnTo>
                  <a:lnTo>
                    <a:pt x="44" y="12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12" y="12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9" name="Freeform 45">
              <a:extLst>
                <a:ext uri="{FF2B5EF4-FFF2-40B4-BE49-F238E27FC236}">
                  <a16:creationId xmlns:a16="http://schemas.microsoft.com/office/drawing/2014/main" id="{E9A6421B-CB14-4485-959E-441DAE782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" y="1577"/>
              <a:ext cx="99" cy="48"/>
            </a:xfrm>
            <a:custGeom>
              <a:avLst/>
              <a:gdLst>
                <a:gd name="T0" fmla="*/ 98 w 99"/>
                <a:gd name="T1" fmla="*/ 12 h 48"/>
                <a:gd name="T2" fmla="*/ 92 w 99"/>
                <a:gd name="T3" fmla="*/ 0 h 48"/>
                <a:gd name="T4" fmla="*/ 72 w 99"/>
                <a:gd name="T5" fmla="*/ 0 h 48"/>
                <a:gd name="T6" fmla="*/ 66 w 99"/>
                <a:gd name="T7" fmla="*/ 12 h 48"/>
                <a:gd name="T8" fmla="*/ 59 w 99"/>
                <a:gd name="T9" fmla="*/ 0 h 48"/>
                <a:gd name="T10" fmla="*/ 40 w 99"/>
                <a:gd name="T11" fmla="*/ 0 h 48"/>
                <a:gd name="T12" fmla="*/ 34 w 99"/>
                <a:gd name="T13" fmla="*/ 12 h 48"/>
                <a:gd name="T14" fmla="*/ 27 w 99"/>
                <a:gd name="T15" fmla="*/ 0 h 48"/>
                <a:gd name="T16" fmla="*/ 8 w 99"/>
                <a:gd name="T17" fmla="*/ 0 h 48"/>
                <a:gd name="T18" fmla="*/ 2 w 99"/>
                <a:gd name="T19" fmla="*/ 12 h 48"/>
                <a:gd name="T20" fmla="*/ 0 w 99"/>
                <a:gd name="T21" fmla="*/ 48 h 48"/>
                <a:gd name="T22" fmla="*/ 99 w 99"/>
                <a:gd name="T23" fmla="*/ 48 h 48"/>
                <a:gd name="T24" fmla="*/ 98 w 99"/>
                <a:gd name="T25" fmla="*/ 12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9" h="48">
                  <a:moveTo>
                    <a:pt x="98" y="12"/>
                  </a:moveTo>
                  <a:lnTo>
                    <a:pt x="92" y="0"/>
                  </a:lnTo>
                  <a:lnTo>
                    <a:pt x="72" y="0"/>
                  </a:lnTo>
                  <a:lnTo>
                    <a:pt x="66" y="12"/>
                  </a:lnTo>
                  <a:lnTo>
                    <a:pt x="59" y="0"/>
                  </a:lnTo>
                  <a:lnTo>
                    <a:pt x="40" y="0"/>
                  </a:lnTo>
                  <a:lnTo>
                    <a:pt x="34" y="12"/>
                  </a:lnTo>
                  <a:lnTo>
                    <a:pt x="27" y="0"/>
                  </a:lnTo>
                  <a:lnTo>
                    <a:pt x="8" y="0"/>
                  </a:lnTo>
                  <a:lnTo>
                    <a:pt x="2" y="12"/>
                  </a:lnTo>
                  <a:lnTo>
                    <a:pt x="0" y="48"/>
                  </a:lnTo>
                  <a:lnTo>
                    <a:pt x="99" y="48"/>
                  </a:lnTo>
                  <a:lnTo>
                    <a:pt x="98" y="12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0" name="Freeform 46">
              <a:extLst>
                <a:ext uri="{FF2B5EF4-FFF2-40B4-BE49-F238E27FC236}">
                  <a16:creationId xmlns:a16="http://schemas.microsoft.com/office/drawing/2014/main" id="{D05A94BA-9FEC-4CCE-926B-C5A3CF3DE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" y="1577"/>
              <a:ext cx="35" cy="48"/>
            </a:xfrm>
            <a:custGeom>
              <a:avLst/>
              <a:gdLst>
                <a:gd name="T0" fmla="*/ 35 w 35"/>
                <a:gd name="T1" fmla="*/ 48 h 48"/>
                <a:gd name="T2" fmla="*/ 33 w 35"/>
                <a:gd name="T3" fmla="*/ 12 h 48"/>
                <a:gd name="T4" fmla="*/ 33 w 35"/>
                <a:gd name="T5" fmla="*/ 12 h 48"/>
                <a:gd name="T6" fmla="*/ 27 w 35"/>
                <a:gd name="T7" fmla="*/ 0 h 48"/>
                <a:gd name="T8" fmla="*/ 8 w 35"/>
                <a:gd name="T9" fmla="*/ 0 h 48"/>
                <a:gd name="T10" fmla="*/ 1 w 35"/>
                <a:gd name="T11" fmla="*/ 12 h 48"/>
                <a:gd name="T12" fmla="*/ 0 w 35"/>
                <a:gd name="T13" fmla="*/ 48 h 48"/>
                <a:gd name="T14" fmla="*/ 35 w 35"/>
                <a:gd name="T15" fmla="*/ 48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" h="48">
                  <a:moveTo>
                    <a:pt x="35" y="48"/>
                  </a:moveTo>
                  <a:lnTo>
                    <a:pt x="33" y="12"/>
                  </a:lnTo>
                  <a:lnTo>
                    <a:pt x="27" y="0"/>
                  </a:lnTo>
                  <a:lnTo>
                    <a:pt x="8" y="0"/>
                  </a:lnTo>
                  <a:lnTo>
                    <a:pt x="1" y="12"/>
                  </a:lnTo>
                  <a:lnTo>
                    <a:pt x="0" y="48"/>
                  </a:lnTo>
                  <a:lnTo>
                    <a:pt x="35" y="48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1" name="Freeform 47">
              <a:extLst>
                <a:ext uri="{FF2B5EF4-FFF2-40B4-BE49-F238E27FC236}">
                  <a16:creationId xmlns:a16="http://schemas.microsoft.com/office/drawing/2014/main" id="{6336C792-78F9-45F9-8EF5-48E01A523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9" y="1577"/>
              <a:ext cx="130" cy="48"/>
            </a:xfrm>
            <a:custGeom>
              <a:avLst/>
              <a:gdLst>
                <a:gd name="T0" fmla="*/ 97 w 130"/>
                <a:gd name="T1" fmla="*/ 12 h 48"/>
                <a:gd name="T2" fmla="*/ 91 w 130"/>
                <a:gd name="T3" fmla="*/ 0 h 48"/>
                <a:gd name="T4" fmla="*/ 72 w 130"/>
                <a:gd name="T5" fmla="*/ 0 h 48"/>
                <a:gd name="T6" fmla="*/ 65 w 130"/>
                <a:gd name="T7" fmla="*/ 12 h 48"/>
                <a:gd name="T8" fmla="*/ 59 w 130"/>
                <a:gd name="T9" fmla="*/ 0 h 48"/>
                <a:gd name="T10" fmla="*/ 39 w 130"/>
                <a:gd name="T11" fmla="*/ 0 h 48"/>
                <a:gd name="T12" fmla="*/ 33 w 130"/>
                <a:gd name="T13" fmla="*/ 12 h 48"/>
                <a:gd name="T14" fmla="*/ 27 w 130"/>
                <a:gd name="T15" fmla="*/ 0 h 48"/>
                <a:gd name="T16" fmla="*/ 7 w 130"/>
                <a:gd name="T17" fmla="*/ 0 h 48"/>
                <a:gd name="T18" fmla="*/ 1 w 130"/>
                <a:gd name="T19" fmla="*/ 12 h 48"/>
                <a:gd name="T20" fmla="*/ 0 w 130"/>
                <a:gd name="T21" fmla="*/ 48 h 48"/>
                <a:gd name="T22" fmla="*/ 130 w 130"/>
                <a:gd name="T23" fmla="*/ 48 h 48"/>
                <a:gd name="T24" fmla="*/ 129 w 130"/>
                <a:gd name="T25" fmla="*/ 12 h 48"/>
                <a:gd name="T26" fmla="*/ 123 w 130"/>
                <a:gd name="T27" fmla="*/ 0 h 48"/>
                <a:gd name="T28" fmla="*/ 104 w 130"/>
                <a:gd name="T29" fmla="*/ 0 h 48"/>
                <a:gd name="T30" fmla="*/ 97 w 130"/>
                <a:gd name="T31" fmla="*/ 12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0" h="48">
                  <a:moveTo>
                    <a:pt x="97" y="12"/>
                  </a:moveTo>
                  <a:lnTo>
                    <a:pt x="91" y="0"/>
                  </a:lnTo>
                  <a:lnTo>
                    <a:pt x="72" y="0"/>
                  </a:lnTo>
                  <a:lnTo>
                    <a:pt x="65" y="12"/>
                  </a:lnTo>
                  <a:lnTo>
                    <a:pt x="59" y="0"/>
                  </a:lnTo>
                  <a:lnTo>
                    <a:pt x="39" y="0"/>
                  </a:lnTo>
                  <a:lnTo>
                    <a:pt x="33" y="12"/>
                  </a:lnTo>
                  <a:lnTo>
                    <a:pt x="27" y="0"/>
                  </a:lnTo>
                  <a:lnTo>
                    <a:pt x="7" y="0"/>
                  </a:lnTo>
                  <a:lnTo>
                    <a:pt x="1" y="12"/>
                  </a:lnTo>
                  <a:lnTo>
                    <a:pt x="0" y="48"/>
                  </a:lnTo>
                  <a:lnTo>
                    <a:pt x="130" y="48"/>
                  </a:lnTo>
                  <a:lnTo>
                    <a:pt x="129" y="12"/>
                  </a:lnTo>
                  <a:lnTo>
                    <a:pt x="123" y="0"/>
                  </a:lnTo>
                  <a:lnTo>
                    <a:pt x="104" y="0"/>
                  </a:lnTo>
                  <a:lnTo>
                    <a:pt x="97" y="12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2" name="Freeform 48">
              <a:extLst>
                <a:ext uri="{FF2B5EF4-FFF2-40B4-BE49-F238E27FC236}">
                  <a16:creationId xmlns:a16="http://schemas.microsoft.com/office/drawing/2014/main" id="{3297A21F-6670-423F-9D06-47E798E93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" y="1577"/>
              <a:ext cx="130" cy="48"/>
            </a:xfrm>
            <a:custGeom>
              <a:avLst/>
              <a:gdLst>
                <a:gd name="T0" fmla="*/ 98 w 130"/>
                <a:gd name="T1" fmla="*/ 12 h 48"/>
                <a:gd name="T2" fmla="*/ 91 w 130"/>
                <a:gd name="T3" fmla="*/ 0 h 48"/>
                <a:gd name="T4" fmla="*/ 72 w 130"/>
                <a:gd name="T5" fmla="*/ 0 h 48"/>
                <a:gd name="T6" fmla="*/ 65 w 130"/>
                <a:gd name="T7" fmla="*/ 12 h 48"/>
                <a:gd name="T8" fmla="*/ 59 w 130"/>
                <a:gd name="T9" fmla="*/ 0 h 48"/>
                <a:gd name="T10" fmla="*/ 40 w 130"/>
                <a:gd name="T11" fmla="*/ 0 h 48"/>
                <a:gd name="T12" fmla="*/ 33 w 130"/>
                <a:gd name="T13" fmla="*/ 12 h 48"/>
                <a:gd name="T14" fmla="*/ 27 w 130"/>
                <a:gd name="T15" fmla="*/ 0 h 48"/>
                <a:gd name="T16" fmla="*/ 8 w 130"/>
                <a:gd name="T17" fmla="*/ 0 h 48"/>
                <a:gd name="T18" fmla="*/ 1 w 130"/>
                <a:gd name="T19" fmla="*/ 12 h 48"/>
                <a:gd name="T20" fmla="*/ 0 w 130"/>
                <a:gd name="T21" fmla="*/ 48 h 48"/>
                <a:gd name="T22" fmla="*/ 130 w 130"/>
                <a:gd name="T23" fmla="*/ 48 h 48"/>
                <a:gd name="T24" fmla="*/ 130 w 130"/>
                <a:gd name="T25" fmla="*/ 12 h 48"/>
                <a:gd name="T26" fmla="*/ 123 w 130"/>
                <a:gd name="T27" fmla="*/ 0 h 48"/>
                <a:gd name="T28" fmla="*/ 104 w 130"/>
                <a:gd name="T29" fmla="*/ 0 h 48"/>
                <a:gd name="T30" fmla="*/ 98 w 130"/>
                <a:gd name="T31" fmla="*/ 12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0" h="48">
                  <a:moveTo>
                    <a:pt x="98" y="12"/>
                  </a:moveTo>
                  <a:lnTo>
                    <a:pt x="91" y="0"/>
                  </a:lnTo>
                  <a:lnTo>
                    <a:pt x="72" y="0"/>
                  </a:lnTo>
                  <a:lnTo>
                    <a:pt x="65" y="12"/>
                  </a:lnTo>
                  <a:lnTo>
                    <a:pt x="59" y="0"/>
                  </a:lnTo>
                  <a:lnTo>
                    <a:pt x="40" y="0"/>
                  </a:lnTo>
                  <a:lnTo>
                    <a:pt x="33" y="12"/>
                  </a:lnTo>
                  <a:lnTo>
                    <a:pt x="27" y="0"/>
                  </a:lnTo>
                  <a:lnTo>
                    <a:pt x="8" y="0"/>
                  </a:lnTo>
                  <a:lnTo>
                    <a:pt x="1" y="12"/>
                  </a:lnTo>
                  <a:lnTo>
                    <a:pt x="0" y="48"/>
                  </a:lnTo>
                  <a:lnTo>
                    <a:pt x="130" y="48"/>
                  </a:lnTo>
                  <a:lnTo>
                    <a:pt x="130" y="12"/>
                  </a:lnTo>
                  <a:lnTo>
                    <a:pt x="123" y="0"/>
                  </a:lnTo>
                  <a:lnTo>
                    <a:pt x="104" y="0"/>
                  </a:lnTo>
                  <a:lnTo>
                    <a:pt x="98" y="12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3" name="Freeform 49">
              <a:extLst>
                <a:ext uri="{FF2B5EF4-FFF2-40B4-BE49-F238E27FC236}">
                  <a16:creationId xmlns:a16="http://schemas.microsoft.com/office/drawing/2014/main" id="{DAB77007-817D-4B3C-873F-F1C55D30E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" y="1577"/>
              <a:ext cx="132" cy="48"/>
            </a:xfrm>
            <a:custGeom>
              <a:avLst/>
              <a:gdLst>
                <a:gd name="T0" fmla="*/ 98 w 132"/>
                <a:gd name="T1" fmla="*/ 12 h 48"/>
                <a:gd name="T2" fmla="*/ 92 w 132"/>
                <a:gd name="T3" fmla="*/ 0 h 48"/>
                <a:gd name="T4" fmla="*/ 73 w 132"/>
                <a:gd name="T5" fmla="*/ 0 h 48"/>
                <a:gd name="T6" fmla="*/ 66 w 132"/>
                <a:gd name="T7" fmla="*/ 12 h 48"/>
                <a:gd name="T8" fmla="*/ 60 w 132"/>
                <a:gd name="T9" fmla="*/ 0 h 48"/>
                <a:gd name="T10" fmla="*/ 41 w 132"/>
                <a:gd name="T11" fmla="*/ 0 h 48"/>
                <a:gd name="T12" fmla="*/ 34 w 132"/>
                <a:gd name="T13" fmla="*/ 12 h 48"/>
                <a:gd name="T14" fmla="*/ 28 w 132"/>
                <a:gd name="T15" fmla="*/ 0 h 48"/>
                <a:gd name="T16" fmla="*/ 9 w 132"/>
                <a:gd name="T17" fmla="*/ 0 h 48"/>
                <a:gd name="T18" fmla="*/ 2 w 132"/>
                <a:gd name="T19" fmla="*/ 12 h 48"/>
                <a:gd name="T20" fmla="*/ 0 w 132"/>
                <a:gd name="T21" fmla="*/ 48 h 48"/>
                <a:gd name="T22" fmla="*/ 132 w 132"/>
                <a:gd name="T23" fmla="*/ 48 h 48"/>
                <a:gd name="T24" fmla="*/ 130 w 132"/>
                <a:gd name="T25" fmla="*/ 12 h 48"/>
                <a:gd name="T26" fmla="*/ 124 w 132"/>
                <a:gd name="T27" fmla="*/ 0 h 48"/>
                <a:gd name="T28" fmla="*/ 105 w 132"/>
                <a:gd name="T29" fmla="*/ 0 h 48"/>
                <a:gd name="T30" fmla="*/ 98 w 132"/>
                <a:gd name="T31" fmla="*/ 12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2" h="48">
                  <a:moveTo>
                    <a:pt x="98" y="12"/>
                  </a:moveTo>
                  <a:lnTo>
                    <a:pt x="92" y="0"/>
                  </a:lnTo>
                  <a:lnTo>
                    <a:pt x="73" y="0"/>
                  </a:lnTo>
                  <a:lnTo>
                    <a:pt x="66" y="12"/>
                  </a:lnTo>
                  <a:lnTo>
                    <a:pt x="60" y="0"/>
                  </a:lnTo>
                  <a:lnTo>
                    <a:pt x="41" y="0"/>
                  </a:lnTo>
                  <a:lnTo>
                    <a:pt x="34" y="12"/>
                  </a:lnTo>
                  <a:lnTo>
                    <a:pt x="28" y="0"/>
                  </a:lnTo>
                  <a:lnTo>
                    <a:pt x="9" y="0"/>
                  </a:lnTo>
                  <a:lnTo>
                    <a:pt x="2" y="12"/>
                  </a:lnTo>
                  <a:lnTo>
                    <a:pt x="0" y="48"/>
                  </a:lnTo>
                  <a:lnTo>
                    <a:pt x="132" y="48"/>
                  </a:lnTo>
                  <a:lnTo>
                    <a:pt x="130" y="12"/>
                  </a:lnTo>
                  <a:lnTo>
                    <a:pt x="124" y="0"/>
                  </a:lnTo>
                  <a:lnTo>
                    <a:pt x="105" y="0"/>
                  </a:lnTo>
                  <a:lnTo>
                    <a:pt x="98" y="12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4" name="Freeform 50">
              <a:extLst>
                <a:ext uri="{FF2B5EF4-FFF2-40B4-BE49-F238E27FC236}">
                  <a16:creationId xmlns:a16="http://schemas.microsoft.com/office/drawing/2014/main" id="{AFD6492B-92A8-47B7-A158-9717520FD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" y="1555"/>
              <a:ext cx="774" cy="286"/>
            </a:xfrm>
            <a:custGeom>
              <a:avLst/>
              <a:gdLst>
                <a:gd name="T0" fmla="*/ 0 w 774"/>
                <a:gd name="T1" fmla="*/ 286 h 286"/>
                <a:gd name="T2" fmla="*/ 774 w 774"/>
                <a:gd name="T3" fmla="*/ 286 h 286"/>
                <a:gd name="T4" fmla="*/ 753 w 774"/>
                <a:gd name="T5" fmla="*/ 0 h 286"/>
                <a:gd name="T6" fmla="*/ 20 w 774"/>
                <a:gd name="T7" fmla="*/ 0 h 286"/>
                <a:gd name="T8" fmla="*/ 0 w 774"/>
                <a:gd name="T9" fmla="*/ 286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74" h="286">
                  <a:moveTo>
                    <a:pt x="0" y="286"/>
                  </a:moveTo>
                  <a:lnTo>
                    <a:pt x="774" y="286"/>
                  </a:lnTo>
                  <a:lnTo>
                    <a:pt x="753" y="0"/>
                  </a:lnTo>
                  <a:lnTo>
                    <a:pt x="20" y="0"/>
                  </a:lnTo>
                  <a:lnTo>
                    <a:pt x="0" y="286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5" name="Rectangle 51">
              <a:extLst>
                <a:ext uri="{FF2B5EF4-FFF2-40B4-BE49-F238E27FC236}">
                  <a16:creationId xmlns:a16="http://schemas.microsoft.com/office/drawing/2014/main" id="{7CB83696-799A-4C05-AAD2-D464C7ABD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1888"/>
              <a:ext cx="2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0" i="0">
                  <a:solidFill>
                    <a:srgbClr val="000000"/>
                  </a:solidFill>
                  <a:latin typeface="宋体" panose="02010600030101010101" pitchFamily="2" charset="-122"/>
                </a:rPr>
                <a:t>键盘</a:t>
              </a:r>
              <a:endParaRPr lang="zh-CN" altLang="en-US" sz="1600" b="0" i="0">
                <a:latin typeface="Arial" panose="020B0604020202020204" pitchFamily="34" charset="0"/>
              </a:endParaRPr>
            </a:p>
          </p:txBody>
        </p:sp>
        <p:sp>
          <p:nvSpPr>
            <p:cNvPr id="64566" name="Line 52">
              <a:extLst>
                <a:ext uri="{FF2B5EF4-FFF2-40B4-BE49-F238E27FC236}">
                  <a16:creationId xmlns:a16="http://schemas.microsoft.com/office/drawing/2014/main" id="{9940FE94-D60C-48DB-A23D-4ABD7DA6D8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9" y="1697"/>
              <a:ext cx="256" cy="0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7" name="Freeform 53">
              <a:extLst>
                <a:ext uri="{FF2B5EF4-FFF2-40B4-BE49-F238E27FC236}">
                  <a16:creationId xmlns:a16="http://schemas.microsoft.com/office/drawing/2014/main" id="{8BBDB8FD-C999-4035-BE61-F62842027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" y="1683"/>
              <a:ext cx="27" cy="28"/>
            </a:xfrm>
            <a:custGeom>
              <a:avLst/>
              <a:gdLst>
                <a:gd name="T0" fmla="*/ 0 w 27"/>
                <a:gd name="T1" fmla="*/ 0 h 28"/>
                <a:gd name="T2" fmla="*/ 27 w 27"/>
                <a:gd name="T3" fmla="*/ 14 h 28"/>
                <a:gd name="T4" fmla="*/ 0 w 27"/>
                <a:gd name="T5" fmla="*/ 28 h 28"/>
                <a:gd name="T6" fmla="*/ 0 w 27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28">
                  <a:moveTo>
                    <a:pt x="0" y="0"/>
                  </a:moveTo>
                  <a:lnTo>
                    <a:pt x="27" y="14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8" name="Rectangle 54">
              <a:extLst>
                <a:ext uri="{FF2B5EF4-FFF2-40B4-BE49-F238E27FC236}">
                  <a16:creationId xmlns:a16="http://schemas.microsoft.com/office/drawing/2014/main" id="{7E984194-76EA-45B5-845E-07E07265C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" y="1619"/>
              <a:ext cx="333" cy="1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569" name="Rectangle 55">
              <a:extLst>
                <a:ext uri="{FF2B5EF4-FFF2-40B4-BE49-F238E27FC236}">
                  <a16:creationId xmlns:a16="http://schemas.microsoft.com/office/drawing/2014/main" id="{1FFDEBEE-FA98-4D3D-8C7A-9AF7225C9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" y="1599"/>
              <a:ext cx="43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0">
                  <a:solidFill>
                    <a:srgbClr val="000000"/>
                  </a:solidFill>
                </a:rPr>
                <a:t>3     4</a:t>
              </a:r>
              <a:endParaRPr lang="en-US" altLang="zh-CN" sz="2400" b="0" i="0">
                <a:latin typeface="Arial" panose="020B0604020202020204" pitchFamily="34" charset="0"/>
              </a:endParaRPr>
            </a:p>
          </p:txBody>
        </p:sp>
        <p:sp>
          <p:nvSpPr>
            <p:cNvPr id="64570" name="Line 56">
              <a:extLst>
                <a:ext uri="{FF2B5EF4-FFF2-40B4-BE49-F238E27FC236}">
                  <a16:creationId xmlns:a16="http://schemas.microsoft.com/office/drawing/2014/main" id="{A869B6A8-851D-4066-AE01-A35A26DD57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38" y="1697"/>
              <a:ext cx="257" cy="0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71" name="Freeform 57">
              <a:extLst>
                <a:ext uri="{FF2B5EF4-FFF2-40B4-BE49-F238E27FC236}">
                  <a16:creationId xmlns:a16="http://schemas.microsoft.com/office/drawing/2014/main" id="{0F49C0FC-AB27-451E-B0A3-045477686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1" y="1683"/>
              <a:ext cx="27" cy="28"/>
            </a:xfrm>
            <a:custGeom>
              <a:avLst/>
              <a:gdLst>
                <a:gd name="T0" fmla="*/ 0 w 27"/>
                <a:gd name="T1" fmla="*/ 0 h 28"/>
                <a:gd name="T2" fmla="*/ 27 w 27"/>
                <a:gd name="T3" fmla="*/ 14 h 28"/>
                <a:gd name="T4" fmla="*/ 0 w 27"/>
                <a:gd name="T5" fmla="*/ 28 h 28"/>
                <a:gd name="T6" fmla="*/ 0 w 27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28">
                  <a:moveTo>
                    <a:pt x="0" y="0"/>
                  </a:moveTo>
                  <a:lnTo>
                    <a:pt x="27" y="14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72" name="Line 58">
              <a:extLst>
                <a:ext uri="{FF2B5EF4-FFF2-40B4-BE49-F238E27FC236}">
                  <a16:creationId xmlns:a16="http://schemas.microsoft.com/office/drawing/2014/main" id="{2B739901-D618-4E51-AB33-370E2B1DF9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99" y="1697"/>
              <a:ext cx="256" cy="0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73" name="Freeform 59">
              <a:extLst>
                <a:ext uri="{FF2B5EF4-FFF2-40B4-BE49-F238E27FC236}">
                  <a16:creationId xmlns:a16="http://schemas.microsoft.com/office/drawing/2014/main" id="{5AC1C742-653B-467A-AA85-67C7F990F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2" y="1683"/>
              <a:ext cx="27" cy="28"/>
            </a:xfrm>
            <a:custGeom>
              <a:avLst/>
              <a:gdLst>
                <a:gd name="T0" fmla="*/ 0 w 27"/>
                <a:gd name="T1" fmla="*/ 0 h 28"/>
                <a:gd name="T2" fmla="*/ 27 w 27"/>
                <a:gd name="T3" fmla="*/ 14 h 28"/>
                <a:gd name="T4" fmla="*/ 0 w 27"/>
                <a:gd name="T5" fmla="*/ 28 h 28"/>
                <a:gd name="T6" fmla="*/ 0 w 27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28">
                  <a:moveTo>
                    <a:pt x="0" y="0"/>
                  </a:moveTo>
                  <a:lnTo>
                    <a:pt x="27" y="14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74" name="Line 60">
              <a:extLst>
                <a:ext uri="{FF2B5EF4-FFF2-40B4-BE49-F238E27FC236}">
                  <a16:creationId xmlns:a16="http://schemas.microsoft.com/office/drawing/2014/main" id="{1688AA7D-145D-4284-B852-1E66E94447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18" y="1697"/>
              <a:ext cx="256" cy="0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75" name="Freeform 61">
              <a:extLst>
                <a:ext uri="{FF2B5EF4-FFF2-40B4-BE49-F238E27FC236}">
                  <a16:creationId xmlns:a16="http://schemas.microsoft.com/office/drawing/2014/main" id="{BE6014E6-9352-46D8-9E8E-5612B3F2D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" y="1683"/>
              <a:ext cx="27" cy="28"/>
            </a:xfrm>
            <a:custGeom>
              <a:avLst/>
              <a:gdLst>
                <a:gd name="T0" fmla="*/ 0 w 27"/>
                <a:gd name="T1" fmla="*/ 0 h 28"/>
                <a:gd name="T2" fmla="*/ 27 w 27"/>
                <a:gd name="T3" fmla="*/ 14 h 28"/>
                <a:gd name="T4" fmla="*/ 0 w 27"/>
                <a:gd name="T5" fmla="*/ 28 h 28"/>
                <a:gd name="T6" fmla="*/ 0 w 27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28">
                  <a:moveTo>
                    <a:pt x="0" y="0"/>
                  </a:moveTo>
                  <a:lnTo>
                    <a:pt x="27" y="14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4520" name="Group 104">
            <a:extLst>
              <a:ext uri="{FF2B5EF4-FFF2-40B4-BE49-F238E27FC236}">
                <a16:creationId xmlns:a16="http://schemas.microsoft.com/office/drawing/2014/main" id="{3CAF90E9-6E3D-465B-9C62-D4D59D23C2BE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4581525"/>
            <a:ext cx="7200900" cy="1162050"/>
            <a:chOff x="1020" y="2970"/>
            <a:chExt cx="4536" cy="732"/>
          </a:xfrm>
        </p:grpSpPr>
        <p:sp>
          <p:nvSpPr>
            <p:cNvPr id="64522" name="AutoShape 64">
              <a:extLst>
                <a:ext uri="{FF2B5EF4-FFF2-40B4-BE49-F238E27FC236}">
                  <a16:creationId xmlns:a16="http://schemas.microsoft.com/office/drawing/2014/main" id="{1A78F156-BAD4-4FEA-A00F-15B5CE536F8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20" y="2970"/>
              <a:ext cx="3318" cy="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3" name="Freeform 66">
              <a:extLst>
                <a:ext uri="{FF2B5EF4-FFF2-40B4-BE49-F238E27FC236}">
                  <a16:creationId xmlns:a16="http://schemas.microsoft.com/office/drawing/2014/main" id="{06CFFAD2-50A8-4ABC-822E-B5791D187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" y="3393"/>
              <a:ext cx="455" cy="41"/>
            </a:xfrm>
            <a:custGeom>
              <a:avLst/>
              <a:gdLst>
                <a:gd name="T0" fmla="*/ 455 w 455"/>
                <a:gd name="T1" fmla="*/ 19 h 41"/>
                <a:gd name="T2" fmla="*/ 453 w 455"/>
                <a:gd name="T3" fmla="*/ 17 h 41"/>
                <a:gd name="T4" fmla="*/ 448 w 455"/>
                <a:gd name="T5" fmla="*/ 15 h 41"/>
                <a:gd name="T6" fmla="*/ 442 w 455"/>
                <a:gd name="T7" fmla="*/ 13 h 41"/>
                <a:gd name="T8" fmla="*/ 433 w 455"/>
                <a:gd name="T9" fmla="*/ 11 h 41"/>
                <a:gd name="T10" fmla="*/ 423 w 455"/>
                <a:gd name="T11" fmla="*/ 9 h 41"/>
                <a:gd name="T12" fmla="*/ 410 w 455"/>
                <a:gd name="T13" fmla="*/ 8 h 41"/>
                <a:gd name="T14" fmla="*/ 396 w 455"/>
                <a:gd name="T15" fmla="*/ 6 h 41"/>
                <a:gd name="T16" fmla="*/ 381 w 455"/>
                <a:gd name="T17" fmla="*/ 5 h 41"/>
                <a:gd name="T18" fmla="*/ 364 w 455"/>
                <a:gd name="T19" fmla="*/ 4 h 41"/>
                <a:gd name="T20" fmla="*/ 346 w 455"/>
                <a:gd name="T21" fmla="*/ 3 h 41"/>
                <a:gd name="T22" fmla="*/ 326 w 455"/>
                <a:gd name="T23" fmla="*/ 1 h 41"/>
                <a:gd name="T24" fmla="*/ 295 w 455"/>
                <a:gd name="T25" fmla="*/ 0 h 41"/>
                <a:gd name="T26" fmla="*/ 251 w 455"/>
                <a:gd name="T27" fmla="*/ 0 h 41"/>
                <a:gd name="T28" fmla="*/ 204 w 455"/>
                <a:gd name="T29" fmla="*/ 0 h 41"/>
                <a:gd name="T30" fmla="*/ 160 w 455"/>
                <a:gd name="T31" fmla="*/ 0 h 41"/>
                <a:gd name="T32" fmla="*/ 129 w 455"/>
                <a:gd name="T33" fmla="*/ 1 h 41"/>
                <a:gd name="T34" fmla="*/ 109 w 455"/>
                <a:gd name="T35" fmla="*/ 3 h 41"/>
                <a:gd name="T36" fmla="*/ 91 w 455"/>
                <a:gd name="T37" fmla="*/ 4 h 41"/>
                <a:gd name="T38" fmla="*/ 74 w 455"/>
                <a:gd name="T39" fmla="*/ 5 h 41"/>
                <a:gd name="T40" fmla="*/ 59 w 455"/>
                <a:gd name="T41" fmla="*/ 6 h 41"/>
                <a:gd name="T42" fmla="*/ 45 w 455"/>
                <a:gd name="T43" fmla="*/ 8 h 41"/>
                <a:gd name="T44" fmla="*/ 33 w 455"/>
                <a:gd name="T45" fmla="*/ 9 h 41"/>
                <a:gd name="T46" fmla="*/ 22 w 455"/>
                <a:gd name="T47" fmla="*/ 11 h 41"/>
                <a:gd name="T48" fmla="*/ 14 w 455"/>
                <a:gd name="T49" fmla="*/ 13 h 41"/>
                <a:gd name="T50" fmla="*/ 7 w 455"/>
                <a:gd name="T51" fmla="*/ 15 h 41"/>
                <a:gd name="T52" fmla="*/ 2 w 455"/>
                <a:gd name="T53" fmla="*/ 17 h 41"/>
                <a:gd name="T54" fmla="*/ 0 w 455"/>
                <a:gd name="T55" fmla="*/ 19 h 41"/>
                <a:gd name="T56" fmla="*/ 0 w 455"/>
                <a:gd name="T57" fmla="*/ 21 h 41"/>
                <a:gd name="T58" fmla="*/ 2 w 455"/>
                <a:gd name="T59" fmla="*/ 23 h 41"/>
                <a:gd name="T60" fmla="*/ 7 w 455"/>
                <a:gd name="T61" fmla="*/ 25 h 41"/>
                <a:gd name="T62" fmla="*/ 14 w 455"/>
                <a:gd name="T63" fmla="*/ 27 h 41"/>
                <a:gd name="T64" fmla="*/ 22 w 455"/>
                <a:gd name="T65" fmla="*/ 29 h 41"/>
                <a:gd name="T66" fmla="*/ 33 w 455"/>
                <a:gd name="T67" fmla="*/ 31 h 41"/>
                <a:gd name="T68" fmla="*/ 45 w 455"/>
                <a:gd name="T69" fmla="*/ 33 h 41"/>
                <a:gd name="T70" fmla="*/ 59 w 455"/>
                <a:gd name="T71" fmla="*/ 34 h 41"/>
                <a:gd name="T72" fmla="*/ 74 w 455"/>
                <a:gd name="T73" fmla="*/ 36 h 41"/>
                <a:gd name="T74" fmla="*/ 91 w 455"/>
                <a:gd name="T75" fmla="*/ 37 h 41"/>
                <a:gd name="T76" fmla="*/ 109 w 455"/>
                <a:gd name="T77" fmla="*/ 38 h 41"/>
                <a:gd name="T78" fmla="*/ 129 w 455"/>
                <a:gd name="T79" fmla="*/ 39 h 41"/>
                <a:gd name="T80" fmla="*/ 160 w 455"/>
                <a:gd name="T81" fmla="*/ 40 h 41"/>
                <a:gd name="T82" fmla="*/ 204 w 455"/>
                <a:gd name="T83" fmla="*/ 41 h 41"/>
                <a:gd name="T84" fmla="*/ 251 w 455"/>
                <a:gd name="T85" fmla="*/ 41 h 41"/>
                <a:gd name="T86" fmla="*/ 295 w 455"/>
                <a:gd name="T87" fmla="*/ 40 h 41"/>
                <a:gd name="T88" fmla="*/ 326 w 455"/>
                <a:gd name="T89" fmla="*/ 39 h 41"/>
                <a:gd name="T90" fmla="*/ 346 w 455"/>
                <a:gd name="T91" fmla="*/ 38 h 41"/>
                <a:gd name="T92" fmla="*/ 364 w 455"/>
                <a:gd name="T93" fmla="*/ 37 h 41"/>
                <a:gd name="T94" fmla="*/ 381 w 455"/>
                <a:gd name="T95" fmla="*/ 36 h 41"/>
                <a:gd name="T96" fmla="*/ 396 w 455"/>
                <a:gd name="T97" fmla="*/ 34 h 41"/>
                <a:gd name="T98" fmla="*/ 410 w 455"/>
                <a:gd name="T99" fmla="*/ 33 h 41"/>
                <a:gd name="T100" fmla="*/ 423 w 455"/>
                <a:gd name="T101" fmla="*/ 31 h 41"/>
                <a:gd name="T102" fmla="*/ 433 w 455"/>
                <a:gd name="T103" fmla="*/ 29 h 41"/>
                <a:gd name="T104" fmla="*/ 442 w 455"/>
                <a:gd name="T105" fmla="*/ 27 h 41"/>
                <a:gd name="T106" fmla="*/ 448 w 455"/>
                <a:gd name="T107" fmla="*/ 25 h 41"/>
                <a:gd name="T108" fmla="*/ 453 w 455"/>
                <a:gd name="T109" fmla="*/ 23 h 41"/>
                <a:gd name="T110" fmla="*/ 455 w 455"/>
                <a:gd name="T111" fmla="*/ 21 h 4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55" h="41">
                  <a:moveTo>
                    <a:pt x="455" y="20"/>
                  </a:moveTo>
                  <a:lnTo>
                    <a:pt x="455" y="19"/>
                  </a:lnTo>
                  <a:lnTo>
                    <a:pt x="454" y="18"/>
                  </a:lnTo>
                  <a:lnTo>
                    <a:pt x="453" y="17"/>
                  </a:lnTo>
                  <a:lnTo>
                    <a:pt x="451" y="16"/>
                  </a:lnTo>
                  <a:lnTo>
                    <a:pt x="448" y="15"/>
                  </a:lnTo>
                  <a:lnTo>
                    <a:pt x="445" y="14"/>
                  </a:lnTo>
                  <a:lnTo>
                    <a:pt x="442" y="13"/>
                  </a:lnTo>
                  <a:lnTo>
                    <a:pt x="437" y="12"/>
                  </a:lnTo>
                  <a:lnTo>
                    <a:pt x="433" y="11"/>
                  </a:lnTo>
                  <a:lnTo>
                    <a:pt x="428" y="10"/>
                  </a:lnTo>
                  <a:lnTo>
                    <a:pt x="423" y="9"/>
                  </a:lnTo>
                  <a:lnTo>
                    <a:pt x="416" y="9"/>
                  </a:lnTo>
                  <a:lnTo>
                    <a:pt x="410" y="8"/>
                  </a:lnTo>
                  <a:lnTo>
                    <a:pt x="403" y="7"/>
                  </a:lnTo>
                  <a:lnTo>
                    <a:pt x="396" y="6"/>
                  </a:lnTo>
                  <a:lnTo>
                    <a:pt x="389" y="6"/>
                  </a:lnTo>
                  <a:lnTo>
                    <a:pt x="381" y="5"/>
                  </a:lnTo>
                  <a:lnTo>
                    <a:pt x="373" y="4"/>
                  </a:lnTo>
                  <a:lnTo>
                    <a:pt x="364" y="4"/>
                  </a:lnTo>
                  <a:lnTo>
                    <a:pt x="355" y="3"/>
                  </a:lnTo>
                  <a:lnTo>
                    <a:pt x="346" y="3"/>
                  </a:lnTo>
                  <a:lnTo>
                    <a:pt x="336" y="2"/>
                  </a:lnTo>
                  <a:lnTo>
                    <a:pt x="326" y="1"/>
                  </a:lnTo>
                  <a:lnTo>
                    <a:pt x="316" y="1"/>
                  </a:lnTo>
                  <a:lnTo>
                    <a:pt x="295" y="0"/>
                  </a:lnTo>
                  <a:lnTo>
                    <a:pt x="273" y="0"/>
                  </a:lnTo>
                  <a:lnTo>
                    <a:pt x="251" y="0"/>
                  </a:lnTo>
                  <a:lnTo>
                    <a:pt x="227" y="0"/>
                  </a:lnTo>
                  <a:lnTo>
                    <a:pt x="204" y="0"/>
                  </a:lnTo>
                  <a:lnTo>
                    <a:pt x="182" y="0"/>
                  </a:lnTo>
                  <a:lnTo>
                    <a:pt x="160" y="0"/>
                  </a:lnTo>
                  <a:lnTo>
                    <a:pt x="139" y="1"/>
                  </a:lnTo>
                  <a:lnTo>
                    <a:pt x="129" y="1"/>
                  </a:lnTo>
                  <a:lnTo>
                    <a:pt x="119" y="2"/>
                  </a:lnTo>
                  <a:lnTo>
                    <a:pt x="109" y="3"/>
                  </a:lnTo>
                  <a:lnTo>
                    <a:pt x="100" y="3"/>
                  </a:lnTo>
                  <a:lnTo>
                    <a:pt x="91" y="4"/>
                  </a:lnTo>
                  <a:lnTo>
                    <a:pt x="82" y="4"/>
                  </a:lnTo>
                  <a:lnTo>
                    <a:pt x="74" y="5"/>
                  </a:lnTo>
                  <a:lnTo>
                    <a:pt x="67" y="6"/>
                  </a:lnTo>
                  <a:lnTo>
                    <a:pt x="59" y="6"/>
                  </a:lnTo>
                  <a:lnTo>
                    <a:pt x="52" y="7"/>
                  </a:lnTo>
                  <a:lnTo>
                    <a:pt x="45" y="8"/>
                  </a:lnTo>
                  <a:lnTo>
                    <a:pt x="39" y="9"/>
                  </a:lnTo>
                  <a:lnTo>
                    <a:pt x="33" y="9"/>
                  </a:lnTo>
                  <a:lnTo>
                    <a:pt x="27" y="10"/>
                  </a:lnTo>
                  <a:lnTo>
                    <a:pt x="22" y="11"/>
                  </a:lnTo>
                  <a:lnTo>
                    <a:pt x="17" y="12"/>
                  </a:lnTo>
                  <a:lnTo>
                    <a:pt x="14" y="13"/>
                  </a:lnTo>
                  <a:lnTo>
                    <a:pt x="10" y="14"/>
                  </a:lnTo>
                  <a:lnTo>
                    <a:pt x="7" y="15"/>
                  </a:lnTo>
                  <a:lnTo>
                    <a:pt x="4" y="16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19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1" y="22"/>
                  </a:lnTo>
                  <a:lnTo>
                    <a:pt x="2" y="23"/>
                  </a:lnTo>
                  <a:lnTo>
                    <a:pt x="4" y="24"/>
                  </a:lnTo>
                  <a:lnTo>
                    <a:pt x="7" y="25"/>
                  </a:lnTo>
                  <a:lnTo>
                    <a:pt x="10" y="26"/>
                  </a:lnTo>
                  <a:lnTo>
                    <a:pt x="14" y="27"/>
                  </a:lnTo>
                  <a:lnTo>
                    <a:pt x="17" y="28"/>
                  </a:lnTo>
                  <a:lnTo>
                    <a:pt x="22" y="29"/>
                  </a:lnTo>
                  <a:lnTo>
                    <a:pt x="27" y="30"/>
                  </a:lnTo>
                  <a:lnTo>
                    <a:pt x="33" y="31"/>
                  </a:lnTo>
                  <a:lnTo>
                    <a:pt x="39" y="32"/>
                  </a:lnTo>
                  <a:lnTo>
                    <a:pt x="45" y="33"/>
                  </a:lnTo>
                  <a:lnTo>
                    <a:pt x="52" y="33"/>
                  </a:lnTo>
                  <a:lnTo>
                    <a:pt x="59" y="34"/>
                  </a:lnTo>
                  <a:lnTo>
                    <a:pt x="67" y="35"/>
                  </a:lnTo>
                  <a:lnTo>
                    <a:pt x="74" y="36"/>
                  </a:lnTo>
                  <a:lnTo>
                    <a:pt x="82" y="36"/>
                  </a:lnTo>
                  <a:lnTo>
                    <a:pt x="91" y="37"/>
                  </a:lnTo>
                  <a:lnTo>
                    <a:pt x="100" y="38"/>
                  </a:lnTo>
                  <a:lnTo>
                    <a:pt x="109" y="38"/>
                  </a:lnTo>
                  <a:lnTo>
                    <a:pt x="119" y="38"/>
                  </a:lnTo>
                  <a:lnTo>
                    <a:pt x="129" y="39"/>
                  </a:lnTo>
                  <a:lnTo>
                    <a:pt x="139" y="39"/>
                  </a:lnTo>
                  <a:lnTo>
                    <a:pt x="160" y="40"/>
                  </a:lnTo>
                  <a:lnTo>
                    <a:pt x="182" y="41"/>
                  </a:lnTo>
                  <a:lnTo>
                    <a:pt x="204" y="41"/>
                  </a:lnTo>
                  <a:lnTo>
                    <a:pt x="227" y="41"/>
                  </a:lnTo>
                  <a:lnTo>
                    <a:pt x="251" y="41"/>
                  </a:lnTo>
                  <a:lnTo>
                    <a:pt x="273" y="41"/>
                  </a:lnTo>
                  <a:lnTo>
                    <a:pt x="295" y="40"/>
                  </a:lnTo>
                  <a:lnTo>
                    <a:pt x="316" y="39"/>
                  </a:lnTo>
                  <a:lnTo>
                    <a:pt x="326" y="39"/>
                  </a:lnTo>
                  <a:lnTo>
                    <a:pt x="336" y="38"/>
                  </a:lnTo>
                  <a:lnTo>
                    <a:pt x="346" y="38"/>
                  </a:lnTo>
                  <a:lnTo>
                    <a:pt x="355" y="38"/>
                  </a:lnTo>
                  <a:lnTo>
                    <a:pt x="364" y="37"/>
                  </a:lnTo>
                  <a:lnTo>
                    <a:pt x="373" y="36"/>
                  </a:lnTo>
                  <a:lnTo>
                    <a:pt x="381" y="36"/>
                  </a:lnTo>
                  <a:lnTo>
                    <a:pt x="389" y="35"/>
                  </a:lnTo>
                  <a:lnTo>
                    <a:pt x="396" y="34"/>
                  </a:lnTo>
                  <a:lnTo>
                    <a:pt x="403" y="33"/>
                  </a:lnTo>
                  <a:lnTo>
                    <a:pt x="410" y="33"/>
                  </a:lnTo>
                  <a:lnTo>
                    <a:pt x="416" y="32"/>
                  </a:lnTo>
                  <a:lnTo>
                    <a:pt x="423" y="31"/>
                  </a:lnTo>
                  <a:lnTo>
                    <a:pt x="428" y="30"/>
                  </a:lnTo>
                  <a:lnTo>
                    <a:pt x="433" y="29"/>
                  </a:lnTo>
                  <a:lnTo>
                    <a:pt x="437" y="28"/>
                  </a:lnTo>
                  <a:lnTo>
                    <a:pt x="442" y="27"/>
                  </a:lnTo>
                  <a:lnTo>
                    <a:pt x="445" y="26"/>
                  </a:lnTo>
                  <a:lnTo>
                    <a:pt x="448" y="25"/>
                  </a:lnTo>
                  <a:lnTo>
                    <a:pt x="451" y="24"/>
                  </a:lnTo>
                  <a:lnTo>
                    <a:pt x="453" y="23"/>
                  </a:lnTo>
                  <a:lnTo>
                    <a:pt x="454" y="22"/>
                  </a:lnTo>
                  <a:lnTo>
                    <a:pt x="455" y="21"/>
                  </a:lnTo>
                  <a:lnTo>
                    <a:pt x="455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4" name="Freeform 67">
              <a:extLst>
                <a:ext uri="{FF2B5EF4-FFF2-40B4-BE49-F238E27FC236}">
                  <a16:creationId xmlns:a16="http://schemas.microsoft.com/office/drawing/2014/main" id="{B7BF0488-7CBB-483D-840F-DA8E84F8D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" y="3393"/>
              <a:ext cx="455" cy="41"/>
            </a:xfrm>
            <a:custGeom>
              <a:avLst/>
              <a:gdLst>
                <a:gd name="T0" fmla="*/ 455 w 455"/>
                <a:gd name="T1" fmla="*/ 19 h 41"/>
                <a:gd name="T2" fmla="*/ 453 w 455"/>
                <a:gd name="T3" fmla="*/ 17 h 41"/>
                <a:gd name="T4" fmla="*/ 448 w 455"/>
                <a:gd name="T5" fmla="*/ 15 h 41"/>
                <a:gd name="T6" fmla="*/ 442 w 455"/>
                <a:gd name="T7" fmla="*/ 13 h 41"/>
                <a:gd name="T8" fmla="*/ 433 w 455"/>
                <a:gd name="T9" fmla="*/ 11 h 41"/>
                <a:gd name="T10" fmla="*/ 423 w 455"/>
                <a:gd name="T11" fmla="*/ 9 h 41"/>
                <a:gd name="T12" fmla="*/ 410 w 455"/>
                <a:gd name="T13" fmla="*/ 8 h 41"/>
                <a:gd name="T14" fmla="*/ 396 w 455"/>
                <a:gd name="T15" fmla="*/ 6 h 41"/>
                <a:gd name="T16" fmla="*/ 381 w 455"/>
                <a:gd name="T17" fmla="*/ 5 h 41"/>
                <a:gd name="T18" fmla="*/ 364 w 455"/>
                <a:gd name="T19" fmla="*/ 4 h 41"/>
                <a:gd name="T20" fmla="*/ 346 w 455"/>
                <a:gd name="T21" fmla="*/ 3 h 41"/>
                <a:gd name="T22" fmla="*/ 326 w 455"/>
                <a:gd name="T23" fmla="*/ 1 h 41"/>
                <a:gd name="T24" fmla="*/ 295 w 455"/>
                <a:gd name="T25" fmla="*/ 0 h 41"/>
                <a:gd name="T26" fmla="*/ 251 w 455"/>
                <a:gd name="T27" fmla="*/ 0 h 41"/>
                <a:gd name="T28" fmla="*/ 204 w 455"/>
                <a:gd name="T29" fmla="*/ 0 h 41"/>
                <a:gd name="T30" fmla="*/ 160 w 455"/>
                <a:gd name="T31" fmla="*/ 0 h 41"/>
                <a:gd name="T32" fmla="*/ 129 w 455"/>
                <a:gd name="T33" fmla="*/ 1 h 41"/>
                <a:gd name="T34" fmla="*/ 109 w 455"/>
                <a:gd name="T35" fmla="*/ 3 h 41"/>
                <a:gd name="T36" fmla="*/ 91 w 455"/>
                <a:gd name="T37" fmla="*/ 4 h 41"/>
                <a:gd name="T38" fmla="*/ 74 w 455"/>
                <a:gd name="T39" fmla="*/ 5 h 41"/>
                <a:gd name="T40" fmla="*/ 59 w 455"/>
                <a:gd name="T41" fmla="*/ 6 h 41"/>
                <a:gd name="T42" fmla="*/ 45 w 455"/>
                <a:gd name="T43" fmla="*/ 8 h 41"/>
                <a:gd name="T44" fmla="*/ 33 w 455"/>
                <a:gd name="T45" fmla="*/ 9 h 41"/>
                <a:gd name="T46" fmla="*/ 22 w 455"/>
                <a:gd name="T47" fmla="*/ 11 h 41"/>
                <a:gd name="T48" fmla="*/ 14 w 455"/>
                <a:gd name="T49" fmla="*/ 13 h 41"/>
                <a:gd name="T50" fmla="*/ 7 w 455"/>
                <a:gd name="T51" fmla="*/ 15 h 41"/>
                <a:gd name="T52" fmla="*/ 2 w 455"/>
                <a:gd name="T53" fmla="*/ 17 h 41"/>
                <a:gd name="T54" fmla="*/ 0 w 455"/>
                <a:gd name="T55" fmla="*/ 19 h 41"/>
                <a:gd name="T56" fmla="*/ 0 w 455"/>
                <a:gd name="T57" fmla="*/ 21 h 41"/>
                <a:gd name="T58" fmla="*/ 2 w 455"/>
                <a:gd name="T59" fmla="*/ 23 h 41"/>
                <a:gd name="T60" fmla="*/ 7 w 455"/>
                <a:gd name="T61" fmla="*/ 25 h 41"/>
                <a:gd name="T62" fmla="*/ 14 w 455"/>
                <a:gd name="T63" fmla="*/ 27 h 41"/>
                <a:gd name="T64" fmla="*/ 22 w 455"/>
                <a:gd name="T65" fmla="*/ 29 h 41"/>
                <a:gd name="T66" fmla="*/ 33 w 455"/>
                <a:gd name="T67" fmla="*/ 31 h 41"/>
                <a:gd name="T68" fmla="*/ 45 w 455"/>
                <a:gd name="T69" fmla="*/ 33 h 41"/>
                <a:gd name="T70" fmla="*/ 59 w 455"/>
                <a:gd name="T71" fmla="*/ 34 h 41"/>
                <a:gd name="T72" fmla="*/ 74 w 455"/>
                <a:gd name="T73" fmla="*/ 36 h 41"/>
                <a:gd name="T74" fmla="*/ 91 w 455"/>
                <a:gd name="T75" fmla="*/ 37 h 41"/>
                <a:gd name="T76" fmla="*/ 109 w 455"/>
                <a:gd name="T77" fmla="*/ 38 h 41"/>
                <a:gd name="T78" fmla="*/ 129 w 455"/>
                <a:gd name="T79" fmla="*/ 39 h 41"/>
                <a:gd name="T80" fmla="*/ 160 w 455"/>
                <a:gd name="T81" fmla="*/ 40 h 41"/>
                <a:gd name="T82" fmla="*/ 204 w 455"/>
                <a:gd name="T83" fmla="*/ 41 h 41"/>
                <a:gd name="T84" fmla="*/ 251 w 455"/>
                <a:gd name="T85" fmla="*/ 41 h 41"/>
                <a:gd name="T86" fmla="*/ 295 w 455"/>
                <a:gd name="T87" fmla="*/ 40 h 41"/>
                <a:gd name="T88" fmla="*/ 326 w 455"/>
                <a:gd name="T89" fmla="*/ 39 h 41"/>
                <a:gd name="T90" fmla="*/ 346 w 455"/>
                <a:gd name="T91" fmla="*/ 38 h 41"/>
                <a:gd name="T92" fmla="*/ 364 w 455"/>
                <a:gd name="T93" fmla="*/ 37 h 41"/>
                <a:gd name="T94" fmla="*/ 381 w 455"/>
                <a:gd name="T95" fmla="*/ 36 h 41"/>
                <a:gd name="T96" fmla="*/ 396 w 455"/>
                <a:gd name="T97" fmla="*/ 34 h 41"/>
                <a:gd name="T98" fmla="*/ 410 w 455"/>
                <a:gd name="T99" fmla="*/ 33 h 41"/>
                <a:gd name="T100" fmla="*/ 423 w 455"/>
                <a:gd name="T101" fmla="*/ 31 h 41"/>
                <a:gd name="T102" fmla="*/ 433 w 455"/>
                <a:gd name="T103" fmla="*/ 29 h 41"/>
                <a:gd name="T104" fmla="*/ 442 w 455"/>
                <a:gd name="T105" fmla="*/ 27 h 41"/>
                <a:gd name="T106" fmla="*/ 448 w 455"/>
                <a:gd name="T107" fmla="*/ 25 h 41"/>
                <a:gd name="T108" fmla="*/ 453 w 455"/>
                <a:gd name="T109" fmla="*/ 23 h 41"/>
                <a:gd name="T110" fmla="*/ 455 w 455"/>
                <a:gd name="T111" fmla="*/ 21 h 4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55" h="41">
                  <a:moveTo>
                    <a:pt x="455" y="20"/>
                  </a:moveTo>
                  <a:lnTo>
                    <a:pt x="455" y="19"/>
                  </a:lnTo>
                  <a:lnTo>
                    <a:pt x="454" y="18"/>
                  </a:lnTo>
                  <a:lnTo>
                    <a:pt x="453" y="17"/>
                  </a:lnTo>
                  <a:lnTo>
                    <a:pt x="451" y="16"/>
                  </a:lnTo>
                  <a:lnTo>
                    <a:pt x="448" y="15"/>
                  </a:lnTo>
                  <a:lnTo>
                    <a:pt x="445" y="14"/>
                  </a:lnTo>
                  <a:lnTo>
                    <a:pt x="442" y="13"/>
                  </a:lnTo>
                  <a:lnTo>
                    <a:pt x="437" y="12"/>
                  </a:lnTo>
                  <a:lnTo>
                    <a:pt x="433" y="11"/>
                  </a:lnTo>
                  <a:lnTo>
                    <a:pt x="428" y="10"/>
                  </a:lnTo>
                  <a:lnTo>
                    <a:pt x="423" y="9"/>
                  </a:lnTo>
                  <a:lnTo>
                    <a:pt x="416" y="9"/>
                  </a:lnTo>
                  <a:lnTo>
                    <a:pt x="410" y="8"/>
                  </a:lnTo>
                  <a:lnTo>
                    <a:pt x="403" y="7"/>
                  </a:lnTo>
                  <a:lnTo>
                    <a:pt x="396" y="6"/>
                  </a:lnTo>
                  <a:lnTo>
                    <a:pt x="389" y="6"/>
                  </a:lnTo>
                  <a:lnTo>
                    <a:pt x="381" y="5"/>
                  </a:lnTo>
                  <a:lnTo>
                    <a:pt x="373" y="4"/>
                  </a:lnTo>
                  <a:lnTo>
                    <a:pt x="364" y="4"/>
                  </a:lnTo>
                  <a:lnTo>
                    <a:pt x="355" y="3"/>
                  </a:lnTo>
                  <a:lnTo>
                    <a:pt x="346" y="3"/>
                  </a:lnTo>
                  <a:lnTo>
                    <a:pt x="336" y="2"/>
                  </a:lnTo>
                  <a:lnTo>
                    <a:pt x="326" y="1"/>
                  </a:lnTo>
                  <a:lnTo>
                    <a:pt x="316" y="1"/>
                  </a:lnTo>
                  <a:lnTo>
                    <a:pt x="295" y="0"/>
                  </a:lnTo>
                  <a:lnTo>
                    <a:pt x="273" y="0"/>
                  </a:lnTo>
                  <a:lnTo>
                    <a:pt x="251" y="0"/>
                  </a:lnTo>
                  <a:lnTo>
                    <a:pt x="227" y="0"/>
                  </a:lnTo>
                  <a:lnTo>
                    <a:pt x="204" y="0"/>
                  </a:lnTo>
                  <a:lnTo>
                    <a:pt x="182" y="0"/>
                  </a:lnTo>
                  <a:lnTo>
                    <a:pt x="160" y="0"/>
                  </a:lnTo>
                  <a:lnTo>
                    <a:pt x="139" y="1"/>
                  </a:lnTo>
                  <a:lnTo>
                    <a:pt x="129" y="1"/>
                  </a:lnTo>
                  <a:lnTo>
                    <a:pt x="119" y="2"/>
                  </a:lnTo>
                  <a:lnTo>
                    <a:pt x="109" y="3"/>
                  </a:lnTo>
                  <a:lnTo>
                    <a:pt x="100" y="3"/>
                  </a:lnTo>
                  <a:lnTo>
                    <a:pt x="91" y="4"/>
                  </a:lnTo>
                  <a:lnTo>
                    <a:pt x="82" y="4"/>
                  </a:lnTo>
                  <a:lnTo>
                    <a:pt x="74" y="5"/>
                  </a:lnTo>
                  <a:lnTo>
                    <a:pt x="67" y="6"/>
                  </a:lnTo>
                  <a:lnTo>
                    <a:pt x="59" y="6"/>
                  </a:lnTo>
                  <a:lnTo>
                    <a:pt x="52" y="7"/>
                  </a:lnTo>
                  <a:lnTo>
                    <a:pt x="45" y="8"/>
                  </a:lnTo>
                  <a:lnTo>
                    <a:pt x="39" y="9"/>
                  </a:lnTo>
                  <a:lnTo>
                    <a:pt x="33" y="9"/>
                  </a:lnTo>
                  <a:lnTo>
                    <a:pt x="27" y="10"/>
                  </a:lnTo>
                  <a:lnTo>
                    <a:pt x="22" y="11"/>
                  </a:lnTo>
                  <a:lnTo>
                    <a:pt x="17" y="12"/>
                  </a:lnTo>
                  <a:lnTo>
                    <a:pt x="14" y="13"/>
                  </a:lnTo>
                  <a:lnTo>
                    <a:pt x="10" y="14"/>
                  </a:lnTo>
                  <a:lnTo>
                    <a:pt x="7" y="15"/>
                  </a:lnTo>
                  <a:lnTo>
                    <a:pt x="4" y="16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19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1" y="22"/>
                  </a:lnTo>
                  <a:lnTo>
                    <a:pt x="2" y="23"/>
                  </a:lnTo>
                  <a:lnTo>
                    <a:pt x="4" y="24"/>
                  </a:lnTo>
                  <a:lnTo>
                    <a:pt x="7" y="25"/>
                  </a:lnTo>
                  <a:lnTo>
                    <a:pt x="10" y="26"/>
                  </a:lnTo>
                  <a:lnTo>
                    <a:pt x="14" y="27"/>
                  </a:lnTo>
                  <a:lnTo>
                    <a:pt x="17" y="28"/>
                  </a:lnTo>
                  <a:lnTo>
                    <a:pt x="22" y="29"/>
                  </a:lnTo>
                  <a:lnTo>
                    <a:pt x="27" y="30"/>
                  </a:lnTo>
                  <a:lnTo>
                    <a:pt x="33" y="31"/>
                  </a:lnTo>
                  <a:lnTo>
                    <a:pt x="39" y="32"/>
                  </a:lnTo>
                  <a:lnTo>
                    <a:pt x="45" y="33"/>
                  </a:lnTo>
                  <a:lnTo>
                    <a:pt x="52" y="33"/>
                  </a:lnTo>
                  <a:lnTo>
                    <a:pt x="59" y="34"/>
                  </a:lnTo>
                  <a:lnTo>
                    <a:pt x="67" y="35"/>
                  </a:lnTo>
                  <a:lnTo>
                    <a:pt x="74" y="36"/>
                  </a:lnTo>
                  <a:lnTo>
                    <a:pt x="82" y="36"/>
                  </a:lnTo>
                  <a:lnTo>
                    <a:pt x="91" y="37"/>
                  </a:lnTo>
                  <a:lnTo>
                    <a:pt x="100" y="38"/>
                  </a:lnTo>
                  <a:lnTo>
                    <a:pt x="109" y="38"/>
                  </a:lnTo>
                  <a:lnTo>
                    <a:pt x="119" y="38"/>
                  </a:lnTo>
                  <a:lnTo>
                    <a:pt x="129" y="39"/>
                  </a:lnTo>
                  <a:lnTo>
                    <a:pt x="139" y="39"/>
                  </a:lnTo>
                  <a:lnTo>
                    <a:pt x="160" y="40"/>
                  </a:lnTo>
                  <a:lnTo>
                    <a:pt x="182" y="41"/>
                  </a:lnTo>
                  <a:lnTo>
                    <a:pt x="204" y="41"/>
                  </a:lnTo>
                  <a:lnTo>
                    <a:pt x="227" y="41"/>
                  </a:lnTo>
                  <a:lnTo>
                    <a:pt x="251" y="41"/>
                  </a:lnTo>
                  <a:lnTo>
                    <a:pt x="273" y="41"/>
                  </a:lnTo>
                  <a:lnTo>
                    <a:pt x="295" y="40"/>
                  </a:lnTo>
                  <a:lnTo>
                    <a:pt x="316" y="39"/>
                  </a:lnTo>
                  <a:lnTo>
                    <a:pt x="326" y="39"/>
                  </a:lnTo>
                  <a:lnTo>
                    <a:pt x="336" y="38"/>
                  </a:lnTo>
                  <a:lnTo>
                    <a:pt x="346" y="38"/>
                  </a:lnTo>
                  <a:lnTo>
                    <a:pt x="355" y="38"/>
                  </a:lnTo>
                  <a:lnTo>
                    <a:pt x="364" y="37"/>
                  </a:lnTo>
                  <a:lnTo>
                    <a:pt x="373" y="36"/>
                  </a:lnTo>
                  <a:lnTo>
                    <a:pt x="381" y="36"/>
                  </a:lnTo>
                  <a:lnTo>
                    <a:pt x="389" y="35"/>
                  </a:lnTo>
                  <a:lnTo>
                    <a:pt x="396" y="34"/>
                  </a:lnTo>
                  <a:lnTo>
                    <a:pt x="403" y="33"/>
                  </a:lnTo>
                  <a:lnTo>
                    <a:pt x="410" y="33"/>
                  </a:lnTo>
                  <a:lnTo>
                    <a:pt x="416" y="32"/>
                  </a:lnTo>
                  <a:lnTo>
                    <a:pt x="423" y="31"/>
                  </a:lnTo>
                  <a:lnTo>
                    <a:pt x="428" y="30"/>
                  </a:lnTo>
                  <a:lnTo>
                    <a:pt x="433" y="29"/>
                  </a:lnTo>
                  <a:lnTo>
                    <a:pt x="437" y="28"/>
                  </a:lnTo>
                  <a:lnTo>
                    <a:pt x="442" y="27"/>
                  </a:lnTo>
                  <a:lnTo>
                    <a:pt x="445" y="26"/>
                  </a:lnTo>
                  <a:lnTo>
                    <a:pt x="448" y="25"/>
                  </a:lnTo>
                  <a:lnTo>
                    <a:pt x="451" y="24"/>
                  </a:lnTo>
                  <a:lnTo>
                    <a:pt x="453" y="23"/>
                  </a:lnTo>
                  <a:lnTo>
                    <a:pt x="454" y="22"/>
                  </a:lnTo>
                  <a:lnTo>
                    <a:pt x="455" y="21"/>
                  </a:lnTo>
                  <a:lnTo>
                    <a:pt x="455" y="2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5" name="Freeform 68">
              <a:extLst>
                <a:ext uri="{FF2B5EF4-FFF2-40B4-BE49-F238E27FC236}">
                  <a16:creationId xmlns:a16="http://schemas.microsoft.com/office/drawing/2014/main" id="{51143938-659A-4323-8835-9E1549AF8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" y="3269"/>
              <a:ext cx="116" cy="133"/>
            </a:xfrm>
            <a:custGeom>
              <a:avLst/>
              <a:gdLst>
                <a:gd name="T0" fmla="*/ 97 w 116"/>
                <a:gd name="T1" fmla="*/ 0 h 133"/>
                <a:gd name="T2" fmla="*/ 116 w 116"/>
                <a:gd name="T3" fmla="*/ 133 h 133"/>
                <a:gd name="T4" fmla="*/ 116 w 116"/>
                <a:gd name="T5" fmla="*/ 133 h 133"/>
                <a:gd name="T6" fmla="*/ 58 w 116"/>
                <a:gd name="T7" fmla="*/ 132 h 133"/>
                <a:gd name="T8" fmla="*/ 0 w 116"/>
                <a:gd name="T9" fmla="*/ 132 h 133"/>
                <a:gd name="T10" fmla="*/ 0 w 116"/>
                <a:gd name="T11" fmla="*/ 132 h 133"/>
                <a:gd name="T12" fmla="*/ 1 w 116"/>
                <a:gd name="T13" fmla="*/ 2 h 133"/>
                <a:gd name="T14" fmla="*/ 97 w 116"/>
                <a:gd name="T15" fmla="*/ 0 h 133"/>
                <a:gd name="T16" fmla="*/ 97 w 116"/>
                <a:gd name="T17" fmla="*/ 0 h 1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6" h="133">
                  <a:moveTo>
                    <a:pt x="97" y="0"/>
                  </a:moveTo>
                  <a:lnTo>
                    <a:pt x="116" y="133"/>
                  </a:lnTo>
                  <a:lnTo>
                    <a:pt x="58" y="132"/>
                  </a:lnTo>
                  <a:lnTo>
                    <a:pt x="0" y="132"/>
                  </a:lnTo>
                  <a:lnTo>
                    <a:pt x="1" y="2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6" name="Freeform 69">
              <a:extLst>
                <a:ext uri="{FF2B5EF4-FFF2-40B4-BE49-F238E27FC236}">
                  <a16:creationId xmlns:a16="http://schemas.microsoft.com/office/drawing/2014/main" id="{D7EA39FF-8F56-4F66-8693-2341ABFD5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" y="3269"/>
              <a:ext cx="116" cy="133"/>
            </a:xfrm>
            <a:custGeom>
              <a:avLst/>
              <a:gdLst>
                <a:gd name="T0" fmla="*/ 97 w 116"/>
                <a:gd name="T1" fmla="*/ 0 h 133"/>
                <a:gd name="T2" fmla="*/ 116 w 116"/>
                <a:gd name="T3" fmla="*/ 133 h 133"/>
                <a:gd name="T4" fmla="*/ 116 w 116"/>
                <a:gd name="T5" fmla="*/ 133 h 133"/>
                <a:gd name="T6" fmla="*/ 58 w 116"/>
                <a:gd name="T7" fmla="*/ 132 h 133"/>
                <a:gd name="T8" fmla="*/ 0 w 116"/>
                <a:gd name="T9" fmla="*/ 132 h 133"/>
                <a:gd name="T10" fmla="*/ 0 w 116"/>
                <a:gd name="T11" fmla="*/ 132 h 133"/>
                <a:gd name="T12" fmla="*/ 1 w 116"/>
                <a:gd name="T13" fmla="*/ 2 h 133"/>
                <a:gd name="T14" fmla="*/ 97 w 116"/>
                <a:gd name="T15" fmla="*/ 0 h 133"/>
                <a:gd name="T16" fmla="*/ 97 w 116"/>
                <a:gd name="T17" fmla="*/ 0 h 1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6" h="133">
                  <a:moveTo>
                    <a:pt x="97" y="0"/>
                  </a:moveTo>
                  <a:lnTo>
                    <a:pt x="116" y="133"/>
                  </a:lnTo>
                  <a:lnTo>
                    <a:pt x="58" y="132"/>
                  </a:lnTo>
                  <a:lnTo>
                    <a:pt x="0" y="132"/>
                  </a:lnTo>
                  <a:lnTo>
                    <a:pt x="1" y="2"/>
                  </a:lnTo>
                  <a:lnTo>
                    <a:pt x="97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7" name="Freeform 70">
              <a:extLst>
                <a:ext uri="{FF2B5EF4-FFF2-40B4-BE49-F238E27FC236}">
                  <a16:creationId xmlns:a16="http://schemas.microsoft.com/office/drawing/2014/main" id="{062DC81A-16C3-4BF9-86A4-F99887069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" y="2976"/>
              <a:ext cx="398" cy="282"/>
            </a:xfrm>
            <a:custGeom>
              <a:avLst/>
              <a:gdLst>
                <a:gd name="T0" fmla="*/ 0 w 398"/>
                <a:gd name="T1" fmla="*/ 282 h 282"/>
                <a:gd name="T2" fmla="*/ 362 w 398"/>
                <a:gd name="T3" fmla="*/ 280 h 282"/>
                <a:gd name="T4" fmla="*/ 398 w 398"/>
                <a:gd name="T5" fmla="*/ 0 h 282"/>
                <a:gd name="T6" fmla="*/ 50 w 398"/>
                <a:gd name="T7" fmla="*/ 12 h 282"/>
                <a:gd name="T8" fmla="*/ 0 w 398"/>
                <a:gd name="T9" fmla="*/ 282 h 2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8" h="282">
                  <a:moveTo>
                    <a:pt x="0" y="282"/>
                  </a:moveTo>
                  <a:lnTo>
                    <a:pt x="362" y="280"/>
                  </a:lnTo>
                  <a:lnTo>
                    <a:pt x="398" y="0"/>
                  </a:lnTo>
                  <a:lnTo>
                    <a:pt x="50" y="1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8" name="Freeform 71">
              <a:extLst>
                <a:ext uri="{FF2B5EF4-FFF2-40B4-BE49-F238E27FC236}">
                  <a16:creationId xmlns:a16="http://schemas.microsoft.com/office/drawing/2014/main" id="{8F5743FC-B380-443C-8F59-D4048E608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" y="2976"/>
              <a:ext cx="398" cy="282"/>
            </a:xfrm>
            <a:custGeom>
              <a:avLst/>
              <a:gdLst>
                <a:gd name="T0" fmla="*/ 0 w 398"/>
                <a:gd name="T1" fmla="*/ 282 h 282"/>
                <a:gd name="T2" fmla="*/ 362 w 398"/>
                <a:gd name="T3" fmla="*/ 280 h 282"/>
                <a:gd name="T4" fmla="*/ 398 w 398"/>
                <a:gd name="T5" fmla="*/ 0 h 282"/>
                <a:gd name="T6" fmla="*/ 50 w 398"/>
                <a:gd name="T7" fmla="*/ 12 h 282"/>
                <a:gd name="T8" fmla="*/ 0 w 398"/>
                <a:gd name="T9" fmla="*/ 282 h 2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8" h="282">
                  <a:moveTo>
                    <a:pt x="0" y="282"/>
                  </a:moveTo>
                  <a:lnTo>
                    <a:pt x="362" y="280"/>
                  </a:lnTo>
                  <a:lnTo>
                    <a:pt x="398" y="0"/>
                  </a:lnTo>
                  <a:lnTo>
                    <a:pt x="50" y="12"/>
                  </a:lnTo>
                  <a:lnTo>
                    <a:pt x="0" y="282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9" name="Freeform 72">
              <a:extLst>
                <a:ext uri="{FF2B5EF4-FFF2-40B4-BE49-F238E27FC236}">
                  <a16:creationId xmlns:a16="http://schemas.microsoft.com/office/drawing/2014/main" id="{0D61F4A4-C1FB-4BA4-8DD9-89D5F6F11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" y="2983"/>
              <a:ext cx="401" cy="284"/>
            </a:xfrm>
            <a:custGeom>
              <a:avLst/>
              <a:gdLst>
                <a:gd name="T0" fmla="*/ 0 w 401"/>
                <a:gd name="T1" fmla="*/ 275 h 284"/>
                <a:gd name="T2" fmla="*/ 1 w 401"/>
                <a:gd name="T3" fmla="*/ 277 h 284"/>
                <a:gd name="T4" fmla="*/ 2 w 401"/>
                <a:gd name="T5" fmla="*/ 279 h 284"/>
                <a:gd name="T6" fmla="*/ 2 w 401"/>
                <a:gd name="T7" fmla="*/ 282 h 284"/>
                <a:gd name="T8" fmla="*/ 2 w 401"/>
                <a:gd name="T9" fmla="*/ 284 h 284"/>
                <a:gd name="T10" fmla="*/ 2 w 401"/>
                <a:gd name="T11" fmla="*/ 284 h 284"/>
                <a:gd name="T12" fmla="*/ 362 w 401"/>
                <a:gd name="T13" fmla="*/ 284 h 284"/>
                <a:gd name="T14" fmla="*/ 401 w 401"/>
                <a:gd name="T15" fmla="*/ 0 h 284"/>
                <a:gd name="T16" fmla="*/ 389 w 401"/>
                <a:gd name="T17" fmla="*/ 0 h 284"/>
                <a:gd name="T18" fmla="*/ 354 w 401"/>
                <a:gd name="T19" fmla="*/ 271 h 284"/>
                <a:gd name="T20" fmla="*/ 0 w 401"/>
                <a:gd name="T21" fmla="*/ 275 h 284"/>
                <a:gd name="T22" fmla="*/ 0 w 401"/>
                <a:gd name="T23" fmla="*/ 275 h 2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01" h="284">
                  <a:moveTo>
                    <a:pt x="0" y="275"/>
                  </a:moveTo>
                  <a:lnTo>
                    <a:pt x="1" y="277"/>
                  </a:lnTo>
                  <a:lnTo>
                    <a:pt x="2" y="279"/>
                  </a:lnTo>
                  <a:lnTo>
                    <a:pt x="2" y="282"/>
                  </a:lnTo>
                  <a:lnTo>
                    <a:pt x="2" y="284"/>
                  </a:lnTo>
                  <a:lnTo>
                    <a:pt x="362" y="284"/>
                  </a:lnTo>
                  <a:lnTo>
                    <a:pt x="401" y="0"/>
                  </a:lnTo>
                  <a:lnTo>
                    <a:pt x="389" y="0"/>
                  </a:lnTo>
                  <a:lnTo>
                    <a:pt x="354" y="27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0" name="Freeform 73">
              <a:extLst>
                <a:ext uri="{FF2B5EF4-FFF2-40B4-BE49-F238E27FC236}">
                  <a16:creationId xmlns:a16="http://schemas.microsoft.com/office/drawing/2014/main" id="{710C907F-6AA3-458B-A8FB-3223F856D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" y="2983"/>
              <a:ext cx="401" cy="284"/>
            </a:xfrm>
            <a:custGeom>
              <a:avLst/>
              <a:gdLst>
                <a:gd name="T0" fmla="*/ 0 w 401"/>
                <a:gd name="T1" fmla="*/ 275 h 284"/>
                <a:gd name="T2" fmla="*/ 1 w 401"/>
                <a:gd name="T3" fmla="*/ 277 h 284"/>
                <a:gd name="T4" fmla="*/ 2 w 401"/>
                <a:gd name="T5" fmla="*/ 279 h 284"/>
                <a:gd name="T6" fmla="*/ 2 w 401"/>
                <a:gd name="T7" fmla="*/ 282 h 284"/>
                <a:gd name="T8" fmla="*/ 2 w 401"/>
                <a:gd name="T9" fmla="*/ 284 h 284"/>
                <a:gd name="T10" fmla="*/ 2 w 401"/>
                <a:gd name="T11" fmla="*/ 284 h 284"/>
                <a:gd name="T12" fmla="*/ 362 w 401"/>
                <a:gd name="T13" fmla="*/ 284 h 284"/>
                <a:gd name="T14" fmla="*/ 401 w 401"/>
                <a:gd name="T15" fmla="*/ 0 h 284"/>
                <a:gd name="T16" fmla="*/ 389 w 401"/>
                <a:gd name="T17" fmla="*/ 0 h 284"/>
                <a:gd name="T18" fmla="*/ 354 w 401"/>
                <a:gd name="T19" fmla="*/ 271 h 284"/>
                <a:gd name="T20" fmla="*/ 0 w 401"/>
                <a:gd name="T21" fmla="*/ 275 h 284"/>
                <a:gd name="T22" fmla="*/ 0 w 401"/>
                <a:gd name="T23" fmla="*/ 275 h 2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01" h="284">
                  <a:moveTo>
                    <a:pt x="0" y="275"/>
                  </a:moveTo>
                  <a:lnTo>
                    <a:pt x="1" y="277"/>
                  </a:lnTo>
                  <a:lnTo>
                    <a:pt x="2" y="279"/>
                  </a:lnTo>
                  <a:lnTo>
                    <a:pt x="2" y="282"/>
                  </a:lnTo>
                  <a:lnTo>
                    <a:pt x="2" y="284"/>
                  </a:lnTo>
                  <a:lnTo>
                    <a:pt x="362" y="284"/>
                  </a:lnTo>
                  <a:lnTo>
                    <a:pt x="401" y="0"/>
                  </a:lnTo>
                  <a:lnTo>
                    <a:pt x="389" y="0"/>
                  </a:lnTo>
                  <a:lnTo>
                    <a:pt x="354" y="271"/>
                  </a:lnTo>
                  <a:lnTo>
                    <a:pt x="0" y="275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1" name="Freeform 74">
              <a:extLst>
                <a:ext uri="{FF2B5EF4-FFF2-40B4-BE49-F238E27FC236}">
                  <a16:creationId xmlns:a16="http://schemas.microsoft.com/office/drawing/2014/main" id="{6B6BEC2C-C133-4E11-984A-EB15772B2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" y="3013"/>
              <a:ext cx="302" cy="213"/>
            </a:xfrm>
            <a:custGeom>
              <a:avLst/>
              <a:gdLst>
                <a:gd name="T0" fmla="*/ 32 w 302"/>
                <a:gd name="T1" fmla="*/ 7 h 213"/>
                <a:gd name="T2" fmla="*/ 0 w 302"/>
                <a:gd name="T3" fmla="*/ 213 h 213"/>
                <a:gd name="T4" fmla="*/ 277 w 302"/>
                <a:gd name="T5" fmla="*/ 213 h 213"/>
                <a:gd name="T6" fmla="*/ 302 w 302"/>
                <a:gd name="T7" fmla="*/ 0 h 213"/>
                <a:gd name="T8" fmla="*/ 32 w 302"/>
                <a:gd name="T9" fmla="*/ 7 h 2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2" h="213">
                  <a:moveTo>
                    <a:pt x="32" y="7"/>
                  </a:moveTo>
                  <a:lnTo>
                    <a:pt x="0" y="213"/>
                  </a:lnTo>
                  <a:lnTo>
                    <a:pt x="277" y="213"/>
                  </a:lnTo>
                  <a:lnTo>
                    <a:pt x="302" y="0"/>
                  </a:lnTo>
                  <a:lnTo>
                    <a:pt x="32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2" name="Freeform 75">
              <a:extLst>
                <a:ext uri="{FF2B5EF4-FFF2-40B4-BE49-F238E27FC236}">
                  <a16:creationId xmlns:a16="http://schemas.microsoft.com/office/drawing/2014/main" id="{490B8605-B049-411B-B227-DFBD2850B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" y="3013"/>
              <a:ext cx="302" cy="213"/>
            </a:xfrm>
            <a:custGeom>
              <a:avLst/>
              <a:gdLst>
                <a:gd name="T0" fmla="*/ 32 w 302"/>
                <a:gd name="T1" fmla="*/ 7 h 213"/>
                <a:gd name="T2" fmla="*/ 0 w 302"/>
                <a:gd name="T3" fmla="*/ 213 h 213"/>
                <a:gd name="T4" fmla="*/ 277 w 302"/>
                <a:gd name="T5" fmla="*/ 213 h 213"/>
                <a:gd name="T6" fmla="*/ 302 w 302"/>
                <a:gd name="T7" fmla="*/ 0 h 213"/>
                <a:gd name="T8" fmla="*/ 32 w 302"/>
                <a:gd name="T9" fmla="*/ 7 h 2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2" h="213">
                  <a:moveTo>
                    <a:pt x="32" y="7"/>
                  </a:moveTo>
                  <a:lnTo>
                    <a:pt x="0" y="213"/>
                  </a:lnTo>
                  <a:lnTo>
                    <a:pt x="277" y="213"/>
                  </a:lnTo>
                  <a:lnTo>
                    <a:pt x="302" y="0"/>
                  </a:lnTo>
                  <a:lnTo>
                    <a:pt x="32" y="7"/>
                  </a:lnTo>
                  <a:close/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3" name="Rectangle 76">
              <a:extLst>
                <a:ext uri="{FF2B5EF4-FFF2-40B4-BE49-F238E27FC236}">
                  <a16:creationId xmlns:a16="http://schemas.microsoft.com/office/drawing/2014/main" id="{A7060CD2-0C48-41E0-A14A-8B85A4D14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3521"/>
              <a:ext cx="38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i="0">
                  <a:solidFill>
                    <a:srgbClr val="000000"/>
                  </a:solidFill>
                  <a:latin typeface="宋体" panose="02010600030101010101" pitchFamily="2" charset="-122"/>
                </a:rPr>
                <a:t>显示器</a:t>
              </a:r>
              <a:endParaRPr lang="zh-CN" altLang="en-US" sz="1600" b="0" i="0">
                <a:latin typeface="Arial" panose="020B0604020202020204" pitchFamily="34" charset="0"/>
              </a:endParaRPr>
            </a:p>
          </p:txBody>
        </p:sp>
        <p:sp>
          <p:nvSpPr>
            <p:cNvPr id="64534" name="Line 90">
              <a:extLst>
                <a:ext uri="{FF2B5EF4-FFF2-40B4-BE49-F238E27FC236}">
                  <a16:creationId xmlns:a16="http://schemas.microsoft.com/office/drawing/2014/main" id="{158BADC9-D430-45B8-A886-BB489C6C09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1" y="3193"/>
              <a:ext cx="317" cy="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5" name="Freeform 91">
              <a:extLst>
                <a:ext uri="{FF2B5EF4-FFF2-40B4-BE49-F238E27FC236}">
                  <a16:creationId xmlns:a16="http://schemas.microsoft.com/office/drawing/2014/main" id="{BE30E89B-C196-452F-AD93-2CE17D9E1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0" y="3181"/>
              <a:ext cx="24" cy="24"/>
            </a:xfrm>
            <a:custGeom>
              <a:avLst/>
              <a:gdLst>
                <a:gd name="T0" fmla="*/ 24 w 24"/>
                <a:gd name="T1" fmla="*/ 24 h 24"/>
                <a:gd name="T2" fmla="*/ 0 w 24"/>
                <a:gd name="T3" fmla="*/ 12 h 24"/>
                <a:gd name="T4" fmla="*/ 24 w 24"/>
                <a:gd name="T5" fmla="*/ 0 h 24"/>
                <a:gd name="T6" fmla="*/ 24 w 24"/>
                <a:gd name="T7" fmla="*/ 24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lnTo>
                    <a:pt x="0" y="12"/>
                  </a:lnTo>
                  <a:lnTo>
                    <a:pt x="24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6" name="Line 92">
              <a:extLst>
                <a:ext uri="{FF2B5EF4-FFF2-40B4-BE49-F238E27FC236}">
                  <a16:creationId xmlns:a16="http://schemas.microsoft.com/office/drawing/2014/main" id="{7CB66964-74A6-4BFB-8243-0EA7F470A2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3193"/>
              <a:ext cx="317" cy="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7" name="Freeform 93">
              <a:extLst>
                <a:ext uri="{FF2B5EF4-FFF2-40B4-BE49-F238E27FC236}">
                  <a16:creationId xmlns:a16="http://schemas.microsoft.com/office/drawing/2014/main" id="{ED4FB495-D27F-492E-815F-8F4807D05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5" y="3181"/>
              <a:ext cx="24" cy="24"/>
            </a:xfrm>
            <a:custGeom>
              <a:avLst/>
              <a:gdLst>
                <a:gd name="T0" fmla="*/ 24 w 24"/>
                <a:gd name="T1" fmla="*/ 24 h 24"/>
                <a:gd name="T2" fmla="*/ 0 w 24"/>
                <a:gd name="T3" fmla="*/ 12 h 24"/>
                <a:gd name="T4" fmla="*/ 24 w 24"/>
                <a:gd name="T5" fmla="*/ 0 h 24"/>
                <a:gd name="T6" fmla="*/ 24 w 24"/>
                <a:gd name="T7" fmla="*/ 24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lnTo>
                    <a:pt x="0" y="12"/>
                  </a:lnTo>
                  <a:lnTo>
                    <a:pt x="24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8" name="Line 94">
              <a:extLst>
                <a:ext uri="{FF2B5EF4-FFF2-40B4-BE49-F238E27FC236}">
                  <a16:creationId xmlns:a16="http://schemas.microsoft.com/office/drawing/2014/main" id="{5A411EB1-2439-4FB5-9FEF-1A2A41B327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9" y="3193"/>
              <a:ext cx="317" cy="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9" name="Freeform 95">
              <a:extLst>
                <a:ext uri="{FF2B5EF4-FFF2-40B4-BE49-F238E27FC236}">
                  <a16:creationId xmlns:a16="http://schemas.microsoft.com/office/drawing/2014/main" id="{577FF764-F329-4041-AF3A-3F2B8CBD8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" y="3181"/>
              <a:ext cx="24" cy="24"/>
            </a:xfrm>
            <a:custGeom>
              <a:avLst/>
              <a:gdLst>
                <a:gd name="T0" fmla="*/ 24 w 24"/>
                <a:gd name="T1" fmla="*/ 24 h 24"/>
                <a:gd name="T2" fmla="*/ 0 w 24"/>
                <a:gd name="T3" fmla="*/ 12 h 24"/>
                <a:gd name="T4" fmla="*/ 24 w 24"/>
                <a:gd name="T5" fmla="*/ 0 h 24"/>
                <a:gd name="T6" fmla="*/ 24 w 24"/>
                <a:gd name="T7" fmla="*/ 24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lnTo>
                    <a:pt x="0" y="12"/>
                  </a:lnTo>
                  <a:lnTo>
                    <a:pt x="24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0" name="Rectangle 96">
              <a:extLst>
                <a:ext uri="{FF2B5EF4-FFF2-40B4-BE49-F238E27FC236}">
                  <a16:creationId xmlns:a16="http://schemas.microsoft.com/office/drawing/2014/main" id="{0B5A4BDE-9D8D-4715-A766-1D286DBA5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3130"/>
              <a:ext cx="234" cy="1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541" name="Rectangle 97">
              <a:extLst>
                <a:ext uri="{FF2B5EF4-FFF2-40B4-BE49-F238E27FC236}">
                  <a16:creationId xmlns:a16="http://schemas.microsoft.com/office/drawing/2014/main" id="{E64561E0-5278-48F4-9CBF-47EC3CC7F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3067"/>
              <a:ext cx="35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0">
                  <a:solidFill>
                    <a:srgbClr val="000000"/>
                  </a:solidFill>
                </a:rPr>
                <a:t>cout</a:t>
              </a:r>
              <a:endParaRPr lang="en-US" altLang="zh-CN" sz="2400" b="0" i="0">
                <a:latin typeface="Arial" panose="020B0604020202020204" pitchFamily="34" charset="0"/>
              </a:endParaRPr>
            </a:p>
          </p:txBody>
        </p:sp>
        <p:sp>
          <p:nvSpPr>
            <p:cNvPr id="64542" name="Rectangle 98">
              <a:extLst>
                <a:ext uri="{FF2B5EF4-FFF2-40B4-BE49-F238E27FC236}">
                  <a16:creationId xmlns:a16="http://schemas.microsoft.com/office/drawing/2014/main" id="{E00469F6-83BD-4CC8-BF08-6FEBF3718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" y="3142"/>
              <a:ext cx="145" cy="1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543" name="Rectangle 99">
              <a:extLst>
                <a:ext uri="{FF2B5EF4-FFF2-40B4-BE49-F238E27FC236}">
                  <a16:creationId xmlns:a16="http://schemas.microsoft.com/office/drawing/2014/main" id="{4293B535-BBCB-4645-82F3-0AFC36A38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" y="3067"/>
              <a:ext cx="2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0">
                  <a:solidFill>
                    <a:srgbClr val="000000"/>
                  </a:solidFill>
                </a:rPr>
                <a:t>&lt;&lt;</a:t>
              </a:r>
              <a:endParaRPr lang="en-US" altLang="zh-CN" sz="2400" b="0" i="0">
                <a:latin typeface="Arial" panose="020B0604020202020204" pitchFamily="34" charset="0"/>
              </a:endParaRPr>
            </a:p>
          </p:txBody>
        </p:sp>
        <p:sp>
          <p:nvSpPr>
            <p:cNvPr id="64544" name="Rectangle 102">
              <a:extLst>
                <a:ext uri="{FF2B5EF4-FFF2-40B4-BE49-F238E27FC236}">
                  <a16:creationId xmlns:a16="http://schemas.microsoft.com/office/drawing/2014/main" id="{0EB052C1-1621-4850-83B8-A891CA6D0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3067"/>
              <a:ext cx="240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0">
                  <a:solidFill>
                    <a:srgbClr val="000000"/>
                  </a:solidFill>
                </a:rPr>
                <a:t>“This is my first program</a:t>
              </a:r>
              <a:r>
                <a:rPr lang="zh-CN" altLang="en-US" sz="2400" i="0">
                  <a:solidFill>
                    <a:srgbClr val="000000"/>
                  </a:solidFill>
                </a:rPr>
                <a:t>！”</a:t>
              </a:r>
              <a:endParaRPr lang="zh-CN" altLang="en-US" sz="2400" b="0" i="0">
                <a:latin typeface="Arial" panose="020B0604020202020204" pitchFamily="34" charset="0"/>
              </a:endParaRPr>
            </a:p>
          </p:txBody>
        </p:sp>
      </p:grpSp>
      <p:sp>
        <p:nvSpPr>
          <p:cNvPr id="64521" name="Rectangle 105">
            <a:extLst>
              <a:ext uri="{FF2B5EF4-FFF2-40B4-BE49-F238E27FC236}">
                <a16:creationId xmlns:a16="http://schemas.microsoft.com/office/drawing/2014/main" id="{6698F78C-26BE-4D5C-8577-379FD446C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88950"/>
            <a:ext cx="80010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200" b="0" i="0">
                <a:solidFill>
                  <a:schemeClr val="tx2"/>
                </a:solidFill>
                <a:ea typeface="黑体" panose="02010609060101010101" pitchFamily="49" charset="-122"/>
              </a:rPr>
              <a:t>2.6  I/O</a:t>
            </a:r>
            <a:r>
              <a:rPr lang="zh-CN" altLang="en-US" sz="4200" b="0" i="0">
                <a:solidFill>
                  <a:schemeClr val="tx2"/>
                </a:solidFill>
                <a:ea typeface="黑体" panose="02010609060101010101" pitchFamily="49" charset="-122"/>
              </a:rPr>
              <a:t>控制流</a:t>
            </a:r>
          </a:p>
        </p:txBody>
      </p:sp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页脚占位符 4">
            <a:extLst>
              <a:ext uri="{FF2B5EF4-FFF2-40B4-BE49-F238E27FC236}">
                <a16:creationId xmlns:a16="http://schemas.microsoft.com/office/drawing/2014/main" id="{8D75B7C8-7073-489C-A8B8-81C0B028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115ED12-0709-4C49-879C-3278B7BA2B42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52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17092" name="Rectangle 4">
            <a:extLst>
              <a:ext uri="{FF2B5EF4-FFF2-40B4-BE49-F238E27FC236}">
                <a16:creationId xmlns:a16="http://schemas.microsoft.com/office/drawing/2014/main" id="{3EB69977-1571-4ED4-9AFE-B6421C9CE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341438"/>
            <a:ext cx="813752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3200" b="0" i="0">
                <a:latin typeface="Arial" panose="020B0604020202020204" pitchFamily="34" charset="0"/>
                <a:ea typeface="黑体" panose="02010609060101010101" pitchFamily="49" charset="-122"/>
              </a:rPr>
              <a:t>1. I/O</a:t>
            </a:r>
            <a:r>
              <a:rPr lang="zh-CN" altLang="en-US" sz="3200" b="0" i="0">
                <a:latin typeface="Arial" panose="020B0604020202020204" pitchFamily="34" charset="0"/>
                <a:ea typeface="黑体" panose="02010609060101010101" pitchFamily="49" charset="-122"/>
              </a:rPr>
              <a:t>书写格式</a:t>
            </a:r>
          </a:p>
          <a:p>
            <a:pPr lvl="2" eaLnBrk="1" hangingPunct="1">
              <a:lnSpc>
                <a:spcPct val="90000"/>
              </a:lnSpc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zh-CN" altLang="en-US" sz="2400" b="0" i="0">
                <a:ea typeface="黑体" panose="02010609060101010101" pitchFamily="49" charset="-122"/>
              </a:rPr>
              <a:t>例：</a:t>
            </a:r>
            <a:r>
              <a:rPr lang="zh-CN" altLang="en-US" sz="2400" b="0" i="0">
                <a:ea typeface="隶书" panose="02010509060101010101" pitchFamily="49" charset="-122"/>
              </a:rPr>
              <a:t> </a:t>
            </a:r>
            <a:r>
              <a:rPr lang="en-US" altLang="zh-CN" sz="2400" b="0" i="0">
                <a:ea typeface="隶书" panose="02010509060101010101" pitchFamily="49" charset="-122"/>
              </a:rPr>
              <a:t># include&lt;iostream.h&gt;</a:t>
            </a:r>
          </a:p>
          <a:p>
            <a:pPr lvl="2" eaLnBrk="1" hangingPunct="1">
              <a:lnSpc>
                <a:spcPct val="90000"/>
              </a:lnSpc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en-US" altLang="zh-CN" sz="2400" b="0" i="0">
                <a:ea typeface="隶书" panose="02010509060101010101" pitchFamily="49" charset="-122"/>
              </a:rPr>
              <a:t>         int main()</a:t>
            </a:r>
          </a:p>
          <a:p>
            <a:pPr lvl="2" eaLnBrk="1" hangingPunct="1">
              <a:lnSpc>
                <a:spcPct val="90000"/>
              </a:lnSpc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en-US" altLang="zh-CN" sz="2400" b="0" i="0">
                <a:ea typeface="隶书" panose="02010509060101010101" pitchFamily="49" charset="-122"/>
              </a:rPr>
              <a:t>         {</a:t>
            </a:r>
          </a:p>
          <a:p>
            <a:pPr lvl="2" eaLnBrk="1" hangingPunct="1">
              <a:lnSpc>
                <a:spcPct val="90000"/>
              </a:lnSpc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en-US" altLang="zh-CN" sz="2400" b="0" i="0">
                <a:ea typeface="隶书" panose="02010509060101010101" pitchFamily="49" charset="-122"/>
              </a:rPr>
              <a:t>            cout&lt;&lt;“My name is Peter\n”;</a:t>
            </a:r>
          </a:p>
          <a:p>
            <a:pPr lvl="2" eaLnBrk="1" hangingPunct="1">
              <a:lnSpc>
                <a:spcPct val="90000"/>
              </a:lnSpc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en-US" altLang="zh-CN" sz="2400" b="0" i="0">
                <a:ea typeface="隶书" panose="02010509060101010101" pitchFamily="49" charset="-122"/>
              </a:rPr>
              <a:t>            cout&lt;&lt;“the ID is”;</a:t>
            </a:r>
          </a:p>
          <a:p>
            <a:pPr lvl="2" eaLnBrk="1" hangingPunct="1">
              <a:lnSpc>
                <a:spcPct val="90000"/>
              </a:lnSpc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en-US" altLang="zh-CN" sz="2400" b="0" i="0">
                <a:ea typeface="隶书" panose="02010509060101010101" pitchFamily="49" charset="-122"/>
              </a:rPr>
              <a:t>            cout&lt;&lt;2;</a:t>
            </a:r>
          </a:p>
          <a:p>
            <a:pPr lvl="2" eaLnBrk="1" hangingPunct="1">
              <a:lnSpc>
                <a:spcPct val="90000"/>
              </a:lnSpc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en-US" altLang="zh-CN" sz="2400" b="0" i="0">
                <a:ea typeface="隶书" panose="02010509060101010101" pitchFamily="49" charset="-122"/>
              </a:rPr>
              <a:t>            cout&lt;&lt;endl;</a:t>
            </a:r>
          </a:p>
          <a:p>
            <a:pPr lvl="2" eaLnBrk="1" hangingPunct="1">
              <a:lnSpc>
                <a:spcPct val="90000"/>
              </a:lnSpc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en-US" altLang="zh-CN" sz="2400" b="0" i="0">
                <a:ea typeface="隶书" panose="02010509060101010101" pitchFamily="49" charset="-122"/>
              </a:rPr>
              <a:t>          }</a:t>
            </a:r>
          </a:p>
          <a:p>
            <a:pPr lvl="2" eaLnBrk="1" hangingPunct="1">
              <a:lnSpc>
                <a:spcPct val="90000"/>
              </a:lnSpc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zh-CN" altLang="en-US" sz="2400" b="0" i="0">
                <a:ea typeface="黑体" panose="02010609060101010101" pitchFamily="49" charset="-122"/>
              </a:rPr>
              <a:t>等价于：</a:t>
            </a:r>
            <a:r>
              <a:rPr lang="zh-CN" altLang="en-US" sz="2400" b="0" i="0">
                <a:solidFill>
                  <a:schemeClr val="accent2"/>
                </a:solidFill>
                <a:ea typeface="隶书" panose="02010509060101010101" pitchFamily="49" charset="-122"/>
              </a:rPr>
              <a:t>      </a:t>
            </a:r>
          </a:p>
        </p:txBody>
      </p:sp>
      <p:sp>
        <p:nvSpPr>
          <p:cNvPr id="217093" name="Text Box 5">
            <a:extLst>
              <a:ext uri="{FF2B5EF4-FFF2-40B4-BE49-F238E27FC236}">
                <a16:creationId xmlns:a16="http://schemas.microsoft.com/office/drawing/2014/main" id="{BD10F928-D9DB-410C-AC4E-C42D2FCA2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805488"/>
            <a:ext cx="8137525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444500" algn="l"/>
              </a:tabLs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444500" algn="l"/>
              </a:tabLs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44500" eaLnBrk="0" hangingPunct="0">
              <a:tabLst>
                <a:tab pos="444500" algn="l"/>
              </a:tabLs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444500" algn="l"/>
              </a:tabLs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444500" algn="l"/>
              </a:tabLs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/>
            <a:r>
              <a:rPr lang="en-US" altLang="zh-CN" sz="2400" b="0" i="0">
                <a:solidFill>
                  <a:srgbClr val="FF0000"/>
                </a:solidFill>
              </a:rPr>
              <a:t>cout&lt;&lt;“My name is Peter\n”&lt;&lt;“the ID is”&lt;&lt;2&lt;&lt;endl;</a:t>
            </a:r>
          </a:p>
        </p:txBody>
      </p:sp>
      <p:sp>
        <p:nvSpPr>
          <p:cNvPr id="65541" name="Text Box 6">
            <a:extLst>
              <a:ext uri="{FF2B5EF4-FFF2-40B4-BE49-F238E27FC236}">
                <a16:creationId xmlns:a16="http://schemas.microsoft.com/office/drawing/2014/main" id="{21784E80-9068-48B7-8087-866F2F5E1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7448550"/>
            <a:ext cx="1819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600" b="0" i="0">
              <a:latin typeface="Arial" panose="020B0604020202020204" pitchFamily="34" charset="0"/>
            </a:endParaRPr>
          </a:p>
        </p:txBody>
      </p:sp>
      <p:sp>
        <p:nvSpPr>
          <p:cNvPr id="217095" name="Text Box 7">
            <a:extLst>
              <a:ext uri="{FF2B5EF4-FFF2-40B4-BE49-F238E27FC236}">
                <a16:creationId xmlns:a16="http://schemas.microsoft.com/office/drawing/2014/main" id="{2F2D4DF8-FA87-4B70-8FA7-39710B272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4005263"/>
            <a:ext cx="4932362" cy="15525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58775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/>
            <a:r>
              <a:rPr lang="en-US" altLang="zh-CN" sz="2400" b="0" i="0">
                <a:solidFill>
                  <a:srgbClr val="FF0000"/>
                </a:solidFill>
              </a:rPr>
              <a:t>cout&lt;&lt;“My name is Peter\n”</a:t>
            </a:r>
          </a:p>
          <a:p>
            <a:pPr lvl="2" eaLnBrk="1" hangingPunct="1"/>
            <a:r>
              <a:rPr lang="en-US" altLang="zh-CN" sz="2400" b="0" i="0">
                <a:solidFill>
                  <a:srgbClr val="FF0000"/>
                </a:solidFill>
              </a:rPr>
              <a:t>       &lt;&lt;“the ID is”</a:t>
            </a:r>
          </a:p>
          <a:p>
            <a:pPr lvl="2" eaLnBrk="1" hangingPunct="1"/>
            <a:r>
              <a:rPr lang="en-US" altLang="zh-CN" sz="2400" b="0" i="0">
                <a:solidFill>
                  <a:srgbClr val="FF0000"/>
                </a:solidFill>
              </a:rPr>
              <a:t>       &lt;&lt;2</a:t>
            </a:r>
          </a:p>
          <a:p>
            <a:pPr lvl="2" eaLnBrk="1" hangingPunct="1"/>
            <a:r>
              <a:rPr lang="en-US" altLang="zh-CN" sz="2400" b="0" i="0">
                <a:solidFill>
                  <a:srgbClr val="FF0000"/>
                </a:solidFill>
              </a:rPr>
              <a:t>       &lt;&lt;endl;</a:t>
            </a:r>
          </a:p>
        </p:txBody>
      </p:sp>
      <p:sp>
        <p:nvSpPr>
          <p:cNvPr id="65543" name="Rectangle 8">
            <a:extLst>
              <a:ext uri="{FF2B5EF4-FFF2-40B4-BE49-F238E27FC236}">
                <a16:creationId xmlns:a16="http://schemas.microsoft.com/office/drawing/2014/main" id="{7D99DAFB-E169-4911-97DE-E1F716D6B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88950"/>
            <a:ext cx="80010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200" b="0" i="0">
                <a:solidFill>
                  <a:schemeClr val="tx2"/>
                </a:solidFill>
                <a:ea typeface="黑体" panose="02010609060101010101" pitchFamily="49" charset="-122"/>
              </a:rPr>
              <a:t>2.6  I/O</a:t>
            </a:r>
            <a:r>
              <a:rPr lang="zh-CN" altLang="en-US" sz="4200" b="0" i="0">
                <a:solidFill>
                  <a:schemeClr val="tx2"/>
                </a:solidFill>
                <a:ea typeface="黑体" panose="02010609060101010101" pitchFamily="49" charset="-122"/>
              </a:rPr>
              <a:t>控制流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17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7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17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17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17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17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17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17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17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17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17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17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17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17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17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17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170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170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170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170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17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17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17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217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170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170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170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2170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2170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2170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2170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2170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70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70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70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70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3" grpId="0" animBg="1"/>
      <p:bldP spid="21709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页脚占位符 4">
            <a:extLst>
              <a:ext uri="{FF2B5EF4-FFF2-40B4-BE49-F238E27FC236}">
                <a16:creationId xmlns:a16="http://schemas.microsoft.com/office/drawing/2014/main" id="{C73B0F21-037C-4E89-A543-FA61BCD23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3129C4-2AE2-4EFB-A5FF-91A6DCE68253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53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66563" name="Rectangle 4">
            <a:extLst>
              <a:ext uri="{FF2B5EF4-FFF2-40B4-BE49-F238E27FC236}">
                <a16:creationId xmlns:a16="http://schemas.microsoft.com/office/drawing/2014/main" id="{DB01E8E5-4C7F-43E6-B502-C75EE1B0B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412875"/>
            <a:ext cx="792162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3200" i="0">
                <a:latin typeface="Arial" panose="020B0604020202020204" pitchFamily="34" charset="0"/>
              </a:rPr>
              <a:t>2.</a:t>
            </a:r>
            <a:r>
              <a:rPr lang="zh-CN" altLang="en-US" sz="3200" i="0">
                <a:latin typeface="Arial" panose="020B0604020202020204" pitchFamily="34" charset="0"/>
              </a:rPr>
              <a:t>使用控制符</a:t>
            </a:r>
            <a:endParaRPr lang="zh-CN" altLang="en-US" sz="3200" i="0">
              <a:latin typeface="楷体_GB2312" pitchFamily="49" charset="-122"/>
            </a:endParaRPr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800" b="0" i="0">
                <a:latin typeface="黑体" panose="02010609060101010101" pitchFamily="49" charset="-122"/>
                <a:ea typeface="黑体" panose="02010609060101010101" pitchFamily="49" charset="-122"/>
              </a:rPr>
              <a:t>使用控制符对</a:t>
            </a:r>
            <a:r>
              <a:rPr lang="en-US" altLang="zh-CN" sz="2800" b="0" i="0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2800" b="0" i="0">
                <a:latin typeface="黑体" panose="02010609060101010101" pitchFamily="49" charset="-122"/>
                <a:ea typeface="黑体" panose="02010609060101010101" pitchFamily="49" charset="-122"/>
              </a:rPr>
              <a:t>流的格式进行控制。</a:t>
            </a:r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800" b="0" i="0">
                <a:latin typeface="黑体" panose="02010609060101010101" pitchFamily="49" charset="-122"/>
                <a:ea typeface="黑体" panose="02010609060101010101" pitchFamily="49" charset="-122"/>
              </a:rPr>
              <a:t>控制符是在头文件</a:t>
            </a:r>
            <a:r>
              <a:rPr lang="en-US" altLang="zh-CN" sz="2800" b="0" i="0">
                <a:ea typeface="黑体" panose="02010609060101010101" pitchFamily="49" charset="-122"/>
              </a:rPr>
              <a:t>iomanip.h</a:t>
            </a:r>
            <a:r>
              <a:rPr lang="zh-CN" altLang="en-US" sz="2800" b="0" i="0">
                <a:latin typeface="黑体" panose="02010609060101010101" pitchFamily="49" charset="-122"/>
                <a:ea typeface="黑体" panose="02010609060101010101" pitchFamily="49" charset="-122"/>
              </a:rPr>
              <a:t>中定义的</a:t>
            </a:r>
            <a:r>
              <a:rPr lang="zh-CN" altLang="en-US" sz="2800" b="0" i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对象</a:t>
            </a:r>
            <a:r>
              <a:rPr lang="zh-CN" altLang="en-US" sz="2800" b="0" i="0">
                <a:latin typeface="黑体" panose="02010609060101010101" pitchFamily="49" charset="-122"/>
                <a:ea typeface="黑体" panose="02010609060101010101" pitchFamily="49" charset="-122"/>
              </a:rPr>
              <a:t>；可以直接将控制符插入流中。</a:t>
            </a:r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800" b="0" i="0">
                <a:latin typeface="黑体" panose="02010609060101010101" pitchFamily="49" charset="-122"/>
                <a:ea typeface="黑体" panose="02010609060101010101" pitchFamily="49" charset="-122"/>
              </a:rPr>
              <a:t>使用控制符时，需要在程序头上加：</a:t>
            </a: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zh-CN" altLang="en-US" sz="2800" b="0" i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800" b="0" i="0">
                <a:solidFill>
                  <a:srgbClr val="FF0000"/>
                </a:solidFill>
                <a:ea typeface="黑体" panose="02010609060101010101" pitchFamily="49" charset="-122"/>
              </a:rPr>
              <a:t># include&lt;iomanip.h&gt;</a:t>
            </a: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en-US" altLang="zh-CN" b="0" i="0">
                <a:latin typeface="Arial" panose="020B0604020202020204" pitchFamily="34" charset="0"/>
                <a:ea typeface="隶书" panose="02010509060101010101" pitchFamily="49" charset="-122"/>
              </a:rPr>
              <a:t>     </a:t>
            </a:r>
            <a:endParaRPr lang="en-US" altLang="zh-CN" b="0" i="0">
              <a:ea typeface="隶书" panose="02010509060101010101" pitchFamily="49" charset="-122"/>
            </a:endParaRP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en-US" altLang="zh-CN" b="0" i="0">
                <a:ea typeface="隶书" panose="02010509060101010101" pitchFamily="49" charset="-122"/>
              </a:rPr>
              <a:t>          </a:t>
            </a:r>
          </a:p>
        </p:txBody>
      </p:sp>
      <p:sp>
        <p:nvSpPr>
          <p:cNvPr id="66564" name="Rectangle 5">
            <a:extLst>
              <a:ext uri="{FF2B5EF4-FFF2-40B4-BE49-F238E27FC236}">
                <a16:creationId xmlns:a16="http://schemas.microsoft.com/office/drawing/2014/main" id="{BD7C0702-E05C-4707-BFEB-01347225C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88950"/>
            <a:ext cx="80010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200" b="0" i="0">
                <a:solidFill>
                  <a:schemeClr val="tx2"/>
                </a:solidFill>
                <a:ea typeface="黑体" panose="02010609060101010101" pitchFamily="49" charset="-122"/>
              </a:rPr>
              <a:t>2.6  I/O</a:t>
            </a:r>
            <a:r>
              <a:rPr lang="zh-CN" altLang="en-US" sz="4200" b="0" i="0">
                <a:solidFill>
                  <a:schemeClr val="tx2"/>
                </a:solidFill>
                <a:ea typeface="黑体" panose="02010609060101010101" pitchFamily="49" charset="-122"/>
              </a:rPr>
              <a:t>控制流</a:t>
            </a:r>
          </a:p>
        </p:txBody>
      </p:sp>
    </p:spTree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页脚占位符 4">
            <a:extLst>
              <a:ext uri="{FF2B5EF4-FFF2-40B4-BE49-F238E27FC236}">
                <a16:creationId xmlns:a16="http://schemas.microsoft.com/office/drawing/2014/main" id="{68B64026-B923-45E4-8201-C1A7AA5E5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35CC81-44F7-4126-9142-2DDFD33DE85F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54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111F7019-BEA8-4D27-AF13-77F814DC2E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268413"/>
            <a:ext cx="7772400" cy="53609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2"/>
                </a:solidFill>
              </a:rPr>
              <a:t>                       I/O</a:t>
            </a:r>
            <a:r>
              <a:rPr lang="zh-CN" altLang="en-US" sz="2400">
                <a:solidFill>
                  <a:schemeClr val="tx2"/>
                </a:solidFill>
              </a:rPr>
              <a:t>流的常用控制符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   </a:t>
            </a:r>
            <a:r>
              <a:rPr lang="zh-CN" altLang="en-US" sz="2400">
                <a:solidFill>
                  <a:srgbClr val="FF0000"/>
                </a:solidFill>
              </a:rPr>
              <a:t>控制符                                     描述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</a:t>
            </a:r>
            <a:r>
              <a:rPr lang="en-US" altLang="zh-CN" sz="2400"/>
              <a:t>dec                                        </a:t>
            </a:r>
            <a:r>
              <a:rPr lang="zh-CN" altLang="en-US" sz="2400"/>
              <a:t>设基数为</a:t>
            </a:r>
            <a:r>
              <a:rPr lang="en-US" altLang="zh-CN" sz="2400"/>
              <a:t>10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hex                                        </a:t>
            </a:r>
            <a:r>
              <a:rPr lang="zh-CN" altLang="en-US" sz="2400"/>
              <a:t>设基数为</a:t>
            </a:r>
            <a:r>
              <a:rPr lang="en-US" altLang="zh-CN" sz="2400"/>
              <a:t>16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oct                                         </a:t>
            </a:r>
            <a:r>
              <a:rPr lang="zh-CN" altLang="en-US" sz="2400"/>
              <a:t>设基数为</a:t>
            </a:r>
            <a:r>
              <a:rPr lang="en-US" altLang="zh-CN" sz="2400"/>
              <a:t>8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setfill(c)                                </a:t>
            </a:r>
            <a:r>
              <a:rPr lang="zh-CN" altLang="en-US" sz="2400"/>
              <a:t>设填充字符为</a:t>
            </a:r>
            <a:r>
              <a:rPr lang="en-US" altLang="zh-CN" sz="2400"/>
              <a:t>c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setprecision(n)                      </a:t>
            </a:r>
            <a:r>
              <a:rPr lang="zh-CN" altLang="en-US" sz="2400"/>
              <a:t>设显示小数精度为</a:t>
            </a:r>
            <a:r>
              <a:rPr lang="en-US" altLang="zh-CN" sz="2400"/>
              <a:t>n</a:t>
            </a:r>
            <a:r>
              <a:rPr lang="zh-CN" altLang="en-US" sz="2400"/>
              <a:t>位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</a:t>
            </a:r>
            <a:r>
              <a:rPr lang="en-US" altLang="zh-CN" sz="2400"/>
              <a:t>setw(n)                                  </a:t>
            </a:r>
            <a:r>
              <a:rPr lang="zh-CN" altLang="en-US" sz="2400"/>
              <a:t>设域宽为</a:t>
            </a:r>
            <a:r>
              <a:rPr lang="en-US" altLang="zh-CN" sz="2400"/>
              <a:t>n</a:t>
            </a:r>
            <a:r>
              <a:rPr lang="zh-CN" altLang="en-US" sz="2400"/>
              <a:t>个字符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</a:t>
            </a:r>
            <a:r>
              <a:rPr lang="en-US" altLang="zh-CN" sz="2400"/>
              <a:t>setiosflags(ios::fixed)            </a:t>
            </a:r>
            <a:r>
              <a:rPr lang="zh-CN" altLang="en-US" sz="2400"/>
              <a:t>固定的浮点显示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</a:t>
            </a:r>
            <a:r>
              <a:rPr lang="en-US" altLang="zh-CN" sz="2400"/>
              <a:t>setiosflags(ios::scientific)     </a:t>
            </a:r>
            <a:r>
              <a:rPr lang="zh-CN" altLang="en-US" sz="2400"/>
              <a:t>指数表示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</a:t>
            </a:r>
            <a:r>
              <a:rPr lang="en-US" altLang="zh-CN" sz="2400"/>
              <a:t>setiosflags(ios::left)              </a:t>
            </a:r>
            <a:r>
              <a:rPr lang="zh-CN" altLang="en-US" sz="2400"/>
              <a:t>左对齐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</a:t>
            </a:r>
            <a:r>
              <a:rPr lang="en-US" altLang="zh-CN" sz="2400"/>
              <a:t>setiosflags(ios::right)            </a:t>
            </a:r>
            <a:r>
              <a:rPr lang="zh-CN" altLang="en-US" sz="2400"/>
              <a:t>右对齐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</a:t>
            </a:r>
            <a:r>
              <a:rPr lang="en-US" altLang="zh-CN" sz="2400"/>
              <a:t>setiosflags(ios::skipws)        </a:t>
            </a:r>
            <a:r>
              <a:rPr lang="zh-CN" altLang="en-US" sz="2400"/>
              <a:t>忽略前导空白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</a:t>
            </a:r>
            <a:r>
              <a:rPr lang="en-US" altLang="zh-CN" sz="2400"/>
              <a:t>setiosflags(ios::uppercase)   16</a:t>
            </a:r>
            <a:r>
              <a:rPr lang="zh-CN" altLang="en-US" sz="2400"/>
              <a:t>进制数大写输出</a:t>
            </a:r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682614A9-CE80-44D7-90C9-7B629FD545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/>
              <a:t>2.6  I/O</a:t>
            </a:r>
            <a:r>
              <a:rPr lang="zh-CN" altLang="en-US" sz="3800"/>
              <a:t>控制流</a:t>
            </a:r>
          </a:p>
        </p:txBody>
      </p:sp>
    </p:spTree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页脚占位符 4">
            <a:extLst>
              <a:ext uri="{FF2B5EF4-FFF2-40B4-BE49-F238E27FC236}">
                <a16:creationId xmlns:a16="http://schemas.microsoft.com/office/drawing/2014/main" id="{E3F66BBB-959D-4137-8026-704A55DA6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F14F13A-00EC-402E-8806-B18B55F8DA9E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55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8EC3DC27-3EF5-44F9-A4DB-AF5EB083D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2.6 I/O</a:t>
            </a:r>
            <a:r>
              <a:rPr lang="zh-CN" altLang="en-US"/>
              <a:t>流控制</a:t>
            </a: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C5E201A4-6087-4F26-91C6-A899065C7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137525" cy="4572000"/>
          </a:xfrm>
        </p:spPr>
        <p:txBody>
          <a:bodyPr/>
          <a:lstStyle/>
          <a:p>
            <a:pPr marL="0" indent="0" eaLnBrk="1" hangingPunct="1"/>
            <a:r>
              <a:rPr lang="en-US" altLang="zh-CN"/>
              <a:t>3.</a:t>
            </a:r>
            <a:r>
              <a:rPr lang="zh-CN" altLang="en-US"/>
              <a:t>控制浮点数值显示</a:t>
            </a:r>
          </a:p>
          <a:p>
            <a:pPr marL="766763" lvl="1" indent="-285750" algn="just" eaLnBrk="1" hangingPunct="1">
              <a:buFont typeface="Wingdings" panose="05000000000000000000" pitchFamily="2" charset="2"/>
              <a:buNone/>
            </a:pPr>
            <a:r>
              <a:rPr lang="zh-CN" altLang="en-US"/>
              <a:t>控制符：</a:t>
            </a:r>
            <a:r>
              <a:rPr lang="en-US" altLang="zh-CN">
                <a:solidFill>
                  <a:srgbClr val="FF0000"/>
                </a:solidFill>
              </a:rPr>
              <a:t>setprecision(n)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</a:p>
          <a:p>
            <a:pPr marL="766763" lvl="1" indent="-285750" algn="just" eaLnBrk="1" hangingPunct="1">
              <a:buFont typeface="Wingdings" panose="05000000000000000000" pitchFamily="2" charset="2"/>
              <a:buNone/>
            </a:pPr>
            <a:r>
              <a:rPr lang="en-US" altLang="zh-CN"/>
              <a:t>n</a:t>
            </a:r>
            <a:r>
              <a:rPr lang="zh-CN" altLang="en-US"/>
              <a:t>控制显示的数字位数</a:t>
            </a:r>
            <a:r>
              <a:rPr lang="en-US" altLang="zh-CN"/>
              <a:t>(</a:t>
            </a:r>
            <a:r>
              <a:rPr lang="zh-CN" altLang="en-US"/>
              <a:t>系统默认：有效位</a:t>
            </a:r>
            <a:r>
              <a:rPr lang="en-US" altLang="zh-CN"/>
              <a:t>6</a:t>
            </a:r>
            <a:r>
              <a:rPr lang="zh-CN" altLang="en-US"/>
              <a:t>位）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说明：</a:t>
            </a:r>
          </a:p>
          <a:p>
            <a:pPr marL="766763" lvl="1" indent="-285750" eaLnBrk="1" hangingPunct="1"/>
            <a:r>
              <a:rPr lang="en-US" altLang="zh-CN"/>
              <a:t>1)</a:t>
            </a:r>
            <a:r>
              <a:rPr lang="zh-CN" altLang="en-US"/>
              <a:t>在用浮点表示的输出时：</a:t>
            </a:r>
            <a:r>
              <a:rPr lang="en-US" altLang="zh-CN"/>
              <a:t>n</a:t>
            </a:r>
            <a:r>
              <a:rPr lang="zh-CN" altLang="en-US"/>
              <a:t>表示有效位数（系统默认：有效位</a:t>
            </a:r>
            <a:r>
              <a:rPr lang="en-US" altLang="zh-CN"/>
              <a:t>6</a:t>
            </a:r>
            <a:r>
              <a:rPr lang="zh-CN" altLang="en-US"/>
              <a:t>位，不包括小数点）</a:t>
            </a:r>
          </a:p>
          <a:p>
            <a:pPr marL="766763" lvl="1" indent="-285750" eaLnBrk="1" hangingPunct="1"/>
            <a:r>
              <a:rPr lang="en-US" altLang="zh-CN"/>
              <a:t>2)</a:t>
            </a:r>
            <a:r>
              <a:rPr lang="zh-CN" altLang="en-US"/>
              <a:t>在用定点表示的输出时：</a:t>
            </a:r>
            <a:r>
              <a:rPr lang="en-US" altLang="zh-CN"/>
              <a:t>n</a:t>
            </a:r>
            <a:r>
              <a:rPr lang="zh-CN" altLang="en-US"/>
              <a:t>表示小数位数</a:t>
            </a:r>
          </a:p>
          <a:p>
            <a:pPr marL="766763" lvl="1" indent="-285750" eaLnBrk="1" hangingPunct="1"/>
            <a:r>
              <a:rPr lang="en-US" altLang="zh-CN"/>
              <a:t>3)</a:t>
            </a:r>
            <a:r>
              <a:rPr lang="zh-CN" altLang="en-US"/>
              <a:t>在用指数形式输出时：  </a:t>
            </a:r>
            <a:r>
              <a:rPr lang="en-US" altLang="zh-CN"/>
              <a:t>n</a:t>
            </a:r>
            <a:r>
              <a:rPr lang="zh-CN" altLang="en-US"/>
              <a:t>表示小数位数</a:t>
            </a:r>
          </a:p>
          <a:p>
            <a:pPr marL="766763" lvl="1" indent="-285750" eaLnBrk="1" hangingPunct="1"/>
            <a:r>
              <a:rPr lang="en-US" altLang="zh-CN"/>
              <a:t>4)</a:t>
            </a:r>
            <a:r>
              <a:rPr lang="zh-CN" altLang="en-US"/>
              <a:t>小数位数截短显示时，进行</a:t>
            </a:r>
            <a:r>
              <a:rPr lang="en-US" altLang="zh-CN"/>
              <a:t>4</a:t>
            </a:r>
            <a:r>
              <a:rPr lang="zh-CN" altLang="en-US"/>
              <a:t>舍</a:t>
            </a:r>
            <a:r>
              <a:rPr lang="en-US" altLang="zh-CN"/>
              <a:t>5</a:t>
            </a:r>
            <a:r>
              <a:rPr lang="zh-CN" altLang="en-US"/>
              <a:t>入处理。 </a:t>
            </a:r>
          </a:p>
        </p:txBody>
      </p:sp>
    </p:spTree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页脚占位符 4">
            <a:extLst>
              <a:ext uri="{FF2B5EF4-FFF2-40B4-BE49-F238E27FC236}">
                <a16:creationId xmlns:a16="http://schemas.microsoft.com/office/drawing/2014/main" id="{89475320-AE56-4706-96EC-526FC256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B945F43-B16B-4933-A27D-32B63AEBC9F7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56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6A2CA80E-F059-4EE7-B531-85B912DF6B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476250"/>
            <a:ext cx="8686800" cy="61531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#include &lt;iostream&gt;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#include </a:t>
            </a:r>
            <a:r>
              <a:rPr lang="en-US" altLang="zh-CN" sz="2400">
                <a:solidFill>
                  <a:srgbClr val="FF0000"/>
                </a:solidFill>
              </a:rPr>
              <a:t>&lt;iomanip&gt;</a:t>
            </a:r>
            <a:r>
              <a:rPr lang="en-US" altLang="zh-CN" sz="2400"/>
              <a:t>  </a:t>
            </a:r>
            <a:r>
              <a:rPr lang="en-US" altLang="zh-CN" sz="2400">
                <a:solidFill>
                  <a:srgbClr val="00CC99"/>
                </a:solidFill>
              </a:rPr>
              <a:t>//</a:t>
            </a:r>
            <a:r>
              <a:rPr lang="zh-CN" altLang="en-US" sz="2400">
                <a:solidFill>
                  <a:srgbClr val="00CC99"/>
                </a:solidFill>
              </a:rPr>
              <a:t>要用到格式控制符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void main(){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double amount = 22.0/7;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cout &lt;&lt;amount &lt;&lt;endl;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cout &lt;&lt;setprecision(0) &lt;&lt;amount &lt;&lt;endl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&lt;&lt;setprecision(1) &lt;&lt;amount &lt;&lt;endl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&lt;&lt;setprecision(2) &lt;&lt;amount &lt;&lt;endl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&lt;&lt;setprecision(3) &lt;&lt;amount &lt;&lt;endl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&lt;&lt;setprecision(4) &lt;&lt;amount &lt;&lt;endl;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cout &lt;&lt;setiosflags(ios::fixed); </a:t>
            </a:r>
            <a:r>
              <a:rPr lang="en-US" altLang="zh-CN" sz="2400">
                <a:solidFill>
                  <a:srgbClr val="00CC99"/>
                </a:solidFill>
              </a:rPr>
              <a:t>//</a:t>
            </a:r>
            <a:r>
              <a:rPr lang="zh-CN" altLang="en-US" sz="2400">
                <a:solidFill>
                  <a:srgbClr val="00CC99"/>
                </a:solidFill>
              </a:rPr>
              <a:t>设置为定点小数输出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</a:t>
            </a:r>
            <a:r>
              <a:rPr lang="en-US" altLang="zh-CN" sz="2400"/>
              <a:t>cout &lt;&lt;setprecision(8) &lt;&lt;amount &lt;&lt;endl;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cout &lt;&lt;setiosflags(ios::scientific)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&lt;&lt;amount &lt;&lt;endl;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cout &lt;&lt;setprecision(6);    </a:t>
            </a:r>
            <a:r>
              <a:rPr lang="en-US" altLang="zh-CN" sz="2400">
                <a:solidFill>
                  <a:srgbClr val="00CC99"/>
                </a:solidFill>
              </a:rPr>
              <a:t>//</a:t>
            </a:r>
            <a:r>
              <a:rPr lang="zh-CN" altLang="en-US" sz="2400">
                <a:solidFill>
                  <a:srgbClr val="00CC99"/>
                </a:solidFill>
              </a:rPr>
              <a:t>重新设置成原默认设置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}</a:t>
            </a:r>
          </a:p>
        </p:txBody>
      </p:sp>
      <p:sp>
        <p:nvSpPr>
          <p:cNvPr id="306179" name="Rectangle 3">
            <a:extLst>
              <a:ext uri="{FF2B5EF4-FFF2-40B4-BE49-F238E27FC236}">
                <a16:creationId xmlns:a16="http://schemas.microsoft.com/office/drawing/2014/main" id="{A4D921A5-7E24-4717-AF3A-C1F69023F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1700213"/>
            <a:ext cx="2506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i="0">
                <a:solidFill>
                  <a:srgbClr val="FF00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3.14286</a:t>
            </a:r>
            <a:r>
              <a:rPr kumimoji="1" lang="zh-CN" altLang="en-US" sz="2400" i="0">
                <a:solidFill>
                  <a:srgbClr val="FF00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（默认）</a:t>
            </a:r>
          </a:p>
        </p:txBody>
      </p:sp>
      <p:sp>
        <p:nvSpPr>
          <p:cNvPr id="306180" name="Rectangle 4">
            <a:extLst>
              <a:ext uri="{FF2B5EF4-FFF2-40B4-BE49-F238E27FC236}">
                <a16:creationId xmlns:a16="http://schemas.microsoft.com/office/drawing/2014/main" id="{C2C6E51C-1EDF-46E9-9FB0-AE5A70C31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989138"/>
            <a:ext cx="48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i="0">
                <a:solidFill>
                  <a:srgbClr val="FF00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3</a:t>
            </a:r>
          </a:p>
        </p:txBody>
      </p:sp>
      <p:sp>
        <p:nvSpPr>
          <p:cNvPr id="306181" name="Rectangle 5">
            <a:extLst>
              <a:ext uri="{FF2B5EF4-FFF2-40B4-BE49-F238E27FC236}">
                <a16:creationId xmlns:a16="http://schemas.microsoft.com/office/drawing/2014/main" id="{92A8F868-8972-49E8-BC21-3C5089182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37013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i="0">
                <a:solidFill>
                  <a:srgbClr val="FF00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3</a:t>
            </a:r>
          </a:p>
        </p:txBody>
      </p:sp>
      <p:sp>
        <p:nvSpPr>
          <p:cNvPr id="306182" name="Rectangle 6">
            <a:extLst>
              <a:ext uri="{FF2B5EF4-FFF2-40B4-BE49-F238E27FC236}">
                <a16:creationId xmlns:a16="http://schemas.microsoft.com/office/drawing/2014/main" id="{313FD10F-CEB0-463E-887B-BC324593A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8588" y="2751138"/>
            <a:ext cx="608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i="0">
                <a:solidFill>
                  <a:srgbClr val="FF00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3.1</a:t>
            </a:r>
          </a:p>
        </p:txBody>
      </p:sp>
      <p:sp>
        <p:nvSpPr>
          <p:cNvPr id="306183" name="Rectangle 7">
            <a:extLst>
              <a:ext uri="{FF2B5EF4-FFF2-40B4-BE49-F238E27FC236}">
                <a16:creationId xmlns:a16="http://schemas.microsoft.com/office/drawing/2014/main" id="{EBD3EDA0-A857-427D-99A0-52A0F5A9B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132138"/>
            <a:ext cx="846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i="0">
                <a:solidFill>
                  <a:srgbClr val="FF00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3.14</a:t>
            </a:r>
          </a:p>
        </p:txBody>
      </p:sp>
      <p:sp>
        <p:nvSpPr>
          <p:cNvPr id="306184" name="Rectangle 8">
            <a:extLst>
              <a:ext uri="{FF2B5EF4-FFF2-40B4-BE49-F238E27FC236}">
                <a16:creationId xmlns:a16="http://schemas.microsoft.com/office/drawing/2014/main" id="{1CA9D345-DABC-426B-9BC5-3286D8718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513138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i="0">
                <a:solidFill>
                  <a:srgbClr val="FF00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3.143</a:t>
            </a:r>
          </a:p>
        </p:txBody>
      </p:sp>
      <p:sp>
        <p:nvSpPr>
          <p:cNvPr id="306185" name="Rectangle 9">
            <a:extLst>
              <a:ext uri="{FF2B5EF4-FFF2-40B4-BE49-F238E27FC236}">
                <a16:creationId xmlns:a16="http://schemas.microsoft.com/office/drawing/2014/main" id="{C114F00B-B781-4074-8F9F-B9D28D6A5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4365625"/>
            <a:ext cx="1797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i="0">
                <a:solidFill>
                  <a:srgbClr val="FF00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3.14285714</a:t>
            </a:r>
          </a:p>
        </p:txBody>
      </p:sp>
      <p:sp>
        <p:nvSpPr>
          <p:cNvPr id="306186" name="Rectangle 10">
            <a:extLst>
              <a:ext uri="{FF2B5EF4-FFF2-40B4-BE49-F238E27FC236}">
                <a16:creationId xmlns:a16="http://schemas.microsoft.com/office/drawing/2014/main" id="{60A07CD3-6C8E-4DF2-A9AC-03D0EF8F6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5300663"/>
            <a:ext cx="248443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i="0">
                <a:solidFill>
                  <a:srgbClr val="FF00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3.14285714e+00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6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6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6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6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autoUpdateAnimBg="0"/>
      <p:bldP spid="306180" grpId="0" autoUpdateAnimBg="0"/>
      <p:bldP spid="306181" grpId="0" autoUpdateAnimBg="0"/>
      <p:bldP spid="306182" grpId="0" autoUpdateAnimBg="0"/>
      <p:bldP spid="306183" grpId="0" autoUpdateAnimBg="0"/>
      <p:bldP spid="306184" grpId="0" autoUpdateAnimBg="0"/>
      <p:bldP spid="306185" grpId="0" autoUpdateAnimBg="0"/>
      <p:bldP spid="306186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页脚占位符 4">
            <a:extLst>
              <a:ext uri="{FF2B5EF4-FFF2-40B4-BE49-F238E27FC236}">
                <a16:creationId xmlns:a16="http://schemas.microsoft.com/office/drawing/2014/main" id="{C6405128-A890-4E27-B87D-56A71047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75CCD08-049C-4C05-BE24-3D3E02D26AF7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57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03780" name="Rectangle 4">
            <a:extLst>
              <a:ext uri="{FF2B5EF4-FFF2-40B4-BE49-F238E27FC236}">
                <a16:creationId xmlns:a16="http://schemas.microsoft.com/office/drawing/2014/main" id="{458698DF-583B-4BC9-9511-3ECDEBF4B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341438"/>
            <a:ext cx="8208963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3200" b="0" i="0">
                <a:latin typeface="Arial" panose="020B0604020202020204" pitchFamily="34" charset="0"/>
                <a:ea typeface="黑体" panose="02010609060101010101" pitchFamily="49" charset="-122"/>
              </a:rPr>
              <a:t>4.</a:t>
            </a:r>
            <a:r>
              <a:rPr lang="zh-CN" altLang="en-US" sz="3200" b="0" i="0">
                <a:latin typeface="Arial" panose="020B0604020202020204" pitchFamily="34" charset="0"/>
                <a:ea typeface="黑体" panose="02010609060101010101" pitchFamily="49" charset="-122"/>
              </a:rPr>
              <a:t>设置值的输出宽度</a:t>
            </a:r>
            <a:r>
              <a:rPr lang="en-US" altLang="zh-CN" sz="3200" b="0" i="0">
                <a:latin typeface="楷体_GB2312" pitchFamily="49" charset="-122"/>
                <a:ea typeface="黑体" panose="02010609060101010101" pitchFamily="49" charset="-122"/>
              </a:rPr>
              <a:t>:</a:t>
            </a:r>
            <a:r>
              <a:rPr lang="en-US" altLang="zh-CN" sz="3200" b="0" i="0">
                <a:solidFill>
                  <a:srgbClr val="FF0000"/>
                </a:solidFill>
                <a:ea typeface="隶书" panose="02010509060101010101" pitchFamily="49" charset="-122"/>
              </a:rPr>
              <a:t>setw(n)</a:t>
            </a:r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2800" b="0" i="0">
                <a:latin typeface="黑体" panose="02010609060101010101" pitchFamily="49" charset="-122"/>
                <a:ea typeface="黑体" panose="02010609060101010101" pitchFamily="49" charset="-122"/>
              </a:rPr>
              <a:t>说明：仅仅对</a:t>
            </a:r>
            <a:r>
              <a:rPr lang="zh-CN" altLang="en-US" sz="2800" b="0" i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下一个</a:t>
            </a:r>
            <a:r>
              <a:rPr lang="zh-CN" altLang="en-US" sz="2800" b="0" i="0">
                <a:latin typeface="黑体" panose="02010609060101010101" pitchFamily="49" charset="-122"/>
                <a:ea typeface="黑体" panose="02010609060101010101" pitchFamily="49" charset="-122"/>
              </a:rPr>
              <a:t>数值的输出有效。如果实际位数</a:t>
            </a:r>
            <a:r>
              <a:rPr lang="en-US" altLang="zh-CN" sz="2800" b="0" i="0">
                <a:latin typeface="黑体" panose="02010609060101010101" pitchFamily="49" charset="-122"/>
                <a:ea typeface="黑体" panose="02010609060101010101" pitchFamily="49" charset="-122"/>
              </a:rPr>
              <a:t>&gt;n</a:t>
            </a:r>
            <a:r>
              <a:rPr lang="zh-CN" altLang="en-US" sz="2800" b="0" i="0">
                <a:latin typeface="黑体" panose="02010609060101010101" pitchFamily="49" charset="-122"/>
                <a:ea typeface="黑体" panose="02010609060101010101" pitchFamily="49" charset="-122"/>
              </a:rPr>
              <a:t>，按实际宽度输出。</a:t>
            </a:r>
          </a:p>
          <a:p>
            <a:pPr eaLnBrk="1" hangingPunct="1"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zh-CN" altLang="en-US" b="0" i="0">
                <a:ea typeface="隶书" panose="02010509060101010101" pitchFamily="49" charset="-122"/>
              </a:rPr>
              <a:t>                          </a:t>
            </a:r>
            <a:r>
              <a:rPr lang="en-US" altLang="zh-CN" sz="2400" b="0">
                <a:solidFill>
                  <a:srgbClr val="FF0000"/>
                </a:solidFill>
                <a:ea typeface="隶书" panose="02010509060101010101" pitchFamily="49" charset="-122"/>
              </a:rPr>
              <a:t>float</a:t>
            </a:r>
            <a:r>
              <a:rPr lang="en-US" altLang="zh-CN" sz="2400" b="0" i="0">
                <a:solidFill>
                  <a:schemeClr val="accent2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2400" b="0" i="0">
                <a:ea typeface="隶书" panose="02010509060101010101" pitchFamily="49" charset="-122"/>
              </a:rPr>
              <a:t>amount=3.14159;</a:t>
            </a:r>
          </a:p>
          <a:p>
            <a:pPr eaLnBrk="1" hangingPunct="1"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en-US" altLang="zh-CN" sz="2400" b="0" i="0">
                <a:ea typeface="隶书" panose="02010509060101010101" pitchFamily="49" charset="-122"/>
              </a:rPr>
              <a:t>                    cout&lt;&lt;setw(4)&lt;&lt;amount&lt;&lt;endl;</a:t>
            </a:r>
          </a:p>
          <a:p>
            <a:pPr eaLnBrk="1" hangingPunct="1"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en-US" altLang="zh-CN" sz="2400" b="0" i="0">
                <a:solidFill>
                  <a:schemeClr val="accent2"/>
                </a:solidFill>
                <a:ea typeface="隶书" panose="02010509060101010101" pitchFamily="49" charset="-122"/>
              </a:rPr>
              <a:t>                    </a:t>
            </a:r>
            <a:r>
              <a:rPr lang="zh-CN" altLang="en-US" sz="2400" b="0" i="0">
                <a:solidFill>
                  <a:srgbClr val="FF0000"/>
                </a:solidFill>
                <a:ea typeface="隶书" panose="02010509060101010101" pitchFamily="49" charset="-122"/>
              </a:rPr>
              <a:t>输出：</a:t>
            </a:r>
            <a:r>
              <a:rPr lang="en-US" altLang="zh-CN" sz="2400" b="0" i="0">
                <a:solidFill>
                  <a:srgbClr val="FF0000"/>
                </a:solidFill>
                <a:ea typeface="隶书" panose="02010509060101010101" pitchFamily="49" charset="-122"/>
              </a:rPr>
              <a:t>3.14159</a:t>
            </a: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en-US" altLang="zh-CN" sz="2400" b="0" i="0">
                <a:ea typeface="隶书" panose="02010509060101010101" pitchFamily="49" charset="-122"/>
              </a:rPr>
              <a:t>cout&lt;&lt;setw(8)</a:t>
            </a: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en-US" altLang="zh-CN" sz="2400" b="0" i="0">
                <a:ea typeface="隶书" panose="02010509060101010101" pitchFamily="49" charset="-122"/>
              </a:rPr>
              <a:t>       &lt;&lt;10</a:t>
            </a: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en-US" altLang="zh-CN" sz="2400" b="0" i="0">
                <a:ea typeface="隶书" panose="02010509060101010101" pitchFamily="49" charset="-122"/>
              </a:rPr>
              <a:t>       &lt;&lt;20&lt;&lt;endl;</a:t>
            </a: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zh-CN" altLang="en-US" sz="2400" b="0" i="0">
                <a:solidFill>
                  <a:srgbClr val="FF0000"/>
                </a:solidFill>
                <a:ea typeface="隶书" panose="02010509060101010101" pitchFamily="49" charset="-122"/>
              </a:rPr>
              <a:t>输出：</a:t>
            </a:r>
            <a:r>
              <a:rPr lang="en-US" altLang="zh-CN" sz="2400" b="0" i="0">
                <a:solidFill>
                  <a:srgbClr val="FF0000"/>
                </a:solidFill>
                <a:ea typeface="隶书" panose="02010509060101010101" pitchFamily="49" charset="-122"/>
              </a:rPr>
              <a:t>_ _ _ _ _ _1020</a:t>
            </a: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en-US" altLang="zh-CN" sz="2400" b="0" i="0">
                <a:ea typeface="隶书" panose="02010509060101010101" pitchFamily="49" charset="-122"/>
              </a:rPr>
              <a:t>cout&lt;&lt;setw(8)&lt;&lt;10</a:t>
            </a: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en-US" altLang="zh-CN" sz="2400" b="0" i="0">
                <a:ea typeface="隶书" panose="02010509060101010101" pitchFamily="49" charset="-122"/>
              </a:rPr>
              <a:t>       &lt;&lt;setw(8)&lt;&lt; 20&lt;&lt;endl;</a:t>
            </a: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zh-CN" altLang="en-US" sz="2400" b="0" i="0">
                <a:solidFill>
                  <a:srgbClr val="FF0000"/>
                </a:solidFill>
                <a:ea typeface="隶书" panose="02010509060101010101" pitchFamily="49" charset="-122"/>
              </a:rPr>
              <a:t>输出：</a:t>
            </a:r>
            <a:r>
              <a:rPr lang="en-US" altLang="zh-CN" sz="2400" b="0" i="0">
                <a:solidFill>
                  <a:srgbClr val="FF0000"/>
                </a:solidFill>
                <a:ea typeface="隶书" panose="02010509060101010101" pitchFamily="49" charset="-122"/>
              </a:rPr>
              <a:t>_ _ _ _ _ _10 _ _ _ _ _ _ 20</a:t>
            </a:r>
          </a:p>
        </p:txBody>
      </p:sp>
      <p:sp>
        <p:nvSpPr>
          <p:cNvPr id="70660" name="Rectangle 5">
            <a:extLst>
              <a:ext uri="{FF2B5EF4-FFF2-40B4-BE49-F238E27FC236}">
                <a16:creationId xmlns:a16="http://schemas.microsoft.com/office/drawing/2014/main" id="{B6E671CC-CBF6-49E0-8453-D00FF972F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88950"/>
            <a:ext cx="80010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200" b="0" i="0">
                <a:solidFill>
                  <a:schemeClr val="tx2"/>
                </a:solidFill>
                <a:ea typeface="黑体" panose="02010609060101010101" pitchFamily="49" charset="-122"/>
              </a:rPr>
              <a:t>2.6  I/O</a:t>
            </a:r>
            <a:r>
              <a:rPr lang="zh-CN" altLang="en-US" sz="4200" b="0" i="0">
                <a:solidFill>
                  <a:schemeClr val="tx2"/>
                </a:solidFill>
                <a:ea typeface="黑体" panose="02010609060101010101" pitchFamily="49" charset="-122"/>
              </a:rPr>
              <a:t>控制流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03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3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3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03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03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03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03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03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037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037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037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037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037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037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037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037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037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037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037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037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037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2037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2037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037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037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2037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037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037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页脚占位符 4">
            <a:extLst>
              <a:ext uri="{FF2B5EF4-FFF2-40B4-BE49-F238E27FC236}">
                <a16:creationId xmlns:a16="http://schemas.microsoft.com/office/drawing/2014/main" id="{DE69BCC6-8D43-460C-925A-5468C4E8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E90E590-3004-49FB-A789-2703C1AE60C5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58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71683" name="Rectangle 4">
            <a:extLst>
              <a:ext uri="{FF2B5EF4-FFF2-40B4-BE49-F238E27FC236}">
                <a16:creationId xmlns:a16="http://schemas.microsoft.com/office/drawing/2014/main" id="{F898C25A-2D16-4581-BD3E-DE7C16FB2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1341438"/>
            <a:ext cx="79914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3200" b="0" i="0">
                <a:ea typeface="黑体" panose="02010609060101010101" pitchFamily="49" charset="-122"/>
              </a:rPr>
              <a:t> 5.</a:t>
            </a:r>
            <a:r>
              <a:rPr lang="zh-CN" altLang="en-US" sz="3200" b="0" i="0">
                <a:ea typeface="黑体" panose="02010609060101010101" pitchFamily="49" charset="-122"/>
              </a:rPr>
              <a:t>输出八进制和十六进制数</a:t>
            </a:r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400" b="0" i="0">
                <a:ea typeface="黑体" panose="02010609060101010101" pitchFamily="49" charset="-122"/>
              </a:rPr>
              <a:t>hex</a:t>
            </a:r>
            <a:r>
              <a:rPr lang="zh-CN" altLang="en-US" sz="2400" b="0" i="0">
                <a:ea typeface="黑体" panose="02010609060101010101" pitchFamily="49" charset="-122"/>
              </a:rPr>
              <a:t>，</a:t>
            </a:r>
            <a:r>
              <a:rPr lang="en-US" altLang="zh-CN" sz="2400" b="0" i="0">
                <a:ea typeface="黑体" panose="02010609060101010101" pitchFamily="49" charset="-122"/>
              </a:rPr>
              <a:t>oct</a:t>
            </a:r>
            <a:r>
              <a:rPr lang="zh-CN" altLang="en-US" sz="2400" b="0" i="0">
                <a:ea typeface="黑体" panose="02010609060101010101" pitchFamily="49" charset="-122"/>
              </a:rPr>
              <a:t>，</a:t>
            </a:r>
            <a:r>
              <a:rPr lang="en-US" altLang="zh-CN" sz="2400" b="0" i="0">
                <a:ea typeface="黑体" panose="02010609060101010101" pitchFamily="49" charset="-122"/>
              </a:rPr>
              <a:t>dec</a:t>
            </a:r>
            <a:r>
              <a:rPr lang="zh-CN" altLang="en-US" sz="2400" b="0" i="0">
                <a:ea typeface="黑体" panose="02010609060101010101" pitchFamily="49" charset="-122"/>
              </a:rPr>
              <a:t>在</a:t>
            </a:r>
            <a:r>
              <a:rPr lang="en-US" altLang="zh-CN" sz="2400" b="0" i="0">
                <a:ea typeface="黑体" panose="02010609060101010101" pitchFamily="49" charset="-122"/>
              </a:rPr>
              <a:t>iostream.h</a:t>
            </a:r>
            <a:r>
              <a:rPr lang="zh-CN" altLang="en-US" sz="2400" b="0" i="0">
                <a:ea typeface="黑体" panose="02010609060101010101" pitchFamily="49" charset="-122"/>
              </a:rPr>
              <a:t>中定义</a:t>
            </a:r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400" b="0" i="0">
                <a:ea typeface="黑体" panose="02010609060101010101" pitchFamily="49" charset="-122"/>
              </a:rPr>
              <a:t>用</a:t>
            </a:r>
            <a:r>
              <a:rPr lang="en-US" altLang="zh-CN" sz="2400" b="0" i="0">
                <a:ea typeface="黑体" panose="02010609060101010101" pitchFamily="49" charset="-122"/>
              </a:rPr>
              <a:t>iomanip.h</a:t>
            </a:r>
            <a:r>
              <a:rPr lang="zh-CN" altLang="en-US" sz="2400" b="0" i="0">
                <a:ea typeface="黑体" panose="02010609060101010101" pitchFamily="49" charset="-122"/>
              </a:rPr>
              <a:t>中的</a:t>
            </a:r>
            <a:r>
              <a:rPr lang="en-US" altLang="zh-CN" sz="2400" b="0" i="0">
                <a:ea typeface="黑体" panose="02010609060101010101" pitchFamily="49" charset="-122"/>
              </a:rPr>
              <a:t>setiosflags(ios::uppercase)</a:t>
            </a:r>
            <a:r>
              <a:rPr lang="zh-CN" altLang="en-US" sz="2400" b="0" i="0">
                <a:ea typeface="黑体" panose="02010609060101010101" pitchFamily="49" charset="-122"/>
              </a:rPr>
              <a:t>控制</a:t>
            </a:r>
            <a:r>
              <a:rPr lang="en-US" altLang="zh-CN" sz="2400" b="0" i="0">
                <a:ea typeface="黑体" panose="02010609060101010101" pitchFamily="49" charset="-122"/>
              </a:rPr>
              <a:t>16</a:t>
            </a:r>
            <a:r>
              <a:rPr lang="zh-CN" altLang="en-US" sz="2400" b="0" i="0">
                <a:ea typeface="黑体" panose="02010609060101010101" pitchFamily="49" charset="-122"/>
              </a:rPr>
              <a:t>进制数大写输出</a:t>
            </a: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zh-CN" altLang="en-US" b="0" i="0">
                <a:ea typeface="黑体" panose="02010609060101010101" pitchFamily="49" charset="-122"/>
              </a:rPr>
              <a:t>                          </a:t>
            </a:r>
            <a:endParaRPr lang="zh-CN" altLang="en-US" b="0" i="0">
              <a:solidFill>
                <a:schemeClr val="accent2"/>
              </a:solidFill>
              <a:ea typeface="黑体" panose="02010609060101010101" pitchFamily="49" charset="-122"/>
            </a:endParaRPr>
          </a:p>
        </p:txBody>
      </p:sp>
      <p:pic>
        <p:nvPicPr>
          <p:cNvPr id="71684" name="Picture 6">
            <a:extLst>
              <a:ext uri="{FF2B5EF4-FFF2-40B4-BE49-F238E27FC236}">
                <a16:creationId xmlns:a16="http://schemas.microsoft.com/office/drawing/2014/main" id="{5E07B09F-BF04-419C-B6AC-4D64E1FBD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068638"/>
            <a:ext cx="6337300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5" name="Rectangle 7">
            <a:extLst>
              <a:ext uri="{FF2B5EF4-FFF2-40B4-BE49-F238E27FC236}">
                <a16:creationId xmlns:a16="http://schemas.microsoft.com/office/drawing/2014/main" id="{B5B599C3-8497-4A0E-B4A2-739450A74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88950"/>
            <a:ext cx="80010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200" b="0" i="0">
                <a:solidFill>
                  <a:schemeClr val="tx2"/>
                </a:solidFill>
                <a:ea typeface="黑体" panose="02010609060101010101" pitchFamily="49" charset="-122"/>
              </a:rPr>
              <a:t>2.6  I/O</a:t>
            </a:r>
            <a:r>
              <a:rPr lang="zh-CN" altLang="en-US" sz="4200" b="0" i="0">
                <a:solidFill>
                  <a:schemeClr val="tx2"/>
                </a:solidFill>
                <a:ea typeface="黑体" panose="02010609060101010101" pitchFamily="49" charset="-122"/>
              </a:rPr>
              <a:t>控制流</a:t>
            </a:r>
          </a:p>
        </p:txBody>
      </p:sp>
      <p:sp>
        <p:nvSpPr>
          <p:cNvPr id="205832" name="Rectangle 8">
            <a:extLst>
              <a:ext uri="{FF2B5EF4-FFF2-40B4-BE49-F238E27FC236}">
                <a16:creationId xmlns:a16="http://schemas.microsoft.com/office/drawing/2014/main" id="{429C9933-FD04-4EBE-99D3-57A7CDD53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3429000"/>
            <a:ext cx="3097213" cy="1406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0" i="0">
                <a:latin typeface="Arial" panose="020B0604020202020204" pitchFamily="34" charset="0"/>
                <a:ea typeface="华文中宋" panose="02010600040101010101" pitchFamily="2" charset="-122"/>
              </a:rPr>
              <a:t>运行结果：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0" i="0">
                <a:latin typeface="Arial" panose="020B0604020202020204" pitchFamily="34" charset="0"/>
                <a:ea typeface="华文中宋" panose="02010600040101010101" pitchFamily="2" charset="-122"/>
              </a:rPr>
              <a:t>Decimal:1001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0" i="0">
                <a:latin typeface="Arial" panose="020B0604020202020204" pitchFamily="34" charset="0"/>
                <a:ea typeface="华文中宋" panose="02010600040101010101" pitchFamily="2" charset="-122"/>
              </a:rPr>
              <a:t>Hexadecimal:3e9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0" i="0">
                <a:latin typeface="Arial" panose="020B0604020202020204" pitchFamily="34" charset="0"/>
                <a:ea typeface="华文中宋" panose="02010600040101010101" pitchFamily="2" charset="-122"/>
              </a:rPr>
              <a:t>Octal:1751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2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页脚占位符 4">
            <a:extLst>
              <a:ext uri="{FF2B5EF4-FFF2-40B4-BE49-F238E27FC236}">
                <a16:creationId xmlns:a16="http://schemas.microsoft.com/office/drawing/2014/main" id="{6040AC5C-40E3-4EB4-902E-509221D1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293894-E5D9-4CCA-981D-C1AFC76F0C53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59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72707" name="Rectangle 4">
            <a:extLst>
              <a:ext uri="{FF2B5EF4-FFF2-40B4-BE49-F238E27FC236}">
                <a16:creationId xmlns:a16="http://schemas.microsoft.com/office/drawing/2014/main" id="{C4E6C62B-D8D6-40BA-A154-6170879F5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341438"/>
            <a:ext cx="6767513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3200" b="0" i="0">
                <a:latin typeface="Arial" panose="020B0604020202020204" pitchFamily="34" charset="0"/>
                <a:ea typeface="黑体" panose="02010609060101010101" pitchFamily="49" charset="-122"/>
              </a:rPr>
              <a:t> 6.</a:t>
            </a:r>
            <a:r>
              <a:rPr lang="zh-CN" altLang="en-US" sz="3200" b="0" i="0">
                <a:latin typeface="Arial" panose="020B0604020202020204" pitchFamily="34" charset="0"/>
                <a:ea typeface="黑体" panose="02010609060101010101" pitchFamily="49" charset="-122"/>
              </a:rPr>
              <a:t>设置充填字符</a:t>
            </a:r>
            <a:r>
              <a:rPr lang="zh-CN" altLang="en-US" sz="3200" b="0" i="0">
                <a:latin typeface="楷体_GB2312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200" b="0" i="0">
                <a:solidFill>
                  <a:srgbClr val="FF0000"/>
                </a:solidFill>
                <a:ea typeface="隶书" panose="02010509060101010101" pitchFamily="49" charset="-122"/>
              </a:rPr>
              <a:t>setfill(</a:t>
            </a:r>
            <a:r>
              <a:rPr lang="en-US" altLang="en-US" sz="3200" b="0" i="0">
                <a:solidFill>
                  <a:srgbClr val="FF0000"/>
                </a:solidFill>
                <a:ea typeface="隶书" panose="02010509060101010101" pitchFamily="49" charset="-122"/>
              </a:rPr>
              <a:t>填充字符</a:t>
            </a:r>
            <a:r>
              <a:rPr lang="en-US" altLang="zh-CN" sz="3200" b="0" i="0">
                <a:solidFill>
                  <a:srgbClr val="FF0000"/>
                </a:solidFill>
                <a:ea typeface="隶书" panose="02010509060101010101" pitchFamily="49" charset="-122"/>
              </a:rPr>
              <a:t>)</a:t>
            </a:r>
          </a:p>
        </p:txBody>
      </p:sp>
      <p:pic>
        <p:nvPicPr>
          <p:cNvPr id="72708" name="Picture 5">
            <a:extLst>
              <a:ext uri="{FF2B5EF4-FFF2-40B4-BE49-F238E27FC236}">
                <a16:creationId xmlns:a16="http://schemas.microsoft.com/office/drawing/2014/main" id="{9F7AD8A5-6B35-443F-9199-8EE852444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989138"/>
            <a:ext cx="56165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9" name="Rectangle 6">
            <a:extLst>
              <a:ext uri="{FF2B5EF4-FFF2-40B4-BE49-F238E27FC236}">
                <a16:creationId xmlns:a16="http://schemas.microsoft.com/office/drawing/2014/main" id="{2E06E4DB-BC56-4949-AAA9-039E64036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88950"/>
            <a:ext cx="80010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200" b="0" i="0">
                <a:solidFill>
                  <a:schemeClr val="tx2"/>
                </a:solidFill>
                <a:ea typeface="黑体" panose="02010609060101010101" pitchFamily="49" charset="-122"/>
              </a:rPr>
              <a:t>2.6  I/O</a:t>
            </a:r>
            <a:r>
              <a:rPr lang="zh-CN" altLang="en-US" sz="4200" b="0" i="0">
                <a:solidFill>
                  <a:schemeClr val="tx2"/>
                </a:solidFill>
                <a:ea typeface="黑体" panose="02010609060101010101" pitchFamily="49" charset="-122"/>
              </a:rPr>
              <a:t>控制流</a:t>
            </a:r>
          </a:p>
        </p:txBody>
      </p:sp>
      <p:sp>
        <p:nvSpPr>
          <p:cNvPr id="204807" name="Rectangle 7">
            <a:extLst>
              <a:ext uri="{FF2B5EF4-FFF2-40B4-BE49-F238E27FC236}">
                <a16:creationId xmlns:a16="http://schemas.microsoft.com/office/drawing/2014/main" id="{F9A12233-78B9-4279-8DB9-4D473FFCD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4365625"/>
            <a:ext cx="3097212" cy="1406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0" i="0">
                <a:latin typeface="Arial" panose="020B0604020202020204" pitchFamily="34" charset="0"/>
                <a:ea typeface="华文中宋" panose="02010600040101010101" pitchFamily="2" charset="-122"/>
              </a:rPr>
              <a:t>运行结果：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0" i="0">
                <a:latin typeface="Arial" panose="020B0604020202020204" pitchFamily="34" charset="0"/>
                <a:ea typeface="华文中宋" panose="02010600040101010101" pitchFamily="2" charset="-122"/>
              </a:rPr>
              <a:t>21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0" i="0">
                <a:latin typeface="Arial" panose="020B0604020202020204" pitchFamily="34" charset="0"/>
                <a:ea typeface="华文中宋" panose="02010600040101010101" pitchFamily="2" charset="-122"/>
              </a:rPr>
              <a:t>*21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0" i="0">
                <a:latin typeface="Arial" panose="020B0604020202020204" pitchFamily="34" charset="0"/>
                <a:ea typeface="华文中宋" panose="02010600040101010101" pitchFamily="2" charset="-122"/>
              </a:rPr>
              <a:t>**21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页脚占位符 4">
            <a:extLst>
              <a:ext uri="{FF2B5EF4-FFF2-40B4-BE49-F238E27FC236}">
                <a16:creationId xmlns:a16="http://schemas.microsoft.com/office/drawing/2014/main" id="{FE2048C1-E534-481D-B2DC-B4A1A0B45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617E6F-976E-4C87-B3F1-A3F6B17C6FE1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6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CD94694D-18C1-4386-B536-FF6A369762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2.1 </a:t>
            </a:r>
            <a:r>
              <a:rPr lang="zh-CN" altLang="en-US"/>
              <a:t>字符集与保留字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95503DCD-8B16-40A5-8334-6ECAF751D7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 </a:t>
            </a:r>
            <a:r>
              <a:rPr lang="zh-CN" altLang="en-US"/>
              <a:t>标识符</a:t>
            </a:r>
          </a:p>
          <a:p>
            <a:pPr lvl="1" eaLnBrk="1" hangingPunct="1"/>
            <a:r>
              <a:rPr lang="en-US" altLang="zh-CN"/>
              <a:t>C++</a:t>
            </a:r>
            <a:r>
              <a:rPr lang="zh-CN" altLang="en-US"/>
              <a:t>语言中各种对象的名字用标识符表示。</a:t>
            </a:r>
          </a:p>
          <a:p>
            <a:pPr lvl="2" eaLnBrk="1" hangingPunct="1"/>
            <a:r>
              <a:rPr lang="zh-CN" altLang="en-US">
                <a:solidFill>
                  <a:schemeClr val="tx1"/>
                </a:solidFill>
              </a:rPr>
              <a:t>例如常量名、变量名、函数名、类名、对象名、文件名等。</a:t>
            </a:r>
          </a:p>
          <a:p>
            <a:pPr lvl="1" eaLnBrk="1" hangingPunct="1"/>
            <a:r>
              <a:rPr lang="zh-CN" altLang="en-US"/>
              <a:t>标识符是由</a:t>
            </a:r>
            <a:r>
              <a:rPr lang="zh-CN" altLang="en-US">
                <a:solidFill>
                  <a:srgbClr val="FF0000"/>
                </a:solidFill>
              </a:rPr>
              <a:t>字母、数字和下划线</a:t>
            </a:r>
            <a:r>
              <a:rPr lang="zh-CN" altLang="en-US"/>
              <a:t>三种字符构成的且</a:t>
            </a:r>
            <a:r>
              <a:rPr lang="zh-CN" altLang="en-US">
                <a:solidFill>
                  <a:srgbClr val="FF0000"/>
                </a:solidFill>
              </a:rPr>
              <a:t>第一个字符必须是字母或下划线</a:t>
            </a:r>
            <a:r>
              <a:rPr lang="zh-CN" altLang="en-US"/>
              <a:t>的字符序列。</a:t>
            </a:r>
          </a:p>
          <a:p>
            <a:pPr lvl="1" eaLnBrk="1" hangingPunct="1"/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页脚占位符 4">
            <a:extLst>
              <a:ext uri="{FF2B5EF4-FFF2-40B4-BE49-F238E27FC236}">
                <a16:creationId xmlns:a16="http://schemas.microsoft.com/office/drawing/2014/main" id="{56A21FCE-725C-4000-A471-86166A43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A8A0189-70E1-4EF2-8B43-2E4DD3EB5AD2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60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73731" name="Rectangle 4">
            <a:extLst>
              <a:ext uri="{FF2B5EF4-FFF2-40B4-BE49-F238E27FC236}">
                <a16:creationId xmlns:a16="http://schemas.microsoft.com/office/drawing/2014/main" id="{8A6AFBD9-E44E-42B2-B0EB-5A1738A5A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268413"/>
            <a:ext cx="91440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3200" b="0" i="0">
                <a:latin typeface="Arial" panose="020B0604020202020204" pitchFamily="34" charset="0"/>
                <a:ea typeface="黑体" panose="02010609060101010101" pitchFamily="49" charset="-122"/>
              </a:rPr>
              <a:t>7.</a:t>
            </a:r>
            <a:r>
              <a:rPr lang="zh-CN" altLang="en-US" sz="3200" b="0" i="0">
                <a:latin typeface="Arial" panose="020B0604020202020204" pitchFamily="34" charset="0"/>
                <a:ea typeface="黑体" panose="02010609060101010101" pitchFamily="49" charset="-122"/>
              </a:rPr>
              <a:t>左右对齐输出</a:t>
            </a:r>
            <a:endParaRPr lang="zh-CN" altLang="en-US" sz="3200" b="0" i="0">
              <a:latin typeface="楷体_GB2312" pitchFamily="49" charset="-122"/>
              <a:ea typeface="黑体" panose="02010609060101010101" pitchFamily="49" charset="-122"/>
            </a:endParaRPr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400" b="0" i="0">
                <a:solidFill>
                  <a:srgbClr val="FF0000"/>
                </a:solidFill>
                <a:ea typeface="隶书" panose="02010509060101010101" pitchFamily="49" charset="-122"/>
              </a:rPr>
              <a:t>setiosflags(ios::left</a:t>
            </a:r>
            <a:r>
              <a:rPr lang="zh-CN" altLang="en-US" sz="2400" b="0" i="0">
                <a:solidFill>
                  <a:srgbClr val="FF0000"/>
                </a:solidFill>
                <a:ea typeface="隶书" panose="02010509060101010101" pitchFamily="49" charset="-122"/>
              </a:rPr>
              <a:t>）</a:t>
            </a:r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400" b="0" i="0">
                <a:solidFill>
                  <a:srgbClr val="FF0000"/>
                </a:solidFill>
                <a:ea typeface="隶书" panose="02010509060101010101" pitchFamily="49" charset="-122"/>
              </a:rPr>
              <a:t>setiosflags(ios::right</a:t>
            </a:r>
            <a:r>
              <a:rPr lang="zh-CN" altLang="en-US" sz="2400" b="0" i="0">
                <a:solidFill>
                  <a:srgbClr val="FF0000"/>
                </a:solidFill>
                <a:ea typeface="隶书" panose="02010509060101010101" pitchFamily="49" charset="-122"/>
              </a:rPr>
              <a:t>）</a:t>
            </a:r>
            <a:r>
              <a:rPr lang="zh-CN" altLang="en-US" sz="2400" b="0" i="0">
                <a:solidFill>
                  <a:srgbClr val="FF0000"/>
                </a:solidFill>
                <a:ea typeface="黑体" panose="02010609060101010101" pitchFamily="49" charset="-122"/>
              </a:rPr>
              <a:t>；</a:t>
            </a:r>
            <a:r>
              <a:rPr lang="zh-CN" altLang="en-US" sz="2400" b="0" i="0">
                <a:ea typeface="黑体" panose="02010609060101010101" pitchFamily="49" charset="-122"/>
              </a:rPr>
              <a:t>默认情况为右对齐</a:t>
            </a:r>
          </a:p>
        </p:txBody>
      </p:sp>
      <p:pic>
        <p:nvPicPr>
          <p:cNvPr id="73732" name="Picture 5">
            <a:extLst>
              <a:ext uri="{FF2B5EF4-FFF2-40B4-BE49-F238E27FC236}">
                <a16:creationId xmlns:a16="http://schemas.microsoft.com/office/drawing/2014/main" id="{DB59E58E-4A54-4A2A-A110-1AD0889BC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708275"/>
            <a:ext cx="4681537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3" name="Rectangle 6">
            <a:extLst>
              <a:ext uri="{FF2B5EF4-FFF2-40B4-BE49-F238E27FC236}">
                <a16:creationId xmlns:a16="http://schemas.microsoft.com/office/drawing/2014/main" id="{A70F1845-E6B6-4A2E-B272-CEBE3E4FA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88950"/>
            <a:ext cx="80010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200" b="0" i="0">
                <a:solidFill>
                  <a:schemeClr val="tx2"/>
                </a:solidFill>
                <a:ea typeface="黑体" panose="02010609060101010101" pitchFamily="49" charset="-122"/>
              </a:rPr>
              <a:t>2.6  I/O</a:t>
            </a:r>
            <a:r>
              <a:rPr lang="zh-CN" altLang="en-US" sz="4200" b="0" i="0">
                <a:solidFill>
                  <a:schemeClr val="tx2"/>
                </a:solidFill>
                <a:ea typeface="黑体" panose="02010609060101010101" pitchFamily="49" charset="-122"/>
              </a:rPr>
              <a:t>控制流</a:t>
            </a:r>
          </a:p>
        </p:txBody>
      </p:sp>
      <p:sp>
        <p:nvSpPr>
          <p:cNvPr id="206855" name="Rectangle 7">
            <a:extLst>
              <a:ext uri="{FF2B5EF4-FFF2-40B4-BE49-F238E27FC236}">
                <a16:creationId xmlns:a16="http://schemas.microsoft.com/office/drawing/2014/main" id="{DD99BCAF-CD1D-4607-B5EE-CB2ADE95F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4292600"/>
            <a:ext cx="2808288" cy="14160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 b="0" i="0">
                <a:latin typeface="Arial" panose="020B0604020202020204" pitchFamily="34" charset="0"/>
                <a:ea typeface="华文中宋" panose="02010600040101010101" pitchFamily="2" charset="-122"/>
              </a:rPr>
              <a:t>运行结果：</a:t>
            </a:r>
          </a:p>
          <a:p>
            <a:pPr eaLnBrk="1" hangingPunct="1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800" b="0" i="0">
                <a:ea typeface="黑体" panose="02010609060101010101" pitchFamily="49" charset="-122"/>
              </a:rPr>
              <a:t>    </a:t>
            </a:r>
            <a:r>
              <a:rPr lang="en-US" altLang="zh-CN" sz="2800" b="0" i="0">
                <a:ea typeface="黑体" panose="02010609060101010101" pitchFamily="49" charset="-122"/>
              </a:rPr>
              <a:t>1    2    3</a:t>
            </a:r>
          </a:p>
          <a:p>
            <a:pPr eaLnBrk="1" hangingPunct="1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800" b="0" i="0">
                <a:ea typeface="黑体" panose="02010609060101010101" pitchFamily="49" charset="-122"/>
              </a:rPr>
              <a:t>1    2    3   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5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页脚占位符 4">
            <a:extLst>
              <a:ext uri="{FF2B5EF4-FFF2-40B4-BE49-F238E27FC236}">
                <a16:creationId xmlns:a16="http://schemas.microsoft.com/office/drawing/2014/main" id="{F3BE359D-67AB-45D9-B729-3F4968B7C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5DC60C5-47FD-4601-A6D2-ACB1F392CDFF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61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A824B1A6-61B6-4942-B259-D55B59A27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2.6 I/O</a:t>
            </a:r>
            <a:r>
              <a:rPr lang="zh-CN" altLang="en-US"/>
              <a:t>流控制</a:t>
            </a: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48A5D079-6138-4F3E-B7AF-1C360E97A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7923212" cy="5516562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3600">
                <a:latin typeface="Arial" panose="020B0604020202020204" pitchFamily="34" charset="0"/>
              </a:rPr>
              <a:t>8.</a:t>
            </a:r>
            <a:r>
              <a:rPr lang="zh-CN" altLang="en-US" sz="3600">
                <a:latin typeface="Arial" panose="020B0604020202020204" pitchFamily="34" charset="0"/>
              </a:rPr>
              <a:t>强制显示小数点和符号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ea typeface="隶书" panose="02010509060101010101" pitchFamily="49" charset="-122"/>
              </a:rPr>
              <a:t>setiosflags(ios::showpoint</a:t>
            </a:r>
            <a:r>
              <a:rPr lang="zh-CN" altLang="en-US">
                <a:ea typeface="隶书" panose="02010509060101010101" pitchFamily="49" charset="-122"/>
              </a:rPr>
              <a:t>）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ea typeface="隶书" panose="02010509060101010101" pitchFamily="49" charset="-122"/>
              </a:rPr>
              <a:t>setiosflags(ios::showpos</a:t>
            </a:r>
            <a:r>
              <a:rPr lang="zh-CN" altLang="en-US">
                <a:ea typeface="隶书" panose="02010509060101010101" pitchFamily="49" charset="-122"/>
              </a:rPr>
              <a:t>）</a:t>
            </a:r>
            <a:endParaRPr lang="zh-CN" altLang="en-US" sz="2400">
              <a:ea typeface="System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a typeface="System" charset="-122"/>
              </a:rPr>
              <a:t>#include &lt;iostream.h&gt;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a typeface="System" charset="-122"/>
              </a:rPr>
              <a:t>#include &lt;iomanip.h&gt;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a typeface="System" charset="-122"/>
              </a:rPr>
              <a:t>int main(){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a typeface="System" charset="-122"/>
              </a:rPr>
              <a:t>  cout &lt;&lt;10.0/5 &lt;&lt;endl;  </a:t>
            </a:r>
            <a:r>
              <a:rPr lang="en-US" altLang="zh-CN" sz="2400">
                <a:solidFill>
                  <a:srgbClr val="FF0000"/>
                </a:solidFill>
                <a:ea typeface="System" charset="-122"/>
              </a:rPr>
              <a:t>//2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a typeface="System" charset="-122"/>
              </a:rPr>
              <a:t>  cout &lt;&lt;setiosflags(ios::showpoint)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a typeface="System" charset="-122"/>
              </a:rPr>
              <a:t>           &lt;&lt;10.0/5 &lt;&lt;endl;  </a:t>
            </a:r>
            <a:r>
              <a:rPr lang="en-US" altLang="zh-CN" sz="2400">
                <a:solidFill>
                  <a:srgbClr val="FF0000"/>
                </a:solidFill>
                <a:ea typeface="System" charset="-122"/>
              </a:rPr>
              <a:t>//2.00000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FF0000"/>
              </a:solidFill>
              <a:ea typeface="System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a typeface="System" charset="-122"/>
              </a:rPr>
              <a:t>  cout &lt;&lt;10 &lt;&lt;"  "&lt;&lt;-20 &lt;&lt;endl; </a:t>
            </a:r>
            <a:r>
              <a:rPr lang="en-US" altLang="zh-CN" sz="2400">
                <a:solidFill>
                  <a:srgbClr val="FF0000"/>
                </a:solidFill>
                <a:ea typeface="System" charset="-122"/>
              </a:rPr>
              <a:t>//10 -20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a typeface="System" charset="-122"/>
              </a:rPr>
              <a:t>  cout &lt;&lt;setiosflags(ios::showpos)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a typeface="System" charset="-122"/>
              </a:rPr>
              <a:t>           &lt;&lt;10 &lt;&lt;"  "&lt;&lt;-20 &lt;&lt;endl; </a:t>
            </a:r>
            <a:r>
              <a:rPr lang="en-US" altLang="zh-CN" sz="2400">
                <a:solidFill>
                  <a:srgbClr val="FF0000"/>
                </a:solidFill>
                <a:ea typeface="System" charset="-122"/>
              </a:rPr>
              <a:t>//+10 -20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a typeface="System" charset="-122"/>
              </a:rPr>
              <a:t>}</a:t>
            </a:r>
          </a:p>
        </p:txBody>
      </p:sp>
    </p:spTree>
  </p:cSld>
  <p:clrMapOvr>
    <a:masterClrMapping/>
  </p:clrMapOvr>
  <p:transition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页脚占位符 4">
            <a:extLst>
              <a:ext uri="{FF2B5EF4-FFF2-40B4-BE49-F238E27FC236}">
                <a16:creationId xmlns:a16="http://schemas.microsoft.com/office/drawing/2014/main" id="{92843C5A-EB3C-4DCE-87C7-337989C6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1EFC40-B6A1-4671-A4EA-DDDAF1085227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62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75779" name="Rectangle 4">
            <a:extLst>
              <a:ext uri="{FF2B5EF4-FFF2-40B4-BE49-F238E27FC236}">
                <a16:creationId xmlns:a16="http://schemas.microsoft.com/office/drawing/2014/main" id="{D301F858-5A69-448A-A452-43BC2BAD6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412875"/>
            <a:ext cx="7777163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3200" b="0" i="0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3200" b="0" i="0">
                <a:ea typeface="黑体" panose="02010609060101010101" pitchFamily="49" charset="-122"/>
              </a:rPr>
              <a:t>scanf</a:t>
            </a:r>
            <a:r>
              <a:rPr lang="zh-CN" altLang="en-US" sz="3200" b="0" i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3200" b="0" i="0">
                <a:ea typeface="黑体" panose="02010609060101010101" pitchFamily="49" charset="-122"/>
              </a:rPr>
              <a:t>printf</a:t>
            </a:r>
            <a:r>
              <a:rPr lang="zh-CN" altLang="en-US" sz="3200" b="0" i="0">
                <a:latin typeface="黑体" panose="02010609060101010101" pitchFamily="49" charset="-122"/>
                <a:ea typeface="黑体" panose="02010609060101010101" pitchFamily="49" charset="-122"/>
              </a:rPr>
              <a:t>函数进行输入和输出</a:t>
            </a:r>
            <a:r>
              <a:rPr lang="zh-CN" altLang="en-US" b="0" i="0">
                <a:latin typeface="Arial" panose="020B0604020202020204" pitchFamily="34" charset="0"/>
              </a:rPr>
              <a:t> </a:t>
            </a:r>
            <a:endParaRPr lang="zh-CN" altLang="en-US" sz="2800" i="0">
              <a:solidFill>
                <a:srgbClr val="FF0000"/>
              </a:solidFill>
              <a:latin typeface="楷体_GB2312" pitchFamily="49" charset="-122"/>
            </a:endParaRPr>
          </a:p>
          <a:p>
            <a:pPr lvl="2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zh-CN" altLang="en-US" sz="2800" b="0" i="0">
                <a:latin typeface="黑体" panose="02010609060101010101" pitchFamily="49" charset="-122"/>
                <a:ea typeface="黑体" panose="02010609060101010101" pitchFamily="49" charset="-122"/>
              </a:rPr>
              <a:t>是标准输入输出函数</a:t>
            </a:r>
          </a:p>
          <a:p>
            <a:pPr lvl="2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zh-CN" altLang="en-US" sz="2800" b="0" i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800" b="0" i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800" b="0" i="0">
                <a:latin typeface="黑体" panose="02010609060101010101" pitchFamily="49" charset="-122"/>
                <a:ea typeface="黑体" panose="02010609060101010101" pitchFamily="49" charset="-122"/>
              </a:rPr>
              <a:t>语言中使用</a:t>
            </a:r>
          </a:p>
          <a:p>
            <a:pPr lvl="2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zh-CN" altLang="en-US" sz="2800" b="0" i="0">
                <a:latin typeface="黑体" panose="02010609060101010101" pitchFamily="49" charset="-122"/>
                <a:ea typeface="黑体" panose="02010609060101010101" pitchFamily="49" charset="-122"/>
              </a:rPr>
              <a:t>在头文件</a:t>
            </a:r>
            <a:r>
              <a:rPr lang="en-US" altLang="zh-CN" sz="2800" b="0" i="0">
                <a:ea typeface="黑体" panose="02010609060101010101" pitchFamily="49" charset="-122"/>
              </a:rPr>
              <a:t>stdio.h</a:t>
            </a:r>
            <a:r>
              <a:rPr lang="zh-CN" altLang="en-US" sz="2800" b="0" i="0">
                <a:latin typeface="黑体" panose="02010609060101010101" pitchFamily="49" charset="-122"/>
                <a:ea typeface="黑体" panose="02010609060101010101" pitchFamily="49" charset="-122"/>
              </a:rPr>
              <a:t>中声明</a:t>
            </a:r>
          </a:p>
        </p:txBody>
      </p:sp>
      <p:sp>
        <p:nvSpPr>
          <p:cNvPr id="75780" name="Rectangle 5">
            <a:extLst>
              <a:ext uri="{FF2B5EF4-FFF2-40B4-BE49-F238E27FC236}">
                <a16:creationId xmlns:a16="http://schemas.microsoft.com/office/drawing/2014/main" id="{5A37A131-C5F3-4B96-A786-DEE02202B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88950"/>
            <a:ext cx="80010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200" b="0" i="0">
                <a:solidFill>
                  <a:schemeClr val="tx2"/>
                </a:solidFill>
                <a:ea typeface="黑体" panose="02010609060101010101" pitchFamily="49" charset="-122"/>
              </a:rPr>
              <a:t>2.7 </a:t>
            </a:r>
            <a:r>
              <a:rPr lang="en-US" altLang="zh-CN" sz="4200" b="0" i="0">
                <a:solidFill>
                  <a:schemeClr val="tx2"/>
                </a:solidFill>
                <a:ea typeface="华文隶书" panose="02010800040101010101" pitchFamily="2" charset="-122"/>
              </a:rPr>
              <a:t>printf( )</a:t>
            </a:r>
            <a:r>
              <a:rPr lang="zh-CN" altLang="en-US" sz="4200" b="0" i="0">
                <a:solidFill>
                  <a:schemeClr val="tx2"/>
                </a:solidFill>
                <a:ea typeface="黑体" panose="02010609060101010101" pitchFamily="49" charset="-122"/>
              </a:rPr>
              <a:t>与</a:t>
            </a:r>
            <a:r>
              <a:rPr lang="en-US" altLang="zh-CN" sz="4200" b="0" i="0">
                <a:solidFill>
                  <a:schemeClr val="tx2"/>
                </a:solidFill>
                <a:ea typeface="华文隶书" panose="02010800040101010101" pitchFamily="2" charset="-122"/>
              </a:rPr>
              <a:t>scanf( )</a:t>
            </a:r>
            <a:r>
              <a:rPr lang="en-US" altLang="zh-CN" sz="4200" b="0" i="0">
                <a:solidFill>
                  <a:schemeClr val="tx2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4200" b="0" i="0">
                <a:solidFill>
                  <a:schemeClr val="tx2"/>
                </a:solidFill>
                <a:ea typeface="黑体" panose="02010609060101010101" pitchFamily="49" charset="-122"/>
              </a:rPr>
              <a:t>自学</a:t>
            </a:r>
            <a:r>
              <a:rPr lang="en-US" altLang="zh-CN" sz="4200" b="0" i="0">
                <a:solidFill>
                  <a:schemeClr val="tx2"/>
                </a:solidFill>
                <a:ea typeface="黑体" panose="02010609060101010101" pitchFamily="49" charset="-122"/>
              </a:rPr>
              <a:t>)</a:t>
            </a:r>
          </a:p>
        </p:txBody>
      </p:sp>
    </p:spTree>
  </p:cSld>
  <p:clrMapOvr>
    <a:masterClrMapping/>
  </p:clrMapOvr>
  <p:transition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页脚占位符 4">
            <a:extLst>
              <a:ext uri="{FF2B5EF4-FFF2-40B4-BE49-F238E27FC236}">
                <a16:creationId xmlns:a16="http://schemas.microsoft.com/office/drawing/2014/main" id="{FC083073-BD9D-4D09-9002-F6C16872C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8736F75-DE2F-49ED-AF7B-A8E435488CC3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63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16068" name="Rectangle 4">
            <a:extLst>
              <a:ext uri="{FF2B5EF4-FFF2-40B4-BE49-F238E27FC236}">
                <a16:creationId xmlns:a16="http://schemas.microsoft.com/office/drawing/2014/main" id="{F2BE1CB6-69A5-4D9D-8D0C-205DBCCAA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908050"/>
            <a:ext cx="8281988" cy="499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5334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endParaRPr lang="en-US" altLang="zh-CN" sz="3200" i="0">
              <a:solidFill>
                <a:srgbClr val="FF0000"/>
              </a:solidFill>
              <a:latin typeface="楷体_GB2312" pitchFamily="49" charset="-122"/>
            </a:endParaRPr>
          </a:p>
          <a:p>
            <a:pPr lvl="2" eaLnBrk="1" hangingPunct="1"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2800" b="0" i="0">
                <a:ea typeface="黑体" panose="02010609060101010101" pitchFamily="49" charset="-122"/>
              </a:rPr>
              <a:t>关键字是</a:t>
            </a:r>
            <a:r>
              <a:rPr lang="en-US" altLang="zh-CN" sz="2800" b="0" i="0">
                <a:ea typeface="黑体" panose="02010609060101010101" pitchFamily="49" charset="-122"/>
              </a:rPr>
              <a:t>c++</a:t>
            </a:r>
            <a:r>
              <a:rPr lang="zh-CN" altLang="en-US" sz="2800" b="0" i="0">
                <a:ea typeface="黑体" panose="02010609060101010101" pitchFamily="49" charset="-122"/>
              </a:rPr>
              <a:t>预先定义好的标识符</a:t>
            </a:r>
          </a:p>
          <a:p>
            <a:pPr lvl="2" eaLnBrk="1" hangingPunct="1"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2800" b="0" i="0">
                <a:ea typeface="黑体" panose="02010609060101010101" pitchFamily="49" charset="-122"/>
              </a:rPr>
              <a:t>变量是程序分配给某个内存位置的名字，变量必须先定义后使用</a:t>
            </a:r>
          </a:p>
          <a:p>
            <a:pPr lvl="2" eaLnBrk="1" hangingPunct="1"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2800" b="0" i="0">
                <a:ea typeface="黑体" panose="02010609060101010101" pitchFamily="49" charset="-122"/>
              </a:rPr>
              <a:t>不同的变量不能同名，变量名应该尽量反映变量的用途，以增强程序的可读性</a:t>
            </a:r>
          </a:p>
          <a:p>
            <a:pPr lvl="2" eaLnBrk="1" hangingPunct="1"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2800" b="0" i="0">
                <a:ea typeface="黑体" panose="02010609060101010101" pitchFamily="49" charset="-122"/>
              </a:rPr>
              <a:t>常量在数据类型前用关键字</a:t>
            </a:r>
            <a:r>
              <a:rPr lang="en-US" altLang="zh-CN" sz="2800" b="0" i="0">
                <a:ea typeface="黑体" panose="02010609060101010101" pitchFamily="49" charset="-122"/>
              </a:rPr>
              <a:t>const</a:t>
            </a:r>
            <a:r>
              <a:rPr lang="zh-CN" altLang="en-US" sz="2800" b="0" i="0">
                <a:ea typeface="黑体" panose="02010609060101010101" pitchFamily="49" charset="-122"/>
              </a:rPr>
              <a:t>声明，常量必须先定义并赋初值，程序执行中常量值不可改变</a:t>
            </a:r>
          </a:p>
          <a:p>
            <a:pPr lvl="2" eaLnBrk="1" hangingPunct="1"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800" b="0" i="0">
                <a:ea typeface="黑体" panose="02010609060101010101" pitchFamily="49" charset="-122"/>
              </a:rPr>
              <a:t>c++</a:t>
            </a:r>
            <a:r>
              <a:rPr lang="zh-CN" altLang="en-US" sz="2800" b="0" i="0">
                <a:ea typeface="黑体" panose="02010609060101010101" pitchFamily="49" charset="-122"/>
              </a:rPr>
              <a:t>用</a:t>
            </a:r>
            <a:r>
              <a:rPr lang="en-US" altLang="zh-CN" sz="2800" b="0" i="0">
                <a:ea typeface="黑体" panose="02010609060101010101" pitchFamily="49" charset="-122"/>
              </a:rPr>
              <a:t>cout</a:t>
            </a:r>
            <a:r>
              <a:rPr lang="zh-CN" altLang="en-US" sz="2800" b="0" i="0">
                <a:ea typeface="黑体" panose="02010609060101010101" pitchFamily="49" charset="-122"/>
              </a:rPr>
              <a:t>和</a:t>
            </a:r>
            <a:r>
              <a:rPr lang="en-US" altLang="zh-CN" sz="2800" b="0" i="0">
                <a:ea typeface="黑体" panose="02010609060101010101" pitchFamily="49" charset="-122"/>
              </a:rPr>
              <a:t>cin</a:t>
            </a:r>
            <a:r>
              <a:rPr lang="zh-CN" altLang="en-US" sz="2800" b="0" i="0">
                <a:ea typeface="黑体" panose="02010609060101010101" pitchFamily="49" charset="-122"/>
              </a:rPr>
              <a:t>输出输入数据</a:t>
            </a:r>
          </a:p>
          <a:p>
            <a:pPr lvl="2" eaLnBrk="1" hangingPunct="1"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800" b="0" i="0">
                <a:ea typeface="黑体" panose="02010609060101010101" pitchFamily="49" charset="-122"/>
              </a:rPr>
              <a:t>c++</a:t>
            </a:r>
            <a:r>
              <a:rPr lang="zh-CN" altLang="en-US" sz="2800" b="0" i="0">
                <a:ea typeface="黑体" panose="02010609060101010101" pitchFamily="49" charset="-122"/>
              </a:rPr>
              <a:t>兼容</a:t>
            </a:r>
            <a:r>
              <a:rPr lang="en-US" altLang="zh-CN" sz="2800" b="0" i="0">
                <a:ea typeface="黑体" panose="02010609060101010101" pitchFamily="49" charset="-122"/>
              </a:rPr>
              <a:t>c</a:t>
            </a:r>
            <a:r>
              <a:rPr lang="zh-CN" altLang="en-US" sz="2800" b="0" i="0">
                <a:ea typeface="黑体" panose="02010609060101010101" pitchFamily="49" charset="-122"/>
              </a:rPr>
              <a:t>的库函数，在</a:t>
            </a:r>
            <a:r>
              <a:rPr lang="en-US" altLang="zh-CN" sz="2800" b="0" i="0">
                <a:ea typeface="黑体" panose="02010609060101010101" pitchFamily="49" charset="-122"/>
              </a:rPr>
              <a:t>c++</a:t>
            </a:r>
            <a:r>
              <a:rPr lang="zh-CN" altLang="en-US" sz="2800" b="0" i="0">
                <a:ea typeface="黑体" panose="02010609060101010101" pitchFamily="49" charset="-122"/>
              </a:rPr>
              <a:t>中也可使用</a:t>
            </a:r>
            <a:r>
              <a:rPr lang="en-US" altLang="zh-CN" sz="2800" b="0" i="0">
                <a:ea typeface="黑体" panose="02010609060101010101" pitchFamily="49" charset="-122"/>
              </a:rPr>
              <a:t>printf</a:t>
            </a:r>
            <a:r>
              <a:rPr lang="zh-CN" altLang="en-US" sz="2800" b="0" i="0">
                <a:ea typeface="黑体" panose="02010609060101010101" pitchFamily="49" charset="-122"/>
              </a:rPr>
              <a:t>和 </a:t>
            </a:r>
            <a:r>
              <a:rPr lang="en-US" altLang="zh-CN" sz="2800" b="0" i="0">
                <a:ea typeface="黑体" panose="02010609060101010101" pitchFamily="49" charset="-122"/>
              </a:rPr>
              <a:t>scanf</a:t>
            </a:r>
            <a:r>
              <a:rPr lang="zh-CN" altLang="en-US" sz="2800" b="0" i="0">
                <a:ea typeface="黑体" panose="02010609060101010101" pitchFamily="49" charset="-122"/>
              </a:rPr>
              <a:t>作为输出输入</a:t>
            </a: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zh-CN" altLang="en-US" sz="2800" b="0" i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</a:p>
        </p:txBody>
      </p:sp>
      <p:sp>
        <p:nvSpPr>
          <p:cNvPr id="76804" name="Rectangle 12">
            <a:extLst>
              <a:ext uri="{FF2B5EF4-FFF2-40B4-BE49-F238E27FC236}">
                <a16:creationId xmlns:a16="http://schemas.microsoft.com/office/drawing/2014/main" id="{10698C04-F4F5-429C-8AE2-18E4594FE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200" b="0" i="0">
                <a:solidFill>
                  <a:schemeClr val="tx2"/>
                </a:solidFill>
                <a:ea typeface="黑体" panose="02010609060101010101" pitchFamily="49" charset="-122"/>
              </a:rPr>
              <a:t>本章小结：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16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6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16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16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16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16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16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16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16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16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16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16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16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16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16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16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16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216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216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16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页脚占位符 4">
            <a:extLst>
              <a:ext uri="{FF2B5EF4-FFF2-40B4-BE49-F238E27FC236}">
                <a16:creationId xmlns:a16="http://schemas.microsoft.com/office/drawing/2014/main" id="{5C047055-BE64-4E57-BDDA-F3C9A203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87EC892-93BE-47D9-847D-ED2A2F23D4CE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64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869EC4BD-434E-4D54-B062-E5FD4CB321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作业</a:t>
            </a:r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4F89D406-D412-4D14-8521-C0C44F0725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280400" cy="49672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2.3</a:t>
            </a:r>
            <a:r>
              <a:rPr lang="zh-CN" altLang="en-US"/>
              <a:t>，</a:t>
            </a:r>
            <a:r>
              <a:rPr lang="en-US" altLang="zh-CN"/>
              <a:t>2.4</a:t>
            </a:r>
            <a:r>
              <a:rPr lang="zh-CN" altLang="en-US"/>
              <a:t>，</a:t>
            </a:r>
            <a:r>
              <a:rPr lang="en-US" altLang="zh-CN"/>
              <a:t>2.7</a:t>
            </a:r>
            <a:r>
              <a:rPr lang="zh-CN" altLang="en-US"/>
              <a:t>，</a:t>
            </a:r>
            <a:r>
              <a:rPr lang="en-US" altLang="zh-CN"/>
              <a:t>2.8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         </a:t>
            </a: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页脚占位符 4">
            <a:extLst>
              <a:ext uri="{FF2B5EF4-FFF2-40B4-BE49-F238E27FC236}">
                <a16:creationId xmlns:a16="http://schemas.microsoft.com/office/drawing/2014/main" id="{FFA2B26E-2A9C-4A29-8789-3FBD5579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C3A364D-E70B-4184-90D4-5A4E8E20EE82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7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852409-4730-46DA-9F65-E5AD1AF910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2.1 </a:t>
            </a:r>
            <a:r>
              <a:rPr lang="zh-CN" altLang="en-US"/>
              <a:t>字符集与保留字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A1ACEDAA-1325-43B8-BB9E-71091743AB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 </a:t>
            </a:r>
            <a:r>
              <a:rPr lang="zh-CN" altLang="en-US"/>
              <a:t>标识符</a:t>
            </a:r>
          </a:p>
          <a:p>
            <a:pPr eaLnBrk="1" hangingPunct="1"/>
            <a:r>
              <a:rPr lang="zh-CN" altLang="en-US"/>
              <a:t>标识符的分类</a:t>
            </a:r>
          </a:p>
          <a:p>
            <a:pPr lvl="1" eaLnBrk="1" hangingPunct="1"/>
            <a:r>
              <a:rPr lang="en-US" altLang="zh-CN">
                <a:solidFill>
                  <a:srgbClr val="FF0000"/>
                </a:solidFill>
              </a:rPr>
              <a:t>(1)</a:t>
            </a:r>
            <a:r>
              <a:rPr lang="zh-CN" altLang="en-US">
                <a:solidFill>
                  <a:srgbClr val="FF0000"/>
                </a:solidFill>
              </a:rPr>
              <a:t>关键字（保留字）</a:t>
            </a:r>
            <a:r>
              <a:rPr lang="zh-CN" altLang="en-US"/>
              <a:t>：预先定义好的标识符，具有特定的含义和用途，</a:t>
            </a:r>
            <a:r>
              <a:rPr lang="en-US" altLang="zh-CN"/>
              <a:t>C++</a:t>
            </a:r>
            <a:r>
              <a:rPr lang="zh-CN" altLang="en-US"/>
              <a:t>编译器对其进行特殊处理。</a:t>
            </a:r>
          </a:p>
          <a:p>
            <a:pPr lvl="1" eaLnBrk="1" hangingPunct="1"/>
            <a:r>
              <a:rPr lang="zh-CN" altLang="en-US">
                <a:solidFill>
                  <a:srgbClr val="0000FF"/>
                </a:solidFill>
              </a:rPr>
              <a:t>如何识别关键字</a:t>
            </a:r>
            <a:r>
              <a:rPr lang="en-US" altLang="zh-CN">
                <a:solidFill>
                  <a:srgbClr val="0000FF"/>
                </a:solidFill>
              </a:rPr>
              <a:t>?</a:t>
            </a:r>
            <a:r>
              <a:rPr lang="en-US" altLang="zh-CN"/>
              <a:t> </a:t>
            </a:r>
            <a:br>
              <a:rPr lang="en-US" altLang="zh-CN"/>
            </a:br>
            <a:r>
              <a:rPr lang="zh-CN" altLang="en-US"/>
              <a:t>使用</a:t>
            </a:r>
            <a:r>
              <a:rPr lang="en-US" altLang="zh-CN"/>
              <a:t>VC++ 6.0</a:t>
            </a:r>
            <a:r>
              <a:rPr lang="zh-CN" altLang="en-US"/>
              <a:t>的编辑环境时</a:t>
            </a:r>
            <a:r>
              <a:rPr lang="en-US" altLang="zh-CN"/>
              <a:t>,</a:t>
            </a:r>
            <a:r>
              <a:rPr lang="zh-CN" altLang="en-US"/>
              <a:t>缺省是</a:t>
            </a:r>
            <a:r>
              <a:rPr lang="zh-CN" altLang="en-US">
                <a:solidFill>
                  <a:srgbClr val="0000FF"/>
                </a:solidFill>
              </a:rPr>
              <a:t>蓝色</a:t>
            </a:r>
            <a:r>
              <a:rPr lang="zh-CN" altLang="en-US"/>
              <a:t>的字符即为关键字。</a:t>
            </a: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4">
            <a:extLst>
              <a:ext uri="{FF2B5EF4-FFF2-40B4-BE49-F238E27FC236}">
                <a16:creationId xmlns:a16="http://schemas.microsoft.com/office/drawing/2014/main" id="{9ACA0F58-F07A-417E-8E49-7716B03FA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DD92147-DD97-45F9-959E-1FF6B52F2A9C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8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4A65BAF-37CD-455B-BEE3-CF32AAE9E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88950"/>
            <a:ext cx="80010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200" b="0" i="0">
                <a:solidFill>
                  <a:schemeClr val="tx2"/>
                </a:solidFill>
                <a:ea typeface="黑体" panose="02010609060101010101" pitchFamily="49" charset="-122"/>
              </a:rPr>
              <a:t>2.1 </a:t>
            </a:r>
            <a:r>
              <a:rPr lang="zh-CN" altLang="en-US" sz="4200" b="0" i="0">
                <a:solidFill>
                  <a:schemeClr val="tx2"/>
                </a:solidFill>
                <a:ea typeface="黑体" panose="02010609060101010101" pitchFamily="49" charset="-122"/>
              </a:rPr>
              <a:t>字符集与保留字</a:t>
            </a:r>
          </a:p>
        </p:txBody>
      </p:sp>
      <p:sp>
        <p:nvSpPr>
          <p:cNvPr id="265220" name="Text Box 4">
            <a:extLst>
              <a:ext uri="{FF2B5EF4-FFF2-40B4-BE49-F238E27FC236}">
                <a16:creationId xmlns:a16="http://schemas.microsoft.com/office/drawing/2014/main" id="{D2EF7E7A-D5CF-4EF4-891A-1F48B0BDE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412875"/>
            <a:ext cx="8135938" cy="5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3200" b="0" i="0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3200" b="0" i="0">
                <a:latin typeface="黑体" panose="02010609060101010101" pitchFamily="49" charset="-122"/>
                <a:ea typeface="黑体" panose="02010609060101010101" pitchFamily="49" charset="-122"/>
              </a:rPr>
              <a:t>标识符</a:t>
            </a:r>
          </a:p>
          <a:p>
            <a:pPr lvl="1" eaLnBrk="1" hangingPunct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800" b="0" i="0">
                <a:solidFill>
                  <a:srgbClr val="FF0000"/>
                </a:solidFill>
                <a:ea typeface="黑体" panose="02010609060101010101" pitchFamily="49" charset="-122"/>
              </a:rPr>
              <a:t>(1)</a:t>
            </a:r>
            <a:r>
              <a:rPr lang="zh-CN" altLang="en-US" sz="2800" b="0" i="0">
                <a:solidFill>
                  <a:srgbClr val="FF0000"/>
                </a:solidFill>
                <a:ea typeface="黑体" panose="02010609060101010101" pitchFamily="49" charset="-122"/>
              </a:rPr>
              <a:t>关键字（保留字）</a:t>
            </a:r>
          </a:p>
          <a:p>
            <a:pPr lvl="1" eaLnBrk="1" hangingPunct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800" b="0" i="0">
                <a:ea typeface="黑体" panose="02010609060101010101" pitchFamily="49" charset="-122"/>
              </a:rPr>
              <a:t>C</a:t>
            </a:r>
            <a:r>
              <a:rPr lang="zh-CN" altLang="en-US" sz="2800" b="0" i="0">
                <a:ea typeface="黑体" panose="02010609060101010101" pitchFamily="49" charset="-122"/>
              </a:rPr>
              <a:t>定义了</a:t>
            </a:r>
            <a:r>
              <a:rPr lang="en-US" altLang="zh-CN" sz="2800" b="0" i="0">
                <a:ea typeface="黑体" panose="02010609060101010101" pitchFamily="49" charset="-122"/>
              </a:rPr>
              <a:t>32</a:t>
            </a:r>
            <a:r>
              <a:rPr lang="zh-CN" altLang="en-US" sz="2800" b="0" i="0">
                <a:ea typeface="黑体" panose="02010609060101010101" pitchFamily="49" charset="-122"/>
              </a:rPr>
              <a:t>个关键字：</a:t>
            </a:r>
          </a:p>
          <a:p>
            <a:pPr eaLnBrk="1" hangingPunct="1">
              <a:spcBef>
                <a:spcPct val="25000"/>
              </a:spcBef>
            </a:pPr>
            <a:r>
              <a:rPr lang="zh-CN" altLang="en-US" sz="2800" b="0" i="0">
                <a:ea typeface="黑体" panose="02010609060101010101" pitchFamily="49" charset="-122"/>
              </a:rPr>
              <a:t>     	</a:t>
            </a:r>
            <a:r>
              <a:rPr lang="en-US" altLang="zh-CN" sz="2800" b="0" i="0">
                <a:ea typeface="黑体" panose="02010609060101010101" pitchFamily="49" charset="-122"/>
              </a:rPr>
              <a:t>int  float  long  short   do  for  if  while……</a:t>
            </a:r>
          </a:p>
          <a:p>
            <a:pPr lvl="1" eaLnBrk="1" hangingPunct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800" b="0" i="0">
                <a:ea typeface="黑体" panose="02010609060101010101" pitchFamily="49" charset="-122"/>
              </a:rPr>
              <a:t>C++</a:t>
            </a:r>
            <a:r>
              <a:rPr lang="zh-CN" altLang="en-US" sz="2800" b="0" i="0">
                <a:ea typeface="黑体" panose="02010609060101010101" pitchFamily="49" charset="-122"/>
              </a:rPr>
              <a:t>补充了</a:t>
            </a:r>
            <a:r>
              <a:rPr lang="en-US" altLang="zh-CN" sz="2800" b="0" i="0">
                <a:ea typeface="黑体" panose="02010609060101010101" pitchFamily="49" charset="-122"/>
              </a:rPr>
              <a:t>29</a:t>
            </a:r>
            <a:r>
              <a:rPr lang="zh-CN" altLang="en-US" sz="2800" b="0" i="0">
                <a:ea typeface="黑体" panose="02010609060101010101" pitchFamily="49" charset="-122"/>
              </a:rPr>
              <a:t>个关键字</a:t>
            </a:r>
            <a:r>
              <a:rPr lang="en-US" altLang="zh-CN" sz="2800" b="0" i="0">
                <a:ea typeface="黑体" panose="02010609060101010101" pitchFamily="49" charset="-122"/>
              </a:rPr>
              <a:t>: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zh-CN" sz="2800" b="0" i="0">
                <a:ea typeface="黑体" panose="02010609060101010101" pitchFamily="49" charset="-122"/>
              </a:rPr>
              <a:t>           friend  inline new private public ……</a:t>
            </a:r>
          </a:p>
          <a:p>
            <a:pPr lvl="1" eaLnBrk="1" hangingPunct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800" b="0" i="0">
                <a:ea typeface="黑体" panose="02010609060101010101" pitchFamily="49" charset="-122"/>
              </a:rPr>
              <a:t>编译器对关键字进行了扩充：</a:t>
            </a:r>
          </a:p>
          <a:p>
            <a:pPr lvl="1" eaLnBrk="1" hangingPunct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800" b="0" i="0">
                <a:ea typeface="黑体" panose="02010609060101010101" pitchFamily="49" charset="-122"/>
              </a:rPr>
              <a:t>见</a:t>
            </a:r>
            <a:r>
              <a:rPr lang="en-US" altLang="zh-CN" sz="2800" b="0" i="0">
                <a:ea typeface="黑体" panose="02010609060101010101" pitchFamily="49" charset="-122"/>
              </a:rPr>
              <a:t>P12  </a:t>
            </a:r>
            <a:r>
              <a:rPr lang="zh-CN" altLang="en-US" sz="2800" b="0" i="0">
                <a:ea typeface="黑体" panose="02010609060101010101" pitchFamily="49" charset="-122"/>
              </a:rPr>
              <a:t>表</a:t>
            </a:r>
            <a:r>
              <a:rPr lang="en-US" altLang="zh-CN" sz="2800" b="0" i="0">
                <a:ea typeface="黑体" panose="02010609060101010101" pitchFamily="49" charset="-122"/>
              </a:rPr>
              <a:t>2-1C++</a:t>
            </a:r>
            <a:r>
              <a:rPr lang="zh-CN" altLang="en-US" sz="2800" b="0" i="0">
                <a:ea typeface="黑体" panose="02010609060101010101" pitchFamily="49" charset="-122"/>
              </a:rPr>
              <a:t>保留字</a:t>
            </a:r>
          </a:p>
          <a:p>
            <a:pPr lvl="1" eaLnBrk="1" hangingPunct="1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400" b="0" i="0">
                <a:solidFill>
                  <a:srgbClr val="FF0000"/>
                </a:solidFill>
                <a:ea typeface="黑体" panose="02010609060101010101" pitchFamily="49" charset="-122"/>
              </a:rPr>
              <a:t>注：每个关键字都有固定的含义，用户不能改变关键字的用途，用户定义的标示符也不能与关键字相同。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65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65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65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65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65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65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65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65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65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65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65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65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65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65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65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65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65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65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65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65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65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5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5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265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265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265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65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65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页脚占位符 4">
            <a:extLst>
              <a:ext uri="{FF2B5EF4-FFF2-40B4-BE49-F238E27FC236}">
                <a16:creationId xmlns:a16="http://schemas.microsoft.com/office/drawing/2014/main" id="{88A7EBF1-3273-4A4A-9FA4-94C09E8C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CEAA10A-C996-4AF6-BDD9-18ED87103EDB}" type="slidenum">
              <a:rPr lang="en-US" altLang="zh-CN" b="0" i="0">
                <a:latin typeface="Verdana" panose="020B0604030504040204" pitchFamily="34" charset="0"/>
              </a:rPr>
              <a:pPr eaLnBrk="1" hangingPunct="1"/>
              <a:t>9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8457E09B-7CE2-4091-B56F-C9318766E0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2.1 </a:t>
            </a:r>
            <a:r>
              <a:rPr lang="zh-CN" altLang="en-US"/>
              <a:t>字符集与保留字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5AB52B5B-2536-4627-B2C4-C73460437C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2.</a:t>
            </a:r>
            <a:r>
              <a:rPr lang="zh-CN" altLang="en-US"/>
              <a:t>标识符</a:t>
            </a:r>
          </a:p>
          <a:p>
            <a:pPr eaLnBrk="1" hangingPunct="1"/>
            <a:r>
              <a:rPr lang="zh-CN" altLang="en-US"/>
              <a:t>标识符的分类</a:t>
            </a:r>
          </a:p>
          <a:p>
            <a:pPr lvl="1" eaLnBrk="1" hangingPunct="1"/>
            <a:r>
              <a:rPr lang="en-US" altLang="zh-CN">
                <a:solidFill>
                  <a:srgbClr val="FF0000"/>
                </a:solidFill>
              </a:rPr>
              <a:t>(2)</a:t>
            </a:r>
            <a:r>
              <a:rPr lang="zh-CN" altLang="en-US">
                <a:solidFill>
                  <a:srgbClr val="FF0000"/>
                </a:solidFill>
              </a:rPr>
              <a:t>预定义标识符：</a:t>
            </a:r>
            <a:r>
              <a:rPr lang="zh-CN" altLang="en-US"/>
              <a:t>也具有特定含义，如库函数名；但允许用户将这类标识符另作他用，改变其原有意义。</a:t>
            </a:r>
            <a:r>
              <a:rPr lang="en-US" altLang="zh-CN"/>
              <a:t>sqrt()</a:t>
            </a:r>
          </a:p>
          <a:p>
            <a:pPr lvl="1" eaLnBrk="1" hangingPunct="1"/>
            <a:r>
              <a:rPr lang="en-US" altLang="zh-CN">
                <a:solidFill>
                  <a:srgbClr val="FF0000"/>
                </a:solidFill>
              </a:rPr>
              <a:t>(3)</a:t>
            </a:r>
            <a:r>
              <a:rPr lang="zh-CN" altLang="en-US">
                <a:solidFill>
                  <a:srgbClr val="FF0000"/>
                </a:solidFill>
              </a:rPr>
              <a:t>用户定义标识符：</a:t>
            </a:r>
            <a:r>
              <a:rPr lang="zh-CN" altLang="en-US"/>
              <a:t>用户根据自己需要定义的标识符。</a:t>
            </a:r>
            <a:r>
              <a:rPr lang="en-US" altLang="zh-CN"/>
              <a:t>num</a:t>
            </a:r>
            <a:r>
              <a:rPr lang="zh-CN" altLang="en-US"/>
              <a:t>，</a:t>
            </a:r>
            <a:r>
              <a:rPr lang="en-US" altLang="zh-CN"/>
              <a:t>max</a:t>
            </a:r>
          </a:p>
          <a:p>
            <a:pPr lvl="1" eaLnBrk="1" hangingPunct="1"/>
            <a:r>
              <a:rPr lang="zh-CN" altLang="en-US">
                <a:solidFill>
                  <a:srgbClr val="0000FF"/>
                </a:solidFill>
              </a:rPr>
              <a:t>注：不能与关键字同名，也尽量不要与预定义标识符同名。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2_Profile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清华大学C++模板</Template>
  <TotalTime>7519</TotalTime>
  <Words>4272</Words>
  <Application>Microsoft Office PowerPoint</Application>
  <PresentationFormat>全屏显示(4:3)</PresentationFormat>
  <Paragraphs>797</Paragraphs>
  <Slides>64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65" baseType="lpstr">
      <vt:lpstr>2_Profile</vt:lpstr>
      <vt:lpstr>第二章 数据类型和输入输出</vt:lpstr>
      <vt:lpstr>PowerPoint 演示文稿</vt:lpstr>
      <vt:lpstr>PowerPoint 演示文稿</vt:lpstr>
      <vt:lpstr>2.1 字符集与保留字</vt:lpstr>
      <vt:lpstr>2.1 字符集与保留字</vt:lpstr>
      <vt:lpstr>2.1 字符集与保留字</vt:lpstr>
      <vt:lpstr>2.1 字符集与保留字</vt:lpstr>
      <vt:lpstr>PowerPoint 演示文稿</vt:lpstr>
      <vt:lpstr>2.1 字符集与保留字</vt:lpstr>
      <vt:lpstr>PowerPoint 演示文稿</vt:lpstr>
      <vt:lpstr>PowerPoint 演示文稿</vt:lpstr>
      <vt:lpstr>PowerPoint 演示文稿</vt:lpstr>
      <vt:lpstr>2.2 基本数据类型</vt:lpstr>
      <vt:lpstr>PowerPoint 演示文稿</vt:lpstr>
      <vt:lpstr>PowerPoint 演示文稿</vt:lpstr>
      <vt:lpstr>PowerPoint 演示文稿</vt:lpstr>
      <vt:lpstr>2.2 基本数据类型</vt:lpstr>
      <vt:lpstr>2.2 基本数据类型</vt:lpstr>
      <vt:lpstr>2.2 基本数据类型</vt:lpstr>
      <vt:lpstr>2.2 基本数据类型</vt:lpstr>
      <vt:lpstr>PowerPoint 演示文稿</vt:lpstr>
      <vt:lpstr>PowerPoint 演示文稿</vt:lpstr>
      <vt:lpstr>2.2 基本数据类型</vt:lpstr>
      <vt:lpstr>2.3 变量定义</vt:lpstr>
      <vt:lpstr>PowerPoint 演示文稿</vt:lpstr>
      <vt:lpstr>2.3 变量定义</vt:lpstr>
      <vt:lpstr>PowerPoint 演示文稿</vt:lpstr>
      <vt:lpstr>PowerPoint 演示文稿</vt:lpstr>
      <vt:lpstr>PowerPoint 演示文稿</vt:lpstr>
      <vt:lpstr>2.4 字面量</vt:lpstr>
      <vt:lpstr>2.4 字面量</vt:lpstr>
      <vt:lpstr>2.4 字面量</vt:lpstr>
      <vt:lpstr>PowerPoint 演示文稿</vt:lpstr>
      <vt:lpstr>2.4 字面量</vt:lpstr>
      <vt:lpstr>ASCII码表</vt:lpstr>
      <vt:lpstr>2.4 字面量</vt:lpstr>
      <vt:lpstr>2.4 字面量</vt:lpstr>
      <vt:lpstr>PowerPoint 演示文稿</vt:lpstr>
      <vt:lpstr>2.4 字面量</vt:lpstr>
      <vt:lpstr>PowerPoint 演示文稿</vt:lpstr>
      <vt:lpstr>2.4 字面量</vt:lpstr>
      <vt:lpstr>2.4 字面量</vt:lpstr>
      <vt:lpstr>2.4 字面量</vt:lpstr>
      <vt:lpstr>2.4 字面量</vt:lpstr>
      <vt:lpstr>PowerPoint 演示文稿</vt:lpstr>
      <vt:lpstr>PowerPoint 演示文稿</vt:lpstr>
      <vt:lpstr>2.5 常量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2.6  I/O控制流</vt:lpstr>
      <vt:lpstr>2.6 I/O流控制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2.6 I/O流控制</vt:lpstr>
      <vt:lpstr>PowerPoint 演示文稿</vt:lpstr>
      <vt:lpstr>PowerPoint 演示文稿</vt:lpstr>
      <vt:lpstr>作业</vt:lpstr>
    </vt:vector>
  </TitlesOfParts>
  <Company>shu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xusujin</dc:creator>
  <cp:lastModifiedBy>Administrator</cp:lastModifiedBy>
  <cp:revision>355</cp:revision>
  <dcterms:created xsi:type="dcterms:W3CDTF">2009-07-24T02:12:19Z</dcterms:created>
  <dcterms:modified xsi:type="dcterms:W3CDTF">2019-07-22T08:29:26Z</dcterms:modified>
</cp:coreProperties>
</file>