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1" r:id="rId12"/>
    <p:sldId id="266" r:id="rId13"/>
    <p:sldId id="267" r:id="rId14"/>
    <p:sldId id="268" r:id="rId15"/>
    <p:sldId id="26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Qn1965wDl3YKCEYGCNdJt3qlr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D64C6-CB23-4F4F-B5CB-523D54A3FC14}" v="1659" dt="2021-07-06T19:10:35.696"/>
    <p1510:client id="{971F573F-47D3-4797-87AA-B02468A35A37}" v="550" dt="2021-07-06T20:00:34.241"/>
    <p1510:client id="{F76FDB00-0C91-4BF7-83D6-084516CB817A}" v="2703" dt="2021-07-08T19:14:53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be3b7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e38be3b7a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50f9a8e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150f9a8e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50f9a8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e150f9a8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50f9a8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e150f9a8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30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31"/>
          <p:cNvSpPr/>
          <p:nvPr/>
        </p:nvSpPr>
        <p:spPr>
          <a:xfrm>
            <a:off x="18931177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18931177" y="7814565"/>
            <a:ext cx="75306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000"/>
              <a:buFont typeface="Verdana"/>
              <a:buNone/>
            </a:pPr>
            <a:r>
              <a:rPr lang="en-GB" sz="4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SUBTITLE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 rot="-5400000" flipH="1">
            <a:off x="19189816" y="6582549"/>
            <a:ext cx="53700" cy="4806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18931177" y="7022140"/>
            <a:ext cx="75306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5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22948084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34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3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36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3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7"/>
          <p:cNvSpPr/>
          <p:nvPr/>
        </p:nvSpPr>
        <p:spPr>
          <a:xfrm rot="-5400000" flipH="1">
            <a:off x="838109" y="3212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38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38"/>
          <p:cNvSpPr/>
          <p:nvPr/>
        </p:nvSpPr>
        <p:spPr>
          <a:xfrm>
            <a:off x="441676" y="491816"/>
            <a:ext cx="6821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32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8be3b7ae_0_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ge38be3b7ae_0_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ge38be3b7ae_0_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ge38be3b7ae_0_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e38be3b7ae_0_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etiers">
  <p:cSld name="Metier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711450" y="642094"/>
            <a:ext cx="381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610234" y="6621115"/>
            <a:ext cx="224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"/>
              <a:buFont typeface="Verdana"/>
              <a:buNone/>
            </a:pPr>
            <a:fld id="{00000000-1234-1234-1234-123412341234}" type="slidenum"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￼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54" y="546298"/>
            <a:ext cx="80436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  <a:defRPr sz="1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rot="-5400000" flipH="1">
            <a:off x="690194" y="269532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1739874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3"/>
          </p:nvPr>
        </p:nvSpPr>
        <p:spPr>
          <a:xfrm>
            <a:off x="1593779" y="3262748"/>
            <a:ext cx="12921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>
            <a:spLocks noGrp="1"/>
          </p:cNvSpPr>
          <p:nvPr>
            <p:ph type="pic" idx="4"/>
          </p:nvPr>
        </p:nvSpPr>
        <p:spPr>
          <a:xfrm>
            <a:off x="3266355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5"/>
          </p:nvPr>
        </p:nvSpPr>
        <p:spPr>
          <a:xfrm>
            <a:off x="3262015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6"/>
          </p:nvPr>
        </p:nvSpPr>
        <p:spPr>
          <a:xfrm>
            <a:off x="479283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7"/>
          </p:nvPr>
        </p:nvSpPr>
        <p:spPr>
          <a:xfrm>
            <a:off x="479146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8"/>
          </p:nvPr>
        </p:nvSpPr>
        <p:spPr>
          <a:xfrm>
            <a:off x="631931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9"/>
          </p:nvPr>
        </p:nvSpPr>
        <p:spPr>
          <a:xfrm>
            <a:off x="631794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- Title copy" type="title">
  <p:cSld name="TITLE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678" y="811586"/>
            <a:ext cx="851500" cy="4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1"/>
          <p:cNvPicPr preferRelativeResize="0"/>
          <p:nvPr/>
        </p:nvPicPr>
        <p:blipFill rotWithShape="1">
          <a:blip r:embed="rId4">
            <a:alphaModFix amt="23810"/>
          </a:blip>
          <a:srcRect/>
          <a:stretch/>
        </p:blipFill>
        <p:spPr>
          <a:xfrm rot="5400000" flipH="1">
            <a:off x="5167713" y="1932670"/>
            <a:ext cx="5910948" cy="203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 txBox="1">
            <a:spLocks noGrp="1"/>
          </p:cNvSpPr>
          <p:nvPr>
            <p:ph type="body" idx="1"/>
          </p:nvPr>
        </p:nvSpPr>
        <p:spPr>
          <a:xfrm>
            <a:off x="934764" y="1956916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body" idx="2"/>
          </p:nvPr>
        </p:nvSpPr>
        <p:spPr>
          <a:xfrm>
            <a:off x="934764" y="2942555"/>
            <a:ext cx="72744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469" y="-444566"/>
            <a:ext cx="9194940" cy="518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1371600" y="935037"/>
            <a:ext cx="4514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Verdana"/>
              <a:buNone/>
              <a:defRPr sz="23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/>
          <p:nvPr/>
        </p:nvSpPr>
        <p:spPr>
          <a:xfrm rot="-5400000" flipH="1">
            <a:off x="1547444" y="751775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2"/>
          <p:cNvSpPr txBox="1">
            <a:spLocks noGrp="1"/>
          </p:cNvSpPr>
          <p:nvPr>
            <p:ph type="body" idx="2"/>
          </p:nvPr>
        </p:nvSpPr>
        <p:spPr>
          <a:xfrm>
            <a:off x="1520825" y="2773806"/>
            <a:ext cx="14895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3"/>
          </p:nvPr>
        </p:nvSpPr>
        <p:spPr>
          <a:xfrm>
            <a:off x="1520825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4"/>
          </p:nvPr>
        </p:nvSpPr>
        <p:spPr>
          <a:xfrm>
            <a:off x="3351598" y="2773806"/>
            <a:ext cx="14382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body" idx="5"/>
          </p:nvPr>
        </p:nvSpPr>
        <p:spPr>
          <a:xfrm>
            <a:off x="335159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body" idx="6"/>
          </p:nvPr>
        </p:nvSpPr>
        <p:spPr>
          <a:xfrm>
            <a:off x="5189538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7"/>
          </p:nvPr>
        </p:nvSpPr>
        <p:spPr>
          <a:xfrm>
            <a:off x="518953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8"/>
          </p:nvPr>
        </p:nvSpPr>
        <p:spPr>
          <a:xfrm>
            <a:off x="7011987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9"/>
          </p:nvPr>
        </p:nvSpPr>
        <p:spPr>
          <a:xfrm>
            <a:off x="7011987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4" name="Google Shape;164;p42"/>
          <p:cNvSpPr/>
          <p:nvPr/>
        </p:nvSpPr>
        <p:spPr>
          <a:xfrm>
            <a:off x="1458137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42"/>
          <p:cNvSpPr/>
          <p:nvPr/>
        </p:nvSpPr>
        <p:spPr>
          <a:xfrm>
            <a:off x="3294475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30812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42"/>
          <p:cNvSpPr/>
          <p:nvPr/>
        </p:nvSpPr>
        <p:spPr>
          <a:xfrm>
            <a:off x="6967150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" y="5436"/>
            <a:ext cx="9140822" cy="57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2886524" y="690422"/>
            <a:ext cx="3307452" cy="377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6928" y="1407162"/>
            <a:ext cx="194913" cy="41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3"/>
          <p:cNvSpPr/>
          <p:nvPr/>
        </p:nvSpPr>
        <p:spPr>
          <a:xfrm>
            <a:off x="60960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1"/>
          </p:nvPr>
        </p:nvSpPr>
        <p:spPr>
          <a:xfrm>
            <a:off x="70722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2"/>
          </p:nvPr>
        </p:nvSpPr>
        <p:spPr>
          <a:xfrm>
            <a:off x="69850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6" name="Google Shape;176;p43"/>
          <p:cNvSpPr/>
          <p:nvPr/>
        </p:nvSpPr>
        <p:spPr>
          <a:xfrm>
            <a:off x="2728383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3"/>
          </p:nvPr>
        </p:nvSpPr>
        <p:spPr>
          <a:xfrm>
            <a:off x="2826004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4"/>
          </p:nvPr>
        </p:nvSpPr>
        <p:spPr>
          <a:xfrm>
            <a:off x="2817284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43"/>
          <p:cNvSpPr/>
          <p:nvPr/>
        </p:nvSpPr>
        <p:spPr>
          <a:xfrm>
            <a:off x="4847167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944787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4936066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/>
          <p:nvPr/>
        </p:nvSpPr>
        <p:spPr>
          <a:xfrm>
            <a:off x="696595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7"/>
          </p:nvPr>
        </p:nvSpPr>
        <p:spPr>
          <a:xfrm>
            <a:off x="706357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8"/>
          </p:nvPr>
        </p:nvSpPr>
        <p:spPr>
          <a:xfrm>
            <a:off x="705485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9"/>
          </p:nvPr>
        </p:nvSpPr>
        <p:spPr>
          <a:xfrm>
            <a:off x="1812726" y="1895822"/>
            <a:ext cx="55185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2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2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2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1317"/>
            </a:gs>
            <a:gs pos="100000">
              <a:srgbClr val="08080A"/>
            </a:gs>
          </a:gsLst>
          <a:lin ang="540001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4484637" y="485775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HTML/Element/canva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zzz11/pen/gOmRJEK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odepen.io/zzz11/pen/QWvEgz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pen.io/zzz11/pen/MWmeojj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CanvasRenderingContext2D/drawImage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38be3b7ae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38be3b7ae_2_0"/>
          <p:cNvSpPr txBox="1"/>
          <p:nvPr/>
        </p:nvSpPr>
        <p:spPr>
          <a:xfrm>
            <a:off x="-28650" y="1068736"/>
            <a:ext cx="91440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Game Development</a:t>
            </a:r>
            <a:endParaRPr sz="5000" dirty="0"/>
          </a:p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With JavaScript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8be3b7ae_2_0"/>
          <p:cNvSpPr txBox="1"/>
          <p:nvPr/>
        </p:nvSpPr>
        <p:spPr>
          <a:xfrm>
            <a:off x="1905000" y="477373"/>
            <a:ext cx="2782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Knowledge share</a:t>
            </a:r>
            <a:endParaRPr lang="en-US" dirty="0"/>
          </a:p>
        </p:txBody>
      </p:sp>
      <p:cxnSp>
        <p:nvCxnSpPr>
          <p:cNvPr id="197" name="Google Shape;197;ge38be3b7ae_2_0"/>
          <p:cNvCxnSpPr/>
          <p:nvPr/>
        </p:nvCxnSpPr>
        <p:spPr>
          <a:xfrm>
            <a:off x="4724400" y="628348"/>
            <a:ext cx="821100" cy="0"/>
          </a:xfrm>
          <a:prstGeom prst="straightConnector1">
            <a:avLst/>
          </a:prstGeom>
          <a:noFill/>
          <a:ln w="2857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1F0-22DE-419D-8BEC-138E5A8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A1808-99DD-44ED-8099-A573AD453C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BDE7BB-6C05-4561-A46A-521C4A833ACB}"/>
              </a:ext>
            </a:extLst>
          </p:cNvPr>
          <p:cNvSpPr txBox="1"/>
          <p:nvPr/>
        </p:nvSpPr>
        <p:spPr>
          <a:xfrm>
            <a:off x="350623" y="1570853"/>
            <a:ext cx="71452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Korsiti se niz slika koje se kontrolisano menjaju u zavisnosti od željenog broja frame-ova u sekundi. Ako kažemo da animacija ima 10 frame-ova u sekundi, znači da promenimo </a:t>
            </a:r>
            <a:r>
              <a:rPr lang="en-US"/>
              <a:t>10 slika u jednoj sekundi pri čemu se dobija pokret.</a:t>
            </a:r>
          </a:p>
        </p:txBody>
      </p:sp>
      <p:pic>
        <p:nvPicPr>
          <p:cNvPr id="6" name="Picture 6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E33DC7CE-57DD-4ABA-A31D-489034A1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8" y="3402684"/>
            <a:ext cx="8303740" cy="16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6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7434-5EA0-47CF-B925-A3E279D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80244-B9F1-47D4-901F-583D1F219AFF}"/>
              </a:ext>
            </a:extLst>
          </p:cNvPr>
          <p:cNvSpPr txBox="1"/>
          <p:nvPr/>
        </p:nvSpPr>
        <p:spPr>
          <a:xfrm>
            <a:off x="312008" y="1184704"/>
            <a:ext cx="844275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Često ste spominje animation state koji se uglavnom kontroliše uz pomoć swich case-a. U zavisnosti od </a:t>
            </a:r>
            <a:r>
              <a:rPr lang="en-US"/>
              <a:t>stanja(mirovanje, trčanje, skok...) objekta koji se animira, menjaju se slike koje se koriste, broj frame-ova kao i </a:t>
            </a:r>
            <a:r>
              <a:rPr lang="en-US" dirty="0"/>
              <a:t>same karakteristike slike(širina, visina i slično).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76DDA-98D3-48E2-B1B1-213C77465D54}"/>
              </a:ext>
            </a:extLst>
          </p:cNvPr>
          <p:cNvSpPr txBox="1"/>
          <p:nvPr/>
        </p:nvSpPr>
        <p:spPr>
          <a:xfrm>
            <a:off x="308147" y="2030369"/>
            <a:ext cx="873622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Takodje jako bitna stvar je hijerarhija animacije. Veoma je važno znati da li animacija koja treba da se aktivira ima prednost I prekida postojeću ili ne. U igricama najčešće skakanje prekida animaciju trčanja dok to nije i obrnut slučaj (Super Mario). Animacija trčanja je stalno prisutna dok Mario ima horizontalnu brzinu (kreće se po X-os) ali kada Mario skoči animacija skoka počinje i prekida animaciju trčanja, dok to nije obrnut </a:t>
            </a:r>
            <a:r>
              <a:rPr lang="en-US"/>
              <a:t>slučaj, Super Mario nikad neće početi da trči u vazduhu.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1C657-F8B0-4505-A3C6-6B1AFB15F535}"/>
              </a:ext>
            </a:extLst>
          </p:cNvPr>
          <p:cNvSpPr txBox="1"/>
          <p:nvPr/>
        </p:nvSpPr>
        <p:spPr>
          <a:xfrm>
            <a:off x="312008" y="3378029"/>
            <a:ext cx="59405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Primer rešenja problema </a:t>
            </a:r>
            <a:r>
              <a:rPr lang="en-US"/>
              <a:t>animacije (ima još zanimljivih stvari):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9D025-A589-47FC-98FD-6AA2E69919B2}"/>
              </a:ext>
            </a:extLst>
          </p:cNvPr>
          <p:cNvSpPr txBox="1"/>
          <p:nvPr/>
        </p:nvSpPr>
        <p:spPr>
          <a:xfrm>
            <a:off x="308147" y="392249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CODEPEN LINK</a:t>
            </a:r>
          </a:p>
        </p:txBody>
      </p:sp>
    </p:spTree>
    <p:extLst>
      <p:ext uri="{BB962C8B-B14F-4D97-AF65-F5344CB8AC3E}">
        <p14:creationId xmlns:p14="http://schemas.microsoft.com/office/powerpoint/2010/main" val="180429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4339-7FDF-4ABE-93B4-147E593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game dev frameworks</a:t>
            </a:r>
          </a:p>
        </p:txBody>
      </p:sp>
    </p:spTree>
    <p:extLst>
      <p:ext uri="{BB962C8B-B14F-4D97-AF65-F5344CB8AC3E}">
        <p14:creationId xmlns:p14="http://schemas.microsoft.com/office/powerpoint/2010/main" val="168995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-28650" y="41850"/>
            <a:ext cx="9201300" cy="5212200"/>
          </a:xfrm>
          <a:prstGeom prst="rect">
            <a:avLst/>
          </a:prstGeom>
          <a:solidFill>
            <a:srgbClr val="000000">
              <a:alpha val="54117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>
            <a:spLocks noGrp="1"/>
          </p:cNvSpPr>
          <p:nvPr>
            <p:ph type="body" idx="1"/>
          </p:nvPr>
        </p:nvSpPr>
        <p:spPr>
          <a:xfrm>
            <a:off x="934764" y="1946434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</a:pPr>
            <a:r>
              <a:rPr lang="en-GB"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sz="2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Development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"/>
          <p:cNvSpPr txBox="1">
            <a:spLocks noGrp="1"/>
          </p:cNvSpPr>
          <p:nvPr>
            <p:ph type="body" idx="4294967295"/>
          </p:nvPr>
        </p:nvSpPr>
        <p:spPr>
          <a:xfrm>
            <a:off x="387900" y="1007212"/>
            <a:ext cx="7545000" cy="354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Razvoj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video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igara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je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počeo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otprilike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1960.tih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godina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traje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dan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danas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Prvobitna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ideja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je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bila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simulacija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određenih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događaja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kako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bi se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videli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njihovi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efekti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bez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ikakvih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posledica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,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ali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su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video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igre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vrlo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brzo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dobile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zabavni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karakter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</a:t>
            </a:r>
            <a:endParaRPr lang="en-US">
              <a:solidFill>
                <a:schemeClr val="bg2"/>
              </a:solidFill>
              <a:latin typeface="Georgia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Razvoj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video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igara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u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JavaScriptu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je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sve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popularniji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sada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već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postoji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 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veliki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broj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biblioteka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I framework-a koji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nam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mogu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mnogo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olakšati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posao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( o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njima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će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biti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reči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nešto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kasnije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).</a:t>
            </a: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ea typeface="Muli"/>
              </a:rPr>
              <a:t>Početak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razvoja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svake</a:t>
            </a:r>
            <a:r>
              <a:rPr lang="en-GB" sz="1200" dirty="0">
                <a:ea typeface="Muli"/>
              </a:rPr>
              <a:t> video </a:t>
            </a:r>
            <a:r>
              <a:rPr lang="en-GB" sz="1200" dirty="0" err="1">
                <a:ea typeface="Muli"/>
              </a:rPr>
              <a:t>igre</a:t>
            </a:r>
            <a:r>
              <a:rPr lang="en-GB" sz="1200" dirty="0">
                <a:ea typeface="Muli"/>
              </a:rPr>
              <a:t> je </a:t>
            </a:r>
            <a:r>
              <a:rPr lang="en-GB" sz="1200" dirty="0" err="1">
                <a:ea typeface="Muli"/>
              </a:rPr>
              <a:t>ideja</a:t>
            </a:r>
            <a:r>
              <a:rPr lang="en-GB" sz="1200" dirty="0">
                <a:ea typeface="Muli"/>
              </a:rPr>
              <a:t>. </a:t>
            </a:r>
            <a:r>
              <a:rPr lang="en-GB" sz="1200" dirty="0" err="1">
                <a:ea typeface="Muli"/>
              </a:rPr>
              <a:t>Svaka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igra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koja</a:t>
            </a:r>
            <a:r>
              <a:rPr lang="en-GB" sz="1200" dirty="0">
                <a:ea typeface="Muli"/>
              </a:rPr>
              <a:t> je </a:t>
            </a:r>
            <a:r>
              <a:rPr lang="en-GB" sz="1200" dirty="0" err="1">
                <a:ea typeface="Muli"/>
              </a:rPr>
              <a:t>započela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kao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zamisao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koja</a:t>
            </a:r>
            <a:r>
              <a:rPr lang="en-GB" sz="1200" dirty="0">
                <a:ea typeface="Muli"/>
              </a:rPr>
              <a:t> je </a:t>
            </a:r>
            <a:r>
              <a:rPr lang="en-GB" sz="1200" dirty="0" err="1">
                <a:ea typeface="Muli"/>
              </a:rPr>
              <a:t>sprovedena</a:t>
            </a:r>
            <a:r>
              <a:rPr lang="en-GB" sz="1200" dirty="0">
                <a:ea typeface="Muli"/>
              </a:rPr>
              <a:t> u </a:t>
            </a:r>
            <a:r>
              <a:rPr lang="en-GB" sz="1200" dirty="0" err="1">
                <a:ea typeface="Muli"/>
              </a:rPr>
              <a:t>delu</a:t>
            </a:r>
            <a:r>
              <a:rPr lang="en-GB" sz="1200" dirty="0">
                <a:ea typeface="Muli"/>
              </a:rPr>
              <a:t>. Kako bi se </a:t>
            </a:r>
            <a:r>
              <a:rPr lang="en-GB" sz="1200" dirty="0" err="1">
                <a:ea typeface="Muli"/>
              </a:rPr>
              <a:t>što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lakše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organizovalo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planiranje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igre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razvijen</a:t>
            </a:r>
            <a:r>
              <a:rPr lang="en-GB" sz="1200" dirty="0">
                <a:ea typeface="Muli"/>
              </a:rPr>
              <a:t> je </a:t>
            </a:r>
            <a:r>
              <a:rPr lang="en-GB" sz="1200" dirty="0" err="1">
                <a:ea typeface="Muli"/>
              </a:rPr>
              <a:t>dokument</a:t>
            </a:r>
            <a:r>
              <a:rPr lang="en-GB" sz="1200" dirty="0">
                <a:ea typeface="Muli"/>
              </a:rPr>
              <a:t> koji </a:t>
            </a:r>
            <a:r>
              <a:rPr lang="en-GB" sz="1200" dirty="0" err="1">
                <a:ea typeface="Muli"/>
              </a:rPr>
              <a:t>služi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kao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osnovni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dokument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pri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razvoju</a:t>
            </a:r>
            <a:r>
              <a:rPr lang="en-GB" sz="1200" dirty="0">
                <a:ea typeface="Muli"/>
              </a:rPr>
              <a:t> video </a:t>
            </a:r>
            <a:r>
              <a:rPr lang="en-GB" sz="1200" dirty="0" err="1">
                <a:ea typeface="Muli"/>
              </a:rPr>
              <a:t>igara</a:t>
            </a:r>
            <a:r>
              <a:rPr lang="en-GB" sz="1200" dirty="0">
                <a:ea typeface="Muli"/>
              </a:rPr>
              <a:t> – Game Design Document (GDD). Game design document je </a:t>
            </a:r>
            <a:r>
              <a:rPr lang="en-GB" sz="1200" dirty="0" err="1">
                <a:ea typeface="Muli"/>
              </a:rPr>
              <a:t>običan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tekstualni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fajl</a:t>
            </a:r>
            <a:r>
              <a:rPr lang="en-GB" sz="1200" dirty="0">
                <a:ea typeface="Muli"/>
              </a:rPr>
              <a:t> koji bi </a:t>
            </a:r>
            <a:r>
              <a:rPr lang="en-GB" sz="1200" dirty="0" err="1">
                <a:ea typeface="Muli"/>
              </a:rPr>
              <a:t>trebalo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napisati</a:t>
            </a:r>
            <a:r>
              <a:rPr lang="en-GB" sz="1200" dirty="0">
                <a:ea typeface="Muli"/>
              </a:rPr>
              <a:t> pre </a:t>
            </a:r>
            <a:r>
              <a:rPr lang="en-GB" sz="1200" dirty="0" err="1">
                <a:ea typeface="Muli"/>
              </a:rPr>
              <a:t>početka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razvoja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igre</a:t>
            </a:r>
            <a:r>
              <a:rPr lang="en-GB" sz="1200" dirty="0">
                <a:ea typeface="Muli"/>
              </a:rPr>
              <a:t>.</a:t>
            </a:r>
            <a:endParaRPr lang="en-GB" sz="1200" dirty="0">
              <a:solidFill>
                <a:schemeClr val="bg2"/>
              </a:solidFill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05" name="Google Shape;2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Design Document (GDD)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1" name="Google Shape;2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>
            <a:spLocks noGrp="1"/>
          </p:cNvSpPr>
          <p:nvPr>
            <p:ph type="body" idx="4294967295"/>
          </p:nvPr>
        </p:nvSpPr>
        <p:spPr>
          <a:xfrm>
            <a:off x="387900" y="1351410"/>
            <a:ext cx="7545000" cy="35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Priča</a:t>
            </a:r>
            <a:endParaRPr lang="en-GB" sz="1200">
              <a:solidFill>
                <a:schemeClr val="tx1">
                  <a:lumMod val="95000"/>
                  <a:lumOff val="5000"/>
                </a:schemeClr>
              </a:solidFill>
              <a:latin typeface="Muli"/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Heroj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glavni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junak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ostali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učesnici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Okruženje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kojem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dešava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radnja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Gameplay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tj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način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igranja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utisak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koji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ostavlja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igrača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brza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intezivna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opuštajuća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strašna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smirujuća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...)</a:t>
            </a: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Dizajn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Muzik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zvučni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efekti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Korisnički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interfejs</a:t>
            </a:r>
            <a:endParaRPr lang="en-GB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marR="0" lvl="0" indent="-30480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D3806-029E-4B20-8116-C70B29BF89C5}"/>
              </a:ext>
            </a:extLst>
          </p:cNvPr>
          <p:cNvSpPr txBox="1"/>
          <p:nvPr/>
        </p:nvSpPr>
        <p:spPr>
          <a:xfrm>
            <a:off x="388361" y="1005321"/>
            <a:ext cx="5438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delovi</a:t>
            </a:r>
            <a:r>
              <a:rPr lang="en-US" dirty="0"/>
              <a:t>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BB54-F1D4-40F2-A5F6-A1872F822F17}"/>
              </a:ext>
            </a:extLst>
          </p:cNvPr>
          <p:cNvSpPr txBox="1"/>
          <p:nvPr/>
        </p:nvSpPr>
        <p:spPr>
          <a:xfrm>
            <a:off x="453304" y="3309397"/>
            <a:ext cx="7769801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GDD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naravno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obavezan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što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njegova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forma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striktna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menja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spram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potrebe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igre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sadrži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neke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osnovne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teze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trebale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biti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razrađene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kraju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uklopljene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zajedno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jednu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celinu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Takođe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kasnije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GDD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predstavlja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vodič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razvoj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igre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kako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 se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što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odstupalo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prvobitne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ideje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Development</a:t>
            </a:r>
            <a:r>
              <a:rPr lang="en-GB" sz="2400" dirty="0">
                <a:latin typeface="Muli"/>
                <a:sym typeface="Muli"/>
              </a:rPr>
              <a:t> JavaScript-u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>
            <a:spLocks noGrp="1"/>
          </p:cNvSpPr>
          <p:nvPr>
            <p:ph type="body" idx="4294967295"/>
          </p:nvPr>
        </p:nvSpPr>
        <p:spPr>
          <a:xfrm>
            <a:off x="387900" y="1883944"/>
            <a:ext cx="7545000" cy="29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Najčešći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I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najlakši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pristup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je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korišćenjem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canvas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elementa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. Canvas element se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koristi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za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iscrtavanje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objekata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uz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pomoć</a:t>
            </a:r>
            <a:r>
              <a:rPr lang="en-GB" sz="120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JS-a.  Potrebno je definisati canvas element u HTML-u i nakon toga ga mozemo koristiti pomocu JS-a (pozicija je najlakse stilizovati uz pomoc CSS-a). </a:t>
            </a:r>
            <a:endParaRPr lang="en-GB" sz="1200">
              <a:solidFill>
                <a:srgbClr val="1C1C1C"/>
              </a:solidFill>
              <a:latin typeface="Muli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>
                <a:solidFill>
                  <a:srgbClr val="1C1C1C"/>
                </a:solidFill>
                <a:latin typeface="Muli"/>
                <a:ea typeface="Muli"/>
                <a:cs typeface="Muli"/>
              </a:rPr>
              <a:t>Danas takodje postoji veliki broj JS framework-a koji mnogo olakašavaju pravljenje igara. Većina početnih problema sa kojim se developer susreće su rešeni što znači da se osoba odmah može usmeriti odmah na razvoj gameplay-a I svojih ideja, bez da troši vreme na rešavanje 'matematickih' problema. </a:t>
            </a:r>
          </a:p>
          <a:p>
            <a:pPr marL="914400" indent="0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None/>
            </a:pPr>
            <a:endParaRPr lang="en-US" sz="120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ea typeface="Muli"/>
                <a:cs typeface="Muli"/>
              </a:rPr>
              <a:t>Canvas –  fillRect(x, y, width, height);</a:t>
            </a:r>
            <a:endParaRPr lang="en-GB" sz="2400" b="0" i="0" u="none" strike="noStrike" cap="none" dirty="0">
              <a:solidFill>
                <a:schemeClr val="dk1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F413C-B3ED-4999-8D53-66A2379EC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6" y="938313"/>
            <a:ext cx="5120120" cy="4000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D7CC5-AD16-41EC-8E79-8660F6C95D48}"/>
              </a:ext>
            </a:extLst>
          </p:cNvPr>
          <p:cNvSpPr txBox="1"/>
          <p:nvPr/>
        </p:nvSpPr>
        <p:spPr>
          <a:xfrm>
            <a:off x="5064269" y="4323917"/>
            <a:ext cx="3275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hlinkClick r:id="rId6"/>
              </a:rPr>
              <a:t>https://developer.mozilla.org/en-US/docs/Web/HTML/Element/canvas</a:t>
            </a:r>
            <a:endParaRPr lang="en-US" sz="1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43C2E-45ED-4D62-AFFC-9BD0FA193FBA}"/>
              </a:ext>
            </a:extLst>
          </p:cNvPr>
          <p:cNvSpPr txBox="1"/>
          <p:nvPr/>
        </p:nvSpPr>
        <p:spPr>
          <a:xfrm>
            <a:off x="5064269" y="409661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Link: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50f9a8ea_0_2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loop</a:t>
            </a:r>
            <a:endParaRPr lang="en-US"/>
          </a:p>
        </p:txBody>
      </p:sp>
      <p:pic>
        <p:nvPicPr>
          <p:cNvPr id="243" name="Google Shape;243;ge150f9a8e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46625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150f9a8ea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FB2E009-C579-4D27-BBA4-2EB97BA2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6" y="3060686"/>
            <a:ext cx="3658899" cy="17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04699-411A-4EEC-B8A3-A9AE5C181954}"/>
              </a:ext>
            </a:extLst>
          </p:cNvPr>
          <p:cNvSpPr txBox="1"/>
          <p:nvPr/>
        </p:nvSpPr>
        <p:spPr>
          <a:xfrm>
            <a:off x="4356388" y="257045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Osnovni primer u JavaScript-u: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EE761-B43B-4574-A422-35CAD1844666}"/>
              </a:ext>
            </a:extLst>
          </p:cNvPr>
          <p:cNvSpPr txBox="1"/>
          <p:nvPr/>
        </p:nvSpPr>
        <p:spPr>
          <a:xfrm>
            <a:off x="96116" y="25704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Pseudo kod: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488F-DD18-4831-A2F5-A774EA9272C4}"/>
              </a:ext>
            </a:extLst>
          </p:cNvPr>
          <p:cNvSpPr txBox="1"/>
          <p:nvPr/>
        </p:nvSpPr>
        <p:spPr>
          <a:xfrm>
            <a:off x="297440" y="1148195"/>
            <a:ext cx="3360160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Dokle god je igra pokrenuta potrebno je da pratimo korisnikov unos, pozicije nasih objekata i da nakon toga ponovo nacrtamo objekte kako </a:t>
            </a:r>
            <a:r>
              <a:rPr lang="en-US" sz="1300"/>
              <a:t>bi korisnik mogao da vidi promene.</a:t>
            </a:r>
            <a:endParaRPr lang="en-US" sz="1300" dirty="0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88D697-8FF4-487D-828A-19ECB1BB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871" y="3063052"/>
            <a:ext cx="3983615" cy="17709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</a:rPr>
              <a:t>Canvas coordinates</a:t>
            </a:r>
            <a:endParaRPr lang="en-US" dirty="0"/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C5FE0A-0A61-4F9F-9D82-D928611DB5C8}"/>
              </a:ext>
            </a:extLst>
          </p:cNvPr>
          <p:cNvSpPr txBox="1"/>
          <p:nvPr/>
        </p:nvSpPr>
        <p:spPr>
          <a:xfrm rot="120000">
            <a:off x="5143764" y="3197125"/>
            <a:ext cx="2743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Posle</a:t>
            </a:r>
            <a:r>
              <a:rPr lang="en-US" dirty="0"/>
              <a:t> input-a </a:t>
            </a:r>
            <a:r>
              <a:rPr lang="en-US" dirty="0" err="1"/>
              <a:t>demonstrirati</a:t>
            </a:r>
            <a:r>
              <a:rPr lang="en-US" dirty="0"/>
              <a:t> flappy bird, </a:t>
            </a:r>
            <a:r>
              <a:rPr lang="en-US" dirty="0" err="1"/>
              <a:t>posle</a:t>
            </a:r>
            <a:r>
              <a:rPr lang="en-US" dirty="0"/>
              <a:t> toga </a:t>
            </a:r>
            <a:r>
              <a:rPr lang="en-US" dirty="0" err="1"/>
              <a:t>animacija</a:t>
            </a:r>
            <a:r>
              <a:rPr lang="en-US" dirty="0"/>
              <a:t> I state, </a:t>
            </a:r>
            <a:r>
              <a:rPr lang="en-US" dirty="0" err="1"/>
              <a:t>demonstracija</a:t>
            </a:r>
            <a:r>
              <a:rPr lang="en-US" dirty="0"/>
              <a:t> </a:t>
            </a:r>
            <a:r>
              <a:rPr lang="en-US" dirty="0" err="1"/>
              <a:t>viteza</a:t>
            </a:r>
            <a:r>
              <a:rPr lang="en-US" dirty="0"/>
              <a:t> :'), Frameworks, Phaser, I </a:t>
            </a:r>
            <a:r>
              <a:rPr lang="en-US" dirty="0" err="1"/>
              <a:t>demonsracija</a:t>
            </a:r>
            <a:r>
              <a:rPr lang="en-US" dirty="0"/>
              <a:t> </a:t>
            </a:r>
            <a:r>
              <a:rPr lang="en-US" dirty="0" err="1"/>
              <a:t>macke</a:t>
            </a:r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F0E83-1D8A-48C9-8149-C3FC7D858ED5}"/>
              </a:ext>
            </a:extLst>
          </p:cNvPr>
          <p:cNvSpPr txBox="1"/>
          <p:nvPr/>
        </p:nvSpPr>
        <p:spPr>
          <a:xfrm>
            <a:off x="4905348" y="1511303"/>
            <a:ext cx="334559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Koordinate</a:t>
            </a:r>
            <a:r>
              <a:rPr lang="en-US" dirty="0"/>
              <a:t> u </a:t>
            </a:r>
            <a:r>
              <a:rPr lang="en-US" dirty="0" err="1"/>
              <a:t>gornjem</a:t>
            </a:r>
            <a:r>
              <a:rPr lang="en-US" dirty="0"/>
              <a:t> </a:t>
            </a:r>
            <a:r>
              <a:rPr lang="en-US" dirty="0" err="1"/>
              <a:t>levom</a:t>
            </a:r>
            <a:r>
              <a:rPr lang="en-US" dirty="0"/>
              <a:t> </a:t>
            </a:r>
            <a:r>
              <a:rPr lang="en-US" dirty="0" err="1"/>
              <a:t>uglu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(0,0). </a:t>
            </a:r>
            <a:r>
              <a:rPr lang="en-US" dirty="0" err="1"/>
              <a:t>Koordinate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X-</a:t>
            </a:r>
            <a:r>
              <a:rPr lang="en-US" dirty="0" err="1"/>
              <a:t>osi</a:t>
            </a:r>
            <a:r>
              <a:rPr lang="en-US" dirty="0"/>
              <a:t> se </a:t>
            </a:r>
            <a:r>
              <a:rPr lang="en-US" dirty="0" err="1"/>
              <a:t>povecavaju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leva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desno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</a:t>
            </a:r>
            <a:r>
              <a:rPr lang="en-US" dirty="0" err="1"/>
              <a:t>koordinate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 Y-</a:t>
            </a:r>
            <a:r>
              <a:rPr lang="en-US" dirty="0" err="1"/>
              <a:t>osi</a:t>
            </a:r>
            <a:r>
              <a:rPr lang="en-US" dirty="0"/>
              <a:t> </a:t>
            </a:r>
            <a:r>
              <a:rPr lang="en-US" dirty="0" err="1"/>
              <a:t>povecavaju</a:t>
            </a:r>
            <a:r>
              <a:rPr lang="en-US" dirty="0"/>
              <a:t> od gore ka dole.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1DF77C-C65F-4254-914B-DD517B16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046" y="939113"/>
            <a:ext cx="5384456" cy="3581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50f9a8ea_0_7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</a:rPr>
              <a:t>User input and player movement</a:t>
            </a:r>
            <a:endParaRPr lang="en-US"/>
          </a:p>
        </p:txBody>
      </p:sp>
      <p:pic>
        <p:nvPicPr>
          <p:cNvPr id="259" name="Google Shape;259;ge150f9a8e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150f9a8ea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C08F06A-8DA9-4471-80A4-74794E7C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3" y="903026"/>
            <a:ext cx="4693443" cy="4130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7E954-3F08-4DB1-AC42-B64381567294}"/>
              </a:ext>
            </a:extLst>
          </p:cNvPr>
          <p:cNvSpPr txBox="1"/>
          <p:nvPr/>
        </p:nvSpPr>
        <p:spPr>
          <a:xfrm>
            <a:off x="5357813" y="13215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6"/>
              </a:rPr>
              <a:t>https://codepen.io/zzz11/pen/MWmeojj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23CE-B4C5-4EED-9183-3B46F1214DB4}"/>
              </a:ext>
            </a:extLst>
          </p:cNvPr>
          <p:cNvSpPr txBox="1"/>
          <p:nvPr/>
        </p:nvSpPr>
        <p:spPr>
          <a:xfrm>
            <a:off x="5357813" y="101441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Osnovno kretanje - codepen: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BC93A-B3DD-4B59-BEA3-07E3BE8D7D34}"/>
              </a:ext>
            </a:extLst>
          </p:cNvPr>
          <p:cNvSpPr txBox="1"/>
          <p:nvPr/>
        </p:nvSpPr>
        <p:spPr>
          <a:xfrm>
            <a:off x="5357813" y="209311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Naprednije kretanje nezavisno </a:t>
            </a:r>
            <a:r>
              <a:rPr lang="en-US"/>
              <a:t>od input delay-a: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E0BB-E294-4956-9457-6F7A55F2A340}"/>
              </a:ext>
            </a:extLst>
          </p:cNvPr>
          <p:cNvSpPr txBox="1"/>
          <p:nvPr/>
        </p:nvSpPr>
        <p:spPr>
          <a:xfrm>
            <a:off x="5357813" y="27074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7"/>
              </a:rPr>
              <a:t>https://codepen.io/zzz11/pen/QWvEgzG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2BAEC-B75A-4B7F-8D51-56AD07C39175}"/>
              </a:ext>
            </a:extLst>
          </p:cNvPr>
          <p:cNvSpPr txBox="1"/>
          <p:nvPr/>
        </p:nvSpPr>
        <p:spPr>
          <a:xfrm>
            <a:off x="5357813" y="338613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 igra – Flappy Bird like: UBACI </a:t>
            </a:r>
            <a:r>
              <a:rPr lang="en-US" dirty="0"/>
              <a:t>IGRU KAO PROJEKAT I ZAMENI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40B4-B686-451A-BFB8-850C131D85F1}"/>
              </a:ext>
            </a:extLst>
          </p:cNvPr>
          <p:cNvSpPr txBox="1"/>
          <p:nvPr/>
        </p:nvSpPr>
        <p:spPr>
          <a:xfrm>
            <a:off x="5357813" y="38361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8"/>
              </a:rPr>
              <a:t>https://codepen.io/zzz11/pen/gOmRJEK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e150f9a8ea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150f9a8ea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7F442-27B5-462A-9363-D102EB87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3" y="394853"/>
            <a:ext cx="7837200" cy="4981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88BC72-D544-4CEE-8BFB-7BA27F280141}"/>
              </a:ext>
            </a:extLst>
          </p:cNvPr>
          <p:cNvSpPr txBox="1"/>
          <p:nvPr/>
        </p:nvSpPr>
        <p:spPr>
          <a:xfrm>
            <a:off x="3629026" y="4207019"/>
            <a:ext cx="5003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https://developer.mozilla.org/en-US/docs/Web/API/CanvasRenderingContext2D/drawImage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3067-08A0-4A0C-9E5B-6D1969189C0F}"/>
              </a:ext>
            </a:extLst>
          </p:cNvPr>
          <p:cNvSpPr txBox="1"/>
          <p:nvPr/>
        </p:nvSpPr>
        <p:spPr>
          <a:xfrm>
            <a:off x="3629025" y="4031672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Link: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Simple Light</vt:lpstr>
      <vt:lpstr>Simple Light</vt:lpstr>
      <vt:lpstr>Black</vt:lpstr>
      <vt:lpstr>PowerPoint Presentation</vt:lpstr>
      <vt:lpstr>Game Development </vt:lpstr>
      <vt:lpstr>Game Design Document (GDD) </vt:lpstr>
      <vt:lpstr>Game Development JavaScript-u </vt:lpstr>
      <vt:lpstr>Canvas –  fillRect(x, y, width, height);</vt:lpstr>
      <vt:lpstr>Game loop</vt:lpstr>
      <vt:lpstr>Canvas coordinates</vt:lpstr>
      <vt:lpstr>User input and player movement</vt:lpstr>
      <vt:lpstr>PowerPoint Presentation</vt:lpstr>
      <vt:lpstr>Animation</vt:lpstr>
      <vt:lpstr>Animation state</vt:lpstr>
      <vt:lpstr>JavaScript game dev frameworks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Zagar</dc:creator>
  <cp:revision>588</cp:revision>
  <dcterms:modified xsi:type="dcterms:W3CDTF">2021-07-08T19:15:41Z</dcterms:modified>
</cp:coreProperties>
</file>