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4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Helvetica Neue Light" panose="020B0604020202020204" charset="0"/>
      <p:regular r:id="rId23"/>
      <p:bold r:id="rId24"/>
      <p:italic r:id="rId25"/>
      <p:boldItalic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jQn1965wDl3YKCEYGCNdJt3qlr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D64C6-CB23-4F4F-B5CB-523D54A3FC14}" v="1659" dt="2021-07-06T19:10:35.696"/>
    <p1510:client id="{971F573F-47D3-4797-87AA-B02468A35A37}" v="4" dt="2021-07-06T19:44:05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customschemas.google.com/relationships/presentationmetadata" Target="meta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38be3b7a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e38be3b7a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150f9a8e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e150f9a8e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150f9a8e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e150f9a8e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150f9a8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e150f9a8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15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7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30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31"/>
          <p:cNvSpPr/>
          <p:nvPr/>
        </p:nvSpPr>
        <p:spPr>
          <a:xfrm>
            <a:off x="18931177" y="9536884"/>
            <a:ext cx="3768300" cy="4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74675" rIns="74675" bIns="74675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18931177" y="7814565"/>
            <a:ext cx="7530600" cy="16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74675" rIns="74675" bIns="74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4000"/>
              <a:buFont typeface="Verdana"/>
              <a:buNone/>
            </a:pPr>
            <a:r>
              <a:rPr lang="en-GB" sz="4000" b="0" i="0" u="none" strike="noStrike" cap="none">
                <a:solidFill>
                  <a:srgbClr val="020202"/>
                </a:solidFill>
                <a:latin typeface="Verdana"/>
                <a:ea typeface="Verdana"/>
                <a:cs typeface="Verdana"/>
                <a:sym typeface="Verdana"/>
              </a:rPr>
              <a:t>ADD YOUR SUBTITLE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/>
          <p:nvPr/>
        </p:nvSpPr>
        <p:spPr>
          <a:xfrm rot="-5400000" flipH="1">
            <a:off x="19189816" y="6582549"/>
            <a:ext cx="53700" cy="4806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" name="Google Shape;73;p31"/>
          <p:cNvSpPr/>
          <p:nvPr/>
        </p:nvSpPr>
        <p:spPr>
          <a:xfrm>
            <a:off x="18931177" y="7022140"/>
            <a:ext cx="75306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5000"/>
              <a:buFont typeface="Verdana"/>
              <a:buNone/>
            </a:pPr>
            <a:r>
              <a:rPr lang="en-GB" sz="5000" b="0" i="0" u="none" strike="noStrike" cap="none">
                <a:solidFill>
                  <a:srgbClr val="020202"/>
                </a:solidFill>
                <a:latin typeface="Verdana"/>
                <a:ea typeface="Verdana"/>
                <a:cs typeface="Verdana"/>
                <a:sym typeface="Verdana"/>
              </a:rPr>
              <a:t>ADD YOUR TITLE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/>
          <p:nvPr/>
        </p:nvSpPr>
        <p:spPr>
          <a:xfrm>
            <a:off x="22948084" y="9536884"/>
            <a:ext cx="3768300" cy="4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75" tIns="74675" rIns="74675" bIns="74675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Verdana"/>
              <a:buChar char="•"/>
            </a:pPr>
            <a:r>
              <a:rPr lang="en-GB" sz="2500" b="0" i="0" u="none" strike="noStrike" cap="none">
                <a:solidFill>
                  <a:srgbClr val="767171"/>
                </a:solidFill>
                <a:latin typeface="Verdana"/>
                <a:ea typeface="Verdana"/>
                <a:cs typeface="Verdana"/>
                <a:sym typeface="Verdana"/>
              </a:rPr>
              <a:t>ADD YOUR TEXT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1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" name="Google Shape;81;p32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33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34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" name="Google Shape;94;p35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36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37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6" name="Google Shape;106;p37"/>
          <p:cNvSpPr/>
          <p:nvPr/>
        </p:nvSpPr>
        <p:spPr>
          <a:xfrm rot="-5400000" flipH="1">
            <a:off x="838109" y="3212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9" name="Google Shape;109;p38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0" name="Google Shape;110;p38"/>
          <p:cNvSpPr/>
          <p:nvPr/>
        </p:nvSpPr>
        <p:spPr>
          <a:xfrm>
            <a:off x="441676" y="491816"/>
            <a:ext cx="6821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5000"/>
              <a:buFont typeface="Verdana"/>
              <a:buNone/>
            </a:pPr>
            <a:r>
              <a:rPr lang="en-GB" sz="3200" b="0" i="0" u="none" strike="noStrike" cap="none">
                <a:solidFill>
                  <a:srgbClr val="020202"/>
                </a:solidFill>
                <a:latin typeface="Verdana"/>
                <a:ea typeface="Verdana"/>
                <a:cs typeface="Verdana"/>
                <a:sym typeface="Verdana"/>
              </a:rPr>
              <a:t>ADD YOUR TITLE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38be3b7ae_0_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ge38be3b7ae_0_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ge38be3b7ae_0_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ge38be3b7ae_0_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ge38be3b7ae_0_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etiers">
  <p:cSld name="Metier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 rotWithShape="1">
          <a:blip r:embed="rId2">
            <a:alphaModFix amt="70000"/>
          </a:blip>
          <a:srcRect/>
          <a:stretch/>
        </p:blipFill>
        <p:spPr>
          <a:xfrm>
            <a:off x="-14586" y="-289839"/>
            <a:ext cx="9166027" cy="572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2711450" y="642094"/>
            <a:ext cx="38100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8610234" y="6621115"/>
            <a:ext cx="2244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"/>
              <a:buFont typeface="Verdana"/>
              <a:buNone/>
            </a:pPr>
            <a:fld id="{00000000-1234-1234-1234-123412341234}" type="slidenum">
              <a:rPr lang="en-GB" sz="500" b="0" i="0" u="none" strike="noStrike" cap="none">
                <a:solidFill>
                  <a:srgbClr val="A6A6A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GB" sz="500" b="0" i="0" u="none" strike="noStrike" cap="none">
                <a:solidFill>
                  <a:srgbClr val="A6A6A6"/>
                </a:solidFill>
                <a:latin typeface="Verdana"/>
                <a:ea typeface="Verdana"/>
                <a:cs typeface="Verdana"/>
                <a:sym typeface="Verdana"/>
              </a:rPr>
              <a:t>￼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505654" y="546298"/>
            <a:ext cx="80436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Verdana"/>
              <a:buNone/>
              <a:defRPr sz="19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/>
          <p:nvPr/>
        </p:nvSpPr>
        <p:spPr>
          <a:xfrm rot="-5400000" flipH="1">
            <a:off x="690194" y="269532"/>
            <a:ext cx="29400" cy="3354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1739874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3"/>
          </p:nvPr>
        </p:nvSpPr>
        <p:spPr>
          <a:xfrm>
            <a:off x="1593779" y="3262748"/>
            <a:ext cx="12921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6" name="Google Shape;136;p19"/>
          <p:cNvSpPr>
            <a:spLocks noGrp="1"/>
          </p:cNvSpPr>
          <p:nvPr>
            <p:ph type="pic" idx="4"/>
          </p:nvPr>
        </p:nvSpPr>
        <p:spPr>
          <a:xfrm>
            <a:off x="3266355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5"/>
          </p:nvPr>
        </p:nvSpPr>
        <p:spPr>
          <a:xfrm>
            <a:off x="3262015" y="3262748"/>
            <a:ext cx="10419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>
            <a:spLocks noGrp="1"/>
          </p:cNvSpPr>
          <p:nvPr>
            <p:ph type="pic" idx="6"/>
          </p:nvPr>
        </p:nvSpPr>
        <p:spPr>
          <a:xfrm>
            <a:off x="4792836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7"/>
          </p:nvPr>
        </p:nvSpPr>
        <p:spPr>
          <a:xfrm>
            <a:off x="4791463" y="3262748"/>
            <a:ext cx="10419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8"/>
          </p:nvPr>
        </p:nvSpPr>
        <p:spPr>
          <a:xfrm>
            <a:off x="6319316" y="2081603"/>
            <a:ext cx="10392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9"/>
          </p:nvPr>
        </p:nvSpPr>
        <p:spPr>
          <a:xfrm>
            <a:off x="6317943" y="3262748"/>
            <a:ext cx="10419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FF93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9965" y="4800486"/>
            <a:ext cx="84811" cy="17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 - Title copy" type="title">
  <p:cSld name="TITLE">
    <p:bg>
      <p:bgPr>
        <a:solidFill>
          <a:srgbClr val="00000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586" y="-289839"/>
            <a:ext cx="9166027" cy="572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2678" y="811586"/>
            <a:ext cx="851500" cy="48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1"/>
          <p:cNvPicPr preferRelativeResize="0"/>
          <p:nvPr/>
        </p:nvPicPr>
        <p:blipFill rotWithShape="1">
          <a:blip r:embed="rId4">
            <a:alphaModFix amt="23810"/>
          </a:blip>
          <a:srcRect/>
          <a:stretch/>
        </p:blipFill>
        <p:spPr>
          <a:xfrm rot="5400000" flipH="1">
            <a:off x="5167713" y="1932670"/>
            <a:ext cx="5910948" cy="203210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1"/>
          <p:cNvSpPr txBox="1">
            <a:spLocks noGrp="1"/>
          </p:cNvSpPr>
          <p:nvPr>
            <p:ph type="body" idx="1"/>
          </p:nvPr>
        </p:nvSpPr>
        <p:spPr>
          <a:xfrm>
            <a:off x="934764" y="1956916"/>
            <a:ext cx="72744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Verdana"/>
              <a:buNone/>
              <a:defRPr sz="26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9" name="Google Shape;149;p41"/>
          <p:cNvSpPr txBox="1">
            <a:spLocks noGrp="1"/>
          </p:cNvSpPr>
          <p:nvPr>
            <p:ph type="body" idx="2"/>
          </p:nvPr>
        </p:nvSpPr>
        <p:spPr>
          <a:xfrm>
            <a:off x="934764" y="2942555"/>
            <a:ext cx="727440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0" name="Google Shape;150;p4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 type="tx">
  <p:cSld name="TITLE_AND_BOD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5469" y="-444566"/>
            <a:ext cx="9194940" cy="518173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2"/>
          <p:cNvSpPr txBox="1">
            <a:spLocks noGrp="1"/>
          </p:cNvSpPr>
          <p:nvPr>
            <p:ph type="body" idx="1"/>
          </p:nvPr>
        </p:nvSpPr>
        <p:spPr>
          <a:xfrm>
            <a:off x="1371600" y="935037"/>
            <a:ext cx="45141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Verdana"/>
              <a:buNone/>
              <a:defRPr sz="23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4" name="Google Shape;154;p42"/>
          <p:cNvSpPr/>
          <p:nvPr/>
        </p:nvSpPr>
        <p:spPr>
          <a:xfrm rot="-5400000" flipH="1">
            <a:off x="1547444" y="751775"/>
            <a:ext cx="29400" cy="3354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5" name="Google Shape;15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9965" y="4800486"/>
            <a:ext cx="84811" cy="17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2"/>
          <p:cNvSpPr txBox="1">
            <a:spLocks noGrp="1"/>
          </p:cNvSpPr>
          <p:nvPr>
            <p:ph type="body" idx="2"/>
          </p:nvPr>
        </p:nvSpPr>
        <p:spPr>
          <a:xfrm>
            <a:off x="1520825" y="2773806"/>
            <a:ext cx="14895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3"/>
          </p:nvPr>
        </p:nvSpPr>
        <p:spPr>
          <a:xfrm>
            <a:off x="1520825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4"/>
          </p:nvPr>
        </p:nvSpPr>
        <p:spPr>
          <a:xfrm>
            <a:off x="3351598" y="2773806"/>
            <a:ext cx="14382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body" idx="5"/>
          </p:nvPr>
        </p:nvSpPr>
        <p:spPr>
          <a:xfrm>
            <a:off x="3351598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0" name="Google Shape;160;p42"/>
          <p:cNvSpPr txBox="1">
            <a:spLocks noGrp="1"/>
          </p:cNvSpPr>
          <p:nvPr>
            <p:ph type="body" idx="6"/>
          </p:nvPr>
        </p:nvSpPr>
        <p:spPr>
          <a:xfrm>
            <a:off x="5189538" y="2773806"/>
            <a:ext cx="14364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body" idx="7"/>
          </p:nvPr>
        </p:nvSpPr>
        <p:spPr>
          <a:xfrm>
            <a:off x="5189538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2" name="Google Shape;162;p42"/>
          <p:cNvSpPr txBox="1">
            <a:spLocks noGrp="1"/>
          </p:cNvSpPr>
          <p:nvPr>
            <p:ph type="body" idx="8"/>
          </p:nvPr>
        </p:nvSpPr>
        <p:spPr>
          <a:xfrm>
            <a:off x="7011987" y="2773806"/>
            <a:ext cx="14364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body" idx="9"/>
          </p:nvPr>
        </p:nvSpPr>
        <p:spPr>
          <a:xfrm>
            <a:off x="7011987" y="2500757"/>
            <a:ext cx="78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1500"/>
              <a:buFont typeface="Verdana"/>
              <a:buNone/>
              <a:defRPr sz="15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4" name="Google Shape;164;p42"/>
          <p:cNvSpPr/>
          <p:nvPr/>
        </p:nvSpPr>
        <p:spPr>
          <a:xfrm>
            <a:off x="1458137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5" name="Google Shape;165;p42"/>
          <p:cNvSpPr/>
          <p:nvPr/>
        </p:nvSpPr>
        <p:spPr>
          <a:xfrm>
            <a:off x="3294475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30812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7" name="Google Shape;167;p42"/>
          <p:cNvSpPr/>
          <p:nvPr/>
        </p:nvSpPr>
        <p:spPr>
          <a:xfrm>
            <a:off x="6967150" y="2570807"/>
            <a:ext cx="9600" cy="7446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8" name="Google Shape;168;p4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90" y="5436"/>
            <a:ext cx="9140822" cy="570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3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>
            <a:off x="2886524" y="690422"/>
            <a:ext cx="3307452" cy="377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6928" y="1407162"/>
            <a:ext cx="194913" cy="41070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3"/>
          <p:cNvSpPr/>
          <p:nvPr/>
        </p:nvSpPr>
        <p:spPr>
          <a:xfrm>
            <a:off x="609600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" name="Google Shape;174;p43"/>
          <p:cNvSpPr txBox="1">
            <a:spLocks noGrp="1"/>
          </p:cNvSpPr>
          <p:nvPr>
            <p:ph type="body" idx="1"/>
          </p:nvPr>
        </p:nvSpPr>
        <p:spPr>
          <a:xfrm>
            <a:off x="707220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5" name="Google Shape;175;p43"/>
          <p:cNvSpPr txBox="1">
            <a:spLocks noGrp="1"/>
          </p:cNvSpPr>
          <p:nvPr>
            <p:ph type="body" idx="2"/>
          </p:nvPr>
        </p:nvSpPr>
        <p:spPr>
          <a:xfrm>
            <a:off x="698500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6" name="Google Shape;176;p43"/>
          <p:cNvSpPr/>
          <p:nvPr/>
        </p:nvSpPr>
        <p:spPr>
          <a:xfrm>
            <a:off x="2728383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7" name="Google Shape;177;p43"/>
          <p:cNvSpPr txBox="1">
            <a:spLocks noGrp="1"/>
          </p:cNvSpPr>
          <p:nvPr>
            <p:ph type="body" idx="3"/>
          </p:nvPr>
        </p:nvSpPr>
        <p:spPr>
          <a:xfrm>
            <a:off x="2826004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8" name="Google Shape;178;p43"/>
          <p:cNvSpPr txBox="1">
            <a:spLocks noGrp="1"/>
          </p:cNvSpPr>
          <p:nvPr>
            <p:ph type="body" idx="4"/>
          </p:nvPr>
        </p:nvSpPr>
        <p:spPr>
          <a:xfrm>
            <a:off x="2817284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9" name="Google Shape;179;p43"/>
          <p:cNvSpPr/>
          <p:nvPr/>
        </p:nvSpPr>
        <p:spPr>
          <a:xfrm>
            <a:off x="4847167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0" name="Google Shape;180;p43"/>
          <p:cNvSpPr txBox="1">
            <a:spLocks noGrp="1"/>
          </p:cNvSpPr>
          <p:nvPr>
            <p:ph type="body" idx="5"/>
          </p:nvPr>
        </p:nvSpPr>
        <p:spPr>
          <a:xfrm>
            <a:off x="4944787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body" idx="6"/>
          </p:nvPr>
        </p:nvSpPr>
        <p:spPr>
          <a:xfrm>
            <a:off x="4936066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2" name="Google Shape;182;p43"/>
          <p:cNvSpPr/>
          <p:nvPr/>
        </p:nvSpPr>
        <p:spPr>
          <a:xfrm>
            <a:off x="6965950" y="4541775"/>
            <a:ext cx="7800" cy="235800"/>
          </a:xfrm>
          <a:prstGeom prst="rect">
            <a:avLst/>
          </a:prstGeom>
          <a:solidFill>
            <a:srgbClr val="49739E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43"/>
          <p:cNvSpPr txBox="1">
            <a:spLocks noGrp="1"/>
          </p:cNvSpPr>
          <p:nvPr>
            <p:ph type="body" idx="7"/>
          </p:nvPr>
        </p:nvSpPr>
        <p:spPr>
          <a:xfrm>
            <a:off x="7063570" y="4491236"/>
            <a:ext cx="4044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8B9"/>
              </a:buClr>
              <a:buSzPts val="900"/>
              <a:buFont typeface="Verdana"/>
              <a:buNone/>
              <a:defRPr sz="900" b="0" i="0" u="none" strike="noStrike" cap="none">
                <a:solidFill>
                  <a:srgbClr val="B9B8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4" name="Google Shape;184;p43"/>
          <p:cNvSpPr txBox="1">
            <a:spLocks noGrp="1"/>
          </p:cNvSpPr>
          <p:nvPr>
            <p:ph type="body" idx="8"/>
          </p:nvPr>
        </p:nvSpPr>
        <p:spPr>
          <a:xfrm>
            <a:off x="7054850" y="4649986"/>
            <a:ext cx="6162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739E"/>
              </a:buClr>
              <a:buSzPts val="800"/>
              <a:buFont typeface="Verdana"/>
              <a:buNone/>
              <a:defRPr sz="800" b="0" i="0" u="none" strike="noStrike" cap="none">
                <a:solidFill>
                  <a:srgbClr val="49739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43"/>
          <p:cNvSpPr txBox="1">
            <a:spLocks noGrp="1"/>
          </p:cNvSpPr>
          <p:nvPr>
            <p:ph type="body" idx="9"/>
          </p:nvPr>
        </p:nvSpPr>
        <p:spPr>
          <a:xfrm>
            <a:off x="1812726" y="1895822"/>
            <a:ext cx="55185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Verdana"/>
              <a:buNone/>
              <a:defRPr sz="26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Google Shape;21;p21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" name="Google Shape;27;p22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23"/>
          <p:cNvSpPr/>
          <p:nvPr/>
        </p:nvSpPr>
        <p:spPr>
          <a:xfrm rot="-5400000" flipH="1">
            <a:off x="685709" y="168875"/>
            <a:ext cx="28500" cy="4347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21317"/>
            </a:gs>
            <a:gs pos="100000">
              <a:srgbClr val="08080A"/>
            </a:gs>
          </a:gsLst>
          <a:lin ang="5400012" scaled="0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 rotWithShape="1">
          <a:blip r:embed="rId6">
            <a:alphaModFix amt="70000"/>
          </a:blip>
          <a:srcRect/>
          <a:stretch/>
        </p:blipFill>
        <p:spPr>
          <a:xfrm>
            <a:off x="-14586" y="-289839"/>
            <a:ext cx="9166027" cy="572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909965" y="4800486"/>
            <a:ext cx="84811" cy="17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4484637" y="4857750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mozilla.org/en-US/docs/Web/HTML/Element/canvas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mozilla.org/en-US/docs/Web/API/CanvasRenderingContext2D/drawImage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38be3b7ae_2_0"/>
          <p:cNvSpPr/>
          <p:nvPr/>
        </p:nvSpPr>
        <p:spPr>
          <a:xfrm>
            <a:off x="-28650" y="-34350"/>
            <a:ext cx="9201300" cy="5212200"/>
          </a:xfrm>
          <a:prstGeom prst="rect">
            <a:avLst/>
          </a:prstGeom>
          <a:solidFill>
            <a:srgbClr val="000000">
              <a:alpha val="54120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38be3b7ae_2_0"/>
          <p:cNvSpPr/>
          <p:nvPr/>
        </p:nvSpPr>
        <p:spPr>
          <a:xfrm>
            <a:off x="-28650" y="-34350"/>
            <a:ext cx="9201300" cy="5212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e38be3b7ae_2_0"/>
          <p:cNvSpPr/>
          <p:nvPr/>
        </p:nvSpPr>
        <p:spPr>
          <a:xfrm>
            <a:off x="-28650" y="-34350"/>
            <a:ext cx="9201300" cy="5212200"/>
          </a:xfrm>
          <a:prstGeom prst="rect">
            <a:avLst/>
          </a:prstGeom>
          <a:solidFill>
            <a:srgbClr val="000000">
              <a:alpha val="54120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e38be3b7ae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3150" y="4070249"/>
            <a:ext cx="1037700" cy="5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e38be3b7ae_2_0"/>
          <p:cNvSpPr txBox="1"/>
          <p:nvPr/>
        </p:nvSpPr>
        <p:spPr>
          <a:xfrm>
            <a:off x="-28650" y="1068736"/>
            <a:ext cx="91440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5500"/>
            </a:pPr>
            <a:r>
              <a:rPr lang="en-GB" sz="5000" dirty="0">
                <a:solidFill>
                  <a:srgbClr val="FFFFFF"/>
                </a:solidFill>
              </a:rPr>
              <a:t>Game Development</a:t>
            </a:r>
            <a:endParaRPr sz="5000" dirty="0"/>
          </a:p>
          <a:p>
            <a:pPr algn="ctr">
              <a:buSzPts val="5500"/>
            </a:pPr>
            <a:r>
              <a:rPr lang="en-GB" sz="5000" dirty="0">
                <a:solidFill>
                  <a:srgbClr val="FFFFFF"/>
                </a:solidFill>
              </a:rPr>
              <a:t>With JavaScript</a:t>
            </a:r>
            <a:endParaRPr sz="5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endParaRPr sz="5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38be3b7ae_2_0"/>
          <p:cNvSpPr txBox="1"/>
          <p:nvPr/>
        </p:nvSpPr>
        <p:spPr>
          <a:xfrm>
            <a:off x="1905000" y="477373"/>
            <a:ext cx="2782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Knowledge share</a:t>
            </a:r>
            <a:endParaRPr lang="en-US" dirty="0"/>
          </a:p>
        </p:txBody>
      </p:sp>
      <p:cxnSp>
        <p:nvCxnSpPr>
          <p:cNvPr id="197" name="Google Shape;197;ge38be3b7ae_2_0"/>
          <p:cNvCxnSpPr/>
          <p:nvPr/>
        </p:nvCxnSpPr>
        <p:spPr>
          <a:xfrm>
            <a:off x="4724400" y="628348"/>
            <a:ext cx="821100" cy="0"/>
          </a:xfrm>
          <a:prstGeom prst="straightConnector1">
            <a:avLst/>
          </a:prstGeom>
          <a:noFill/>
          <a:ln w="28575" cap="flat" cmpd="sng">
            <a:solidFill>
              <a:srgbClr val="FFAB4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"/>
          <p:cNvSpPr/>
          <p:nvPr/>
        </p:nvSpPr>
        <p:spPr>
          <a:xfrm>
            <a:off x="-28650" y="41850"/>
            <a:ext cx="9201300" cy="5212200"/>
          </a:xfrm>
          <a:prstGeom prst="rect">
            <a:avLst/>
          </a:prstGeom>
          <a:solidFill>
            <a:srgbClr val="000000">
              <a:alpha val="54117"/>
            </a:srgbClr>
          </a:solidFill>
          <a:ln w="9525" cap="flat" cmpd="sng">
            <a:solidFill>
              <a:srgbClr val="5358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3"/>
          <p:cNvSpPr txBox="1">
            <a:spLocks noGrp="1"/>
          </p:cNvSpPr>
          <p:nvPr>
            <p:ph type="body" idx="1"/>
          </p:nvPr>
        </p:nvSpPr>
        <p:spPr>
          <a:xfrm>
            <a:off x="934764" y="1946434"/>
            <a:ext cx="72744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</a:pPr>
            <a:r>
              <a:rPr lang="en-GB"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sz="22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8" name="Google Shape;26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3150" y="4070249"/>
            <a:ext cx="1037700" cy="5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>
                <a:latin typeface="Muli"/>
                <a:sym typeface="Muli"/>
              </a:rPr>
              <a:t>Game Development</a:t>
            </a:r>
            <a:endParaRPr lang="en-US" dirty="0"/>
          </a:p>
          <a:p>
            <a:endParaRPr sz="2400" b="0" i="0" u="none" strike="noStrike" cap="non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03" name="Google Shape;2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"/>
          <p:cNvSpPr txBox="1">
            <a:spLocks noGrp="1"/>
          </p:cNvSpPr>
          <p:nvPr>
            <p:ph type="body" idx="4294967295"/>
          </p:nvPr>
        </p:nvSpPr>
        <p:spPr>
          <a:xfrm>
            <a:off x="387900" y="1007212"/>
            <a:ext cx="7545000" cy="354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Font typeface="Arial"/>
              <a:buChar char="●"/>
            </a:pP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Razvoj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video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igara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je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počeo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otprilike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1960.tih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godina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traje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dan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danas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.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Prvobitna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ideja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je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bila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simulacija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određenih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događaja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kako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bi se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videli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njihovi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efekti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bez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ikakvih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posledica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,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ali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su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video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igre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vrlo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brzo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dobile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zabavni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karakter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.</a:t>
            </a:r>
            <a:endParaRPr lang="en-US">
              <a:solidFill>
                <a:schemeClr val="bg2"/>
              </a:solidFill>
              <a:latin typeface="Georgia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Razvoj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video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igara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u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JavaScriptu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je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sve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popularniji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sada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već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postoji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 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veliki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broj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biblioteka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I framework-a koji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nam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mogu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mnogo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olakšati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posao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( o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njima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će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biti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reči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nešto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 </a:t>
            </a:r>
            <a:r>
              <a:rPr lang="en-GB" sz="1200" dirty="0" err="1">
                <a:solidFill>
                  <a:schemeClr val="bg2"/>
                </a:solidFill>
                <a:latin typeface="Georgia"/>
                <a:ea typeface="Muli"/>
              </a:rPr>
              <a:t>kasnije</a:t>
            </a:r>
            <a:r>
              <a:rPr lang="en-GB" sz="1200" dirty="0">
                <a:solidFill>
                  <a:schemeClr val="bg2"/>
                </a:solidFill>
                <a:latin typeface="Georgia"/>
                <a:ea typeface="Muli"/>
              </a:rPr>
              <a:t>).</a:t>
            </a: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r>
              <a:rPr lang="en-GB" sz="1200" dirty="0" err="1">
                <a:ea typeface="Muli"/>
              </a:rPr>
              <a:t>Početak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razvoja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svake</a:t>
            </a:r>
            <a:r>
              <a:rPr lang="en-GB" sz="1200" dirty="0">
                <a:ea typeface="Muli"/>
              </a:rPr>
              <a:t> video </a:t>
            </a:r>
            <a:r>
              <a:rPr lang="en-GB" sz="1200" dirty="0" err="1">
                <a:ea typeface="Muli"/>
              </a:rPr>
              <a:t>igre</a:t>
            </a:r>
            <a:r>
              <a:rPr lang="en-GB" sz="1200" dirty="0">
                <a:ea typeface="Muli"/>
              </a:rPr>
              <a:t> je </a:t>
            </a:r>
            <a:r>
              <a:rPr lang="en-GB" sz="1200" dirty="0" err="1">
                <a:ea typeface="Muli"/>
              </a:rPr>
              <a:t>ideja</a:t>
            </a:r>
            <a:r>
              <a:rPr lang="en-GB" sz="1200" dirty="0">
                <a:ea typeface="Muli"/>
              </a:rPr>
              <a:t>. </a:t>
            </a:r>
            <a:r>
              <a:rPr lang="en-GB" sz="1200" dirty="0" err="1">
                <a:ea typeface="Muli"/>
              </a:rPr>
              <a:t>Svaka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igra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koja</a:t>
            </a:r>
            <a:r>
              <a:rPr lang="en-GB" sz="1200" dirty="0">
                <a:ea typeface="Muli"/>
              </a:rPr>
              <a:t> je </a:t>
            </a:r>
            <a:r>
              <a:rPr lang="en-GB" sz="1200" dirty="0" err="1">
                <a:ea typeface="Muli"/>
              </a:rPr>
              <a:t>započela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kao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zamisao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koja</a:t>
            </a:r>
            <a:r>
              <a:rPr lang="en-GB" sz="1200" dirty="0">
                <a:ea typeface="Muli"/>
              </a:rPr>
              <a:t> je </a:t>
            </a:r>
            <a:r>
              <a:rPr lang="en-GB" sz="1200" dirty="0" err="1">
                <a:ea typeface="Muli"/>
              </a:rPr>
              <a:t>sprovedena</a:t>
            </a:r>
            <a:r>
              <a:rPr lang="en-GB" sz="1200" dirty="0">
                <a:ea typeface="Muli"/>
              </a:rPr>
              <a:t> u </a:t>
            </a:r>
            <a:r>
              <a:rPr lang="en-GB" sz="1200" dirty="0" err="1">
                <a:ea typeface="Muli"/>
              </a:rPr>
              <a:t>delu</a:t>
            </a:r>
            <a:r>
              <a:rPr lang="en-GB" sz="1200" dirty="0">
                <a:ea typeface="Muli"/>
              </a:rPr>
              <a:t>. Kako bi se </a:t>
            </a:r>
            <a:r>
              <a:rPr lang="en-GB" sz="1200" dirty="0" err="1">
                <a:ea typeface="Muli"/>
              </a:rPr>
              <a:t>što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lakše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organizovalo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planiranje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igre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razvijen</a:t>
            </a:r>
            <a:r>
              <a:rPr lang="en-GB" sz="1200" dirty="0">
                <a:ea typeface="Muli"/>
              </a:rPr>
              <a:t> je </a:t>
            </a:r>
            <a:r>
              <a:rPr lang="en-GB" sz="1200" dirty="0" err="1">
                <a:ea typeface="Muli"/>
              </a:rPr>
              <a:t>dokument</a:t>
            </a:r>
            <a:r>
              <a:rPr lang="en-GB" sz="1200" dirty="0">
                <a:ea typeface="Muli"/>
              </a:rPr>
              <a:t> koji </a:t>
            </a:r>
            <a:r>
              <a:rPr lang="en-GB" sz="1200" dirty="0" err="1">
                <a:ea typeface="Muli"/>
              </a:rPr>
              <a:t>služi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kao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osnovni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dokument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pri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razvoju</a:t>
            </a:r>
            <a:r>
              <a:rPr lang="en-GB" sz="1200" dirty="0">
                <a:ea typeface="Muli"/>
              </a:rPr>
              <a:t> video </a:t>
            </a:r>
            <a:r>
              <a:rPr lang="en-GB" sz="1200" dirty="0" err="1">
                <a:ea typeface="Muli"/>
              </a:rPr>
              <a:t>igara</a:t>
            </a:r>
            <a:r>
              <a:rPr lang="en-GB" sz="1200" dirty="0">
                <a:ea typeface="Muli"/>
              </a:rPr>
              <a:t> – Game Design Document (GDD). Game design document je </a:t>
            </a:r>
            <a:r>
              <a:rPr lang="en-GB" sz="1200" dirty="0" err="1">
                <a:ea typeface="Muli"/>
              </a:rPr>
              <a:t>običan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tekstualni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fajl</a:t>
            </a:r>
            <a:r>
              <a:rPr lang="en-GB" sz="1200" dirty="0">
                <a:ea typeface="Muli"/>
              </a:rPr>
              <a:t> koji bi </a:t>
            </a:r>
            <a:r>
              <a:rPr lang="en-GB" sz="1200" dirty="0" err="1">
                <a:ea typeface="Muli"/>
              </a:rPr>
              <a:t>trebalo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napisati</a:t>
            </a:r>
            <a:r>
              <a:rPr lang="en-GB" sz="1200" dirty="0">
                <a:ea typeface="Muli"/>
              </a:rPr>
              <a:t> pre </a:t>
            </a:r>
            <a:r>
              <a:rPr lang="en-GB" sz="1200" dirty="0" err="1">
                <a:ea typeface="Muli"/>
              </a:rPr>
              <a:t>početka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razvoja</a:t>
            </a:r>
            <a:r>
              <a:rPr lang="en-GB" sz="1200" dirty="0">
                <a:ea typeface="Muli"/>
              </a:rPr>
              <a:t> </a:t>
            </a:r>
            <a:r>
              <a:rPr lang="en-GB" sz="1200" dirty="0" err="1">
                <a:ea typeface="Muli"/>
              </a:rPr>
              <a:t>igre</a:t>
            </a:r>
            <a:r>
              <a:rPr lang="en-GB" sz="1200" dirty="0">
                <a:ea typeface="Muli"/>
              </a:rPr>
              <a:t>.</a:t>
            </a:r>
            <a:endParaRPr lang="en-GB" sz="1200" dirty="0">
              <a:solidFill>
                <a:schemeClr val="bg2"/>
              </a:solidFill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endParaRPr lang="en-GB" sz="1200" dirty="0">
              <a:solidFill>
                <a:schemeClr val="bg2"/>
              </a:solidFill>
              <a:latin typeface="Georgia"/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</a:pPr>
            <a:endParaRPr lang="en-GB" sz="1200" dirty="0">
              <a:solidFill>
                <a:schemeClr val="bg2"/>
              </a:solidFill>
              <a:latin typeface="Georgia"/>
              <a:ea typeface="Muli"/>
            </a:endParaRPr>
          </a:p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Font typeface="Muli"/>
              <a:buChar char="●"/>
            </a:pPr>
            <a:endParaRPr lang="en-GB" sz="1200" dirty="0">
              <a:solidFill>
                <a:srgbClr val="1C1C1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05" name="Google Shape;20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>
                <a:latin typeface="Muli"/>
                <a:sym typeface="Muli"/>
              </a:rPr>
              <a:t>Game Design Document (GDD)</a:t>
            </a:r>
            <a:endParaRPr lang="en-US" dirty="0"/>
          </a:p>
          <a:p>
            <a:endParaRPr sz="2400" b="0" i="0" u="none" strike="noStrike" cap="non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11" name="Google Shape;2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"/>
          <p:cNvSpPr txBox="1">
            <a:spLocks noGrp="1"/>
          </p:cNvSpPr>
          <p:nvPr>
            <p:ph type="body" idx="4294967295"/>
          </p:nvPr>
        </p:nvSpPr>
        <p:spPr>
          <a:xfrm>
            <a:off x="387900" y="1351410"/>
            <a:ext cx="7545000" cy="351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Priča</a:t>
            </a:r>
            <a:endParaRPr lang="en-GB" sz="1200">
              <a:solidFill>
                <a:schemeClr val="tx1">
                  <a:lumMod val="95000"/>
                  <a:lumOff val="5000"/>
                </a:schemeClr>
              </a:solidFill>
              <a:latin typeface="Muli"/>
            </a:endParaRPr>
          </a:p>
          <a:p>
            <a:pPr>
              <a:lnSpc>
                <a:spcPct val="114999"/>
              </a:lnSpc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Heroj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ili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glavni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junak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 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ostali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učesnici</a:t>
            </a:r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14999"/>
              </a:lnSpc>
              <a:buClr>
                <a:srgbClr val="1C1C1C"/>
              </a:buClr>
              <a:buSzPts val="1200"/>
              <a:buFont typeface="Arial"/>
              <a:buChar char="●"/>
            </a:pP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Okruženje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kojem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dešava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radnja</a:t>
            </a:r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14999"/>
              </a:lnSpc>
              <a:buClr>
                <a:srgbClr val="1C1C1C"/>
              </a:buClr>
              <a:buSzPts val="1200"/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Gameplay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tj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način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igranja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utisak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koji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ostavlja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igrača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(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brza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intezivna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opuštajuća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strašna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smirujuća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...)</a:t>
            </a:r>
          </a:p>
          <a:p>
            <a:pPr>
              <a:lnSpc>
                <a:spcPct val="114999"/>
              </a:lnSpc>
              <a:buClr>
                <a:srgbClr val="1C1C1C"/>
              </a:buClr>
              <a:buSzPts val="1200"/>
              <a:buFont typeface="Arial"/>
              <a:buChar char="●"/>
            </a:pP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Dizajn</a:t>
            </a:r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14999"/>
              </a:lnSpc>
              <a:buClr>
                <a:srgbClr val="1C1C1C"/>
              </a:buClr>
              <a:buSzPts val="1200"/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Muzik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zvučni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efekti</a:t>
            </a: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14999"/>
              </a:lnSpc>
              <a:buClr>
                <a:srgbClr val="1C1C1C"/>
              </a:buClr>
              <a:buSzPts val="1200"/>
            </a:pP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Korisnički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interfejs</a:t>
            </a:r>
            <a:endParaRPr lang="en-GB" dirty="0" err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marR="0" lvl="0" indent="-30480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Muli"/>
              <a:buChar char="●"/>
            </a:pPr>
            <a:endParaRPr lang="en-GB" sz="1200" dirty="0">
              <a:solidFill>
                <a:srgbClr val="1C1C1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13" name="Google Shape;21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AD3806-029E-4B20-8116-C70B29BF89C5}"/>
              </a:ext>
            </a:extLst>
          </p:cNvPr>
          <p:cNvSpPr txBox="1"/>
          <p:nvPr/>
        </p:nvSpPr>
        <p:spPr>
          <a:xfrm>
            <a:off x="388361" y="1005321"/>
            <a:ext cx="5438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delovi</a:t>
            </a:r>
            <a:r>
              <a:rPr lang="en-US" dirty="0"/>
              <a:t>: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BB54-F1D4-40F2-A5F6-A1872F822F17}"/>
              </a:ext>
            </a:extLst>
          </p:cNvPr>
          <p:cNvSpPr txBox="1"/>
          <p:nvPr/>
        </p:nvSpPr>
        <p:spPr>
          <a:xfrm>
            <a:off x="453304" y="3309397"/>
            <a:ext cx="7769801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GDD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naravno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nije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obavezan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što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njegova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forma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nije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striktna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menja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spram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potrebe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igre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ali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sadrži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neke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osnovne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teze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koje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bi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trebale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biti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razrađene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kraju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uklopljene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zajedno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jednu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celinu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Takođe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kasnije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GDD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predstavlja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vodič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za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razvoj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igre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kako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bi se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što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manje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odstupalo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od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prvobitne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ideje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 err="1">
                <a:latin typeface="Muli"/>
                <a:sym typeface="Muli"/>
              </a:rPr>
              <a:t>Razvoj</a:t>
            </a:r>
            <a:r>
              <a:rPr lang="en-GB" sz="2400" dirty="0">
                <a:latin typeface="Muli"/>
                <a:sym typeface="Muli"/>
              </a:rPr>
              <a:t> </a:t>
            </a:r>
            <a:r>
              <a:rPr lang="en-GB" sz="2400" dirty="0" err="1">
                <a:latin typeface="Muli"/>
                <a:sym typeface="Muli"/>
              </a:rPr>
              <a:t>igara</a:t>
            </a:r>
            <a:r>
              <a:rPr lang="en-GB" sz="2400" dirty="0">
                <a:latin typeface="Muli"/>
                <a:sym typeface="Muli"/>
              </a:rPr>
              <a:t> u JavaScript-u</a:t>
            </a:r>
            <a:endParaRPr lang="en-US" dirty="0"/>
          </a:p>
          <a:p>
            <a:endParaRPr sz="2400" b="0" i="0" u="none" strike="noStrike" cap="non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 txBox="1">
            <a:spLocks noGrp="1"/>
          </p:cNvSpPr>
          <p:nvPr>
            <p:ph type="body" idx="4294967295"/>
          </p:nvPr>
        </p:nvSpPr>
        <p:spPr>
          <a:xfrm>
            <a:off x="387900" y="1883944"/>
            <a:ext cx="7545000" cy="29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lnSpc>
                <a:spcPct val="150000"/>
              </a:lnSpc>
              <a:spcBef>
                <a:spcPts val="2400"/>
              </a:spcBef>
              <a:buClr>
                <a:srgbClr val="1C1C1C"/>
              </a:buClr>
              <a:buSzPts val="1200"/>
              <a:buFont typeface="Muli"/>
              <a:buChar char="●"/>
            </a:pPr>
            <a:r>
              <a:rPr lang="en-GB" sz="1200" err="1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Najčešći</a:t>
            </a:r>
            <a:r>
              <a:rPr lang="en-GB" sz="1200" dirty="0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 I </a:t>
            </a:r>
            <a:r>
              <a:rPr lang="en-GB" sz="1200" err="1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najlakši</a:t>
            </a:r>
            <a:r>
              <a:rPr lang="en-GB" sz="1200" dirty="0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GB" sz="1200" err="1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pristup</a:t>
            </a:r>
            <a:r>
              <a:rPr lang="en-GB" sz="1200" dirty="0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 je </a:t>
            </a:r>
            <a:r>
              <a:rPr lang="en-GB" sz="1200" err="1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korišćenjem</a:t>
            </a:r>
            <a:r>
              <a:rPr lang="en-GB" sz="1200" dirty="0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 canvas </a:t>
            </a:r>
            <a:r>
              <a:rPr lang="en-GB" sz="1200" err="1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elementa</a:t>
            </a:r>
            <a:r>
              <a:rPr lang="en-GB" sz="1200" dirty="0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. Canvas element se </a:t>
            </a:r>
            <a:r>
              <a:rPr lang="en-GB" sz="1200" err="1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koristi</a:t>
            </a:r>
            <a:r>
              <a:rPr lang="en-GB" sz="1200" dirty="0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 za </a:t>
            </a:r>
            <a:r>
              <a:rPr lang="en-GB" sz="1200" err="1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iscrtavanje</a:t>
            </a:r>
            <a:r>
              <a:rPr lang="en-GB" sz="1200" dirty="0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GB" sz="1200" err="1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objekata</a:t>
            </a:r>
            <a:r>
              <a:rPr lang="en-GB" sz="1200" dirty="0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GB" sz="1200" err="1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uz</a:t>
            </a:r>
            <a:r>
              <a:rPr lang="en-GB" sz="1200" dirty="0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GB" sz="1200" err="1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pomoć</a:t>
            </a:r>
            <a:r>
              <a:rPr lang="en-GB" sz="1200">
                <a:solidFill>
                  <a:srgbClr val="1C1C1C"/>
                </a:solidFill>
                <a:latin typeface="Muli"/>
                <a:ea typeface="Muli"/>
                <a:cs typeface="Muli"/>
                <a:sym typeface="Muli"/>
              </a:rPr>
              <a:t> JS-a.  Potrebno je definisati canvas element u HTML-u i nakon toga ga mozemo koristiti pomocu JS-a (pozicija je najlakse stilizovati uz pomoc CSS-a). </a:t>
            </a:r>
            <a:endParaRPr lang="en-GB" sz="1200">
              <a:solidFill>
                <a:srgbClr val="1C1C1C"/>
              </a:solidFill>
              <a:latin typeface="Muli"/>
              <a:ea typeface="Muli"/>
              <a:cs typeface="Muli"/>
            </a:endParaRPr>
          </a:p>
          <a:p>
            <a:pPr marL="914400" indent="0">
              <a:lnSpc>
                <a:spcPct val="150000"/>
              </a:lnSpc>
              <a:spcBef>
                <a:spcPts val="2400"/>
              </a:spcBef>
              <a:buClr>
                <a:srgbClr val="595959"/>
              </a:buClr>
              <a:buNone/>
            </a:pPr>
            <a:endParaRPr lang="en-US" sz="1200">
              <a:solidFill>
                <a:srgbClr val="1C1C1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21" name="Google Shape;22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  <a:ea typeface="Muli"/>
                <a:cs typeface="Muli"/>
              </a:rPr>
              <a:t>Canvas –  fillRect(x, y, width, height);</a:t>
            </a:r>
            <a:endParaRPr lang="en-GB" sz="2400" b="0" i="0" u="none" strike="noStrike" cap="none" dirty="0">
              <a:solidFill>
                <a:schemeClr val="dk1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5"/>
          <p:cNvSpPr txBox="1">
            <a:spLocks noGrp="1"/>
          </p:cNvSpPr>
          <p:nvPr>
            <p:ph type="body" idx="4294967295"/>
          </p:nvPr>
        </p:nvSpPr>
        <p:spPr>
          <a:xfrm flipV="1">
            <a:off x="387900" y="960463"/>
            <a:ext cx="160961" cy="178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0" lvl="0" indent="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1C1C1C"/>
              </a:buClr>
              <a:buSzPts val="1200"/>
              <a:buNone/>
            </a:pPr>
            <a:endParaRPr lang="en-GB" sz="1200" dirty="0">
              <a:solidFill>
                <a:srgbClr val="1C1C1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CF413C-B3ED-4999-8D53-66A2379EC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56" y="938313"/>
            <a:ext cx="5120120" cy="4000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3D7CC5-AD16-41EC-8E79-8660F6C95D48}"/>
              </a:ext>
            </a:extLst>
          </p:cNvPr>
          <p:cNvSpPr txBox="1"/>
          <p:nvPr/>
        </p:nvSpPr>
        <p:spPr>
          <a:xfrm>
            <a:off x="5064269" y="4323917"/>
            <a:ext cx="32757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u="sng" dirty="0">
                <a:hlinkClick r:id="rId6"/>
              </a:rPr>
              <a:t>https://developer.mozilla.org/en-US/docs/Web/HTML/Element/canvas</a:t>
            </a:r>
            <a:endParaRPr lang="en-US" sz="12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43C2E-45ED-4D62-AFFC-9BD0FA193FBA}"/>
              </a:ext>
            </a:extLst>
          </p:cNvPr>
          <p:cNvSpPr txBox="1"/>
          <p:nvPr/>
        </p:nvSpPr>
        <p:spPr>
          <a:xfrm>
            <a:off x="5064269" y="4096616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Link: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150f9a8ea_0_14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  <a:sym typeface="Muli"/>
              </a:rPr>
              <a:t>Canvas – drawImage()</a:t>
            </a:r>
            <a:endParaRPr lang="en-US"/>
          </a:p>
        </p:txBody>
      </p:sp>
      <p:pic>
        <p:nvPicPr>
          <p:cNvPr id="235" name="Google Shape;235;ge150f9a8ea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e150f9a8ea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737F442-27B5-462A-9363-D102EB87C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8" y="1004968"/>
            <a:ext cx="6393005" cy="4062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88BC72-D544-4CEE-8BFB-7BA27F280141}"/>
              </a:ext>
            </a:extLst>
          </p:cNvPr>
          <p:cNvSpPr txBox="1"/>
          <p:nvPr/>
        </p:nvSpPr>
        <p:spPr>
          <a:xfrm>
            <a:off x="3629026" y="4207019"/>
            <a:ext cx="50032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https://developer.mozilla.org/en-US/docs/Web/API/CanvasRenderingContext2D/drawImage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23067-08A0-4A0C-9E5B-6D1969189C0F}"/>
              </a:ext>
            </a:extLst>
          </p:cNvPr>
          <p:cNvSpPr txBox="1"/>
          <p:nvPr/>
        </p:nvSpPr>
        <p:spPr>
          <a:xfrm>
            <a:off x="3629025" y="4031672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Link: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150f9a8ea_0_22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  <a:sym typeface="Muli"/>
              </a:rPr>
              <a:t>Game loop</a:t>
            </a:r>
            <a:endParaRPr lang="en-US"/>
          </a:p>
        </p:txBody>
      </p:sp>
      <p:pic>
        <p:nvPicPr>
          <p:cNvPr id="243" name="Google Shape;243;ge150f9a8ea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46625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e150f9a8ea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9FB2E009-C579-4D27-BBA4-2EB97BA27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16" y="3060686"/>
            <a:ext cx="3658899" cy="1704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604699-411A-4EEC-B8A3-A9AE5C181954}"/>
              </a:ext>
            </a:extLst>
          </p:cNvPr>
          <p:cNvSpPr txBox="1"/>
          <p:nvPr/>
        </p:nvSpPr>
        <p:spPr>
          <a:xfrm>
            <a:off x="4356388" y="2570452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Osnovni primer u JavaScript-u: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EE761-B43B-4574-A422-35CAD1844666}"/>
              </a:ext>
            </a:extLst>
          </p:cNvPr>
          <p:cNvSpPr txBox="1"/>
          <p:nvPr/>
        </p:nvSpPr>
        <p:spPr>
          <a:xfrm>
            <a:off x="96116" y="25704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Pseudo kod: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1488F-DD18-4831-A2F5-A774EA9272C4}"/>
              </a:ext>
            </a:extLst>
          </p:cNvPr>
          <p:cNvSpPr txBox="1"/>
          <p:nvPr/>
        </p:nvSpPr>
        <p:spPr>
          <a:xfrm>
            <a:off x="297440" y="1148195"/>
            <a:ext cx="3360160" cy="1092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dirty="0"/>
              <a:t>Dokle god je igra pokrenuta potrebno je da pratimo korisnikov unos, pozicije nasih objekata i da nakon toga ponovo nacrtamo objekte kako </a:t>
            </a:r>
            <a:r>
              <a:rPr lang="en-US" sz="1300"/>
              <a:t>bi korisnik mogao da vidi promene.</a:t>
            </a:r>
            <a:endParaRPr lang="en-US" sz="1300" dirty="0"/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88D697-8FF4-487D-828A-19ECB1BBE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5871" y="3063052"/>
            <a:ext cx="3983615" cy="17709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>
                <a:latin typeface="Muli"/>
                <a:sym typeface="Muli"/>
              </a:rPr>
              <a:t>Realni primer gameloop-a</a:t>
            </a:r>
            <a:endParaRPr lang="en-US"/>
          </a:p>
        </p:txBody>
      </p:sp>
      <p:pic>
        <p:nvPicPr>
          <p:cNvPr id="251" name="Google Shape;2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3601D854-0B12-44D1-AD5F-5CA70D0D5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65" y="1006102"/>
            <a:ext cx="4529137" cy="40145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150f9a8ea_0_7"/>
          <p:cNvSpPr txBox="1">
            <a:spLocks noGrp="1"/>
          </p:cNvSpPr>
          <p:nvPr>
            <p:ph type="title" idx="4294967295"/>
          </p:nvPr>
        </p:nvSpPr>
        <p:spPr>
          <a:xfrm>
            <a:off x="3879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400">
                <a:latin typeface="Muli"/>
                <a:ea typeface="Muli"/>
                <a:cs typeface="Muli"/>
                <a:sym typeface="Muli"/>
              </a:rPr>
              <a:t>Feedforward proces:</a:t>
            </a:r>
            <a:endParaRPr sz="2400" b="0" i="0" u="none" strike="noStrike" cap="non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59" name="Google Shape;259;ge150f9a8ea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66150" y="0"/>
            <a:ext cx="2277848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e150f9a8ea_0_7"/>
          <p:cNvSpPr txBox="1"/>
          <p:nvPr/>
        </p:nvSpPr>
        <p:spPr>
          <a:xfrm>
            <a:off x="387900" y="1151125"/>
            <a:ext cx="7738200" cy="24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Usmeren je na budućnost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Ističe rešenja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Potrebno ga je pripremiti i usmeriti samo na jednu osobu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Praktičan je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Pomaže osobi da pronađe rešenje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Nudi plan akcije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Uvek ima ton entuzijazma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Možemo ga ukombinovati sa karijernim planovima osobe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Možemo iskoristi coaching znanja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Podstiče talenat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Redefiniše grupnu dinamiku jer BILO KO, BILO KAD, BILO KOME može dati feedforward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pic>
        <p:nvPicPr>
          <p:cNvPr id="261" name="Google Shape;261;ge150f9a8ea_0_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629150"/>
            <a:ext cx="592825" cy="3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ck">
  <a:themeElements>
    <a:clrScheme name="Black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Simple Light</vt:lpstr>
      <vt:lpstr>Simple Light</vt:lpstr>
      <vt:lpstr>Black</vt:lpstr>
      <vt:lpstr>PowerPoint Presentation</vt:lpstr>
      <vt:lpstr>Game Development </vt:lpstr>
      <vt:lpstr>Game Design Document (GDD) </vt:lpstr>
      <vt:lpstr>Razvoj igara u JavaScript-u </vt:lpstr>
      <vt:lpstr>Canvas –  fillRect(x, y, width, height);</vt:lpstr>
      <vt:lpstr>Canvas – drawImage()</vt:lpstr>
      <vt:lpstr>Game loop</vt:lpstr>
      <vt:lpstr>Realni primer gameloop-a</vt:lpstr>
      <vt:lpstr>Feedforward proces: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Zagar</dc:creator>
  <cp:revision>272</cp:revision>
  <dcterms:modified xsi:type="dcterms:W3CDTF">2021-07-06T19:46:23Z</dcterms:modified>
</cp:coreProperties>
</file>