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  <p:sldMasterId id="2147483674" r:id="rId3"/>
  </p:sldMasterIdLst>
  <p:notesMasterIdLst>
    <p:notesMasterId r:id="rId19"/>
  </p:notesMasterIdLst>
  <p:sldIdLst>
    <p:sldId id="256" r:id="rId4"/>
    <p:sldId id="257" r:id="rId5"/>
    <p:sldId id="258" r:id="rId6"/>
    <p:sldId id="259" r:id="rId7"/>
    <p:sldId id="263" r:id="rId8"/>
    <p:sldId id="260" r:id="rId9"/>
    <p:sldId id="262" r:id="rId10"/>
    <p:sldId id="264" r:id="rId11"/>
    <p:sldId id="261" r:id="rId12"/>
    <p:sldId id="266" r:id="rId13"/>
    <p:sldId id="267" r:id="rId14"/>
    <p:sldId id="268" r:id="rId15"/>
    <p:sldId id="269" r:id="rId16"/>
    <p:sldId id="270" r:id="rId17"/>
    <p:sldId id="265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Georgia" panose="02040502050405020303" pitchFamily="18" charset="0"/>
      <p:regular r:id="rId24"/>
      <p:bold r:id="rId25"/>
      <p:italic r:id="rId26"/>
      <p:boldItalic r:id="rId27"/>
    </p:embeddedFont>
    <p:embeddedFont>
      <p:font typeface="Helvetica Neue Light" panose="020B0604020202020204" charset="0"/>
      <p:regular r:id="rId28"/>
      <p:bold r:id="rId29"/>
      <p:italic r:id="rId30"/>
      <p:boldItalic r:id="rId31"/>
    </p:embeddedFont>
    <p:embeddedFont>
      <p:font typeface="Montserrat" panose="020B0604020202020204" charset="0"/>
      <p:regular r:id="rId32"/>
      <p:bold r:id="rId33"/>
      <p:italic r:id="rId34"/>
      <p:boldItalic r:id="rId35"/>
    </p:embeddedFont>
    <p:embeddedFont>
      <p:font typeface="Verdana" panose="020B060403050404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0" roundtripDataSignature="AMtx7mjQn1965wDl3YKCEYGCNdJt3qlr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9D64C6-CB23-4F4F-B5CB-523D54A3FC14}" v="1659" dt="2021-07-06T19:10:35.696"/>
    <p1510:client id="{971F573F-47D3-4797-87AA-B02468A35A37}" v="550" dt="2021-07-06T20:00:34.241"/>
    <p1510:client id="{9ACA33AB-6D37-4D46-A61E-47F10ABB6D28}" v="1633" dt="2021-07-11T10:23:28.224"/>
    <p1510:client id="{A7712FC8-03FB-4587-9DDE-DCAEED1150FE}" v="112" dt="2021-07-13T17:39:26.967"/>
    <p1510:client id="{DEC2FD74-999B-4DCC-9636-232F88578924}" v="2285" dt="2021-07-10T16:35:10.484"/>
    <p1510:client id="{F76FDB00-0C91-4BF7-83D6-084516CB817A}" v="2704" dt="2021-07-08T19:18:31.8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customschemas.google.com/relationships/presentationmetadata" Target="metadata"/><Relationship Id="rId45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Relationship Id="rId20" Type="http://schemas.openxmlformats.org/officeDocument/2006/relationships/font" Target="fonts/font1.fntdata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38be3b7a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ge38be3b7ae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e150f9a8e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ge150f9a8ea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e150f9a8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ge150f9a8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e150f9a8e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ge150f9a8e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" name="Google Shape;13;p15"/>
          <p:cNvSpPr/>
          <p:nvPr/>
        </p:nvSpPr>
        <p:spPr>
          <a:xfrm rot="-5400000" flipH="1">
            <a:off x="685709" y="168875"/>
            <a:ext cx="28500" cy="4347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2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1" name="Google Shape;51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2" name="Google Shape;62;p17"/>
          <p:cNvSpPr/>
          <p:nvPr/>
        </p:nvSpPr>
        <p:spPr>
          <a:xfrm rot="-5400000" flipH="1">
            <a:off x="685709" y="168875"/>
            <a:ext cx="28500" cy="4347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6" name="Google Shape;66;p30"/>
          <p:cNvSpPr/>
          <p:nvPr/>
        </p:nvSpPr>
        <p:spPr>
          <a:xfrm rot="-5400000" flipH="1">
            <a:off x="685709" y="168875"/>
            <a:ext cx="28500" cy="4347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0" name="Google Shape;70;p31"/>
          <p:cNvSpPr/>
          <p:nvPr/>
        </p:nvSpPr>
        <p:spPr>
          <a:xfrm>
            <a:off x="18931177" y="9536884"/>
            <a:ext cx="3768300" cy="49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675" tIns="74675" rIns="74675" bIns="74675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2600"/>
              <a:buFont typeface="Verdana"/>
              <a:buChar char="•"/>
            </a:pPr>
            <a:r>
              <a:rPr lang="en-GB" sz="2500" b="0" i="0" u="none" strike="noStrike" cap="none">
                <a:solidFill>
                  <a:srgbClr val="767171"/>
                </a:solidFill>
                <a:latin typeface="Verdana"/>
                <a:ea typeface="Verdana"/>
                <a:cs typeface="Verdana"/>
                <a:sym typeface="Verdana"/>
              </a:rPr>
              <a:t>ADD YOUR TEXT CONTENT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2600"/>
              <a:buFont typeface="Verdana"/>
              <a:buChar char="•"/>
            </a:pPr>
            <a:r>
              <a:rPr lang="en-GB" sz="2500" b="0" i="0" u="none" strike="noStrike" cap="none">
                <a:solidFill>
                  <a:srgbClr val="767171"/>
                </a:solidFill>
                <a:latin typeface="Verdana"/>
                <a:ea typeface="Verdana"/>
                <a:cs typeface="Verdana"/>
                <a:sym typeface="Verdana"/>
              </a:rPr>
              <a:t>ADD YOUR TEXT CONTENT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2600"/>
              <a:buFont typeface="Verdana"/>
              <a:buChar char="•"/>
            </a:pPr>
            <a:r>
              <a:rPr lang="en-GB" sz="2500" b="0" i="0" u="none" strike="noStrike" cap="none">
                <a:solidFill>
                  <a:srgbClr val="767171"/>
                </a:solidFill>
                <a:latin typeface="Verdana"/>
                <a:ea typeface="Verdana"/>
                <a:cs typeface="Verdana"/>
                <a:sym typeface="Verdana"/>
              </a:rPr>
              <a:t>ADD YOUR TEXT CONTENT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2600"/>
              <a:buFont typeface="Verdana"/>
              <a:buChar char="•"/>
            </a:pPr>
            <a:r>
              <a:rPr lang="en-GB" sz="2500" b="0" i="0" u="none" strike="noStrike" cap="none">
                <a:solidFill>
                  <a:srgbClr val="767171"/>
                </a:solidFill>
                <a:latin typeface="Verdana"/>
                <a:ea typeface="Verdana"/>
                <a:cs typeface="Verdana"/>
                <a:sym typeface="Verdana"/>
              </a:rPr>
              <a:t>ADD YOUR TEXT CONTENT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1"/>
          <p:cNvSpPr/>
          <p:nvPr/>
        </p:nvSpPr>
        <p:spPr>
          <a:xfrm>
            <a:off x="18931177" y="7814565"/>
            <a:ext cx="7530600" cy="16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675" tIns="74675" rIns="74675" bIns="746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4000"/>
              <a:buFont typeface="Verdana"/>
              <a:buNone/>
            </a:pPr>
            <a:r>
              <a:rPr lang="en-GB" sz="4000" b="0" i="0" u="none" strike="noStrike" cap="none">
                <a:solidFill>
                  <a:srgbClr val="020202"/>
                </a:solidFill>
                <a:latin typeface="Verdana"/>
                <a:ea typeface="Verdana"/>
                <a:cs typeface="Verdana"/>
                <a:sym typeface="Verdana"/>
              </a:rPr>
              <a:t>ADD YOUR SUBTITLE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1"/>
          <p:cNvSpPr/>
          <p:nvPr/>
        </p:nvSpPr>
        <p:spPr>
          <a:xfrm rot="-5400000" flipH="1">
            <a:off x="19189816" y="6582549"/>
            <a:ext cx="53700" cy="4806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3" name="Google Shape;73;p31"/>
          <p:cNvSpPr/>
          <p:nvPr/>
        </p:nvSpPr>
        <p:spPr>
          <a:xfrm>
            <a:off x="18931177" y="7022140"/>
            <a:ext cx="7530600" cy="6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5000"/>
              <a:buFont typeface="Verdana"/>
              <a:buNone/>
            </a:pPr>
            <a:r>
              <a:rPr lang="en-GB" sz="5000" b="0" i="0" u="none" strike="noStrike" cap="none">
                <a:solidFill>
                  <a:srgbClr val="020202"/>
                </a:solidFill>
                <a:latin typeface="Verdana"/>
                <a:ea typeface="Verdana"/>
                <a:cs typeface="Verdana"/>
                <a:sym typeface="Verdana"/>
              </a:rPr>
              <a:t>ADD YOUR TITLE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1"/>
          <p:cNvSpPr/>
          <p:nvPr/>
        </p:nvSpPr>
        <p:spPr>
          <a:xfrm>
            <a:off x="22948084" y="9536884"/>
            <a:ext cx="3768300" cy="49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675" tIns="74675" rIns="74675" bIns="74675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2600"/>
              <a:buFont typeface="Verdana"/>
              <a:buChar char="•"/>
            </a:pPr>
            <a:r>
              <a:rPr lang="en-GB" sz="2500" b="0" i="0" u="none" strike="noStrike" cap="none">
                <a:solidFill>
                  <a:srgbClr val="767171"/>
                </a:solidFill>
                <a:latin typeface="Verdana"/>
                <a:ea typeface="Verdana"/>
                <a:cs typeface="Verdana"/>
                <a:sym typeface="Verdana"/>
              </a:rPr>
              <a:t>ADD YOUR TEXT CONTENT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2600"/>
              <a:buFont typeface="Verdana"/>
              <a:buChar char="•"/>
            </a:pPr>
            <a:r>
              <a:rPr lang="en-GB" sz="2500" b="0" i="0" u="none" strike="noStrike" cap="none">
                <a:solidFill>
                  <a:srgbClr val="767171"/>
                </a:solidFill>
                <a:latin typeface="Verdana"/>
                <a:ea typeface="Verdana"/>
                <a:cs typeface="Verdana"/>
                <a:sym typeface="Verdana"/>
              </a:rPr>
              <a:t>ADD YOUR TEXT CONTENT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2600"/>
              <a:buFont typeface="Verdana"/>
              <a:buChar char="•"/>
            </a:pPr>
            <a:r>
              <a:rPr lang="en-GB" sz="2500" b="0" i="0" u="none" strike="noStrike" cap="none">
                <a:solidFill>
                  <a:srgbClr val="767171"/>
                </a:solidFill>
                <a:latin typeface="Verdana"/>
                <a:ea typeface="Verdana"/>
                <a:cs typeface="Verdana"/>
                <a:sym typeface="Verdana"/>
              </a:rPr>
              <a:t>ADD YOUR TEXT CONTENT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2600"/>
              <a:buFont typeface="Verdana"/>
              <a:buChar char="•"/>
            </a:pPr>
            <a:r>
              <a:rPr lang="en-GB" sz="2500" b="0" i="0" u="none" strike="noStrike" cap="none">
                <a:solidFill>
                  <a:srgbClr val="767171"/>
                </a:solidFill>
                <a:latin typeface="Verdana"/>
                <a:ea typeface="Verdana"/>
                <a:cs typeface="Verdana"/>
                <a:sym typeface="Verdana"/>
              </a:rPr>
              <a:t>ADD YOUR TEXT CONTENT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1"/>
          <p:cNvSpPr/>
          <p:nvPr/>
        </p:nvSpPr>
        <p:spPr>
          <a:xfrm rot="-5400000" flipH="1">
            <a:off x="685709" y="168875"/>
            <a:ext cx="28500" cy="4347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3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1" name="Google Shape;81;p32"/>
          <p:cNvSpPr/>
          <p:nvPr/>
        </p:nvSpPr>
        <p:spPr>
          <a:xfrm rot="-5400000" flipH="1">
            <a:off x="685709" y="168875"/>
            <a:ext cx="28500" cy="4347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5" name="Google Shape;85;p33"/>
          <p:cNvSpPr/>
          <p:nvPr/>
        </p:nvSpPr>
        <p:spPr>
          <a:xfrm rot="-5400000" flipH="1">
            <a:off x="685709" y="168875"/>
            <a:ext cx="28500" cy="4347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0" name="Google Shape;90;p34"/>
          <p:cNvSpPr/>
          <p:nvPr/>
        </p:nvSpPr>
        <p:spPr>
          <a:xfrm rot="-5400000" flipH="1">
            <a:off x="685709" y="168875"/>
            <a:ext cx="28500" cy="4347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4" name="Google Shape;94;p35"/>
          <p:cNvSpPr/>
          <p:nvPr/>
        </p:nvSpPr>
        <p:spPr>
          <a:xfrm rot="-5400000" flipH="1">
            <a:off x="685709" y="168875"/>
            <a:ext cx="28500" cy="4347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3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3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1" name="Google Shape;101;p36"/>
          <p:cNvSpPr/>
          <p:nvPr/>
        </p:nvSpPr>
        <p:spPr>
          <a:xfrm rot="-5400000" flipH="1">
            <a:off x="685709" y="168875"/>
            <a:ext cx="28500" cy="4347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" name="Google Shape;1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  <p:sp>
        <p:nvSpPr>
          <p:cNvPr id="104" name="Google Shape;104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5" name="Google Shape;105;p37"/>
          <p:cNvSpPr/>
          <p:nvPr/>
        </p:nvSpPr>
        <p:spPr>
          <a:xfrm rot="-5400000" flipH="1">
            <a:off x="685709" y="168875"/>
            <a:ext cx="28500" cy="4347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6" name="Google Shape;106;p37"/>
          <p:cNvSpPr/>
          <p:nvPr/>
        </p:nvSpPr>
        <p:spPr>
          <a:xfrm rot="-5400000" flipH="1">
            <a:off x="838109" y="321275"/>
            <a:ext cx="28500" cy="4347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9" name="Google Shape;109;p38"/>
          <p:cNvSpPr/>
          <p:nvPr/>
        </p:nvSpPr>
        <p:spPr>
          <a:xfrm rot="-5400000" flipH="1">
            <a:off x="685709" y="168875"/>
            <a:ext cx="28500" cy="4347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0" name="Google Shape;110;p38"/>
          <p:cNvSpPr/>
          <p:nvPr/>
        </p:nvSpPr>
        <p:spPr>
          <a:xfrm>
            <a:off x="441676" y="491816"/>
            <a:ext cx="68211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5000"/>
              <a:buFont typeface="Verdana"/>
              <a:buNone/>
            </a:pPr>
            <a:r>
              <a:rPr lang="en-GB" sz="3200" b="0" i="0" u="none" strike="noStrike" cap="none">
                <a:solidFill>
                  <a:srgbClr val="020202"/>
                </a:solidFill>
                <a:latin typeface="Verdana"/>
                <a:ea typeface="Verdana"/>
                <a:cs typeface="Verdana"/>
                <a:sym typeface="Verdana"/>
              </a:rPr>
              <a:t>ADD YOUR TITLE 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38be3b7ae_0_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>
            <a:endParaRPr/>
          </a:p>
        </p:txBody>
      </p:sp>
      <p:sp>
        <p:nvSpPr>
          <p:cNvPr id="118" name="Google Shape;118;ge38be3b7ae_0_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Google Shape;119;ge38be3b7ae_0_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Google Shape;120;ge38be3b7ae_0_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Google Shape;121;ge38be3b7ae_0_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etiers">
  <p:cSld name="Metier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9"/>
          <p:cNvPicPr preferRelativeResize="0"/>
          <p:nvPr/>
        </p:nvPicPr>
        <p:blipFill rotWithShape="1">
          <a:blip r:embed="rId2">
            <a:alphaModFix amt="70000"/>
          </a:blip>
          <a:srcRect/>
          <a:stretch/>
        </p:blipFill>
        <p:spPr>
          <a:xfrm>
            <a:off x="-14586" y="-289839"/>
            <a:ext cx="9166027" cy="5723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 amt="20000"/>
          </a:blip>
          <a:srcRect/>
          <a:stretch/>
        </p:blipFill>
        <p:spPr>
          <a:xfrm>
            <a:off x="2711450" y="642094"/>
            <a:ext cx="3810000" cy="43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/>
          <p:nvPr/>
        </p:nvSpPr>
        <p:spPr>
          <a:xfrm>
            <a:off x="8610234" y="6621115"/>
            <a:ext cx="2244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t" anchorCtr="0">
            <a:noAutofit/>
          </a:bodyPr>
          <a:lstStyle/>
          <a:p>
            <a:pPr marL="0" marR="0" lvl="0" indent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500"/>
              <a:buFont typeface="Verdana"/>
              <a:buNone/>
            </a:pPr>
            <a:fld id="{00000000-1234-1234-1234-123412341234}" type="slidenum">
              <a:rPr lang="en-GB" sz="500" b="0" i="0" u="none" strike="noStrike" cap="none">
                <a:solidFill>
                  <a:srgbClr val="A6A6A6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r>
              <a:rPr lang="en-GB" sz="500" b="0" i="0" u="none" strike="noStrike" cap="none">
                <a:solidFill>
                  <a:srgbClr val="A6A6A6"/>
                </a:solidFill>
                <a:latin typeface="Verdana"/>
                <a:ea typeface="Verdana"/>
                <a:cs typeface="Verdana"/>
                <a:sym typeface="Verdana"/>
              </a:rPr>
              <a:t>￼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505654" y="546298"/>
            <a:ext cx="8043600" cy="3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Verdana"/>
              <a:buNone/>
              <a:defRPr sz="19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33" name="Google Shape;133;p19"/>
          <p:cNvSpPr/>
          <p:nvPr/>
        </p:nvSpPr>
        <p:spPr>
          <a:xfrm rot="-5400000" flipH="1">
            <a:off x="690194" y="269532"/>
            <a:ext cx="29400" cy="3354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endParaRPr sz="19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4" name="Google Shape;134;p19"/>
          <p:cNvSpPr>
            <a:spLocks noGrp="1"/>
          </p:cNvSpPr>
          <p:nvPr>
            <p:ph type="pic" idx="2"/>
          </p:nvPr>
        </p:nvSpPr>
        <p:spPr>
          <a:xfrm>
            <a:off x="1739874" y="2081603"/>
            <a:ext cx="1039200" cy="10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body" idx="3"/>
          </p:nvPr>
        </p:nvSpPr>
        <p:spPr>
          <a:xfrm>
            <a:off x="1593779" y="3262748"/>
            <a:ext cx="1292100" cy="2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FF93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36" name="Google Shape;136;p19"/>
          <p:cNvSpPr>
            <a:spLocks noGrp="1"/>
          </p:cNvSpPr>
          <p:nvPr>
            <p:ph type="pic" idx="4"/>
          </p:nvPr>
        </p:nvSpPr>
        <p:spPr>
          <a:xfrm>
            <a:off x="3266355" y="2081603"/>
            <a:ext cx="1039200" cy="10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body" idx="5"/>
          </p:nvPr>
        </p:nvSpPr>
        <p:spPr>
          <a:xfrm>
            <a:off x="3262015" y="3262748"/>
            <a:ext cx="1041900" cy="2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FF93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38" name="Google Shape;138;p19"/>
          <p:cNvSpPr>
            <a:spLocks noGrp="1"/>
          </p:cNvSpPr>
          <p:nvPr>
            <p:ph type="pic" idx="6"/>
          </p:nvPr>
        </p:nvSpPr>
        <p:spPr>
          <a:xfrm>
            <a:off x="4792836" y="2081603"/>
            <a:ext cx="1039200" cy="10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body" idx="7"/>
          </p:nvPr>
        </p:nvSpPr>
        <p:spPr>
          <a:xfrm>
            <a:off x="4791463" y="3262748"/>
            <a:ext cx="1041900" cy="2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FF93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40" name="Google Shape;140;p19"/>
          <p:cNvSpPr>
            <a:spLocks noGrp="1"/>
          </p:cNvSpPr>
          <p:nvPr>
            <p:ph type="pic" idx="8"/>
          </p:nvPr>
        </p:nvSpPr>
        <p:spPr>
          <a:xfrm>
            <a:off x="6319316" y="2081603"/>
            <a:ext cx="1039200" cy="10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body" idx="9"/>
          </p:nvPr>
        </p:nvSpPr>
        <p:spPr>
          <a:xfrm>
            <a:off x="6317943" y="3262748"/>
            <a:ext cx="1041900" cy="2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FF93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pic>
        <p:nvPicPr>
          <p:cNvPr id="142" name="Google Shape;142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09965" y="4800486"/>
            <a:ext cx="84811" cy="178708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ver - Title copy" type="title">
  <p:cSld name="TITLE">
    <p:bg>
      <p:bgPr>
        <a:solidFill>
          <a:srgbClr val="000000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4586" y="-289839"/>
            <a:ext cx="9166027" cy="5723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42678" y="811586"/>
            <a:ext cx="851500" cy="482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41"/>
          <p:cNvPicPr preferRelativeResize="0"/>
          <p:nvPr/>
        </p:nvPicPr>
        <p:blipFill rotWithShape="1">
          <a:blip r:embed="rId4">
            <a:alphaModFix amt="23810"/>
          </a:blip>
          <a:srcRect/>
          <a:stretch/>
        </p:blipFill>
        <p:spPr>
          <a:xfrm rot="5400000" flipH="1">
            <a:off x="5167713" y="1932670"/>
            <a:ext cx="5910948" cy="2032103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41"/>
          <p:cNvSpPr txBox="1">
            <a:spLocks noGrp="1"/>
          </p:cNvSpPr>
          <p:nvPr>
            <p:ph type="body" idx="1"/>
          </p:nvPr>
        </p:nvSpPr>
        <p:spPr>
          <a:xfrm>
            <a:off x="934764" y="1956916"/>
            <a:ext cx="7274400" cy="9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Verdana"/>
              <a:buNone/>
              <a:defRPr sz="26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49" name="Google Shape;149;p41"/>
          <p:cNvSpPr txBox="1">
            <a:spLocks noGrp="1"/>
          </p:cNvSpPr>
          <p:nvPr>
            <p:ph type="body" idx="2"/>
          </p:nvPr>
        </p:nvSpPr>
        <p:spPr>
          <a:xfrm>
            <a:off x="934764" y="2942555"/>
            <a:ext cx="7274400" cy="14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739E"/>
              </a:buClr>
              <a:buSzPts val="1500"/>
              <a:buFont typeface="Verdana"/>
              <a:buNone/>
              <a:defRPr sz="1500" b="0" i="0" u="none" strike="noStrike" cap="none">
                <a:solidFill>
                  <a:srgbClr val="49739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50" name="Google Shape;150;p41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genda" type="tx">
  <p:cSld name="TITLE_AND_BODY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5469" y="-444566"/>
            <a:ext cx="9194940" cy="5181732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42"/>
          <p:cNvSpPr txBox="1">
            <a:spLocks noGrp="1"/>
          </p:cNvSpPr>
          <p:nvPr>
            <p:ph type="body" idx="1"/>
          </p:nvPr>
        </p:nvSpPr>
        <p:spPr>
          <a:xfrm>
            <a:off x="1371600" y="935037"/>
            <a:ext cx="45141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Verdana"/>
              <a:buNone/>
              <a:defRPr sz="23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54" name="Google Shape;154;p42"/>
          <p:cNvSpPr/>
          <p:nvPr/>
        </p:nvSpPr>
        <p:spPr>
          <a:xfrm rot="-5400000" flipH="1">
            <a:off x="1547444" y="751775"/>
            <a:ext cx="29400" cy="3354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endParaRPr sz="19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55" name="Google Shape;155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09965" y="4800486"/>
            <a:ext cx="84811" cy="178708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42"/>
          <p:cNvSpPr txBox="1">
            <a:spLocks noGrp="1"/>
          </p:cNvSpPr>
          <p:nvPr>
            <p:ph type="body" idx="2"/>
          </p:nvPr>
        </p:nvSpPr>
        <p:spPr>
          <a:xfrm>
            <a:off x="1520825" y="2773806"/>
            <a:ext cx="1489500" cy="18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8B9"/>
              </a:buClr>
              <a:buSzPts val="1500"/>
              <a:buFont typeface="Verdana"/>
              <a:buNone/>
              <a:defRPr sz="1500" b="0" i="0" u="none" strike="noStrike" cap="none">
                <a:solidFill>
                  <a:srgbClr val="B9B8B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57" name="Google Shape;157;p42"/>
          <p:cNvSpPr txBox="1">
            <a:spLocks noGrp="1"/>
          </p:cNvSpPr>
          <p:nvPr>
            <p:ph type="body" idx="3"/>
          </p:nvPr>
        </p:nvSpPr>
        <p:spPr>
          <a:xfrm>
            <a:off x="1520825" y="2500757"/>
            <a:ext cx="78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739E"/>
              </a:buClr>
              <a:buSzPts val="1500"/>
              <a:buFont typeface="Verdana"/>
              <a:buNone/>
              <a:defRPr sz="1500" b="0" i="0" u="none" strike="noStrike" cap="none">
                <a:solidFill>
                  <a:srgbClr val="49739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58" name="Google Shape;158;p42"/>
          <p:cNvSpPr txBox="1">
            <a:spLocks noGrp="1"/>
          </p:cNvSpPr>
          <p:nvPr>
            <p:ph type="body" idx="4"/>
          </p:nvPr>
        </p:nvSpPr>
        <p:spPr>
          <a:xfrm>
            <a:off x="3351598" y="2773806"/>
            <a:ext cx="1438200" cy="18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8B9"/>
              </a:buClr>
              <a:buSzPts val="1500"/>
              <a:buFont typeface="Verdana"/>
              <a:buNone/>
              <a:defRPr sz="1500" b="0" i="0" u="none" strike="noStrike" cap="none">
                <a:solidFill>
                  <a:srgbClr val="B9B8B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59" name="Google Shape;159;p42"/>
          <p:cNvSpPr txBox="1">
            <a:spLocks noGrp="1"/>
          </p:cNvSpPr>
          <p:nvPr>
            <p:ph type="body" idx="5"/>
          </p:nvPr>
        </p:nvSpPr>
        <p:spPr>
          <a:xfrm>
            <a:off x="3351598" y="2500757"/>
            <a:ext cx="78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739E"/>
              </a:buClr>
              <a:buSzPts val="1500"/>
              <a:buFont typeface="Verdana"/>
              <a:buNone/>
              <a:defRPr sz="1500" b="0" i="0" u="none" strike="noStrike" cap="none">
                <a:solidFill>
                  <a:srgbClr val="49739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60" name="Google Shape;160;p42"/>
          <p:cNvSpPr txBox="1">
            <a:spLocks noGrp="1"/>
          </p:cNvSpPr>
          <p:nvPr>
            <p:ph type="body" idx="6"/>
          </p:nvPr>
        </p:nvSpPr>
        <p:spPr>
          <a:xfrm>
            <a:off x="5189538" y="2773806"/>
            <a:ext cx="1436400" cy="18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8B9"/>
              </a:buClr>
              <a:buSzPts val="1500"/>
              <a:buFont typeface="Verdana"/>
              <a:buNone/>
              <a:defRPr sz="1500" b="0" i="0" u="none" strike="noStrike" cap="none">
                <a:solidFill>
                  <a:srgbClr val="B9B8B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61" name="Google Shape;161;p42"/>
          <p:cNvSpPr txBox="1">
            <a:spLocks noGrp="1"/>
          </p:cNvSpPr>
          <p:nvPr>
            <p:ph type="body" idx="7"/>
          </p:nvPr>
        </p:nvSpPr>
        <p:spPr>
          <a:xfrm>
            <a:off x="5189538" y="2500757"/>
            <a:ext cx="78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739E"/>
              </a:buClr>
              <a:buSzPts val="1500"/>
              <a:buFont typeface="Verdana"/>
              <a:buNone/>
              <a:defRPr sz="1500" b="0" i="0" u="none" strike="noStrike" cap="none">
                <a:solidFill>
                  <a:srgbClr val="49739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62" name="Google Shape;162;p42"/>
          <p:cNvSpPr txBox="1">
            <a:spLocks noGrp="1"/>
          </p:cNvSpPr>
          <p:nvPr>
            <p:ph type="body" idx="8"/>
          </p:nvPr>
        </p:nvSpPr>
        <p:spPr>
          <a:xfrm>
            <a:off x="7011987" y="2773806"/>
            <a:ext cx="1436400" cy="18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8B9"/>
              </a:buClr>
              <a:buSzPts val="1500"/>
              <a:buFont typeface="Verdana"/>
              <a:buNone/>
              <a:defRPr sz="1500" b="0" i="0" u="none" strike="noStrike" cap="none">
                <a:solidFill>
                  <a:srgbClr val="B9B8B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63" name="Google Shape;163;p42"/>
          <p:cNvSpPr txBox="1">
            <a:spLocks noGrp="1"/>
          </p:cNvSpPr>
          <p:nvPr>
            <p:ph type="body" idx="9"/>
          </p:nvPr>
        </p:nvSpPr>
        <p:spPr>
          <a:xfrm>
            <a:off x="7011987" y="2500757"/>
            <a:ext cx="78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739E"/>
              </a:buClr>
              <a:buSzPts val="1500"/>
              <a:buFont typeface="Verdana"/>
              <a:buNone/>
              <a:defRPr sz="1500" b="0" i="0" u="none" strike="noStrike" cap="none">
                <a:solidFill>
                  <a:srgbClr val="49739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64" name="Google Shape;164;p42"/>
          <p:cNvSpPr/>
          <p:nvPr/>
        </p:nvSpPr>
        <p:spPr>
          <a:xfrm>
            <a:off x="1458137" y="2570807"/>
            <a:ext cx="9600" cy="744600"/>
          </a:xfrm>
          <a:prstGeom prst="rect">
            <a:avLst/>
          </a:prstGeom>
          <a:solidFill>
            <a:srgbClr val="49739E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endParaRPr sz="19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5" name="Google Shape;165;p42"/>
          <p:cNvSpPr/>
          <p:nvPr/>
        </p:nvSpPr>
        <p:spPr>
          <a:xfrm>
            <a:off x="3294475" y="2570807"/>
            <a:ext cx="9600" cy="744600"/>
          </a:xfrm>
          <a:prstGeom prst="rect">
            <a:avLst/>
          </a:prstGeom>
          <a:solidFill>
            <a:srgbClr val="49739E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endParaRPr sz="19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6" name="Google Shape;166;p42"/>
          <p:cNvSpPr/>
          <p:nvPr/>
        </p:nvSpPr>
        <p:spPr>
          <a:xfrm>
            <a:off x="5130812" y="2570807"/>
            <a:ext cx="9600" cy="744600"/>
          </a:xfrm>
          <a:prstGeom prst="rect">
            <a:avLst/>
          </a:prstGeom>
          <a:solidFill>
            <a:srgbClr val="49739E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endParaRPr sz="19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7" name="Google Shape;167;p42"/>
          <p:cNvSpPr/>
          <p:nvPr/>
        </p:nvSpPr>
        <p:spPr>
          <a:xfrm>
            <a:off x="6967150" y="2570807"/>
            <a:ext cx="9600" cy="744600"/>
          </a:xfrm>
          <a:prstGeom prst="rect">
            <a:avLst/>
          </a:prstGeom>
          <a:solidFill>
            <a:srgbClr val="49739E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endParaRPr sz="19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8" name="Google Shape;168;p42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 You">
  <p:cSld name="Thank You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90" y="5436"/>
            <a:ext cx="9140822" cy="570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43"/>
          <p:cNvPicPr preferRelativeResize="0"/>
          <p:nvPr/>
        </p:nvPicPr>
        <p:blipFill rotWithShape="1">
          <a:blip r:embed="rId3">
            <a:alphaModFix amt="80000"/>
          </a:blip>
          <a:srcRect/>
          <a:stretch/>
        </p:blipFill>
        <p:spPr>
          <a:xfrm>
            <a:off x="2886524" y="690422"/>
            <a:ext cx="3307452" cy="3770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46928" y="1407162"/>
            <a:ext cx="194913" cy="410708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43"/>
          <p:cNvSpPr/>
          <p:nvPr/>
        </p:nvSpPr>
        <p:spPr>
          <a:xfrm>
            <a:off x="609600" y="4541775"/>
            <a:ext cx="7800" cy="235800"/>
          </a:xfrm>
          <a:prstGeom prst="rect">
            <a:avLst/>
          </a:prstGeom>
          <a:solidFill>
            <a:srgbClr val="49739E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endParaRPr sz="19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4" name="Google Shape;174;p43"/>
          <p:cNvSpPr txBox="1">
            <a:spLocks noGrp="1"/>
          </p:cNvSpPr>
          <p:nvPr>
            <p:ph type="body" idx="1"/>
          </p:nvPr>
        </p:nvSpPr>
        <p:spPr>
          <a:xfrm>
            <a:off x="707220" y="4491236"/>
            <a:ext cx="404400" cy="1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8B9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B9B8B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75" name="Google Shape;175;p43"/>
          <p:cNvSpPr txBox="1">
            <a:spLocks noGrp="1"/>
          </p:cNvSpPr>
          <p:nvPr>
            <p:ph type="body" idx="2"/>
          </p:nvPr>
        </p:nvSpPr>
        <p:spPr>
          <a:xfrm>
            <a:off x="698500" y="4649986"/>
            <a:ext cx="6162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739E"/>
              </a:buClr>
              <a:buSzPts val="800"/>
              <a:buFont typeface="Verdana"/>
              <a:buNone/>
              <a:defRPr sz="800" b="0" i="0" u="none" strike="noStrike" cap="none">
                <a:solidFill>
                  <a:srgbClr val="49739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76" name="Google Shape;176;p43"/>
          <p:cNvSpPr/>
          <p:nvPr/>
        </p:nvSpPr>
        <p:spPr>
          <a:xfrm>
            <a:off x="2728383" y="4541775"/>
            <a:ext cx="7800" cy="235800"/>
          </a:xfrm>
          <a:prstGeom prst="rect">
            <a:avLst/>
          </a:prstGeom>
          <a:solidFill>
            <a:srgbClr val="49739E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endParaRPr sz="19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7" name="Google Shape;177;p43"/>
          <p:cNvSpPr txBox="1">
            <a:spLocks noGrp="1"/>
          </p:cNvSpPr>
          <p:nvPr>
            <p:ph type="body" idx="3"/>
          </p:nvPr>
        </p:nvSpPr>
        <p:spPr>
          <a:xfrm>
            <a:off x="2826004" y="4491236"/>
            <a:ext cx="404400" cy="1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8B9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B9B8B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78" name="Google Shape;178;p43"/>
          <p:cNvSpPr txBox="1">
            <a:spLocks noGrp="1"/>
          </p:cNvSpPr>
          <p:nvPr>
            <p:ph type="body" idx="4"/>
          </p:nvPr>
        </p:nvSpPr>
        <p:spPr>
          <a:xfrm>
            <a:off x="2817284" y="4649986"/>
            <a:ext cx="6162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739E"/>
              </a:buClr>
              <a:buSzPts val="800"/>
              <a:buFont typeface="Verdana"/>
              <a:buNone/>
              <a:defRPr sz="800" b="0" i="0" u="none" strike="noStrike" cap="none">
                <a:solidFill>
                  <a:srgbClr val="49739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79" name="Google Shape;179;p43"/>
          <p:cNvSpPr/>
          <p:nvPr/>
        </p:nvSpPr>
        <p:spPr>
          <a:xfrm>
            <a:off x="4847167" y="4541775"/>
            <a:ext cx="7800" cy="235800"/>
          </a:xfrm>
          <a:prstGeom prst="rect">
            <a:avLst/>
          </a:prstGeom>
          <a:solidFill>
            <a:srgbClr val="49739E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endParaRPr sz="19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0" name="Google Shape;180;p43"/>
          <p:cNvSpPr txBox="1">
            <a:spLocks noGrp="1"/>
          </p:cNvSpPr>
          <p:nvPr>
            <p:ph type="body" idx="5"/>
          </p:nvPr>
        </p:nvSpPr>
        <p:spPr>
          <a:xfrm>
            <a:off x="4944787" y="4491236"/>
            <a:ext cx="404400" cy="1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8B9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B9B8B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81" name="Google Shape;181;p43"/>
          <p:cNvSpPr txBox="1">
            <a:spLocks noGrp="1"/>
          </p:cNvSpPr>
          <p:nvPr>
            <p:ph type="body" idx="6"/>
          </p:nvPr>
        </p:nvSpPr>
        <p:spPr>
          <a:xfrm>
            <a:off x="4936066" y="4649986"/>
            <a:ext cx="6162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739E"/>
              </a:buClr>
              <a:buSzPts val="800"/>
              <a:buFont typeface="Verdana"/>
              <a:buNone/>
              <a:defRPr sz="800" b="0" i="0" u="none" strike="noStrike" cap="none">
                <a:solidFill>
                  <a:srgbClr val="49739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82" name="Google Shape;182;p43"/>
          <p:cNvSpPr/>
          <p:nvPr/>
        </p:nvSpPr>
        <p:spPr>
          <a:xfrm>
            <a:off x="6965950" y="4541775"/>
            <a:ext cx="7800" cy="235800"/>
          </a:xfrm>
          <a:prstGeom prst="rect">
            <a:avLst/>
          </a:prstGeom>
          <a:solidFill>
            <a:srgbClr val="49739E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endParaRPr sz="19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3" name="Google Shape;183;p43"/>
          <p:cNvSpPr txBox="1">
            <a:spLocks noGrp="1"/>
          </p:cNvSpPr>
          <p:nvPr>
            <p:ph type="body" idx="7"/>
          </p:nvPr>
        </p:nvSpPr>
        <p:spPr>
          <a:xfrm>
            <a:off x="7063570" y="4491236"/>
            <a:ext cx="404400" cy="1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8B9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B9B8B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84" name="Google Shape;184;p43"/>
          <p:cNvSpPr txBox="1">
            <a:spLocks noGrp="1"/>
          </p:cNvSpPr>
          <p:nvPr>
            <p:ph type="body" idx="8"/>
          </p:nvPr>
        </p:nvSpPr>
        <p:spPr>
          <a:xfrm>
            <a:off x="7054850" y="4649986"/>
            <a:ext cx="6162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739E"/>
              </a:buClr>
              <a:buSzPts val="800"/>
              <a:buFont typeface="Verdana"/>
              <a:buNone/>
              <a:defRPr sz="800" b="0" i="0" u="none" strike="noStrike" cap="none">
                <a:solidFill>
                  <a:srgbClr val="49739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85" name="Google Shape;185;p43"/>
          <p:cNvSpPr txBox="1">
            <a:spLocks noGrp="1"/>
          </p:cNvSpPr>
          <p:nvPr>
            <p:ph type="body" idx="9"/>
          </p:nvPr>
        </p:nvSpPr>
        <p:spPr>
          <a:xfrm>
            <a:off x="1812726" y="1895822"/>
            <a:ext cx="5518500" cy="12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Verdana"/>
              <a:buNone/>
              <a:defRPr sz="26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86" name="Google Shape;186;p4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" name="Google Shape;21;p21"/>
          <p:cNvSpPr/>
          <p:nvPr/>
        </p:nvSpPr>
        <p:spPr>
          <a:xfrm rot="-5400000" flipH="1">
            <a:off x="685709" y="168875"/>
            <a:ext cx="28500" cy="4347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7" name="Google Shape;27;p22"/>
          <p:cNvSpPr/>
          <p:nvPr/>
        </p:nvSpPr>
        <p:spPr>
          <a:xfrm rot="-5400000" flipH="1">
            <a:off x="685709" y="168875"/>
            <a:ext cx="28500" cy="4347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1" name="Google Shape;31;p23"/>
          <p:cNvSpPr/>
          <p:nvPr/>
        </p:nvSpPr>
        <p:spPr>
          <a:xfrm rot="-5400000" flipH="1">
            <a:off x="685709" y="168875"/>
            <a:ext cx="28500" cy="4347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4" name="Google Shape;34;p2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.jp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21317"/>
            </a:gs>
            <a:gs pos="100000">
              <a:srgbClr val="08080A"/>
            </a:gs>
          </a:gsLst>
          <a:lin ang="5400012" scaled="0"/>
        </a:gra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8"/>
          <p:cNvPicPr preferRelativeResize="0"/>
          <p:nvPr/>
        </p:nvPicPr>
        <p:blipFill rotWithShape="1">
          <a:blip r:embed="rId6">
            <a:alphaModFix amt="70000"/>
          </a:blip>
          <a:srcRect/>
          <a:stretch/>
        </p:blipFill>
        <p:spPr>
          <a:xfrm>
            <a:off x="-14586" y="-289839"/>
            <a:ext cx="9166027" cy="5723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909965" y="4800486"/>
            <a:ext cx="84811" cy="178708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4484637" y="4857750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ObradovicZ/Knight-animation" TargetMode="Externa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blog.bitsrc.io/9-top-js-gaming-engines-and-libraries-for-2020-81707d9f095" TargetMode="Externa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hyperlink" Target="https://phaser.io/community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phaser.io/learn" TargetMode="External"/><Relationship Id="rId5" Type="http://schemas.openxmlformats.org/officeDocument/2006/relationships/hyperlink" Target="https://github.com/ObradovicZ/platformer" TargetMode="External"/><Relationship Id="rId4" Type="http://schemas.openxmlformats.org/officeDocument/2006/relationships/hyperlink" Target="https://github.com/photonstorm/phaser3-project-template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eveloper.mozilla.org/en-US/docs/Web/HTML/Element/canvas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eveloper.mozilla.org/en-US/docs/Web/API/window/requestAnimationFrame" TargetMode="External"/><Relationship Id="rId5" Type="http://schemas.openxmlformats.org/officeDocument/2006/relationships/image" Target="../media/image12.jpe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pen.io/zzz11/project/editor/XJzMRm" TargetMode="External"/><Relationship Id="rId3" Type="http://schemas.openxmlformats.org/officeDocument/2006/relationships/image" Target="../media/image8.png"/><Relationship Id="rId7" Type="http://schemas.openxmlformats.org/officeDocument/2006/relationships/hyperlink" Target="https://codepen.io/zzz11/pen/QWvEgz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codepen.io/zzz11/pen/MWmeojj" TargetMode="External"/><Relationship Id="rId5" Type="http://schemas.openxmlformats.org/officeDocument/2006/relationships/image" Target="../media/image14.jpe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eveloper.mozilla.org/en-US/docs/Web/API/CanvasRenderingContext2D/drawImage" TargetMode="External"/><Relationship Id="rId5" Type="http://schemas.openxmlformats.org/officeDocument/2006/relationships/image" Target="../media/image15.jpe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38be3b7ae_2_0"/>
          <p:cNvSpPr/>
          <p:nvPr/>
        </p:nvSpPr>
        <p:spPr>
          <a:xfrm>
            <a:off x="-28650" y="-34350"/>
            <a:ext cx="9201300" cy="5212200"/>
          </a:xfrm>
          <a:prstGeom prst="rect">
            <a:avLst/>
          </a:prstGeom>
          <a:solidFill>
            <a:srgbClr val="000000">
              <a:alpha val="54120"/>
            </a:srgbClr>
          </a:solidFill>
          <a:ln w="9525" cap="flat" cmpd="sng">
            <a:solidFill>
              <a:srgbClr val="5358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e38be3b7ae_2_0"/>
          <p:cNvSpPr/>
          <p:nvPr/>
        </p:nvSpPr>
        <p:spPr>
          <a:xfrm>
            <a:off x="-28650" y="-34350"/>
            <a:ext cx="9201300" cy="5212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5358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e38be3b7ae_2_0"/>
          <p:cNvSpPr/>
          <p:nvPr/>
        </p:nvSpPr>
        <p:spPr>
          <a:xfrm>
            <a:off x="-28650" y="-34350"/>
            <a:ext cx="9201300" cy="5212200"/>
          </a:xfrm>
          <a:prstGeom prst="rect">
            <a:avLst/>
          </a:prstGeom>
          <a:solidFill>
            <a:srgbClr val="000000">
              <a:alpha val="54120"/>
            </a:srgbClr>
          </a:solidFill>
          <a:ln w="9525" cap="flat" cmpd="sng">
            <a:solidFill>
              <a:srgbClr val="5358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ge38be3b7ae_2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53150" y="4070249"/>
            <a:ext cx="1037700" cy="58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e38be3b7ae_2_0"/>
          <p:cNvSpPr txBox="1"/>
          <p:nvPr/>
        </p:nvSpPr>
        <p:spPr>
          <a:xfrm>
            <a:off x="-55864" y="1436129"/>
            <a:ext cx="9198428" cy="2270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5500"/>
            </a:pPr>
            <a:r>
              <a:rPr lang="en-GB" sz="5000" dirty="0">
                <a:solidFill>
                  <a:srgbClr val="FFFFFF"/>
                </a:solidFill>
              </a:rPr>
              <a:t>2D Game Development</a:t>
            </a:r>
            <a:endParaRPr sz="5000" dirty="0"/>
          </a:p>
          <a:p>
            <a:pPr algn="ctr">
              <a:buSzPts val="5500"/>
            </a:pPr>
            <a:r>
              <a:rPr lang="en-GB" sz="5000" dirty="0">
                <a:solidFill>
                  <a:srgbClr val="FFFFFF"/>
                </a:solidFill>
              </a:rPr>
              <a:t>With JavaScript</a:t>
            </a:r>
            <a:endParaRPr sz="50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endParaRPr sz="5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e38be3b7ae_2_0"/>
          <p:cNvSpPr txBox="1"/>
          <p:nvPr/>
        </p:nvSpPr>
        <p:spPr>
          <a:xfrm>
            <a:off x="1905000" y="477373"/>
            <a:ext cx="27822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en-GB" dirty="0">
                <a:solidFill>
                  <a:srgbClr val="FFFFFF"/>
                </a:solidFill>
              </a:rPr>
              <a:t>Knowledge share</a:t>
            </a:r>
            <a:endParaRPr lang="en-US" dirty="0"/>
          </a:p>
        </p:txBody>
      </p:sp>
      <p:cxnSp>
        <p:nvCxnSpPr>
          <p:cNvPr id="197" name="Google Shape;197;ge38be3b7ae_2_0"/>
          <p:cNvCxnSpPr/>
          <p:nvPr/>
        </p:nvCxnSpPr>
        <p:spPr>
          <a:xfrm>
            <a:off x="4724400" y="628348"/>
            <a:ext cx="821100" cy="0"/>
          </a:xfrm>
          <a:prstGeom prst="straightConnector1">
            <a:avLst/>
          </a:prstGeom>
          <a:noFill/>
          <a:ln w="28575" cap="flat" cmpd="sng">
            <a:solidFill>
              <a:srgbClr val="FFAB4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5B1F0-22DE-419D-8BEC-138E5A86F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Animation</a:t>
            </a:r>
          </a:p>
        </p:txBody>
      </p:sp>
      <p:pic>
        <p:nvPicPr>
          <p:cNvPr id="4" name="Google Shape;259;ge150f9a8ea_0_7" descr="A picture containing diagram&#10;&#10;Description automatically generated">
            <a:extLst>
              <a:ext uri="{FF2B5EF4-FFF2-40B4-BE49-F238E27FC236}">
                <a16:creationId xmlns:a16="http://schemas.microsoft.com/office/drawing/2014/main" id="{781A1808-99DD-44ED-8099-A573AD453CC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6866150" y="0"/>
            <a:ext cx="2277848" cy="201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6" descr="A picture containing text, toy, doll&#10;&#10;Description automatically generated">
            <a:extLst>
              <a:ext uri="{FF2B5EF4-FFF2-40B4-BE49-F238E27FC236}">
                <a16:creationId xmlns:a16="http://schemas.microsoft.com/office/drawing/2014/main" id="{E33DC7CE-57DD-4ABA-A31D-489034A15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68" y="3402684"/>
            <a:ext cx="8303740" cy="16435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A8A675-9E25-4D1F-9001-D91D52905F0D}"/>
              </a:ext>
            </a:extLst>
          </p:cNvPr>
          <p:cNvSpPr txBox="1"/>
          <p:nvPr/>
        </p:nvSpPr>
        <p:spPr>
          <a:xfrm>
            <a:off x="310428" y="1265093"/>
            <a:ext cx="5250933" cy="10225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Koristi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se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niz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slika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10Frames = 10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slika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u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sekundi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Iscravanjem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slika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dobijamo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privid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kretanja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318466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77434-5EA0-47CF-B925-A3E279D9F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Animation state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176DDA-98D3-48E2-B1B1-213C77465D54}"/>
              </a:ext>
            </a:extLst>
          </p:cNvPr>
          <p:cNvSpPr txBox="1"/>
          <p:nvPr/>
        </p:nvSpPr>
        <p:spPr>
          <a:xfrm>
            <a:off x="405562" y="2426522"/>
            <a:ext cx="8736227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latin typeface="Georgia"/>
              </a:rPr>
              <a:t>Hijerarhija</a:t>
            </a:r>
            <a:r>
              <a:rPr lang="en-US" dirty="0">
                <a:latin typeface="Georgia"/>
              </a:rPr>
              <a:t> </a:t>
            </a:r>
            <a:r>
              <a:rPr lang="en-US" dirty="0" err="1">
                <a:latin typeface="Georgia"/>
              </a:rPr>
              <a:t>animacije</a:t>
            </a:r>
            <a:r>
              <a:rPr lang="en-US" dirty="0">
                <a:latin typeface="Georgia"/>
              </a:rPr>
              <a:t>. </a:t>
            </a:r>
          </a:p>
          <a:p>
            <a:endParaRPr lang="en-US" dirty="0"/>
          </a:p>
          <a:p>
            <a:pPr marL="285750" indent="-285750"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Prednost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jednog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stanja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u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odnosu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na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drugo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  <a:p>
            <a:pPr marL="285750" indent="-285750"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Primer Super Mario 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trčanje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skakanje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)</a:t>
            </a:r>
          </a:p>
          <a:p>
            <a:endParaRPr lang="en-US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21C657-F8B0-4505-A3C6-6B1AFB15F535}"/>
              </a:ext>
            </a:extLst>
          </p:cNvPr>
          <p:cNvSpPr txBox="1"/>
          <p:nvPr/>
        </p:nvSpPr>
        <p:spPr>
          <a:xfrm>
            <a:off x="312010" y="3735216"/>
            <a:ext cx="414742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Primer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rešenja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problema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animacije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na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github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-u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89D025-A589-47FC-98FD-6AA2E69919B2}"/>
              </a:ext>
            </a:extLst>
          </p:cNvPr>
          <p:cNvSpPr txBox="1"/>
          <p:nvPr/>
        </p:nvSpPr>
        <p:spPr>
          <a:xfrm>
            <a:off x="403707" y="4012707"/>
            <a:ext cx="424338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Georgi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https://github.com/ObradovicZ/Knight-animation</a:t>
            </a:r>
            <a:endParaRPr lang="en-US">
              <a:solidFill>
                <a:srgbClr val="0070C0"/>
              </a:solidFill>
              <a:latin typeface="Georgia"/>
            </a:endParaRPr>
          </a:p>
        </p:txBody>
      </p:sp>
      <p:pic>
        <p:nvPicPr>
          <p:cNvPr id="8" name="Google Shape;259;ge150f9a8ea_0_7" descr="A picture containing diagram&#10;&#10;Description automatically generated">
            <a:extLst>
              <a:ext uri="{FF2B5EF4-FFF2-40B4-BE49-F238E27FC236}">
                <a16:creationId xmlns:a16="http://schemas.microsoft.com/office/drawing/2014/main" id="{5FC65530-75A7-4634-8B44-C5E7B5A2E16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6866150" y="0"/>
            <a:ext cx="2277848" cy="201622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8CEA05-C0B4-4D74-822C-C7A87F51A34A}"/>
              </a:ext>
            </a:extLst>
          </p:cNvPr>
          <p:cNvSpPr txBox="1"/>
          <p:nvPr/>
        </p:nvSpPr>
        <p:spPr>
          <a:xfrm>
            <a:off x="407843" y="1193656"/>
            <a:ext cx="6983989" cy="10225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Switch case</a:t>
            </a:r>
            <a:endParaRPr lang="en-US"/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Prate se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stanja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objekta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mirovanje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trčanje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skakanje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…)</a:t>
            </a: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Za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svako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stanje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se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koristi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poseban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niz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slika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804299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54339-7FDF-4ABE-93B4-147E593E2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JavaScript game dev frameworks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0BF98B-5E76-4ABC-94F8-3654A2A83DE2}"/>
              </a:ext>
            </a:extLst>
          </p:cNvPr>
          <p:cNvSpPr txBox="1"/>
          <p:nvPr/>
        </p:nvSpPr>
        <p:spPr>
          <a:xfrm>
            <a:off x="314325" y="2314575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eorgia"/>
              </a:rPr>
              <a:t>Trenutno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eorgia"/>
              </a:rPr>
              <a:t>najpopularniji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/>
              </a:rPr>
              <a:t> 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eorgia"/>
              </a:rPr>
              <a:t>su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/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824450-8309-47DF-B5FC-4A0E484B3107}"/>
              </a:ext>
            </a:extLst>
          </p:cNvPr>
          <p:cNvSpPr txBox="1"/>
          <p:nvPr/>
        </p:nvSpPr>
        <p:spPr>
          <a:xfrm>
            <a:off x="314325" y="2623457"/>
            <a:ext cx="8172450" cy="16682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lnSpc>
                <a:spcPct val="150000"/>
              </a:lnSpc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Phaser</a:t>
            </a: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GDevelop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ImpactJS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MelonJS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Pixi.JS 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629ED0-CED2-4264-858E-AA997668E7DB}"/>
              </a:ext>
            </a:extLst>
          </p:cNvPr>
          <p:cNvSpPr txBox="1"/>
          <p:nvPr/>
        </p:nvSpPr>
        <p:spPr>
          <a:xfrm>
            <a:off x="314325" y="4580845"/>
            <a:ext cx="596503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Više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njima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možete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pročitati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na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ovom</a:t>
            </a:r>
            <a:r>
              <a:rPr lang="en-US" dirty="0">
                <a:latin typeface="Georgia"/>
              </a:rPr>
              <a:t> </a:t>
            </a:r>
            <a:r>
              <a:rPr lang="en-US" dirty="0">
                <a:latin typeface="Georgia"/>
                <a:hlinkClick r:id="rId2"/>
              </a:rPr>
              <a:t>linku</a:t>
            </a:r>
            <a:r>
              <a:rPr lang="en-US" dirty="0">
                <a:latin typeface="Georgia"/>
              </a:rPr>
              <a:t>.</a:t>
            </a:r>
          </a:p>
        </p:txBody>
      </p:sp>
      <p:pic>
        <p:nvPicPr>
          <p:cNvPr id="8" name="Google Shape;259;ge150f9a8ea_0_7" descr="A picture containing diagram&#10;&#10;Description automatically generated">
            <a:extLst>
              <a:ext uri="{FF2B5EF4-FFF2-40B4-BE49-F238E27FC236}">
                <a16:creationId xmlns:a16="http://schemas.microsoft.com/office/drawing/2014/main" id="{B167A24C-5C88-45D5-A0A3-285364F8605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6866150" y="0"/>
            <a:ext cx="2277848" cy="201622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F80F36-C4F6-4B62-ACE6-C81C365F5357}"/>
              </a:ext>
            </a:extLst>
          </p:cNvPr>
          <p:cNvSpPr txBox="1"/>
          <p:nvPr/>
        </p:nvSpPr>
        <p:spPr>
          <a:xfrm>
            <a:off x="316922" y="1135207"/>
            <a:ext cx="7315200" cy="10218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Olakšavaju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razvoj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video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igara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Rešeni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osnovni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/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trivijalni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problemi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Razvijanje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svoje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ideje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bez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gubljenja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vremena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na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razvoj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potrebnog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sistema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689953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5F0C9-40C7-4420-94E9-199C92797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PhaserJS</a:t>
            </a:r>
          </a:p>
        </p:txBody>
      </p:sp>
      <p:pic>
        <p:nvPicPr>
          <p:cNvPr id="4" name="Google Shape;259;ge150f9a8ea_0_7" descr="A picture containing diagram&#10;&#10;Description automatically generated">
            <a:extLst>
              <a:ext uri="{FF2B5EF4-FFF2-40B4-BE49-F238E27FC236}">
                <a16:creationId xmlns:a16="http://schemas.microsoft.com/office/drawing/2014/main" id="{05815E97-A842-4498-8DBC-0E127B1625C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6866150" y="0"/>
            <a:ext cx="2277848" cy="201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432DF5EE-16AE-4A89-9D72-5DB89BF9F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265" y="243827"/>
            <a:ext cx="3106179" cy="26633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DA70C9-9D23-4EA1-997D-839671EF7384}"/>
              </a:ext>
            </a:extLst>
          </p:cNvPr>
          <p:cNvSpPr txBox="1"/>
          <p:nvPr/>
        </p:nvSpPr>
        <p:spPr>
          <a:xfrm>
            <a:off x="227582" y="3920743"/>
            <a:ext cx="8790287" cy="6994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Postoji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</a:t>
            </a:r>
            <a:r>
              <a:rPr lang="en-US" dirty="0">
                <a:solidFill>
                  <a:srgbClr val="0070C0"/>
                </a:solidFill>
                <a:latin typeface="Georgi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boilerplate</a:t>
            </a:r>
            <a:r>
              <a:rPr lang="en-US" dirty="0">
                <a:solidFill>
                  <a:srgbClr val="0070C0"/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projekat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koji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sam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iskoristio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da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bih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postavio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2D platformer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igricu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.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Link do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github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platformera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: </a:t>
            </a:r>
            <a:r>
              <a:rPr lang="en-US" dirty="0">
                <a:solidFill>
                  <a:srgbClr val="0070C0"/>
                </a:solidFill>
                <a:latin typeface="Georgi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https://github.com/ObradovicZ/platformer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.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25C6CC-6C5D-424F-A740-C83923F6B739}"/>
              </a:ext>
            </a:extLst>
          </p:cNvPr>
          <p:cNvSpPr txBox="1"/>
          <p:nvPr/>
        </p:nvSpPr>
        <p:spPr>
          <a:xfrm>
            <a:off x="310428" y="1135207"/>
            <a:ext cx="3821256" cy="16682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Jedan od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najpopularnijih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Rešeni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do sad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spomenuti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problemi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kao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mnogi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drugi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Step by step </a:t>
            </a:r>
            <a:r>
              <a:rPr lang="en-US" dirty="0">
                <a:solidFill>
                  <a:srgbClr val="0070C0"/>
                </a:solidFill>
                <a:latin typeface="Georgi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dokumentacija</a:t>
            </a:r>
            <a:endParaRPr lang="en-US">
              <a:solidFill>
                <a:srgbClr val="0070C0"/>
              </a:solidFill>
              <a:latin typeface="Georgia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Odličan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</a:t>
            </a:r>
            <a:r>
              <a:rPr lang="en-US" dirty="0">
                <a:solidFill>
                  <a:srgbClr val="0070C0"/>
                </a:solidFill>
                <a:latin typeface="Georgia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community</a:t>
            </a:r>
            <a:r>
              <a:rPr lang="en-US" dirty="0">
                <a:solidFill>
                  <a:srgbClr val="0070C0"/>
                </a:solidFill>
                <a:latin typeface="Georgia"/>
              </a:rPr>
              <a:t> 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support</a:t>
            </a:r>
          </a:p>
        </p:txBody>
      </p:sp>
    </p:spTree>
    <p:extLst>
      <p:ext uri="{BB962C8B-B14F-4D97-AF65-F5344CB8AC3E}">
        <p14:creationId xmlns:p14="http://schemas.microsoft.com/office/powerpoint/2010/main" val="464994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51835-0E98-4915-853B-DB6C0D254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Dobre </a:t>
            </a:r>
            <a:r>
              <a:rPr lang="en-US" dirty="0" err="1"/>
              <a:t>strane</a:t>
            </a:r>
            <a:r>
              <a:rPr lang="en-US" dirty="0"/>
              <a:t> Game dev-a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DEB51-8C98-4846-B9D4-1C475A44F2AF}"/>
              </a:ext>
            </a:extLst>
          </p:cNvPr>
          <p:cNvSpPr txBox="1"/>
          <p:nvPr/>
        </p:nvSpPr>
        <p:spPr>
          <a:xfrm>
            <a:off x="312008" y="1254211"/>
            <a:ext cx="8296017" cy="15604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Odličan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za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vežbanje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logike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Odličan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za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unapređenje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znanja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Javascript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jezika</a:t>
            </a: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Zabavan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način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za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rešavanje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matematičkih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problema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Razvija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dopušta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da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pokažete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kreativnost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</p:txBody>
      </p:sp>
      <p:pic>
        <p:nvPicPr>
          <p:cNvPr id="5" name="Google Shape;259;ge150f9a8ea_0_7" descr="A picture containing diagram&#10;&#10;Description automatically generated">
            <a:extLst>
              <a:ext uri="{FF2B5EF4-FFF2-40B4-BE49-F238E27FC236}">
                <a16:creationId xmlns:a16="http://schemas.microsoft.com/office/drawing/2014/main" id="{0223EE30-3943-48D5-927B-2193A80EA42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6866150" y="0"/>
            <a:ext cx="2277848" cy="20162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3099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3"/>
          <p:cNvSpPr/>
          <p:nvPr/>
        </p:nvSpPr>
        <p:spPr>
          <a:xfrm>
            <a:off x="-28650" y="41850"/>
            <a:ext cx="9201300" cy="5212200"/>
          </a:xfrm>
          <a:prstGeom prst="rect">
            <a:avLst/>
          </a:prstGeom>
          <a:solidFill>
            <a:srgbClr val="000000">
              <a:alpha val="54117"/>
            </a:srgbClr>
          </a:solidFill>
          <a:ln w="9525" cap="flat" cmpd="sng">
            <a:solidFill>
              <a:srgbClr val="5358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3"/>
          <p:cNvSpPr txBox="1">
            <a:spLocks noGrp="1"/>
          </p:cNvSpPr>
          <p:nvPr>
            <p:ph type="body" idx="1"/>
          </p:nvPr>
        </p:nvSpPr>
        <p:spPr>
          <a:xfrm>
            <a:off x="934764" y="1946434"/>
            <a:ext cx="7274400" cy="9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indent="0" algn="ctr">
              <a:lnSpc>
                <a:spcPct val="80000"/>
              </a:lnSpc>
              <a:buSzPts val="2200"/>
            </a:pPr>
            <a:r>
              <a:rPr lang="en-GB" sz="3600" b="1" dirty="0">
                <a:latin typeface="Montserrat"/>
                <a:ea typeface="Montserrat"/>
                <a:cs typeface="Montserrat"/>
                <a:sym typeface="Montserrat"/>
              </a:rPr>
              <a:t>Hvala </a:t>
            </a:r>
            <a:r>
              <a:rPr lang="en-GB" sz="3600" b="1" dirty="0" err="1">
                <a:latin typeface="Montserrat"/>
                <a:ea typeface="Montserrat"/>
                <a:cs typeface="Montserrat"/>
                <a:sym typeface="Montserrat"/>
              </a:rPr>
              <a:t>na</a:t>
            </a:r>
            <a:r>
              <a:rPr lang="en-GB" sz="3600" b="1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3600" b="1" dirty="0" err="1">
                <a:latin typeface="Montserrat"/>
                <a:ea typeface="Montserrat"/>
                <a:cs typeface="Montserrat"/>
                <a:sym typeface="Montserrat"/>
              </a:rPr>
              <a:t>pažnji</a:t>
            </a:r>
            <a:r>
              <a:rPr lang="en-GB" sz="3600" b="1" dirty="0"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22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8" name="Google Shape;26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53150" y="4070249"/>
            <a:ext cx="1037700" cy="58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"/>
          <p:cNvSpPr txBox="1">
            <a:spLocks noGrp="1"/>
          </p:cNvSpPr>
          <p:nvPr>
            <p:ph type="title" idx="4294967295"/>
          </p:nvPr>
        </p:nvSpPr>
        <p:spPr>
          <a:xfrm>
            <a:off x="3879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400" dirty="0">
                <a:latin typeface="Muli"/>
                <a:sym typeface="Muli"/>
              </a:rPr>
              <a:t>Game Development</a:t>
            </a:r>
            <a:endParaRPr lang="en-US" dirty="0"/>
          </a:p>
          <a:p>
            <a:endParaRPr sz="2400" b="0" i="0" u="none" strike="noStrike" cap="none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03" name="Google Shape;20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6866150" y="0"/>
            <a:ext cx="2277848" cy="2016224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"/>
          <p:cNvSpPr txBox="1">
            <a:spLocks noGrp="1"/>
          </p:cNvSpPr>
          <p:nvPr>
            <p:ph type="body" idx="4294967295"/>
          </p:nvPr>
        </p:nvSpPr>
        <p:spPr>
          <a:xfrm>
            <a:off x="387900" y="1007212"/>
            <a:ext cx="7350171" cy="2724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04800">
              <a:lnSpc>
                <a:spcPct val="150000"/>
              </a:lnSpc>
              <a:spcBef>
                <a:spcPts val="2400"/>
              </a:spcBef>
              <a:buClr>
                <a:srgbClr val="1C1C1C"/>
              </a:buClr>
              <a:buSzPts val="1200"/>
            </a:pP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Početak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1960.tih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</a:rPr>
              <a:t>godina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</a:rPr>
              <a:t>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i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traje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i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dan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danas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. </a:t>
            </a:r>
            <a:endParaRPr lang="en-US" dirty="0">
              <a:solidFill>
                <a:schemeClr val="bg2"/>
              </a:solidFill>
              <a:latin typeface="Georgia"/>
              <a:ea typeface="Muli"/>
            </a:endParaRPr>
          </a:p>
          <a:p>
            <a:pPr indent="-304800">
              <a:lnSpc>
                <a:spcPct val="150000"/>
              </a:lnSpc>
              <a:spcBef>
                <a:spcPts val="2400"/>
              </a:spcBef>
              <a:buClr>
                <a:srgbClr val="1C1C1C"/>
              </a:buClr>
              <a:buSzPts val="1200"/>
            </a:pP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Simulacija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događaja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bez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stvarnih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posledica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.</a:t>
            </a:r>
            <a:endParaRPr lang="en-US">
              <a:solidFill>
                <a:schemeClr val="bg2"/>
              </a:solidFill>
              <a:latin typeface="Georgia"/>
            </a:endParaRPr>
          </a:p>
          <a:p>
            <a:pPr indent="-304800">
              <a:lnSpc>
                <a:spcPct val="150000"/>
              </a:lnSpc>
              <a:spcBef>
                <a:spcPts val="2400"/>
              </a:spcBef>
              <a:buClr>
                <a:srgbClr val="1C1C1C"/>
              </a:buClr>
              <a:buSzPts val="1200"/>
            </a:pP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JavaScript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sve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popularniji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u game development-u</a:t>
            </a:r>
          </a:p>
          <a:p>
            <a:pPr indent="-304800">
              <a:lnSpc>
                <a:spcPct val="150000"/>
              </a:lnSpc>
              <a:spcBef>
                <a:spcPts val="2400"/>
              </a:spcBef>
              <a:buClr>
                <a:srgbClr val="1C1C1C"/>
              </a:buClr>
              <a:buSzPts val="1200"/>
            </a:pPr>
            <a:r>
              <a:rPr lang="en-GB" sz="1200" dirty="0">
                <a:ea typeface="Muli"/>
              </a:rPr>
              <a:t>Game Design Document (GDD).</a:t>
            </a:r>
            <a:endParaRPr lang="en-GB" sz="1200" dirty="0">
              <a:solidFill>
                <a:schemeClr val="bg2"/>
              </a:solidFill>
              <a:ea typeface="Muli"/>
            </a:endParaRPr>
          </a:p>
          <a:p>
            <a:pPr indent="-304800">
              <a:lnSpc>
                <a:spcPct val="150000"/>
              </a:lnSpc>
              <a:spcBef>
                <a:spcPts val="2400"/>
              </a:spcBef>
              <a:buClr>
                <a:srgbClr val="1C1C1C"/>
              </a:buClr>
              <a:buSzPts val="1200"/>
            </a:pPr>
            <a:endParaRPr lang="en-GB" sz="1200" dirty="0">
              <a:solidFill>
                <a:schemeClr val="bg2"/>
              </a:solidFill>
              <a:latin typeface="Georgia"/>
              <a:ea typeface="Muli"/>
            </a:endParaRPr>
          </a:p>
          <a:p>
            <a:pPr indent="-304800">
              <a:lnSpc>
                <a:spcPct val="150000"/>
              </a:lnSpc>
              <a:spcBef>
                <a:spcPts val="2400"/>
              </a:spcBef>
              <a:buClr>
                <a:srgbClr val="1C1C1C"/>
              </a:buClr>
              <a:buSzPts val="1200"/>
            </a:pPr>
            <a:endParaRPr lang="en-GB" sz="1200" dirty="0">
              <a:solidFill>
                <a:schemeClr val="bg2"/>
              </a:solidFill>
              <a:latin typeface="Georgia"/>
              <a:ea typeface="Muli"/>
            </a:endParaRPr>
          </a:p>
          <a:p>
            <a:pPr marL="152400" indent="0">
              <a:lnSpc>
                <a:spcPct val="150000"/>
              </a:lnSpc>
              <a:spcBef>
                <a:spcPts val="2400"/>
              </a:spcBef>
              <a:buClr>
                <a:srgbClr val="1C1C1C"/>
              </a:buClr>
              <a:buSzPts val="1200"/>
              <a:buNone/>
            </a:pPr>
            <a:endParaRPr lang="en-GB" sz="1200" dirty="0">
              <a:solidFill>
                <a:srgbClr val="1C1C1C"/>
              </a:solidFill>
              <a:latin typeface="Muli"/>
              <a:ea typeface="Muli"/>
              <a:cs typeface="Muli"/>
            </a:endParaRPr>
          </a:p>
        </p:txBody>
      </p:sp>
      <p:pic>
        <p:nvPicPr>
          <p:cNvPr id="205" name="Google Shape;205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0" y="4629150"/>
            <a:ext cx="592825" cy="33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"/>
          <p:cNvSpPr txBox="1">
            <a:spLocks noGrp="1"/>
          </p:cNvSpPr>
          <p:nvPr>
            <p:ph type="title" idx="4294967295"/>
          </p:nvPr>
        </p:nvSpPr>
        <p:spPr>
          <a:xfrm>
            <a:off x="3879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400" dirty="0">
                <a:latin typeface="Muli"/>
                <a:sym typeface="Muli"/>
              </a:rPr>
              <a:t>Game Design Document (GDD)</a:t>
            </a:r>
            <a:endParaRPr lang="en-US" dirty="0"/>
          </a:p>
          <a:p>
            <a:endParaRPr sz="2400" b="0" i="0" u="none" strike="noStrike" cap="none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11" name="Google Shape;21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6866150" y="0"/>
            <a:ext cx="2277848" cy="2016224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"/>
          <p:cNvSpPr txBox="1">
            <a:spLocks noGrp="1"/>
          </p:cNvSpPr>
          <p:nvPr>
            <p:ph type="body" idx="4294967295"/>
          </p:nvPr>
        </p:nvSpPr>
        <p:spPr>
          <a:xfrm>
            <a:off x="387900" y="1351410"/>
            <a:ext cx="7545000" cy="3518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Clr>
                <a:srgbClr val="1C1C1C"/>
              </a:buClr>
              <a:buSzPts val="1200"/>
            </a:pP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Priča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  <a:p>
            <a:pPr>
              <a:lnSpc>
                <a:spcPct val="150000"/>
              </a:lnSpc>
              <a:buClr>
                <a:srgbClr val="1C1C1C"/>
              </a:buClr>
              <a:buSzPts val="1200"/>
            </a:pP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Heroj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ili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glavni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junak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, 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ostali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učesnici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  <a:p>
            <a:pPr>
              <a:lnSpc>
                <a:spcPct val="150000"/>
              </a:lnSpc>
              <a:buClr>
                <a:srgbClr val="1C1C1C"/>
              </a:buClr>
              <a:buSzPts val="1200"/>
              <a:buFont typeface="Arial"/>
              <a:buChar char="●"/>
            </a:pP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Okruženje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u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kojem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se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dešava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radnja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  <a:p>
            <a:pPr>
              <a:lnSpc>
                <a:spcPct val="150000"/>
              </a:lnSpc>
              <a:buClr>
                <a:srgbClr val="1C1C1C"/>
              </a:buClr>
              <a:buSzPts val="1200"/>
            </a:pP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Gameplay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tj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.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način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igranja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utisak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koji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igra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ostavlja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na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igrača</a:t>
            </a:r>
          </a:p>
          <a:p>
            <a:pPr>
              <a:lnSpc>
                <a:spcPct val="150000"/>
              </a:lnSpc>
              <a:buClr>
                <a:srgbClr val="1C1C1C"/>
              </a:buClr>
              <a:buSzPts val="1200"/>
            </a:pP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Dizajn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aseti</a:t>
            </a:r>
          </a:p>
          <a:p>
            <a:pPr>
              <a:lnSpc>
                <a:spcPct val="150000"/>
              </a:lnSpc>
              <a:buClr>
                <a:srgbClr val="1C1C1C"/>
              </a:buClr>
              <a:buSzPts val="1200"/>
            </a:pP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Muzika 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zvučni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efekti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  <a:p>
            <a:pPr>
              <a:lnSpc>
                <a:spcPct val="150000"/>
              </a:lnSpc>
              <a:buClr>
                <a:srgbClr val="1C1C1C"/>
              </a:buClr>
              <a:buSzPts val="1200"/>
            </a:pP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Korisnički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interfejs</a:t>
            </a:r>
            <a:endParaRPr lang="en-GB" dirty="0" err="1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  <a:p>
            <a:pPr marL="457200" marR="0" lvl="0" indent="-304800" algn="l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Clr>
                <a:srgbClr val="1C1C1C"/>
              </a:buClr>
              <a:buSzPts val="1200"/>
              <a:buFont typeface="Muli"/>
              <a:buChar char="●"/>
            </a:pPr>
            <a:endParaRPr lang="en-GB" sz="1200" dirty="0">
              <a:solidFill>
                <a:srgbClr val="1C1C1C"/>
              </a:solidFill>
              <a:latin typeface="Muli"/>
              <a:ea typeface="Muli"/>
              <a:cs typeface="Muli"/>
            </a:endParaRPr>
          </a:p>
        </p:txBody>
      </p:sp>
      <p:pic>
        <p:nvPicPr>
          <p:cNvPr id="213" name="Google Shape;21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0" y="4629150"/>
            <a:ext cx="592825" cy="3359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AD3806-029E-4B20-8116-C70B29BF89C5}"/>
              </a:ext>
            </a:extLst>
          </p:cNvPr>
          <p:cNvSpPr txBox="1"/>
          <p:nvPr/>
        </p:nvSpPr>
        <p:spPr>
          <a:xfrm>
            <a:off x="388361" y="1005321"/>
            <a:ext cx="543834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Osnovni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delovi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: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8FBB54-F1D4-40F2-A5F6-A1872F822F17}"/>
              </a:ext>
            </a:extLst>
          </p:cNvPr>
          <p:cNvSpPr txBox="1"/>
          <p:nvPr/>
        </p:nvSpPr>
        <p:spPr>
          <a:xfrm>
            <a:off x="388361" y="3958829"/>
            <a:ext cx="7769801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GDD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nije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obavezan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nema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striktnu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formu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Pomaže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da se ne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odstupa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od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prvobitne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ideje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"/>
          <p:cNvSpPr txBox="1">
            <a:spLocks noGrp="1"/>
          </p:cNvSpPr>
          <p:nvPr>
            <p:ph type="title" idx="4294967295"/>
          </p:nvPr>
        </p:nvSpPr>
        <p:spPr>
          <a:xfrm>
            <a:off x="3879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400">
                <a:latin typeface="Muli"/>
                <a:sym typeface="Muli"/>
              </a:rPr>
              <a:t>Game Development</a:t>
            </a:r>
            <a:r>
              <a:rPr lang="en-GB" sz="2400" dirty="0">
                <a:latin typeface="Muli"/>
                <a:sym typeface="Muli"/>
              </a:rPr>
              <a:t> JavaScript-u</a:t>
            </a:r>
            <a:endParaRPr lang="en-US" dirty="0"/>
          </a:p>
          <a:p>
            <a:endParaRPr sz="2400" b="0" i="0" u="none" strike="noStrike" cap="none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19" name="Google Shape;21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6866150" y="0"/>
            <a:ext cx="2277848" cy="2016224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4"/>
          <p:cNvSpPr txBox="1">
            <a:spLocks noGrp="1"/>
          </p:cNvSpPr>
          <p:nvPr>
            <p:ph type="body" idx="4294967295"/>
          </p:nvPr>
        </p:nvSpPr>
        <p:spPr>
          <a:xfrm>
            <a:off x="387900" y="1210290"/>
            <a:ext cx="7545000" cy="298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04800">
              <a:lnSpc>
                <a:spcPct val="150000"/>
              </a:lnSpc>
              <a:spcBef>
                <a:spcPts val="2400"/>
              </a:spcBef>
              <a:buClr>
                <a:srgbClr val="1C1C1C"/>
              </a:buClr>
              <a:buSzPts val="1200"/>
              <a:buFont typeface="Muli"/>
              <a:buChar char="●"/>
            </a:pP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  <a:sym typeface="Muli"/>
              </a:rPr>
              <a:t>Najčešći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  <a:sym typeface="Muli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  <a:sym typeface="Muli"/>
              </a:rPr>
              <a:t>pristup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  <a:sym typeface="Muli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  <a:sym typeface="Muli"/>
              </a:rPr>
              <a:t>uz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  <a:sym typeface="Muli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  <a:sym typeface="Muli"/>
              </a:rPr>
              <a:t>pomoć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  <a:sym typeface="Muli"/>
              </a:rPr>
              <a:t> Canvas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  <a:sym typeface="Muli"/>
              </a:rPr>
              <a:t>elementa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  <a:latin typeface="Georgia"/>
              <a:ea typeface="Muli"/>
              <a:cs typeface="Muli"/>
            </a:endParaRPr>
          </a:p>
          <a:p>
            <a:pPr indent="-304800">
              <a:lnSpc>
                <a:spcPct val="150000"/>
              </a:lnSpc>
              <a:spcBef>
                <a:spcPts val="2400"/>
              </a:spcBef>
              <a:buClr>
                <a:srgbClr val="1C1C1C"/>
              </a:buClr>
              <a:buSzPts val="1200"/>
              <a:buFont typeface="Muli"/>
              <a:buChar char="●"/>
            </a:pP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  <a:sym typeface="Muli"/>
              </a:rPr>
              <a:t>Canvas se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  <a:sym typeface="Muli"/>
              </a:rPr>
              <a:t>koristi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  <a:sym typeface="Muli"/>
              </a:rPr>
              <a:t> za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  <a:sym typeface="Muli"/>
              </a:rPr>
              <a:t>icrtavanje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  <a:sym typeface="Muli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  <a:sym typeface="Muli"/>
              </a:rPr>
              <a:t>objekata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  <a:sym typeface="Muli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  <a:sym typeface="Muli"/>
              </a:rPr>
              <a:t>na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  <a:sym typeface="Muli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  <a:sym typeface="Muli"/>
              </a:rPr>
              <a:t>ekranu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  <a:sym typeface="Muli"/>
              </a:rPr>
              <a:t> 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  <a:latin typeface="Georgia"/>
              <a:ea typeface="Muli"/>
              <a:cs typeface="Muli"/>
            </a:endParaRPr>
          </a:p>
          <a:p>
            <a:pPr indent="-304800">
              <a:lnSpc>
                <a:spcPct val="150000"/>
              </a:lnSpc>
              <a:spcBef>
                <a:spcPts val="2400"/>
              </a:spcBef>
              <a:buClr>
                <a:srgbClr val="1C1C1C"/>
              </a:buClr>
              <a:buSzPts val="1200"/>
              <a:buFont typeface="Muli"/>
              <a:buChar char="●"/>
            </a:pP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</a:rPr>
              <a:t>Pratimo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</a:rPr>
              <a:t> 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</a:rPr>
              <a:t>promene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</a:rPr>
              <a:t> 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</a:rPr>
              <a:t>objekta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  <a:latin typeface="Georgia"/>
              <a:ea typeface="Muli"/>
              <a:cs typeface="Muli"/>
            </a:endParaRPr>
          </a:p>
          <a:p>
            <a:pPr marL="152400" indent="0">
              <a:lnSpc>
                <a:spcPct val="150000"/>
              </a:lnSpc>
              <a:spcBef>
                <a:spcPts val="2400"/>
              </a:spcBef>
              <a:buClr>
                <a:srgbClr val="1C1C1C"/>
              </a:buClr>
              <a:buSzPts val="1200"/>
              <a:buNone/>
            </a:pPr>
            <a:endParaRPr lang="en-GB" sz="1200" dirty="0">
              <a:solidFill>
                <a:srgbClr val="1C1C1C"/>
              </a:solidFill>
              <a:latin typeface="Georgia"/>
              <a:ea typeface="Muli"/>
              <a:cs typeface="Muli"/>
            </a:endParaRPr>
          </a:p>
          <a:p>
            <a:pPr marL="914400" indent="0">
              <a:lnSpc>
                <a:spcPct val="150000"/>
              </a:lnSpc>
              <a:spcBef>
                <a:spcPts val="2400"/>
              </a:spcBef>
              <a:buClr>
                <a:srgbClr val="595959"/>
              </a:buClr>
              <a:buNone/>
            </a:pPr>
            <a:endParaRPr lang="en-US" sz="1200" dirty="0">
              <a:solidFill>
                <a:srgbClr val="1C1C1C"/>
              </a:solidFill>
              <a:latin typeface="Georgia"/>
              <a:ea typeface="Muli"/>
              <a:cs typeface="Muli"/>
            </a:endParaRPr>
          </a:p>
        </p:txBody>
      </p:sp>
      <p:pic>
        <p:nvPicPr>
          <p:cNvPr id="221" name="Google Shape;22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0" y="4629150"/>
            <a:ext cx="592825" cy="33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6"/>
          <p:cNvSpPr txBox="1">
            <a:spLocks noGrp="1"/>
          </p:cNvSpPr>
          <p:nvPr>
            <p:ph type="title" idx="4294967295"/>
          </p:nvPr>
        </p:nvSpPr>
        <p:spPr>
          <a:xfrm>
            <a:off x="3879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400" dirty="0">
                <a:latin typeface="Muli"/>
              </a:rPr>
              <a:t>Canvas coordinates</a:t>
            </a:r>
            <a:endParaRPr lang="en-US" dirty="0"/>
          </a:p>
        </p:txBody>
      </p:sp>
      <p:pic>
        <p:nvPicPr>
          <p:cNvPr id="251" name="Google Shape;25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6866150" y="0"/>
            <a:ext cx="2277848" cy="201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0" y="4629150"/>
            <a:ext cx="592825" cy="33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E71DF77C-C65F-4254-914B-DD517B163A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78104" y="968420"/>
            <a:ext cx="5861538" cy="38904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217530-92C4-4A63-BCEE-EDA3E53D9F69}"/>
              </a:ext>
            </a:extLst>
          </p:cNvPr>
          <p:cNvSpPr txBox="1"/>
          <p:nvPr/>
        </p:nvSpPr>
        <p:spPr>
          <a:xfrm>
            <a:off x="5502636" y="2656825"/>
            <a:ext cx="343809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Gornji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levi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ugao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ima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koordinate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(0, 0).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"/>
          <p:cNvSpPr txBox="1">
            <a:spLocks noGrp="1"/>
          </p:cNvSpPr>
          <p:nvPr>
            <p:ph type="title" idx="4294967295"/>
          </p:nvPr>
        </p:nvSpPr>
        <p:spPr>
          <a:xfrm>
            <a:off x="3879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400">
                <a:latin typeface="Muli"/>
                <a:ea typeface="Muli"/>
                <a:cs typeface="Muli"/>
              </a:rPr>
              <a:t>Canvas –  fillRect(x, y, width, height);</a:t>
            </a:r>
            <a:endParaRPr lang="en-GB" sz="2400" b="0" i="0" u="none" strike="noStrike" cap="none" dirty="0">
              <a:solidFill>
                <a:schemeClr val="dk1"/>
              </a:solidFill>
              <a:latin typeface="Muli"/>
              <a:ea typeface="Muli"/>
              <a:cs typeface="Muli"/>
            </a:endParaRPr>
          </a:p>
        </p:txBody>
      </p:sp>
      <p:pic>
        <p:nvPicPr>
          <p:cNvPr id="227" name="Google Shape;22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6866150" y="0"/>
            <a:ext cx="2277848" cy="201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0" y="4629150"/>
            <a:ext cx="592825" cy="33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CCF413C-B3ED-4999-8D53-66A2379EC7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156" y="938313"/>
            <a:ext cx="5120120" cy="40007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3D7CC5-AD16-41EC-8E79-8660F6C95D48}"/>
              </a:ext>
            </a:extLst>
          </p:cNvPr>
          <p:cNvSpPr txBox="1"/>
          <p:nvPr/>
        </p:nvSpPr>
        <p:spPr>
          <a:xfrm>
            <a:off x="5064269" y="4323917"/>
            <a:ext cx="327573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u="sng" dirty="0">
                <a:solidFill>
                  <a:srgbClr val="0070C0"/>
                </a:solidFill>
                <a:latin typeface="Georgi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https://developer.mozilla.org/en-US/docs/Web/HTML/Element/canvas</a:t>
            </a:r>
            <a:endParaRPr lang="en-US" sz="1200" u="sng">
              <a:solidFill>
                <a:srgbClr val="0070C0"/>
              </a:solidFill>
              <a:latin typeface="Georgi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043C2E-45ED-4D62-AFFC-9BD0FA193FBA}"/>
              </a:ext>
            </a:extLst>
          </p:cNvPr>
          <p:cNvSpPr txBox="1"/>
          <p:nvPr/>
        </p:nvSpPr>
        <p:spPr>
          <a:xfrm>
            <a:off x="5064269" y="4096616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/>
              </a:rPr>
              <a:t>Link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e150f9a8ea_0_22"/>
          <p:cNvSpPr txBox="1">
            <a:spLocks noGrp="1"/>
          </p:cNvSpPr>
          <p:nvPr>
            <p:ph type="title" idx="4294967295"/>
          </p:nvPr>
        </p:nvSpPr>
        <p:spPr>
          <a:xfrm>
            <a:off x="3879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400">
                <a:latin typeface="Muli"/>
                <a:sym typeface="Muli"/>
              </a:rPr>
              <a:t>Game loop</a:t>
            </a:r>
            <a:endParaRPr lang="en-US"/>
          </a:p>
        </p:txBody>
      </p:sp>
      <p:pic>
        <p:nvPicPr>
          <p:cNvPr id="243" name="Google Shape;243;ge150f9a8ea_0_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6866150" y="46625"/>
            <a:ext cx="2277848" cy="201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ge150f9a8ea_0_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0" y="4629150"/>
            <a:ext cx="592825" cy="33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9FB2E009-C579-4D27-BBA4-2EB97BA27F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347" y="2958109"/>
            <a:ext cx="3658899" cy="17042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604699-411A-4EEC-B8A3-A9AE5C181954}"/>
              </a:ext>
            </a:extLst>
          </p:cNvPr>
          <p:cNvSpPr txBox="1"/>
          <p:nvPr/>
        </p:nvSpPr>
        <p:spPr>
          <a:xfrm>
            <a:off x="4375871" y="2680356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Osnovni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primer u JavaScript-u: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2EE761-B43B-4574-A422-35CAD1844666}"/>
              </a:ext>
            </a:extLst>
          </p:cNvPr>
          <p:cNvSpPr txBox="1"/>
          <p:nvPr/>
        </p:nvSpPr>
        <p:spPr>
          <a:xfrm>
            <a:off x="326748" y="2654211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Pseudo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kod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B1488F-DD18-4831-A2F5-A774EA9272C4}"/>
              </a:ext>
            </a:extLst>
          </p:cNvPr>
          <p:cNvSpPr txBox="1"/>
          <p:nvPr/>
        </p:nvSpPr>
        <p:spPr>
          <a:xfrm>
            <a:off x="326748" y="942488"/>
            <a:ext cx="4306853" cy="16689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Beskonačna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petlja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Prate se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promene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</a:t>
            </a: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Stalno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se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iscrtava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nova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slika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60FPS (Frames per second) = 60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slika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u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sekundi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>
                <a:solidFill>
                  <a:srgbClr val="0070C0"/>
                </a:solidFill>
                <a:latin typeface="Georgi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window.requestAnimationFrame(); </a:t>
            </a:r>
          </a:p>
        </p:txBody>
      </p:sp>
      <p:pic>
        <p:nvPicPr>
          <p:cNvPr id="6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388D697-8FF4-487D-828A-19ECB1BBE3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5871" y="3063052"/>
            <a:ext cx="3983615" cy="177098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e150f9a8ea_0_7"/>
          <p:cNvSpPr txBox="1">
            <a:spLocks noGrp="1"/>
          </p:cNvSpPr>
          <p:nvPr>
            <p:ph type="title" idx="4294967295"/>
          </p:nvPr>
        </p:nvSpPr>
        <p:spPr>
          <a:xfrm>
            <a:off x="3879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400">
                <a:latin typeface="Muli"/>
              </a:rPr>
              <a:t>User input and player movement</a:t>
            </a:r>
            <a:endParaRPr lang="en-US"/>
          </a:p>
        </p:txBody>
      </p:sp>
      <p:pic>
        <p:nvPicPr>
          <p:cNvPr id="259" name="Google Shape;259;ge150f9a8ea_0_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6866150" y="0"/>
            <a:ext cx="2277848" cy="201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ge150f9a8ea_0_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0" y="4629150"/>
            <a:ext cx="592825" cy="33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8C08F06A-8DA9-4471-80A4-74794E7C80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763" y="903026"/>
            <a:ext cx="4693443" cy="41304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47E954-3F08-4DB1-AC42-B64381567294}"/>
              </a:ext>
            </a:extLst>
          </p:cNvPr>
          <p:cNvSpPr txBox="1"/>
          <p:nvPr/>
        </p:nvSpPr>
        <p:spPr>
          <a:xfrm>
            <a:off x="5357813" y="1387536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Georgia"/>
                <a:hlinkClick r:id="rId6"/>
              </a:rPr>
              <a:t>https://codepen.io/zzz11/pen/MWmeojj</a:t>
            </a:r>
            <a:endParaRPr lang="en-US">
              <a:latin typeface="Georgi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1D23CE-B4C5-4EED-9183-3B46F1214DB4}"/>
              </a:ext>
            </a:extLst>
          </p:cNvPr>
          <p:cNvSpPr txBox="1"/>
          <p:nvPr/>
        </p:nvSpPr>
        <p:spPr>
          <a:xfrm>
            <a:off x="5321178" y="904508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Osnovno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kretanje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inut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lag) -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codepen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BBC93A-B3DD-4B59-BEA3-07E3BE8D7D34}"/>
              </a:ext>
            </a:extLst>
          </p:cNvPr>
          <p:cNvSpPr txBox="1"/>
          <p:nvPr/>
        </p:nvSpPr>
        <p:spPr>
          <a:xfrm>
            <a:off x="5357813" y="2268965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Naprednije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kretanje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nezavisno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od input lag-a: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B7E0BB-E294-4956-9457-6F7A55F2A340}"/>
              </a:ext>
            </a:extLst>
          </p:cNvPr>
          <p:cNvSpPr txBox="1"/>
          <p:nvPr/>
        </p:nvSpPr>
        <p:spPr>
          <a:xfrm>
            <a:off x="5357813" y="2707481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Georgia"/>
                <a:hlinkClick r:id="rId7"/>
              </a:rPr>
              <a:t>https://codepen.io/zzz11/pen/QWvEgzG</a:t>
            </a:r>
            <a:endParaRPr lang="en-US">
              <a:latin typeface="Georgi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82BAEC-B75A-4B7F-8D51-56AD07C39175}"/>
              </a:ext>
            </a:extLst>
          </p:cNvPr>
          <p:cNvSpPr txBox="1"/>
          <p:nvPr/>
        </p:nvSpPr>
        <p:spPr>
          <a:xfrm>
            <a:off x="5357813" y="352535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Mini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igra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– Flappy Bird like: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2040B4-B686-451A-BFB8-850C131D85F1}"/>
              </a:ext>
            </a:extLst>
          </p:cNvPr>
          <p:cNvSpPr txBox="1"/>
          <p:nvPr/>
        </p:nvSpPr>
        <p:spPr>
          <a:xfrm>
            <a:off x="5357813" y="3836194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Georgia"/>
                <a:hlinkClick r:id="rId8"/>
              </a:rPr>
              <a:t>https://codepen.io/zzz11/project/editor/XJzMRm</a:t>
            </a:r>
            <a:r>
              <a:rPr lang="en-US" dirty="0">
                <a:latin typeface="Georgia"/>
              </a:rPr>
              <a:t> 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ge150f9a8ea_0_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6866150" y="0"/>
            <a:ext cx="2277848" cy="201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ge150f9a8ea_0_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0" y="4629150"/>
            <a:ext cx="592825" cy="33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737F442-27B5-462A-9363-D102EB87C0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703" y="394853"/>
            <a:ext cx="7837200" cy="49812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88BC72-D544-4CEE-8BFB-7BA27F280141}"/>
              </a:ext>
            </a:extLst>
          </p:cNvPr>
          <p:cNvSpPr txBox="1"/>
          <p:nvPr/>
        </p:nvSpPr>
        <p:spPr>
          <a:xfrm>
            <a:off x="3629026" y="4207019"/>
            <a:ext cx="500322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https://developer.mozilla.org/en-US/docs/Web/API/CanvasRenderingContext2D/drawImage</a:t>
            </a: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Georgi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423067-08A0-4A0C-9E5B-6D1969189C0F}"/>
              </a:ext>
            </a:extLst>
          </p:cNvPr>
          <p:cNvSpPr txBox="1"/>
          <p:nvPr/>
        </p:nvSpPr>
        <p:spPr>
          <a:xfrm>
            <a:off x="3629025" y="4031672"/>
            <a:ext cx="2743200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/>
              </a:rPr>
              <a:t>Link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lack">
  <a:themeElements>
    <a:clrScheme name="Black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15</Slides>
  <Notes>10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Simple Light</vt:lpstr>
      <vt:lpstr>Simple Light</vt:lpstr>
      <vt:lpstr>Black</vt:lpstr>
      <vt:lpstr>PowerPoint Presentation</vt:lpstr>
      <vt:lpstr>Game Development </vt:lpstr>
      <vt:lpstr>Game Design Document (GDD) </vt:lpstr>
      <vt:lpstr>Game Development JavaScript-u </vt:lpstr>
      <vt:lpstr>Canvas coordinates</vt:lpstr>
      <vt:lpstr>Canvas –  fillRect(x, y, width, height);</vt:lpstr>
      <vt:lpstr>Game loop</vt:lpstr>
      <vt:lpstr>User input and player movement</vt:lpstr>
      <vt:lpstr>PowerPoint Presentation</vt:lpstr>
      <vt:lpstr>Animation</vt:lpstr>
      <vt:lpstr>Animation state</vt:lpstr>
      <vt:lpstr>JavaScript game dev frameworks</vt:lpstr>
      <vt:lpstr>PhaserJS</vt:lpstr>
      <vt:lpstr>Dobre strane Game dev-a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Milos Zagar</dc:creator>
  <cp:revision>1058</cp:revision>
  <dcterms:modified xsi:type="dcterms:W3CDTF">2021-07-13T17:39:34Z</dcterms:modified>
</cp:coreProperties>
</file>