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3" r:id="rId8"/>
    <p:sldId id="260" r:id="rId9"/>
    <p:sldId id="262" r:id="rId10"/>
    <p:sldId id="264" r:id="rId11"/>
    <p:sldId id="261" r:id="rId12"/>
    <p:sldId id="266" r:id="rId13"/>
    <p:sldId id="267" r:id="rId14"/>
    <p:sldId id="268" r:id="rId15"/>
    <p:sldId id="269" r:id="rId16"/>
    <p:sldId id="270" r:id="rId17"/>
    <p:sldId id="265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Helvetica Neue Light" panose="020B060402020202020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Qn1965wDl3YKCEYGCNdJt3qlr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D64C6-CB23-4F4F-B5CB-523D54A3FC14}" v="1659" dt="2021-07-06T19:10:35.696"/>
    <p1510:client id="{971F573F-47D3-4797-87AA-B02468A35A37}" v="550" dt="2021-07-06T20:00:34.241"/>
    <p1510:client id="{9ACA33AB-6D37-4D46-A61E-47F10ABB6D28}" v="1633" dt="2021-07-11T10:23:28.224"/>
    <p1510:client id="{A7712FC8-03FB-4587-9DDE-DCAEED1150FE}" v="120" dt="2021-07-13T18:31:27.867"/>
    <p1510:client id="{DEC2FD74-999B-4DCC-9636-232F88578924}" v="2285" dt="2021-07-10T16:35:10.484"/>
    <p1510:client id="{F76FDB00-0C91-4BF7-83D6-084516CB817A}" v="2704" dt="2021-07-08T19:18:31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8be3b7a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e38be3b7a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50f9a8e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e150f9a8e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150f9a8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e150f9a8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150f9a8e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e150f9a8e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15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7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30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31"/>
          <p:cNvSpPr/>
          <p:nvPr/>
        </p:nvSpPr>
        <p:spPr>
          <a:xfrm>
            <a:off x="18931177" y="9536884"/>
            <a:ext cx="3768300" cy="4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18931177" y="7814565"/>
            <a:ext cx="7530600" cy="1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4000"/>
              <a:buFont typeface="Verdana"/>
              <a:buNone/>
            </a:pPr>
            <a:r>
              <a:rPr lang="en-GB" sz="40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SUBTITLE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/>
          <p:nvPr/>
        </p:nvSpPr>
        <p:spPr>
          <a:xfrm rot="-5400000" flipH="1">
            <a:off x="19189816" y="6582549"/>
            <a:ext cx="53700" cy="4806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" name="Google Shape;73;p31"/>
          <p:cNvSpPr/>
          <p:nvPr/>
        </p:nvSpPr>
        <p:spPr>
          <a:xfrm>
            <a:off x="18931177" y="7022140"/>
            <a:ext cx="75306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5000"/>
              <a:buFont typeface="Verdana"/>
              <a:buNone/>
            </a:pPr>
            <a:r>
              <a:rPr lang="en-GB" sz="50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TITLE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/>
          <p:nvPr/>
        </p:nvSpPr>
        <p:spPr>
          <a:xfrm>
            <a:off x="22948084" y="9536884"/>
            <a:ext cx="3768300" cy="4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1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32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33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34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35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36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37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37"/>
          <p:cNvSpPr/>
          <p:nvPr/>
        </p:nvSpPr>
        <p:spPr>
          <a:xfrm rot="-5400000" flipH="1">
            <a:off x="838109" y="3212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38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" name="Google Shape;110;p38"/>
          <p:cNvSpPr/>
          <p:nvPr/>
        </p:nvSpPr>
        <p:spPr>
          <a:xfrm>
            <a:off x="441676" y="491816"/>
            <a:ext cx="6821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5000"/>
              <a:buFont typeface="Verdana"/>
              <a:buNone/>
            </a:pPr>
            <a:r>
              <a:rPr lang="en-GB" sz="32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TITLE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38be3b7ae_0_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ge38be3b7ae_0_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ge38be3b7ae_0_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ge38be3b7ae_0_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ge38be3b7ae_0_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etiers">
  <p:cSld name="Metier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2">
            <a:alphaModFix amt="70000"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711450" y="642094"/>
            <a:ext cx="38100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8610234" y="6621115"/>
            <a:ext cx="2244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"/>
              <a:buFont typeface="Verdana"/>
              <a:buNone/>
            </a:pPr>
            <a:fld id="{00000000-1234-1234-1234-123412341234}" type="slidenum">
              <a:rPr lang="en-GB" sz="500" b="0" i="0" u="none" strike="noStrike" cap="none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GB" sz="500" b="0" i="0" u="none" strike="noStrike" cap="none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rPr>
              <a:t>￼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505654" y="546298"/>
            <a:ext cx="80436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erdana"/>
              <a:buNone/>
              <a:defRPr sz="19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/>
          <p:nvPr/>
        </p:nvSpPr>
        <p:spPr>
          <a:xfrm rot="-5400000" flipH="1">
            <a:off x="690194" y="269532"/>
            <a:ext cx="29400" cy="3354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1739874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3"/>
          </p:nvPr>
        </p:nvSpPr>
        <p:spPr>
          <a:xfrm>
            <a:off x="1593779" y="3262748"/>
            <a:ext cx="12921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>
            <a:spLocks noGrp="1"/>
          </p:cNvSpPr>
          <p:nvPr>
            <p:ph type="pic" idx="4"/>
          </p:nvPr>
        </p:nvSpPr>
        <p:spPr>
          <a:xfrm>
            <a:off x="3266355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5"/>
          </p:nvPr>
        </p:nvSpPr>
        <p:spPr>
          <a:xfrm>
            <a:off x="3262015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>
            <a:spLocks noGrp="1"/>
          </p:cNvSpPr>
          <p:nvPr>
            <p:ph type="pic" idx="6"/>
          </p:nvPr>
        </p:nvSpPr>
        <p:spPr>
          <a:xfrm>
            <a:off x="4792836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7"/>
          </p:nvPr>
        </p:nvSpPr>
        <p:spPr>
          <a:xfrm>
            <a:off x="4791463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8"/>
          </p:nvPr>
        </p:nvSpPr>
        <p:spPr>
          <a:xfrm>
            <a:off x="6319316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9"/>
          </p:nvPr>
        </p:nvSpPr>
        <p:spPr>
          <a:xfrm>
            <a:off x="6317943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- Title copy" type="title">
  <p:cSld name="TITLE">
    <p:bg>
      <p:bgPr>
        <a:solidFill>
          <a:srgbClr val="0000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2678" y="811586"/>
            <a:ext cx="851500" cy="4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1"/>
          <p:cNvPicPr preferRelativeResize="0"/>
          <p:nvPr/>
        </p:nvPicPr>
        <p:blipFill rotWithShape="1">
          <a:blip r:embed="rId4">
            <a:alphaModFix amt="23810"/>
          </a:blip>
          <a:srcRect/>
          <a:stretch/>
        </p:blipFill>
        <p:spPr>
          <a:xfrm rot="5400000" flipH="1">
            <a:off x="5167713" y="1932670"/>
            <a:ext cx="5910948" cy="203210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1"/>
          <p:cNvSpPr txBox="1">
            <a:spLocks noGrp="1"/>
          </p:cNvSpPr>
          <p:nvPr>
            <p:ph type="body" idx="1"/>
          </p:nvPr>
        </p:nvSpPr>
        <p:spPr>
          <a:xfrm>
            <a:off x="934764" y="1956916"/>
            <a:ext cx="72744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Verdana"/>
              <a:buNone/>
              <a:defRPr sz="2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9" name="Google Shape;149;p41"/>
          <p:cNvSpPr txBox="1">
            <a:spLocks noGrp="1"/>
          </p:cNvSpPr>
          <p:nvPr>
            <p:ph type="body" idx="2"/>
          </p:nvPr>
        </p:nvSpPr>
        <p:spPr>
          <a:xfrm>
            <a:off x="934764" y="2942555"/>
            <a:ext cx="72744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0" name="Google Shape;150;p4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 type="tx">
  <p:cSld name="TITLE_AND_BOD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469" y="-444566"/>
            <a:ext cx="9194940" cy="5181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2"/>
          <p:cNvSpPr txBox="1">
            <a:spLocks noGrp="1"/>
          </p:cNvSpPr>
          <p:nvPr>
            <p:ph type="body" idx="1"/>
          </p:nvPr>
        </p:nvSpPr>
        <p:spPr>
          <a:xfrm>
            <a:off x="1371600" y="935037"/>
            <a:ext cx="4514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Verdana"/>
              <a:buNone/>
              <a:defRPr sz="23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4" name="Google Shape;154;p42"/>
          <p:cNvSpPr/>
          <p:nvPr/>
        </p:nvSpPr>
        <p:spPr>
          <a:xfrm rot="-5400000" flipH="1">
            <a:off x="1547444" y="751775"/>
            <a:ext cx="29400" cy="3354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5" name="Google Shape;15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2"/>
          <p:cNvSpPr txBox="1">
            <a:spLocks noGrp="1"/>
          </p:cNvSpPr>
          <p:nvPr>
            <p:ph type="body" idx="2"/>
          </p:nvPr>
        </p:nvSpPr>
        <p:spPr>
          <a:xfrm>
            <a:off x="1520825" y="2773806"/>
            <a:ext cx="14895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3"/>
          </p:nvPr>
        </p:nvSpPr>
        <p:spPr>
          <a:xfrm>
            <a:off x="1520825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4"/>
          </p:nvPr>
        </p:nvSpPr>
        <p:spPr>
          <a:xfrm>
            <a:off x="3351598" y="2773806"/>
            <a:ext cx="14382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body" idx="5"/>
          </p:nvPr>
        </p:nvSpPr>
        <p:spPr>
          <a:xfrm>
            <a:off x="3351598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0" name="Google Shape;160;p42"/>
          <p:cNvSpPr txBox="1">
            <a:spLocks noGrp="1"/>
          </p:cNvSpPr>
          <p:nvPr>
            <p:ph type="body" idx="6"/>
          </p:nvPr>
        </p:nvSpPr>
        <p:spPr>
          <a:xfrm>
            <a:off x="5189538" y="2773806"/>
            <a:ext cx="1436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body" idx="7"/>
          </p:nvPr>
        </p:nvSpPr>
        <p:spPr>
          <a:xfrm>
            <a:off x="5189538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2" name="Google Shape;162;p42"/>
          <p:cNvSpPr txBox="1">
            <a:spLocks noGrp="1"/>
          </p:cNvSpPr>
          <p:nvPr>
            <p:ph type="body" idx="8"/>
          </p:nvPr>
        </p:nvSpPr>
        <p:spPr>
          <a:xfrm>
            <a:off x="7011987" y="2773806"/>
            <a:ext cx="1436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body" idx="9"/>
          </p:nvPr>
        </p:nvSpPr>
        <p:spPr>
          <a:xfrm>
            <a:off x="7011987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4" name="Google Shape;164;p42"/>
          <p:cNvSpPr/>
          <p:nvPr/>
        </p:nvSpPr>
        <p:spPr>
          <a:xfrm>
            <a:off x="1458137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5" name="Google Shape;165;p42"/>
          <p:cNvSpPr/>
          <p:nvPr/>
        </p:nvSpPr>
        <p:spPr>
          <a:xfrm>
            <a:off x="3294475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30812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" name="Google Shape;167;p42"/>
          <p:cNvSpPr/>
          <p:nvPr/>
        </p:nvSpPr>
        <p:spPr>
          <a:xfrm>
            <a:off x="6967150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4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90" y="5436"/>
            <a:ext cx="9140822" cy="570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3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2886524" y="690422"/>
            <a:ext cx="3307452" cy="377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6928" y="1407162"/>
            <a:ext cx="194913" cy="41070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3"/>
          <p:cNvSpPr/>
          <p:nvPr/>
        </p:nvSpPr>
        <p:spPr>
          <a:xfrm>
            <a:off x="609600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43"/>
          <p:cNvSpPr txBox="1">
            <a:spLocks noGrp="1"/>
          </p:cNvSpPr>
          <p:nvPr>
            <p:ph type="body" idx="1"/>
          </p:nvPr>
        </p:nvSpPr>
        <p:spPr>
          <a:xfrm>
            <a:off x="707220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5" name="Google Shape;175;p43"/>
          <p:cNvSpPr txBox="1">
            <a:spLocks noGrp="1"/>
          </p:cNvSpPr>
          <p:nvPr>
            <p:ph type="body" idx="2"/>
          </p:nvPr>
        </p:nvSpPr>
        <p:spPr>
          <a:xfrm>
            <a:off x="698500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6" name="Google Shape;176;p43"/>
          <p:cNvSpPr/>
          <p:nvPr/>
        </p:nvSpPr>
        <p:spPr>
          <a:xfrm>
            <a:off x="2728383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" name="Google Shape;177;p43"/>
          <p:cNvSpPr txBox="1">
            <a:spLocks noGrp="1"/>
          </p:cNvSpPr>
          <p:nvPr>
            <p:ph type="body" idx="3"/>
          </p:nvPr>
        </p:nvSpPr>
        <p:spPr>
          <a:xfrm>
            <a:off x="2826004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8" name="Google Shape;178;p43"/>
          <p:cNvSpPr txBox="1">
            <a:spLocks noGrp="1"/>
          </p:cNvSpPr>
          <p:nvPr>
            <p:ph type="body" idx="4"/>
          </p:nvPr>
        </p:nvSpPr>
        <p:spPr>
          <a:xfrm>
            <a:off x="2817284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9" name="Google Shape;179;p43"/>
          <p:cNvSpPr/>
          <p:nvPr/>
        </p:nvSpPr>
        <p:spPr>
          <a:xfrm>
            <a:off x="4847167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43"/>
          <p:cNvSpPr txBox="1">
            <a:spLocks noGrp="1"/>
          </p:cNvSpPr>
          <p:nvPr>
            <p:ph type="body" idx="5"/>
          </p:nvPr>
        </p:nvSpPr>
        <p:spPr>
          <a:xfrm>
            <a:off x="4944787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6"/>
          </p:nvPr>
        </p:nvSpPr>
        <p:spPr>
          <a:xfrm>
            <a:off x="4936066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2" name="Google Shape;182;p43"/>
          <p:cNvSpPr/>
          <p:nvPr/>
        </p:nvSpPr>
        <p:spPr>
          <a:xfrm>
            <a:off x="6965950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43"/>
          <p:cNvSpPr txBox="1">
            <a:spLocks noGrp="1"/>
          </p:cNvSpPr>
          <p:nvPr>
            <p:ph type="body" idx="7"/>
          </p:nvPr>
        </p:nvSpPr>
        <p:spPr>
          <a:xfrm>
            <a:off x="7063570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8"/>
          </p:nvPr>
        </p:nvSpPr>
        <p:spPr>
          <a:xfrm>
            <a:off x="7054850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43"/>
          <p:cNvSpPr txBox="1">
            <a:spLocks noGrp="1"/>
          </p:cNvSpPr>
          <p:nvPr>
            <p:ph type="body" idx="9"/>
          </p:nvPr>
        </p:nvSpPr>
        <p:spPr>
          <a:xfrm>
            <a:off x="1812726" y="1895822"/>
            <a:ext cx="55185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Verdana"/>
              <a:buNone/>
              <a:defRPr sz="2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21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" name="Google Shape;27;p22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23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21317"/>
            </a:gs>
            <a:gs pos="100000">
              <a:srgbClr val="08080A"/>
            </a:gs>
          </a:gsLst>
          <a:lin ang="5400012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6">
            <a:alphaModFix amt="70000"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4484637" y="485775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ObradovicZ/Knight-animation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.bitsrc.io/9-top-js-gaming-engines-and-libraries-for-2020-81707d9f095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phaser.io/communit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phaser.io/learn" TargetMode="External"/><Relationship Id="rId5" Type="http://schemas.openxmlformats.org/officeDocument/2006/relationships/hyperlink" Target="https://github.com/ObradovicZ/platformer" TargetMode="External"/><Relationship Id="rId4" Type="http://schemas.openxmlformats.org/officeDocument/2006/relationships/hyperlink" Target="https://github.com/photonstorm/phaser3-project-templat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HTML/Element/canva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API/window/requestAnimationFrame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pen.io/zzz11/project/editor/XJzMRm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codepen.io/zzz11/pen/QWvEgz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depen.io/zzz11/pen/MWmeojj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API/CanvasRenderingContext2D/drawImage" TargetMode="External"/><Relationship Id="rId5" Type="http://schemas.openxmlformats.org/officeDocument/2006/relationships/image" Target="../media/image15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>
              <a:alpha val="5412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>
              <a:alpha val="5412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e38be3b7ae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3150" y="4070249"/>
            <a:ext cx="1037700" cy="5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38be3b7ae_2_0"/>
          <p:cNvSpPr txBox="1"/>
          <p:nvPr/>
        </p:nvSpPr>
        <p:spPr>
          <a:xfrm>
            <a:off x="-55864" y="1436129"/>
            <a:ext cx="9198428" cy="227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5500"/>
            </a:pPr>
            <a:r>
              <a:rPr lang="en-GB" sz="5000" dirty="0">
                <a:solidFill>
                  <a:srgbClr val="FFFFFF"/>
                </a:solidFill>
              </a:rPr>
              <a:t>2D Game Development</a:t>
            </a:r>
            <a:endParaRPr sz="5000" dirty="0"/>
          </a:p>
          <a:p>
            <a:pPr algn="ctr">
              <a:buSzPts val="5500"/>
            </a:pPr>
            <a:r>
              <a:rPr lang="en-GB" sz="5000" dirty="0">
                <a:solidFill>
                  <a:srgbClr val="FFFFFF"/>
                </a:solidFill>
              </a:rPr>
              <a:t>With JavaScript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5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8be3b7ae_2_0"/>
          <p:cNvSpPr txBox="1"/>
          <p:nvPr/>
        </p:nvSpPr>
        <p:spPr>
          <a:xfrm>
            <a:off x="1905000" y="477373"/>
            <a:ext cx="2782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Knowledge share</a:t>
            </a:r>
            <a:endParaRPr lang="en-US" dirty="0"/>
          </a:p>
        </p:txBody>
      </p:sp>
      <p:cxnSp>
        <p:nvCxnSpPr>
          <p:cNvPr id="197" name="Google Shape;197;ge38be3b7ae_2_0"/>
          <p:cNvCxnSpPr/>
          <p:nvPr/>
        </p:nvCxnSpPr>
        <p:spPr>
          <a:xfrm>
            <a:off x="4724400" y="628348"/>
            <a:ext cx="821100" cy="0"/>
          </a:xfrm>
          <a:prstGeom prst="straightConnector1">
            <a:avLst/>
          </a:prstGeom>
          <a:noFill/>
          <a:ln w="2857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B1F0-22DE-419D-8BEC-138E5A86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</a:t>
            </a:r>
          </a:p>
        </p:txBody>
      </p:sp>
      <p:pic>
        <p:nvPicPr>
          <p:cNvPr id="4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A1808-99DD-44ED-8099-A573AD453C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E33DC7CE-57DD-4ABA-A31D-489034A15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68" y="3402684"/>
            <a:ext cx="8303740" cy="1643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8A675-9E25-4D1F-9001-D91D52905F0D}"/>
              </a:ext>
            </a:extLst>
          </p:cNvPr>
          <p:cNvSpPr txBox="1"/>
          <p:nvPr/>
        </p:nvSpPr>
        <p:spPr>
          <a:xfrm>
            <a:off x="310428" y="1265093"/>
            <a:ext cx="5250933" cy="10225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Koristi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10Frames = 10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sekundi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Iscravanjem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dobijamo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privid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kretanja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1846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7434-5EA0-47CF-B925-A3E279D9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76DDA-98D3-48E2-B1B1-213C77465D54}"/>
              </a:ext>
            </a:extLst>
          </p:cNvPr>
          <p:cNvSpPr txBox="1"/>
          <p:nvPr/>
        </p:nvSpPr>
        <p:spPr>
          <a:xfrm>
            <a:off x="405562" y="2426522"/>
            <a:ext cx="873622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Georgia"/>
              </a:rPr>
              <a:t>Hijerarhija</a:t>
            </a:r>
            <a:r>
              <a:rPr lang="en-US" dirty="0">
                <a:latin typeface="Georgia"/>
              </a:rPr>
              <a:t> </a:t>
            </a:r>
            <a:r>
              <a:rPr lang="en-US" dirty="0" err="1">
                <a:latin typeface="Georgia"/>
              </a:rPr>
              <a:t>animacije</a:t>
            </a:r>
            <a:r>
              <a:rPr lang="en-US" dirty="0">
                <a:latin typeface="Georgia"/>
              </a:rPr>
              <a:t>. </a:t>
            </a:r>
          </a:p>
          <a:p>
            <a:endParaRPr lang="en-US" dirty="0"/>
          </a:p>
          <a:p>
            <a:pPr marL="285750" indent="-285750"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Prednost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jednog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odnosu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drugo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Primer Super Mario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trčanje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skakanje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)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1C657-F8B0-4505-A3C6-6B1AFB15F535}"/>
              </a:ext>
            </a:extLst>
          </p:cNvPr>
          <p:cNvSpPr txBox="1"/>
          <p:nvPr/>
        </p:nvSpPr>
        <p:spPr>
          <a:xfrm>
            <a:off x="312010" y="3735216"/>
            <a:ext cx="41474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Primer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rešenja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animacije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github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-u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9D025-A589-47FC-98FD-6AA2E69919B2}"/>
              </a:ext>
            </a:extLst>
          </p:cNvPr>
          <p:cNvSpPr txBox="1"/>
          <p:nvPr/>
        </p:nvSpPr>
        <p:spPr>
          <a:xfrm>
            <a:off x="403707" y="4012707"/>
            <a:ext cx="42433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https://github.com/ObradovicZ/Knight-animation</a:t>
            </a:r>
            <a:endParaRPr lang="en-US">
              <a:solidFill>
                <a:srgbClr val="0070C0"/>
              </a:solidFill>
              <a:latin typeface="Georgia"/>
            </a:endParaRPr>
          </a:p>
        </p:txBody>
      </p:sp>
      <p:pic>
        <p:nvPicPr>
          <p:cNvPr id="8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5FC65530-75A7-4634-8B44-C5E7B5A2E1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CEA05-C0B4-4D74-822C-C7A87F51A34A}"/>
              </a:ext>
            </a:extLst>
          </p:cNvPr>
          <p:cNvSpPr txBox="1"/>
          <p:nvPr/>
        </p:nvSpPr>
        <p:spPr>
          <a:xfrm>
            <a:off x="407843" y="1193656"/>
            <a:ext cx="6983989" cy="10225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Switch case</a:t>
            </a:r>
            <a:endParaRPr lang="en-US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Prate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objekta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mirovanje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trčanje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skakanje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…)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svako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koristi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poseban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0429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4339-7FDF-4ABE-93B4-147E593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game dev frameworks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BF98B-5E76-4ABC-94F8-3654A2A83DE2}"/>
              </a:ext>
            </a:extLst>
          </p:cNvPr>
          <p:cNvSpPr txBox="1"/>
          <p:nvPr/>
        </p:nvSpPr>
        <p:spPr>
          <a:xfrm>
            <a:off x="314325" y="231457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Trenutno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najpopularniji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su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24450-8309-47DF-B5FC-4A0E484B3107}"/>
              </a:ext>
            </a:extLst>
          </p:cNvPr>
          <p:cNvSpPr txBox="1"/>
          <p:nvPr/>
        </p:nvSpPr>
        <p:spPr>
          <a:xfrm>
            <a:off x="314325" y="2623457"/>
            <a:ext cx="8172450" cy="1668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Phaser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GDevelop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ImpactJS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MelonJS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Pixi.JS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29ED0-CED2-4264-858E-AA997668E7DB}"/>
              </a:ext>
            </a:extLst>
          </p:cNvPr>
          <p:cNvSpPr txBox="1"/>
          <p:nvPr/>
        </p:nvSpPr>
        <p:spPr>
          <a:xfrm>
            <a:off x="314325" y="4580845"/>
            <a:ext cx="59650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Više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njima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možete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pročitati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ovom</a:t>
            </a:r>
            <a:r>
              <a:rPr lang="en-US" dirty="0">
                <a:latin typeface="Georgia"/>
              </a:rPr>
              <a:t> </a:t>
            </a:r>
            <a:r>
              <a:rPr lang="en-US" dirty="0">
                <a:latin typeface="Georgia"/>
                <a:hlinkClick r:id="rId2"/>
              </a:rPr>
              <a:t>linku</a:t>
            </a:r>
            <a:r>
              <a:rPr lang="en-US" dirty="0">
                <a:latin typeface="Georgia"/>
              </a:rPr>
              <a:t>.</a:t>
            </a:r>
          </a:p>
        </p:txBody>
      </p:sp>
      <p:pic>
        <p:nvPicPr>
          <p:cNvPr id="8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67A24C-5C88-45D5-A0A3-285364F860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80F36-C4F6-4B62-ACE6-C81C365F5357}"/>
              </a:ext>
            </a:extLst>
          </p:cNvPr>
          <p:cNvSpPr txBox="1"/>
          <p:nvPr/>
        </p:nvSpPr>
        <p:spPr>
          <a:xfrm>
            <a:off x="316922" y="1135207"/>
            <a:ext cx="7315200" cy="1021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Olakšavaju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razvoj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video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igara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Rešeni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/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trivijalni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Razvijanje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svoje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ideje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bez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gubljenja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vremena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razvoj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potrebnog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sistema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8995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F0C9-40C7-4420-94E9-199C927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PhaserJS</a:t>
            </a:r>
          </a:p>
        </p:txBody>
      </p:sp>
      <p:pic>
        <p:nvPicPr>
          <p:cNvPr id="4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5815E97-A842-4498-8DBC-0E127B1625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32DF5EE-16AE-4A89-9D72-5DB89BF9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65" y="243827"/>
            <a:ext cx="3106179" cy="2663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DA70C9-9D23-4EA1-997D-839671EF7384}"/>
              </a:ext>
            </a:extLst>
          </p:cNvPr>
          <p:cNvSpPr txBox="1"/>
          <p:nvPr/>
        </p:nvSpPr>
        <p:spPr>
          <a:xfrm>
            <a:off x="227582" y="3920743"/>
            <a:ext cx="8790287" cy="699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Postoji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>
                <a:solidFill>
                  <a:srgbClr val="0070C0"/>
                </a:solidFill>
                <a:latin typeface="Georg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boilerplate</a:t>
            </a:r>
            <a:r>
              <a:rPr lang="en-US" dirty="0">
                <a:solidFill>
                  <a:srgbClr val="0070C0"/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projekat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koji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iskoristio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bih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postavio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2D platformer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igricu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Link do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github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platformera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 </a:t>
            </a:r>
            <a:r>
              <a:rPr lang="en-US" dirty="0">
                <a:solidFill>
                  <a:srgbClr val="0070C0"/>
                </a:solidFill>
                <a:latin typeface="Georgi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https://github.com/ObradovicZ/platformer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5C6CC-6C5D-424F-A740-C83923F6B739}"/>
              </a:ext>
            </a:extLst>
          </p:cNvPr>
          <p:cNvSpPr txBox="1"/>
          <p:nvPr/>
        </p:nvSpPr>
        <p:spPr>
          <a:xfrm>
            <a:off x="310428" y="1135207"/>
            <a:ext cx="3821256" cy="1668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Jedan od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najpopularnijih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Rešeni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do sad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spomenuti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mnogi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drugi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Step by step </a:t>
            </a:r>
            <a:r>
              <a:rPr lang="en-US" dirty="0">
                <a:solidFill>
                  <a:srgbClr val="0070C0"/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dokumentacija</a:t>
            </a:r>
            <a:endParaRPr lang="en-US">
              <a:solidFill>
                <a:srgbClr val="0070C0"/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Odličan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>
                <a:solidFill>
                  <a:srgbClr val="0070C0"/>
                </a:solidFill>
                <a:latin typeface="Georgi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community</a:t>
            </a:r>
            <a:r>
              <a:rPr lang="en-US" dirty="0">
                <a:solidFill>
                  <a:srgbClr val="0070C0"/>
                </a:solidFill>
                <a:latin typeface="Georgia"/>
              </a:rPr>
              <a:t>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46499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1835-0E98-4915-853B-DB6C0D25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Dobre </a:t>
            </a:r>
            <a:r>
              <a:rPr lang="en-US" dirty="0" err="1"/>
              <a:t>strane</a:t>
            </a:r>
            <a:r>
              <a:rPr lang="en-US" dirty="0"/>
              <a:t> Game dev-a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DEB51-8C98-4846-B9D4-1C475A44F2AF}"/>
              </a:ext>
            </a:extLst>
          </p:cNvPr>
          <p:cNvSpPr txBox="1"/>
          <p:nvPr/>
        </p:nvSpPr>
        <p:spPr>
          <a:xfrm>
            <a:off x="312008" y="1254211"/>
            <a:ext cx="8296017" cy="15604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Odličan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vežbanje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logike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Odličan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unapređenje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znanja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Javascript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jezika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Zabavan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način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za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rešavanje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matematičkih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problema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Razvija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dopušta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pokažete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kreativnost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  <p:pic>
        <p:nvPicPr>
          <p:cNvPr id="5" name="Google Shape;259;ge150f9a8ea_0_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223EE30-3943-48D5-927B-2193A80EA4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09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/>
          <p:nvPr/>
        </p:nvSpPr>
        <p:spPr>
          <a:xfrm>
            <a:off x="-28650" y="41850"/>
            <a:ext cx="9201300" cy="5212200"/>
          </a:xfrm>
          <a:prstGeom prst="rect">
            <a:avLst/>
          </a:prstGeom>
          <a:solidFill>
            <a:srgbClr val="000000">
              <a:alpha val="54117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 txBox="1">
            <a:spLocks noGrp="1"/>
          </p:cNvSpPr>
          <p:nvPr>
            <p:ph type="body" idx="1"/>
          </p:nvPr>
        </p:nvSpPr>
        <p:spPr>
          <a:xfrm>
            <a:off x="934764" y="1946434"/>
            <a:ext cx="72744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indent="0" algn="ctr">
              <a:lnSpc>
                <a:spcPct val="80000"/>
              </a:lnSpc>
              <a:buSzPts val="2200"/>
            </a:pP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Hvala </a:t>
            </a:r>
            <a:r>
              <a:rPr lang="en-GB" sz="3600" b="1" dirty="0" err="1">
                <a:latin typeface="Montserrat"/>
                <a:ea typeface="Montserrat"/>
                <a:cs typeface="Montserrat"/>
                <a:sym typeface="Montserrat"/>
              </a:rPr>
              <a:t>na</a:t>
            </a: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3600" b="1" dirty="0" err="1">
                <a:latin typeface="Montserrat"/>
                <a:ea typeface="Montserrat"/>
                <a:cs typeface="Montserrat"/>
                <a:sym typeface="Montserrat"/>
              </a:rPr>
              <a:t>pažnji</a:t>
            </a: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2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3150" y="4070249"/>
            <a:ext cx="1037700" cy="5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  <a:sym typeface="Muli"/>
              </a:rPr>
              <a:t>Game Development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3" name="Google Shape;2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"/>
          <p:cNvSpPr txBox="1">
            <a:spLocks noGrp="1"/>
          </p:cNvSpPr>
          <p:nvPr>
            <p:ph type="body" idx="4294967295"/>
          </p:nvPr>
        </p:nvSpPr>
        <p:spPr>
          <a:xfrm>
            <a:off x="387900" y="1007212"/>
            <a:ext cx="7350171" cy="272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Početak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1960.tih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</a:rPr>
              <a:t>godina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traje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dan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danas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. </a:t>
            </a:r>
            <a:endParaRPr lang="en-US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Simulacija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događaja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bez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stvarnih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posledica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.</a:t>
            </a:r>
            <a:endParaRPr lang="en-US">
              <a:solidFill>
                <a:schemeClr val="bg2"/>
              </a:solidFill>
              <a:latin typeface="Georgia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JavaScript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sve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popularniji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u game development-u</a:t>
            </a: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>
                <a:ea typeface="Muli"/>
              </a:rPr>
              <a:t>Game Design Document (GDD).</a:t>
            </a:r>
            <a:endParaRPr lang="en-GB" sz="1200" dirty="0">
              <a:solidFill>
                <a:schemeClr val="bg2"/>
              </a:solidFill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endParaRPr lang="en-GB" sz="1200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endParaRPr lang="en-GB" sz="1200" dirty="0">
              <a:solidFill>
                <a:schemeClr val="bg2"/>
              </a:solidFill>
              <a:latin typeface="Georgia"/>
              <a:ea typeface="Muli"/>
            </a:endParaRPr>
          </a:p>
          <a:p>
            <a:pPr marL="152400" indent="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None/>
            </a:pPr>
            <a:endParaRPr lang="en-GB" sz="1200" dirty="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05" name="Google Shape;20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  <a:sym typeface="Muli"/>
              </a:rPr>
              <a:t>Game Design Document (GDD)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1" name="Google Shape;2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"/>
          <p:cNvSpPr txBox="1">
            <a:spLocks noGrp="1"/>
          </p:cNvSpPr>
          <p:nvPr>
            <p:ph type="body" idx="4294967295"/>
          </p:nvPr>
        </p:nvSpPr>
        <p:spPr>
          <a:xfrm>
            <a:off x="387900" y="1351410"/>
            <a:ext cx="7545000" cy="351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Priča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Heroj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ili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glavni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junak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,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ostali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učesnici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  <a:buFont typeface="Arial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Okruženje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kojem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se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dešava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radnja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Gameplay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tj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način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igranja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utisak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koji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ostavlja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igrača</a:t>
            </a: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Dizajn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aseti</a:t>
            </a: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Muzika 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zvučni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efekti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>
              <a:lnSpc>
                <a:spcPct val="150000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Korisnički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interfejs</a:t>
            </a:r>
            <a:endParaRPr lang="en-GB" dirty="0" err="1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457200" marR="0" lvl="0" indent="-30480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Muli"/>
              <a:buChar char="●"/>
            </a:pPr>
            <a:endParaRPr lang="en-GB" sz="1200" dirty="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13" name="Google Shape;2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AD3806-029E-4B20-8116-C70B29BF89C5}"/>
              </a:ext>
            </a:extLst>
          </p:cNvPr>
          <p:cNvSpPr txBox="1"/>
          <p:nvPr/>
        </p:nvSpPr>
        <p:spPr>
          <a:xfrm>
            <a:off x="388361" y="1005321"/>
            <a:ext cx="5438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delovi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BB54-F1D4-40F2-A5F6-A1872F822F17}"/>
              </a:ext>
            </a:extLst>
          </p:cNvPr>
          <p:cNvSpPr txBox="1"/>
          <p:nvPr/>
        </p:nvSpPr>
        <p:spPr>
          <a:xfrm>
            <a:off x="388361" y="3958829"/>
            <a:ext cx="776980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GDD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nije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obavezan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nema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striktnu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formu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Pomaže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da se ne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odstupa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prvobitne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ideje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sym typeface="Muli"/>
              </a:rPr>
              <a:t>Game Development</a:t>
            </a:r>
            <a:r>
              <a:rPr lang="en-GB" sz="2400" dirty="0">
                <a:latin typeface="Muli"/>
                <a:sym typeface="Muli"/>
              </a:rPr>
              <a:t> JavaScript-u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>
            <a:spLocks noGrp="1"/>
          </p:cNvSpPr>
          <p:nvPr>
            <p:ph type="body" idx="4294967295"/>
          </p:nvPr>
        </p:nvSpPr>
        <p:spPr>
          <a:xfrm>
            <a:off x="387900" y="1210290"/>
            <a:ext cx="7545000" cy="29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Najčešći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pristup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uz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pomoć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Canvas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elementa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  <a:ea typeface="Muli"/>
              <a:cs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Canvas se </a:t>
            </a:r>
            <a:r>
              <a:rPr lang="en-GB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koristi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za </a:t>
            </a:r>
            <a:r>
              <a:rPr lang="en-GB" sz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iscrtavanje </a:t>
            </a:r>
            <a:r>
              <a:rPr lang="en-GB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objekata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</a:t>
            </a:r>
            <a:r>
              <a:rPr lang="en-GB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na</a:t>
            </a:r>
            <a:r>
              <a:rPr lang="en-GB" sz="120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Muli"/>
                <a:cs typeface="Muli"/>
                <a:sym typeface="Muli"/>
              </a:rPr>
              <a:t> ekranu </a:t>
            </a:r>
            <a:endParaRPr lang="en-GB" sz="1200">
              <a:solidFill>
                <a:schemeClr val="tx1">
                  <a:lumMod val="75000"/>
                  <a:lumOff val="25000"/>
                </a:schemeClr>
              </a:solidFill>
              <a:latin typeface="Georgia"/>
              <a:ea typeface="Muli"/>
              <a:cs typeface="Muli"/>
            </a:endParaRPr>
          </a:p>
          <a:p>
            <a:pPr marL="152400" indent="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None/>
            </a:pPr>
            <a:endParaRPr lang="en-GB" sz="1200" dirty="0">
              <a:solidFill>
                <a:srgbClr val="1C1C1C"/>
              </a:solidFill>
              <a:latin typeface="Georgia"/>
              <a:ea typeface="Muli"/>
              <a:cs typeface="Muli"/>
            </a:endParaRPr>
          </a:p>
          <a:p>
            <a:pPr marL="914400" indent="0">
              <a:lnSpc>
                <a:spcPct val="150000"/>
              </a:lnSpc>
              <a:spcBef>
                <a:spcPts val="2400"/>
              </a:spcBef>
              <a:buClr>
                <a:srgbClr val="595959"/>
              </a:buClr>
              <a:buNone/>
            </a:pPr>
            <a:endParaRPr lang="en-US" sz="1200" dirty="0">
              <a:solidFill>
                <a:srgbClr val="1C1C1C"/>
              </a:solidFill>
              <a:latin typeface="Georgia"/>
              <a:ea typeface="Muli"/>
              <a:cs typeface="Muli"/>
            </a:endParaRPr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</a:rPr>
              <a:t>Canvas coordinates</a:t>
            </a:r>
            <a:endParaRPr lang="en-US" dirty="0"/>
          </a:p>
        </p:txBody>
      </p:sp>
      <p:pic>
        <p:nvPicPr>
          <p:cNvPr id="251" name="Google Shape;2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71DF77C-C65F-4254-914B-DD517B163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8104" y="968420"/>
            <a:ext cx="5861538" cy="38904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217530-92C4-4A63-BCEE-EDA3E53D9F69}"/>
              </a:ext>
            </a:extLst>
          </p:cNvPr>
          <p:cNvSpPr txBox="1"/>
          <p:nvPr/>
        </p:nvSpPr>
        <p:spPr>
          <a:xfrm>
            <a:off x="5502636" y="2656825"/>
            <a:ext cx="34380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Gornji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levi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ugao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koordinate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(0, 0).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ea typeface="Muli"/>
                <a:cs typeface="Muli"/>
              </a:rPr>
              <a:t>Canvas –  fillRect(x, y, width, height);</a:t>
            </a:r>
            <a:endParaRPr lang="en-GB" sz="2400" b="0" i="0" u="none" strike="noStrike" cap="none" dirty="0">
              <a:solidFill>
                <a:schemeClr val="dk1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CF413C-B3ED-4999-8D53-66A2379EC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56" y="938313"/>
            <a:ext cx="5120120" cy="4000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D7CC5-AD16-41EC-8E79-8660F6C95D48}"/>
              </a:ext>
            </a:extLst>
          </p:cNvPr>
          <p:cNvSpPr txBox="1"/>
          <p:nvPr/>
        </p:nvSpPr>
        <p:spPr>
          <a:xfrm>
            <a:off x="5064269" y="4323917"/>
            <a:ext cx="32757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u="sng" dirty="0">
                <a:solidFill>
                  <a:srgbClr val="0070C0"/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https://developer.mozilla.org/en-US/docs/Web/HTML/Element/canvas</a:t>
            </a:r>
            <a:endParaRPr lang="en-US" sz="1200" u="sng">
              <a:solidFill>
                <a:srgbClr val="0070C0"/>
              </a:solidFill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43C2E-45ED-4D62-AFFC-9BD0FA193FBA}"/>
              </a:ext>
            </a:extLst>
          </p:cNvPr>
          <p:cNvSpPr txBox="1"/>
          <p:nvPr/>
        </p:nvSpPr>
        <p:spPr>
          <a:xfrm>
            <a:off x="5064269" y="4096616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Link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150f9a8ea_0_22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sym typeface="Muli"/>
              </a:rPr>
              <a:t>Game loop</a:t>
            </a:r>
            <a:endParaRPr lang="en-US"/>
          </a:p>
        </p:txBody>
      </p:sp>
      <p:pic>
        <p:nvPicPr>
          <p:cNvPr id="243" name="Google Shape;243;ge150f9a8ea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46625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e150f9a8ea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FB2E009-C579-4D27-BBA4-2EB97BA2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47" y="2958109"/>
            <a:ext cx="3658899" cy="1704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04699-411A-4EEC-B8A3-A9AE5C181954}"/>
              </a:ext>
            </a:extLst>
          </p:cNvPr>
          <p:cNvSpPr txBox="1"/>
          <p:nvPr/>
        </p:nvSpPr>
        <p:spPr>
          <a:xfrm>
            <a:off x="4375871" y="268035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primer u JavaScript-u: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EE761-B43B-4574-A422-35CAD1844666}"/>
              </a:ext>
            </a:extLst>
          </p:cNvPr>
          <p:cNvSpPr txBox="1"/>
          <p:nvPr/>
        </p:nvSpPr>
        <p:spPr>
          <a:xfrm>
            <a:off x="326748" y="265421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Pseudo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kod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1488F-DD18-4831-A2F5-A774EA9272C4}"/>
              </a:ext>
            </a:extLst>
          </p:cNvPr>
          <p:cNvSpPr txBox="1"/>
          <p:nvPr/>
        </p:nvSpPr>
        <p:spPr>
          <a:xfrm>
            <a:off x="326748" y="942488"/>
            <a:ext cx="4306853" cy="16689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Beskonačna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petlja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Prate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promene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Stalno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iscrtava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nova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60FPS (Frames per second) = 60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slika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sekundi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dirty="0">
                <a:solidFill>
                  <a:srgbClr val="0070C0"/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window.requestAnimationFrame(); 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88D697-8FF4-487D-828A-19ECB1BBE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871" y="3063052"/>
            <a:ext cx="3983615" cy="17709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150f9a8ea_0_7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</a:rPr>
              <a:t>User input and player movement</a:t>
            </a:r>
            <a:endParaRPr lang="en-US"/>
          </a:p>
        </p:txBody>
      </p:sp>
      <p:pic>
        <p:nvPicPr>
          <p:cNvPr id="259" name="Google Shape;259;ge150f9a8ea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e150f9a8ea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C08F06A-8DA9-4471-80A4-74794E7C8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63" y="903026"/>
            <a:ext cx="4693443" cy="41304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47E954-3F08-4DB1-AC42-B64381567294}"/>
              </a:ext>
            </a:extLst>
          </p:cNvPr>
          <p:cNvSpPr txBox="1"/>
          <p:nvPr/>
        </p:nvSpPr>
        <p:spPr>
          <a:xfrm>
            <a:off x="5357813" y="138753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Georgia"/>
                <a:hlinkClick r:id="rId6"/>
              </a:rPr>
              <a:t>https://codepen.io/zzz11/pen/MWmeojj</a:t>
            </a:r>
            <a:endParaRPr lang="en-US"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D23CE-B4C5-4EED-9183-3B46F1214DB4}"/>
              </a:ext>
            </a:extLst>
          </p:cNvPr>
          <p:cNvSpPr txBox="1"/>
          <p:nvPr/>
        </p:nvSpPr>
        <p:spPr>
          <a:xfrm>
            <a:off x="5321178" y="90450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Osnovno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kretanje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 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inut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lag) 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codepen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BC93A-B3DD-4B59-BEA3-07E3BE8D7D34}"/>
              </a:ext>
            </a:extLst>
          </p:cNvPr>
          <p:cNvSpPr txBox="1"/>
          <p:nvPr/>
        </p:nvSpPr>
        <p:spPr>
          <a:xfrm>
            <a:off x="5357813" y="226896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Naprednije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kretanje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nezavisno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od input lag-a: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7E0BB-E294-4956-9457-6F7A55F2A340}"/>
              </a:ext>
            </a:extLst>
          </p:cNvPr>
          <p:cNvSpPr txBox="1"/>
          <p:nvPr/>
        </p:nvSpPr>
        <p:spPr>
          <a:xfrm>
            <a:off x="5357813" y="270748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Georgia"/>
                <a:hlinkClick r:id="rId7"/>
              </a:rPr>
              <a:t>https://codepen.io/zzz11/pen/QWvEgzG</a:t>
            </a:r>
            <a:endParaRPr lang="en-US">
              <a:latin typeface="Georg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2BAEC-B75A-4B7F-8D51-56AD07C39175}"/>
              </a:ext>
            </a:extLst>
          </p:cNvPr>
          <p:cNvSpPr txBox="1"/>
          <p:nvPr/>
        </p:nvSpPr>
        <p:spPr>
          <a:xfrm>
            <a:off x="5357813" y="35253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Mini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igra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– Flappy Bird like: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040B4-B686-451A-BFB8-850C131D85F1}"/>
              </a:ext>
            </a:extLst>
          </p:cNvPr>
          <p:cNvSpPr txBox="1"/>
          <p:nvPr/>
        </p:nvSpPr>
        <p:spPr>
          <a:xfrm>
            <a:off x="5357813" y="383619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eorgia"/>
                <a:hlinkClick r:id="rId8"/>
              </a:rPr>
              <a:t>https://codepen.io/zzz11/project/editor/XJzMRm</a:t>
            </a:r>
            <a:r>
              <a:rPr lang="en-US" dirty="0">
                <a:latin typeface="Georgia"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e150f9a8ea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e150f9a8ea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37F442-27B5-462A-9363-D102EB87C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03" y="394853"/>
            <a:ext cx="7837200" cy="49812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88BC72-D544-4CEE-8BFB-7BA27F280141}"/>
              </a:ext>
            </a:extLst>
          </p:cNvPr>
          <p:cNvSpPr txBox="1"/>
          <p:nvPr/>
        </p:nvSpPr>
        <p:spPr>
          <a:xfrm>
            <a:off x="3629026" y="4207019"/>
            <a:ext cx="50032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https://developer.mozilla.org/en-US/docs/Web/API/CanvasRenderingContext2D/drawImage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23067-08A0-4A0C-9E5B-6D1969189C0F}"/>
              </a:ext>
            </a:extLst>
          </p:cNvPr>
          <p:cNvSpPr txBox="1"/>
          <p:nvPr/>
        </p:nvSpPr>
        <p:spPr>
          <a:xfrm>
            <a:off x="3629025" y="4031672"/>
            <a:ext cx="27432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/>
              </a:rPr>
              <a:t>Link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ck">
  <a:themeElements>
    <a:clrScheme name="Black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Simple Light</vt:lpstr>
      <vt:lpstr>Simple Light</vt:lpstr>
      <vt:lpstr>Black</vt:lpstr>
      <vt:lpstr>PowerPoint Presentation</vt:lpstr>
      <vt:lpstr>Game Development </vt:lpstr>
      <vt:lpstr>Game Design Document (GDD) </vt:lpstr>
      <vt:lpstr>Game Development JavaScript-u </vt:lpstr>
      <vt:lpstr>Canvas coordinates</vt:lpstr>
      <vt:lpstr>Canvas –  fillRect(x, y, width, height);</vt:lpstr>
      <vt:lpstr>Game loop</vt:lpstr>
      <vt:lpstr>User input and player movement</vt:lpstr>
      <vt:lpstr>PowerPoint Presentation</vt:lpstr>
      <vt:lpstr>Animation</vt:lpstr>
      <vt:lpstr>Animation state</vt:lpstr>
      <vt:lpstr>JavaScript game dev frameworks</vt:lpstr>
      <vt:lpstr>PhaserJS</vt:lpstr>
      <vt:lpstr>Dobre strane Game dev-a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Zagar</dc:creator>
  <cp:revision>1064</cp:revision>
  <dcterms:modified xsi:type="dcterms:W3CDTF">2021-07-13T18:37:02Z</dcterms:modified>
</cp:coreProperties>
</file>