
<file path=[Content_Types].xml><?xml version="1.0" encoding="utf-8"?>
<Types xmlns="http://schemas.openxmlformats.org/package/2006/content-types">
  <Default Extension="bin" ContentType="application/vnd.openxmlformats-officedocument.oleObject"/>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embeddedFontLst>
    <p:embeddedFont>
      <p:font typeface="Calibri" panose="020F0502020204030204" pitchFamily="34" charset="0"/>
      <p:regular r:id="rId32"/>
      <p:bold r:id="rId33"/>
      <p:italic r:id="rId34"/>
      <p:boldItalic r:id="rId35"/>
    </p:embeddedFont>
    <p:embeddedFont>
      <p:font typeface="Noto Sans Symbols" panose="020B060402020202020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gWNTiRxEGLPa9AlEuRla63JQ78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9" name="Google Shape;169;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6" name="Google Shape;17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https://www.educba.com/data-warehouse-implementation/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3: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4" name="Google Shape;184;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
        <p:nvSpPr>
          <p:cNvPr id="191" name="Google Shape;19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2" name="Google Shape;192;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
        <p:nvSpPr>
          <p:cNvPr id="200" name="Google Shape;20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01" name="Google Shape;201;p15: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
        <p:nvSpPr>
          <p:cNvPr id="207" name="Google Shape;20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8" name="Google Shape;208;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To depict these characteristics, let us consider a number of databases.  We begin with a simple university database (Figure 1) since you have some familiarity with the workings of a university.  A simplified university database contains data about students, faculty, courses, course offerings, and enrollments.  The database supports procedures such as registering for classes, assigning faculty to course offerings, recording grades, and scheduling course offerings. Relationships in the university database support answers to questions such as</a:t>
            </a:r>
            <a:endParaRPr/>
          </a:p>
          <a:p>
            <a:pPr marL="0" lvl="0" indent="0" algn="l" rtl="0">
              <a:lnSpc>
                <a:spcPct val="100000"/>
              </a:lnSpc>
              <a:spcBef>
                <a:spcPts val="0"/>
              </a:spcBef>
              <a:spcAft>
                <a:spcPts val="0"/>
              </a:spcAft>
              <a:buSzPts val="1400"/>
              <a:buNone/>
            </a:pPr>
            <a:r>
              <a:rPr lang="en-US">
                <a:latin typeface="Noto Sans Symbols"/>
                <a:ea typeface="Noto Sans Symbols"/>
                <a:cs typeface="Noto Sans Symbols"/>
                <a:sym typeface="Noto Sans Symbols"/>
              </a:rPr>
              <a:t>∙</a:t>
            </a:r>
            <a:r>
              <a:rPr lang="en-US"/>
              <a:t>         What offerings are available for a course in a given academic period?</a:t>
            </a:r>
            <a:endParaRPr/>
          </a:p>
          <a:p>
            <a:pPr marL="0" lvl="0" indent="0" algn="l" rtl="0">
              <a:lnSpc>
                <a:spcPct val="100000"/>
              </a:lnSpc>
              <a:spcBef>
                <a:spcPts val="0"/>
              </a:spcBef>
              <a:spcAft>
                <a:spcPts val="0"/>
              </a:spcAft>
              <a:buSzPts val="1400"/>
              <a:buNone/>
            </a:pPr>
            <a:r>
              <a:rPr lang="en-US">
                <a:latin typeface="Noto Sans Symbols"/>
                <a:ea typeface="Noto Sans Symbols"/>
                <a:cs typeface="Noto Sans Symbols"/>
                <a:sym typeface="Noto Sans Symbols"/>
              </a:rPr>
              <a:t>∙</a:t>
            </a:r>
            <a:r>
              <a:rPr lang="en-US"/>
              <a:t>         Who is the instructor for an offering of a course?</a:t>
            </a:r>
            <a:endParaRPr/>
          </a:p>
          <a:p>
            <a:pPr marL="0" lvl="0" indent="0" algn="l" rtl="0">
              <a:lnSpc>
                <a:spcPct val="100000"/>
              </a:lnSpc>
              <a:spcBef>
                <a:spcPts val="0"/>
              </a:spcBef>
              <a:spcAft>
                <a:spcPts val="0"/>
              </a:spcAft>
              <a:buSzPts val="1400"/>
              <a:buNone/>
            </a:pPr>
            <a:r>
              <a:rPr lang="en-US">
                <a:latin typeface="Noto Sans Symbols"/>
                <a:ea typeface="Noto Sans Symbols"/>
                <a:cs typeface="Noto Sans Symbols"/>
                <a:sym typeface="Noto Sans Symbols"/>
              </a:rPr>
              <a:t>∙</a:t>
            </a:r>
            <a:r>
              <a:rPr lang="en-US"/>
              <a:t>         What students are enrolled in an offering of a course?</a:t>
            </a: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
        <p:nvSpPr>
          <p:cNvPr id="222" name="Google Shape;22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3" name="Google Shape;223;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The </a:t>
            </a:r>
            <a:r>
              <a:rPr lang="en-US" u="sng"/>
              <a:t>first generation</a:t>
            </a:r>
            <a:r>
              <a:rPr lang="en-US"/>
              <a:t> supported sequential and random searching, but the user was required to write a computer program to obtain access.</a:t>
            </a:r>
            <a:endParaRPr/>
          </a:p>
          <a:p>
            <a:pPr marL="0" lvl="0" indent="0" algn="l" rtl="0">
              <a:lnSpc>
                <a:spcPct val="100000"/>
              </a:lnSpc>
              <a:spcBef>
                <a:spcPts val="0"/>
              </a:spcBef>
              <a:spcAft>
                <a:spcPts val="0"/>
              </a:spcAft>
              <a:buSzPts val="1400"/>
              <a:buNone/>
            </a:pPr>
            <a:r>
              <a:rPr lang="en-US"/>
              <a:t>The </a:t>
            </a:r>
            <a:r>
              <a:rPr lang="en-US" u="sng"/>
              <a:t>second generation</a:t>
            </a:r>
            <a:r>
              <a:rPr lang="en-US"/>
              <a:t> products were the first true DBMSs as they could manage multiple entity types and relationships. However, to obtain access to data, a computer program still had to be written. Second generation systems are referred to as “navigational” because the programmer had to write code to navigate among a network of linked records.</a:t>
            </a:r>
            <a:endParaRPr/>
          </a:p>
          <a:p>
            <a:pPr marL="0" lvl="0" indent="0" algn="l" rtl="0">
              <a:lnSpc>
                <a:spcPct val="100000"/>
              </a:lnSpc>
              <a:spcBef>
                <a:spcPts val="0"/>
              </a:spcBef>
              <a:spcAft>
                <a:spcPts val="0"/>
              </a:spcAft>
              <a:buSzPts val="1400"/>
              <a:buNone/>
            </a:pPr>
            <a:r>
              <a:rPr lang="en-US" u="sng"/>
              <a:t>Third generation</a:t>
            </a:r>
            <a:r>
              <a:rPr lang="en-US"/>
              <a:t> systems are known as relational DBMSs because of the foundation based on mathematical relations and associated operators. Optimization technology was developed so that access using non-procedural languages would be efficient.</a:t>
            </a:r>
            <a:endParaRPr/>
          </a:p>
          <a:p>
            <a:pPr marL="0" lvl="0" indent="0" algn="l" rtl="0">
              <a:lnSpc>
                <a:spcPct val="100000"/>
              </a:lnSpc>
              <a:spcBef>
                <a:spcPts val="0"/>
              </a:spcBef>
              <a:spcAft>
                <a:spcPts val="0"/>
              </a:spcAft>
              <a:buSzPts val="1400"/>
              <a:buNone/>
            </a:pPr>
            <a:r>
              <a:rPr lang="en-US"/>
              <a:t>Fourth generation systems can store and manipulate unconventional data types such as images, videos, maps, sounds, and animations.  Because these systems view any kind of data as an object to manage, fourth generation systems are sometimes called “object-oriented” or “object-relational”. In addition to the emphasis on objects, the Internet is pushing DBMSs to develop new forms of distributed processing.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
        <p:nvSpPr>
          <p:cNvPr id="231" name="Google Shape;23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2" name="Google Shape;232;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
        <p:nvSpPr>
          <p:cNvPr id="238" name="Google Shape;23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9" name="Google Shape;23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1: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2: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2" name="Google Shape;252;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3:notes"/>
          <p:cNvSpPr>
            <a:spLocks noGrp="1" noRot="1" noChangeAspect="1"/>
          </p:cNvSpPr>
          <p:nvPr>
            <p:ph type="sldImg" idx="2"/>
          </p:nvPr>
        </p:nvSpPr>
        <p:spPr>
          <a:xfrm>
            <a:off x="1150938" y="692150"/>
            <a:ext cx="4556125"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9" name="Google Shape;259;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0" name="Google Shape;270;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6" name="Google Shape;276;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4" name="Google Shape;284;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1" name="Google Shape;291;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8" name="Google Shape;298;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5" name="Google Shape;305;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0" name="Google Shape;100;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16" name="Google Shape;116;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
        <p:nvSpPr>
          <p:cNvPr id="131" name="Google Shape;13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8" name="Google Shape;13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
        <p:nvSpPr>
          <p:cNvPr id="150" name="Google Shape;15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1" name="Google Shape;15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3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6" name="Google Shape;16;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0"/>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4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4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4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600"/>
              <a:buFont typeface="Calibri"/>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 name="Google Shape;22;p32"/>
          <p:cNvSpPr txBox="1"/>
          <p:nvPr/>
        </p:nvSpPr>
        <p:spPr>
          <a:xfrm>
            <a:off x="8458200" y="6248400"/>
            <a:ext cx="68580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6" name="Google Shape;26;p3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7" name="Google Shape;27;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3" name="Google Shape;33;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3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3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3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3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9"/>
          <p:cNvSpPr>
            <a:spLocks noGrp="1"/>
          </p:cNvSpPr>
          <p:nvPr>
            <p:ph type="pic" idx="2"/>
          </p:nvPr>
        </p:nvSpPr>
        <p:spPr>
          <a:xfrm>
            <a:off x="1792288" y="612775"/>
            <a:ext cx="5486400" cy="4114800"/>
          </a:xfrm>
          <a:prstGeom prst="rect">
            <a:avLst/>
          </a:prstGeom>
          <a:noFill/>
          <a:ln>
            <a:noFill/>
          </a:ln>
        </p:spPr>
      </p:sp>
      <p:sp>
        <p:nvSpPr>
          <p:cNvPr id="64" name="Google Shape;64;p3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30"/>
          <p:cNvSpPr txBox="1"/>
          <p:nvPr/>
        </p:nvSpPr>
        <p:spPr>
          <a:xfrm>
            <a:off x="8458200" y="6248400"/>
            <a:ext cx="68580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www.knightfrank.com.my/" TargetMode="External"/><Relationship Id="rId3" Type="http://schemas.openxmlformats.org/officeDocument/2006/relationships/hyperlink" Target="https://myaeon2go.com/" TargetMode="External"/><Relationship Id="rId7" Type="http://schemas.openxmlformats.org/officeDocument/2006/relationships/hyperlink" Target="https://pnm.overdrive.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www.expedia.com/" TargetMode="External"/><Relationship Id="rId11" Type="http://schemas.openxmlformats.org/officeDocument/2006/relationships/hyperlink" Target="http://www.rightmove.co.uk/" TargetMode="External"/><Relationship Id="rId5" Type="http://schemas.openxmlformats.org/officeDocument/2006/relationships/hyperlink" Target="http://www.tesco.com/" TargetMode="External"/><Relationship Id="rId10" Type="http://schemas.openxmlformats.org/officeDocument/2006/relationships/hyperlink" Target="http://www.maybank2u.com.my/" TargetMode="External"/><Relationship Id="rId4" Type="http://schemas.openxmlformats.org/officeDocument/2006/relationships/hyperlink" Target="http://www.amazon.com/" TargetMode="External"/><Relationship Id="rId9" Type="http://schemas.openxmlformats.org/officeDocument/2006/relationships/hyperlink" Target="http://www.psz.utm.my/"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gi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a:spLocks noGrp="1"/>
          </p:cNvSpPr>
          <p:nvPr>
            <p:ph type="ctrTitle"/>
          </p:nvPr>
        </p:nvSpPr>
        <p:spPr>
          <a:xfrm>
            <a:off x="685800" y="2119667"/>
            <a:ext cx="7772400" cy="1470025"/>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Chapter 1</a:t>
            </a:r>
            <a:endParaRPr/>
          </a:p>
        </p:txBody>
      </p:sp>
      <p:sp>
        <p:nvSpPr>
          <p:cNvPr id="86" name="Google Shape;86;p1"/>
          <p:cNvSpPr txBox="1">
            <a:spLocks noGrp="1"/>
          </p:cNvSpPr>
          <p:nvPr>
            <p:ph type="subTitle" idx="1"/>
          </p:nvPr>
        </p:nvSpPr>
        <p:spPr>
          <a:xfrm>
            <a:off x="1143000" y="3733800"/>
            <a:ext cx="6858000" cy="1190625"/>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rgbClr val="888888"/>
              </a:buClr>
              <a:buSzPts val="3200"/>
              <a:buNone/>
            </a:pPr>
            <a:r>
              <a:rPr lang="en-US"/>
              <a:t>Applications of Database</a:t>
            </a:r>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just" rtl="0">
              <a:lnSpc>
                <a:spcPct val="100000"/>
              </a:lnSpc>
              <a:spcBef>
                <a:spcPts val="0"/>
              </a:spcBef>
              <a:spcAft>
                <a:spcPts val="0"/>
              </a:spcAft>
              <a:buClr>
                <a:schemeClr val="dk1"/>
              </a:buClr>
              <a:buSzPts val="3600"/>
              <a:buFont typeface="Calibri"/>
              <a:buNone/>
            </a:pPr>
            <a:r>
              <a:rPr lang="en-US"/>
              <a:t>Examples of Database Applications</a:t>
            </a:r>
            <a:endParaRPr/>
          </a:p>
        </p:txBody>
      </p:sp>
      <p:sp>
        <p:nvSpPr>
          <p:cNvPr id="166" name="Google Shape;166;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27660" algn="just" rtl="0">
              <a:lnSpc>
                <a:spcPct val="100000"/>
              </a:lnSpc>
              <a:spcBef>
                <a:spcPts val="0"/>
              </a:spcBef>
              <a:spcAft>
                <a:spcPts val="0"/>
              </a:spcAft>
              <a:buClr>
                <a:schemeClr val="dk1"/>
              </a:buClr>
              <a:buSzPct val="100000"/>
              <a:buChar char="•"/>
            </a:pPr>
            <a:r>
              <a:rPr lang="en-US"/>
              <a:t>Purchases from the supermarket</a:t>
            </a:r>
            <a:endParaRPr/>
          </a:p>
          <a:p>
            <a:pPr marL="742950" lvl="1" indent="-272414" algn="just" rtl="0">
              <a:lnSpc>
                <a:spcPct val="100000"/>
              </a:lnSpc>
              <a:spcBef>
                <a:spcPts val="434"/>
              </a:spcBef>
              <a:spcAft>
                <a:spcPts val="0"/>
              </a:spcAft>
              <a:buSzPct val="100000"/>
              <a:buChar char="–"/>
            </a:pPr>
            <a:r>
              <a:rPr lang="en-US" u="sng">
                <a:solidFill>
                  <a:schemeClr val="hlink"/>
                </a:solidFill>
                <a:hlinkClick r:id="rId3"/>
              </a:rPr>
              <a:t>https://myaeon2go.com/</a:t>
            </a:r>
            <a:endParaRPr u="sng">
              <a:solidFill>
                <a:schemeClr val="hlink"/>
              </a:solidFill>
            </a:endParaRPr>
          </a:p>
          <a:p>
            <a:pPr marL="285750" lvl="0" indent="-270510" algn="just" rtl="0">
              <a:lnSpc>
                <a:spcPct val="100000"/>
              </a:lnSpc>
              <a:spcBef>
                <a:spcPts val="434"/>
              </a:spcBef>
              <a:spcAft>
                <a:spcPts val="0"/>
              </a:spcAft>
              <a:buSzPct val="100000"/>
              <a:buChar char="•"/>
            </a:pPr>
            <a:r>
              <a:rPr lang="en-US"/>
              <a:t>Purchases using your credit card</a:t>
            </a:r>
            <a:endParaRPr/>
          </a:p>
          <a:p>
            <a:pPr marL="742950" lvl="1" indent="-271969" algn="just" rtl="0">
              <a:lnSpc>
                <a:spcPct val="100000"/>
              </a:lnSpc>
              <a:spcBef>
                <a:spcPts val="449"/>
              </a:spcBef>
              <a:spcAft>
                <a:spcPts val="0"/>
              </a:spcAft>
              <a:buClr>
                <a:schemeClr val="dk1"/>
              </a:buClr>
              <a:buSzPct val="100000"/>
              <a:buChar char="–"/>
            </a:pPr>
            <a:r>
              <a:rPr lang="en-US" sz="2900" u="sng">
                <a:solidFill>
                  <a:schemeClr val="hlink"/>
                </a:solidFill>
                <a:hlinkClick r:id="rId4"/>
              </a:rPr>
              <a:t>www.amazon.com</a:t>
            </a:r>
            <a:endParaRPr sz="2900" u="sng">
              <a:solidFill>
                <a:schemeClr val="hlink"/>
              </a:solidFill>
              <a:hlinkClick r:id="rId5"/>
            </a:endParaRPr>
          </a:p>
          <a:p>
            <a:pPr marL="342900" lvl="0" indent="-327660" algn="just" rtl="0">
              <a:lnSpc>
                <a:spcPct val="100000"/>
              </a:lnSpc>
              <a:spcBef>
                <a:spcPts val="496"/>
              </a:spcBef>
              <a:spcAft>
                <a:spcPts val="0"/>
              </a:spcAft>
              <a:buClr>
                <a:schemeClr val="dk1"/>
              </a:buClr>
              <a:buSzPct val="100000"/>
              <a:buChar char="•"/>
            </a:pPr>
            <a:r>
              <a:rPr lang="en-US"/>
              <a:t>Booking a holiday at the travel agents</a:t>
            </a:r>
            <a:endParaRPr/>
          </a:p>
          <a:p>
            <a:pPr marL="742950" lvl="1" indent="-272414" algn="just" rtl="0">
              <a:lnSpc>
                <a:spcPct val="100000"/>
              </a:lnSpc>
              <a:spcBef>
                <a:spcPts val="434"/>
              </a:spcBef>
              <a:spcAft>
                <a:spcPts val="0"/>
              </a:spcAft>
              <a:buClr>
                <a:schemeClr val="dk1"/>
              </a:buClr>
              <a:buSzPct val="100000"/>
              <a:buChar char="–"/>
            </a:pPr>
            <a:r>
              <a:rPr lang="en-US" u="sng">
                <a:solidFill>
                  <a:schemeClr val="hlink"/>
                </a:solidFill>
                <a:hlinkClick r:id="rId6"/>
              </a:rPr>
              <a:t>www.expedia.com.my</a:t>
            </a:r>
            <a:endParaRPr u="sng">
              <a:solidFill>
                <a:schemeClr val="hlink"/>
              </a:solidFill>
              <a:hlinkClick r:id="rId4"/>
            </a:endParaRPr>
          </a:p>
          <a:p>
            <a:pPr marL="342900" lvl="0" indent="-327660" algn="just" rtl="0">
              <a:lnSpc>
                <a:spcPct val="100000"/>
              </a:lnSpc>
              <a:spcBef>
                <a:spcPts val="496"/>
              </a:spcBef>
              <a:spcAft>
                <a:spcPts val="0"/>
              </a:spcAft>
              <a:buClr>
                <a:schemeClr val="dk1"/>
              </a:buClr>
              <a:buSzPct val="100000"/>
              <a:buChar char="•"/>
            </a:pPr>
            <a:r>
              <a:rPr lang="en-US"/>
              <a:t>Using the local library</a:t>
            </a:r>
            <a:endParaRPr/>
          </a:p>
          <a:p>
            <a:pPr marL="742950" lvl="1" indent="-272414" algn="just" rtl="0">
              <a:lnSpc>
                <a:spcPct val="100000"/>
              </a:lnSpc>
              <a:spcBef>
                <a:spcPts val="434"/>
              </a:spcBef>
              <a:spcAft>
                <a:spcPts val="0"/>
              </a:spcAft>
              <a:buSzPct val="100000"/>
              <a:buChar char="–"/>
            </a:pPr>
            <a:r>
              <a:rPr lang="en-US" u="sng">
                <a:solidFill>
                  <a:schemeClr val="hlink"/>
                </a:solidFill>
                <a:hlinkClick r:id="rId7"/>
              </a:rPr>
              <a:t>https://pnm.overdrive.com/</a:t>
            </a:r>
            <a:endParaRPr u="sng">
              <a:solidFill>
                <a:schemeClr val="hlink"/>
              </a:solidFill>
            </a:endParaRPr>
          </a:p>
          <a:p>
            <a:pPr marL="285750" lvl="0" indent="-270510" algn="just" rtl="0">
              <a:lnSpc>
                <a:spcPct val="100000"/>
              </a:lnSpc>
              <a:spcBef>
                <a:spcPts val="434"/>
              </a:spcBef>
              <a:spcAft>
                <a:spcPts val="0"/>
              </a:spcAft>
              <a:buSzPct val="100000"/>
              <a:buChar char="•"/>
            </a:pPr>
            <a:r>
              <a:rPr lang="en-US"/>
              <a:t>Property management</a:t>
            </a:r>
            <a:endParaRPr/>
          </a:p>
          <a:p>
            <a:pPr marL="742950" lvl="1" indent="-272414" algn="just" rtl="0">
              <a:lnSpc>
                <a:spcPct val="100000"/>
              </a:lnSpc>
              <a:spcBef>
                <a:spcPts val="434"/>
              </a:spcBef>
              <a:spcAft>
                <a:spcPts val="0"/>
              </a:spcAft>
              <a:buClr>
                <a:schemeClr val="dk1"/>
              </a:buClr>
              <a:buSzPct val="100000"/>
              <a:buChar char="–"/>
            </a:pPr>
            <a:r>
              <a:rPr lang="en-US" u="sng">
                <a:solidFill>
                  <a:schemeClr val="hlink"/>
                </a:solidFill>
                <a:hlinkClick r:id="rId8"/>
              </a:rPr>
              <a:t>www.knightfrank.com.my</a:t>
            </a:r>
            <a:endParaRPr u="sng">
              <a:solidFill>
                <a:schemeClr val="hlink"/>
              </a:solidFill>
              <a:hlinkClick r:id="rId9"/>
            </a:endParaRPr>
          </a:p>
          <a:p>
            <a:pPr marL="342900" lvl="0" indent="-327660" algn="just" rtl="0">
              <a:lnSpc>
                <a:spcPct val="100000"/>
              </a:lnSpc>
              <a:spcBef>
                <a:spcPts val="496"/>
              </a:spcBef>
              <a:spcAft>
                <a:spcPts val="0"/>
              </a:spcAft>
              <a:buClr>
                <a:schemeClr val="dk1"/>
              </a:buClr>
              <a:buSzPct val="100000"/>
              <a:buChar char="•"/>
            </a:pPr>
            <a:r>
              <a:rPr lang="en-US"/>
              <a:t>Banking transaction</a:t>
            </a:r>
            <a:endParaRPr/>
          </a:p>
          <a:p>
            <a:pPr marL="742950" lvl="1" indent="-272414" algn="just" rtl="0">
              <a:lnSpc>
                <a:spcPct val="100000"/>
              </a:lnSpc>
              <a:spcBef>
                <a:spcPts val="434"/>
              </a:spcBef>
              <a:spcAft>
                <a:spcPts val="0"/>
              </a:spcAft>
              <a:buClr>
                <a:schemeClr val="dk1"/>
              </a:buClr>
              <a:buSzPct val="100000"/>
              <a:buChar char="–"/>
            </a:pPr>
            <a:r>
              <a:rPr lang="en-US" u="sng">
                <a:solidFill>
                  <a:schemeClr val="hlink"/>
                </a:solidFill>
                <a:hlinkClick r:id="rId10"/>
              </a:rPr>
              <a:t>www.maybank2u.com.my</a:t>
            </a:r>
            <a:endParaRPr u="sng">
              <a:solidFill>
                <a:schemeClr val="hlink"/>
              </a:solidFill>
              <a:hlinkClick r:id="rId11"/>
            </a:endParaRPr>
          </a:p>
          <a:p>
            <a:pPr marL="342900" lvl="0" indent="-185420" algn="just" rtl="0">
              <a:lnSpc>
                <a:spcPct val="100000"/>
              </a:lnSpc>
              <a:spcBef>
                <a:spcPts val="496"/>
              </a:spcBef>
              <a:spcAft>
                <a:spcPts val="0"/>
              </a:spcAft>
              <a:buClr>
                <a:schemeClr val="dk1"/>
              </a:buClr>
              <a:buSzPct val="1000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1"/>
          <p:cNvSpPr txBox="1">
            <a:spLocks noGrp="1"/>
          </p:cNvSpPr>
          <p:nvPr>
            <p:ph type="title"/>
          </p:nvPr>
        </p:nvSpPr>
        <p:spPr>
          <a:xfrm>
            <a:off x="76200" y="76200"/>
            <a:ext cx="8915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000000"/>
              </a:buClr>
              <a:buSzPts val="4000"/>
              <a:buFont typeface="Calibri"/>
              <a:buNone/>
            </a:pPr>
            <a:r>
              <a:rPr lang="en-US" sz="4000">
                <a:solidFill>
                  <a:srgbClr val="000000"/>
                </a:solidFill>
              </a:rPr>
              <a:t>Main use of DBMS in Organizations</a:t>
            </a:r>
            <a:endParaRPr/>
          </a:p>
        </p:txBody>
      </p:sp>
      <p:sp>
        <p:nvSpPr>
          <p:cNvPr id="172" name="Google Shape;172;p11"/>
          <p:cNvSpPr txBox="1">
            <a:spLocks noGrp="1"/>
          </p:cNvSpPr>
          <p:nvPr>
            <p:ph type="body" idx="1"/>
          </p:nvPr>
        </p:nvSpPr>
        <p:spPr>
          <a:xfrm>
            <a:off x="228600" y="1219200"/>
            <a:ext cx="8229600" cy="2514600"/>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100000"/>
              </a:lnSpc>
              <a:spcBef>
                <a:spcPts val="0"/>
              </a:spcBef>
              <a:spcAft>
                <a:spcPts val="0"/>
              </a:spcAft>
              <a:buClr>
                <a:srgbClr val="000000"/>
              </a:buClr>
              <a:buSzPts val="3200"/>
              <a:buChar char="•"/>
            </a:pPr>
            <a:r>
              <a:rPr lang="en-US">
                <a:solidFill>
                  <a:srgbClr val="000000"/>
                </a:solidFill>
              </a:rPr>
              <a:t>Enterprise applications</a:t>
            </a:r>
            <a:endParaRPr/>
          </a:p>
          <a:p>
            <a:pPr marL="742950" lvl="1" indent="-285750" algn="l" rtl="0">
              <a:lnSpc>
                <a:spcPct val="100000"/>
              </a:lnSpc>
              <a:spcBef>
                <a:spcPts val="560"/>
              </a:spcBef>
              <a:spcAft>
                <a:spcPts val="0"/>
              </a:spcAft>
              <a:buClr>
                <a:srgbClr val="000000"/>
              </a:buClr>
              <a:buSzPts val="2800"/>
              <a:buChar char="–"/>
            </a:pPr>
            <a:r>
              <a:rPr lang="en-US">
                <a:solidFill>
                  <a:srgbClr val="000000"/>
                </a:solidFill>
              </a:rPr>
              <a:t>Enterprise resource planning (ERP) systems</a:t>
            </a:r>
            <a:endParaRPr/>
          </a:p>
          <a:p>
            <a:pPr marL="1143000" lvl="2" indent="-228600" algn="just" rtl="0">
              <a:lnSpc>
                <a:spcPct val="100000"/>
              </a:lnSpc>
              <a:spcBef>
                <a:spcPts val="480"/>
              </a:spcBef>
              <a:spcAft>
                <a:spcPts val="0"/>
              </a:spcAft>
              <a:buClr>
                <a:schemeClr val="dk1"/>
              </a:buClr>
              <a:buSzPts val="2400"/>
              <a:buChar char="•"/>
            </a:pPr>
            <a:r>
              <a:rPr lang="en-US"/>
              <a:t>Enterprise Resource Planning (ERP) system integrates systems across an enterprise to streamline workflow, share information among different departments, and provide insight into a business’s operations.</a:t>
            </a:r>
            <a:endParaRPr>
              <a:solidFill>
                <a:srgbClr val="000000"/>
              </a:solidFill>
            </a:endParaRPr>
          </a:p>
          <a:p>
            <a:pPr marL="0" lvl="0" indent="0" algn="l" rtl="0">
              <a:lnSpc>
                <a:spcPct val="100000"/>
              </a:lnSpc>
              <a:spcBef>
                <a:spcPts val="480"/>
              </a:spcBef>
              <a:spcAft>
                <a:spcPts val="0"/>
              </a:spcAft>
              <a:buClr>
                <a:schemeClr val="dk1"/>
              </a:buClr>
              <a:buSzPts val="2400"/>
              <a:buNone/>
            </a:pPr>
            <a:endParaRPr sz="2400"/>
          </a:p>
        </p:txBody>
      </p:sp>
      <p:pic>
        <p:nvPicPr>
          <p:cNvPr id="173" name="Google Shape;173;p11" descr="erp_modules.gif"/>
          <p:cNvPicPr preferRelativeResize="0"/>
          <p:nvPr/>
        </p:nvPicPr>
        <p:blipFill rotWithShape="1">
          <a:blip r:embed="rId3">
            <a:alphaModFix/>
          </a:blip>
          <a:srcRect/>
          <a:stretch/>
        </p:blipFill>
        <p:spPr>
          <a:xfrm>
            <a:off x="2209800" y="3508248"/>
            <a:ext cx="6078179" cy="33497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2"/>
          <p:cNvSpPr txBox="1">
            <a:spLocks noGrp="1"/>
          </p:cNvSpPr>
          <p:nvPr>
            <p:ph type="title"/>
          </p:nvPr>
        </p:nvSpPr>
        <p:spPr>
          <a:xfrm>
            <a:off x="76200" y="76200"/>
            <a:ext cx="8915400" cy="914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000000"/>
              </a:buClr>
              <a:buSzPts val="4000"/>
              <a:buFont typeface="Calibri"/>
              <a:buNone/>
            </a:pPr>
            <a:r>
              <a:rPr lang="en-US" sz="4000">
                <a:solidFill>
                  <a:srgbClr val="000000"/>
                </a:solidFill>
              </a:rPr>
              <a:t>Main use of DBMS in Organizations</a:t>
            </a:r>
            <a:endParaRPr/>
          </a:p>
        </p:txBody>
      </p:sp>
      <p:sp>
        <p:nvSpPr>
          <p:cNvPr id="179" name="Google Shape;179;p12"/>
          <p:cNvSpPr txBox="1">
            <a:spLocks noGrp="1"/>
          </p:cNvSpPr>
          <p:nvPr>
            <p:ph type="body" idx="1"/>
          </p:nvPr>
        </p:nvSpPr>
        <p:spPr>
          <a:xfrm>
            <a:off x="0" y="838200"/>
            <a:ext cx="8077200" cy="1905000"/>
          </a:xfrm>
          <a:prstGeom prst="rect">
            <a:avLst/>
          </a:prstGeom>
          <a:noFill/>
          <a:ln>
            <a:noFill/>
          </a:ln>
        </p:spPr>
        <p:txBody>
          <a:bodyPr spcFirstLastPara="1" wrap="square" lIns="91425" tIns="45700" rIns="91425" bIns="45700" anchor="t" anchorCtr="0">
            <a:normAutofit fontScale="92500"/>
          </a:bodyPr>
          <a:lstStyle/>
          <a:p>
            <a:pPr marL="342900" lvl="0" indent="-358140" algn="just" rtl="0">
              <a:lnSpc>
                <a:spcPct val="100000"/>
              </a:lnSpc>
              <a:spcBef>
                <a:spcPts val="0"/>
              </a:spcBef>
              <a:spcAft>
                <a:spcPts val="0"/>
              </a:spcAft>
              <a:buClr>
                <a:srgbClr val="000000"/>
              </a:buClr>
              <a:buSzPts val="3200"/>
              <a:buChar char="•"/>
            </a:pPr>
            <a:r>
              <a:rPr lang="en-US">
                <a:solidFill>
                  <a:srgbClr val="000000"/>
                </a:solidFill>
              </a:rPr>
              <a:t>Enterprise applications</a:t>
            </a:r>
            <a:endParaRPr/>
          </a:p>
          <a:p>
            <a:pPr marL="742950" lvl="1" indent="-299085" algn="just" rtl="0">
              <a:lnSpc>
                <a:spcPct val="100000"/>
              </a:lnSpc>
              <a:spcBef>
                <a:spcPts val="518"/>
              </a:spcBef>
              <a:spcAft>
                <a:spcPts val="0"/>
              </a:spcAft>
              <a:buClr>
                <a:srgbClr val="000000"/>
              </a:buClr>
              <a:buSzPts val="2800"/>
              <a:buChar char="–"/>
            </a:pPr>
            <a:r>
              <a:rPr lang="en-US">
                <a:solidFill>
                  <a:srgbClr val="000000"/>
                </a:solidFill>
              </a:rPr>
              <a:t>Data warehousing implementations</a:t>
            </a:r>
            <a:endParaRPr/>
          </a:p>
          <a:p>
            <a:pPr marL="1143000" lvl="2" indent="-240030" algn="just" rtl="0">
              <a:lnSpc>
                <a:spcPct val="100000"/>
              </a:lnSpc>
              <a:spcBef>
                <a:spcPts val="444"/>
              </a:spcBef>
              <a:spcAft>
                <a:spcPts val="0"/>
              </a:spcAft>
              <a:buClr>
                <a:schemeClr val="dk1"/>
              </a:buClr>
              <a:buSzPts val="2400"/>
              <a:buChar char="•"/>
            </a:pPr>
            <a:r>
              <a:rPr lang="en-US"/>
              <a:t>Database used for reporting and data analysis. Integrating data from one or more disparate sources creates a central repository of data, a data warehouse</a:t>
            </a:r>
            <a:endParaRPr>
              <a:solidFill>
                <a:srgbClr val="000000"/>
              </a:solidFill>
            </a:endParaRPr>
          </a:p>
        </p:txBody>
      </p:sp>
      <p:pic>
        <p:nvPicPr>
          <p:cNvPr id="180" name="Google Shape;180;p12" descr="Data Warehouse Implementation with Component and Advantages in detail"/>
          <p:cNvPicPr preferRelativeResize="0"/>
          <p:nvPr/>
        </p:nvPicPr>
        <p:blipFill rotWithShape="1">
          <a:blip r:embed="rId3">
            <a:alphaModFix/>
          </a:blip>
          <a:srcRect/>
          <a:stretch/>
        </p:blipFill>
        <p:spPr>
          <a:xfrm>
            <a:off x="858129" y="2954214"/>
            <a:ext cx="6930796" cy="3339867"/>
          </a:xfrm>
          <a:prstGeom prst="rect">
            <a:avLst/>
          </a:prstGeom>
          <a:noFill/>
          <a:ln>
            <a:noFill/>
          </a:ln>
        </p:spPr>
      </p:pic>
      <p:sp>
        <p:nvSpPr>
          <p:cNvPr id="181" name="Google Shape;181;p12"/>
          <p:cNvSpPr txBox="1"/>
          <p:nvPr/>
        </p:nvSpPr>
        <p:spPr>
          <a:xfrm>
            <a:off x="729752" y="6294082"/>
            <a:ext cx="3074624" cy="320852"/>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Calibri"/>
                <a:ea typeface="Calibri"/>
                <a:cs typeface="Calibri"/>
                <a:sym typeface="Calibri"/>
              </a:rPr>
              <a:t>Source: Stoneridge software,2019</a:t>
            </a:r>
            <a:endParaRPr sz="1600" b="0"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500"/>
                                        <p:tgtEl>
                                          <p:spTgt spid="1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3"/>
          <p:cNvSpPr txBox="1">
            <a:spLocks noGrp="1"/>
          </p:cNvSpPr>
          <p:nvPr>
            <p:ph type="title"/>
          </p:nvPr>
        </p:nvSpPr>
        <p:spPr>
          <a:xfrm>
            <a:off x="76200" y="76200"/>
            <a:ext cx="8915400" cy="9906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000000"/>
              </a:buClr>
              <a:buSzPts val="4000"/>
              <a:buFont typeface="Calibri"/>
              <a:buNone/>
            </a:pPr>
            <a:r>
              <a:rPr lang="en-US" sz="4000">
                <a:solidFill>
                  <a:srgbClr val="000000"/>
                </a:solidFill>
              </a:rPr>
              <a:t>Main use of DBMS in Organizations</a:t>
            </a:r>
            <a:endParaRPr/>
          </a:p>
        </p:txBody>
      </p:sp>
      <p:sp>
        <p:nvSpPr>
          <p:cNvPr id="187" name="Google Shape;187;p13"/>
          <p:cNvSpPr txBox="1">
            <a:spLocks noGrp="1"/>
          </p:cNvSpPr>
          <p:nvPr>
            <p:ph type="body" idx="1"/>
          </p:nvPr>
        </p:nvSpPr>
        <p:spPr>
          <a:xfrm>
            <a:off x="0" y="838200"/>
            <a:ext cx="8229600" cy="1905000"/>
          </a:xfrm>
          <a:prstGeom prst="rect">
            <a:avLst/>
          </a:prstGeom>
          <a:noFill/>
          <a:ln>
            <a:noFill/>
          </a:ln>
        </p:spPr>
        <p:txBody>
          <a:bodyPr spcFirstLastPara="1" wrap="square" lIns="91425" tIns="45700" rIns="91425" bIns="45700" anchor="t" anchorCtr="0">
            <a:normAutofit fontScale="92500"/>
          </a:bodyPr>
          <a:lstStyle/>
          <a:p>
            <a:pPr marL="342900" lvl="0" indent="-342900" algn="l" rtl="0">
              <a:lnSpc>
                <a:spcPct val="100000"/>
              </a:lnSpc>
              <a:spcBef>
                <a:spcPts val="0"/>
              </a:spcBef>
              <a:spcAft>
                <a:spcPts val="0"/>
              </a:spcAft>
              <a:buClr>
                <a:srgbClr val="000000"/>
              </a:buClr>
              <a:buSzPts val="3200"/>
              <a:buChar char="•"/>
            </a:pPr>
            <a:r>
              <a:rPr lang="en-US">
                <a:solidFill>
                  <a:srgbClr val="000000"/>
                </a:solidFill>
              </a:rPr>
              <a:t>Enterprise applications</a:t>
            </a:r>
            <a:endParaRPr/>
          </a:p>
          <a:p>
            <a:pPr marL="742950" lvl="1" indent="-285750" algn="l" rtl="0">
              <a:lnSpc>
                <a:spcPct val="100000"/>
              </a:lnSpc>
              <a:spcBef>
                <a:spcPts val="560"/>
              </a:spcBef>
              <a:spcAft>
                <a:spcPts val="0"/>
              </a:spcAft>
              <a:buClr>
                <a:srgbClr val="000000"/>
              </a:buClr>
              <a:buSzPts val="2800"/>
              <a:buChar char="–"/>
            </a:pPr>
            <a:r>
              <a:rPr lang="en-US">
                <a:solidFill>
                  <a:srgbClr val="000000"/>
                </a:solidFill>
              </a:rPr>
              <a:t>Big Data Analytics</a:t>
            </a:r>
            <a:endParaRPr/>
          </a:p>
          <a:p>
            <a:pPr marL="1143000" lvl="2" indent="-228600" algn="l" rtl="0">
              <a:lnSpc>
                <a:spcPct val="100000"/>
              </a:lnSpc>
              <a:spcBef>
                <a:spcPts val="480"/>
              </a:spcBef>
              <a:spcAft>
                <a:spcPts val="0"/>
              </a:spcAft>
              <a:buClr>
                <a:schemeClr val="dk1"/>
              </a:buClr>
              <a:buSzPts val="2400"/>
              <a:buChar char="•"/>
            </a:pPr>
            <a:r>
              <a:rPr lang="en-US"/>
              <a:t>The process of collecting, organizing and analyzing large sets of data to discover patterns and useful information</a:t>
            </a:r>
            <a:endParaRPr>
              <a:solidFill>
                <a:srgbClr val="000000"/>
              </a:solidFill>
            </a:endParaRPr>
          </a:p>
        </p:txBody>
      </p:sp>
      <p:pic>
        <p:nvPicPr>
          <p:cNvPr id="188" name="Google Shape;188;p13" descr="big-data-318x211.png"/>
          <p:cNvPicPr preferRelativeResize="0"/>
          <p:nvPr/>
        </p:nvPicPr>
        <p:blipFill rotWithShape="1">
          <a:blip r:embed="rId3">
            <a:alphaModFix/>
          </a:blip>
          <a:srcRect/>
          <a:stretch/>
        </p:blipFill>
        <p:spPr>
          <a:xfrm>
            <a:off x="2284918" y="2819400"/>
            <a:ext cx="5742086" cy="3810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600"/>
              <a:buFont typeface="Calibri"/>
              <a:buNone/>
            </a:pPr>
            <a:r>
              <a:rPr lang="en-US"/>
              <a:t>Initial Vocabulary</a:t>
            </a:r>
            <a:endParaRPr/>
          </a:p>
        </p:txBody>
      </p:sp>
      <p:sp>
        <p:nvSpPr>
          <p:cNvPr id="195" name="Google Shape;195;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chemeClr val="dk1"/>
              </a:buClr>
              <a:buSzPts val="3200"/>
              <a:buChar char="•"/>
            </a:pPr>
            <a:r>
              <a:rPr lang="en-US"/>
              <a:t>Data: raw facts about things and events</a:t>
            </a:r>
            <a:endParaRPr/>
          </a:p>
          <a:p>
            <a:pPr marL="342900" lvl="0" indent="-342900" algn="just" rtl="0">
              <a:lnSpc>
                <a:spcPct val="100000"/>
              </a:lnSpc>
              <a:spcBef>
                <a:spcPts val="640"/>
              </a:spcBef>
              <a:spcAft>
                <a:spcPts val="0"/>
              </a:spcAft>
              <a:buClr>
                <a:schemeClr val="dk1"/>
              </a:buClr>
              <a:buSzPts val="3200"/>
              <a:buChar char="•"/>
            </a:pPr>
            <a:r>
              <a:rPr lang="en-US"/>
              <a:t>Information: transformed data that has value for decision making</a:t>
            </a:r>
            <a:endParaRPr/>
          </a:p>
          <a:p>
            <a:pPr marL="342900" lvl="0" indent="-342900" algn="just" rtl="0">
              <a:lnSpc>
                <a:spcPct val="100000"/>
              </a:lnSpc>
              <a:spcBef>
                <a:spcPts val="640"/>
              </a:spcBef>
              <a:spcAft>
                <a:spcPts val="0"/>
              </a:spcAft>
              <a:buClr>
                <a:schemeClr val="dk1"/>
              </a:buClr>
              <a:buSzPts val="3200"/>
              <a:buChar char="•"/>
            </a:pPr>
            <a:r>
              <a:rPr lang="en-US"/>
              <a:t>Essential to organize data for retrieval and maintenance</a:t>
            </a:r>
            <a:endParaRPr/>
          </a:p>
        </p:txBody>
      </p:sp>
      <p:sp>
        <p:nvSpPr>
          <p:cNvPr id="196" name="Google Shape;196;p14"/>
          <p:cNvSpPr/>
          <p:nvPr/>
        </p:nvSpPr>
        <p:spPr>
          <a:xfrm>
            <a:off x="667950" y="4262500"/>
            <a:ext cx="7884300" cy="897000"/>
          </a:xfrm>
          <a:prstGeom prst="roundRect">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r>
              <a:rPr lang="en-US" sz="3600" i="0" u="none" strike="noStrike" cap="none" dirty="0">
                <a:solidFill>
                  <a:srgbClr val="C00000"/>
                </a:solidFill>
                <a:latin typeface="Calibri"/>
                <a:ea typeface="Calibri"/>
                <a:cs typeface="Calibri"/>
                <a:sym typeface="Calibri"/>
              </a:rPr>
              <a:t>Which are the top 100 selling products?</a:t>
            </a:r>
            <a:endParaRPr sz="3600" dirty="0">
              <a:solidFill>
                <a:srgbClr val="C00000"/>
              </a:solidFill>
              <a:latin typeface="Calibri"/>
              <a:ea typeface="Calibri"/>
              <a:cs typeface="Calibri"/>
              <a:sym typeface="Calibri"/>
            </a:endParaRPr>
          </a:p>
        </p:txBody>
      </p:sp>
      <p:sp>
        <p:nvSpPr>
          <p:cNvPr id="197" name="Google Shape;197;p14"/>
          <p:cNvSpPr/>
          <p:nvPr/>
        </p:nvSpPr>
        <p:spPr>
          <a:xfrm>
            <a:off x="667950" y="5245625"/>
            <a:ext cx="7884300" cy="1055100"/>
          </a:xfrm>
          <a:prstGeom prst="roundRect">
            <a:avLst>
              <a:gd name="adj" fmla="val 16667"/>
            </a:avLst>
          </a:prstGeom>
          <a:solidFill>
            <a:srgbClr val="FFFF00"/>
          </a:solidFill>
          <a:ln>
            <a:noFill/>
          </a:ln>
        </p:spPr>
        <p:txBody>
          <a:bodyPr spcFirstLastPara="1" wrap="square" lIns="91425" tIns="45700" rIns="91425" bIns="45700" anchor="ctr" anchorCtr="0">
            <a:noAutofit/>
          </a:bodyPr>
          <a:lstStyle/>
          <a:p>
            <a:pPr marL="0" lvl="0" indent="0" algn="just" rtl="0">
              <a:spcBef>
                <a:spcPts val="0"/>
              </a:spcBef>
              <a:spcAft>
                <a:spcPts val="0"/>
              </a:spcAft>
              <a:buClr>
                <a:schemeClr val="dk1"/>
              </a:buClr>
              <a:buSzPts val="3600"/>
              <a:buFont typeface="Arial"/>
              <a:buNone/>
            </a:pPr>
            <a:r>
              <a:rPr lang="en-US" sz="3600" dirty="0">
                <a:solidFill>
                  <a:srgbClr val="C00000"/>
                </a:solidFill>
                <a:latin typeface="Calibri"/>
                <a:ea typeface="Calibri"/>
                <a:cs typeface="Calibri"/>
                <a:sym typeface="Calibri"/>
              </a:rPr>
              <a:t>Increase prices all food product by 10% due to increase in price of sugar</a:t>
            </a:r>
            <a:endParaRPr sz="3600" dirty="0">
              <a:solidFill>
                <a:srgbClr val="C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0" y="0"/>
            <a:ext cx="9144000" cy="685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600"/>
              <a:buFont typeface="Calibri"/>
              <a:buNone/>
            </a:pPr>
            <a:r>
              <a:rPr lang="en-US"/>
              <a:t>Database Characteristics</a:t>
            </a:r>
            <a:endParaRPr/>
          </a:p>
        </p:txBody>
      </p:sp>
      <p:sp>
        <p:nvSpPr>
          <p:cNvPr id="204" name="Google Shape;204;p15"/>
          <p:cNvSpPr txBox="1">
            <a:spLocks noGrp="1"/>
          </p:cNvSpPr>
          <p:nvPr>
            <p:ph type="body" idx="1"/>
          </p:nvPr>
        </p:nvSpPr>
        <p:spPr>
          <a:xfrm>
            <a:off x="0" y="609600"/>
            <a:ext cx="9144000" cy="54102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chemeClr val="dk1"/>
              </a:buClr>
              <a:buSzPts val="3200"/>
              <a:buChar char="•"/>
            </a:pPr>
            <a:r>
              <a:rPr lang="en-US"/>
              <a:t>Persistent</a:t>
            </a:r>
            <a:endParaRPr/>
          </a:p>
          <a:p>
            <a:pPr marL="742950" lvl="1" indent="-285750" algn="just" rtl="0">
              <a:lnSpc>
                <a:spcPct val="100000"/>
              </a:lnSpc>
              <a:spcBef>
                <a:spcPts val="0"/>
              </a:spcBef>
              <a:spcAft>
                <a:spcPts val="0"/>
              </a:spcAft>
              <a:buClr>
                <a:schemeClr val="dk1"/>
              </a:buClr>
              <a:buSzPts val="2400"/>
              <a:buChar char="–"/>
            </a:pPr>
            <a:r>
              <a:rPr lang="en-US" sz="2400"/>
              <a:t>Lasts a long time (not transient)</a:t>
            </a:r>
            <a:endParaRPr/>
          </a:p>
          <a:p>
            <a:pPr marL="742950" lvl="1" indent="-285750" algn="just" rtl="0">
              <a:lnSpc>
                <a:spcPct val="100000"/>
              </a:lnSpc>
              <a:spcBef>
                <a:spcPts val="0"/>
              </a:spcBef>
              <a:spcAft>
                <a:spcPts val="0"/>
              </a:spcAft>
              <a:buClr>
                <a:schemeClr val="dk1"/>
              </a:buClr>
              <a:buSzPts val="2400"/>
              <a:buChar char="–"/>
            </a:pPr>
            <a:r>
              <a:rPr lang="en-US" sz="2400"/>
              <a:t>Lasts longer than the execution of a computer program</a:t>
            </a:r>
            <a:endParaRPr/>
          </a:p>
          <a:p>
            <a:pPr marL="742950" lvl="1" indent="-285750" algn="just" rtl="0">
              <a:lnSpc>
                <a:spcPct val="100000"/>
              </a:lnSpc>
              <a:spcBef>
                <a:spcPts val="0"/>
              </a:spcBef>
              <a:spcAft>
                <a:spcPts val="0"/>
              </a:spcAft>
              <a:buClr>
                <a:srgbClr val="FF0000"/>
              </a:buClr>
              <a:buSzPts val="2400"/>
              <a:buChar char="–"/>
            </a:pPr>
            <a:r>
              <a:rPr lang="en-US" sz="2400">
                <a:solidFill>
                  <a:srgbClr val="FF0000"/>
                </a:solidFill>
              </a:rPr>
              <a:t>Data is stored to a persistent media  once a transaction is completed  (committed) so that it can be retrieved when needed</a:t>
            </a:r>
            <a:endParaRPr/>
          </a:p>
          <a:p>
            <a:pPr marL="342900" lvl="0" indent="-342900" algn="just" rtl="0">
              <a:lnSpc>
                <a:spcPct val="100000"/>
              </a:lnSpc>
              <a:spcBef>
                <a:spcPts val="0"/>
              </a:spcBef>
              <a:spcAft>
                <a:spcPts val="0"/>
              </a:spcAft>
              <a:buClr>
                <a:schemeClr val="dk1"/>
              </a:buClr>
              <a:buSzPts val="3200"/>
              <a:buChar char="•"/>
            </a:pPr>
            <a:r>
              <a:rPr lang="en-US"/>
              <a:t>Inter-related</a:t>
            </a:r>
            <a:endParaRPr/>
          </a:p>
          <a:p>
            <a:pPr marL="742950" lvl="1" indent="-285750" algn="just" rtl="0">
              <a:lnSpc>
                <a:spcPct val="100000"/>
              </a:lnSpc>
              <a:spcBef>
                <a:spcPts val="0"/>
              </a:spcBef>
              <a:spcAft>
                <a:spcPts val="0"/>
              </a:spcAft>
              <a:buClr>
                <a:schemeClr val="dk1"/>
              </a:buClr>
              <a:buSzPts val="2400"/>
              <a:buChar char="–"/>
            </a:pPr>
            <a:r>
              <a:rPr lang="en-US" sz="2400"/>
              <a:t>Stores entities and relationships among the entities</a:t>
            </a:r>
            <a:endParaRPr/>
          </a:p>
          <a:p>
            <a:pPr marL="742950" lvl="1" indent="-285750" algn="just" rtl="0">
              <a:lnSpc>
                <a:spcPct val="100000"/>
              </a:lnSpc>
              <a:spcBef>
                <a:spcPts val="0"/>
              </a:spcBef>
              <a:spcAft>
                <a:spcPts val="0"/>
              </a:spcAft>
              <a:buClr>
                <a:schemeClr val="dk1"/>
              </a:buClr>
              <a:buSzPts val="2400"/>
              <a:buChar char="–"/>
            </a:pPr>
            <a:r>
              <a:rPr lang="en-US" sz="2400"/>
              <a:t>Entity: cluster of data about a topic (customer, student, loan)</a:t>
            </a:r>
            <a:endParaRPr/>
          </a:p>
          <a:p>
            <a:pPr marL="742950" lvl="1" indent="-285750" algn="just" rtl="0">
              <a:lnSpc>
                <a:spcPct val="100000"/>
              </a:lnSpc>
              <a:spcBef>
                <a:spcPts val="0"/>
              </a:spcBef>
              <a:spcAft>
                <a:spcPts val="0"/>
              </a:spcAft>
              <a:buClr>
                <a:schemeClr val="dk1"/>
              </a:buClr>
              <a:buSzPts val="2400"/>
              <a:buChar char="–"/>
            </a:pPr>
            <a:r>
              <a:rPr lang="en-US" sz="2400"/>
              <a:t>Relationship: connection among entities</a:t>
            </a:r>
            <a:endParaRPr/>
          </a:p>
          <a:p>
            <a:pPr marL="342900" lvl="1" indent="-342900" algn="just" rtl="0">
              <a:lnSpc>
                <a:spcPct val="100000"/>
              </a:lnSpc>
              <a:spcBef>
                <a:spcPts val="0"/>
              </a:spcBef>
              <a:spcAft>
                <a:spcPts val="0"/>
              </a:spcAft>
              <a:buClr>
                <a:schemeClr val="dk1"/>
              </a:buClr>
              <a:buSzPts val="3200"/>
              <a:buFont typeface="Arial"/>
              <a:buChar char="•"/>
            </a:pPr>
            <a:r>
              <a:rPr lang="en-US" sz="3200"/>
              <a:t>Shared</a:t>
            </a:r>
            <a:endParaRPr/>
          </a:p>
          <a:p>
            <a:pPr marL="742950" lvl="1" indent="-285750" algn="just" rtl="0">
              <a:lnSpc>
                <a:spcPct val="100000"/>
              </a:lnSpc>
              <a:spcBef>
                <a:spcPts val="0"/>
              </a:spcBef>
              <a:spcAft>
                <a:spcPts val="0"/>
              </a:spcAft>
              <a:buClr>
                <a:schemeClr val="dk1"/>
              </a:buClr>
              <a:buSzPts val="2400"/>
              <a:buChar char="–"/>
            </a:pPr>
            <a:r>
              <a:rPr lang="en-US" sz="2400"/>
              <a:t>Multiple uses: hundreds to thousands of data entry screens and reports</a:t>
            </a:r>
            <a:endParaRPr/>
          </a:p>
          <a:p>
            <a:pPr marL="742950" lvl="1" indent="-285750" algn="just" rtl="0">
              <a:lnSpc>
                <a:spcPct val="100000"/>
              </a:lnSpc>
              <a:spcBef>
                <a:spcPts val="0"/>
              </a:spcBef>
              <a:spcAft>
                <a:spcPts val="0"/>
              </a:spcAft>
              <a:buClr>
                <a:schemeClr val="dk1"/>
              </a:buClr>
              <a:buSzPts val="2400"/>
              <a:buChar char="–"/>
            </a:pPr>
            <a:r>
              <a:rPr lang="en-US" sz="2400"/>
              <a:t> Multiple users: many people simultaneously use a database</a:t>
            </a:r>
            <a:endParaRPr/>
          </a:p>
          <a:p>
            <a:pPr marL="342900" lvl="1" indent="-139700" algn="just" rtl="0">
              <a:lnSpc>
                <a:spcPct val="100000"/>
              </a:lnSpc>
              <a:spcBef>
                <a:spcPts val="0"/>
              </a:spcBef>
              <a:spcAft>
                <a:spcPts val="0"/>
              </a:spcAft>
              <a:buClr>
                <a:schemeClr val="dk1"/>
              </a:buClr>
              <a:buSzPts val="3200"/>
              <a:buFont typeface="Arial"/>
              <a:buNone/>
            </a:pPr>
            <a:endParaRPr sz="3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6"/>
          <p:cNvSpPr/>
          <p:nvPr/>
        </p:nvSpPr>
        <p:spPr>
          <a:xfrm>
            <a:off x="457200" y="1600200"/>
            <a:ext cx="8229600" cy="4724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1" name="Google Shape;211;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600"/>
              <a:buFont typeface="Calibri"/>
              <a:buNone/>
            </a:pPr>
            <a:r>
              <a:rPr lang="en-US"/>
              <a:t>University Database</a:t>
            </a:r>
            <a:endParaRPr/>
          </a:p>
        </p:txBody>
      </p:sp>
      <p:graphicFrame>
        <p:nvGraphicFramePr>
          <p:cNvPr id="212" name="Google Shape;212;p16"/>
          <p:cNvGraphicFramePr/>
          <p:nvPr/>
        </p:nvGraphicFramePr>
        <p:xfrm>
          <a:off x="228600" y="1524000"/>
          <a:ext cx="8634948" cy="3733800"/>
        </p:xfrm>
        <a:graphic>
          <a:graphicData uri="http://schemas.openxmlformats.org/presentationml/2006/ole">
            <mc:AlternateContent xmlns:mc="http://schemas.openxmlformats.org/markup-compatibility/2006">
              <mc:Choice xmlns:v="urn:schemas-microsoft-com:vml" Requires="v">
                <p:oleObj r:id="rId3" imgW="8634948" imgH="3733800" progId="">
                  <p:embed/>
                </p:oleObj>
              </mc:Choice>
              <mc:Fallback>
                <p:oleObj r:id="rId3" imgW="8634948" imgH="3733800" progId="">
                  <p:embed/>
                  <p:pic>
                    <p:nvPicPr>
                      <p:cNvPr id="212" name="Google Shape;212;p16"/>
                      <p:cNvPicPr preferRelativeResize="0"/>
                      <p:nvPr/>
                    </p:nvPicPr>
                    <p:blipFill rotWithShape="1">
                      <a:blip r:embed="rId4">
                        <a:alphaModFix/>
                      </a:blip>
                      <a:srcRect/>
                      <a:stretch/>
                    </p:blipFill>
                    <p:spPr>
                      <a:xfrm>
                        <a:off x="228600" y="1524000"/>
                        <a:ext cx="8634948" cy="3733800"/>
                      </a:xfrm>
                      <a:prstGeom prst="rect">
                        <a:avLst/>
                      </a:prstGeom>
                      <a:solidFill>
                        <a:schemeClr val="lt1"/>
                      </a:solidFill>
                      <a:ln>
                        <a:noFill/>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7"/>
          <p:cNvSpPr/>
          <p:nvPr/>
        </p:nvSpPr>
        <p:spPr>
          <a:xfrm>
            <a:off x="457200" y="1600200"/>
            <a:ext cx="8229600" cy="4572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8" name="Google Shape;21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600"/>
              <a:buFont typeface="Calibri"/>
              <a:buNone/>
            </a:pPr>
            <a:r>
              <a:rPr lang="en-US"/>
              <a:t>Water Utility Database</a:t>
            </a:r>
            <a:endParaRPr/>
          </a:p>
        </p:txBody>
      </p:sp>
      <p:graphicFrame>
        <p:nvGraphicFramePr>
          <p:cNvPr id="219" name="Google Shape;219;p17"/>
          <p:cNvGraphicFramePr/>
          <p:nvPr/>
        </p:nvGraphicFramePr>
        <p:xfrm>
          <a:off x="20653" y="1828800"/>
          <a:ext cx="9012795" cy="3962401"/>
        </p:xfrm>
        <a:graphic>
          <a:graphicData uri="http://schemas.openxmlformats.org/presentationml/2006/ole">
            <mc:AlternateContent xmlns:mc="http://schemas.openxmlformats.org/markup-compatibility/2006">
              <mc:Choice xmlns:v="urn:schemas-microsoft-com:vml" Requires="v">
                <p:oleObj r:id="rId3" imgW="9012795" imgH="3962401" progId="">
                  <p:embed/>
                </p:oleObj>
              </mc:Choice>
              <mc:Fallback>
                <p:oleObj r:id="rId3" imgW="9012795" imgH="3962401" progId="">
                  <p:embed/>
                  <p:pic>
                    <p:nvPicPr>
                      <p:cNvPr id="219" name="Google Shape;219;p17"/>
                      <p:cNvPicPr preferRelativeResize="0"/>
                      <p:nvPr/>
                    </p:nvPicPr>
                    <p:blipFill rotWithShape="1">
                      <a:blip r:embed="rId4">
                        <a:alphaModFix/>
                      </a:blip>
                      <a:srcRect/>
                      <a:stretch/>
                    </p:blipFill>
                    <p:spPr>
                      <a:xfrm>
                        <a:off x="20653" y="1828800"/>
                        <a:ext cx="9012795" cy="3962401"/>
                      </a:xfrm>
                      <a:prstGeom prst="rect">
                        <a:avLst/>
                      </a:prstGeom>
                      <a:solidFill>
                        <a:schemeClr val="lt1"/>
                      </a:solidFill>
                      <a:ln>
                        <a:noFill/>
                      </a:ln>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8"/>
          <p:cNvSpPr txBox="1">
            <a:spLocks noGrp="1"/>
          </p:cNvSpPr>
          <p:nvPr>
            <p:ph type="title"/>
          </p:nvPr>
        </p:nvSpPr>
        <p:spPr>
          <a:xfrm>
            <a:off x="457238" y="246525"/>
            <a:ext cx="80805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600"/>
              <a:buFont typeface="Calibri"/>
              <a:buNone/>
            </a:pPr>
            <a:r>
              <a:rPr lang="en-US"/>
              <a:t>Database Technology Evolution</a:t>
            </a:r>
            <a:endParaRPr/>
          </a:p>
        </p:txBody>
      </p:sp>
      <p:sp>
        <p:nvSpPr>
          <p:cNvPr id="226" name="Google Shape;226;p18"/>
          <p:cNvSpPr txBox="1"/>
          <p:nvPr/>
        </p:nvSpPr>
        <p:spPr>
          <a:xfrm>
            <a:off x="644375" y="6152025"/>
            <a:ext cx="7706100" cy="369300"/>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Additional Reading: What is DBMS  Advantages and Disadvantages of DBMS.htm</a:t>
            </a:r>
            <a:endParaRPr sz="1400" b="0" i="0" u="none" strike="noStrike" cap="none">
              <a:solidFill>
                <a:srgbClr val="000000"/>
              </a:solidFill>
              <a:latin typeface="Arial"/>
              <a:ea typeface="Arial"/>
              <a:cs typeface="Arial"/>
              <a:sym typeface="Arial"/>
            </a:endParaRPr>
          </a:p>
        </p:txBody>
      </p:sp>
      <p:pic>
        <p:nvPicPr>
          <p:cNvPr id="227" name="Google Shape;227;p18"/>
          <p:cNvPicPr preferRelativeResize="0"/>
          <p:nvPr/>
        </p:nvPicPr>
        <p:blipFill>
          <a:blip r:embed="rId3">
            <a:alphaModFix/>
          </a:blip>
          <a:stretch>
            <a:fillRect/>
          </a:stretch>
        </p:blipFill>
        <p:spPr>
          <a:xfrm>
            <a:off x="718975" y="1215325"/>
            <a:ext cx="7706026" cy="4631869"/>
          </a:xfrm>
          <a:prstGeom prst="rect">
            <a:avLst/>
          </a:prstGeom>
          <a:noFill/>
          <a:ln>
            <a:noFill/>
          </a:ln>
        </p:spPr>
      </p:pic>
      <p:sp>
        <p:nvSpPr>
          <p:cNvPr id="228" name="Google Shape;228;p18"/>
          <p:cNvSpPr txBox="1"/>
          <p:nvPr/>
        </p:nvSpPr>
        <p:spPr>
          <a:xfrm>
            <a:off x="718975" y="5872575"/>
            <a:ext cx="7631400" cy="254100"/>
          </a:xfrm>
          <a:prstGeom prst="rect">
            <a:avLst/>
          </a:prstGeom>
          <a:solidFill>
            <a:srgbClr val="DDDDDD"/>
          </a:solid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1200">
                <a:solidFill>
                  <a:srgbClr val="00009C"/>
                </a:solidFill>
                <a:latin typeface="Times New Roman"/>
                <a:ea typeface="Times New Roman"/>
                <a:cs typeface="Times New Roman"/>
                <a:sym typeface="Times New Roman"/>
              </a:rPr>
              <a:t>Database Systems: Design, Implementation, &amp; Management, 12</a:t>
            </a:r>
            <a:r>
              <a:rPr lang="en-US" sz="1200" baseline="30000">
                <a:solidFill>
                  <a:srgbClr val="00009C"/>
                </a:solidFill>
                <a:latin typeface="Times New Roman"/>
                <a:ea typeface="Times New Roman"/>
                <a:cs typeface="Times New Roman"/>
                <a:sym typeface="Times New Roman"/>
              </a:rPr>
              <a:t>th</a:t>
            </a:r>
            <a:r>
              <a:rPr lang="en-US" sz="1200">
                <a:solidFill>
                  <a:srgbClr val="00009C"/>
                </a:solidFill>
                <a:latin typeface="Times New Roman"/>
                <a:ea typeface="Times New Roman"/>
                <a:cs typeface="Times New Roman"/>
                <a:sym typeface="Times New Roman"/>
              </a:rPr>
              <a:t> Edition, Rob &amp; Coronel</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9"/>
          <p:cNvSpPr txBox="1">
            <a:spLocks noGrp="1"/>
          </p:cNvSpPr>
          <p:nvPr>
            <p:ph type="title"/>
          </p:nvPr>
        </p:nvSpPr>
        <p:spPr>
          <a:xfrm>
            <a:off x="457200" y="0"/>
            <a:ext cx="8229600" cy="762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600"/>
              <a:buFont typeface="Calibri"/>
              <a:buNone/>
            </a:pPr>
            <a:r>
              <a:rPr lang="en-US"/>
              <a:t>Purpose of Database System</a:t>
            </a:r>
            <a:endParaRPr/>
          </a:p>
        </p:txBody>
      </p:sp>
      <p:sp>
        <p:nvSpPr>
          <p:cNvPr id="235" name="Google Shape;235;p19"/>
          <p:cNvSpPr txBox="1">
            <a:spLocks noGrp="1"/>
          </p:cNvSpPr>
          <p:nvPr>
            <p:ph type="body" idx="1"/>
          </p:nvPr>
        </p:nvSpPr>
        <p:spPr>
          <a:xfrm>
            <a:off x="0" y="710475"/>
            <a:ext cx="9144000" cy="5791200"/>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chemeClr val="dk1"/>
              </a:buClr>
              <a:buSzPts val="2200"/>
              <a:buChar char="•"/>
            </a:pPr>
            <a:r>
              <a:rPr lang="en-US" sz="2200"/>
              <a:t>Prior to the availability of DBMSs, database applications were built on top of file systems – coded from the ground up.</a:t>
            </a:r>
            <a:endParaRPr/>
          </a:p>
          <a:p>
            <a:pPr marL="342900" lvl="0" indent="-342900" algn="just" rtl="0">
              <a:lnSpc>
                <a:spcPct val="50000"/>
              </a:lnSpc>
              <a:spcBef>
                <a:spcPts val="440"/>
              </a:spcBef>
              <a:spcAft>
                <a:spcPts val="0"/>
              </a:spcAft>
              <a:buClr>
                <a:schemeClr val="dk1"/>
              </a:buClr>
              <a:buSzPts val="2200"/>
              <a:buFont typeface="Arial"/>
              <a:buNone/>
            </a:pPr>
            <a:endParaRPr sz="2200"/>
          </a:p>
          <a:p>
            <a:pPr marL="342900" lvl="0" indent="-342900" algn="just" rtl="0">
              <a:lnSpc>
                <a:spcPct val="90000"/>
              </a:lnSpc>
              <a:spcBef>
                <a:spcPts val="440"/>
              </a:spcBef>
              <a:spcAft>
                <a:spcPts val="0"/>
              </a:spcAft>
              <a:buClr>
                <a:schemeClr val="dk1"/>
              </a:buClr>
              <a:buSzPts val="2200"/>
              <a:buChar char="•"/>
            </a:pPr>
            <a:r>
              <a:rPr lang="en-US" sz="2200"/>
              <a:t>Drawbacks of this approach:</a:t>
            </a:r>
            <a:endParaRPr/>
          </a:p>
          <a:p>
            <a:pPr marL="742950" lvl="1" indent="-285750" algn="just" rtl="0">
              <a:lnSpc>
                <a:spcPct val="100000"/>
              </a:lnSpc>
              <a:spcBef>
                <a:spcPts val="0"/>
              </a:spcBef>
              <a:spcAft>
                <a:spcPts val="0"/>
              </a:spcAft>
              <a:buClr>
                <a:schemeClr val="dk1"/>
              </a:buClr>
              <a:buSzPts val="2200"/>
              <a:buChar char="–"/>
            </a:pPr>
            <a:r>
              <a:rPr lang="en-US" sz="2200"/>
              <a:t>Difficult to reprogram sophisticated processing, i.e., concurrency control, backup and recovery, security</a:t>
            </a:r>
            <a:endParaRPr/>
          </a:p>
          <a:p>
            <a:pPr marL="742950" lvl="1" indent="-285750" algn="just" rtl="0">
              <a:lnSpc>
                <a:spcPct val="100000"/>
              </a:lnSpc>
              <a:spcBef>
                <a:spcPts val="0"/>
              </a:spcBef>
              <a:spcAft>
                <a:spcPts val="0"/>
              </a:spcAft>
              <a:buClr>
                <a:schemeClr val="dk1"/>
              </a:buClr>
              <a:buSzPts val="2200"/>
              <a:buChar char="–"/>
            </a:pPr>
            <a:r>
              <a:rPr lang="en-US" sz="2200"/>
              <a:t>Re-inventing the wheel can be expensive and error-prone </a:t>
            </a:r>
            <a:endParaRPr/>
          </a:p>
          <a:p>
            <a:pPr marL="1143000" lvl="2" indent="-228600" algn="just" rtl="0">
              <a:lnSpc>
                <a:spcPct val="100000"/>
              </a:lnSpc>
              <a:spcBef>
                <a:spcPts val="0"/>
              </a:spcBef>
              <a:spcAft>
                <a:spcPts val="0"/>
              </a:spcAft>
              <a:buClr>
                <a:schemeClr val="dk1"/>
              </a:buClr>
              <a:buSzPts val="2200"/>
              <a:buChar char="•"/>
            </a:pPr>
            <a:r>
              <a:rPr lang="en-US" sz="2200"/>
              <a:t>“We need a truck, lets design and build our own truck.”</a:t>
            </a:r>
            <a:endParaRPr/>
          </a:p>
          <a:p>
            <a:pPr marL="1143000" lvl="2" indent="-228600" algn="just" rtl="0">
              <a:lnSpc>
                <a:spcPct val="100000"/>
              </a:lnSpc>
              <a:spcBef>
                <a:spcPts val="0"/>
              </a:spcBef>
              <a:spcAft>
                <a:spcPts val="0"/>
              </a:spcAft>
              <a:buClr>
                <a:schemeClr val="dk1"/>
              </a:buClr>
              <a:buSzPts val="2200"/>
              <a:buChar char="•"/>
            </a:pPr>
            <a:r>
              <a:rPr lang="en-US" sz="2200"/>
              <a:t>i.e. Need to rewrite code for a program/system that is already working but not compatible with the current system</a:t>
            </a:r>
            <a:endParaRPr/>
          </a:p>
          <a:p>
            <a:pPr marL="342900" lvl="0" indent="-342900" algn="just" rtl="0">
              <a:lnSpc>
                <a:spcPct val="90000"/>
              </a:lnSpc>
              <a:spcBef>
                <a:spcPts val="440"/>
              </a:spcBef>
              <a:spcAft>
                <a:spcPts val="0"/>
              </a:spcAft>
              <a:buClr>
                <a:schemeClr val="dk1"/>
              </a:buClr>
              <a:buSzPts val="2200"/>
              <a:buChar char="•"/>
            </a:pPr>
            <a:r>
              <a:rPr lang="en-US" sz="2200"/>
              <a:t>This leads to:</a:t>
            </a:r>
            <a:endParaRPr/>
          </a:p>
          <a:p>
            <a:pPr marL="742950" lvl="1" indent="-285750" algn="just" rtl="0">
              <a:lnSpc>
                <a:spcPct val="100000"/>
              </a:lnSpc>
              <a:spcBef>
                <a:spcPts val="0"/>
              </a:spcBef>
              <a:spcAft>
                <a:spcPts val="0"/>
              </a:spcAft>
              <a:buClr>
                <a:schemeClr val="dk1"/>
              </a:buClr>
              <a:buSzPts val="2200"/>
              <a:buChar char="–"/>
            </a:pPr>
            <a:r>
              <a:rPr lang="en-US" sz="2200"/>
              <a:t>Data redundancy and inconsistency</a:t>
            </a:r>
            <a:endParaRPr/>
          </a:p>
          <a:p>
            <a:pPr marL="742950" lvl="1" indent="-285750" algn="just" rtl="0">
              <a:lnSpc>
                <a:spcPct val="100000"/>
              </a:lnSpc>
              <a:spcBef>
                <a:spcPts val="0"/>
              </a:spcBef>
              <a:spcAft>
                <a:spcPts val="0"/>
              </a:spcAft>
              <a:buClr>
                <a:schemeClr val="dk1"/>
              </a:buClr>
              <a:buSzPts val="2200"/>
              <a:buChar char="–"/>
            </a:pPr>
            <a:r>
              <a:rPr lang="en-US" sz="2200"/>
              <a:t>Multiple files and formats</a:t>
            </a:r>
            <a:endParaRPr/>
          </a:p>
          <a:p>
            <a:pPr marL="742950" lvl="1" indent="-285750" algn="just" rtl="0">
              <a:lnSpc>
                <a:spcPct val="100000"/>
              </a:lnSpc>
              <a:spcBef>
                <a:spcPts val="0"/>
              </a:spcBef>
              <a:spcAft>
                <a:spcPts val="0"/>
              </a:spcAft>
              <a:buClr>
                <a:schemeClr val="dk1"/>
              </a:buClr>
              <a:buSzPts val="2200"/>
              <a:buChar char="–"/>
            </a:pPr>
            <a:r>
              <a:rPr lang="en-US" sz="2200"/>
              <a:t>A new program to carry out each new task</a:t>
            </a:r>
            <a:endParaRPr/>
          </a:p>
          <a:p>
            <a:pPr marL="742950" lvl="1" indent="-285750" algn="just" rtl="0">
              <a:lnSpc>
                <a:spcPct val="100000"/>
              </a:lnSpc>
              <a:spcBef>
                <a:spcPts val="0"/>
              </a:spcBef>
              <a:spcAft>
                <a:spcPts val="0"/>
              </a:spcAft>
              <a:buClr>
                <a:schemeClr val="dk1"/>
              </a:buClr>
              <a:buSzPts val="2200"/>
              <a:buChar char="–"/>
            </a:pPr>
            <a:r>
              <a:rPr lang="en-US" sz="2200"/>
              <a:t>Integrity constraints  (e.g. account balance &gt; 0) become embedded throughout program code, etc.</a:t>
            </a:r>
            <a:endParaRPr/>
          </a:p>
          <a:p>
            <a:pPr marL="342900" lvl="0" indent="-342900" algn="just" rtl="0">
              <a:lnSpc>
                <a:spcPct val="90000"/>
              </a:lnSpc>
              <a:spcBef>
                <a:spcPts val="440"/>
              </a:spcBef>
              <a:spcAft>
                <a:spcPts val="0"/>
              </a:spcAft>
              <a:buClr>
                <a:schemeClr val="dk1"/>
              </a:buClr>
              <a:buSzPts val="2200"/>
              <a:buChar char="•"/>
            </a:pPr>
            <a:r>
              <a:rPr lang="en-US" sz="2200"/>
              <a:t>Database systems offer proven solutions for the above problems.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p:nvPr/>
        </p:nvSpPr>
        <p:spPr>
          <a:xfrm>
            <a:off x="1371600" y="5640240"/>
            <a:ext cx="6400800"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rgbClr val="FF0000"/>
                </a:solidFill>
                <a:latin typeface="Calibri"/>
                <a:ea typeface="Calibri"/>
                <a:cs typeface="Calibri"/>
                <a:sym typeface="Calibri"/>
              </a:rPr>
              <a:t>A business organisation that generates lots of transactional data</a:t>
            </a:r>
            <a:endParaRPr sz="3200" b="0" i="0" u="none" strike="noStrike" cap="none">
              <a:solidFill>
                <a:srgbClr val="FF0000"/>
              </a:solidFill>
              <a:latin typeface="Calibri"/>
              <a:ea typeface="Calibri"/>
              <a:cs typeface="Calibri"/>
              <a:sym typeface="Calibri"/>
            </a:endParaRPr>
          </a:p>
        </p:txBody>
      </p:sp>
      <p:pic>
        <p:nvPicPr>
          <p:cNvPr id="92" name="Google Shape;92;p2"/>
          <p:cNvPicPr preferRelativeResize="0"/>
          <p:nvPr/>
        </p:nvPicPr>
        <p:blipFill rotWithShape="1">
          <a:blip r:embed="rId3">
            <a:alphaModFix/>
          </a:blip>
          <a:srcRect/>
          <a:stretch/>
        </p:blipFill>
        <p:spPr>
          <a:xfrm>
            <a:off x="617206" y="552201"/>
            <a:ext cx="5005167" cy="4965896"/>
          </a:xfrm>
          <a:prstGeom prst="rect">
            <a:avLst/>
          </a:prstGeom>
          <a:noFill/>
          <a:ln>
            <a:noFill/>
          </a:ln>
        </p:spPr>
      </p:pic>
      <p:pic>
        <p:nvPicPr>
          <p:cNvPr id="93" name="Google Shape;93;p2" descr="AEON Supermarkets, BiG Hypermarkets remain operational; Daiso stores to  close temporarily"/>
          <p:cNvPicPr preferRelativeResize="0"/>
          <p:nvPr/>
        </p:nvPicPr>
        <p:blipFill rotWithShape="1">
          <a:blip r:embed="rId4">
            <a:alphaModFix/>
          </a:blip>
          <a:srcRect/>
          <a:stretch/>
        </p:blipFill>
        <p:spPr>
          <a:xfrm>
            <a:off x="6885563" y="3660702"/>
            <a:ext cx="1885043" cy="1857395"/>
          </a:xfrm>
          <a:prstGeom prst="rect">
            <a:avLst/>
          </a:prstGeom>
          <a:noFill/>
          <a:ln>
            <a:noFill/>
          </a:ln>
        </p:spPr>
      </p:pic>
      <p:pic>
        <p:nvPicPr>
          <p:cNvPr id="94" name="Google Shape;94;p2" descr="Aeon sales down due to Covid-19, but recovering quickly - Inside Retail"/>
          <p:cNvPicPr preferRelativeResize="0"/>
          <p:nvPr/>
        </p:nvPicPr>
        <p:blipFill rotWithShape="1">
          <a:blip r:embed="rId5">
            <a:alphaModFix/>
          </a:blip>
          <a:srcRect/>
          <a:stretch/>
        </p:blipFill>
        <p:spPr>
          <a:xfrm>
            <a:off x="5701506" y="552201"/>
            <a:ext cx="3069100" cy="3053135"/>
          </a:xfrm>
          <a:prstGeom prst="rect">
            <a:avLst/>
          </a:prstGeom>
          <a:noFill/>
          <a:ln>
            <a:noFill/>
          </a:ln>
        </p:spPr>
      </p:pic>
      <p:pic>
        <p:nvPicPr>
          <p:cNvPr id="95" name="Google Shape;95;p2" descr="AEON moots 'mall herd immunity'"/>
          <p:cNvPicPr preferRelativeResize="0"/>
          <p:nvPr/>
        </p:nvPicPr>
        <p:blipFill rotWithShape="1">
          <a:blip r:embed="rId6">
            <a:alphaModFix/>
          </a:blip>
          <a:srcRect/>
          <a:stretch/>
        </p:blipFill>
        <p:spPr>
          <a:xfrm>
            <a:off x="5701506" y="3660703"/>
            <a:ext cx="1100043" cy="688212"/>
          </a:xfrm>
          <a:prstGeom prst="rect">
            <a:avLst/>
          </a:prstGeom>
          <a:noFill/>
          <a:ln>
            <a:noFill/>
          </a:ln>
        </p:spPr>
      </p:pic>
      <p:pic>
        <p:nvPicPr>
          <p:cNvPr id="96" name="Google Shape;96;p2"/>
          <p:cNvPicPr preferRelativeResize="0"/>
          <p:nvPr/>
        </p:nvPicPr>
        <p:blipFill rotWithShape="1">
          <a:blip r:embed="rId7">
            <a:alphaModFix/>
          </a:blip>
          <a:srcRect/>
          <a:stretch/>
        </p:blipFill>
        <p:spPr>
          <a:xfrm>
            <a:off x="5701506" y="4406401"/>
            <a:ext cx="1100043" cy="111169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fade">
                                      <p:cBhvr>
                                        <p:cTn id="12" dur="500"/>
                                        <p:tgtEl>
                                          <p:spTgt spid="9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5"/>
                                        </p:tgtEl>
                                        <p:attrNameLst>
                                          <p:attrName>style.visibility</p:attrName>
                                        </p:attrNameLst>
                                      </p:cBhvr>
                                      <p:to>
                                        <p:strVal val="visible"/>
                                      </p:to>
                                    </p:set>
                                    <p:animEffect transition="in" filter="fade">
                                      <p:cBhvr>
                                        <p:cTn id="17" dur="500"/>
                                        <p:tgtEl>
                                          <p:spTgt spid="9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gtEl>
                                        <p:attrNameLst>
                                          <p:attrName>style.visibility</p:attrName>
                                        </p:attrNameLst>
                                      </p:cBhvr>
                                      <p:to>
                                        <p:strVal val="visible"/>
                                      </p:to>
                                    </p:set>
                                    <p:animEffect transition="in" filter="fade">
                                      <p:cBhvr>
                                        <p:cTn id="22" dur="500"/>
                                        <p:tgtEl>
                                          <p:spTgt spid="9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fade">
                                      <p:cBhvr>
                                        <p:cTn id="2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600"/>
              <a:buFont typeface="Calibri"/>
              <a:buNone/>
            </a:pPr>
            <a:r>
              <a:rPr lang="en-US" b="1"/>
              <a:t>Applications of database</a:t>
            </a:r>
            <a:endParaRPr/>
          </a:p>
        </p:txBody>
      </p:sp>
      <p:sp>
        <p:nvSpPr>
          <p:cNvPr id="242" name="Google Shape;242;p20"/>
          <p:cNvSpPr txBox="1">
            <a:spLocks noGrp="1"/>
          </p:cNvSpPr>
          <p:nvPr>
            <p:ph type="body" idx="1"/>
          </p:nvPr>
        </p:nvSpPr>
        <p:spPr>
          <a:xfrm>
            <a:off x="457200" y="1600201"/>
            <a:ext cx="8229600" cy="1219200"/>
          </a:xfrm>
          <a:prstGeom prst="rect">
            <a:avLst/>
          </a:prstGeom>
          <a:noFill/>
          <a:ln>
            <a:noFill/>
          </a:ln>
        </p:spPr>
        <p:txBody>
          <a:bodyPr spcFirstLastPara="1" wrap="square" lIns="91425" tIns="45700" rIns="91425" bIns="45700" anchor="t" anchorCtr="0">
            <a:normAutofit/>
          </a:bodyPr>
          <a:lstStyle/>
          <a:p>
            <a:pPr marL="742950" lvl="1" indent="-285750" algn="ctr" rtl="0">
              <a:lnSpc>
                <a:spcPct val="100000"/>
              </a:lnSpc>
              <a:spcBef>
                <a:spcPts val="0"/>
              </a:spcBef>
              <a:spcAft>
                <a:spcPts val="0"/>
              </a:spcAft>
              <a:buClr>
                <a:schemeClr val="dk1"/>
              </a:buClr>
              <a:buSzPts val="3600"/>
              <a:buNone/>
            </a:pPr>
            <a:r>
              <a:rPr lang="en-US" sz="3600"/>
              <a:t>DBMS in application development environment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1"/>
          <p:cNvSpPr txBox="1">
            <a:spLocks noGrp="1"/>
          </p:cNvSpPr>
          <p:nvPr>
            <p:ph type="title"/>
          </p:nvPr>
        </p:nvSpPr>
        <p:spPr>
          <a:xfrm>
            <a:off x="76200" y="76200"/>
            <a:ext cx="8915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000000"/>
              </a:buClr>
              <a:buSzPts val="4000"/>
              <a:buFont typeface="Calibri"/>
              <a:buNone/>
            </a:pPr>
            <a:r>
              <a:rPr lang="en-US" sz="4000">
                <a:solidFill>
                  <a:srgbClr val="000000"/>
                </a:solidFill>
              </a:rPr>
              <a:t>The Range of Database Applications</a:t>
            </a:r>
            <a:endParaRPr/>
          </a:p>
        </p:txBody>
      </p:sp>
      <p:sp>
        <p:nvSpPr>
          <p:cNvPr id="248" name="Google Shape;248;p21"/>
          <p:cNvSpPr txBox="1">
            <a:spLocks noGrp="1"/>
          </p:cNvSpPr>
          <p:nvPr>
            <p:ph type="body" idx="1"/>
          </p:nvPr>
        </p:nvSpPr>
        <p:spPr>
          <a:xfrm>
            <a:off x="304800" y="1295400"/>
            <a:ext cx="8839200" cy="6096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rgbClr val="000000"/>
              </a:buClr>
              <a:buSzPts val="3200"/>
              <a:buChar char="•"/>
            </a:pPr>
            <a:r>
              <a:rPr lang="en-US">
                <a:solidFill>
                  <a:srgbClr val="000000"/>
                </a:solidFill>
              </a:rPr>
              <a:t>Personal databases</a:t>
            </a:r>
            <a:endParaRPr/>
          </a:p>
          <a:p>
            <a:pPr marL="0" lvl="0" indent="0" algn="l" rtl="0">
              <a:lnSpc>
                <a:spcPct val="100000"/>
              </a:lnSpc>
              <a:spcBef>
                <a:spcPts val="480"/>
              </a:spcBef>
              <a:spcAft>
                <a:spcPts val="0"/>
              </a:spcAft>
              <a:buClr>
                <a:schemeClr val="dk1"/>
              </a:buClr>
              <a:buSzPts val="2400"/>
              <a:buNone/>
            </a:pPr>
            <a:endParaRPr sz="2400"/>
          </a:p>
        </p:txBody>
      </p:sp>
      <p:pic>
        <p:nvPicPr>
          <p:cNvPr id="249" name="Google Shape;249;p21" descr="idatabase.jpg"/>
          <p:cNvPicPr preferRelativeResize="0"/>
          <p:nvPr/>
        </p:nvPicPr>
        <p:blipFill rotWithShape="1">
          <a:blip r:embed="rId3">
            <a:alphaModFix/>
          </a:blip>
          <a:srcRect/>
          <a:stretch/>
        </p:blipFill>
        <p:spPr>
          <a:xfrm>
            <a:off x="1752600" y="1828800"/>
            <a:ext cx="5867401" cy="425737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2"/>
          <p:cNvSpPr txBox="1">
            <a:spLocks noGrp="1"/>
          </p:cNvSpPr>
          <p:nvPr>
            <p:ph type="title"/>
          </p:nvPr>
        </p:nvSpPr>
        <p:spPr>
          <a:xfrm>
            <a:off x="76200" y="76200"/>
            <a:ext cx="8915400" cy="13716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000000"/>
              </a:buClr>
              <a:buSzPts val="4000"/>
              <a:buFont typeface="Calibri"/>
              <a:buNone/>
            </a:pPr>
            <a:r>
              <a:rPr lang="en-US" sz="4000">
                <a:solidFill>
                  <a:srgbClr val="000000"/>
                </a:solidFill>
              </a:rPr>
              <a:t>The Range of Database Applications</a:t>
            </a:r>
            <a:endParaRPr/>
          </a:p>
        </p:txBody>
      </p:sp>
      <p:sp>
        <p:nvSpPr>
          <p:cNvPr id="255" name="Google Shape;255;p22"/>
          <p:cNvSpPr txBox="1">
            <a:spLocks noGrp="1"/>
          </p:cNvSpPr>
          <p:nvPr>
            <p:ph type="body" idx="1"/>
          </p:nvPr>
        </p:nvSpPr>
        <p:spPr>
          <a:xfrm>
            <a:off x="304800" y="1295400"/>
            <a:ext cx="8839200" cy="6096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rgbClr val="000000"/>
              </a:buClr>
              <a:buSzPts val="3200"/>
              <a:buChar char="•"/>
            </a:pPr>
            <a:r>
              <a:rPr lang="en-US">
                <a:solidFill>
                  <a:srgbClr val="000000"/>
                </a:solidFill>
              </a:rPr>
              <a:t>Two-tier Client/Server databases</a:t>
            </a:r>
            <a:endParaRPr/>
          </a:p>
        </p:txBody>
      </p:sp>
      <p:pic>
        <p:nvPicPr>
          <p:cNvPr id="256" name="Google Shape;256;p22" descr="02-2-tier-IC57468.gif"/>
          <p:cNvPicPr preferRelativeResize="0"/>
          <p:nvPr/>
        </p:nvPicPr>
        <p:blipFill rotWithShape="1">
          <a:blip r:embed="rId3">
            <a:alphaModFix/>
          </a:blip>
          <a:srcRect/>
          <a:stretch/>
        </p:blipFill>
        <p:spPr>
          <a:xfrm>
            <a:off x="175844" y="2138679"/>
            <a:ext cx="8956432" cy="388112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3"/>
          <p:cNvSpPr txBox="1">
            <a:spLocks noGrp="1"/>
          </p:cNvSpPr>
          <p:nvPr>
            <p:ph type="title"/>
          </p:nvPr>
        </p:nvSpPr>
        <p:spPr>
          <a:xfrm>
            <a:off x="76200" y="76200"/>
            <a:ext cx="7086600" cy="6858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rgbClr val="000000"/>
              </a:buClr>
              <a:buSzPct val="100000"/>
              <a:buFont typeface="Calibri"/>
              <a:buNone/>
            </a:pPr>
            <a:r>
              <a:rPr lang="en-US" sz="4000">
                <a:solidFill>
                  <a:srgbClr val="000000"/>
                </a:solidFill>
              </a:rPr>
              <a:t>The Range of Database Applications</a:t>
            </a:r>
            <a:endParaRPr/>
          </a:p>
        </p:txBody>
      </p:sp>
      <p:sp>
        <p:nvSpPr>
          <p:cNvPr id="262" name="Google Shape;262;p23"/>
          <p:cNvSpPr txBox="1">
            <a:spLocks noGrp="1"/>
          </p:cNvSpPr>
          <p:nvPr>
            <p:ph type="body" idx="1"/>
          </p:nvPr>
        </p:nvSpPr>
        <p:spPr>
          <a:xfrm>
            <a:off x="0" y="685800"/>
            <a:ext cx="8839200" cy="533400"/>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100000"/>
              </a:lnSpc>
              <a:spcBef>
                <a:spcPts val="0"/>
              </a:spcBef>
              <a:spcAft>
                <a:spcPts val="0"/>
              </a:spcAft>
              <a:buClr>
                <a:srgbClr val="000000"/>
              </a:buClr>
              <a:buSzPts val="3200"/>
              <a:buChar char="•"/>
            </a:pPr>
            <a:r>
              <a:rPr lang="en-US">
                <a:solidFill>
                  <a:srgbClr val="000000"/>
                </a:solidFill>
              </a:rPr>
              <a:t>Multitier Client/Server databases</a:t>
            </a:r>
            <a:endParaRPr/>
          </a:p>
          <a:p>
            <a:pPr marL="342900" lvl="0" indent="-215900" algn="l" rtl="0">
              <a:lnSpc>
                <a:spcPct val="100000"/>
              </a:lnSpc>
              <a:spcBef>
                <a:spcPts val="400"/>
              </a:spcBef>
              <a:spcAft>
                <a:spcPts val="0"/>
              </a:spcAft>
              <a:buClr>
                <a:schemeClr val="dk1"/>
              </a:buClr>
              <a:buSzPts val="2000"/>
              <a:buNone/>
            </a:pPr>
            <a:endParaRPr sz="2000">
              <a:solidFill>
                <a:srgbClr val="000000"/>
              </a:solidFill>
            </a:endParaRPr>
          </a:p>
        </p:txBody>
      </p:sp>
      <p:pic>
        <p:nvPicPr>
          <p:cNvPr id="263" name="Google Shape;263;p23" descr="03-3-tier-IC8776.gif"/>
          <p:cNvPicPr preferRelativeResize="0"/>
          <p:nvPr/>
        </p:nvPicPr>
        <p:blipFill rotWithShape="1">
          <a:blip r:embed="rId3">
            <a:alphaModFix/>
          </a:blip>
          <a:srcRect/>
          <a:stretch/>
        </p:blipFill>
        <p:spPr>
          <a:xfrm>
            <a:off x="-1" y="1295400"/>
            <a:ext cx="4525073" cy="3429000"/>
          </a:xfrm>
          <a:prstGeom prst="rect">
            <a:avLst/>
          </a:prstGeom>
          <a:noFill/>
          <a:ln>
            <a:noFill/>
          </a:ln>
        </p:spPr>
      </p:pic>
      <p:pic>
        <p:nvPicPr>
          <p:cNvPr id="264" name="Google Shape;264;p23" descr="04-4-tier-IC171965.gif"/>
          <p:cNvPicPr preferRelativeResize="0"/>
          <p:nvPr/>
        </p:nvPicPr>
        <p:blipFill rotWithShape="1">
          <a:blip r:embed="rId4">
            <a:alphaModFix/>
          </a:blip>
          <a:srcRect/>
          <a:stretch/>
        </p:blipFill>
        <p:spPr>
          <a:xfrm>
            <a:off x="4658169" y="1295400"/>
            <a:ext cx="4485831" cy="4495800"/>
          </a:xfrm>
          <a:prstGeom prst="rect">
            <a:avLst/>
          </a:prstGeom>
          <a:noFill/>
          <a:ln>
            <a:noFill/>
          </a:ln>
        </p:spPr>
      </p:pic>
      <p:cxnSp>
        <p:nvCxnSpPr>
          <p:cNvPr id="265" name="Google Shape;265;p23"/>
          <p:cNvCxnSpPr/>
          <p:nvPr/>
        </p:nvCxnSpPr>
        <p:spPr>
          <a:xfrm rot="5400000">
            <a:off x="1751806" y="4038600"/>
            <a:ext cx="5639594" cy="794"/>
          </a:xfrm>
          <a:prstGeom prst="straightConnector1">
            <a:avLst/>
          </a:prstGeom>
          <a:noFill/>
          <a:ln w="38100" cap="flat" cmpd="sng">
            <a:solidFill>
              <a:srgbClr val="4A7DBA"/>
            </a:solidFill>
            <a:prstDash val="solid"/>
            <a:round/>
            <a:headEnd type="none" w="sm" len="sm"/>
            <a:tailEnd type="none" w="sm" len="sm"/>
          </a:ln>
        </p:spPr>
      </p:cxnSp>
      <p:sp>
        <p:nvSpPr>
          <p:cNvPr id="266" name="Google Shape;266;p23"/>
          <p:cNvSpPr txBox="1"/>
          <p:nvPr/>
        </p:nvSpPr>
        <p:spPr>
          <a:xfrm>
            <a:off x="2057400" y="4953000"/>
            <a:ext cx="1208985" cy="646331"/>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FF0000"/>
                </a:solidFill>
                <a:latin typeface="Calibri"/>
                <a:ea typeface="Calibri"/>
                <a:cs typeface="Calibri"/>
                <a:sym typeface="Calibri"/>
              </a:rPr>
              <a:t>3-tier</a:t>
            </a:r>
            <a:endParaRPr sz="3600" b="0" i="0" u="none" strike="noStrike" cap="none">
              <a:solidFill>
                <a:srgbClr val="FF0000"/>
              </a:solidFill>
              <a:latin typeface="Calibri"/>
              <a:ea typeface="Calibri"/>
              <a:cs typeface="Calibri"/>
              <a:sym typeface="Calibri"/>
            </a:endParaRPr>
          </a:p>
        </p:txBody>
      </p:sp>
      <p:sp>
        <p:nvSpPr>
          <p:cNvPr id="267" name="Google Shape;267;p23"/>
          <p:cNvSpPr txBox="1"/>
          <p:nvPr/>
        </p:nvSpPr>
        <p:spPr>
          <a:xfrm>
            <a:off x="6411015" y="5754469"/>
            <a:ext cx="1208985" cy="646331"/>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FF0000"/>
                </a:solidFill>
                <a:latin typeface="Calibri"/>
                <a:ea typeface="Calibri"/>
                <a:cs typeface="Calibri"/>
                <a:sym typeface="Calibri"/>
              </a:rPr>
              <a:t>4-tier</a:t>
            </a:r>
            <a:endParaRPr sz="3600" b="0" i="0" u="none" strike="noStrike" cap="none">
              <a:solidFill>
                <a:srgbClr val="FF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r>
              <a:rPr lang="en-US" sz="4000"/>
              <a:t>Applications, the DBMS, and SQL</a:t>
            </a:r>
            <a:endParaRPr/>
          </a:p>
        </p:txBody>
      </p:sp>
      <p:sp>
        <p:nvSpPr>
          <p:cNvPr id="273" name="Google Shape;273;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3200"/>
              <a:buChar char="•"/>
            </a:pPr>
            <a:r>
              <a:rPr lang="en-US" b="1">
                <a:solidFill>
                  <a:srgbClr val="0099CC"/>
                </a:solidFill>
              </a:rPr>
              <a:t>Applications</a:t>
            </a:r>
            <a:r>
              <a:rPr lang="en-US"/>
              <a:t> are the computer programs that users work with.</a:t>
            </a:r>
            <a:endParaRPr/>
          </a:p>
          <a:p>
            <a:pPr marL="342900" lvl="0" indent="-342900" algn="l" rtl="0">
              <a:lnSpc>
                <a:spcPct val="90000"/>
              </a:lnSpc>
              <a:spcBef>
                <a:spcPts val="640"/>
              </a:spcBef>
              <a:spcAft>
                <a:spcPts val="0"/>
              </a:spcAft>
              <a:buClr>
                <a:schemeClr val="dk1"/>
              </a:buClr>
              <a:buSzPts val="3200"/>
              <a:buChar char="•"/>
            </a:pPr>
            <a:r>
              <a:rPr lang="en-US"/>
              <a:t>The </a:t>
            </a:r>
            <a:r>
              <a:rPr lang="en-US" b="1">
                <a:solidFill>
                  <a:srgbClr val="0099CC"/>
                </a:solidFill>
              </a:rPr>
              <a:t>Database Management System (DBMS)</a:t>
            </a:r>
            <a:r>
              <a:rPr lang="en-US">
                <a:solidFill>
                  <a:srgbClr val="0099CC"/>
                </a:solidFill>
              </a:rPr>
              <a:t> is </a:t>
            </a:r>
            <a:r>
              <a:rPr lang="en-US">
                <a:solidFill>
                  <a:srgbClr val="FF0000"/>
                </a:solidFill>
              </a:rPr>
              <a:t>a software suite that</a:t>
            </a:r>
            <a:r>
              <a:rPr lang="en-US">
                <a:solidFill>
                  <a:srgbClr val="0099CC"/>
                </a:solidFill>
              </a:rPr>
              <a:t> </a:t>
            </a:r>
            <a:r>
              <a:rPr lang="en-US"/>
              <a:t>creates, processes, and administers databases.</a:t>
            </a:r>
            <a:endParaRPr/>
          </a:p>
          <a:p>
            <a:pPr marL="342900" lvl="0" indent="-342900" algn="l" rtl="0">
              <a:lnSpc>
                <a:spcPct val="90000"/>
              </a:lnSpc>
              <a:spcBef>
                <a:spcPts val="640"/>
              </a:spcBef>
              <a:spcAft>
                <a:spcPts val="0"/>
              </a:spcAft>
              <a:buClr>
                <a:schemeClr val="dk1"/>
              </a:buClr>
              <a:buSzPts val="3200"/>
              <a:buChar char="•"/>
            </a:pPr>
            <a:r>
              <a:rPr lang="en-US" b="1">
                <a:solidFill>
                  <a:srgbClr val="0099CC"/>
                </a:solidFill>
              </a:rPr>
              <a:t>Structured Query Language (SQL)</a:t>
            </a:r>
            <a:r>
              <a:rPr lang="en-US">
                <a:solidFill>
                  <a:srgbClr val="0099CC"/>
                </a:solidFill>
              </a:rPr>
              <a:t> </a:t>
            </a:r>
            <a:r>
              <a:rPr lang="en-US"/>
              <a:t>is an internationally recognized standard database language that is used by all commercial DBMSs.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r>
              <a:rPr lang="en-US" sz="4000"/>
              <a:t>Database Applications</a:t>
            </a:r>
            <a:endParaRPr/>
          </a:p>
        </p:txBody>
      </p:sp>
      <p:pic>
        <p:nvPicPr>
          <p:cNvPr id="279" name="Google Shape;279;p25" descr="C:\Users\Auer.WWU\Auer-Projects\Kroenke-Auer-Projects\Kroenke-Auer-DBP-e11\DBP-e11-Supplements\Images\Chapter01\Fig1-8.JPG"/>
          <p:cNvPicPr preferRelativeResize="0">
            <a:picLocks noGrp="1"/>
          </p:cNvPicPr>
          <p:nvPr>
            <p:ph type="body" idx="1"/>
          </p:nvPr>
        </p:nvPicPr>
        <p:blipFill rotWithShape="1">
          <a:blip r:embed="rId3">
            <a:alphaModFix/>
          </a:blip>
          <a:srcRect/>
          <a:stretch/>
        </p:blipFill>
        <p:spPr>
          <a:xfrm>
            <a:off x="1524000" y="1905000"/>
            <a:ext cx="6898961" cy="3278902"/>
          </a:xfrm>
          <a:prstGeom prst="rect">
            <a:avLst/>
          </a:prstGeom>
          <a:noFill/>
          <a:ln>
            <a:noFill/>
          </a:ln>
        </p:spPr>
      </p:pic>
      <p:sp>
        <p:nvSpPr>
          <p:cNvPr id="280" name="Google Shape;280;p25"/>
          <p:cNvSpPr txBox="1"/>
          <p:nvPr/>
        </p:nvSpPr>
        <p:spPr>
          <a:xfrm>
            <a:off x="457200" y="1295400"/>
            <a:ext cx="4343400" cy="523220"/>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0000"/>
                </a:solidFill>
                <a:latin typeface="Calibri"/>
                <a:ea typeface="Calibri"/>
                <a:cs typeface="Calibri"/>
                <a:sym typeface="Calibri"/>
              </a:rPr>
              <a:t>A DBMS has features to:</a:t>
            </a:r>
            <a:endParaRPr sz="2800" b="0" i="0" u="none" strike="noStrike" cap="none">
              <a:solidFill>
                <a:srgbClr val="FF0000"/>
              </a:solidFill>
              <a:latin typeface="Calibri"/>
              <a:ea typeface="Calibri"/>
              <a:cs typeface="Calibri"/>
              <a:sym typeface="Calibri"/>
            </a:endParaRPr>
          </a:p>
        </p:txBody>
      </p:sp>
      <p:sp>
        <p:nvSpPr>
          <p:cNvPr id="281" name="Google Shape;281;p25"/>
          <p:cNvSpPr txBox="1"/>
          <p:nvPr/>
        </p:nvSpPr>
        <p:spPr>
          <a:xfrm>
            <a:off x="228600" y="5356034"/>
            <a:ext cx="8686800" cy="954107"/>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0000"/>
                </a:solidFill>
                <a:latin typeface="Calibri"/>
                <a:ea typeface="Calibri"/>
                <a:cs typeface="Calibri"/>
                <a:sym typeface="Calibri"/>
              </a:rPr>
              <a:t>(you will learn some of these features in the lab practical and in other courses)</a:t>
            </a:r>
            <a:endParaRPr sz="2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0"/>
                                        </p:tgtEl>
                                        <p:attrNameLst>
                                          <p:attrName>style.visibility</p:attrName>
                                        </p:attrNameLst>
                                      </p:cBhvr>
                                      <p:to>
                                        <p:strVal val="visible"/>
                                      </p:to>
                                    </p:set>
                                    <p:animEffect transition="in" filter="fade">
                                      <p:cBhvr>
                                        <p:cTn id="7" dur="500"/>
                                        <p:tgtEl>
                                          <p:spTgt spid="2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9"/>
                                        </p:tgtEl>
                                        <p:attrNameLst>
                                          <p:attrName>style.visibility</p:attrName>
                                        </p:attrNameLst>
                                      </p:cBhvr>
                                      <p:to>
                                        <p:strVal val="visible"/>
                                      </p:to>
                                    </p:set>
                                    <p:animEffect transition="in" filter="fade">
                                      <p:cBhvr>
                                        <p:cTn id="12" dur="500"/>
                                        <p:tgtEl>
                                          <p:spTgt spid="27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1"/>
                                        </p:tgtEl>
                                        <p:attrNameLst>
                                          <p:attrName>style.visibility</p:attrName>
                                        </p:attrNameLst>
                                      </p:cBhvr>
                                      <p:to>
                                        <p:strVal val="visible"/>
                                      </p:to>
                                    </p:set>
                                    <p:animEffect transition="in" filter="fade">
                                      <p:cBhvr>
                                        <p:cTn id="17" dur="5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26"/>
          <p:cNvPicPr preferRelativeResize="0"/>
          <p:nvPr/>
        </p:nvPicPr>
        <p:blipFill rotWithShape="1">
          <a:blip r:embed="rId3">
            <a:alphaModFix/>
          </a:blip>
          <a:srcRect/>
          <a:stretch/>
        </p:blipFill>
        <p:spPr>
          <a:xfrm>
            <a:off x="685800" y="1066800"/>
            <a:ext cx="7379841" cy="4545013"/>
          </a:xfrm>
          <a:prstGeom prst="rect">
            <a:avLst/>
          </a:prstGeom>
          <a:noFill/>
          <a:ln>
            <a:noFill/>
          </a:ln>
        </p:spPr>
      </p:pic>
      <p:sp>
        <p:nvSpPr>
          <p:cNvPr id="287" name="Google Shape;287;p26"/>
          <p:cNvSpPr txBox="1">
            <a:spLocks noGrp="1"/>
          </p:cNvSpPr>
          <p:nvPr>
            <p:ph type="title"/>
          </p:nvPr>
        </p:nvSpPr>
        <p:spPr>
          <a:xfrm>
            <a:off x="0" y="0"/>
            <a:ext cx="7848600" cy="914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r>
              <a:rPr lang="en-US" sz="4000"/>
              <a:t>Database Applications</a:t>
            </a:r>
            <a:r>
              <a:rPr lang="en-US" sz="4000">
                <a:latin typeface="Arial"/>
                <a:ea typeface="Arial"/>
                <a:cs typeface="Arial"/>
                <a:sym typeface="Arial"/>
              </a:rPr>
              <a:t>—</a:t>
            </a:r>
            <a:r>
              <a:rPr lang="en-US" sz="4000"/>
              <a:t>Forms</a:t>
            </a:r>
            <a:endParaRPr/>
          </a:p>
        </p:txBody>
      </p:sp>
      <p:sp>
        <p:nvSpPr>
          <p:cNvPr id="288" name="Google Shape;288;p26"/>
          <p:cNvSpPr txBox="1"/>
          <p:nvPr/>
        </p:nvSpPr>
        <p:spPr>
          <a:xfrm>
            <a:off x="1981200" y="5715000"/>
            <a:ext cx="4572000" cy="523220"/>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0000"/>
                </a:solidFill>
                <a:latin typeface="Calibri"/>
                <a:ea typeface="Calibri"/>
                <a:cs typeface="Calibri"/>
                <a:sym typeface="Calibri"/>
              </a:rPr>
              <a:t>A very useful reporting tool</a:t>
            </a:r>
            <a:endParaRPr sz="2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fade">
                                      <p:cBhvr>
                                        <p:cTn id="7" dur="500"/>
                                        <p:tgtEl>
                                          <p:spTgt spid="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r>
              <a:rPr lang="en-US" sz="4000"/>
              <a:t>Database Applications</a:t>
            </a:r>
            <a:r>
              <a:rPr lang="en-US" sz="4000">
                <a:latin typeface="Arial"/>
                <a:ea typeface="Arial"/>
                <a:cs typeface="Arial"/>
                <a:sym typeface="Arial"/>
              </a:rPr>
              <a:t>—</a:t>
            </a:r>
            <a:r>
              <a:rPr lang="en-US" sz="4000"/>
              <a:t>Queries</a:t>
            </a:r>
            <a:endParaRPr/>
          </a:p>
        </p:txBody>
      </p:sp>
      <p:sp>
        <p:nvSpPr>
          <p:cNvPr id="294" name="Google Shape;294;p27"/>
          <p:cNvSpPr txBox="1"/>
          <p:nvPr/>
        </p:nvSpPr>
        <p:spPr>
          <a:xfrm>
            <a:off x="381000" y="1981200"/>
            <a:ext cx="8534400" cy="135421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ourier New"/>
                <a:ea typeface="Courier New"/>
                <a:cs typeface="Courier New"/>
                <a:sym typeface="Courier New"/>
              </a:rPr>
              <a:t>SELECT	LastName, FirstName, EmailAddress</a:t>
            </a:r>
            <a:endParaRPr sz="2400" b="1" i="0" u="none" strike="noStrike" cap="none">
              <a:solidFill>
                <a:schemeClr val="dk1"/>
              </a:solidFill>
              <a:latin typeface="Courier New"/>
              <a:ea typeface="Courier New"/>
              <a:cs typeface="Courier New"/>
              <a:sym typeface="Courier New"/>
            </a:endParaRPr>
          </a:p>
          <a:p>
            <a:pPr marL="0" marR="0" lvl="0" indent="0" algn="l" rtl="0">
              <a:lnSpc>
                <a:spcPct val="100000"/>
              </a:lnSpc>
              <a:spcBef>
                <a:spcPts val="600"/>
              </a:spcBef>
              <a:spcAft>
                <a:spcPts val="0"/>
              </a:spcAft>
              <a:buClr>
                <a:srgbClr val="000000"/>
              </a:buClr>
              <a:buSzPts val="2400"/>
              <a:buFont typeface="Arial"/>
              <a:buNone/>
            </a:pPr>
            <a:r>
              <a:rPr lang="en-US" sz="2400" b="1" i="0" u="none" strike="noStrike" cap="none">
                <a:solidFill>
                  <a:schemeClr val="dk1"/>
                </a:solidFill>
                <a:latin typeface="Courier New"/>
                <a:ea typeface="Courier New"/>
                <a:cs typeface="Courier New"/>
                <a:sym typeface="Courier New"/>
              </a:rPr>
              <a:t>FROM      STUDENT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2400"/>
              <a:buFont typeface="Arial"/>
              <a:buNone/>
            </a:pPr>
            <a:r>
              <a:rPr lang="en-US" sz="2400" b="1" i="0" u="none" strike="noStrike" cap="none">
                <a:solidFill>
                  <a:schemeClr val="dk1"/>
                </a:solidFill>
                <a:latin typeface="Courier New"/>
                <a:ea typeface="Courier New"/>
                <a:cs typeface="Courier New"/>
                <a:sym typeface="Courier New"/>
              </a:rPr>
              <a:t>WHERE     StudentNumber &gt; 2;</a:t>
            </a:r>
            <a:endParaRPr sz="1400" b="0" i="0" u="none" strike="noStrike" cap="none">
              <a:solidFill>
                <a:srgbClr val="000000"/>
              </a:solidFill>
              <a:latin typeface="Arial"/>
              <a:ea typeface="Arial"/>
              <a:cs typeface="Arial"/>
              <a:sym typeface="Arial"/>
            </a:endParaRPr>
          </a:p>
        </p:txBody>
      </p:sp>
      <p:sp>
        <p:nvSpPr>
          <p:cNvPr id="295" name="Google Shape;295;p27"/>
          <p:cNvSpPr txBox="1"/>
          <p:nvPr/>
        </p:nvSpPr>
        <p:spPr>
          <a:xfrm>
            <a:off x="914400" y="4038600"/>
            <a:ext cx="6830458" cy="954107"/>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0000"/>
                </a:solidFill>
                <a:latin typeface="Calibri"/>
                <a:ea typeface="Calibri"/>
                <a:cs typeface="Calibri"/>
                <a:sym typeface="Calibri"/>
              </a:rPr>
              <a:t>Very simple English-like phrases that can be easily understood even by the end-users</a:t>
            </a:r>
            <a:endParaRPr sz="2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5"/>
                                        </p:tgtEl>
                                        <p:attrNameLst>
                                          <p:attrName>style.visibility</p:attrName>
                                        </p:attrNameLst>
                                      </p:cBhvr>
                                      <p:to>
                                        <p:strVal val="visible"/>
                                      </p:to>
                                    </p:set>
                                    <p:animEffect transition="in" filter="fade">
                                      <p:cBhvr>
                                        <p:cTn id="7" dur="50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0" name="Google Shape;300;p28"/>
          <p:cNvPicPr preferRelativeResize="0"/>
          <p:nvPr/>
        </p:nvPicPr>
        <p:blipFill rotWithShape="1">
          <a:blip r:embed="rId3">
            <a:alphaModFix/>
          </a:blip>
          <a:srcRect/>
          <a:stretch/>
        </p:blipFill>
        <p:spPr>
          <a:xfrm>
            <a:off x="0" y="685800"/>
            <a:ext cx="8948871" cy="4800599"/>
          </a:xfrm>
          <a:prstGeom prst="rect">
            <a:avLst/>
          </a:prstGeom>
          <a:noFill/>
          <a:ln w="9525" cap="flat" cmpd="sng">
            <a:solidFill>
              <a:schemeClr val="dk1"/>
            </a:solidFill>
            <a:prstDash val="solid"/>
            <a:miter lim="800000"/>
            <a:headEnd type="none" w="sm" len="sm"/>
            <a:tailEnd type="none" w="sm" len="sm"/>
          </a:ln>
        </p:spPr>
      </p:pic>
      <p:sp>
        <p:nvSpPr>
          <p:cNvPr id="301" name="Google Shape;301;p28"/>
          <p:cNvSpPr txBox="1">
            <a:spLocks noGrp="1"/>
          </p:cNvSpPr>
          <p:nvPr>
            <p:ph type="title"/>
          </p:nvPr>
        </p:nvSpPr>
        <p:spPr>
          <a:xfrm>
            <a:off x="0" y="0"/>
            <a:ext cx="8229600" cy="762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000"/>
              <a:buFont typeface="Calibri"/>
              <a:buNone/>
            </a:pPr>
            <a:r>
              <a:rPr lang="en-US" sz="4000"/>
              <a:t>Database</a:t>
            </a:r>
            <a:r>
              <a:rPr lang="en-US" sz="4000">
                <a:latin typeface="Arial"/>
                <a:ea typeface="Arial"/>
                <a:cs typeface="Arial"/>
                <a:sym typeface="Arial"/>
              </a:rPr>
              <a:t>—</a:t>
            </a:r>
            <a:r>
              <a:rPr lang="en-US" sz="4000"/>
              <a:t>Reports</a:t>
            </a:r>
            <a:endParaRPr/>
          </a:p>
        </p:txBody>
      </p:sp>
      <p:sp>
        <p:nvSpPr>
          <p:cNvPr id="302" name="Google Shape;302;p28"/>
          <p:cNvSpPr txBox="1"/>
          <p:nvPr/>
        </p:nvSpPr>
        <p:spPr>
          <a:xfrm>
            <a:off x="1676400" y="5562600"/>
            <a:ext cx="6400800" cy="954107"/>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0000"/>
                </a:solidFill>
                <a:latin typeface="Calibri"/>
                <a:ea typeface="Calibri"/>
                <a:cs typeface="Calibri"/>
                <a:sym typeface="Calibri"/>
              </a:rPr>
              <a:t>Reports in a variety of formats can be created in an ad-hoc manner</a:t>
            </a:r>
            <a:endParaRPr sz="2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2"/>
                                        </p:tgtEl>
                                        <p:attrNameLst>
                                          <p:attrName>style.visibility</p:attrName>
                                        </p:attrNameLst>
                                      </p:cBhvr>
                                      <p:to>
                                        <p:strVal val="visible"/>
                                      </p:to>
                                    </p:set>
                                    <p:animEffect transition="in" filter="fade">
                                      <p:cBhvr>
                                        <p:cTn id="7" dur="500"/>
                                        <p:tgtEl>
                                          <p:spTgt spid="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600"/>
              <a:buFont typeface="Calibri"/>
              <a:buNone/>
            </a:pPr>
            <a:r>
              <a:rPr lang="en-US"/>
              <a:t>Summary</a:t>
            </a:r>
            <a:endParaRPr/>
          </a:p>
        </p:txBody>
      </p:sp>
      <p:sp>
        <p:nvSpPr>
          <p:cNvPr id="308" name="Google Shape;308;p29"/>
          <p:cNvSpPr txBox="1">
            <a:spLocks noGrp="1"/>
          </p:cNvSpPr>
          <p:nvPr>
            <p:ph type="body" idx="1"/>
          </p:nvPr>
        </p:nvSpPr>
        <p:spPr>
          <a:xfrm>
            <a:off x="457200" y="1600200"/>
            <a:ext cx="8229600" cy="3047999"/>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3200"/>
              <a:buChar char="•"/>
            </a:pPr>
            <a:r>
              <a:rPr lang="en-US"/>
              <a:t>Examples of database applications</a:t>
            </a:r>
            <a:endParaRPr/>
          </a:p>
          <a:p>
            <a:pPr marL="342900" lvl="0" indent="-342900" algn="l" rtl="0">
              <a:lnSpc>
                <a:spcPct val="90000"/>
              </a:lnSpc>
              <a:spcBef>
                <a:spcPts val="640"/>
              </a:spcBef>
              <a:spcAft>
                <a:spcPts val="0"/>
              </a:spcAft>
              <a:buClr>
                <a:schemeClr val="dk1"/>
              </a:buClr>
              <a:buSzPts val="3200"/>
              <a:buChar char="•"/>
            </a:pPr>
            <a:r>
              <a:rPr lang="en-US"/>
              <a:t>Definitions of terms</a:t>
            </a:r>
            <a:endParaRPr/>
          </a:p>
          <a:p>
            <a:pPr marL="342900" lvl="0" indent="-342900" algn="l" rtl="0">
              <a:lnSpc>
                <a:spcPct val="90000"/>
              </a:lnSpc>
              <a:spcBef>
                <a:spcPts val="640"/>
              </a:spcBef>
              <a:spcAft>
                <a:spcPts val="0"/>
              </a:spcAft>
              <a:buClr>
                <a:schemeClr val="dk1"/>
              </a:buClr>
              <a:buSzPts val="3200"/>
              <a:buChar char="•"/>
            </a:pPr>
            <a:r>
              <a:rPr lang="en-US"/>
              <a:t>History and development of database processing</a:t>
            </a:r>
            <a:endParaRPr/>
          </a:p>
          <a:p>
            <a:pPr marL="342900" lvl="0" indent="-342900" algn="l" rtl="0">
              <a:lnSpc>
                <a:spcPct val="90000"/>
              </a:lnSpc>
              <a:spcBef>
                <a:spcPts val="640"/>
              </a:spcBef>
              <a:spcAft>
                <a:spcPts val="0"/>
              </a:spcAft>
              <a:buClr>
                <a:schemeClr val="dk1"/>
              </a:buClr>
              <a:buSzPts val="3200"/>
              <a:buChar char="•"/>
            </a:pPr>
            <a:r>
              <a:rPr lang="en-US"/>
              <a:t>Purpose of database applications</a:t>
            </a:r>
            <a:endParaRPr/>
          </a:p>
        </p:txBody>
      </p:sp>
      <p:sp>
        <p:nvSpPr>
          <p:cNvPr id="309" name="Google Shape;309;p29"/>
          <p:cNvSpPr txBox="1"/>
          <p:nvPr/>
        </p:nvSpPr>
        <p:spPr>
          <a:xfrm>
            <a:off x="152400" y="5105400"/>
            <a:ext cx="8839200" cy="954107"/>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0000"/>
                </a:solidFill>
                <a:latin typeface="Calibri"/>
                <a:ea typeface="Calibri"/>
                <a:cs typeface="Calibri"/>
                <a:sym typeface="Calibri"/>
              </a:rPr>
              <a:t>Please refer to reference books and additional reading materials for more knowledge and information.</a:t>
            </a:r>
            <a:endParaRPr sz="2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9"/>
                                        </p:tgtEl>
                                        <p:attrNameLst>
                                          <p:attrName>style.visibility</p:attrName>
                                        </p:attrNameLst>
                                      </p:cBhvr>
                                      <p:to>
                                        <p:strVal val="visible"/>
                                      </p:to>
                                    </p:set>
                                    <p:animEffect transition="in" filter="fade">
                                      <p:cBhvr>
                                        <p:cTn id="7" dur="500"/>
                                        <p:tgtEl>
                                          <p:spTgt spid="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2"/>
          <p:cNvSpPr/>
          <p:nvPr/>
        </p:nvSpPr>
        <p:spPr>
          <a:xfrm>
            <a:off x="-2" y="0"/>
            <a:ext cx="3689873" cy="6858000"/>
          </a:xfrm>
          <a:prstGeom prst="parallelogram">
            <a:avLst>
              <a:gd name="adj" fmla="val 25000"/>
            </a:avLst>
          </a:prstGeom>
          <a:blipFill rotWithShape="1">
            <a:blip r:embed="rId3">
              <a:alphaModFix/>
            </a:blip>
            <a:stretch>
              <a:fillRect/>
            </a:stretch>
          </a:blip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 name="Google Shape;103;p42"/>
          <p:cNvSpPr/>
          <p:nvPr/>
        </p:nvSpPr>
        <p:spPr>
          <a:xfrm>
            <a:off x="2727061" y="0"/>
            <a:ext cx="3689873" cy="6858000"/>
          </a:xfrm>
          <a:prstGeom prst="parallelogram">
            <a:avLst>
              <a:gd name="adj" fmla="val 25000"/>
            </a:avLst>
          </a:prstGeom>
          <a:blipFill rotWithShape="1">
            <a:blip r:embed="rId4">
              <a:alphaModFix/>
            </a:blip>
            <a:stretch>
              <a:fillRect/>
            </a:stretch>
          </a:blip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 name="Google Shape;104;p42"/>
          <p:cNvSpPr/>
          <p:nvPr/>
        </p:nvSpPr>
        <p:spPr>
          <a:xfrm>
            <a:off x="5454127" y="0"/>
            <a:ext cx="3689873" cy="6858000"/>
          </a:xfrm>
          <a:prstGeom prst="parallelogram">
            <a:avLst>
              <a:gd name="adj" fmla="val 25000"/>
            </a:avLst>
          </a:prstGeom>
          <a:blipFill rotWithShape="1">
            <a:blip r:embed="rId5">
              <a:alphaModFix/>
            </a:blip>
            <a:stretch>
              <a:fillRect/>
            </a:stretch>
          </a:blip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5" name="Google Shape;105;p42"/>
          <p:cNvSpPr/>
          <p:nvPr/>
        </p:nvSpPr>
        <p:spPr>
          <a:xfrm>
            <a:off x="0" y="0"/>
            <a:ext cx="9144000" cy="6858000"/>
          </a:xfrm>
          <a:prstGeom prst="rect">
            <a:avLst/>
          </a:prstGeom>
          <a:solidFill>
            <a:srgbClr val="BFBFBF">
              <a:alpha val="45882"/>
            </a:srgb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endParaRPr sz="1400" b="0" i="0" u="none" strike="noStrike" cap="none">
              <a:latin typeface="Arial"/>
              <a:ea typeface="Arial"/>
              <a:cs typeface="Arial"/>
              <a:sym typeface="Arial"/>
            </a:endParaRPr>
          </a:p>
        </p:txBody>
      </p:sp>
      <p:sp>
        <p:nvSpPr>
          <p:cNvPr id="106" name="Google Shape;106;p42"/>
          <p:cNvSpPr/>
          <p:nvPr/>
        </p:nvSpPr>
        <p:spPr>
          <a:xfrm>
            <a:off x="237064" y="575718"/>
            <a:ext cx="8669866" cy="575577"/>
          </a:xfrm>
          <a:prstGeom prst="roundRect">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r>
              <a:rPr lang="en-US" sz="3000" b="0" i="0" u="none" strike="noStrike" cap="none" dirty="0">
                <a:solidFill>
                  <a:srgbClr val="C00000"/>
                </a:solidFill>
                <a:sym typeface="Arial"/>
              </a:rPr>
              <a:t>Which are the top 100 selling products?</a:t>
            </a:r>
            <a:endParaRPr sz="3000" dirty="0">
              <a:solidFill>
                <a:srgbClr val="C00000"/>
              </a:solidFill>
            </a:endParaRPr>
          </a:p>
        </p:txBody>
      </p:sp>
      <p:sp>
        <p:nvSpPr>
          <p:cNvPr id="107" name="Google Shape;107;p42"/>
          <p:cNvSpPr/>
          <p:nvPr/>
        </p:nvSpPr>
        <p:spPr>
          <a:xfrm>
            <a:off x="237064" y="1278139"/>
            <a:ext cx="8669866" cy="691338"/>
          </a:xfrm>
          <a:prstGeom prst="roundRect">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r>
              <a:rPr lang="en-US" sz="3600" b="0" i="0" u="none" strike="noStrike" cap="none" dirty="0">
                <a:solidFill>
                  <a:srgbClr val="C00000"/>
                </a:solidFill>
                <a:latin typeface="Arial"/>
                <a:ea typeface="Arial"/>
                <a:cs typeface="Arial"/>
                <a:sym typeface="Arial"/>
              </a:rPr>
              <a:t>Top 100 most profitable products?</a:t>
            </a:r>
            <a:endParaRPr sz="3600" b="0" i="0" u="none" strike="noStrike" cap="none" dirty="0">
              <a:solidFill>
                <a:srgbClr val="C00000"/>
              </a:solidFill>
              <a:latin typeface="Arial"/>
              <a:ea typeface="Arial"/>
              <a:cs typeface="Arial"/>
              <a:sym typeface="Arial"/>
            </a:endParaRPr>
          </a:p>
        </p:txBody>
      </p:sp>
      <p:sp>
        <p:nvSpPr>
          <p:cNvPr id="108" name="Google Shape;108;p42"/>
          <p:cNvSpPr/>
          <p:nvPr/>
        </p:nvSpPr>
        <p:spPr>
          <a:xfrm>
            <a:off x="237064" y="2164847"/>
            <a:ext cx="8669866" cy="1202265"/>
          </a:xfrm>
          <a:prstGeom prst="roundRect">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r>
              <a:rPr lang="en-US" sz="3600" b="0" i="0" u="none" strike="noStrike" cap="none" dirty="0">
                <a:solidFill>
                  <a:srgbClr val="C00000"/>
                </a:solidFill>
                <a:latin typeface="Arial"/>
                <a:ea typeface="Arial"/>
                <a:cs typeface="Arial"/>
                <a:sym typeface="Arial"/>
              </a:rPr>
              <a:t>What is the contribution(%) of each product to total profit?</a:t>
            </a:r>
            <a:endParaRPr sz="3600" b="0" i="0" u="none" strike="noStrike" cap="none" dirty="0">
              <a:solidFill>
                <a:srgbClr val="C00000"/>
              </a:solidFill>
              <a:latin typeface="Arial"/>
              <a:ea typeface="Arial"/>
              <a:cs typeface="Arial"/>
              <a:sym typeface="Arial"/>
            </a:endParaRPr>
          </a:p>
        </p:txBody>
      </p:sp>
      <p:sp>
        <p:nvSpPr>
          <p:cNvPr id="109" name="Google Shape;109;p42"/>
          <p:cNvSpPr/>
          <p:nvPr/>
        </p:nvSpPr>
        <p:spPr>
          <a:xfrm>
            <a:off x="237064" y="3487078"/>
            <a:ext cx="8669866" cy="1049866"/>
          </a:xfrm>
          <a:prstGeom prst="roundRect">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r>
              <a:rPr lang="en-US" sz="3600" b="0" i="0" u="none" strike="noStrike" cap="none" dirty="0">
                <a:solidFill>
                  <a:srgbClr val="C00000"/>
                </a:solidFill>
                <a:sym typeface="Arial"/>
              </a:rPr>
              <a:t>Which items are always bought together?</a:t>
            </a:r>
            <a:endParaRPr dirty="0">
              <a:solidFill>
                <a:srgbClr val="C00000"/>
              </a:solidFill>
            </a:endParaRPr>
          </a:p>
        </p:txBody>
      </p:sp>
      <p:sp>
        <p:nvSpPr>
          <p:cNvPr id="110" name="Google Shape;110;p42"/>
          <p:cNvSpPr/>
          <p:nvPr/>
        </p:nvSpPr>
        <p:spPr>
          <a:xfrm>
            <a:off x="237064" y="4656910"/>
            <a:ext cx="8669866" cy="1049866"/>
          </a:xfrm>
          <a:prstGeom prst="roundRect">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r>
              <a:rPr lang="en-US" sz="2800" b="0" i="0" u="none" strike="noStrike" cap="none" dirty="0">
                <a:solidFill>
                  <a:srgbClr val="FF0000"/>
                </a:solidFill>
                <a:latin typeface="Arial"/>
                <a:ea typeface="Arial"/>
                <a:cs typeface="Arial"/>
                <a:sym typeface="Arial"/>
              </a:rPr>
              <a:t>What would be the programming effort required to write programs to answer the above question?</a:t>
            </a:r>
            <a:endParaRPr sz="6000" b="0" i="0" u="none" strike="noStrike" cap="none" dirty="0">
              <a:solidFill>
                <a:srgbClr val="FF0000"/>
              </a:solidFill>
              <a:latin typeface="Arial"/>
              <a:ea typeface="Arial"/>
              <a:cs typeface="Arial"/>
              <a:sym typeface="Arial"/>
            </a:endParaRPr>
          </a:p>
        </p:txBody>
      </p:sp>
      <p:sp>
        <p:nvSpPr>
          <p:cNvPr id="111" name="Google Shape;111;p42"/>
          <p:cNvSpPr/>
          <p:nvPr/>
        </p:nvSpPr>
        <p:spPr>
          <a:xfrm>
            <a:off x="236930" y="5760105"/>
            <a:ext cx="8670000" cy="1050000"/>
          </a:xfrm>
          <a:prstGeom prst="roundRect">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r>
              <a:rPr lang="en-US" sz="2800" b="0" i="0" u="none" strike="noStrike" cap="none" dirty="0">
                <a:solidFill>
                  <a:srgbClr val="FF0000"/>
                </a:solidFill>
                <a:latin typeface="Arial"/>
                <a:ea typeface="Arial"/>
                <a:cs typeface="Arial"/>
                <a:sym typeface="Arial"/>
              </a:rPr>
              <a:t>If you have a database system, all these questions could be answered rather quickly and easily.</a:t>
            </a:r>
            <a:endParaRPr sz="4800" b="0" i="0" u="none" strike="noStrike" cap="none" dirty="0">
              <a:solidFill>
                <a:srgbClr val="FF0000"/>
              </a:solidFill>
              <a:latin typeface="Arial"/>
              <a:ea typeface="Arial"/>
              <a:cs typeface="Arial"/>
              <a:sym typeface="Arial"/>
            </a:endParaRPr>
          </a:p>
        </p:txBody>
      </p:sp>
      <p:sp>
        <p:nvSpPr>
          <p:cNvPr id="112" name="Google Shape;112;p42"/>
          <p:cNvSpPr/>
          <p:nvPr/>
        </p:nvSpPr>
        <p:spPr>
          <a:xfrm>
            <a:off x="-2" y="25383"/>
            <a:ext cx="9144000" cy="474135"/>
          </a:xfrm>
          <a:prstGeom prst="roundRect">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r>
              <a:rPr lang="en-US" sz="2000" b="0" i="0" u="none" strike="noStrike" cap="none" dirty="0">
                <a:solidFill>
                  <a:srgbClr val="C00000"/>
                </a:solidFill>
                <a:latin typeface="Arial"/>
                <a:ea typeface="Arial"/>
                <a:cs typeface="Arial"/>
                <a:sym typeface="Arial"/>
              </a:rPr>
              <a:t>(From the business perspective) – What are the important information to know?</a:t>
            </a:r>
            <a:endParaRPr sz="4800" b="0" i="0" u="none" strike="noStrike" cap="none" dirty="0">
              <a:solidFill>
                <a:srgbClr val="C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fade">
                                      <p:cBhvr>
                                        <p:cTn id="12" dur="500"/>
                                        <p:tgtEl>
                                          <p:spTgt spid="1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fade">
                                      <p:cBhvr>
                                        <p:cTn id="17" dur="500"/>
                                        <p:tgtEl>
                                          <p:spTgt spid="10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9"/>
                                        </p:tgtEl>
                                        <p:attrNameLst>
                                          <p:attrName>style.visibility</p:attrName>
                                        </p:attrNameLst>
                                      </p:cBhvr>
                                      <p:to>
                                        <p:strVal val="visible"/>
                                      </p:to>
                                    </p:set>
                                    <p:animEffect transition="in" filter="fade">
                                      <p:cBhvr>
                                        <p:cTn id="22" dur="500"/>
                                        <p:tgtEl>
                                          <p:spTgt spid="10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0"/>
                                        </p:tgtEl>
                                        <p:attrNameLst>
                                          <p:attrName>style.visibility</p:attrName>
                                        </p:attrNameLst>
                                      </p:cBhvr>
                                      <p:to>
                                        <p:strVal val="visible"/>
                                      </p:to>
                                    </p:set>
                                    <p:animEffect transition="in" filter="fade">
                                      <p:cBhvr>
                                        <p:cTn id="27" dur="500"/>
                                        <p:tgtEl>
                                          <p:spTgt spid="1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fade">
                                      <p:cBhvr>
                                        <p:cTn id="32" dur="500"/>
                                        <p:tgtEl>
                                          <p:spTgt spid="1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2"/>
                                        </p:tgtEl>
                                        <p:attrNameLst>
                                          <p:attrName>style.visibility</p:attrName>
                                        </p:attrNameLst>
                                      </p:cBhvr>
                                      <p:to>
                                        <p:strVal val="visible"/>
                                      </p:to>
                                    </p:set>
                                    <p:animEffect transition="in" filter="fade">
                                      <p:cBhvr>
                                        <p:cTn id="37"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3"/>
          <p:cNvSpPr/>
          <p:nvPr/>
        </p:nvSpPr>
        <p:spPr>
          <a:xfrm>
            <a:off x="-2" y="0"/>
            <a:ext cx="3689873" cy="6858000"/>
          </a:xfrm>
          <a:prstGeom prst="parallelogram">
            <a:avLst>
              <a:gd name="adj" fmla="val 25000"/>
            </a:avLst>
          </a:prstGeom>
          <a:blipFill rotWithShape="1">
            <a:blip r:embed="rId3">
              <a:alphaModFix/>
            </a:blip>
            <a:stretch>
              <a:fillRect/>
            </a:stretch>
          </a:blip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9" name="Google Shape;119;p43"/>
          <p:cNvSpPr/>
          <p:nvPr/>
        </p:nvSpPr>
        <p:spPr>
          <a:xfrm>
            <a:off x="2727061" y="0"/>
            <a:ext cx="3689873" cy="6858000"/>
          </a:xfrm>
          <a:prstGeom prst="parallelogram">
            <a:avLst>
              <a:gd name="adj" fmla="val 25000"/>
            </a:avLst>
          </a:prstGeom>
          <a:blipFill rotWithShape="1">
            <a:blip r:embed="rId4">
              <a:alphaModFix/>
            </a:blip>
            <a:stretch>
              <a:fillRect/>
            </a:stretch>
          </a:blip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0" name="Google Shape;120;p43"/>
          <p:cNvSpPr/>
          <p:nvPr/>
        </p:nvSpPr>
        <p:spPr>
          <a:xfrm>
            <a:off x="5454127" y="0"/>
            <a:ext cx="3689873" cy="6858000"/>
          </a:xfrm>
          <a:prstGeom prst="parallelogram">
            <a:avLst>
              <a:gd name="adj" fmla="val 25000"/>
            </a:avLst>
          </a:prstGeom>
          <a:blipFill rotWithShape="1">
            <a:blip r:embed="rId5">
              <a:alphaModFix/>
            </a:blip>
            <a:stretch>
              <a:fillRect/>
            </a:stretch>
          </a:blip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1" name="Google Shape;121;p43"/>
          <p:cNvSpPr/>
          <p:nvPr/>
        </p:nvSpPr>
        <p:spPr>
          <a:xfrm>
            <a:off x="0" y="0"/>
            <a:ext cx="9144000" cy="6858000"/>
          </a:xfrm>
          <a:prstGeom prst="rect">
            <a:avLst/>
          </a:prstGeom>
          <a:solidFill>
            <a:srgbClr val="BFBFBF">
              <a:alpha val="45882"/>
            </a:srgbClr>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endParaRPr sz="1400" b="0" i="0" u="none" strike="noStrike" cap="none">
              <a:latin typeface="Arial"/>
              <a:ea typeface="Arial"/>
              <a:cs typeface="Arial"/>
              <a:sym typeface="Arial"/>
            </a:endParaRPr>
          </a:p>
        </p:txBody>
      </p:sp>
      <p:sp>
        <p:nvSpPr>
          <p:cNvPr id="122" name="Google Shape;122;p43"/>
          <p:cNvSpPr/>
          <p:nvPr/>
        </p:nvSpPr>
        <p:spPr>
          <a:xfrm>
            <a:off x="237064" y="575718"/>
            <a:ext cx="8669866" cy="746645"/>
          </a:xfrm>
          <a:prstGeom prst="roundRect">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r>
              <a:rPr lang="en-US" sz="3600" b="0" i="0" u="none" strike="noStrike" cap="none" dirty="0">
                <a:solidFill>
                  <a:srgbClr val="C00000"/>
                </a:solidFill>
                <a:latin typeface="Calibri"/>
                <a:ea typeface="Calibri"/>
                <a:cs typeface="Calibri"/>
                <a:sym typeface="Calibri"/>
              </a:rPr>
              <a:t>Amount of transaction per unit time?</a:t>
            </a:r>
            <a:endParaRPr sz="3600" b="0" i="0" u="none" strike="noStrike" cap="none" dirty="0">
              <a:solidFill>
                <a:srgbClr val="C00000"/>
              </a:solidFill>
              <a:sym typeface="Arial"/>
            </a:endParaRPr>
          </a:p>
        </p:txBody>
      </p:sp>
      <p:sp>
        <p:nvSpPr>
          <p:cNvPr id="123" name="Google Shape;123;p43"/>
          <p:cNvSpPr/>
          <p:nvPr/>
        </p:nvSpPr>
        <p:spPr>
          <a:xfrm>
            <a:off x="237064" y="1465360"/>
            <a:ext cx="8669866" cy="746645"/>
          </a:xfrm>
          <a:prstGeom prst="roundRect">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r>
              <a:rPr lang="en-US" sz="3600" b="0" i="0" u="none" strike="noStrike" cap="none" dirty="0">
                <a:solidFill>
                  <a:srgbClr val="C00000"/>
                </a:solidFill>
                <a:latin typeface="Calibri"/>
                <a:ea typeface="Calibri"/>
                <a:cs typeface="Calibri"/>
                <a:sym typeface="Calibri"/>
              </a:rPr>
              <a:t>No. of concurrent user support?</a:t>
            </a:r>
            <a:endParaRPr sz="3600" b="0" i="0" u="none" strike="noStrike" cap="none" dirty="0">
              <a:solidFill>
                <a:srgbClr val="C00000"/>
              </a:solidFill>
              <a:sym typeface="Arial"/>
            </a:endParaRPr>
          </a:p>
        </p:txBody>
      </p:sp>
      <p:sp>
        <p:nvSpPr>
          <p:cNvPr id="124" name="Google Shape;124;p43"/>
          <p:cNvSpPr/>
          <p:nvPr/>
        </p:nvSpPr>
        <p:spPr>
          <a:xfrm>
            <a:off x="237064" y="2288241"/>
            <a:ext cx="8669866" cy="746646"/>
          </a:xfrm>
          <a:prstGeom prst="roundRect">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r>
              <a:rPr lang="en-US" sz="3600" b="0" i="0" u="none" strike="noStrike" cap="none" dirty="0">
                <a:solidFill>
                  <a:srgbClr val="C00000"/>
                </a:solidFill>
                <a:latin typeface="Calibri"/>
                <a:ea typeface="Calibri"/>
                <a:cs typeface="Calibri"/>
                <a:sym typeface="Calibri"/>
              </a:rPr>
              <a:t>Duration of data storage?</a:t>
            </a:r>
            <a:endParaRPr sz="3600" b="0" i="0" u="none" strike="noStrike" cap="none" dirty="0">
              <a:solidFill>
                <a:srgbClr val="C00000"/>
              </a:solidFill>
              <a:sym typeface="Arial"/>
            </a:endParaRPr>
          </a:p>
        </p:txBody>
      </p:sp>
      <p:sp>
        <p:nvSpPr>
          <p:cNvPr id="125" name="Google Shape;125;p43"/>
          <p:cNvSpPr/>
          <p:nvPr/>
        </p:nvSpPr>
        <p:spPr>
          <a:xfrm>
            <a:off x="237064" y="3235143"/>
            <a:ext cx="8669866" cy="1049866"/>
          </a:xfrm>
          <a:prstGeom prst="roundRect">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r>
              <a:rPr lang="en-US" sz="3600" b="0" i="0" u="none" strike="noStrike" cap="none" dirty="0">
                <a:solidFill>
                  <a:srgbClr val="C00000"/>
                </a:solidFill>
                <a:latin typeface="Calibri"/>
                <a:ea typeface="Calibri"/>
                <a:cs typeface="Calibri"/>
                <a:sym typeface="Calibri"/>
              </a:rPr>
              <a:t>Data warehousing requirement?</a:t>
            </a:r>
            <a:endParaRPr sz="3600" b="0" i="0" u="none" strike="noStrike" cap="none" dirty="0">
              <a:solidFill>
                <a:srgbClr val="C00000"/>
              </a:solidFill>
              <a:sym typeface="Arial"/>
            </a:endParaRPr>
          </a:p>
        </p:txBody>
      </p:sp>
      <p:sp>
        <p:nvSpPr>
          <p:cNvPr id="126" name="Google Shape;126;p43"/>
          <p:cNvSpPr/>
          <p:nvPr/>
        </p:nvSpPr>
        <p:spPr>
          <a:xfrm>
            <a:off x="237064" y="4557871"/>
            <a:ext cx="8669866" cy="1049866"/>
          </a:xfrm>
          <a:prstGeom prst="roundRect">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r>
              <a:rPr lang="en-US" sz="3600" b="0" i="0" u="none" strike="noStrike" cap="none" dirty="0">
                <a:solidFill>
                  <a:srgbClr val="C00000"/>
                </a:solidFill>
                <a:latin typeface="Calibri"/>
                <a:ea typeface="Calibri"/>
                <a:cs typeface="Calibri"/>
                <a:sym typeface="Calibri"/>
              </a:rPr>
              <a:t>Database distribution strategy? (and much more…)</a:t>
            </a:r>
            <a:endParaRPr sz="3600" b="0" i="0" u="none" strike="noStrike" cap="none" dirty="0">
              <a:solidFill>
                <a:srgbClr val="C00000"/>
              </a:solidFill>
              <a:sym typeface="Arial"/>
            </a:endParaRPr>
          </a:p>
        </p:txBody>
      </p:sp>
      <p:sp>
        <p:nvSpPr>
          <p:cNvPr id="127" name="Google Shape;127;p43"/>
          <p:cNvSpPr/>
          <p:nvPr/>
        </p:nvSpPr>
        <p:spPr>
          <a:xfrm>
            <a:off x="236999" y="5794360"/>
            <a:ext cx="8670000" cy="1050000"/>
          </a:xfrm>
          <a:prstGeom prst="roundRect">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r>
              <a:rPr lang="en-US" sz="2800" b="0" i="0" u="none" strike="noStrike" cap="none">
                <a:solidFill>
                  <a:srgbClr val="FF0000"/>
                </a:solidFill>
                <a:latin typeface="Arial"/>
                <a:ea typeface="Arial"/>
                <a:cs typeface="Arial"/>
                <a:sym typeface="Arial"/>
              </a:rPr>
              <a:t>If you have a DBMS, all these questions could be implemented.</a:t>
            </a:r>
            <a:endParaRPr sz="4800" b="0" i="0" u="none" strike="noStrike" cap="none">
              <a:solidFill>
                <a:srgbClr val="FF0000"/>
              </a:solidFill>
              <a:latin typeface="Arial"/>
              <a:ea typeface="Arial"/>
              <a:cs typeface="Arial"/>
              <a:sym typeface="Arial"/>
            </a:endParaRPr>
          </a:p>
        </p:txBody>
      </p:sp>
      <p:sp>
        <p:nvSpPr>
          <p:cNvPr id="128" name="Google Shape;128;p43"/>
          <p:cNvSpPr/>
          <p:nvPr/>
        </p:nvSpPr>
        <p:spPr>
          <a:xfrm>
            <a:off x="-2" y="25383"/>
            <a:ext cx="9144002" cy="474135"/>
          </a:xfrm>
          <a:prstGeom prst="roundRect">
            <a:avLst>
              <a:gd name="adj" fmla="val 16667"/>
            </a:avLst>
          </a:prstGeom>
          <a:solidFill>
            <a:srgbClr val="FFFF00"/>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r>
              <a:rPr lang="en-US" sz="1600" b="0" i="0" u="none" strike="noStrike" cap="none" dirty="0">
                <a:solidFill>
                  <a:srgbClr val="C00000"/>
                </a:solidFill>
                <a:latin typeface="Calibri"/>
                <a:ea typeface="Calibri"/>
                <a:cs typeface="Calibri"/>
                <a:sym typeface="Calibri"/>
              </a:rPr>
              <a:t>(From the technical implementation perspective) – system must be efficient in supporting requirements</a:t>
            </a:r>
            <a:endParaRPr sz="1600" b="0" i="0" u="none" strike="noStrike" cap="none" dirty="0">
              <a:solidFill>
                <a:srgbClr val="C00000"/>
              </a:solidFil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5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3"/>
                                        </p:tgtEl>
                                        <p:attrNameLst>
                                          <p:attrName>style.visibility</p:attrName>
                                        </p:attrNameLst>
                                      </p:cBhvr>
                                      <p:to>
                                        <p:strVal val="visible"/>
                                      </p:to>
                                    </p:set>
                                    <p:animEffect transition="in" filter="fade">
                                      <p:cBhvr>
                                        <p:cTn id="12" dur="500"/>
                                        <p:tgtEl>
                                          <p:spTgt spid="1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4"/>
                                        </p:tgtEl>
                                        <p:attrNameLst>
                                          <p:attrName>style.visibility</p:attrName>
                                        </p:attrNameLst>
                                      </p:cBhvr>
                                      <p:to>
                                        <p:strVal val="visible"/>
                                      </p:to>
                                    </p:set>
                                    <p:animEffect transition="in" filter="fade">
                                      <p:cBhvr>
                                        <p:cTn id="17" dur="500"/>
                                        <p:tgtEl>
                                          <p:spTgt spid="1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5"/>
                                        </p:tgtEl>
                                        <p:attrNameLst>
                                          <p:attrName>style.visibility</p:attrName>
                                        </p:attrNameLst>
                                      </p:cBhvr>
                                      <p:to>
                                        <p:strVal val="visible"/>
                                      </p:to>
                                    </p:set>
                                    <p:animEffect transition="in" filter="fade">
                                      <p:cBhvr>
                                        <p:cTn id="22" dur="500"/>
                                        <p:tgtEl>
                                          <p:spTgt spid="1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6"/>
                                        </p:tgtEl>
                                        <p:attrNameLst>
                                          <p:attrName>style.visibility</p:attrName>
                                        </p:attrNameLst>
                                      </p:cBhvr>
                                      <p:to>
                                        <p:strVal val="visible"/>
                                      </p:to>
                                    </p:set>
                                    <p:animEffect transition="in" filter="fade">
                                      <p:cBhvr>
                                        <p:cTn id="27" dur="500"/>
                                        <p:tgtEl>
                                          <p:spTgt spid="1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7"/>
                                        </p:tgtEl>
                                        <p:attrNameLst>
                                          <p:attrName>style.visibility</p:attrName>
                                        </p:attrNameLst>
                                      </p:cBhvr>
                                      <p:to>
                                        <p:strVal val="visible"/>
                                      </p:to>
                                    </p:set>
                                    <p:animEffect transition="in" filter="fade">
                                      <p:cBhvr>
                                        <p:cTn id="32" dur="500"/>
                                        <p:tgtEl>
                                          <p:spTgt spid="1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8"/>
                                        </p:tgtEl>
                                        <p:attrNameLst>
                                          <p:attrName>style.visibility</p:attrName>
                                        </p:attrNameLst>
                                      </p:cBhvr>
                                      <p:to>
                                        <p:strVal val="visible"/>
                                      </p:to>
                                    </p:set>
                                    <p:animEffect transition="in" filter="fade">
                                      <p:cBhvr>
                                        <p:cTn id="3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600"/>
              <a:buFont typeface="Calibri"/>
              <a:buNone/>
            </a:pPr>
            <a:r>
              <a:rPr lang="en-US"/>
              <a:t>Lesson Outline </a:t>
            </a:r>
            <a:endParaRPr/>
          </a:p>
        </p:txBody>
      </p:sp>
      <p:sp>
        <p:nvSpPr>
          <p:cNvPr id="135" name="Google Shape;135;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b="1"/>
              <a:t>Applications of database</a:t>
            </a:r>
            <a:endParaRPr/>
          </a:p>
          <a:p>
            <a:pPr marL="742950" lvl="1" indent="-285750" algn="l" rtl="0">
              <a:lnSpc>
                <a:spcPct val="100000"/>
              </a:lnSpc>
              <a:spcBef>
                <a:spcPts val="560"/>
              </a:spcBef>
              <a:spcAft>
                <a:spcPts val="0"/>
              </a:spcAft>
              <a:buClr>
                <a:schemeClr val="dk1"/>
              </a:buClr>
              <a:buSzPts val="2800"/>
              <a:buChar char="–"/>
            </a:pPr>
            <a:r>
              <a:rPr lang="en-US"/>
              <a:t>DBMS in an enterprise system context</a:t>
            </a:r>
            <a:endParaRPr/>
          </a:p>
          <a:p>
            <a:pPr marL="742950" lvl="1" indent="-285750" algn="just" rtl="0">
              <a:lnSpc>
                <a:spcPct val="100000"/>
              </a:lnSpc>
              <a:spcBef>
                <a:spcPts val="560"/>
              </a:spcBef>
              <a:spcAft>
                <a:spcPts val="0"/>
              </a:spcAft>
              <a:buClr>
                <a:schemeClr val="dk1"/>
              </a:buClr>
              <a:buSzPts val="2800"/>
              <a:buChar char="–"/>
            </a:pPr>
            <a:r>
              <a:rPr lang="en-US"/>
              <a:t>DBMS in application development environment</a:t>
            </a:r>
            <a:endParaRPr/>
          </a:p>
          <a:p>
            <a:pPr marL="742950" lvl="1" indent="-285750" algn="l" rtl="0">
              <a:lnSpc>
                <a:spcPct val="100000"/>
              </a:lnSpc>
              <a:spcBef>
                <a:spcPts val="560"/>
              </a:spcBef>
              <a:spcAft>
                <a:spcPts val="0"/>
              </a:spcAft>
              <a:buClr>
                <a:schemeClr val="dk1"/>
              </a:buClr>
              <a:buSzPts val="2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600"/>
              <a:buFont typeface="Calibri"/>
              <a:buNone/>
            </a:pPr>
            <a:r>
              <a:rPr lang="en-US"/>
              <a:t>Lesson Objectives</a:t>
            </a:r>
            <a:endParaRPr/>
          </a:p>
        </p:txBody>
      </p:sp>
      <p:sp>
        <p:nvSpPr>
          <p:cNvPr id="141" name="Google Shape;14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400"/>
              <a:buChar char="•"/>
            </a:pPr>
            <a:r>
              <a:rPr lang="en-US" sz="2400"/>
              <a:t>Examples of database applications</a:t>
            </a:r>
            <a:endParaRPr/>
          </a:p>
          <a:p>
            <a:pPr marL="342900" lvl="0" indent="-342900" algn="l" rtl="0">
              <a:lnSpc>
                <a:spcPct val="90000"/>
              </a:lnSpc>
              <a:spcBef>
                <a:spcPts val="480"/>
              </a:spcBef>
              <a:spcAft>
                <a:spcPts val="0"/>
              </a:spcAft>
              <a:buClr>
                <a:schemeClr val="dk1"/>
              </a:buClr>
              <a:buSzPts val="2400"/>
              <a:buChar char="•"/>
            </a:pPr>
            <a:r>
              <a:rPr lang="en-US" sz="2400"/>
              <a:t>Definitions of terms</a:t>
            </a:r>
            <a:endParaRPr/>
          </a:p>
          <a:p>
            <a:pPr marL="342900" lvl="0" indent="-342900" algn="l" rtl="0">
              <a:lnSpc>
                <a:spcPct val="90000"/>
              </a:lnSpc>
              <a:spcBef>
                <a:spcPts val="480"/>
              </a:spcBef>
              <a:spcAft>
                <a:spcPts val="0"/>
              </a:spcAft>
              <a:buClr>
                <a:schemeClr val="dk1"/>
              </a:buClr>
              <a:buSzPts val="2400"/>
              <a:buChar char="•"/>
            </a:pPr>
            <a:r>
              <a:rPr lang="en-US" sz="2400"/>
              <a:t>History and development of database processing</a:t>
            </a:r>
            <a:endParaRPr/>
          </a:p>
          <a:p>
            <a:pPr marL="342900" lvl="0" indent="-342900" algn="just" rtl="0">
              <a:lnSpc>
                <a:spcPct val="90000"/>
              </a:lnSpc>
              <a:spcBef>
                <a:spcPts val="480"/>
              </a:spcBef>
              <a:spcAft>
                <a:spcPts val="0"/>
              </a:spcAft>
              <a:buClr>
                <a:schemeClr val="dk1"/>
              </a:buClr>
              <a:buSzPts val="2400"/>
              <a:buChar char="•"/>
            </a:pPr>
            <a:r>
              <a:rPr lang="en-US" sz="2400"/>
              <a:t>Purpose of database applications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3962400" y="0"/>
            <a:ext cx="5181600" cy="762000"/>
          </a:xfrm>
          <a:prstGeom prst="rect">
            <a:avLst/>
          </a:prstGeom>
          <a:noFill/>
          <a:ln>
            <a:noFill/>
          </a:ln>
        </p:spPr>
        <p:txBody>
          <a:bodyPr spcFirstLastPara="1" wrap="square" lIns="91425" tIns="45700" rIns="91425" bIns="45700" anchor="ctr" anchorCtr="0">
            <a:normAutofit/>
          </a:bodyPr>
          <a:lstStyle/>
          <a:p>
            <a:pPr marL="0" lvl="0" indent="0" algn="just" rtl="0">
              <a:lnSpc>
                <a:spcPct val="100000"/>
              </a:lnSpc>
              <a:spcBef>
                <a:spcPts val="0"/>
              </a:spcBef>
              <a:spcAft>
                <a:spcPts val="0"/>
              </a:spcAft>
              <a:buClr>
                <a:schemeClr val="dk1"/>
              </a:buClr>
              <a:buSzPts val="2400"/>
              <a:buFont typeface="Calibri"/>
              <a:buNone/>
            </a:pPr>
            <a:r>
              <a:rPr lang="en-US" sz="2400"/>
              <a:t>Importance of Databases to Economy</a:t>
            </a:r>
            <a:endParaRPr/>
          </a:p>
        </p:txBody>
      </p:sp>
      <p:sp>
        <p:nvSpPr>
          <p:cNvPr id="147" name="Google Shape;147;p7"/>
          <p:cNvSpPr txBox="1">
            <a:spLocks noGrp="1"/>
          </p:cNvSpPr>
          <p:nvPr>
            <p:ph type="body" idx="1"/>
          </p:nvPr>
        </p:nvSpPr>
        <p:spPr>
          <a:xfrm>
            <a:off x="304800" y="685800"/>
            <a:ext cx="8839200" cy="5638800"/>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chemeClr val="dk1"/>
              </a:buClr>
              <a:buSzPts val="2000"/>
              <a:buChar char="•"/>
            </a:pPr>
            <a:r>
              <a:rPr lang="en-US" sz="2000"/>
              <a:t>Expanding use of databases in retail sales</a:t>
            </a:r>
            <a:endParaRPr/>
          </a:p>
          <a:p>
            <a:pPr marL="742950" lvl="1" indent="-285750" algn="just" rtl="0">
              <a:lnSpc>
                <a:spcPct val="90000"/>
              </a:lnSpc>
              <a:spcBef>
                <a:spcPts val="400"/>
              </a:spcBef>
              <a:spcAft>
                <a:spcPts val="0"/>
              </a:spcAft>
              <a:buClr>
                <a:schemeClr val="dk1"/>
              </a:buClr>
              <a:buSzPts val="2000"/>
              <a:buChar char="–"/>
            </a:pPr>
            <a:r>
              <a:rPr lang="en-US" sz="2000"/>
              <a:t>Walmart, retail sales information tracking</a:t>
            </a:r>
            <a:endParaRPr/>
          </a:p>
          <a:p>
            <a:pPr marL="742950" lvl="1" indent="-285750" algn="just" rtl="0">
              <a:lnSpc>
                <a:spcPct val="90000"/>
              </a:lnSpc>
              <a:spcBef>
                <a:spcPts val="400"/>
              </a:spcBef>
              <a:spcAft>
                <a:spcPts val="0"/>
              </a:spcAft>
              <a:buClr>
                <a:schemeClr val="dk1"/>
              </a:buClr>
              <a:buSzPts val="2000"/>
              <a:buChar char="–"/>
            </a:pPr>
            <a:r>
              <a:rPr lang="en-US" sz="2000"/>
              <a:t>Walmart worldwide no. of stores</a:t>
            </a:r>
            <a:endParaRPr/>
          </a:p>
          <a:p>
            <a:pPr marL="742950" lvl="1" indent="-285750" algn="just" rtl="0">
              <a:lnSpc>
                <a:spcPct val="90000"/>
              </a:lnSpc>
              <a:spcBef>
                <a:spcPts val="400"/>
              </a:spcBef>
              <a:spcAft>
                <a:spcPts val="0"/>
              </a:spcAft>
              <a:buClr>
                <a:schemeClr val="dk1"/>
              </a:buClr>
              <a:buSzPts val="2000"/>
              <a:buChar char="–"/>
            </a:pPr>
            <a:r>
              <a:rPr lang="en-US" sz="2000" b="1"/>
              <a:t>10,586 stores and clubs in 24 countries (2022)</a:t>
            </a:r>
            <a:endParaRPr/>
          </a:p>
          <a:p>
            <a:pPr marL="742950" lvl="1" indent="-285750" algn="just" rtl="0">
              <a:lnSpc>
                <a:spcPct val="90000"/>
              </a:lnSpc>
              <a:spcBef>
                <a:spcPts val="400"/>
              </a:spcBef>
              <a:spcAft>
                <a:spcPts val="0"/>
              </a:spcAft>
              <a:buClr>
                <a:schemeClr val="dk1"/>
              </a:buClr>
              <a:buSzPts val="2000"/>
              <a:buChar char="–"/>
            </a:pPr>
            <a:r>
              <a:rPr lang="en-US" sz="2000" b="1"/>
              <a:t>1 million transaction per hour </a:t>
            </a:r>
            <a:r>
              <a:rPr lang="en-US" sz="2000" b="1">
                <a:solidFill>
                  <a:srgbClr val="FF0000"/>
                </a:solidFill>
              </a:rPr>
              <a:t>(how many per second?)</a:t>
            </a:r>
            <a:endParaRPr/>
          </a:p>
          <a:p>
            <a:pPr marL="342900" lvl="0" indent="-342900" algn="just" rtl="0">
              <a:lnSpc>
                <a:spcPct val="90000"/>
              </a:lnSpc>
              <a:spcBef>
                <a:spcPts val="400"/>
              </a:spcBef>
              <a:spcAft>
                <a:spcPts val="0"/>
              </a:spcAft>
              <a:buClr>
                <a:schemeClr val="dk1"/>
              </a:buClr>
              <a:buSzPts val="2000"/>
              <a:buChar char="•"/>
            </a:pPr>
            <a:r>
              <a:rPr lang="en-US" sz="2000"/>
              <a:t>Examples of analyses – </a:t>
            </a:r>
            <a:r>
              <a:rPr lang="en-US" sz="2000">
                <a:solidFill>
                  <a:srgbClr val="FF0000"/>
                </a:solidFill>
              </a:rPr>
              <a:t>information for decision making</a:t>
            </a:r>
            <a:endParaRPr/>
          </a:p>
          <a:p>
            <a:pPr marL="742950" lvl="1" indent="-285750" algn="just" rtl="0">
              <a:lnSpc>
                <a:spcPct val="90000"/>
              </a:lnSpc>
              <a:spcBef>
                <a:spcPts val="400"/>
              </a:spcBef>
              <a:spcAft>
                <a:spcPts val="0"/>
              </a:spcAft>
              <a:buClr>
                <a:schemeClr val="dk1"/>
              </a:buClr>
              <a:buSzPts val="2000"/>
              <a:buChar char="–"/>
            </a:pPr>
            <a:r>
              <a:rPr lang="en-US" sz="2000"/>
              <a:t>Sales of items</a:t>
            </a:r>
            <a:endParaRPr/>
          </a:p>
          <a:p>
            <a:pPr marL="1143000" lvl="2" indent="-228600" algn="just" rtl="0">
              <a:lnSpc>
                <a:spcPct val="90000"/>
              </a:lnSpc>
              <a:spcBef>
                <a:spcPts val="400"/>
              </a:spcBef>
              <a:spcAft>
                <a:spcPts val="0"/>
              </a:spcAft>
              <a:buClr>
                <a:schemeClr val="dk1"/>
              </a:buClr>
              <a:buSzPts val="2000"/>
              <a:buChar char="•"/>
            </a:pPr>
            <a:r>
              <a:rPr lang="en-US" sz="2000"/>
              <a:t>Comparisons between daily totals of items sold and items in inventory </a:t>
            </a:r>
            <a:endParaRPr/>
          </a:p>
          <a:p>
            <a:pPr marL="1143000" lvl="2" indent="-228600" algn="just" rtl="0">
              <a:lnSpc>
                <a:spcPct val="90000"/>
              </a:lnSpc>
              <a:spcBef>
                <a:spcPts val="400"/>
              </a:spcBef>
              <a:spcAft>
                <a:spcPts val="0"/>
              </a:spcAft>
              <a:buClr>
                <a:schemeClr val="dk1"/>
              </a:buClr>
              <a:buSzPts val="2000"/>
              <a:buChar char="•"/>
            </a:pPr>
            <a:r>
              <a:rPr lang="en-US" sz="2000"/>
              <a:t>Seasonal variations in sales of specific and similar items</a:t>
            </a:r>
            <a:endParaRPr/>
          </a:p>
          <a:p>
            <a:pPr marL="1143000" lvl="2" indent="-228600" algn="just" rtl="0">
              <a:lnSpc>
                <a:spcPct val="90000"/>
              </a:lnSpc>
              <a:spcBef>
                <a:spcPts val="400"/>
              </a:spcBef>
              <a:spcAft>
                <a:spcPts val="0"/>
              </a:spcAft>
              <a:buClr>
                <a:schemeClr val="dk1"/>
              </a:buClr>
              <a:buSzPts val="2000"/>
              <a:buChar char="•"/>
            </a:pPr>
            <a:r>
              <a:rPr lang="en-US" sz="2000"/>
              <a:t>Relative sales of similar items with different features</a:t>
            </a:r>
            <a:endParaRPr/>
          </a:p>
          <a:p>
            <a:pPr marL="742950" lvl="1" indent="-285750" algn="just" rtl="0">
              <a:lnSpc>
                <a:spcPct val="90000"/>
              </a:lnSpc>
              <a:spcBef>
                <a:spcPts val="400"/>
              </a:spcBef>
              <a:spcAft>
                <a:spcPts val="0"/>
              </a:spcAft>
              <a:buClr>
                <a:schemeClr val="dk1"/>
              </a:buClr>
              <a:buSzPts val="2000"/>
              <a:buChar char="–"/>
            </a:pPr>
            <a:r>
              <a:rPr lang="en-US" sz="2000"/>
              <a:t>Market-basket collections (all items in a single purchase)</a:t>
            </a:r>
            <a:endParaRPr/>
          </a:p>
          <a:p>
            <a:pPr marL="1143000" lvl="2" indent="-228600" algn="just" rtl="0">
              <a:lnSpc>
                <a:spcPct val="90000"/>
              </a:lnSpc>
              <a:spcBef>
                <a:spcPts val="400"/>
              </a:spcBef>
              <a:spcAft>
                <a:spcPts val="0"/>
              </a:spcAft>
              <a:buClr>
                <a:schemeClr val="dk1"/>
              </a:buClr>
              <a:buSzPts val="2000"/>
              <a:buChar char="•"/>
            </a:pPr>
            <a:r>
              <a:rPr lang="en-US" sz="2000"/>
              <a:t>Average and variation in total purchase amount</a:t>
            </a:r>
            <a:endParaRPr/>
          </a:p>
          <a:p>
            <a:pPr marL="1143000" lvl="2" indent="-228600" algn="just" rtl="0">
              <a:lnSpc>
                <a:spcPct val="90000"/>
              </a:lnSpc>
              <a:spcBef>
                <a:spcPts val="400"/>
              </a:spcBef>
              <a:spcAft>
                <a:spcPts val="0"/>
              </a:spcAft>
              <a:buClr>
                <a:schemeClr val="dk1"/>
              </a:buClr>
              <a:buSzPts val="2000"/>
              <a:buChar char="•"/>
            </a:pPr>
            <a:r>
              <a:rPr lang="en-US" sz="2000"/>
              <a:t>Average and variation in number and price of items</a:t>
            </a:r>
            <a:endParaRPr/>
          </a:p>
          <a:p>
            <a:pPr marL="1143000" lvl="2" indent="-228600" algn="just" rtl="0">
              <a:lnSpc>
                <a:spcPct val="90000"/>
              </a:lnSpc>
              <a:spcBef>
                <a:spcPts val="400"/>
              </a:spcBef>
              <a:spcAft>
                <a:spcPts val="0"/>
              </a:spcAft>
              <a:buClr>
                <a:schemeClr val="dk1"/>
              </a:buClr>
              <a:buSzPts val="2000"/>
              <a:buChar char="•"/>
            </a:pPr>
            <a:r>
              <a:rPr lang="en-US" sz="2000"/>
              <a:t>Correlation between sales of items in a single purchase</a:t>
            </a:r>
            <a:endParaRPr/>
          </a:p>
          <a:p>
            <a:pPr marL="742950" lvl="1" indent="-285750" algn="just" rtl="0">
              <a:lnSpc>
                <a:spcPct val="90000"/>
              </a:lnSpc>
              <a:spcBef>
                <a:spcPts val="400"/>
              </a:spcBef>
              <a:spcAft>
                <a:spcPts val="0"/>
              </a:spcAft>
              <a:buClr>
                <a:schemeClr val="dk1"/>
              </a:buClr>
              <a:buSzPts val="2000"/>
              <a:buChar char="–"/>
            </a:pPr>
            <a:r>
              <a:rPr lang="en-US" sz="2000"/>
              <a:t>Customer analysis</a:t>
            </a:r>
            <a:endParaRPr/>
          </a:p>
          <a:p>
            <a:pPr marL="1143000" lvl="2" indent="-228600" algn="just" rtl="0">
              <a:lnSpc>
                <a:spcPct val="90000"/>
              </a:lnSpc>
              <a:spcBef>
                <a:spcPts val="400"/>
              </a:spcBef>
              <a:spcAft>
                <a:spcPts val="0"/>
              </a:spcAft>
              <a:buClr>
                <a:schemeClr val="dk1"/>
              </a:buClr>
              <a:buSzPts val="2000"/>
              <a:buChar char="•"/>
            </a:pPr>
            <a:r>
              <a:rPr lang="en-US" sz="2000"/>
              <a:t>Behavior of average customer</a:t>
            </a:r>
            <a:endParaRPr/>
          </a:p>
          <a:p>
            <a:pPr marL="1143000" lvl="2" indent="-228600" algn="just" rtl="0">
              <a:lnSpc>
                <a:spcPct val="90000"/>
              </a:lnSpc>
              <a:spcBef>
                <a:spcPts val="400"/>
              </a:spcBef>
              <a:spcAft>
                <a:spcPts val="0"/>
              </a:spcAft>
              <a:buClr>
                <a:schemeClr val="dk1"/>
              </a:buClr>
              <a:buSzPts val="2000"/>
              <a:buChar char="•"/>
            </a:pPr>
            <a:r>
              <a:rPr lang="en-US" sz="2000"/>
              <a:t>Preferences of individual customers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600"/>
              <a:buFont typeface="Calibri"/>
              <a:buNone/>
            </a:pPr>
            <a:r>
              <a:rPr lang="en-US" b="1"/>
              <a:t>Applications of database</a:t>
            </a:r>
            <a:endParaRPr/>
          </a:p>
        </p:txBody>
      </p:sp>
      <p:sp>
        <p:nvSpPr>
          <p:cNvPr id="154" name="Google Shape;154;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742950" lvl="1" indent="-285750" algn="l" rtl="0">
              <a:lnSpc>
                <a:spcPct val="100000"/>
              </a:lnSpc>
              <a:spcBef>
                <a:spcPts val="0"/>
              </a:spcBef>
              <a:spcAft>
                <a:spcPts val="0"/>
              </a:spcAft>
              <a:buClr>
                <a:schemeClr val="dk1"/>
              </a:buClr>
              <a:buSzPts val="3600"/>
              <a:buNone/>
            </a:pPr>
            <a:r>
              <a:rPr lang="en-US" sz="3600"/>
              <a:t>DBMS in an enterprise system context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9"/>
          <p:cNvSpPr txBox="1">
            <a:spLocks noGrp="1"/>
          </p:cNvSpPr>
          <p:nvPr>
            <p:ph type="title"/>
          </p:nvPr>
        </p:nvSpPr>
        <p:spPr>
          <a:xfrm>
            <a:off x="0" y="0"/>
            <a:ext cx="8001000" cy="914400"/>
          </a:xfrm>
          <a:prstGeom prst="rect">
            <a:avLst/>
          </a:prstGeom>
          <a:noFill/>
          <a:ln>
            <a:noFill/>
          </a:ln>
        </p:spPr>
        <p:txBody>
          <a:bodyPr spcFirstLastPara="1" wrap="square" lIns="91425" tIns="45700" rIns="91425" bIns="45700" anchor="ctr" anchorCtr="0">
            <a:normAutofit/>
          </a:bodyPr>
          <a:lstStyle/>
          <a:p>
            <a:pPr marL="0" lvl="0" indent="0" algn="just" rtl="0">
              <a:lnSpc>
                <a:spcPct val="100000"/>
              </a:lnSpc>
              <a:spcBef>
                <a:spcPts val="0"/>
              </a:spcBef>
              <a:spcAft>
                <a:spcPts val="0"/>
              </a:spcAft>
              <a:buClr>
                <a:schemeClr val="dk1"/>
              </a:buClr>
              <a:buSzPts val="3600"/>
              <a:buFont typeface="Calibri"/>
              <a:buNone/>
            </a:pPr>
            <a:r>
              <a:rPr lang="en-US" sz="3600">
                <a:latin typeface="Calibri"/>
                <a:ea typeface="Calibri"/>
                <a:cs typeface="Calibri"/>
                <a:sym typeface="Calibri"/>
              </a:rPr>
              <a:t>Application Areas of Database System</a:t>
            </a:r>
            <a:endParaRPr sz="3600"/>
          </a:p>
        </p:txBody>
      </p:sp>
      <p:sp>
        <p:nvSpPr>
          <p:cNvPr id="160" name="Google Shape;160;p9"/>
          <p:cNvSpPr txBox="1">
            <a:spLocks noGrp="1"/>
          </p:cNvSpPr>
          <p:nvPr>
            <p:ph type="body" idx="1"/>
          </p:nvPr>
        </p:nvSpPr>
        <p:spPr>
          <a:xfrm>
            <a:off x="0" y="990600"/>
            <a:ext cx="9144000" cy="58674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chemeClr val="dk1"/>
              </a:buClr>
              <a:buSzPts val="1600"/>
              <a:buChar char="•"/>
            </a:pPr>
            <a:r>
              <a:rPr lang="en-US" sz="1600" b="1">
                <a:solidFill>
                  <a:schemeClr val="dk1"/>
                </a:solidFill>
                <a:latin typeface="Calibri"/>
                <a:ea typeface="Calibri"/>
                <a:cs typeface="Calibri"/>
                <a:sym typeface="Calibri"/>
              </a:rPr>
              <a:t>Airlines and railways: </a:t>
            </a:r>
            <a:r>
              <a:rPr lang="en-US" sz="1600">
                <a:solidFill>
                  <a:schemeClr val="dk1"/>
                </a:solidFill>
                <a:latin typeface="Calibri"/>
                <a:ea typeface="Calibri"/>
                <a:cs typeface="Calibri"/>
                <a:sym typeface="Calibri"/>
              </a:rPr>
              <a:t>Airlines and railways use online databases for reservation, and for displaying the schedule information.</a:t>
            </a:r>
            <a:endParaRPr/>
          </a:p>
          <a:p>
            <a:pPr marL="342900" lvl="0" indent="-342900" algn="just" rtl="0">
              <a:lnSpc>
                <a:spcPct val="100000"/>
              </a:lnSpc>
              <a:spcBef>
                <a:spcPts val="320"/>
              </a:spcBef>
              <a:spcAft>
                <a:spcPts val="0"/>
              </a:spcAft>
              <a:buClr>
                <a:schemeClr val="dk1"/>
              </a:buClr>
              <a:buSzPts val="1600"/>
              <a:buChar char="•"/>
            </a:pPr>
            <a:r>
              <a:rPr lang="en-US" sz="1600" b="1">
                <a:solidFill>
                  <a:schemeClr val="dk1"/>
                </a:solidFill>
                <a:latin typeface="Calibri"/>
                <a:ea typeface="Calibri"/>
                <a:cs typeface="Calibri"/>
                <a:sym typeface="Calibri"/>
              </a:rPr>
              <a:t>Banking:</a:t>
            </a:r>
            <a:r>
              <a:rPr lang="en-US" sz="1600">
                <a:solidFill>
                  <a:schemeClr val="dk1"/>
                </a:solidFill>
                <a:latin typeface="Calibri"/>
                <a:ea typeface="Calibri"/>
                <a:cs typeface="Calibri"/>
                <a:sym typeface="Calibri"/>
              </a:rPr>
              <a:t> Banks use databases for customer inquiry, accounts, loans, and other transactions.</a:t>
            </a:r>
            <a:endParaRPr/>
          </a:p>
          <a:p>
            <a:pPr marL="342900" lvl="0" indent="-342900" algn="just" rtl="0">
              <a:lnSpc>
                <a:spcPct val="100000"/>
              </a:lnSpc>
              <a:spcBef>
                <a:spcPts val="320"/>
              </a:spcBef>
              <a:spcAft>
                <a:spcPts val="0"/>
              </a:spcAft>
              <a:buClr>
                <a:schemeClr val="dk1"/>
              </a:buClr>
              <a:buSzPts val="1600"/>
              <a:buChar char="•"/>
            </a:pPr>
            <a:r>
              <a:rPr lang="en-US" sz="1600" b="1">
                <a:solidFill>
                  <a:schemeClr val="dk1"/>
                </a:solidFill>
                <a:latin typeface="Calibri"/>
                <a:ea typeface="Calibri"/>
                <a:cs typeface="Calibri"/>
                <a:sym typeface="Calibri"/>
              </a:rPr>
              <a:t>Education:</a:t>
            </a:r>
            <a:r>
              <a:rPr lang="en-US" sz="1600">
                <a:solidFill>
                  <a:schemeClr val="dk1"/>
                </a:solidFill>
                <a:latin typeface="Calibri"/>
                <a:ea typeface="Calibri"/>
                <a:cs typeface="Calibri"/>
                <a:sym typeface="Calibri"/>
              </a:rPr>
              <a:t> Schools and colleges use databases for course registration, result, and other information.</a:t>
            </a:r>
            <a:endParaRPr/>
          </a:p>
          <a:p>
            <a:pPr marL="342900" lvl="0" indent="-342900" algn="just" rtl="0">
              <a:lnSpc>
                <a:spcPct val="100000"/>
              </a:lnSpc>
              <a:spcBef>
                <a:spcPts val="320"/>
              </a:spcBef>
              <a:spcAft>
                <a:spcPts val="0"/>
              </a:spcAft>
              <a:buClr>
                <a:schemeClr val="dk1"/>
              </a:buClr>
              <a:buSzPts val="1600"/>
              <a:buChar char="•"/>
            </a:pPr>
            <a:r>
              <a:rPr lang="en-US" sz="1600" b="1">
                <a:solidFill>
                  <a:schemeClr val="dk1"/>
                </a:solidFill>
                <a:latin typeface="Calibri"/>
                <a:ea typeface="Calibri"/>
                <a:cs typeface="Calibri"/>
                <a:sym typeface="Calibri"/>
              </a:rPr>
              <a:t>Telecommunications:</a:t>
            </a:r>
            <a:r>
              <a:rPr lang="en-US" sz="1600">
                <a:solidFill>
                  <a:schemeClr val="dk1"/>
                </a:solidFill>
                <a:latin typeface="Calibri"/>
                <a:ea typeface="Calibri"/>
                <a:cs typeface="Calibri"/>
                <a:sym typeface="Calibri"/>
              </a:rPr>
              <a:t> Telecommunication departments use databases to store information about the communication network, telephone numbers, record of calls, for generating monthly bills, etc.</a:t>
            </a:r>
            <a:endParaRPr/>
          </a:p>
          <a:p>
            <a:pPr marL="342900" lvl="0" indent="-342900" algn="just" rtl="0">
              <a:lnSpc>
                <a:spcPct val="100000"/>
              </a:lnSpc>
              <a:spcBef>
                <a:spcPts val="320"/>
              </a:spcBef>
              <a:spcAft>
                <a:spcPts val="0"/>
              </a:spcAft>
              <a:buClr>
                <a:schemeClr val="dk1"/>
              </a:buClr>
              <a:buSzPts val="1600"/>
              <a:buChar char="•"/>
            </a:pPr>
            <a:r>
              <a:rPr lang="en-US" sz="1600" b="1">
                <a:solidFill>
                  <a:schemeClr val="dk1"/>
                </a:solidFill>
                <a:latin typeface="Calibri"/>
                <a:ea typeface="Calibri"/>
                <a:cs typeface="Calibri"/>
                <a:sym typeface="Calibri"/>
              </a:rPr>
              <a:t>Credit card transactions:</a:t>
            </a:r>
            <a:r>
              <a:rPr lang="en-US" sz="1600">
                <a:solidFill>
                  <a:schemeClr val="dk1"/>
                </a:solidFill>
                <a:latin typeface="Calibri"/>
                <a:ea typeface="Calibri"/>
                <a:cs typeface="Calibri"/>
                <a:sym typeface="Calibri"/>
              </a:rPr>
              <a:t> Databases are used for keeping track of purchases on credit cards in order to generate monthly statements.</a:t>
            </a:r>
            <a:endParaRPr/>
          </a:p>
          <a:p>
            <a:pPr marL="342900" lvl="0" indent="-342900" algn="just" rtl="0">
              <a:lnSpc>
                <a:spcPct val="100000"/>
              </a:lnSpc>
              <a:spcBef>
                <a:spcPts val="320"/>
              </a:spcBef>
              <a:spcAft>
                <a:spcPts val="0"/>
              </a:spcAft>
              <a:buClr>
                <a:schemeClr val="dk1"/>
              </a:buClr>
              <a:buSzPts val="1600"/>
              <a:buChar char="•"/>
            </a:pPr>
            <a:r>
              <a:rPr lang="en-US" sz="1600" b="1">
                <a:solidFill>
                  <a:schemeClr val="dk1"/>
                </a:solidFill>
                <a:latin typeface="Calibri"/>
                <a:ea typeface="Calibri"/>
                <a:cs typeface="Calibri"/>
                <a:sym typeface="Calibri"/>
              </a:rPr>
              <a:t>E-commerce:</a:t>
            </a:r>
            <a:r>
              <a:rPr lang="en-US" sz="1600">
                <a:solidFill>
                  <a:schemeClr val="dk1"/>
                </a:solidFill>
                <a:latin typeface="Calibri"/>
                <a:ea typeface="Calibri"/>
                <a:cs typeface="Calibri"/>
                <a:sym typeface="Calibri"/>
              </a:rPr>
              <a:t> Integration of heterogeneous information sources (for example, catalogs) for business activity such as online shopping, booking of holiday package, consulting a doctor, etc.</a:t>
            </a:r>
            <a:endParaRPr/>
          </a:p>
          <a:p>
            <a:pPr marL="342900" lvl="0" indent="-342900" algn="just" rtl="0">
              <a:lnSpc>
                <a:spcPct val="100000"/>
              </a:lnSpc>
              <a:spcBef>
                <a:spcPts val="320"/>
              </a:spcBef>
              <a:spcAft>
                <a:spcPts val="0"/>
              </a:spcAft>
              <a:buClr>
                <a:schemeClr val="dk1"/>
              </a:buClr>
              <a:buSzPts val="1600"/>
              <a:buChar char="•"/>
            </a:pPr>
            <a:r>
              <a:rPr lang="en-US" sz="1600" b="1">
                <a:solidFill>
                  <a:schemeClr val="dk1"/>
                </a:solidFill>
                <a:latin typeface="Calibri"/>
                <a:ea typeface="Calibri"/>
                <a:cs typeface="Calibri"/>
                <a:sym typeface="Calibri"/>
              </a:rPr>
              <a:t>Health care information systems and electronic patient record:</a:t>
            </a:r>
            <a:r>
              <a:rPr lang="en-US" sz="1600">
                <a:solidFill>
                  <a:schemeClr val="dk1"/>
                </a:solidFill>
                <a:latin typeface="Calibri"/>
                <a:ea typeface="Calibri"/>
                <a:cs typeface="Calibri"/>
                <a:sym typeface="Calibri"/>
              </a:rPr>
              <a:t> Databases are used for maintaining the patient health care details.</a:t>
            </a:r>
            <a:endParaRPr/>
          </a:p>
          <a:p>
            <a:pPr marL="342900" lvl="0" indent="-342900" algn="just" rtl="0">
              <a:lnSpc>
                <a:spcPct val="100000"/>
              </a:lnSpc>
              <a:spcBef>
                <a:spcPts val="320"/>
              </a:spcBef>
              <a:spcAft>
                <a:spcPts val="0"/>
              </a:spcAft>
              <a:buClr>
                <a:schemeClr val="dk1"/>
              </a:buClr>
              <a:buSzPts val="1600"/>
              <a:buChar char="•"/>
            </a:pPr>
            <a:r>
              <a:rPr lang="en-US" sz="1600" b="1">
                <a:solidFill>
                  <a:schemeClr val="dk1"/>
                </a:solidFill>
                <a:latin typeface="Calibri"/>
                <a:ea typeface="Calibri"/>
                <a:cs typeface="Calibri"/>
                <a:sym typeface="Calibri"/>
              </a:rPr>
              <a:t>Digital libraries and digital publishing:</a:t>
            </a:r>
            <a:r>
              <a:rPr lang="en-US" sz="1600">
                <a:solidFill>
                  <a:schemeClr val="dk1"/>
                </a:solidFill>
                <a:latin typeface="Calibri"/>
                <a:ea typeface="Calibri"/>
                <a:cs typeface="Calibri"/>
                <a:sym typeface="Calibri"/>
              </a:rPr>
              <a:t> Databases are used for management and delivery of large bodies of textual and multimedia data.</a:t>
            </a:r>
            <a:endParaRPr/>
          </a:p>
          <a:p>
            <a:pPr marL="342900" lvl="0" indent="-342900" algn="just" rtl="0">
              <a:lnSpc>
                <a:spcPct val="100000"/>
              </a:lnSpc>
              <a:spcBef>
                <a:spcPts val="320"/>
              </a:spcBef>
              <a:spcAft>
                <a:spcPts val="0"/>
              </a:spcAft>
              <a:buClr>
                <a:schemeClr val="dk1"/>
              </a:buClr>
              <a:buSzPts val="1600"/>
              <a:buChar char="•"/>
            </a:pPr>
            <a:r>
              <a:rPr lang="en-US" sz="1600" b="1">
                <a:solidFill>
                  <a:schemeClr val="dk1"/>
                </a:solidFill>
                <a:latin typeface="Calibri"/>
                <a:ea typeface="Calibri"/>
                <a:cs typeface="Calibri"/>
                <a:sym typeface="Calibri"/>
              </a:rPr>
              <a:t>Finance:</a:t>
            </a:r>
            <a:r>
              <a:rPr lang="en-US" sz="1600">
                <a:solidFill>
                  <a:schemeClr val="dk1"/>
                </a:solidFill>
                <a:latin typeface="Calibri"/>
                <a:ea typeface="Calibri"/>
                <a:cs typeface="Calibri"/>
                <a:sym typeface="Calibri"/>
              </a:rPr>
              <a:t> Databases are used for storing information such as sales, purchases of stocks and bonds or data useful for online trading.</a:t>
            </a:r>
            <a:endParaRPr/>
          </a:p>
          <a:p>
            <a:pPr marL="342900" lvl="0" indent="-342900" algn="just" rtl="0">
              <a:lnSpc>
                <a:spcPct val="100000"/>
              </a:lnSpc>
              <a:spcBef>
                <a:spcPts val="320"/>
              </a:spcBef>
              <a:spcAft>
                <a:spcPts val="0"/>
              </a:spcAft>
              <a:buClr>
                <a:schemeClr val="dk1"/>
              </a:buClr>
              <a:buSzPts val="1600"/>
              <a:buChar char="•"/>
            </a:pPr>
            <a:r>
              <a:rPr lang="en-US" sz="1600" b="1">
                <a:solidFill>
                  <a:schemeClr val="dk1"/>
                </a:solidFill>
                <a:latin typeface="Calibri"/>
                <a:ea typeface="Calibri"/>
                <a:cs typeface="Calibri"/>
                <a:sym typeface="Calibri"/>
              </a:rPr>
              <a:t>Sales:</a:t>
            </a:r>
            <a:r>
              <a:rPr lang="en-US" sz="1600">
                <a:solidFill>
                  <a:schemeClr val="dk1"/>
                </a:solidFill>
                <a:latin typeface="Calibri"/>
                <a:ea typeface="Calibri"/>
                <a:cs typeface="Calibri"/>
                <a:sym typeface="Calibri"/>
              </a:rPr>
              <a:t> Databases are used to store product, customer and transaction details.</a:t>
            </a:r>
            <a:endParaRPr/>
          </a:p>
          <a:p>
            <a:pPr marL="342900" lvl="0" indent="-342900" algn="just" rtl="0">
              <a:lnSpc>
                <a:spcPct val="100000"/>
              </a:lnSpc>
              <a:spcBef>
                <a:spcPts val="320"/>
              </a:spcBef>
              <a:spcAft>
                <a:spcPts val="0"/>
              </a:spcAft>
              <a:buClr>
                <a:schemeClr val="dk1"/>
              </a:buClr>
              <a:buSzPts val="1600"/>
              <a:buChar char="•"/>
            </a:pPr>
            <a:r>
              <a:rPr lang="en-US" sz="1600" b="1">
                <a:solidFill>
                  <a:schemeClr val="dk1"/>
                </a:solidFill>
                <a:latin typeface="Calibri"/>
                <a:ea typeface="Calibri"/>
                <a:cs typeface="Calibri"/>
                <a:sym typeface="Calibri"/>
              </a:rPr>
              <a:t>Human resources:</a:t>
            </a:r>
            <a:r>
              <a:rPr lang="en-US" sz="1600">
                <a:solidFill>
                  <a:schemeClr val="dk1"/>
                </a:solidFill>
                <a:latin typeface="Calibri"/>
                <a:ea typeface="Calibri"/>
                <a:cs typeface="Calibri"/>
                <a:sym typeface="Calibri"/>
              </a:rPr>
              <a:t> Organizations use databases for storing information about their employees, salaries, benefits, taxes, and for generating salary checks.</a:t>
            </a:r>
            <a:endParaRPr/>
          </a:p>
          <a:p>
            <a:pPr marL="342900" lvl="0" indent="-241300" algn="just" rtl="0">
              <a:lnSpc>
                <a:spcPct val="100000"/>
              </a:lnSpc>
              <a:spcBef>
                <a:spcPts val="320"/>
              </a:spcBef>
              <a:spcAft>
                <a:spcPts val="0"/>
              </a:spcAft>
              <a:buClr>
                <a:schemeClr val="dk1"/>
              </a:buClr>
              <a:buSzPts val="1600"/>
              <a:buNone/>
            </a:pPr>
            <a:endParaRPr sz="16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1637</Words>
  <Application>Microsoft Office PowerPoint</Application>
  <PresentationFormat>On-screen Show (4:3)</PresentationFormat>
  <Paragraphs>173</Paragraphs>
  <Slides>29</Slides>
  <Notes>29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29</vt:i4>
      </vt:variant>
    </vt:vector>
  </HeadingPairs>
  <TitlesOfParts>
    <vt:vector size="35" baseType="lpstr">
      <vt:lpstr>Courier New</vt:lpstr>
      <vt:lpstr>Noto Sans Symbols</vt:lpstr>
      <vt:lpstr>Arial</vt:lpstr>
      <vt:lpstr>Times New Roman</vt:lpstr>
      <vt:lpstr>Calibri</vt:lpstr>
      <vt:lpstr>Office Theme</vt:lpstr>
      <vt:lpstr>Chapter 1</vt:lpstr>
      <vt:lpstr>PowerPoint Presentation</vt:lpstr>
      <vt:lpstr>PowerPoint Presentation</vt:lpstr>
      <vt:lpstr>PowerPoint Presentation</vt:lpstr>
      <vt:lpstr>Lesson Outline </vt:lpstr>
      <vt:lpstr>Lesson Objectives</vt:lpstr>
      <vt:lpstr>Importance of Databases to Economy</vt:lpstr>
      <vt:lpstr>Applications of database</vt:lpstr>
      <vt:lpstr>Application Areas of Database System</vt:lpstr>
      <vt:lpstr>Examples of Database Applications</vt:lpstr>
      <vt:lpstr>Main use of DBMS in Organizations</vt:lpstr>
      <vt:lpstr>Main use of DBMS in Organizations</vt:lpstr>
      <vt:lpstr>Main use of DBMS in Organizations</vt:lpstr>
      <vt:lpstr>Initial Vocabulary</vt:lpstr>
      <vt:lpstr>Database Characteristics</vt:lpstr>
      <vt:lpstr>University Database</vt:lpstr>
      <vt:lpstr>Water Utility Database</vt:lpstr>
      <vt:lpstr>Database Technology Evolution</vt:lpstr>
      <vt:lpstr>Purpose of Database System</vt:lpstr>
      <vt:lpstr>Applications of database</vt:lpstr>
      <vt:lpstr>The Range of Database Applications</vt:lpstr>
      <vt:lpstr>The Range of Database Applications</vt:lpstr>
      <vt:lpstr>The Range of Database Applications</vt:lpstr>
      <vt:lpstr>Applications, the DBMS, and SQL</vt:lpstr>
      <vt:lpstr>Database Applications</vt:lpstr>
      <vt:lpstr>Database Applications—Forms</vt:lpstr>
      <vt:lpstr>Database Applications—Queries</vt:lpstr>
      <vt:lpstr>Database—Reports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TARC</dc:creator>
  <cp:lastModifiedBy>User</cp:lastModifiedBy>
  <cp:revision>1</cp:revision>
  <dcterms:created xsi:type="dcterms:W3CDTF">2013-12-24T03:28:27Z</dcterms:created>
  <dcterms:modified xsi:type="dcterms:W3CDTF">2023-07-02T11:11:11Z</dcterms:modified>
</cp:coreProperties>
</file>