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embeddedFontLst>
    <p:embeddedFont>
      <p:font typeface="Roboto"/>
      <p:regular r:id="rId47"/>
      <p:bold r:id="rId48"/>
      <p:italic r:id="rId49"/>
      <p:boldItalic r:id="rId50"/>
    </p:embeddedFont>
    <p:embeddedFont>
      <p:font typeface="Playfair Display"/>
      <p:regular r:id="rId51"/>
      <p:bold r:id="rId52"/>
      <p:italic r:id="rId53"/>
      <p:boldItalic r:id="rId54"/>
    </p:embeddedFont>
    <p:embeddedFont>
      <p:font typeface="Lato"/>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4C1F80F-606B-4C59-89D2-20D5C3296BEA}">
  <a:tblStyle styleId="{94C1F80F-606B-4C59-89D2-20D5C3296BE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PlayfairDisplay-regular.fntdata"/><Relationship Id="rId50" Type="http://schemas.openxmlformats.org/officeDocument/2006/relationships/font" Target="fonts/Roboto-boldItalic.fntdata"/><Relationship Id="rId53" Type="http://schemas.openxmlformats.org/officeDocument/2006/relationships/font" Target="fonts/PlayfairDisplay-italic.fntdata"/><Relationship Id="rId52" Type="http://schemas.openxmlformats.org/officeDocument/2006/relationships/font" Target="fonts/PlayfairDisplay-bold.fntdata"/><Relationship Id="rId11" Type="http://schemas.openxmlformats.org/officeDocument/2006/relationships/slide" Target="slides/slide5.xml"/><Relationship Id="rId55" Type="http://schemas.openxmlformats.org/officeDocument/2006/relationships/font" Target="fonts/Lato-regular.fntdata"/><Relationship Id="rId10" Type="http://schemas.openxmlformats.org/officeDocument/2006/relationships/slide" Target="slides/slide4.xml"/><Relationship Id="rId54" Type="http://schemas.openxmlformats.org/officeDocument/2006/relationships/font" Target="fonts/PlayfairDisplay-boldItalic.fntdata"/><Relationship Id="rId13" Type="http://schemas.openxmlformats.org/officeDocument/2006/relationships/slide" Target="slides/slide7.xml"/><Relationship Id="rId57" Type="http://schemas.openxmlformats.org/officeDocument/2006/relationships/font" Target="fonts/Lato-italic.fntdata"/><Relationship Id="rId12" Type="http://schemas.openxmlformats.org/officeDocument/2006/relationships/slide" Target="slides/slide6.xml"/><Relationship Id="rId56" Type="http://schemas.openxmlformats.org/officeDocument/2006/relationships/font" Target="fonts/Lato-bold.fntdata"/><Relationship Id="rId15" Type="http://schemas.openxmlformats.org/officeDocument/2006/relationships/slide" Target="slides/slide9.xml"/><Relationship Id="rId14" Type="http://schemas.openxmlformats.org/officeDocument/2006/relationships/slide" Target="slides/slide8.xml"/><Relationship Id="rId58" Type="http://schemas.openxmlformats.org/officeDocument/2006/relationships/font" Target="fonts/La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55051190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55051190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35831b39c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35831b39c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4c761b111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4c761b111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4c761b111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4c761b111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4c761b11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b4c761b11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4c761b111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4c761b111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e65a352d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e65a352d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3abd7956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3abd7956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4c761b111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4c761b11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5505119027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5505119027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149711727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149711727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4c761b111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b4c761b111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5428e767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5428e767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 singing rhythm using hand gestures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5428e767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b5428e767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4c761b111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b4c761b111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b4c761b111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b4c761b111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b4c761b111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b4c761b111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4c761b111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b4c761b111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0a1ba3b8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0a1ba3b8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b4c761b111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b4c761b111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b4c761b111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b4c761b111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SLIDES_API108319633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SLIDES_API108319633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3abd79566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3abd79566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SLIDES_API102226433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SLIDES_API102226433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SLIDES_API102226433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SLIDES_API102226433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SLIDES_API102226433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SLIDES_API102226433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SLIDES_API102226433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SLIDES_API102226433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SLIDES_API102226433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SLIDES_API102226433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SLIDES_API102226433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SLIDES_API102226433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SLIDES_API102226433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SLIDES_API102226433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SLIDES_API102226433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SLIDES_API102226433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SLIDES_API57939526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SLIDES_API57939526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questions from your audience will appear when you get to this slide.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4c761b11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b4c761b11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What do you hear?</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e19ed459f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e19ed459f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SLIDES_API97132747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SLIDES_API97132747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3ab384b9e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3ab384b9e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4c761b11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4c761b11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a:t>
            </a:r>
            <a:r>
              <a:rPr lang="en" sz="700">
                <a:solidFill>
                  <a:schemeClr val="dk1"/>
                </a:solidFill>
              </a:rPr>
              <a:t>         </a:t>
            </a:r>
            <a:r>
              <a:rPr lang="en">
                <a:solidFill>
                  <a:schemeClr val="dk1"/>
                </a:solidFill>
              </a:rPr>
              <a:t>So today we will be talking about </a:t>
            </a:r>
            <a:r>
              <a:rPr b="1" lang="en">
                <a:solidFill>
                  <a:schemeClr val="dk1"/>
                </a:solidFill>
              </a:rPr>
              <a:t>Elements of music, </a:t>
            </a:r>
            <a:r>
              <a:rPr lang="en">
                <a:solidFill>
                  <a:schemeClr val="dk1"/>
                </a:solidFill>
              </a:rPr>
              <a:t>anyone knows what does elements mean?</a:t>
            </a:r>
            <a:endParaRPr>
              <a:solidFill>
                <a:schemeClr val="dk1"/>
              </a:solidFill>
            </a:endParaRPr>
          </a:p>
          <a:p>
            <a:pPr indent="0" lvl="0" marL="0" rtl="0" algn="l">
              <a:lnSpc>
                <a:spcPct val="115000"/>
              </a:lnSpc>
              <a:spcBef>
                <a:spcPts val="1200"/>
              </a:spcBef>
              <a:spcAft>
                <a:spcPts val="0"/>
              </a:spcAft>
              <a:buNone/>
            </a:pPr>
            <a:r>
              <a:rPr lang="en">
                <a:solidFill>
                  <a:schemeClr val="dk1"/>
                </a:solidFill>
              </a:rPr>
              <a:t>-</a:t>
            </a:r>
            <a:r>
              <a:rPr lang="en" sz="700">
                <a:solidFill>
                  <a:schemeClr val="dk1"/>
                </a:solidFill>
              </a:rPr>
              <a:t>         </a:t>
            </a:r>
            <a:r>
              <a:rPr lang="en">
                <a:solidFill>
                  <a:schemeClr val="dk1"/>
                </a:solidFill>
              </a:rPr>
              <a:t>ELEMENT: (Noun) An essential or characteristic part of something abstract.</a:t>
            </a:r>
            <a:endParaRPr>
              <a:solidFill>
                <a:schemeClr val="dk1"/>
              </a:solidFill>
            </a:endParaRPr>
          </a:p>
          <a:p>
            <a:pPr indent="0" lvl="0" marL="0" rtl="0" algn="l">
              <a:lnSpc>
                <a:spcPct val="115000"/>
              </a:lnSpc>
              <a:spcBef>
                <a:spcPts val="1200"/>
              </a:spcBef>
              <a:spcAft>
                <a:spcPts val="0"/>
              </a:spcAft>
              <a:buNone/>
            </a:pPr>
            <a:r>
              <a:rPr lang="en">
                <a:solidFill>
                  <a:schemeClr val="dk1"/>
                </a:solidFill>
              </a:rPr>
              <a:t>-</a:t>
            </a:r>
            <a:r>
              <a:rPr lang="en" sz="700">
                <a:solidFill>
                  <a:schemeClr val="dk1"/>
                </a:solidFill>
              </a:rPr>
              <a:t>         </a:t>
            </a:r>
            <a:r>
              <a:rPr lang="en">
                <a:solidFill>
                  <a:schemeClr val="dk1"/>
                </a:solidFill>
              </a:rPr>
              <a:t>Music is an abstract art, you cannot see it, touch it; but you know it’s there, why?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rPr>
              <a:t>         </a:t>
            </a:r>
            <a:r>
              <a:rPr lang="en">
                <a:solidFill>
                  <a:schemeClr val="dk1"/>
                </a:solidFill>
              </a:rPr>
              <a:t>So when we are listening to music, what properties do we listen to?</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rPr>
              <a:t>         </a:t>
            </a:r>
            <a:r>
              <a:rPr lang="en">
                <a:solidFill>
                  <a:schemeClr val="dk1"/>
                </a:solidFill>
              </a:rPr>
              <a:t>“Music is part of this world of sound, an art based on the organization of sounds in time. We distinguish music from other sounds by recognizing the four main properties of musical sounds: </a:t>
            </a:r>
            <a:r>
              <a:rPr b="1" lang="en">
                <a:solidFill>
                  <a:schemeClr val="dk1"/>
                </a:solidFill>
              </a:rPr>
              <a:t>Pitch, dynamics (loudness or softness), tone color, and duration.”</a:t>
            </a:r>
            <a:endParaRPr b="1">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3abd7955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3abd7955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4c761b11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4c761b11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rPr>
              <a:t>         </a:t>
            </a:r>
            <a:r>
              <a:rPr lang="en">
                <a:solidFill>
                  <a:schemeClr val="dk1"/>
                </a:solidFill>
              </a:rPr>
              <a:t>The first properties we will be looking at today is </a:t>
            </a:r>
            <a:r>
              <a:rPr b="1" lang="en">
                <a:solidFill>
                  <a:schemeClr val="dk1"/>
                </a:solidFill>
              </a:rPr>
              <a:t>Pitch</a:t>
            </a:r>
            <a:r>
              <a:rPr lang="en">
                <a:solidFill>
                  <a:schemeClr val="dk1"/>
                </a:solidFill>
              </a:rPr>
              <a: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rPr>
              <a:t>         </a:t>
            </a:r>
            <a:r>
              <a:rPr lang="en">
                <a:solidFill>
                  <a:schemeClr val="dk1"/>
                </a:solidFill>
              </a:rPr>
              <a:t>Pitch is the relative highness or lowness we hear in a sound, in western music pitch are separated in to 7 main pitches, can anyone tell me what these pitch are? Or sing them.</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rPr>
              <a:t>         </a:t>
            </a:r>
            <a:r>
              <a:rPr lang="en">
                <a:solidFill>
                  <a:schemeClr val="dk1"/>
                </a:solidFill>
              </a:rPr>
              <a:t>Great, so the pitch of a sound is determined by the frequency of its vibration.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rPr>
              <a:t>         </a:t>
            </a:r>
            <a:r>
              <a:rPr lang="en">
                <a:solidFill>
                  <a:schemeClr val="dk1"/>
                </a:solidFill>
              </a:rPr>
              <a:t>(Demonstrate using twirl pipe)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rPr>
              <a:t>         </a:t>
            </a:r>
            <a:r>
              <a:rPr lang="en">
                <a:solidFill>
                  <a:schemeClr val="dk1"/>
                </a:solidFill>
              </a:rPr>
              <a:t>In music, a definite pitch is called a </a:t>
            </a:r>
            <a:r>
              <a:rPr b="1" lang="en">
                <a:solidFill>
                  <a:schemeClr val="dk1"/>
                </a:solidFill>
              </a:rPr>
              <a:t>Tone</a:t>
            </a:r>
            <a:r>
              <a:rPr lang="en">
                <a:solidFill>
                  <a:schemeClr val="dk1"/>
                </a:solidFill>
              </a:rPr>
              <a:t>. Which means when the frequency is consistent it will produce a pitch, so if a sound has an inconsistent frequency, it will not produce a consistent tone.</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www.youtube.com/watch?v=knD8UMOokdk" TargetMode="External"/><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www.youtube.com/watch?v=ffcaP94N8KM" TargetMode="External"/><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www.youtube.com/watch?v=j0Ftjz2fw7w" TargetMode="External"/><Relationship Id="rId4" Type="http://schemas.openxmlformats.org/officeDocument/2006/relationships/image" Target="../media/image2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www.youtube.com/watch?v=9DjoipqbkC8" TargetMode="External"/><Relationship Id="rId4" Type="http://schemas.openxmlformats.org/officeDocument/2006/relationships/image" Target="../media/image1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www.sli.do/features-google-slides?payload=eyJwcmVzZW50YXRpb25JZCI6IjFyQ2ZfMmVBcE9pQV81NTh6U2Vtb0hZUWNPYTgtOHZaUjN3LWlGZ0JRdm5JIiwic2xpZGVJZCI6IlNMSURFU19BUEkxNDk3MTE3MjcyXzAifQ%3D%3D" TargetMode="External"/><Relationship Id="rId4" Type="http://schemas.openxmlformats.org/officeDocument/2006/relationships/image" Target="../media/image4.png"/><Relationship Id="rId5" Type="http://schemas.openxmlformats.org/officeDocument/2006/relationships/hyperlink" Target="https://chrome.google.com/webstore/detail/slido/dhhclfjehmpacimcdknijodpjpmppkii" TargetMode="External"/><Relationship Id="rId6" Type="http://schemas.openxmlformats.org/officeDocument/2006/relationships/hyperlink" Target="https://www.sli.do/features-google-slides?interaction-type=TXVsdGlwbGVDaG9pY2U%3D" TargetMode="External"/><Relationship Id="rId7"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22.png"/><Relationship Id="rId5" Type="http://schemas.openxmlformats.org/officeDocument/2006/relationships/image" Target="../media/image19.png"/><Relationship Id="rId6" Type="http://schemas.openxmlformats.org/officeDocument/2006/relationships/image" Target="../media/image15.png"/><Relationship Id="rId7" Type="http://schemas.openxmlformats.org/officeDocument/2006/relationships/image" Target="../media/image13.png"/><Relationship Id="rId8"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www.youtube.com/watch?v=cN1vniebhzM" TargetMode="External"/><Relationship Id="rId4" Type="http://schemas.openxmlformats.org/officeDocument/2006/relationships/image" Target="../media/image3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www.youtube.com/watch?v=vsMWVW4xtwI" TargetMode="External"/><Relationship Id="rId4" Type="http://schemas.openxmlformats.org/officeDocument/2006/relationships/image" Target="../media/image3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www.youtube.com/watch?v=ApvqOhbsriA" TargetMode="External"/><Relationship Id="rId4" Type="http://schemas.openxmlformats.org/officeDocument/2006/relationships/image" Target="../media/image28.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www.sli.do/features-google-slides?interaction-type=V29yZENsb3Vk" TargetMode="External"/><Relationship Id="rId4" Type="http://schemas.openxmlformats.org/officeDocument/2006/relationships/image" Target="../media/image3.png"/><Relationship Id="rId5" Type="http://schemas.openxmlformats.org/officeDocument/2006/relationships/hyperlink" Target="https://www.sli.do/features-google-slides?payload=eyJwcmVzZW50YXRpb25JZCI6IjFyQ2ZfMmVBcE9pQV81NTh6U2Vtb0hZUWNPYTgtOHZaUjN3LWlGZ0JRdm5JIiwic2xpZGVJZCI6IlNMSURFU19BUEkxMDgzMTk2MzM5XzAifQ%3D%3D" TargetMode="External"/><Relationship Id="rId6" Type="http://schemas.openxmlformats.org/officeDocument/2006/relationships/image" Target="../media/image4.png"/><Relationship Id="rId7" Type="http://schemas.openxmlformats.org/officeDocument/2006/relationships/hyperlink" Target="https://chrome.google.com/webstore/detail/slido/dhhclfjehmpacimcdknijodpjpmppkii"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www.youtube.com/watch?v=JzmO2EyQ7bs" TargetMode="External"/><Relationship Id="rId4" Type="http://schemas.openxmlformats.org/officeDocument/2006/relationships/image" Target="../media/image2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hyperlink" Target="https://www.sli.do/features-google-slides?payload=eyJwcmVzZW50YXRpb25JZCI6IjFyQ2ZfMmVBcE9pQV81NTh6U2Vtb0hZUWNPYTgtOHZaUjN3LWlGZ0JRdm5JIiwic2xpZGVJZCI6IlNMSURFU19BUEkxMDIyMjY0MzMwXzAifQ%3D%3D" TargetMode="External"/><Relationship Id="rId4" Type="http://schemas.openxmlformats.org/officeDocument/2006/relationships/image" Target="../media/image4.png"/><Relationship Id="rId5" Type="http://schemas.openxmlformats.org/officeDocument/2006/relationships/hyperlink" Target="https://www.sli.do/features-google-slides?interaction-type=UXVpeg%3D%3D" TargetMode="External"/><Relationship Id="rId6"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hyperlink" Target="https://www.sli.do/features-google-slides?payload=eyJwcmVzZW50YXRpb25JZCI6IjFyQ2ZfMmVBcE9pQV81NTh6U2Vtb0hZUWNPYTgtOHZaUjN3LWlGZ0JRdm5JIiwic2xpZGVJZCI6IlNMSURFU19BUEkxMDIyMjY0MzMwXzcifQ%3D%3D" TargetMode="External"/><Relationship Id="rId4" Type="http://schemas.openxmlformats.org/officeDocument/2006/relationships/image" Target="../media/image4.png"/><Relationship Id="rId5" Type="http://schemas.openxmlformats.org/officeDocument/2006/relationships/hyperlink" Target="https://www.sli.do/features-google-slides?interaction-type=UXVpeg%3D%3D" TargetMode="External"/><Relationship Id="rId6"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hyperlink" Target="https://www.sli.do/features-google-slides?payload=eyJwcmVzZW50YXRpb25JZCI6IjFyQ2ZfMmVBcE9pQV81NTh6U2Vtb0hZUWNPYTgtOHZaUjN3LWlGZ0JRdm5JIiwic2xpZGVJZCI6IlNMSURFU19BUEkxMDIyMjY0MzMwXzE0In0%3D" TargetMode="External"/><Relationship Id="rId4" Type="http://schemas.openxmlformats.org/officeDocument/2006/relationships/image" Target="../media/image4.png"/><Relationship Id="rId5" Type="http://schemas.openxmlformats.org/officeDocument/2006/relationships/hyperlink" Target="https://www.sli.do/features-google-slides?interaction-type=UXVpeg%3D%3D" TargetMode="External"/><Relationship Id="rId6"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hyperlink" Target="https://www.sli.do/features-google-slides?payload=eyJwcmVzZW50YXRpb25JZCI6IjFyQ2ZfMmVBcE9pQV81NTh6U2Vtb0hZUWNPYTgtOHZaUjN3LWlGZ0JRdm5JIiwic2xpZGVJZCI6IlNMSURFU19BUEkxMDIyMjY0MzMwXzIxIn0%3D" TargetMode="External"/><Relationship Id="rId4" Type="http://schemas.openxmlformats.org/officeDocument/2006/relationships/image" Target="../media/image4.png"/><Relationship Id="rId5" Type="http://schemas.openxmlformats.org/officeDocument/2006/relationships/hyperlink" Target="https://www.sli.do/features-google-slides?interaction-type=UXVpeg%3D%3D" TargetMode="External"/><Relationship Id="rId6"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hyperlink" Target="https://www.sli.do/features-google-slides?payload=eyJwcmVzZW50YXRpb25JZCI6IjFyQ2ZfMmVBcE9pQV81NTh6U2Vtb0hZUWNPYTgtOHZaUjN3LWlGZ0JRdm5JIiwic2xpZGVJZCI6IlNMSURFU19BUEkxMDIyMjY0MzMwXzI4In0%3D" TargetMode="External"/><Relationship Id="rId4" Type="http://schemas.openxmlformats.org/officeDocument/2006/relationships/image" Target="../media/image4.png"/><Relationship Id="rId5" Type="http://schemas.openxmlformats.org/officeDocument/2006/relationships/hyperlink" Target="https://www.sli.do/features-google-slides?interaction-type=UXVpeg%3D%3D" TargetMode="External"/><Relationship Id="rId6"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hyperlink" Target="https://www.sli.do/features-google-slides?payload=eyJwcmVzZW50YXRpb25JZCI6IjFyQ2ZfMmVBcE9pQV81NTh6U2Vtb0hZUWNPYTgtOHZaUjN3LWlGZ0JRdm5JIiwic2xpZGVJZCI6IlNMSURFU19BUEkxMDIyMjY0MzMwXzM1In0%3D" TargetMode="External"/><Relationship Id="rId4" Type="http://schemas.openxmlformats.org/officeDocument/2006/relationships/image" Target="../media/image4.png"/><Relationship Id="rId5" Type="http://schemas.openxmlformats.org/officeDocument/2006/relationships/hyperlink" Target="https://www.sli.do/features-google-slides?interaction-type=UXVpeg%3D%3D" TargetMode="External"/><Relationship Id="rId6"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hyperlink" Target="https://www.sli.do/features-google-slides?payload=eyJwcmVzZW50YXRpb25JZCI6IjFyQ2ZfMmVBcE9pQV81NTh6U2Vtb0hZUWNPYTgtOHZaUjN3LWlGZ0JRdm5JIiwic2xpZGVJZCI6IlNMSURFU19BUEkxMDIyMjY0MzMwXzQyIn0%3D" TargetMode="External"/><Relationship Id="rId4" Type="http://schemas.openxmlformats.org/officeDocument/2006/relationships/image" Target="../media/image4.png"/><Relationship Id="rId5" Type="http://schemas.openxmlformats.org/officeDocument/2006/relationships/hyperlink" Target="https://www.sli.do/features-google-slides?interaction-type=UXVpeg%3D%3D" TargetMode="External"/><Relationship Id="rId6"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hyperlink" Target="https://www.sli.do/features-google-slides?payload=eyJwcmVzZW50YXRpb25JZCI6IjFyQ2ZfMmVBcE9pQV81NTh6U2Vtb0hZUWNPYTgtOHZaUjN3LWlGZ0JRdm5JIiwic2xpZGVJZCI6IlNMSURFU19BUEkxMDIyMjY0MzMwXzQ5In0%3D" TargetMode="External"/><Relationship Id="rId4" Type="http://schemas.openxmlformats.org/officeDocument/2006/relationships/image" Target="../media/image4.png"/><Relationship Id="rId5" Type="http://schemas.openxmlformats.org/officeDocument/2006/relationships/hyperlink" Target="https://www.sli.do/features-google-slides?interaction-type=UXVpeg%3D%3D" TargetMode="External"/><Relationship Id="rId6"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hyperlink" Target="https://www.sli.do/features-google-slides?interaction-type=UUE%3D" TargetMode="External"/><Relationship Id="rId4" Type="http://schemas.openxmlformats.org/officeDocument/2006/relationships/image" Target="../media/image32.png"/><Relationship Id="rId5" Type="http://schemas.openxmlformats.org/officeDocument/2006/relationships/hyperlink" Target="https://www.sli.do/features-google-slides?payload=eyJwcmVzZW50YXRpb25JZCI6IjFyQ2ZfMmVBcE9pQV81NTh6U2Vtb0hZUWNPYTgtOHZaUjN3LWlGZ0JRdm5JIiwic2xpZGVJZCI6IlNMSURFU19BUEk1NzkzOTUyNjZfMCJ9" TargetMode="External"/><Relationship Id="rId6" Type="http://schemas.openxmlformats.org/officeDocument/2006/relationships/image" Target="../media/image4.png"/><Relationship Id="rId7" Type="http://schemas.openxmlformats.org/officeDocument/2006/relationships/hyperlink" Target="https://chrome.google.com/webstore/detail/slido/dhhclfjehmpacimcdknijodpjpmppki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youtube.com/watch?v=zucBfXpCA6s" TargetMode="External"/><Relationship Id="rId4"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s://www.sli.do/features-google-slides?payload=eyJwcmVzZW50YXRpb25JZCI6IjFyQ2ZfMmVBcE9pQV81NTh6U2Vtb0hZUWNPYTgtOHZaUjN3LWlGZ0JRdm5JIiwic2xpZGVJZCI6IlNMSURFU19BUEk5NzEzMjc0NzRfMCJ9" TargetMode="External"/><Relationship Id="rId4" Type="http://schemas.openxmlformats.org/officeDocument/2006/relationships/image" Target="../media/image4.png"/><Relationship Id="rId5" Type="http://schemas.openxmlformats.org/officeDocument/2006/relationships/hyperlink" Target="https://chrome.google.com/webstore/detail/slido/dhhclfjehmpacimcdknijodpjpmppkii" TargetMode="External"/><Relationship Id="rId6" Type="http://schemas.openxmlformats.org/officeDocument/2006/relationships/hyperlink" Target="https://www.sli.do/features-google-slides?interaction-type=V29yZENsb3Vk" TargetMode="External"/><Relationship Id="rId7"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 to Music Appreciation</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Kenny Lim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cxnSp>
        <p:nvCxnSpPr>
          <p:cNvPr id="125" name="Google Shape;125;p22"/>
          <p:cNvCxnSpPr>
            <a:stCxn id="126" idx="2"/>
            <a:endCxn id="127" idx="0"/>
          </p:cNvCxnSpPr>
          <p:nvPr/>
        </p:nvCxnSpPr>
        <p:spPr>
          <a:xfrm flipH="1" rot="-5400000">
            <a:off x="5120785" y="692275"/>
            <a:ext cx="1215900" cy="2313300"/>
          </a:xfrm>
          <a:prstGeom prst="bentConnector3">
            <a:avLst>
              <a:gd fmla="val 50008" name="adj1"/>
            </a:avLst>
          </a:prstGeom>
          <a:noFill/>
          <a:ln cap="flat" cmpd="sng" w="19050">
            <a:solidFill>
              <a:srgbClr val="C2C2C2"/>
            </a:solidFill>
            <a:prstDash val="solid"/>
            <a:miter lim="8000"/>
            <a:headEnd len="sm" w="sm" type="none"/>
            <a:tailEnd len="sm" w="sm" type="none"/>
          </a:ln>
        </p:spPr>
      </p:cxnSp>
      <p:cxnSp>
        <p:nvCxnSpPr>
          <p:cNvPr id="128" name="Google Shape;128;p22"/>
          <p:cNvCxnSpPr>
            <a:stCxn id="129" idx="0"/>
            <a:endCxn id="126" idx="2"/>
          </p:cNvCxnSpPr>
          <p:nvPr/>
        </p:nvCxnSpPr>
        <p:spPr>
          <a:xfrm rot="-5400000">
            <a:off x="2807363" y="692064"/>
            <a:ext cx="1215900" cy="2313600"/>
          </a:xfrm>
          <a:prstGeom prst="bentConnector3">
            <a:avLst>
              <a:gd fmla="val 50008" name="adj1"/>
            </a:avLst>
          </a:prstGeom>
          <a:noFill/>
          <a:ln cap="flat" cmpd="sng" w="19050">
            <a:solidFill>
              <a:srgbClr val="C2C2C2"/>
            </a:solidFill>
            <a:prstDash val="solid"/>
            <a:miter lim="8000"/>
            <a:headEnd len="sm" w="sm" type="none"/>
            <a:tailEnd len="sm" w="sm" type="none"/>
          </a:ln>
        </p:spPr>
      </p:cxnSp>
      <p:sp>
        <p:nvSpPr>
          <p:cNvPr id="126" name="Google Shape;126;p22"/>
          <p:cNvSpPr txBox="1"/>
          <p:nvPr/>
        </p:nvSpPr>
        <p:spPr>
          <a:xfrm>
            <a:off x="3565435" y="553375"/>
            <a:ext cx="2013300" cy="6876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rgbClr val="A72A1E"/>
                </a:solidFill>
                <a:latin typeface="Roboto"/>
                <a:ea typeface="Roboto"/>
                <a:cs typeface="Roboto"/>
                <a:sym typeface="Roboto"/>
              </a:rPr>
              <a:t>Types of pitches</a:t>
            </a:r>
            <a:endParaRPr b="1" sz="1900">
              <a:solidFill>
                <a:srgbClr val="A72A1E"/>
              </a:solidFill>
              <a:latin typeface="Roboto"/>
              <a:ea typeface="Roboto"/>
              <a:cs typeface="Roboto"/>
              <a:sym typeface="Roboto"/>
            </a:endParaRPr>
          </a:p>
        </p:txBody>
      </p:sp>
      <p:sp>
        <p:nvSpPr>
          <p:cNvPr id="129" name="Google Shape;129;p22"/>
          <p:cNvSpPr txBox="1"/>
          <p:nvPr/>
        </p:nvSpPr>
        <p:spPr>
          <a:xfrm>
            <a:off x="1253513" y="2456814"/>
            <a:ext cx="2010000" cy="6876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rgbClr val="A72A1E"/>
                </a:solidFill>
                <a:latin typeface="Roboto"/>
                <a:ea typeface="Roboto"/>
                <a:cs typeface="Roboto"/>
                <a:sym typeface="Roboto"/>
              </a:rPr>
              <a:t>Definite </a:t>
            </a:r>
            <a:r>
              <a:rPr b="1" lang="en" sz="1900">
                <a:solidFill>
                  <a:srgbClr val="A72A1E"/>
                </a:solidFill>
                <a:latin typeface="Roboto"/>
                <a:ea typeface="Roboto"/>
                <a:cs typeface="Roboto"/>
                <a:sym typeface="Roboto"/>
              </a:rPr>
              <a:t>pitch</a:t>
            </a:r>
            <a:endParaRPr b="1" sz="1900">
              <a:solidFill>
                <a:srgbClr val="A72A1E"/>
              </a:solidFill>
              <a:latin typeface="Roboto"/>
              <a:ea typeface="Roboto"/>
              <a:cs typeface="Roboto"/>
              <a:sym typeface="Roboto"/>
            </a:endParaRPr>
          </a:p>
        </p:txBody>
      </p:sp>
      <p:sp>
        <p:nvSpPr>
          <p:cNvPr id="127" name="Google Shape;127;p22"/>
          <p:cNvSpPr txBox="1"/>
          <p:nvPr/>
        </p:nvSpPr>
        <p:spPr>
          <a:xfrm>
            <a:off x="5880494" y="2456814"/>
            <a:ext cx="2010000" cy="6876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rgbClr val="A72A1E"/>
                </a:solidFill>
                <a:latin typeface="Roboto"/>
                <a:ea typeface="Roboto"/>
                <a:cs typeface="Roboto"/>
                <a:sym typeface="Roboto"/>
              </a:rPr>
              <a:t>Indefinite pitch</a:t>
            </a:r>
            <a:endParaRPr b="1" sz="1900">
              <a:solidFill>
                <a:srgbClr val="A72A1E"/>
              </a:solidFill>
              <a:latin typeface="Roboto"/>
              <a:ea typeface="Roboto"/>
              <a:cs typeface="Roboto"/>
              <a:sym typeface="Roboto"/>
            </a:endParaRPr>
          </a:p>
        </p:txBody>
      </p:sp>
      <p:sp>
        <p:nvSpPr>
          <p:cNvPr id="130" name="Google Shape;130;p22"/>
          <p:cNvSpPr txBox="1"/>
          <p:nvPr/>
        </p:nvSpPr>
        <p:spPr>
          <a:xfrm>
            <a:off x="758525" y="3320300"/>
            <a:ext cx="3000000" cy="1246800"/>
          </a:xfrm>
          <a:prstGeom prst="rect">
            <a:avLst/>
          </a:prstGeom>
          <a:noFill/>
          <a:ln>
            <a:noFill/>
          </a:ln>
        </p:spPr>
        <p:txBody>
          <a:bodyPr anchorCtr="0" anchor="t" bIns="91425" lIns="91425" spcFirstLastPara="1" rIns="91425" wrap="square" tIns="91425">
            <a:spAutoFit/>
          </a:bodyPr>
          <a:lstStyle/>
          <a:p>
            <a:pPr indent="-323850" lvl="0" marL="457200" rtl="0" algn="l">
              <a:lnSpc>
                <a:spcPct val="120000"/>
              </a:lnSpc>
              <a:spcBef>
                <a:spcPts val="600"/>
              </a:spcBef>
              <a:spcAft>
                <a:spcPts val="0"/>
              </a:spcAft>
              <a:buSzPts val="1500"/>
              <a:buChar char="●"/>
            </a:pPr>
            <a:r>
              <a:rPr lang="en" sz="1500"/>
              <a:t>A definite pitch is called a </a:t>
            </a:r>
            <a:r>
              <a:rPr b="1" lang="en" sz="1500"/>
              <a:t>TONE</a:t>
            </a:r>
            <a:endParaRPr b="1" sz="1500"/>
          </a:p>
          <a:p>
            <a:pPr indent="-323850" lvl="0" marL="457200" rtl="0" algn="l">
              <a:lnSpc>
                <a:spcPct val="120000"/>
              </a:lnSpc>
              <a:spcBef>
                <a:spcPts val="0"/>
              </a:spcBef>
              <a:spcAft>
                <a:spcPts val="0"/>
              </a:spcAft>
              <a:buSzPts val="1500"/>
              <a:buChar char="●"/>
            </a:pPr>
            <a:r>
              <a:rPr lang="en" sz="1500"/>
              <a:t>Definite pitch has stable tone frequency</a:t>
            </a:r>
            <a:endParaRPr sz="1500"/>
          </a:p>
        </p:txBody>
      </p:sp>
      <p:sp>
        <p:nvSpPr>
          <p:cNvPr id="131" name="Google Shape;131;p22"/>
          <p:cNvSpPr txBox="1"/>
          <p:nvPr/>
        </p:nvSpPr>
        <p:spPr>
          <a:xfrm>
            <a:off x="5385500" y="3320300"/>
            <a:ext cx="3502500" cy="1246800"/>
          </a:xfrm>
          <a:prstGeom prst="rect">
            <a:avLst/>
          </a:prstGeom>
          <a:noFill/>
          <a:ln>
            <a:noFill/>
          </a:ln>
        </p:spPr>
        <p:txBody>
          <a:bodyPr anchorCtr="0" anchor="t" bIns="91425" lIns="91425" spcFirstLastPara="1" rIns="91425" wrap="square" tIns="91425">
            <a:spAutoFit/>
          </a:bodyPr>
          <a:lstStyle/>
          <a:p>
            <a:pPr indent="-323850" lvl="0" marL="457200" rtl="0" algn="l">
              <a:lnSpc>
                <a:spcPct val="120000"/>
              </a:lnSpc>
              <a:spcBef>
                <a:spcPts val="600"/>
              </a:spcBef>
              <a:spcAft>
                <a:spcPts val="0"/>
              </a:spcAft>
              <a:buSzPts val="1500"/>
              <a:buChar char="●"/>
            </a:pPr>
            <a:r>
              <a:rPr lang="en" sz="1500"/>
              <a:t>Indefinite pitch doesn’t have a stable tone frequency</a:t>
            </a:r>
            <a:endParaRPr sz="1500"/>
          </a:p>
          <a:p>
            <a:pPr indent="-323850" lvl="0" marL="457200" rtl="0" algn="l">
              <a:lnSpc>
                <a:spcPct val="120000"/>
              </a:lnSpc>
              <a:spcBef>
                <a:spcPts val="0"/>
              </a:spcBef>
              <a:spcAft>
                <a:spcPts val="0"/>
              </a:spcAft>
              <a:buSzPts val="1500"/>
              <a:buChar char="●"/>
            </a:pPr>
            <a:r>
              <a:rPr lang="en" sz="1500"/>
              <a:t>Mostly percussion instruments (Drums)</a:t>
            </a:r>
            <a:endParaRPr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descr="The presentation of the new lesson &quot;The Unpitched or Indefinite Percussion Instrument&quot; in virtual exploration. A requirement :). A compilation of the different videos about percussion instrument. I do not own the different videos compiled." id="136" name="Google Shape;136;p23" title="The Unpitched or Indefinite Percussion Instrument">
            <a:hlinkClick r:id="rId3"/>
          </p:cNvPr>
          <p:cNvPicPr preferRelativeResize="0"/>
          <p:nvPr/>
        </p:nvPicPr>
        <p:blipFill>
          <a:blip r:embed="rId4">
            <a:alphaModFix/>
          </a:blip>
          <a:stretch>
            <a:fillRect/>
          </a:stretch>
        </p:blipFill>
        <p:spPr>
          <a:xfrm>
            <a:off x="1282900" y="165825"/>
            <a:ext cx="6415825" cy="4811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Dynamics</a:t>
            </a:r>
            <a:endParaRPr/>
          </a:p>
        </p:txBody>
      </p:sp>
      <p:sp>
        <p:nvSpPr>
          <p:cNvPr id="142" name="Google Shape;142;p24"/>
          <p:cNvSpPr txBox="1"/>
          <p:nvPr>
            <p:ph idx="1" type="body"/>
          </p:nvPr>
        </p:nvSpPr>
        <p:spPr>
          <a:xfrm>
            <a:off x="311700" y="1152475"/>
            <a:ext cx="8520600" cy="573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Degree of Loudness or Softness in music.</a:t>
            </a:r>
            <a:endParaRPr sz="2000"/>
          </a:p>
        </p:txBody>
      </p:sp>
      <p:pic>
        <p:nvPicPr>
          <p:cNvPr id="143" name="Google Shape;143;p24"/>
          <p:cNvPicPr preferRelativeResize="0"/>
          <p:nvPr/>
        </p:nvPicPr>
        <p:blipFill>
          <a:blip r:embed="rId3">
            <a:alphaModFix/>
          </a:blip>
          <a:stretch>
            <a:fillRect/>
          </a:stretch>
        </p:blipFill>
        <p:spPr>
          <a:xfrm>
            <a:off x="552450" y="1860800"/>
            <a:ext cx="8039100" cy="2676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Learn music theory: https://www.libertyparkmusic.com/learn-music-theory/&#10;https://www.libertyparkmusic.com/courses/abrsm-music-theory/ &#10;&#10;Are you learning the basic dynamics of music? You may be wondering what is piano? What is forte? And what is mezzo piano? Dynamics are markings that usually indicate how the volume of a piece should be played. Basic dynamics illustrate the loudness of any given note. Some common dynamic markings are piano, forte, mezzo forte, mezzo piano, pianissimo, and fortissimo. Find out how they are marked and how they are played in this short lesson excerpt from liberty park music. If you are looking to learn the basics of music notation and music theory visit http://www.libertyparkmusic.com for online lessons! &#10;Take online music theory lessons with Liberty Park Music (LPM), an online music school teaching music through video tutorials and email/chat support from the teachers. Learn piano, guitar, music theory, and drums online with us: first 30 days for free, and you can cancel anytime.  Try out a free trial and follow our well-designed course curriculum from experienced music teachers to reach your music learning goals. &#10;&#10;Free download of sheet music for this video and many others: https://goo.gl/YwgqPN  &#10; &#10;New videos every Tuesday and Thursday! Request songs in the comments below or connect with us by using the hashtag #askLPM&#10; &#10;Facebook: https://www.facebook.com/libertyparkmusic &#10;Blog: https://libertyparkmusic.com/blog &#10;Twitter: https://twitter.com/Liberty_Park &#10;Instagram: https://instagram.com/liberty_park_music  &#10;Google+: https://plus.google.com/+Libertyparkmusic_LPM&#10;&#10;Dynamics In Music | Music Dynamics | Piano Dynamics | Dynamics Markings | Piano Music | Forte | Forte Music | Mezzo Forte | Mezzo Piano | Pianissimo | Music Theory | Liberty Park Music |" id="149" name="Google Shape;149;p25" title="Basic Dynamics in Music | Music Theory Tutorial">
            <a:hlinkClick r:id="rId3"/>
          </p:cNvPr>
          <p:cNvPicPr preferRelativeResize="0"/>
          <p:nvPr/>
        </p:nvPicPr>
        <p:blipFill>
          <a:blip r:embed="rId4">
            <a:alphaModFix/>
          </a:blip>
          <a:stretch>
            <a:fillRect/>
          </a:stretch>
        </p:blipFill>
        <p:spPr>
          <a:xfrm>
            <a:off x="1291450" y="0"/>
            <a:ext cx="6709550" cy="5032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Dynamic symbols</a:t>
            </a:r>
            <a:endParaRPr/>
          </a:p>
        </p:txBody>
      </p:sp>
      <p:sp>
        <p:nvSpPr>
          <p:cNvPr id="155" name="Google Shape;155;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6" name="Google Shape;156;p26"/>
          <p:cNvPicPr preferRelativeResize="0"/>
          <p:nvPr/>
        </p:nvPicPr>
        <p:blipFill>
          <a:blip r:embed="rId3">
            <a:alphaModFix/>
          </a:blip>
          <a:stretch>
            <a:fillRect/>
          </a:stretch>
        </p:blipFill>
        <p:spPr>
          <a:xfrm>
            <a:off x="352700" y="1580900"/>
            <a:ext cx="8438601" cy="2440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Accent and Syncopation</a:t>
            </a:r>
            <a:endParaRPr/>
          </a:p>
        </p:txBody>
      </p:sp>
      <p:sp>
        <p:nvSpPr>
          <p:cNvPr id="162" name="Google Shape;162;p27"/>
          <p:cNvSpPr txBox="1"/>
          <p:nvPr>
            <p:ph idx="1" type="body"/>
          </p:nvPr>
        </p:nvSpPr>
        <p:spPr>
          <a:xfrm>
            <a:off x="311700" y="1152475"/>
            <a:ext cx="8520600" cy="1212000"/>
          </a:xfrm>
          <a:prstGeom prst="rect">
            <a:avLst/>
          </a:prstGeom>
        </p:spPr>
        <p:txBody>
          <a:bodyPr anchorCtr="0" anchor="t" bIns="91425" lIns="91425" spcFirstLastPara="1" rIns="91425" wrap="square" tIns="91425">
            <a:noAutofit/>
          </a:bodyPr>
          <a:lstStyle/>
          <a:p>
            <a:pPr indent="-355600" lvl="0" marL="457200" rtl="0" algn="l">
              <a:lnSpc>
                <a:spcPct val="120000"/>
              </a:lnSpc>
              <a:spcBef>
                <a:spcPts val="600"/>
              </a:spcBef>
              <a:spcAft>
                <a:spcPts val="0"/>
              </a:spcAft>
              <a:buSzPts val="2000"/>
              <a:buChar char="●"/>
            </a:pPr>
            <a:r>
              <a:rPr lang="en" sz="2000"/>
              <a:t>Accent is a type of dynamic</a:t>
            </a:r>
            <a:endParaRPr sz="2000"/>
          </a:p>
          <a:p>
            <a:pPr indent="-355600" lvl="0" marL="457200" rtl="0" algn="l">
              <a:lnSpc>
                <a:spcPct val="120000"/>
              </a:lnSpc>
              <a:spcBef>
                <a:spcPts val="0"/>
              </a:spcBef>
              <a:spcAft>
                <a:spcPts val="0"/>
              </a:spcAft>
              <a:buSzPts val="2000"/>
              <a:buChar char="●"/>
            </a:pPr>
            <a:r>
              <a:rPr lang="en" sz="2000"/>
              <a:t>Accented notes are played stronger than the notes around it.</a:t>
            </a:r>
            <a:endParaRPr sz="2000"/>
          </a:p>
          <a:p>
            <a:pPr indent="0" lvl="0" marL="0" rtl="0" algn="l">
              <a:spcBef>
                <a:spcPts val="0"/>
              </a:spcBef>
              <a:spcAft>
                <a:spcPts val="1600"/>
              </a:spcAft>
              <a:buNone/>
            </a:pPr>
            <a:r>
              <a:t/>
            </a:r>
            <a:endParaRPr/>
          </a:p>
        </p:txBody>
      </p:sp>
      <p:pic>
        <p:nvPicPr>
          <p:cNvPr id="163" name="Google Shape;163;p27"/>
          <p:cNvPicPr preferRelativeResize="0"/>
          <p:nvPr/>
        </p:nvPicPr>
        <p:blipFill>
          <a:blip r:embed="rId3">
            <a:alphaModFix/>
          </a:blip>
          <a:stretch>
            <a:fillRect/>
          </a:stretch>
        </p:blipFill>
        <p:spPr>
          <a:xfrm>
            <a:off x="5556550" y="142475"/>
            <a:ext cx="2962275" cy="1543050"/>
          </a:xfrm>
          <a:prstGeom prst="rect">
            <a:avLst/>
          </a:prstGeom>
          <a:noFill/>
          <a:ln>
            <a:noFill/>
          </a:ln>
        </p:spPr>
      </p:pic>
      <p:pic>
        <p:nvPicPr>
          <p:cNvPr id="164" name="Google Shape;164;p27"/>
          <p:cNvPicPr preferRelativeResize="0"/>
          <p:nvPr/>
        </p:nvPicPr>
        <p:blipFill>
          <a:blip r:embed="rId4">
            <a:alphaModFix/>
          </a:blip>
          <a:stretch>
            <a:fillRect/>
          </a:stretch>
        </p:blipFill>
        <p:spPr>
          <a:xfrm>
            <a:off x="7544975" y="3677925"/>
            <a:ext cx="1287325" cy="1044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DOTA2 Reborn Theme performed by the Northwest Sinfonia.  Recorded at the Bastyr University Chapel, Kirkland  Washington.&#10;&#10;The DOTA2 Reborn piece is an update to the original DOTA 2 theme that also incorporates several new compositions that have been added to the game over the last several years. This piece gave a facelift to the music coinciding with the Reborn update." id="171" name="Google Shape;171;p28" title="&quot;Dota2 Reborn&quot; Recording Session">
            <a:hlinkClick r:id="rId3"/>
          </p:cNvPr>
          <p:cNvPicPr preferRelativeResize="0"/>
          <p:nvPr/>
        </p:nvPicPr>
        <p:blipFill>
          <a:blip r:embed="rId4">
            <a:alphaModFix/>
          </a:blip>
          <a:stretch>
            <a:fillRect/>
          </a:stretch>
        </p:blipFill>
        <p:spPr>
          <a:xfrm>
            <a:off x="1714500" y="282625"/>
            <a:ext cx="5715000" cy="4286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5" name="Shape 175"/>
        <p:cNvGrpSpPr/>
        <p:nvPr/>
      </p:nvGrpSpPr>
      <p:grpSpPr>
        <a:xfrm>
          <a:off x="0" y="0"/>
          <a:ext cx="0" cy="0"/>
          <a:chOff x="0" y="0"/>
          <a:chExt cx="0" cy="0"/>
        </a:xfrm>
      </p:grpSpPr>
      <p:sp>
        <p:nvSpPr>
          <p:cNvPr id="176" name="Google Shape;176;p2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9"/>
          <p:cNvSpPr txBox="1"/>
          <p:nvPr>
            <p:ph idx="1" type="body"/>
          </p:nvPr>
        </p:nvSpPr>
        <p:spPr>
          <a:xfrm>
            <a:off x="2841000" y="700150"/>
            <a:ext cx="3462000" cy="95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4000">
                <a:solidFill>
                  <a:schemeClr val="lt1"/>
                </a:solidFill>
              </a:rPr>
              <a:t>Time in Music</a:t>
            </a:r>
            <a:endParaRPr sz="4000">
              <a:solidFill>
                <a:schemeClr val="lt1"/>
              </a:solidFill>
            </a:endParaRPr>
          </a:p>
        </p:txBody>
      </p:sp>
      <p:sp>
        <p:nvSpPr>
          <p:cNvPr id="178" name="Google Shape;178;p29"/>
          <p:cNvSpPr txBox="1"/>
          <p:nvPr/>
        </p:nvSpPr>
        <p:spPr>
          <a:xfrm>
            <a:off x="2662225" y="1602525"/>
            <a:ext cx="5776800" cy="2770500"/>
          </a:xfrm>
          <a:prstGeom prst="rect">
            <a:avLst/>
          </a:prstGeom>
          <a:noFill/>
          <a:ln>
            <a:noFill/>
          </a:ln>
        </p:spPr>
        <p:txBody>
          <a:bodyPr anchorCtr="0" anchor="t" bIns="91425" lIns="91425" spcFirstLastPara="1" rIns="91425" wrap="square" tIns="91425">
            <a:spAutoFit/>
          </a:bodyPr>
          <a:lstStyle/>
          <a:p>
            <a:pPr indent="-419100" lvl="0" marL="457200" rtl="0" algn="l">
              <a:lnSpc>
                <a:spcPct val="115000"/>
              </a:lnSpc>
              <a:spcBef>
                <a:spcPts val="0"/>
              </a:spcBef>
              <a:spcAft>
                <a:spcPts val="0"/>
              </a:spcAft>
              <a:buClr>
                <a:schemeClr val="lt1"/>
              </a:buClr>
              <a:buSzPts val="3000"/>
              <a:buFont typeface="Lato"/>
              <a:buChar char="●"/>
            </a:pPr>
            <a:r>
              <a:rPr lang="en" sz="3000">
                <a:solidFill>
                  <a:schemeClr val="lt1"/>
                </a:solidFill>
                <a:latin typeface="Lato"/>
                <a:ea typeface="Lato"/>
                <a:cs typeface="Lato"/>
                <a:sym typeface="Lato"/>
              </a:rPr>
              <a:t>Rhythm</a:t>
            </a:r>
            <a:endParaRPr sz="3000">
              <a:solidFill>
                <a:schemeClr val="lt1"/>
              </a:solidFill>
              <a:latin typeface="Lato"/>
              <a:ea typeface="Lato"/>
              <a:cs typeface="Lato"/>
              <a:sym typeface="Lato"/>
            </a:endParaRPr>
          </a:p>
          <a:p>
            <a:pPr indent="-419100" lvl="0" marL="457200" rtl="0" algn="l">
              <a:lnSpc>
                <a:spcPct val="115000"/>
              </a:lnSpc>
              <a:spcBef>
                <a:spcPts val="0"/>
              </a:spcBef>
              <a:spcAft>
                <a:spcPts val="0"/>
              </a:spcAft>
              <a:buClr>
                <a:schemeClr val="lt1"/>
              </a:buClr>
              <a:buSzPts val="3000"/>
              <a:buFont typeface="Lato"/>
              <a:buChar char="●"/>
            </a:pPr>
            <a:r>
              <a:rPr lang="en" sz="3000">
                <a:solidFill>
                  <a:schemeClr val="lt1"/>
                </a:solidFill>
                <a:latin typeface="Lato"/>
                <a:ea typeface="Lato"/>
                <a:cs typeface="Lato"/>
                <a:sym typeface="Lato"/>
              </a:rPr>
              <a:t>Beat</a:t>
            </a:r>
            <a:endParaRPr sz="3000">
              <a:solidFill>
                <a:schemeClr val="lt1"/>
              </a:solidFill>
              <a:latin typeface="Lato"/>
              <a:ea typeface="Lato"/>
              <a:cs typeface="Lato"/>
              <a:sym typeface="Lato"/>
            </a:endParaRPr>
          </a:p>
          <a:p>
            <a:pPr indent="-419100" lvl="0" marL="457200" rtl="0" algn="l">
              <a:lnSpc>
                <a:spcPct val="115000"/>
              </a:lnSpc>
              <a:spcBef>
                <a:spcPts val="0"/>
              </a:spcBef>
              <a:spcAft>
                <a:spcPts val="0"/>
              </a:spcAft>
              <a:buClr>
                <a:schemeClr val="lt1"/>
              </a:buClr>
              <a:buSzPts val="3000"/>
              <a:buFont typeface="Lato"/>
              <a:buChar char="●"/>
            </a:pPr>
            <a:r>
              <a:rPr lang="en" sz="3000">
                <a:solidFill>
                  <a:schemeClr val="lt1"/>
                </a:solidFill>
                <a:latin typeface="Lato"/>
                <a:ea typeface="Lato"/>
                <a:cs typeface="Lato"/>
                <a:sym typeface="Lato"/>
              </a:rPr>
              <a:t>Meter</a:t>
            </a:r>
            <a:endParaRPr sz="3000">
              <a:solidFill>
                <a:schemeClr val="lt1"/>
              </a:solidFill>
              <a:latin typeface="Lato"/>
              <a:ea typeface="Lato"/>
              <a:cs typeface="Lato"/>
              <a:sym typeface="Lato"/>
            </a:endParaRPr>
          </a:p>
          <a:p>
            <a:pPr indent="-419100" lvl="0" marL="457200" rtl="0" algn="l">
              <a:lnSpc>
                <a:spcPct val="115000"/>
              </a:lnSpc>
              <a:spcBef>
                <a:spcPts val="0"/>
              </a:spcBef>
              <a:spcAft>
                <a:spcPts val="0"/>
              </a:spcAft>
              <a:buClr>
                <a:schemeClr val="lt1"/>
              </a:buClr>
              <a:buSzPts val="3000"/>
              <a:buFont typeface="Lato"/>
              <a:buChar char="●"/>
            </a:pPr>
            <a:r>
              <a:rPr lang="en" sz="3000">
                <a:solidFill>
                  <a:schemeClr val="lt1"/>
                </a:solidFill>
                <a:latin typeface="Lato"/>
                <a:ea typeface="Lato"/>
                <a:cs typeface="Lato"/>
                <a:sym typeface="Lato"/>
              </a:rPr>
              <a:t>Accent and Syncopation</a:t>
            </a:r>
            <a:endParaRPr sz="3000">
              <a:solidFill>
                <a:schemeClr val="lt1"/>
              </a:solidFill>
              <a:latin typeface="Lato"/>
              <a:ea typeface="Lato"/>
              <a:cs typeface="Lato"/>
              <a:sym typeface="Lato"/>
            </a:endParaRPr>
          </a:p>
          <a:p>
            <a:pPr indent="-419100" lvl="0" marL="457200" rtl="0" algn="l">
              <a:lnSpc>
                <a:spcPct val="115000"/>
              </a:lnSpc>
              <a:spcBef>
                <a:spcPts val="0"/>
              </a:spcBef>
              <a:spcAft>
                <a:spcPts val="0"/>
              </a:spcAft>
              <a:buClr>
                <a:schemeClr val="lt1"/>
              </a:buClr>
              <a:buSzPts val="3000"/>
              <a:buFont typeface="Lato"/>
              <a:buChar char="●"/>
            </a:pPr>
            <a:r>
              <a:rPr lang="en" sz="3000">
                <a:solidFill>
                  <a:schemeClr val="lt1"/>
                </a:solidFill>
                <a:latin typeface="Lato"/>
                <a:ea typeface="Lato"/>
                <a:cs typeface="Lato"/>
                <a:sym typeface="Lato"/>
              </a:rPr>
              <a:t>Tempo</a:t>
            </a:r>
            <a:endParaRPr sz="3000">
              <a:solidFill>
                <a:schemeClr val="l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311700" y="320225"/>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BEAT &amp; RHYTHM</a:t>
            </a:r>
            <a:endParaRPr/>
          </a:p>
        </p:txBody>
      </p:sp>
      <p:pic>
        <p:nvPicPr>
          <p:cNvPr descr="What is a beat and how is it different from rhythm?  Most people cannot explain it.  This video will clarify the difference.-- Created using PowToon -- Free sign up at http://www.powtoon.com/youtube/ -- Create animated videos and animated presentations for free.  PowToon is a free tool that allows you to develop cool animated clips and animated presentations for your website, office meeting, sales pitch, nonprofit fundraiser, product launch, video resume, or anything else you could use an animated explainer video. PowToon's animation templates help you create animated presentations and animated explainer videos from scratch.  Anyone can produce awesome animations quickly with PowToon, without the cost or hassle other professional animation services require." id="184" name="Google Shape;184;p30" title="Beat and Rhythm Explained">
            <a:hlinkClick r:id="rId3"/>
          </p:cNvPr>
          <p:cNvPicPr preferRelativeResize="0"/>
          <p:nvPr/>
        </p:nvPicPr>
        <p:blipFill>
          <a:blip r:embed="rId4">
            <a:alphaModFix/>
          </a:blip>
          <a:stretch>
            <a:fillRect/>
          </a:stretch>
        </p:blipFill>
        <p:spPr>
          <a:xfrm>
            <a:off x="1851800" y="946325"/>
            <a:ext cx="5131800" cy="3848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work together</a:t>
            </a:r>
            <a:endParaRPr/>
          </a:p>
        </p:txBody>
      </p:sp>
      <p:sp>
        <p:nvSpPr>
          <p:cNvPr id="190" name="Google Shape;190;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One group of students stomp your feet consistently in pulse.</a:t>
            </a:r>
            <a:endParaRPr/>
          </a:p>
          <a:p>
            <a:pPr indent="-342900" lvl="0" marL="457200" rtl="0" algn="l">
              <a:spcBef>
                <a:spcPts val="0"/>
              </a:spcBef>
              <a:spcAft>
                <a:spcPts val="0"/>
              </a:spcAft>
              <a:buSzPts val="1800"/>
              <a:buChar char="●"/>
            </a:pPr>
            <a:r>
              <a:rPr lang="en"/>
              <a:t>The others clap a rhythmical pattern.</a:t>
            </a:r>
            <a:endParaRPr/>
          </a:p>
          <a:p>
            <a:pPr indent="0" lvl="0" marL="0" rtl="0" algn="l">
              <a:spcBef>
                <a:spcPts val="1600"/>
              </a:spcBef>
              <a:spcAft>
                <a:spcPts val="1600"/>
              </a:spcAft>
              <a:buNone/>
            </a:pPr>
            <a:r>
              <a:t/>
            </a:r>
            <a:endParaRPr/>
          </a:p>
        </p:txBody>
      </p:sp>
      <p:pic>
        <p:nvPicPr>
          <p:cNvPr id="191" name="Google Shape;191;p31"/>
          <p:cNvPicPr preferRelativeResize="0"/>
          <p:nvPr/>
        </p:nvPicPr>
        <p:blipFill>
          <a:blip r:embed="rId3">
            <a:alphaModFix/>
          </a:blip>
          <a:stretch>
            <a:fillRect/>
          </a:stretch>
        </p:blipFill>
        <p:spPr>
          <a:xfrm>
            <a:off x="7544975" y="3677925"/>
            <a:ext cx="1287325" cy="1044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4" name="Shape 64"/>
        <p:cNvGrpSpPr/>
        <p:nvPr/>
      </p:nvGrpSpPr>
      <p:grpSpPr>
        <a:xfrm>
          <a:off x="0" y="0"/>
          <a:ext cx="0" cy="0"/>
          <a:chOff x="0" y="0"/>
          <a:chExt cx="0" cy="0"/>
        </a:xfrm>
      </p:grpSpPr>
      <p:pic>
        <p:nvPicPr>
          <p:cNvPr descr="logo-id" id="65" name="Google Shape;65;p14">
            <a:hlinkClick r:id="rId3"/>
          </p:cNvPr>
          <p:cNvPicPr preferRelativeResize="0"/>
          <p:nvPr/>
        </p:nvPicPr>
        <p:blipFill>
          <a:blip r:embed="rId4">
            <a:alphaModFix/>
          </a:blip>
          <a:stretch>
            <a:fillRect/>
          </a:stretch>
        </p:blipFill>
        <p:spPr>
          <a:xfrm>
            <a:off x="2612020" y="508000"/>
            <a:ext cx="874500" cy="382594"/>
          </a:xfrm>
          <a:prstGeom prst="rect">
            <a:avLst/>
          </a:prstGeom>
          <a:noFill/>
          <a:ln>
            <a:noFill/>
          </a:ln>
        </p:spPr>
      </p:pic>
      <p:sp>
        <p:nvSpPr>
          <p:cNvPr descr="title-id" id="66" name="Google Shape;66;p14"/>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5B5B5B"/>
                </a:solidFill>
                <a:latin typeface="Roboto"/>
                <a:ea typeface="Roboto"/>
                <a:cs typeface="Roboto"/>
                <a:sym typeface="Roboto"/>
              </a:rPr>
              <a:t>How often do you listen to music?</a:t>
            </a:r>
            <a:endParaRPr b="1" sz="3600">
              <a:solidFill>
                <a:srgbClr val="5B5B5B"/>
              </a:solidFill>
              <a:latin typeface="Roboto"/>
              <a:ea typeface="Roboto"/>
              <a:cs typeface="Roboto"/>
              <a:sym typeface="Roboto"/>
            </a:endParaRPr>
          </a:p>
        </p:txBody>
      </p:sp>
      <p:sp>
        <p:nvSpPr>
          <p:cNvPr descr="footer-id" id="67" name="Google Shape;67;p14"/>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68" name="Google Shape;68;p14"/>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5B5B5B"/>
                </a:solidFill>
                <a:latin typeface="Roboto"/>
                <a:ea typeface="Roboto"/>
                <a:cs typeface="Roboto"/>
                <a:sym typeface="Roboto"/>
              </a:rPr>
              <a:t>Click </a:t>
            </a:r>
            <a:r>
              <a:rPr b="1" lang="en">
                <a:solidFill>
                  <a:srgbClr val="5B5B5B"/>
                </a:solidFill>
                <a:latin typeface="Roboto"/>
                <a:ea typeface="Roboto"/>
                <a:cs typeface="Roboto"/>
                <a:sym typeface="Roboto"/>
              </a:rPr>
              <a:t>Present with Slido</a:t>
            </a:r>
            <a:r>
              <a:rPr lang="en">
                <a:solidFill>
                  <a:srgbClr val="5B5B5B"/>
                </a:solidFill>
                <a:latin typeface="Roboto"/>
                <a:ea typeface="Roboto"/>
                <a:cs typeface="Roboto"/>
                <a:sym typeface="Roboto"/>
              </a:rPr>
              <a:t> or install our </a:t>
            </a:r>
            <a:r>
              <a:rPr lang="en" u="sng">
                <a:solidFill>
                  <a:schemeClr val="hlink"/>
                </a:solidFill>
                <a:latin typeface="Roboto"/>
                <a:ea typeface="Roboto"/>
                <a:cs typeface="Roboto"/>
                <a:sym typeface="Roboto"/>
                <a:hlinkClick r:id="rId5"/>
              </a:rPr>
              <a:t>Chrome extension</a:t>
            </a:r>
            <a:r>
              <a:rPr lang="en">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pic>
        <p:nvPicPr>
          <p:cNvPr descr="poll-type-id" id="69" name="Google Shape;69;p14">
            <a:hlinkClick r:id="rId6"/>
          </p:cNvPr>
          <p:cNvPicPr preferRelativeResize="0"/>
          <p:nvPr/>
        </p:nvPicPr>
        <p:blipFill>
          <a:blip r:embed="rId7">
            <a:alphaModFix/>
          </a:blip>
          <a:stretch>
            <a:fillRect/>
          </a:stretch>
        </p:blipFill>
        <p:spPr>
          <a:xfrm>
            <a:off x="508000" y="1657350"/>
            <a:ext cx="1828800" cy="1828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BEAT &amp; RHYTHM</a:t>
            </a:r>
            <a:endParaRPr/>
          </a:p>
        </p:txBody>
      </p:sp>
      <p:sp>
        <p:nvSpPr>
          <p:cNvPr id="197" name="Google Shape;197;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Beats are the consistent pulse throughout a piece of music.</a:t>
            </a:r>
            <a:endParaRPr/>
          </a:p>
          <a:p>
            <a:pPr indent="-342900" lvl="0" marL="457200" rtl="0" algn="l">
              <a:spcBef>
                <a:spcPts val="0"/>
              </a:spcBef>
              <a:spcAft>
                <a:spcPts val="0"/>
              </a:spcAft>
              <a:buSzPts val="1800"/>
              <a:buChar char="●"/>
            </a:pPr>
            <a:r>
              <a:rPr lang="en"/>
              <a:t>Rhythm are the ordered flow of melody through time.</a:t>
            </a:r>
            <a:endParaRPr/>
          </a:p>
        </p:txBody>
      </p:sp>
      <p:sp>
        <p:nvSpPr>
          <p:cNvPr id="198" name="Google Shape;198;p32"/>
          <p:cNvSpPr txBox="1"/>
          <p:nvPr/>
        </p:nvSpPr>
        <p:spPr>
          <a:xfrm>
            <a:off x="5750900" y="3541000"/>
            <a:ext cx="30000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i="1" lang="en" sz="1800">
                <a:solidFill>
                  <a:schemeClr val="dk2"/>
                </a:solidFill>
                <a:latin typeface="Lato"/>
                <a:ea typeface="Lato"/>
                <a:cs typeface="Lato"/>
                <a:sym typeface="Lato"/>
              </a:rPr>
              <a:t>“In music, rhythm refers to the ordered durations of sounds and silences.”</a:t>
            </a:r>
            <a:endParaRPr/>
          </a:p>
        </p:txBody>
      </p:sp>
      <p:pic>
        <p:nvPicPr>
          <p:cNvPr id="199" name="Google Shape;199;p32"/>
          <p:cNvPicPr preferRelativeResize="0"/>
          <p:nvPr/>
        </p:nvPicPr>
        <p:blipFill>
          <a:blip r:embed="rId3">
            <a:alphaModFix/>
          </a:blip>
          <a:stretch>
            <a:fillRect/>
          </a:stretch>
        </p:blipFill>
        <p:spPr>
          <a:xfrm>
            <a:off x="2441400" y="2301905"/>
            <a:ext cx="3108350" cy="2338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values &amp; Rests</a:t>
            </a:r>
            <a:endParaRPr/>
          </a:p>
        </p:txBody>
      </p:sp>
      <p:sp>
        <p:nvSpPr>
          <p:cNvPr id="205" name="Google Shape;205;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6" name="Google Shape;206;p33"/>
          <p:cNvPicPr preferRelativeResize="0"/>
          <p:nvPr/>
        </p:nvPicPr>
        <p:blipFill>
          <a:blip r:embed="rId3">
            <a:alphaModFix/>
          </a:blip>
          <a:stretch>
            <a:fillRect/>
          </a:stretch>
        </p:blipFill>
        <p:spPr>
          <a:xfrm>
            <a:off x="1773524" y="1152475"/>
            <a:ext cx="5596964" cy="38117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Signatures</a:t>
            </a:r>
            <a:endParaRPr/>
          </a:p>
        </p:txBody>
      </p:sp>
      <p:pic>
        <p:nvPicPr>
          <p:cNvPr id="212" name="Google Shape;212;p34"/>
          <p:cNvPicPr preferRelativeResize="0"/>
          <p:nvPr/>
        </p:nvPicPr>
        <p:blipFill>
          <a:blip r:embed="rId3">
            <a:alphaModFix/>
          </a:blip>
          <a:stretch>
            <a:fillRect/>
          </a:stretch>
        </p:blipFill>
        <p:spPr>
          <a:xfrm>
            <a:off x="611925" y="1152473"/>
            <a:ext cx="894425" cy="1059187"/>
          </a:xfrm>
          <a:prstGeom prst="rect">
            <a:avLst/>
          </a:prstGeom>
          <a:noFill/>
          <a:ln>
            <a:noFill/>
          </a:ln>
        </p:spPr>
      </p:pic>
      <p:pic>
        <p:nvPicPr>
          <p:cNvPr id="213" name="Google Shape;213;p34"/>
          <p:cNvPicPr preferRelativeResize="0"/>
          <p:nvPr/>
        </p:nvPicPr>
        <p:blipFill>
          <a:blip r:embed="rId4">
            <a:alphaModFix/>
          </a:blip>
          <a:stretch>
            <a:fillRect/>
          </a:stretch>
        </p:blipFill>
        <p:spPr>
          <a:xfrm>
            <a:off x="2245363" y="3641388"/>
            <a:ext cx="704850" cy="1009650"/>
          </a:xfrm>
          <a:prstGeom prst="rect">
            <a:avLst/>
          </a:prstGeom>
          <a:noFill/>
          <a:ln>
            <a:noFill/>
          </a:ln>
        </p:spPr>
      </p:pic>
      <p:pic>
        <p:nvPicPr>
          <p:cNvPr id="214" name="Google Shape;214;p34"/>
          <p:cNvPicPr preferRelativeResize="0"/>
          <p:nvPr/>
        </p:nvPicPr>
        <p:blipFill>
          <a:blip r:embed="rId5">
            <a:alphaModFix/>
          </a:blip>
          <a:stretch>
            <a:fillRect/>
          </a:stretch>
        </p:blipFill>
        <p:spPr>
          <a:xfrm>
            <a:off x="2235850" y="1201607"/>
            <a:ext cx="723900" cy="863755"/>
          </a:xfrm>
          <a:prstGeom prst="rect">
            <a:avLst/>
          </a:prstGeom>
          <a:noFill/>
          <a:ln>
            <a:noFill/>
          </a:ln>
        </p:spPr>
      </p:pic>
      <p:pic>
        <p:nvPicPr>
          <p:cNvPr id="215" name="Google Shape;215;p34"/>
          <p:cNvPicPr preferRelativeResize="0"/>
          <p:nvPr/>
        </p:nvPicPr>
        <p:blipFill>
          <a:blip r:embed="rId6">
            <a:alphaModFix/>
          </a:blip>
          <a:stretch>
            <a:fillRect/>
          </a:stretch>
        </p:blipFill>
        <p:spPr>
          <a:xfrm>
            <a:off x="2278700" y="2249525"/>
            <a:ext cx="638175" cy="942975"/>
          </a:xfrm>
          <a:prstGeom prst="rect">
            <a:avLst/>
          </a:prstGeom>
          <a:noFill/>
          <a:ln>
            <a:noFill/>
          </a:ln>
        </p:spPr>
      </p:pic>
      <p:pic>
        <p:nvPicPr>
          <p:cNvPr id="216" name="Google Shape;216;p34"/>
          <p:cNvPicPr preferRelativeResize="0"/>
          <p:nvPr/>
        </p:nvPicPr>
        <p:blipFill>
          <a:blip r:embed="rId7">
            <a:alphaModFix/>
          </a:blip>
          <a:stretch>
            <a:fillRect/>
          </a:stretch>
        </p:blipFill>
        <p:spPr>
          <a:xfrm>
            <a:off x="5768450" y="3665213"/>
            <a:ext cx="723900" cy="962025"/>
          </a:xfrm>
          <a:prstGeom prst="rect">
            <a:avLst/>
          </a:prstGeom>
          <a:noFill/>
          <a:ln>
            <a:noFill/>
          </a:ln>
        </p:spPr>
      </p:pic>
      <p:pic>
        <p:nvPicPr>
          <p:cNvPr id="217" name="Google Shape;217;p34"/>
          <p:cNvPicPr preferRelativeResize="0"/>
          <p:nvPr/>
        </p:nvPicPr>
        <p:blipFill>
          <a:blip r:embed="rId8">
            <a:alphaModFix/>
          </a:blip>
          <a:stretch>
            <a:fillRect/>
          </a:stretch>
        </p:blipFill>
        <p:spPr>
          <a:xfrm>
            <a:off x="4030713" y="3641388"/>
            <a:ext cx="657225" cy="962025"/>
          </a:xfrm>
          <a:prstGeom prst="rect">
            <a:avLst/>
          </a:prstGeom>
          <a:noFill/>
          <a:ln>
            <a:noFill/>
          </a:ln>
        </p:spPr>
      </p:pic>
      <p:sp>
        <p:nvSpPr>
          <p:cNvPr id="218" name="Google Shape;218;p34"/>
          <p:cNvSpPr txBox="1"/>
          <p:nvPr/>
        </p:nvSpPr>
        <p:spPr>
          <a:xfrm>
            <a:off x="1597750" y="1433388"/>
            <a:ext cx="6381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Lato"/>
                <a:ea typeface="Lato"/>
                <a:cs typeface="Lato"/>
                <a:sym typeface="Lato"/>
              </a:rPr>
              <a:t>OR</a:t>
            </a:r>
            <a:endParaRPr sz="1700">
              <a:latin typeface="Lato"/>
              <a:ea typeface="Lato"/>
              <a:cs typeface="Lato"/>
              <a:sym typeface="Lato"/>
            </a:endParaRPr>
          </a:p>
        </p:txBody>
      </p:sp>
      <p:sp>
        <p:nvSpPr>
          <p:cNvPr id="219" name="Google Shape;219;p34"/>
          <p:cNvSpPr txBox="1"/>
          <p:nvPr/>
        </p:nvSpPr>
        <p:spPr>
          <a:xfrm>
            <a:off x="3135275" y="1420975"/>
            <a:ext cx="2982000" cy="5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Lato"/>
                <a:ea typeface="Lato"/>
                <a:cs typeface="Lato"/>
                <a:sym typeface="Lato"/>
              </a:rPr>
              <a:t>Four Quarter Beats in a Bar</a:t>
            </a:r>
            <a:endParaRPr sz="1700">
              <a:latin typeface="Lato"/>
              <a:ea typeface="Lato"/>
              <a:cs typeface="Lato"/>
              <a:sym typeface="Lato"/>
            </a:endParaRPr>
          </a:p>
        </p:txBody>
      </p:sp>
      <p:sp>
        <p:nvSpPr>
          <p:cNvPr id="220" name="Google Shape;220;p34"/>
          <p:cNvSpPr txBox="1"/>
          <p:nvPr/>
        </p:nvSpPr>
        <p:spPr>
          <a:xfrm>
            <a:off x="3135275" y="2520913"/>
            <a:ext cx="36024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Lato"/>
                <a:ea typeface="Lato"/>
                <a:cs typeface="Lato"/>
                <a:sym typeface="Lato"/>
              </a:rPr>
              <a:t>Alla-breve: 2 Half  Beats in a Bar</a:t>
            </a:r>
            <a:endParaRPr sz="1700">
              <a:latin typeface="Lato"/>
              <a:ea typeface="Lato"/>
              <a:cs typeface="Lato"/>
              <a:sym typeface="Lato"/>
            </a:endParaRPr>
          </a:p>
        </p:txBody>
      </p:sp>
      <p:pic>
        <p:nvPicPr>
          <p:cNvPr id="221" name="Google Shape;221;p34"/>
          <p:cNvPicPr preferRelativeResize="0"/>
          <p:nvPr/>
        </p:nvPicPr>
        <p:blipFill>
          <a:blip r:embed="rId9">
            <a:alphaModFix/>
          </a:blip>
          <a:stretch>
            <a:fillRect/>
          </a:stretch>
        </p:blipFill>
        <p:spPr>
          <a:xfrm>
            <a:off x="611925" y="2232121"/>
            <a:ext cx="894425" cy="977804"/>
          </a:xfrm>
          <a:prstGeom prst="rect">
            <a:avLst/>
          </a:prstGeom>
          <a:noFill/>
          <a:ln>
            <a:noFill/>
          </a:ln>
        </p:spPr>
      </p:pic>
      <p:sp>
        <p:nvSpPr>
          <p:cNvPr id="222" name="Google Shape;222;p34"/>
          <p:cNvSpPr txBox="1"/>
          <p:nvPr/>
        </p:nvSpPr>
        <p:spPr>
          <a:xfrm>
            <a:off x="1573475" y="2520913"/>
            <a:ext cx="6381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Lato"/>
                <a:ea typeface="Lato"/>
                <a:cs typeface="Lato"/>
                <a:sym typeface="Lato"/>
              </a:rPr>
              <a:t>OR</a:t>
            </a:r>
            <a:endParaRPr sz="1700">
              <a:latin typeface="Lato"/>
              <a:ea typeface="Lato"/>
              <a:cs typeface="Lato"/>
              <a:sym typeface="Lato"/>
            </a:endParaRPr>
          </a:p>
        </p:txBody>
      </p:sp>
      <p:sp>
        <p:nvSpPr>
          <p:cNvPr id="223" name="Google Shape;223;p34"/>
          <p:cNvSpPr/>
          <p:nvPr/>
        </p:nvSpPr>
        <p:spPr>
          <a:xfrm>
            <a:off x="3370325" y="3081162"/>
            <a:ext cx="2398121" cy="400201"/>
          </a:xfrm>
          <a:prstGeom prst="rect">
            <a:avLst/>
          </a:prstGeom>
        </p:spPr>
        <p:txBody>
          <a:bodyPr>
            <a:prstTxWarp prst="textPlain"/>
          </a:bodyPr>
          <a:lstStyle/>
          <a:p>
            <a:pPr lvl="0" algn="ctr"/>
            <a:r>
              <a:rPr b="0" i="0">
                <a:ln cap="flat" cmpd="sng" w="9525">
                  <a:solidFill>
                    <a:schemeClr val="accent6"/>
                  </a:solidFill>
                  <a:prstDash val="solid"/>
                  <a:round/>
                  <a:headEnd len="sm" w="sm" type="none"/>
                  <a:tailEnd len="sm" w="sm" type="none"/>
                </a:ln>
                <a:solidFill>
                  <a:schemeClr val="dk1"/>
                </a:solidFill>
                <a:latin typeface="Arial"/>
              </a:rPr>
              <a:t>Questions: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Meter</a:t>
            </a:r>
            <a:endParaRPr/>
          </a:p>
        </p:txBody>
      </p:sp>
      <p:sp>
        <p:nvSpPr>
          <p:cNvPr id="229" name="Google Shape;229;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repeated pattern of strong beats plus one or more weaker beats.”</a:t>
            </a:r>
            <a:endParaRPr/>
          </a:p>
          <a:p>
            <a:pPr indent="0" lvl="0" marL="0" rtl="0" algn="l">
              <a:spcBef>
                <a:spcPts val="1600"/>
              </a:spcBef>
              <a:spcAft>
                <a:spcPts val="0"/>
              </a:spcAft>
              <a:buNone/>
            </a:pPr>
            <a:r>
              <a:rPr lang="en"/>
              <a:t>Types of Meter:</a:t>
            </a:r>
            <a:endParaRPr/>
          </a:p>
          <a:p>
            <a:pPr indent="-342900" lvl="0" marL="457200" rtl="0" algn="l">
              <a:spcBef>
                <a:spcPts val="1600"/>
              </a:spcBef>
              <a:spcAft>
                <a:spcPts val="0"/>
              </a:spcAft>
              <a:buSzPts val="1800"/>
              <a:buChar char="●"/>
            </a:pPr>
            <a:r>
              <a:rPr lang="en"/>
              <a:t>Duple Meter</a:t>
            </a:r>
            <a:endParaRPr/>
          </a:p>
          <a:p>
            <a:pPr indent="-342900" lvl="0" marL="457200" rtl="0" algn="l">
              <a:spcBef>
                <a:spcPts val="0"/>
              </a:spcBef>
              <a:spcAft>
                <a:spcPts val="0"/>
              </a:spcAft>
              <a:buSzPts val="1800"/>
              <a:buChar char="●"/>
            </a:pPr>
            <a:r>
              <a:rPr lang="en"/>
              <a:t>Triple Meter</a:t>
            </a:r>
            <a:endParaRPr/>
          </a:p>
          <a:p>
            <a:pPr indent="-342900" lvl="0" marL="457200" rtl="0" algn="l">
              <a:spcBef>
                <a:spcPts val="0"/>
              </a:spcBef>
              <a:spcAft>
                <a:spcPts val="0"/>
              </a:spcAft>
              <a:buSzPts val="1800"/>
              <a:buChar char="●"/>
            </a:pPr>
            <a:r>
              <a:rPr lang="en"/>
              <a:t>Quadruple Meter</a:t>
            </a:r>
            <a:endParaRPr/>
          </a:p>
          <a:p>
            <a:pPr indent="-342900" lvl="0" marL="457200" rtl="0" algn="l">
              <a:spcBef>
                <a:spcPts val="0"/>
              </a:spcBef>
              <a:spcAft>
                <a:spcPts val="0"/>
              </a:spcAft>
              <a:buSzPts val="1800"/>
              <a:buChar char="●"/>
            </a:pPr>
            <a:r>
              <a:rPr lang="en"/>
              <a:t>Quintuple Meter</a:t>
            </a:r>
            <a:endParaRPr/>
          </a:p>
          <a:p>
            <a:pPr indent="-342900" lvl="0" marL="457200" rtl="0" algn="l">
              <a:spcBef>
                <a:spcPts val="0"/>
              </a:spcBef>
              <a:spcAft>
                <a:spcPts val="0"/>
              </a:spcAft>
              <a:buSzPts val="1800"/>
              <a:buChar char="●"/>
            </a:pPr>
            <a:r>
              <a:rPr lang="en"/>
              <a:t>Sextuple Meter</a:t>
            </a:r>
            <a:endParaRPr/>
          </a:p>
          <a:p>
            <a:pPr indent="-342900" lvl="0" marL="457200" rtl="0" algn="l">
              <a:spcBef>
                <a:spcPts val="0"/>
              </a:spcBef>
              <a:spcAft>
                <a:spcPts val="0"/>
              </a:spcAft>
              <a:buSzPts val="1800"/>
              <a:buChar char="●"/>
            </a:pPr>
            <a:r>
              <a:rPr lang="en"/>
              <a:t>Septuple Meter</a:t>
            </a:r>
            <a:endParaRPr/>
          </a:p>
        </p:txBody>
      </p:sp>
      <p:pic>
        <p:nvPicPr>
          <p:cNvPr id="230" name="Google Shape;230;p35"/>
          <p:cNvPicPr preferRelativeResize="0"/>
          <p:nvPr/>
        </p:nvPicPr>
        <p:blipFill>
          <a:blip r:embed="rId3">
            <a:alphaModFix/>
          </a:blip>
          <a:stretch>
            <a:fillRect/>
          </a:stretch>
        </p:blipFill>
        <p:spPr>
          <a:xfrm>
            <a:off x="6515475" y="1580900"/>
            <a:ext cx="2316826" cy="3475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 STEP-BY-STEP TUTORIAL: https://online-weddingdance.com/product-eng-145-Dance-Tutorial-Second-Waltz-Dmitri-Shostakovich.html?query_id=1&#10;🔴 Support Us on Patreon: https://www.patreon.com/weddingdanceonline&#10;---------------&#10;Dance routine to: Second Waltz - Shostakovich | Andre Rieu.  A beautiful, romantic choreography based on Vinnese Waltz. The choreography consist of simple, effective and easy to learn steps and figures. Prefect for first wedding dance. &#10;---------------&#10;Music: https://www.youtube.com/watch?v=mmCnQDUSO4I&#10;---------------&#10;Location: https://www.palaclasotow.pl&#10;---------------&#10;Our Most Beautiful Choreographies: &#10;A ti Korita Vu - Sanave - Angel of Wishes:  https://youtu.be/pz5DANsTt_0&#10;Unchained - The Righteus Brothers: https://youtu.be/T2U_RXmCAlM&#10;Everything - Micheal Buble: https://youtu.be/Nb5YGNYpLoU&#10;Tango Por una Cabeza - Carlos Gardel: https://youtu.be/sM48r4XnCeY &#10;I Don't Want to Miss a Thing - Aerosmith: https://youtu.be/ZlHctxE3Nkk&#10;Say You love me - Jessie Ware: https://youtu.be/9k0czWOYAXk&#10;Thousand Years - Christina Perry: https://youtu.be/ytUZfddj95g&#10;Jasmine Thompson - Willow : https://youtu.be/iqxWk7AqadM&#10;Calum Scott - You are the reason : https://youtu.be/vZnQf2fIIrU&#10;Whitney Houston - I have nothing : https://youtu.be/xYthy_UF-kI&#10;What a wonderful world  - Louis Armstrong: https://youtu.be/1kgkP-UF5N4&#10;&#10;Subscribe !  :)" id="237" name="Google Shape;237;p36" title="Waltz No.2 - Dmitri Shostakovich | Andre Rieu | Second Waltz | Wedding Dance Choreography">
            <a:hlinkClick r:id="rId3"/>
          </p:cNvPr>
          <p:cNvPicPr preferRelativeResize="0"/>
          <p:nvPr/>
        </p:nvPicPr>
        <p:blipFill>
          <a:blip r:embed="rId4">
            <a:alphaModFix/>
          </a:blip>
          <a:stretch>
            <a:fillRect/>
          </a:stretch>
        </p:blipFill>
        <p:spPr>
          <a:xfrm>
            <a:off x="1280300" y="0"/>
            <a:ext cx="6720700" cy="5040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John Williams &amp; Vienna Philharmonic – Williams: Imperial March (from “Star Wars”)&#10;Discover “John Williams in Vienna”: http://dg.lnk.to/Williams &#10;&#10;John Williams’ movie soundtracks are among the best-loved of all time. Before a single note had been played at the Hollywood legend’s debut concert with the Vienna Philharmonic, Maestro Williams received a standing ovation. Their sensational performance of the “Imperial March” from “Star Wars” underlined the rapport and affection between orchestra and composer. “It was honestly one of the best presentations of that March I’ve ever heard”, Williams reflected afterwards. “They played it as though they owned it.” &#10;&#10;Deutsche Grammophon releases Williams’ historic Vienna Philharmonic debut concert in audio and video formats. 'John Williams in Vienna' is now available! Also available in Dolby Atmos®.&#10;&#10;John Williams &amp; Vienna Philharmonic – Williams: Imperial March (from “Star Wars”)&#10;Discover “John Williams in Vienna”: http://dg.lnk.to/Williams &#10;Subscribe here – The Best Of Classical Music: http://bit.ly/Subscribe_DG   &#10;_______________ &#10; &#10;Find Deutsche Grammophon Online &#10; &#10;Homepage: http://deutschegrammophon.com &#10;Facebook:  http://fb.com/deutschegrammophon &#10;Twitter:   http://twitter.com/dgclassics &#10;Instagram:  http://instagram.com/dgclassics &#10;Newsletter:  http://deutschegrammophon.com/gpp/index/newsletter &#10; &#10;_______________ &#10; &#10;최고의 클래식음악을 구독하세요: http://bit.ly/Subscribe_DG &#10;最高のクラシック音楽―登録はこちら: http://bit.ly/Subscribe_DG &#10;最优质古典音乐 – 此处订阅: http://bit.ly/Subscribe_DG &#10;Лучшая Классическая Музыка - Подписаться: http://bit.ly/Subscribe_DG &#10;La mejor música clásica - Suscríbase aquí: http://bit.ly/Subscribe_DG &#10;Le meilleur de la musique classique. Pour vous abonner cliquez ici: http://bit.ly/Subscribe_DG &#10; &#10;#MayThe4th #StarWars #JohnWilliams" id="244" name="Google Shape;244;p37" title="John Williams &amp; Vienna Philharmonic – Williams: Imperial March (from “Star Wars”)">
            <a:hlinkClick r:id="rId3"/>
          </p:cNvPr>
          <p:cNvPicPr preferRelativeResize="0"/>
          <p:nvPr/>
        </p:nvPicPr>
        <p:blipFill>
          <a:blip r:embed="rId4">
            <a:alphaModFix/>
          </a:blip>
          <a:stretch>
            <a:fillRect/>
          </a:stretch>
        </p:blipFill>
        <p:spPr>
          <a:xfrm>
            <a:off x="1146013" y="60925"/>
            <a:ext cx="6695525" cy="5021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Syncopated Rhythms</a:t>
            </a:r>
            <a:endParaRPr/>
          </a:p>
        </p:txBody>
      </p:sp>
      <p:sp>
        <p:nvSpPr>
          <p:cNvPr id="250" name="Google Shape;250;p38"/>
          <p:cNvSpPr txBox="1"/>
          <p:nvPr/>
        </p:nvSpPr>
        <p:spPr>
          <a:xfrm>
            <a:off x="633575" y="1400950"/>
            <a:ext cx="7445100" cy="2814300"/>
          </a:xfrm>
          <a:prstGeom prst="rect">
            <a:avLst/>
          </a:prstGeom>
          <a:noFill/>
          <a:ln>
            <a:noFill/>
          </a:ln>
        </p:spPr>
        <p:txBody>
          <a:bodyPr anchorCtr="0" anchor="t" bIns="91425" lIns="91425" spcFirstLastPara="1" rIns="91425" wrap="square" tIns="91425">
            <a:noAutofit/>
          </a:bodyPr>
          <a:lstStyle/>
          <a:p>
            <a:pPr indent="-355600" lvl="0" marL="457200" rtl="0" algn="l">
              <a:lnSpc>
                <a:spcPct val="120000"/>
              </a:lnSpc>
              <a:spcBef>
                <a:spcPts val="600"/>
              </a:spcBef>
              <a:spcAft>
                <a:spcPts val="0"/>
              </a:spcAft>
              <a:buClr>
                <a:schemeClr val="dk2"/>
              </a:buClr>
              <a:buSzPts val="2000"/>
              <a:buFont typeface="Lato"/>
              <a:buChar char="●"/>
            </a:pPr>
            <a:r>
              <a:rPr lang="en" sz="2000">
                <a:solidFill>
                  <a:schemeClr val="dk2"/>
                </a:solidFill>
                <a:latin typeface="Lato"/>
                <a:ea typeface="Lato"/>
                <a:cs typeface="Lato"/>
                <a:sym typeface="Lato"/>
              </a:rPr>
              <a:t>when an accented note comes where we normally would not expect one, the effect is known as </a:t>
            </a:r>
            <a:r>
              <a:rPr b="1" lang="en" sz="2000">
                <a:solidFill>
                  <a:schemeClr val="dk2"/>
                </a:solidFill>
                <a:latin typeface="Lato"/>
                <a:ea typeface="Lato"/>
                <a:cs typeface="Lato"/>
                <a:sym typeface="Lato"/>
              </a:rPr>
              <a:t>syncopation</a:t>
            </a:r>
            <a:endParaRPr sz="2000">
              <a:solidFill>
                <a:schemeClr val="dk2"/>
              </a:solidFill>
              <a:latin typeface="Lato"/>
              <a:ea typeface="Lato"/>
              <a:cs typeface="Lato"/>
              <a:sym typeface="Lato"/>
            </a:endParaRPr>
          </a:p>
          <a:p>
            <a:pPr indent="-355600" lvl="0" marL="457200" rtl="0" algn="l">
              <a:lnSpc>
                <a:spcPct val="120000"/>
              </a:lnSpc>
              <a:spcBef>
                <a:spcPts val="0"/>
              </a:spcBef>
              <a:spcAft>
                <a:spcPts val="0"/>
              </a:spcAft>
              <a:buClr>
                <a:schemeClr val="dk2"/>
              </a:buClr>
              <a:buSzPts val="2000"/>
              <a:buFont typeface="Lato"/>
              <a:buChar char="●"/>
            </a:pPr>
            <a:r>
              <a:rPr lang="en" sz="2000">
                <a:solidFill>
                  <a:schemeClr val="dk2"/>
                </a:solidFill>
                <a:latin typeface="Lato"/>
                <a:ea typeface="Lato"/>
                <a:cs typeface="Lato"/>
                <a:sym typeface="Lato"/>
              </a:rPr>
              <a:t>“offbeat”</a:t>
            </a:r>
            <a:endParaRPr sz="2000">
              <a:solidFill>
                <a:schemeClr val="dk2"/>
              </a:solidFill>
              <a:latin typeface="Lato"/>
              <a:ea typeface="Lato"/>
              <a:cs typeface="Lato"/>
              <a:sym typeface="Lato"/>
            </a:endParaRPr>
          </a:p>
          <a:p>
            <a:pPr indent="-355600" lvl="0" marL="457200" rtl="0" algn="l">
              <a:lnSpc>
                <a:spcPct val="120000"/>
              </a:lnSpc>
              <a:spcBef>
                <a:spcPts val="0"/>
              </a:spcBef>
              <a:spcAft>
                <a:spcPts val="0"/>
              </a:spcAft>
              <a:buClr>
                <a:schemeClr val="dk2"/>
              </a:buClr>
              <a:buSzPts val="2000"/>
              <a:buFont typeface="Lato"/>
              <a:buChar char="●"/>
            </a:pPr>
            <a:r>
              <a:rPr lang="en" sz="2000">
                <a:solidFill>
                  <a:schemeClr val="dk2"/>
                </a:solidFill>
                <a:latin typeface="Lato"/>
                <a:ea typeface="Lato"/>
                <a:cs typeface="Lato"/>
                <a:sym typeface="Lato"/>
              </a:rPr>
              <a:t>Syncopation is a characteristic feature of jazz</a:t>
            </a:r>
            <a:endParaRPr sz="2000">
              <a:solidFill>
                <a:schemeClr val="dk2"/>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Wolfgang Amadeus Mozart - Symphony No. 25 in G minor, K. 183/173dB&#10;Conductor: Leonard Bernstein&#10;Vienna Philharmonic Orchestra (Wiener Philharmoniker)&#10;&#10;0:31 - Allegro con brio&#10;8:45 - Andante&#10;15:08 - Menuetto &amp; Trio&#10;19:07 - Allegro" id="256" name="Google Shape;256;p39" title="Mozart - Symphony No. 25 (Bernstein)">
            <a:hlinkClick r:id="rId3"/>
          </p:cNvPr>
          <p:cNvPicPr preferRelativeResize="0"/>
          <p:nvPr/>
        </p:nvPicPr>
        <p:blipFill>
          <a:blip r:embed="rId4">
            <a:alphaModFix/>
          </a:blip>
          <a:stretch>
            <a:fillRect/>
          </a:stretch>
        </p:blipFill>
        <p:spPr>
          <a:xfrm>
            <a:off x="1356200" y="0"/>
            <a:ext cx="6644800" cy="4983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Tempo</a:t>
            </a:r>
            <a:endParaRPr/>
          </a:p>
        </p:txBody>
      </p:sp>
      <p:sp>
        <p:nvSpPr>
          <p:cNvPr id="262" name="Google Shape;262;p40"/>
          <p:cNvSpPr txBox="1"/>
          <p:nvPr>
            <p:ph idx="1" type="body"/>
          </p:nvPr>
        </p:nvSpPr>
        <p:spPr>
          <a:xfrm>
            <a:off x="311700" y="1152475"/>
            <a:ext cx="4260300" cy="1639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Speed of the Beat</a:t>
            </a:r>
            <a:endParaRPr/>
          </a:p>
          <a:p>
            <a:pPr indent="-342900" lvl="0" marL="457200" rtl="0" algn="l">
              <a:spcBef>
                <a:spcPts val="0"/>
              </a:spcBef>
              <a:spcAft>
                <a:spcPts val="0"/>
              </a:spcAft>
              <a:buSzPts val="1800"/>
              <a:buChar char="●"/>
            </a:pPr>
            <a:r>
              <a:rPr lang="en"/>
              <a:t>A </a:t>
            </a:r>
            <a:r>
              <a:rPr b="1" lang="en"/>
              <a:t>tempo indication</a:t>
            </a:r>
            <a:r>
              <a:rPr lang="en"/>
              <a:t> is usually given </a:t>
            </a:r>
            <a:br>
              <a:rPr lang="en"/>
            </a:br>
            <a:r>
              <a:rPr lang="en"/>
              <a:t>at the beginning of  a piece of music.</a:t>
            </a:r>
            <a:endParaRPr/>
          </a:p>
        </p:txBody>
      </p:sp>
      <p:graphicFrame>
        <p:nvGraphicFramePr>
          <p:cNvPr id="263" name="Google Shape;263;p40"/>
          <p:cNvGraphicFramePr/>
          <p:nvPr/>
        </p:nvGraphicFramePr>
        <p:xfrm>
          <a:off x="4834300" y="391350"/>
          <a:ext cx="3000000" cy="3000000"/>
        </p:xfrm>
        <a:graphic>
          <a:graphicData uri="http://schemas.openxmlformats.org/drawingml/2006/table">
            <a:tbl>
              <a:tblPr>
                <a:noFill/>
                <a:tableStyleId>{94C1F80F-606B-4C59-89D2-20D5C3296BEA}</a:tableStyleId>
              </a:tblPr>
              <a:tblGrid>
                <a:gridCol w="1999000"/>
                <a:gridCol w="1999000"/>
              </a:tblGrid>
              <a:tr h="387950">
                <a:tc>
                  <a:txBody>
                    <a:bodyPr/>
                    <a:lstStyle/>
                    <a:p>
                      <a:pPr indent="0" lvl="0" marL="0" rtl="0" algn="ctr">
                        <a:spcBef>
                          <a:spcPts val="0"/>
                        </a:spcBef>
                        <a:spcAft>
                          <a:spcPts val="0"/>
                        </a:spcAft>
                        <a:buNone/>
                      </a:pPr>
                      <a:r>
                        <a:rPr b="1" lang="en">
                          <a:solidFill>
                            <a:srgbClr val="FFFFFF"/>
                          </a:solidFill>
                        </a:rPr>
                        <a:t>Term</a:t>
                      </a:r>
                      <a:endParaRPr b="1">
                        <a:solidFill>
                          <a:srgbClr val="FFFFFF"/>
                        </a:solidFill>
                      </a:endParaRPr>
                    </a:p>
                  </a:txBody>
                  <a:tcPr marT="91425" marB="91425" marR="91425" marL="91425">
                    <a:solidFill>
                      <a:schemeClr val="dk1"/>
                    </a:solidFill>
                  </a:tcPr>
                </a:tc>
                <a:tc>
                  <a:txBody>
                    <a:bodyPr/>
                    <a:lstStyle/>
                    <a:p>
                      <a:pPr indent="0" lvl="0" marL="0" rtl="0" algn="ctr">
                        <a:spcBef>
                          <a:spcPts val="0"/>
                        </a:spcBef>
                        <a:spcAft>
                          <a:spcPts val="0"/>
                        </a:spcAft>
                        <a:buNone/>
                      </a:pPr>
                      <a:r>
                        <a:rPr b="1" lang="en">
                          <a:solidFill>
                            <a:srgbClr val="FFFFFF"/>
                          </a:solidFill>
                        </a:rPr>
                        <a:t>Meaning</a:t>
                      </a:r>
                      <a:endParaRPr b="1">
                        <a:solidFill>
                          <a:srgbClr val="FFFFFF"/>
                        </a:solidFill>
                      </a:endParaRPr>
                    </a:p>
                  </a:txBody>
                  <a:tcPr marT="91425" marB="91425" marR="91425" marL="91425">
                    <a:solidFill>
                      <a:schemeClr val="dk1"/>
                    </a:solidFill>
                  </a:tcPr>
                </a:tc>
              </a:tr>
              <a:tr h="387950">
                <a:tc>
                  <a:txBody>
                    <a:bodyPr/>
                    <a:lstStyle/>
                    <a:p>
                      <a:pPr indent="0" lvl="0" marL="0" rtl="0" algn="ctr">
                        <a:spcBef>
                          <a:spcPts val="0"/>
                        </a:spcBef>
                        <a:spcAft>
                          <a:spcPts val="0"/>
                        </a:spcAft>
                        <a:buNone/>
                      </a:pPr>
                      <a:r>
                        <a:rPr lang="en">
                          <a:solidFill>
                            <a:schemeClr val="dk2"/>
                          </a:solidFill>
                        </a:rPr>
                        <a:t>Largo</a:t>
                      </a:r>
                      <a:endParaRPr>
                        <a:solidFill>
                          <a:schemeClr val="dk2"/>
                        </a:solidFill>
                      </a:endParaRPr>
                    </a:p>
                  </a:txBody>
                  <a:tcPr marT="91425" marB="91425" marR="91425" marL="91425"/>
                </a:tc>
                <a:tc>
                  <a:txBody>
                    <a:bodyPr/>
                    <a:lstStyle/>
                    <a:p>
                      <a:pPr indent="0" lvl="0" marL="0" rtl="0" algn="ctr">
                        <a:spcBef>
                          <a:spcPts val="0"/>
                        </a:spcBef>
                        <a:spcAft>
                          <a:spcPts val="0"/>
                        </a:spcAft>
                        <a:buNone/>
                      </a:pPr>
                      <a:r>
                        <a:rPr lang="en">
                          <a:solidFill>
                            <a:schemeClr val="dk2"/>
                          </a:solidFill>
                        </a:rPr>
                        <a:t>Very slow, broad</a:t>
                      </a:r>
                      <a:endParaRPr>
                        <a:solidFill>
                          <a:schemeClr val="dk2"/>
                        </a:solidFill>
                      </a:endParaRPr>
                    </a:p>
                  </a:txBody>
                  <a:tcPr marT="91425" marB="91425" marR="91425" marL="91425"/>
                </a:tc>
              </a:tr>
              <a:tr h="387950">
                <a:tc>
                  <a:txBody>
                    <a:bodyPr/>
                    <a:lstStyle/>
                    <a:p>
                      <a:pPr indent="0" lvl="0" marL="0" rtl="0" algn="ctr">
                        <a:spcBef>
                          <a:spcPts val="0"/>
                        </a:spcBef>
                        <a:spcAft>
                          <a:spcPts val="0"/>
                        </a:spcAft>
                        <a:buNone/>
                      </a:pPr>
                      <a:r>
                        <a:rPr lang="en">
                          <a:solidFill>
                            <a:schemeClr val="dk2"/>
                          </a:solidFill>
                        </a:rPr>
                        <a:t>Grave</a:t>
                      </a:r>
                      <a:endParaRPr>
                        <a:solidFill>
                          <a:schemeClr val="dk2"/>
                        </a:solidFill>
                      </a:endParaRPr>
                    </a:p>
                  </a:txBody>
                  <a:tcPr marT="91425" marB="91425" marR="91425" marL="91425"/>
                </a:tc>
                <a:tc>
                  <a:txBody>
                    <a:bodyPr/>
                    <a:lstStyle/>
                    <a:p>
                      <a:pPr indent="0" lvl="0" marL="0" rtl="0" algn="ctr">
                        <a:spcBef>
                          <a:spcPts val="0"/>
                        </a:spcBef>
                        <a:spcAft>
                          <a:spcPts val="0"/>
                        </a:spcAft>
                        <a:buNone/>
                      </a:pPr>
                      <a:r>
                        <a:rPr lang="en">
                          <a:solidFill>
                            <a:schemeClr val="dk2"/>
                          </a:solidFill>
                        </a:rPr>
                        <a:t>Very slow, solemn</a:t>
                      </a:r>
                      <a:endParaRPr>
                        <a:solidFill>
                          <a:schemeClr val="dk2"/>
                        </a:solidFill>
                      </a:endParaRPr>
                    </a:p>
                  </a:txBody>
                  <a:tcPr marT="91425" marB="91425" marR="91425" marL="91425"/>
                </a:tc>
              </a:tr>
              <a:tr h="564325">
                <a:tc>
                  <a:txBody>
                    <a:bodyPr/>
                    <a:lstStyle/>
                    <a:p>
                      <a:pPr indent="0" lvl="0" marL="0" rtl="0" algn="ctr">
                        <a:spcBef>
                          <a:spcPts val="0"/>
                        </a:spcBef>
                        <a:spcAft>
                          <a:spcPts val="0"/>
                        </a:spcAft>
                        <a:buNone/>
                      </a:pPr>
                      <a:r>
                        <a:rPr lang="en">
                          <a:solidFill>
                            <a:schemeClr val="dk2"/>
                          </a:solidFill>
                        </a:rPr>
                        <a:t>Adagio</a:t>
                      </a:r>
                      <a:endParaRPr>
                        <a:solidFill>
                          <a:schemeClr val="dk2"/>
                        </a:solidFill>
                      </a:endParaRPr>
                    </a:p>
                  </a:txBody>
                  <a:tcPr marT="91425" marB="91425" marR="91425" marL="91425"/>
                </a:tc>
                <a:tc>
                  <a:txBody>
                    <a:bodyPr/>
                    <a:lstStyle/>
                    <a:p>
                      <a:pPr indent="0" lvl="0" marL="0" rtl="0" algn="ctr">
                        <a:spcBef>
                          <a:spcPts val="0"/>
                        </a:spcBef>
                        <a:spcAft>
                          <a:spcPts val="0"/>
                        </a:spcAft>
                        <a:buNone/>
                      </a:pPr>
                      <a:r>
                        <a:rPr lang="en">
                          <a:solidFill>
                            <a:schemeClr val="dk2"/>
                          </a:solidFill>
                        </a:rPr>
                        <a:t>Moderately slow, a walking pace</a:t>
                      </a:r>
                      <a:endParaRPr>
                        <a:solidFill>
                          <a:schemeClr val="dk2"/>
                        </a:solidFill>
                      </a:endParaRPr>
                    </a:p>
                  </a:txBody>
                  <a:tcPr marT="91425" marB="91425" marR="91425" marL="91425"/>
                </a:tc>
              </a:tr>
              <a:tr h="387950">
                <a:tc>
                  <a:txBody>
                    <a:bodyPr/>
                    <a:lstStyle/>
                    <a:p>
                      <a:pPr indent="0" lvl="0" marL="0" rtl="0" algn="ctr">
                        <a:spcBef>
                          <a:spcPts val="0"/>
                        </a:spcBef>
                        <a:spcAft>
                          <a:spcPts val="0"/>
                        </a:spcAft>
                        <a:buNone/>
                      </a:pPr>
                      <a:r>
                        <a:rPr lang="en">
                          <a:solidFill>
                            <a:schemeClr val="dk2"/>
                          </a:solidFill>
                        </a:rPr>
                        <a:t>Moderato</a:t>
                      </a:r>
                      <a:endParaRPr>
                        <a:solidFill>
                          <a:schemeClr val="dk2"/>
                        </a:solidFill>
                      </a:endParaRPr>
                    </a:p>
                  </a:txBody>
                  <a:tcPr marT="91425" marB="91425" marR="91425" marL="91425"/>
                </a:tc>
                <a:tc>
                  <a:txBody>
                    <a:bodyPr/>
                    <a:lstStyle/>
                    <a:p>
                      <a:pPr indent="0" lvl="0" marL="0" rtl="0" algn="ctr">
                        <a:spcBef>
                          <a:spcPts val="0"/>
                        </a:spcBef>
                        <a:spcAft>
                          <a:spcPts val="0"/>
                        </a:spcAft>
                        <a:buNone/>
                      </a:pPr>
                      <a:r>
                        <a:rPr lang="en">
                          <a:solidFill>
                            <a:schemeClr val="dk2"/>
                          </a:solidFill>
                        </a:rPr>
                        <a:t>Moderate</a:t>
                      </a:r>
                      <a:endParaRPr>
                        <a:solidFill>
                          <a:schemeClr val="dk2"/>
                        </a:solidFill>
                      </a:endParaRPr>
                    </a:p>
                  </a:txBody>
                  <a:tcPr marT="91425" marB="91425" marR="91425" marL="91425"/>
                </a:tc>
              </a:tr>
              <a:tr h="387950">
                <a:tc>
                  <a:txBody>
                    <a:bodyPr/>
                    <a:lstStyle/>
                    <a:p>
                      <a:pPr indent="0" lvl="0" marL="0" rtl="0" algn="ctr">
                        <a:spcBef>
                          <a:spcPts val="0"/>
                        </a:spcBef>
                        <a:spcAft>
                          <a:spcPts val="0"/>
                        </a:spcAft>
                        <a:buNone/>
                      </a:pPr>
                      <a:r>
                        <a:rPr lang="en">
                          <a:solidFill>
                            <a:schemeClr val="dk2"/>
                          </a:solidFill>
                        </a:rPr>
                        <a:t>Allegretto</a:t>
                      </a:r>
                      <a:endParaRPr>
                        <a:solidFill>
                          <a:schemeClr val="dk2"/>
                        </a:solidFill>
                      </a:endParaRPr>
                    </a:p>
                  </a:txBody>
                  <a:tcPr marT="91425" marB="91425" marR="91425" marL="91425"/>
                </a:tc>
                <a:tc>
                  <a:txBody>
                    <a:bodyPr/>
                    <a:lstStyle/>
                    <a:p>
                      <a:pPr indent="0" lvl="0" marL="0" rtl="0" algn="ctr">
                        <a:spcBef>
                          <a:spcPts val="0"/>
                        </a:spcBef>
                        <a:spcAft>
                          <a:spcPts val="0"/>
                        </a:spcAft>
                        <a:buNone/>
                      </a:pPr>
                      <a:r>
                        <a:rPr lang="en">
                          <a:solidFill>
                            <a:schemeClr val="dk2"/>
                          </a:solidFill>
                        </a:rPr>
                        <a:t>Moderately fast</a:t>
                      </a:r>
                      <a:endParaRPr>
                        <a:solidFill>
                          <a:schemeClr val="dk2"/>
                        </a:solidFill>
                      </a:endParaRPr>
                    </a:p>
                  </a:txBody>
                  <a:tcPr marT="91425" marB="91425" marR="91425" marL="91425"/>
                </a:tc>
              </a:tr>
              <a:tr h="387950">
                <a:tc>
                  <a:txBody>
                    <a:bodyPr/>
                    <a:lstStyle/>
                    <a:p>
                      <a:pPr indent="0" lvl="0" marL="0" rtl="0" algn="ctr">
                        <a:spcBef>
                          <a:spcPts val="0"/>
                        </a:spcBef>
                        <a:spcAft>
                          <a:spcPts val="0"/>
                        </a:spcAft>
                        <a:buNone/>
                      </a:pPr>
                      <a:r>
                        <a:rPr lang="en">
                          <a:solidFill>
                            <a:schemeClr val="dk2"/>
                          </a:solidFill>
                        </a:rPr>
                        <a:t>Allegro</a:t>
                      </a:r>
                      <a:endParaRPr>
                        <a:solidFill>
                          <a:schemeClr val="dk2"/>
                        </a:solidFill>
                      </a:endParaRPr>
                    </a:p>
                  </a:txBody>
                  <a:tcPr marT="91425" marB="91425" marR="91425" marL="91425"/>
                </a:tc>
                <a:tc>
                  <a:txBody>
                    <a:bodyPr/>
                    <a:lstStyle/>
                    <a:p>
                      <a:pPr indent="0" lvl="0" marL="0" rtl="0" algn="ctr">
                        <a:spcBef>
                          <a:spcPts val="0"/>
                        </a:spcBef>
                        <a:spcAft>
                          <a:spcPts val="0"/>
                        </a:spcAft>
                        <a:buNone/>
                      </a:pPr>
                      <a:r>
                        <a:rPr lang="en">
                          <a:solidFill>
                            <a:schemeClr val="dk2"/>
                          </a:solidFill>
                        </a:rPr>
                        <a:t>Fast</a:t>
                      </a:r>
                      <a:endParaRPr>
                        <a:solidFill>
                          <a:schemeClr val="dk2"/>
                        </a:solidFill>
                      </a:endParaRPr>
                    </a:p>
                  </a:txBody>
                  <a:tcPr marT="91425" marB="91425" marR="91425" marL="91425"/>
                </a:tc>
              </a:tr>
              <a:tr h="387950">
                <a:tc>
                  <a:txBody>
                    <a:bodyPr/>
                    <a:lstStyle/>
                    <a:p>
                      <a:pPr indent="0" lvl="0" marL="0" rtl="0" algn="ctr">
                        <a:spcBef>
                          <a:spcPts val="0"/>
                        </a:spcBef>
                        <a:spcAft>
                          <a:spcPts val="0"/>
                        </a:spcAft>
                        <a:buNone/>
                      </a:pPr>
                      <a:r>
                        <a:rPr lang="en">
                          <a:solidFill>
                            <a:schemeClr val="dk2"/>
                          </a:solidFill>
                        </a:rPr>
                        <a:t>Vivace</a:t>
                      </a:r>
                      <a:endParaRPr>
                        <a:solidFill>
                          <a:schemeClr val="dk2"/>
                        </a:solidFill>
                      </a:endParaRPr>
                    </a:p>
                  </a:txBody>
                  <a:tcPr marT="91425" marB="91425" marR="91425" marL="91425"/>
                </a:tc>
                <a:tc>
                  <a:txBody>
                    <a:bodyPr/>
                    <a:lstStyle/>
                    <a:p>
                      <a:pPr indent="0" lvl="0" marL="0" rtl="0" algn="ctr">
                        <a:spcBef>
                          <a:spcPts val="0"/>
                        </a:spcBef>
                        <a:spcAft>
                          <a:spcPts val="0"/>
                        </a:spcAft>
                        <a:buNone/>
                      </a:pPr>
                      <a:r>
                        <a:rPr lang="en">
                          <a:solidFill>
                            <a:schemeClr val="dk2"/>
                          </a:solidFill>
                        </a:rPr>
                        <a:t>Lively</a:t>
                      </a:r>
                      <a:endParaRPr>
                        <a:solidFill>
                          <a:schemeClr val="dk2"/>
                        </a:solidFill>
                      </a:endParaRPr>
                    </a:p>
                  </a:txBody>
                  <a:tcPr marT="91425" marB="91425" marR="91425" marL="91425"/>
                </a:tc>
              </a:tr>
              <a:tr h="387950">
                <a:tc>
                  <a:txBody>
                    <a:bodyPr/>
                    <a:lstStyle/>
                    <a:p>
                      <a:pPr indent="0" lvl="0" marL="0" rtl="0" algn="ctr">
                        <a:spcBef>
                          <a:spcPts val="0"/>
                        </a:spcBef>
                        <a:spcAft>
                          <a:spcPts val="0"/>
                        </a:spcAft>
                        <a:buNone/>
                      </a:pPr>
                      <a:r>
                        <a:rPr lang="en">
                          <a:solidFill>
                            <a:schemeClr val="dk2"/>
                          </a:solidFill>
                        </a:rPr>
                        <a:t>Presto</a:t>
                      </a:r>
                      <a:endParaRPr>
                        <a:solidFill>
                          <a:schemeClr val="dk2"/>
                        </a:solidFill>
                      </a:endParaRPr>
                    </a:p>
                  </a:txBody>
                  <a:tcPr marT="91425" marB="91425" marR="91425" marL="91425"/>
                </a:tc>
                <a:tc>
                  <a:txBody>
                    <a:bodyPr/>
                    <a:lstStyle/>
                    <a:p>
                      <a:pPr indent="0" lvl="0" marL="0" rtl="0" algn="ctr">
                        <a:spcBef>
                          <a:spcPts val="0"/>
                        </a:spcBef>
                        <a:spcAft>
                          <a:spcPts val="0"/>
                        </a:spcAft>
                        <a:buNone/>
                      </a:pPr>
                      <a:r>
                        <a:rPr lang="en">
                          <a:solidFill>
                            <a:schemeClr val="dk2"/>
                          </a:solidFill>
                        </a:rPr>
                        <a:t>Very fast</a:t>
                      </a:r>
                      <a:endParaRPr>
                        <a:solidFill>
                          <a:schemeClr val="dk2"/>
                        </a:solidFill>
                      </a:endParaRPr>
                    </a:p>
                  </a:txBody>
                  <a:tcPr marT="91425" marB="91425" marR="91425" marL="91425"/>
                </a:tc>
              </a:tr>
              <a:tr h="387950">
                <a:tc>
                  <a:txBody>
                    <a:bodyPr/>
                    <a:lstStyle/>
                    <a:p>
                      <a:pPr indent="0" lvl="0" marL="0" rtl="0" algn="ctr">
                        <a:spcBef>
                          <a:spcPts val="0"/>
                        </a:spcBef>
                        <a:spcAft>
                          <a:spcPts val="0"/>
                        </a:spcAft>
                        <a:buNone/>
                      </a:pPr>
                      <a:r>
                        <a:rPr lang="en">
                          <a:solidFill>
                            <a:schemeClr val="dk2"/>
                          </a:solidFill>
                        </a:rPr>
                        <a:t>Prestissimo</a:t>
                      </a:r>
                      <a:endParaRPr>
                        <a:solidFill>
                          <a:schemeClr val="dk2"/>
                        </a:solidFill>
                      </a:endParaRPr>
                    </a:p>
                  </a:txBody>
                  <a:tcPr marT="91425" marB="91425" marR="91425" marL="91425"/>
                </a:tc>
                <a:tc>
                  <a:txBody>
                    <a:bodyPr/>
                    <a:lstStyle/>
                    <a:p>
                      <a:pPr indent="0" lvl="0" marL="0" rtl="0" algn="ctr">
                        <a:spcBef>
                          <a:spcPts val="0"/>
                        </a:spcBef>
                        <a:spcAft>
                          <a:spcPts val="0"/>
                        </a:spcAft>
                        <a:buNone/>
                      </a:pPr>
                      <a:r>
                        <a:rPr lang="en">
                          <a:solidFill>
                            <a:schemeClr val="dk2"/>
                          </a:solidFill>
                        </a:rPr>
                        <a:t>As fast as possible</a:t>
                      </a:r>
                      <a:endParaRPr>
                        <a:solidFill>
                          <a:schemeClr val="dk2"/>
                        </a:solidFill>
                      </a:endParaRPr>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Accelerando &amp; Ritardando</a:t>
            </a:r>
            <a:endParaRPr/>
          </a:p>
        </p:txBody>
      </p:sp>
      <p:sp>
        <p:nvSpPr>
          <p:cNvPr id="269" name="Google Shape;269;p41"/>
          <p:cNvSpPr txBox="1"/>
          <p:nvPr>
            <p:ph idx="1" type="body"/>
          </p:nvPr>
        </p:nvSpPr>
        <p:spPr>
          <a:xfrm>
            <a:off x="311700" y="1152475"/>
            <a:ext cx="8520600" cy="17163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Accelerando (Accel…)</a:t>
            </a:r>
            <a:endParaRPr sz="2100"/>
          </a:p>
          <a:p>
            <a:pPr indent="-336550" lvl="1" marL="914400" rtl="0" algn="l">
              <a:spcBef>
                <a:spcPts val="0"/>
              </a:spcBef>
              <a:spcAft>
                <a:spcPts val="0"/>
              </a:spcAft>
              <a:buSzPts val="1700"/>
              <a:buChar char="○"/>
            </a:pPr>
            <a:r>
              <a:rPr lang="en" sz="1700"/>
              <a:t>Beat getting faster</a:t>
            </a:r>
            <a:endParaRPr sz="1700"/>
          </a:p>
          <a:p>
            <a:pPr indent="-361950" lvl="0" marL="457200" rtl="0" algn="l">
              <a:spcBef>
                <a:spcPts val="0"/>
              </a:spcBef>
              <a:spcAft>
                <a:spcPts val="0"/>
              </a:spcAft>
              <a:buSzPts val="2100"/>
              <a:buChar char="●"/>
            </a:pPr>
            <a:r>
              <a:rPr lang="en" sz="2100"/>
              <a:t>Ritardando (Rit…)</a:t>
            </a:r>
            <a:endParaRPr sz="2100"/>
          </a:p>
          <a:p>
            <a:pPr indent="-336550" lvl="1" marL="914400" rtl="0" algn="l">
              <a:spcBef>
                <a:spcPts val="0"/>
              </a:spcBef>
              <a:spcAft>
                <a:spcPts val="0"/>
              </a:spcAft>
              <a:buSzPts val="1700"/>
              <a:buChar char="○"/>
            </a:pPr>
            <a:r>
              <a:rPr lang="en" sz="1700"/>
              <a:t>Beat getting slower</a:t>
            </a:r>
            <a:endParaRPr sz="1700"/>
          </a:p>
        </p:txBody>
      </p:sp>
      <p:pic>
        <p:nvPicPr>
          <p:cNvPr id="270" name="Google Shape;270;p41"/>
          <p:cNvPicPr preferRelativeResize="0"/>
          <p:nvPr/>
        </p:nvPicPr>
        <p:blipFill>
          <a:blip r:embed="rId3">
            <a:alphaModFix/>
          </a:blip>
          <a:stretch>
            <a:fillRect/>
          </a:stretch>
        </p:blipFill>
        <p:spPr>
          <a:xfrm>
            <a:off x="5700400" y="1306807"/>
            <a:ext cx="3363475" cy="2529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3" name="Shape 73"/>
        <p:cNvGrpSpPr/>
        <p:nvPr/>
      </p:nvGrpSpPr>
      <p:grpSpPr>
        <a:xfrm>
          <a:off x="0" y="0"/>
          <a:ext cx="0" cy="0"/>
          <a:chOff x="0" y="0"/>
          <a:chExt cx="0" cy="0"/>
        </a:xfrm>
      </p:grpSpPr>
      <p:pic>
        <p:nvPicPr>
          <p:cNvPr descr="poll-type-id" id="74" name="Google Shape;74;p15">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75" name="Google Shape;75;p15">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76" name="Google Shape;76;p15"/>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5B5B5B"/>
                </a:solidFill>
                <a:latin typeface="Roboto"/>
                <a:ea typeface="Roboto"/>
                <a:cs typeface="Roboto"/>
                <a:sym typeface="Roboto"/>
              </a:rPr>
              <a:t>What type of music do you listen to?</a:t>
            </a:r>
            <a:endParaRPr b="1" sz="3600">
              <a:solidFill>
                <a:srgbClr val="5B5B5B"/>
              </a:solidFill>
              <a:latin typeface="Roboto"/>
              <a:ea typeface="Roboto"/>
              <a:cs typeface="Roboto"/>
              <a:sym typeface="Roboto"/>
            </a:endParaRPr>
          </a:p>
        </p:txBody>
      </p:sp>
      <p:sp>
        <p:nvSpPr>
          <p:cNvPr descr="footer-id" id="77" name="Google Shape;77;p15"/>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78" name="Google Shape;78;p15"/>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5B5B5B"/>
                </a:solidFill>
                <a:latin typeface="Roboto"/>
                <a:ea typeface="Roboto"/>
                <a:cs typeface="Roboto"/>
                <a:sym typeface="Roboto"/>
              </a:rPr>
              <a:t>Click </a:t>
            </a:r>
            <a:r>
              <a:rPr b="1" lang="en">
                <a:solidFill>
                  <a:srgbClr val="5B5B5B"/>
                </a:solidFill>
                <a:latin typeface="Roboto"/>
                <a:ea typeface="Roboto"/>
                <a:cs typeface="Roboto"/>
                <a:sym typeface="Roboto"/>
              </a:rPr>
              <a:t>Present with Slido</a:t>
            </a:r>
            <a:r>
              <a:rPr lang="en">
                <a:solidFill>
                  <a:srgbClr val="5B5B5B"/>
                </a:solidFill>
                <a:latin typeface="Roboto"/>
                <a:ea typeface="Roboto"/>
                <a:cs typeface="Roboto"/>
                <a:sym typeface="Roboto"/>
              </a:rPr>
              <a:t> or install our </a:t>
            </a:r>
            <a:r>
              <a:rPr lang="en" u="sng">
                <a:solidFill>
                  <a:schemeClr val="hlink"/>
                </a:solidFill>
                <a:latin typeface="Roboto"/>
                <a:ea typeface="Roboto"/>
                <a:cs typeface="Roboto"/>
                <a:sym typeface="Roboto"/>
                <a:hlinkClick r:id="rId7"/>
              </a:rPr>
              <a:t>Chrome extension</a:t>
            </a:r>
            <a:r>
              <a:rPr lang="en">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7" name="Google Shape;277;p42" title="Accelerando ritardando">
            <a:hlinkClick r:id="rId3"/>
          </p:cNvPr>
          <p:cNvPicPr preferRelativeResize="0"/>
          <p:nvPr/>
        </p:nvPicPr>
        <p:blipFill>
          <a:blip r:embed="rId4">
            <a:alphaModFix/>
          </a:blip>
          <a:stretch>
            <a:fillRect/>
          </a:stretch>
        </p:blipFill>
        <p:spPr>
          <a:xfrm>
            <a:off x="1244588" y="76200"/>
            <a:ext cx="6654820" cy="49911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1" name="Shape 281"/>
        <p:cNvGrpSpPr/>
        <p:nvPr/>
      </p:nvGrpSpPr>
      <p:grpSpPr>
        <a:xfrm>
          <a:off x="0" y="0"/>
          <a:ext cx="0" cy="0"/>
          <a:chOff x="0" y="0"/>
          <a:chExt cx="0" cy="0"/>
        </a:xfrm>
      </p:grpSpPr>
      <p:pic>
        <p:nvPicPr>
          <p:cNvPr descr="logo-id" id="282" name="Google Shape;282;p43">
            <a:hlinkClick r:id="rId3"/>
          </p:cNvPr>
          <p:cNvPicPr preferRelativeResize="0"/>
          <p:nvPr/>
        </p:nvPicPr>
        <p:blipFill>
          <a:blip r:embed="rId4">
            <a:alphaModFix/>
          </a:blip>
          <a:stretch>
            <a:fillRect/>
          </a:stretch>
        </p:blipFill>
        <p:spPr>
          <a:xfrm>
            <a:off x="2612020" y="508000"/>
            <a:ext cx="874500" cy="382594"/>
          </a:xfrm>
          <a:prstGeom prst="rect">
            <a:avLst/>
          </a:prstGeom>
          <a:noFill/>
          <a:ln>
            <a:noFill/>
          </a:ln>
        </p:spPr>
      </p:pic>
      <p:sp>
        <p:nvSpPr>
          <p:cNvPr descr="title-id" id="283" name="Google Shape;283;p43"/>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5B5B5B"/>
                </a:solidFill>
                <a:latin typeface="Roboto"/>
                <a:ea typeface="Roboto"/>
                <a:cs typeface="Roboto"/>
                <a:sym typeface="Roboto"/>
              </a:rPr>
              <a:t>Who composed the serenade "Eine Kleine Nachtmusick"?</a:t>
            </a:r>
            <a:endParaRPr b="1" sz="3600">
              <a:solidFill>
                <a:srgbClr val="5B5B5B"/>
              </a:solidFill>
              <a:latin typeface="Roboto"/>
              <a:ea typeface="Roboto"/>
              <a:cs typeface="Roboto"/>
              <a:sym typeface="Roboto"/>
            </a:endParaRPr>
          </a:p>
        </p:txBody>
      </p:sp>
      <p:sp>
        <p:nvSpPr>
          <p:cNvPr descr="footer-id" id="284" name="Google Shape;284;p43"/>
          <p:cNvSpPr txBox="1"/>
          <p:nvPr/>
        </p:nvSpPr>
        <p:spPr>
          <a:xfrm>
            <a:off x="2590800" y="4381500"/>
            <a:ext cx="62991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5B5B5B"/>
                </a:solidFill>
                <a:latin typeface="Roboto"/>
                <a:ea typeface="Roboto"/>
                <a:cs typeface="Roboto"/>
                <a:sym typeface="Roboto"/>
              </a:rPr>
              <a:t>ⓘ</a:t>
            </a:r>
            <a:r>
              <a:rPr lang="en">
                <a:solidFill>
                  <a:srgbClr val="5B5B5B"/>
                </a:solidFill>
                <a:latin typeface="Roboto"/>
                <a:ea typeface="Roboto"/>
                <a:cs typeface="Roboto"/>
                <a:sym typeface="Roboto"/>
              </a:rPr>
              <a:t> Start presenting to display the poll results on this slide.</a:t>
            </a:r>
            <a:endParaRPr>
              <a:solidFill>
                <a:srgbClr val="5B5B5B"/>
              </a:solidFill>
              <a:latin typeface="Roboto"/>
              <a:ea typeface="Roboto"/>
              <a:cs typeface="Roboto"/>
              <a:sym typeface="Roboto"/>
            </a:endParaRPr>
          </a:p>
        </p:txBody>
      </p:sp>
      <p:pic>
        <p:nvPicPr>
          <p:cNvPr descr="poll-type-id" id="285" name="Google Shape;285;p43">
            <a:hlinkClick r:id="rId5"/>
          </p:cNvPr>
          <p:cNvPicPr preferRelativeResize="0"/>
          <p:nvPr/>
        </p:nvPicPr>
        <p:blipFill>
          <a:blip r:embed="rId6">
            <a:alphaModFix/>
          </a:blip>
          <a:stretch>
            <a:fillRect/>
          </a:stretch>
        </p:blipFill>
        <p:spPr>
          <a:xfrm>
            <a:off x="508000" y="1657350"/>
            <a:ext cx="1828800" cy="18288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9" name="Shape 289"/>
        <p:cNvGrpSpPr/>
        <p:nvPr/>
      </p:nvGrpSpPr>
      <p:grpSpPr>
        <a:xfrm>
          <a:off x="0" y="0"/>
          <a:ext cx="0" cy="0"/>
          <a:chOff x="0" y="0"/>
          <a:chExt cx="0" cy="0"/>
        </a:xfrm>
      </p:grpSpPr>
      <p:pic>
        <p:nvPicPr>
          <p:cNvPr descr="logo-id" id="290" name="Google Shape;290;p44">
            <a:hlinkClick r:id="rId3"/>
          </p:cNvPr>
          <p:cNvPicPr preferRelativeResize="0"/>
          <p:nvPr/>
        </p:nvPicPr>
        <p:blipFill>
          <a:blip r:embed="rId4">
            <a:alphaModFix/>
          </a:blip>
          <a:stretch>
            <a:fillRect/>
          </a:stretch>
        </p:blipFill>
        <p:spPr>
          <a:xfrm>
            <a:off x="2612020" y="508000"/>
            <a:ext cx="874500" cy="382594"/>
          </a:xfrm>
          <a:prstGeom prst="rect">
            <a:avLst/>
          </a:prstGeom>
          <a:noFill/>
          <a:ln>
            <a:noFill/>
          </a:ln>
        </p:spPr>
      </p:pic>
      <p:sp>
        <p:nvSpPr>
          <p:cNvPr descr="title-id" id="291" name="Google Shape;291;p44"/>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rgbClr val="5B5B5B"/>
                </a:solidFill>
                <a:latin typeface="Roboto"/>
                <a:ea typeface="Roboto"/>
                <a:cs typeface="Roboto"/>
                <a:sym typeface="Roboto"/>
              </a:rPr>
              <a:t>Who is this composer? (Hint: His most famous work is titled "Ride of the Valkyries")</a:t>
            </a:r>
            <a:endParaRPr b="1" sz="3000">
              <a:solidFill>
                <a:srgbClr val="5B5B5B"/>
              </a:solidFill>
              <a:latin typeface="Roboto"/>
              <a:ea typeface="Roboto"/>
              <a:cs typeface="Roboto"/>
              <a:sym typeface="Roboto"/>
            </a:endParaRPr>
          </a:p>
        </p:txBody>
      </p:sp>
      <p:sp>
        <p:nvSpPr>
          <p:cNvPr descr="footer-id" id="292" name="Google Shape;292;p44"/>
          <p:cNvSpPr txBox="1"/>
          <p:nvPr/>
        </p:nvSpPr>
        <p:spPr>
          <a:xfrm>
            <a:off x="2590800" y="4381500"/>
            <a:ext cx="62991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5B5B5B"/>
                </a:solidFill>
                <a:latin typeface="Roboto"/>
                <a:ea typeface="Roboto"/>
                <a:cs typeface="Roboto"/>
                <a:sym typeface="Roboto"/>
              </a:rPr>
              <a:t>ⓘ</a:t>
            </a:r>
            <a:r>
              <a:rPr lang="en">
                <a:solidFill>
                  <a:srgbClr val="5B5B5B"/>
                </a:solidFill>
                <a:latin typeface="Roboto"/>
                <a:ea typeface="Roboto"/>
                <a:cs typeface="Roboto"/>
                <a:sym typeface="Roboto"/>
              </a:rPr>
              <a:t> Start presenting to display the poll results on this slide.</a:t>
            </a:r>
            <a:endParaRPr>
              <a:solidFill>
                <a:srgbClr val="5B5B5B"/>
              </a:solidFill>
              <a:latin typeface="Roboto"/>
              <a:ea typeface="Roboto"/>
              <a:cs typeface="Roboto"/>
              <a:sym typeface="Roboto"/>
            </a:endParaRPr>
          </a:p>
        </p:txBody>
      </p:sp>
      <p:pic>
        <p:nvPicPr>
          <p:cNvPr descr="poll-type-id" id="293" name="Google Shape;293;p44">
            <a:hlinkClick r:id="rId5"/>
          </p:cNvPr>
          <p:cNvPicPr preferRelativeResize="0"/>
          <p:nvPr/>
        </p:nvPicPr>
        <p:blipFill>
          <a:blip r:embed="rId6">
            <a:alphaModFix/>
          </a:blip>
          <a:stretch>
            <a:fillRect/>
          </a:stretch>
        </p:blipFill>
        <p:spPr>
          <a:xfrm>
            <a:off x="508000" y="1657350"/>
            <a:ext cx="1828800" cy="1828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7" name="Shape 297"/>
        <p:cNvGrpSpPr/>
        <p:nvPr/>
      </p:nvGrpSpPr>
      <p:grpSpPr>
        <a:xfrm>
          <a:off x="0" y="0"/>
          <a:ext cx="0" cy="0"/>
          <a:chOff x="0" y="0"/>
          <a:chExt cx="0" cy="0"/>
        </a:xfrm>
      </p:grpSpPr>
      <p:pic>
        <p:nvPicPr>
          <p:cNvPr descr="logo-id" id="298" name="Google Shape;298;p45">
            <a:hlinkClick r:id="rId3"/>
          </p:cNvPr>
          <p:cNvPicPr preferRelativeResize="0"/>
          <p:nvPr/>
        </p:nvPicPr>
        <p:blipFill>
          <a:blip r:embed="rId4">
            <a:alphaModFix/>
          </a:blip>
          <a:stretch>
            <a:fillRect/>
          </a:stretch>
        </p:blipFill>
        <p:spPr>
          <a:xfrm>
            <a:off x="2612020" y="508000"/>
            <a:ext cx="874500" cy="382594"/>
          </a:xfrm>
          <a:prstGeom prst="rect">
            <a:avLst/>
          </a:prstGeom>
          <a:noFill/>
          <a:ln>
            <a:noFill/>
          </a:ln>
        </p:spPr>
      </p:pic>
      <p:sp>
        <p:nvSpPr>
          <p:cNvPr descr="title-id" id="299" name="Google Shape;299;p45"/>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5B5B5B"/>
                </a:solidFill>
                <a:latin typeface="Roboto"/>
                <a:ea typeface="Roboto"/>
                <a:cs typeface="Roboto"/>
                <a:sym typeface="Roboto"/>
              </a:rPr>
              <a:t>Which of the following is an Opera?</a:t>
            </a:r>
            <a:endParaRPr b="1" sz="3600">
              <a:solidFill>
                <a:srgbClr val="5B5B5B"/>
              </a:solidFill>
              <a:latin typeface="Roboto"/>
              <a:ea typeface="Roboto"/>
              <a:cs typeface="Roboto"/>
              <a:sym typeface="Roboto"/>
            </a:endParaRPr>
          </a:p>
        </p:txBody>
      </p:sp>
      <p:sp>
        <p:nvSpPr>
          <p:cNvPr descr="footer-id" id="300" name="Google Shape;300;p45"/>
          <p:cNvSpPr txBox="1"/>
          <p:nvPr/>
        </p:nvSpPr>
        <p:spPr>
          <a:xfrm>
            <a:off x="2590800" y="4381500"/>
            <a:ext cx="62991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5B5B5B"/>
                </a:solidFill>
                <a:latin typeface="Roboto"/>
                <a:ea typeface="Roboto"/>
                <a:cs typeface="Roboto"/>
                <a:sym typeface="Roboto"/>
              </a:rPr>
              <a:t>ⓘ</a:t>
            </a:r>
            <a:r>
              <a:rPr lang="en">
                <a:solidFill>
                  <a:srgbClr val="5B5B5B"/>
                </a:solidFill>
                <a:latin typeface="Roboto"/>
                <a:ea typeface="Roboto"/>
                <a:cs typeface="Roboto"/>
                <a:sym typeface="Roboto"/>
              </a:rPr>
              <a:t> Start presenting to display the poll results on this slide.</a:t>
            </a:r>
            <a:endParaRPr>
              <a:solidFill>
                <a:srgbClr val="5B5B5B"/>
              </a:solidFill>
              <a:latin typeface="Roboto"/>
              <a:ea typeface="Roboto"/>
              <a:cs typeface="Roboto"/>
              <a:sym typeface="Roboto"/>
            </a:endParaRPr>
          </a:p>
        </p:txBody>
      </p:sp>
      <p:pic>
        <p:nvPicPr>
          <p:cNvPr descr="poll-type-id" id="301" name="Google Shape;301;p45">
            <a:hlinkClick r:id="rId5"/>
          </p:cNvPr>
          <p:cNvPicPr preferRelativeResize="0"/>
          <p:nvPr/>
        </p:nvPicPr>
        <p:blipFill>
          <a:blip r:embed="rId6">
            <a:alphaModFix/>
          </a:blip>
          <a:stretch>
            <a:fillRect/>
          </a:stretch>
        </p:blipFill>
        <p:spPr>
          <a:xfrm>
            <a:off x="508000" y="1657350"/>
            <a:ext cx="1828800" cy="18288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5" name="Shape 305"/>
        <p:cNvGrpSpPr/>
        <p:nvPr/>
      </p:nvGrpSpPr>
      <p:grpSpPr>
        <a:xfrm>
          <a:off x="0" y="0"/>
          <a:ext cx="0" cy="0"/>
          <a:chOff x="0" y="0"/>
          <a:chExt cx="0" cy="0"/>
        </a:xfrm>
      </p:grpSpPr>
      <p:pic>
        <p:nvPicPr>
          <p:cNvPr descr="logo-id" id="306" name="Google Shape;306;p46">
            <a:hlinkClick r:id="rId3"/>
          </p:cNvPr>
          <p:cNvPicPr preferRelativeResize="0"/>
          <p:nvPr/>
        </p:nvPicPr>
        <p:blipFill>
          <a:blip r:embed="rId4">
            <a:alphaModFix/>
          </a:blip>
          <a:stretch>
            <a:fillRect/>
          </a:stretch>
        </p:blipFill>
        <p:spPr>
          <a:xfrm>
            <a:off x="2612020" y="508000"/>
            <a:ext cx="874500" cy="382594"/>
          </a:xfrm>
          <a:prstGeom prst="rect">
            <a:avLst/>
          </a:prstGeom>
          <a:noFill/>
          <a:ln>
            <a:noFill/>
          </a:ln>
        </p:spPr>
      </p:pic>
      <p:sp>
        <p:nvSpPr>
          <p:cNvPr descr="title-id" id="307" name="Google Shape;307;p46"/>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5B5B5B"/>
                </a:solidFill>
                <a:latin typeface="Roboto"/>
                <a:ea typeface="Roboto"/>
                <a:cs typeface="Roboto"/>
                <a:sym typeface="Roboto"/>
              </a:rPr>
              <a:t>What composer is famous for his excessively large hands?</a:t>
            </a:r>
            <a:endParaRPr b="1" sz="3600">
              <a:solidFill>
                <a:srgbClr val="5B5B5B"/>
              </a:solidFill>
              <a:latin typeface="Roboto"/>
              <a:ea typeface="Roboto"/>
              <a:cs typeface="Roboto"/>
              <a:sym typeface="Roboto"/>
            </a:endParaRPr>
          </a:p>
        </p:txBody>
      </p:sp>
      <p:sp>
        <p:nvSpPr>
          <p:cNvPr descr="footer-id" id="308" name="Google Shape;308;p46"/>
          <p:cNvSpPr txBox="1"/>
          <p:nvPr/>
        </p:nvSpPr>
        <p:spPr>
          <a:xfrm>
            <a:off x="2590800" y="4381500"/>
            <a:ext cx="62991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5B5B5B"/>
                </a:solidFill>
                <a:latin typeface="Roboto"/>
                <a:ea typeface="Roboto"/>
                <a:cs typeface="Roboto"/>
                <a:sym typeface="Roboto"/>
              </a:rPr>
              <a:t>ⓘ</a:t>
            </a:r>
            <a:r>
              <a:rPr lang="en">
                <a:solidFill>
                  <a:srgbClr val="5B5B5B"/>
                </a:solidFill>
                <a:latin typeface="Roboto"/>
                <a:ea typeface="Roboto"/>
                <a:cs typeface="Roboto"/>
                <a:sym typeface="Roboto"/>
              </a:rPr>
              <a:t> Start presenting to display the poll results on this slide.</a:t>
            </a:r>
            <a:endParaRPr>
              <a:solidFill>
                <a:srgbClr val="5B5B5B"/>
              </a:solidFill>
              <a:latin typeface="Roboto"/>
              <a:ea typeface="Roboto"/>
              <a:cs typeface="Roboto"/>
              <a:sym typeface="Roboto"/>
            </a:endParaRPr>
          </a:p>
        </p:txBody>
      </p:sp>
      <p:pic>
        <p:nvPicPr>
          <p:cNvPr descr="poll-type-id" id="309" name="Google Shape;309;p46">
            <a:hlinkClick r:id="rId5"/>
          </p:cNvPr>
          <p:cNvPicPr preferRelativeResize="0"/>
          <p:nvPr/>
        </p:nvPicPr>
        <p:blipFill>
          <a:blip r:embed="rId6">
            <a:alphaModFix/>
          </a:blip>
          <a:stretch>
            <a:fillRect/>
          </a:stretch>
        </p:blipFill>
        <p:spPr>
          <a:xfrm>
            <a:off x="508000" y="1657350"/>
            <a:ext cx="1828800" cy="18288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3" name="Shape 313"/>
        <p:cNvGrpSpPr/>
        <p:nvPr/>
      </p:nvGrpSpPr>
      <p:grpSpPr>
        <a:xfrm>
          <a:off x="0" y="0"/>
          <a:ext cx="0" cy="0"/>
          <a:chOff x="0" y="0"/>
          <a:chExt cx="0" cy="0"/>
        </a:xfrm>
      </p:grpSpPr>
      <p:pic>
        <p:nvPicPr>
          <p:cNvPr descr="logo-id" id="314" name="Google Shape;314;p47">
            <a:hlinkClick r:id="rId3"/>
          </p:cNvPr>
          <p:cNvPicPr preferRelativeResize="0"/>
          <p:nvPr/>
        </p:nvPicPr>
        <p:blipFill>
          <a:blip r:embed="rId4">
            <a:alphaModFix/>
          </a:blip>
          <a:stretch>
            <a:fillRect/>
          </a:stretch>
        </p:blipFill>
        <p:spPr>
          <a:xfrm>
            <a:off x="2612020" y="508000"/>
            <a:ext cx="874500" cy="382594"/>
          </a:xfrm>
          <a:prstGeom prst="rect">
            <a:avLst/>
          </a:prstGeom>
          <a:noFill/>
          <a:ln>
            <a:noFill/>
          </a:ln>
        </p:spPr>
      </p:pic>
      <p:sp>
        <p:nvSpPr>
          <p:cNvPr descr="title-id" id="315" name="Google Shape;315;p47"/>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5B5B5B"/>
                </a:solidFill>
                <a:latin typeface="Roboto"/>
                <a:ea typeface="Roboto"/>
                <a:cs typeface="Roboto"/>
                <a:sym typeface="Roboto"/>
              </a:rPr>
              <a:t>Which composer lived in the Classical period?</a:t>
            </a:r>
            <a:endParaRPr b="1" sz="3600">
              <a:solidFill>
                <a:srgbClr val="5B5B5B"/>
              </a:solidFill>
              <a:latin typeface="Roboto"/>
              <a:ea typeface="Roboto"/>
              <a:cs typeface="Roboto"/>
              <a:sym typeface="Roboto"/>
            </a:endParaRPr>
          </a:p>
        </p:txBody>
      </p:sp>
      <p:sp>
        <p:nvSpPr>
          <p:cNvPr descr="footer-id" id="316" name="Google Shape;316;p47"/>
          <p:cNvSpPr txBox="1"/>
          <p:nvPr/>
        </p:nvSpPr>
        <p:spPr>
          <a:xfrm>
            <a:off x="2590800" y="4381500"/>
            <a:ext cx="62991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5B5B5B"/>
                </a:solidFill>
                <a:latin typeface="Roboto"/>
                <a:ea typeface="Roboto"/>
                <a:cs typeface="Roboto"/>
                <a:sym typeface="Roboto"/>
              </a:rPr>
              <a:t>ⓘ</a:t>
            </a:r>
            <a:r>
              <a:rPr lang="en">
                <a:solidFill>
                  <a:srgbClr val="5B5B5B"/>
                </a:solidFill>
                <a:latin typeface="Roboto"/>
                <a:ea typeface="Roboto"/>
                <a:cs typeface="Roboto"/>
                <a:sym typeface="Roboto"/>
              </a:rPr>
              <a:t> Start presenting to display the poll results on this slide.</a:t>
            </a:r>
            <a:endParaRPr>
              <a:solidFill>
                <a:srgbClr val="5B5B5B"/>
              </a:solidFill>
              <a:latin typeface="Roboto"/>
              <a:ea typeface="Roboto"/>
              <a:cs typeface="Roboto"/>
              <a:sym typeface="Roboto"/>
            </a:endParaRPr>
          </a:p>
        </p:txBody>
      </p:sp>
      <p:pic>
        <p:nvPicPr>
          <p:cNvPr descr="poll-type-id" id="317" name="Google Shape;317;p47">
            <a:hlinkClick r:id="rId5"/>
          </p:cNvPr>
          <p:cNvPicPr preferRelativeResize="0"/>
          <p:nvPr/>
        </p:nvPicPr>
        <p:blipFill>
          <a:blip r:embed="rId6">
            <a:alphaModFix/>
          </a:blip>
          <a:stretch>
            <a:fillRect/>
          </a:stretch>
        </p:blipFill>
        <p:spPr>
          <a:xfrm>
            <a:off x="508000" y="1657350"/>
            <a:ext cx="1828800" cy="18288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1" name="Shape 321"/>
        <p:cNvGrpSpPr/>
        <p:nvPr/>
      </p:nvGrpSpPr>
      <p:grpSpPr>
        <a:xfrm>
          <a:off x="0" y="0"/>
          <a:ext cx="0" cy="0"/>
          <a:chOff x="0" y="0"/>
          <a:chExt cx="0" cy="0"/>
        </a:xfrm>
      </p:grpSpPr>
      <p:pic>
        <p:nvPicPr>
          <p:cNvPr descr="logo-id" id="322" name="Google Shape;322;p48">
            <a:hlinkClick r:id="rId3"/>
          </p:cNvPr>
          <p:cNvPicPr preferRelativeResize="0"/>
          <p:nvPr/>
        </p:nvPicPr>
        <p:blipFill>
          <a:blip r:embed="rId4">
            <a:alphaModFix/>
          </a:blip>
          <a:stretch>
            <a:fillRect/>
          </a:stretch>
        </p:blipFill>
        <p:spPr>
          <a:xfrm>
            <a:off x="2612020" y="508000"/>
            <a:ext cx="874500" cy="382594"/>
          </a:xfrm>
          <a:prstGeom prst="rect">
            <a:avLst/>
          </a:prstGeom>
          <a:noFill/>
          <a:ln>
            <a:noFill/>
          </a:ln>
        </p:spPr>
      </p:pic>
      <p:sp>
        <p:nvSpPr>
          <p:cNvPr descr="title-id" id="323" name="Google Shape;323;p48"/>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5B5B5B"/>
                </a:solidFill>
                <a:latin typeface="Roboto"/>
                <a:ea typeface="Roboto"/>
                <a:cs typeface="Roboto"/>
                <a:sym typeface="Roboto"/>
              </a:rPr>
              <a:t>Which composer composed over 50 symphonies?</a:t>
            </a:r>
            <a:endParaRPr b="1" sz="3600">
              <a:solidFill>
                <a:srgbClr val="5B5B5B"/>
              </a:solidFill>
              <a:latin typeface="Roboto"/>
              <a:ea typeface="Roboto"/>
              <a:cs typeface="Roboto"/>
              <a:sym typeface="Roboto"/>
            </a:endParaRPr>
          </a:p>
        </p:txBody>
      </p:sp>
      <p:sp>
        <p:nvSpPr>
          <p:cNvPr descr="footer-id" id="324" name="Google Shape;324;p48"/>
          <p:cNvSpPr txBox="1"/>
          <p:nvPr/>
        </p:nvSpPr>
        <p:spPr>
          <a:xfrm>
            <a:off x="2590800" y="4381500"/>
            <a:ext cx="62991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5B5B5B"/>
                </a:solidFill>
                <a:latin typeface="Roboto"/>
                <a:ea typeface="Roboto"/>
                <a:cs typeface="Roboto"/>
                <a:sym typeface="Roboto"/>
              </a:rPr>
              <a:t>ⓘ</a:t>
            </a:r>
            <a:r>
              <a:rPr lang="en">
                <a:solidFill>
                  <a:srgbClr val="5B5B5B"/>
                </a:solidFill>
                <a:latin typeface="Roboto"/>
                <a:ea typeface="Roboto"/>
                <a:cs typeface="Roboto"/>
                <a:sym typeface="Roboto"/>
              </a:rPr>
              <a:t> Start presenting to display the poll results on this slide.</a:t>
            </a:r>
            <a:endParaRPr>
              <a:solidFill>
                <a:srgbClr val="5B5B5B"/>
              </a:solidFill>
              <a:latin typeface="Roboto"/>
              <a:ea typeface="Roboto"/>
              <a:cs typeface="Roboto"/>
              <a:sym typeface="Roboto"/>
            </a:endParaRPr>
          </a:p>
        </p:txBody>
      </p:sp>
      <p:pic>
        <p:nvPicPr>
          <p:cNvPr descr="poll-type-id" id="325" name="Google Shape;325;p48">
            <a:hlinkClick r:id="rId5"/>
          </p:cNvPr>
          <p:cNvPicPr preferRelativeResize="0"/>
          <p:nvPr/>
        </p:nvPicPr>
        <p:blipFill>
          <a:blip r:embed="rId6">
            <a:alphaModFix/>
          </a:blip>
          <a:stretch>
            <a:fillRect/>
          </a:stretch>
        </p:blipFill>
        <p:spPr>
          <a:xfrm>
            <a:off x="508000" y="1657350"/>
            <a:ext cx="1828800" cy="1828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9" name="Shape 329"/>
        <p:cNvGrpSpPr/>
        <p:nvPr/>
      </p:nvGrpSpPr>
      <p:grpSpPr>
        <a:xfrm>
          <a:off x="0" y="0"/>
          <a:ext cx="0" cy="0"/>
          <a:chOff x="0" y="0"/>
          <a:chExt cx="0" cy="0"/>
        </a:xfrm>
      </p:grpSpPr>
      <p:pic>
        <p:nvPicPr>
          <p:cNvPr descr="logo-id" id="330" name="Google Shape;330;p49">
            <a:hlinkClick r:id="rId3"/>
          </p:cNvPr>
          <p:cNvPicPr preferRelativeResize="0"/>
          <p:nvPr/>
        </p:nvPicPr>
        <p:blipFill>
          <a:blip r:embed="rId4">
            <a:alphaModFix/>
          </a:blip>
          <a:stretch>
            <a:fillRect/>
          </a:stretch>
        </p:blipFill>
        <p:spPr>
          <a:xfrm>
            <a:off x="2612020" y="508000"/>
            <a:ext cx="874500" cy="382594"/>
          </a:xfrm>
          <a:prstGeom prst="rect">
            <a:avLst/>
          </a:prstGeom>
          <a:noFill/>
          <a:ln>
            <a:noFill/>
          </a:ln>
        </p:spPr>
      </p:pic>
      <p:sp>
        <p:nvSpPr>
          <p:cNvPr descr="title-id" id="331" name="Google Shape;331;p49"/>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5B5B5B"/>
                </a:solidFill>
                <a:latin typeface="Roboto"/>
                <a:ea typeface="Roboto"/>
                <a:cs typeface="Roboto"/>
                <a:sym typeface="Roboto"/>
              </a:rPr>
              <a:t>Which instrument below is not part of Malaysian traditional music lineup?</a:t>
            </a:r>
            <a:endParaRPr b="1" sz="3600">
              <a:solidFill>
                <a:srgbClr val="5B5B5B"/>
              </a:solidFill>
              <a:latin typeface="Roboto"/>
              <a:ea typeface="Roboto"/>
              <a:cs typeface="Roboto"/>
              <a:sym typeface="Roboto"/>
            </a:endParaRPr>
          </a:p>
        </p:txBody>
      </p:sp>
      <p:sp>
        <p:nvSpPr>
          <p:cNvPr descr="footer-id" id="332" name="Google Shape;332;p49"/>
          <p:cNvSpPr txBox="1"/>
          <p:nvPr/>
        </p:nvSpPr>
        <p:spPr>
          <a:xfrm>
            <a:off x="2590800" y="4381500"/>
            <a:ext cx="62991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5B5B5B"/>
                </a:solidFill>
                <a:latin typeface="Roboto"/>
                <a:ea typeface="Roboto"/>
                <a:cs typeface="Roboto"/>
                <a:sym typeface="Roboto"/>
              </a:rPr>
              <a:t>ⓘ</a:t>
            </a:r>
            <a:r>
              <a:rPr lang="en">
                <a:solidFill>
                  <a:srgbClr val="5B5B5B"/>
                </a:solidFill>
                <a:latin typeface="Roboto"/>
                <a:ea typeface="Roboto"/>
                <a:cs typeface="Roboto"/>
                <a:sym typeface="Roboto"/>
              </a:rPr>
              <a:t> Start presenting to display the poll results on this slide.</a:t>
            </a:r>
            <a:endParaRPr>
              <a:solidFill>
                <a:srgbClr val="5B5B5B"/>
              </a:solidFill>
              <a:latin typeface="Roboto"/>
              <a:ea typeface="Roboto"/>
              <a:cs typeface="Roboto"/>
              <a:sym typeface="Roboto"/>
            </a:endParaRPr>
          </a:p>
        </p:txBody>
      </p:sp>
      <p:pic>
        <p:nvPicPr>
          <p:cNvPr descr="poll-type-id" id="333" name="Google Shape;333;p49">
            <a:hlinkClick r:id="rId5"/>
          </p:cNvPr>
          <p:cNvPicPr preferRelativeResize="0"/>
          <p:nvPr/>
        </p:nvPicPr>
        <p:blipFill>
          <a:blip r:embed="rId6">
            <a:alphaModFix/>
          </a:blip>
          <a:stretch>
            <a:fillRect/>
          </a:stretch>
        </p:blipFill>
        <p:spPr>
          <a:xfrm>
            <a:off x="508000" y="1657350"/>
            <a:ext cx="1828800" cy="18288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7" name="Shape 337"/>
        <p:cNvGrpSpPr/>
        <p:nvPr/>
      </p:nvGrpSpPr>
      <p:grpSpPr>
        <a:xfrm>
          <a:off x="0" y="0"/>
          <a:ext cx="0" cy="0"/>
          <a:chOff x="0" y="0"/>
          <a:chExt cx="0" cy="0"/>
        </a:xfrm>
      </p:grpSpPr>
      <p:pic>
        <p:nvPicPr>
          <p:cNvPr descr="logo-id" id="338" name="Google Shape;338;p50">
            <a:hlinkClick r:id="rId3"/>
          </p:cNvPr>
          <p:cNvPicPr preferRelativeResize="0"/>
          <p:nvPr/>
        </p:nvPicPr>
        <p:blipFill>
          <a:blip r:embed="rId4">
            <a:alphaModFix/>
          </a:blip>
          <a:stretch>
            <a:fillRect/>
          </a:stretch>
        </p:blipFill>
        <p:spPr>
          <a:xfrm>
            <a:off x="2612020" y="508000"/>
            <a:ext cx="874500" cy="382594"/>
          </a:xfrm>
          <a:prstGeom prst="rect">
            <a:avLst/>
          </a:prstGeom>
          <a:noFill/>
          <a:ln>
            <a:noFill/>
          </a:ln>
        </p:spPr>
      </p:pic>
      <p:sp>
        <p:nvSpPr>
          <p:cNvPr descr="title-id" id="339" name="Google Shape;339;p50"/>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5B5B5B"/>
                </a:solidFill>
                <a:latin typeface="Roboto"/>
                <a:ea typeface="Roboto"/>
                <a:cs typeface="Roboto"/>
                <a:sym typeface="Roboto"/>
              </a:rPr>
              <a:t>What instrument did Louis Armstrong play?</a:t>
            </a:r>
            <a:endParaRPr b="1" sz="3600">
              <a:solidFill>
                <a:srgbClr val="5B5B5B"/>
              </a:solidFill>
              <a:latin typeface="Roboto"/>
              <a:ea typeface="Roboto"/>
              <a:cs typeface="Roboto"/>
              <a:sym typeface="Roboto"/>
            </a:endParaRPr>
          </a:p>
        </p:txBody>
      </p:sp>
      <p:sp>
        <p:nvSpPr>
          <p:cNvPr descr="footer-id" id="340" name="Google Shape;340;p50"/>
          <p:cNvSpPr txBox="1"/>
          <p:nvPr/>
        </p:nvSpPr>
        <p:spPr>
          <a:xfrm>
            <a:off x="2590800" y="4381500"/>
            <a:ext cx="62991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5B5B5B"/>
                </a:solidFill>
                <a:latin typeface="Roboto"/>
                <a:ea typeface="Roboto"/>
                <a:cs typeface="Roboto"/>
                <a:sym typeface="Roboto"/>
              </a:rPr>
              <a:t>ⓘ</a:t>
            </a:r>
            <a:r>
              <a:rPr lang="en">
                <a:solidFill>
                  <a:srgbClr val="5B5B5B"/>
                </a:solidFill>
                <a:latin typeface="Roboto"/>
                <a:ea typeface="Roboto"/>
                <a:cs typeface="Roboto"/>
                <a:sym typeface="Roboto"/>
              </a:rPr>
              <a:t> Start presenting to display the poll results on this slide.</a:t>
            </a:r>
            <a:endParaRPr>
              <a:solidFill>
                <a:srgbClr val="5B5B5B"/>
              </a:solidFill>
              <a:latin typeface="Roboto"/>
              <a:ea typeface="Roboto"/>
              <a:cs typeface="Roboto"/>
              <a:sym typeface="Roboto"/>
            </a:endParaRPr>
          </a:p>
        </p:txBody>
      </p:sp>
      <p:pic>
        <p:nvPicPr>
          <p:cNvPr descr="poll-type-id" id="341" name="Google Shape;341;p50">
            <a:hlinkClick r:id="rId5"/>
          </p:cNvPr>
          <p:cNvPicPr preferRelativeResize="0"/>
          <p:nvPr/>
        </p:nvPicPr>
        <p:blipFill>
          <a:blip r:embed="rId6">
            <a:alphaModFix/>
          </a:blip>
          <a:stretch>
            <a:fillRect/>
          </a:stretch>
        </p:blipFill>
        <p:spPr>
          <a:xfrm>
            <a:off x="508000" y="1657350"/>
            <a:ext cx="1828800" cy="18288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5" name="Shape 345"/>
        <p:cNvGrpSpPr/>
        <p:nvPr/>
      </p:nvGrpSpPr>
      <p:grpSpPr>
        <a:xfrm>
          <a:off x="0" y="0"/>
          <a:ext cx="0" cy="0"/>
          <a:chOff x="0" y="0"/>
          <a:chExt cx="0" cy="0"/>
        </a:xfrm>
      </p:grpSpPr>
      <p:pic>
        <p:nvPicPr>
          <p:cNvPr descr="poll-type-id" id="346" name="Google Shape;346;p51">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347" name="Google Shape;347;p51">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348" name="Google Shape;348;p51"/>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5B5B5B"/>
                </a:solidFill>
                <a:latin typeface="Roboto"/>
                <a:ea typeface="Roboto"/>
                <a:cs typeface="Roboto"/>
                <a:sym typeface="Roboto"/>
              </a:rPr>
              <a:t>Audience Q&amp;A Session</a:t>
            </a:r>
            <a:endParaRPr b="1" sz="3600">
              <a:solidFill>
                <a:srgbClr val="5B5B5B"/>
              </a:solidFill>
              <a:latin typeface="Roboto"/>
              <a:ea typeface="Roboto"/>
              <a:cs typeface="Roboto"/>
              <a:sym typeface="Roboto"/>
            </a:endParaRPr>
          </a:p>
        </p:txBody>
      </p:sp>
      <p:sp>
        <p:nvSpPr>
          <p:cNvPr descr="footer-id" id="349" name="Google Shape;349;p51"/>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350" name="Google Shape;350;p51"/>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5B5B5B"/>
                </a:solidFill>
                <a:latin typeface="Roboto"/>
                <a:ea typeface="Roboto"/>
                <a:cs typeface="Roboto"/>
                <a:sym typeface="Roboto"/>
              </a:rPr>
              <a:t>Click </a:t>
            </a:r>
            <a:r>
              <a:rPr b="1" lang="en">
                <a:solidFill>
                  <a:srgbClr val="5B5B5B"/>
                </a:solidFill>
                <a:latin typeface="Roboto"/>
                <a:ea typeface="Roboto"/>
                <a:cs typeface="Roboto"/>
                <a:sym typeface="Roboto"/>
              </a:rPr>
              <a:t>Present with Slido</a:t>
            </a:r>
            <a:r>
              <a:rPr lang="en">
                <a:solidFill>
                  <a:srgbClr val="5B5B5B"/>
                </a:solidFill>
                <a:latin typeface="Roboto"/>
                <a:ea typeface="Roboto"/>
                <a:cs typeface="Roboto"/>
                <a:sym typeface="Roboto"/>
              </a:rPr>
              <a:t> or install our </a:t>
            </a:r>
            <a:r>
              <a:rPr lang="en" u="sng">
                <a:solidFill>
                  <a:schemeClr val="hlink"/>
                </a:solidFill>
                <a:latin typeface="Roboto"/>
                <a:ea typeface="Roboto"/>
                <a:cs typeface="Roboto"/>
                <a:sym typeface="Roboto"/>
                <a:hlinkClick r:id="rId7"/>
              </a:rPr>
              <a:t>Chrome extension</a:t>
            </a:r>
            <a:r>
              <a:rPr lang="en">
                <a:solidFill>
                  <a:srgbClr val="5B5B5B"/>
                </a:solidFill>
                <a:latin typeface="Roboto"/>
                <a:ea typeface="Roboto"/>
                <a:cs typeface="Roboto"/>
                <a:sym typeface="Roboto"/>
              </a:rPr>
              <a:t> to show live Q&amp;A while presenting.</a:t>
            </a:r>
            <a:endParaRPr>
              <a:solidFill>
                <a:srgbClr val="5B5B5B"/>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184575"/>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 you hear?</a:t>
            </a:r>
            <a:endParaRPr/>
          </a:p>
        </p:txBody>
      </p:sp>
      <p:pic>
        <p:nvPicPr>
          <p:cNvPr descr="Recording in Beethovensaal, Hannover Germany, Dec 2009. Wilhelm Kempff recorded Beethoven cycle in the very same hall.&#10;&#10;Beethoven 32 Sonatas recording Vol 4 is available for download&#10;https://music.apple.com/us/album/beethoven-32-sonatas-vol-iv/1541913849&#10;https://www.amazon.com/Sonata-No-C-Sharp-Minor-Moonlight/dp/B08P65P7X8/ref=sr_1_30?crid=5EFE79QY7UAZ&amp;dchild=1&amp;keywords=lisitsa+beethoven&amp;qid=1607353855&amp;sprefix=lisitsa+bee%2Caps%2C226&amp;sr=8-30" id="84" name="Google Shape;84;p16" title="Beethoven &quot;Moonlight&quot; Sonata,  III &quot;Presto Agitato&quot; Valentina Lisitsa">
            <a:hlinkClick r:id="rId3"/>
          </p:cNvPr>
          <p:cNvPicPr preferRelativeResize="0"/>
          <p:nvPr/>
        </p:nvPicPr>
        <p:blipFill>
          <a:blip r:embed="rId4">
            <a:alphaModFix/>
          </a:blip>
          <a:stretch>
            <a:fillRect/>
          </a:stretch>
        </p:blipFill>
        <p:spPr>
          <a:xfrm>
            <a:off x="1980088" y="965750"/>
            <a:ext cx="5183825" cy="38878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4" name="Shape 354"/>
        <p:cNvGrpSpPr/>
        <p:nvPr/>
      </p:nvGrpSpPr>
      <p:grpSpPr>
        <a:xfrm>
          <a:off x="0" y="0"/>
          <a:ext cx="0" cy="0"/>
          <a:chOff x="0" y="0"/>
          <a:chExt cx="0" cy="0"/>
        </a:xfrm>
      </p:grpSpPr>
      <p:sp>
        <p:nvSpPr>
          <p:cNvPr id="355" name="Google Shape;355;p52"/>
          <p:cNvSpPr txBox="1"/>
          <p:nvPr>
            <p:ph type="title"/>
          </p:nvPr>
        </p:nvSpPr>
        <p:spPr>
          <a:xfrm>
            <a:off x="3818100" y="1914150"/>
            <a:ext cx="1507800" cy="92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chemeClr val="lt1"/>
                </a:solidFill>
              </a:rPr>
              <a:t>End</a:t>
            </a:r>
            <a:endParaRPr sz="45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8" name="Shape 88"/>
        <p:cNvGrpSpPr/>
        <p:nvPr/>
      </p:nvGrpSpPr>
      <p:grpSpPr>
        <a:xfrm>
          <a:off x="0" y="0"/>
          <a:ext cx="0" cy="0"/>
          <a:chOff x="0" y="0"/>
          <a:chExt cx="0" cy="0"/>
        </a:xfrm>
      </p:grpSpPr>
      <p:pic>
        <p:nvPicPr>
          <p:cNvPr descr="logo-id" id="89" name="Google Shape;89;p17">
            <a:hlinkClick r:id="rId3"/>
          </p:cNvPr>
          <p:cNvPicPr preferRelativeResize="0"/>
          <p:nvPr/>
        </p:nvPicPr>
        <p:blipFill>
          <a:blip r:embed="rId4">
            <a:alphaModFix/>
          </a:blip>
          <a:stretch>
            <a:fillRect/>
          </a:stretch>
        </p:blipFill>
        <p:spPr>
          <a:xfrm>
            <a:off x="2612020" y="508000"/>
            <a:ext cx="874500" cy="382594"/>
          </a:xfrm>
          <a:prstGeom prst="rect">
            <a:avLst/>
          </a:prstGeom>
          <a:noFill/>
          <a:ln>
            <a:noFill/>
          </a:ln>
        </p:spPr>
      </p:pic>
      <p:sp>
        <p:nvSpPr>
          <p:cNvPr descr="title-id" id="90" name="Google Shape;90;p17"/>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5B5B5B"/>
                </a:solidFill>
                <a:latin typeface="Roboto"/>
                <a:ea typeface="Roboto"/>
                <a:cs typeface="Roboto"/>
                <a:sym typeface="Roboto"/>
              </a:rPr>
              <a:t>What did you hear in the music?</a:t>
            </a:r>
            <a:endParaRPr b="1" sz="3600">
              <a:solidFill>
                <a:srgbClr val="5B5B5B"/>
              </a:solidFill>
              <a:latin typeface="Roboto"/>
              <a:ea typeface="Roboto"/>
              <a:cs typeface="Roboto"/>
              <a:sym typeface="Roboto"/>
            </a:endParaRPr>
          </a:p>
        </p:txBody>
      </p:sp>
      <p:sp>
        <p:nvSpPr>
          <p:cNvPr descr="footer-id" id="91" name="Google Shape;91;p17"/>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92" name="Google Shape;92;p17"/>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5B5B5B"/>
                </a:solidFill>
                <a:latin typeface="Roboto"/>
                <a:ea typeface="Roboto"/>
                <a:cs typeface="Roboto"/>
                <a:sym typeface="Roboto"/>
              </a:rPr>
              <a:t>Click </a:t>
            </a:r>
            <a:r>
              <a:rPr b="1" lang="en">
                <a:solidFill>
                  <a:srgbClr val="5B5B5B"/>
                </a:solidFill>
                <a:latin typeface="Roboto"/>
                <a:ea typeface="Roboto"/>
                <a:cs typeface="Roboto"/>
                <a:sym typeface="Roboto"/>
              </a:rPr>
              <a:t>Present with Slido</a:t>
            </a:r>
            <a:r>
              <a:rPr lang="en">
                <a:solidFill>
                  <a:srgbClr val="5B5B5B"/>
                </a:solidFill>
                <a:latin typeface="Roboto"/>
                <a:ea typeface="Roboto"/>
                <a:cs typeface="Roboto"/>
                <a:sym typeface="Roboto"/>
              </a:rPr>
              <a:t> or install our </a:t>
            </a:r>
            <a:r>
              <a:rPr lang="en" u="sng">
                <a:solidFill>
                  <a:schemeClr val="hlink"/>
                </a:solidFill>
                <a:latin typeface="Roboto"/>
                <a:ea typeface="Roboto"/>
                <a:cs typeface="Roboto"/>
                <a:sym typeface="Roboto"/>
                <a:hlinkClick r:id="rId5"/>
              </a:rPr>
              <a:t>Chrome extension</a:t>
            </a:r>
            <a:r>
              <a:rPr lang="en">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pic>
        <p:nvPicPr>
          <p:cNvPr descr="poll-type-id" id="93" name="Google Shape;93;p17">
            <a:hlinkClick r:id="rId6"/>
          </p:cNvPr>
          <p:cNvPicPr preferRelativeResize="0"/>
          <p:nvPr/>
        </p:nvPicPr>
        <p:blipFill>
          <a:blip r:embed="rId7">
            <a:alphaModFix/>
          </a:blip>
          <a:stretch>
            <a:fillRect/>
          </a:stretch>
        </p:blipFill>
        <p:spPr>
          <a:xfrm>
            <a:off x="508000" y="1657350"/>
            <a:ext cx="1828800" cy="1828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7" name="Shape 97"/>
        <p:cNvGrpSpPr/>
        <p:nvPr/>
      </p:nvGrpSpPr>
      <p:grpSpPr>
        <a:xfrm>
          <a:off x="0" y="0"/>
          <a:ext cx="0" cy="0"/>
          <a:chOff x="0" y="0"/>
          <a:chExt cx="0" cy="0"/>
        </a:xfrm>
      </p:grpSpPr>
      <p:sp>
        <p:nvSpPr>
          <p:cNvPr id="98" name="Google Shape;98;p1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00" name="Google Shape;100;p18"/>
          <p:cNvSpPr txBox="1"/>
          <p:nvPr>
            <p:ph idx="1" type="body"/>
          </p:nvPr>
        </p:nvSpPr>
        <p:spPr>
          <a:xfrm>
            <a:off x="1438800" y="1627050"/>
            <a:ext cx="6266400" cy="1889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4800">
                <a:solidFill>
                  <a:schemeClr val="lt1"/>
                </a:solidFill>
              </a:rPr>
              <a:t>What is this course about?</a:t>
            </a:r>
            <a:endParaRPr sz="48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79075" y="559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Elements of Music</a:t>
            </a:r>
            <a:endParaRPr sz="4000"/>
          </a:p>
        </p:txBody>
      </p:sp>
      <p:sp>
        <p:nvSpPr>
          <p:cNvPr id="106" name="Google Shape;106;p19"/>
          <p:cNvSpPr txBox="1"/>
          <p:nvPr>
            <p:ph idx="1" type="body"/>
          </p:nvPr>
        </p:nvSpPr>
        <p:spPr>
          <a:xfrm>
            <a:off x="208300" y="1549975"/>
            <a:ext cx="8520600" cy="708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3000"/>
              <a:t>Q</a:t>
            </a:r>
            <a:r>
              <a:rPr lang="en" sz="3000"/>
              <a:t>: What is </a:t>
            </a:r>
            <a:r>
              <a:rPr b="1" lang="en" sz="3000"/>
              <a:t>sound</a:t>
            </a:r>
            <a:r>
              <a:rPr lang="en" sz="3000"/>
              <a:t>?</a:t>
            </a:r>
            <a:endParaRPr sz="3000"/>
          </a:p>
        </p:txBody>
      </p:sp>
      <p:sp>
        <p:nvSpPr>
          <p:cNvPr id="107" name="Google Shape;107;p19"/>
          <p:cNvSpPr txBox="1"/>
          <p:nvPr/>
        </p:nvSpPr>
        <p:spPr>
          <a:xfrm>
            <a:off x="370450" y="2481250"/>
            <a:ext cx="86244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b="1" lang="en" sz="3000">
                <a:solidFill>
                  <a:schemeClr val="dk2"/>
                </a:solidFill>
                <a:latin typeface="Lato"/>
                <a:ea typeface="Lato"/>
                <a:cs typeface="Lato"/>
                <a:sym typeface="Lato"/>
              </a:rPr>
              <a:t>A</a:t>
            </a:r>
            <a:r>
              <a:rPr lang="en" sz="3000">
                <a:solidFill>
                  <a:schemeClr val="dk2"/>
                </a:solidFill>
                <a:latin typeface="Lato"/>
                <a:ea typeface="Lato"/>
                <a:cs typeface="Lato"/>
                <a:sym typeface="Lato"/>
              </a:rPr>
              <a:t>: “</a:t>
            </a:r>
            <a:r>
              <a:rPr b="1" lang="en" sz="3000">
                <a:solidFill>
                  <a:schemeClr val="dk2"/>
                </a:solidFill>
                <a:latin typeface="Lato"/>
                <a:ea typeface="Lato"/>
                <a:cs typeface="Lato"/>
                <a:sym typeface="Lato"/>
              </a:rPr>
              <a:t>Sound</a:t>
            </a:r>
            <a:r>
              <a:rPr lang="en" sz="3000">
                <a:solidFill>
                  <a:schemeClr val="dk2"/>
                </a:solidFill>
                <a:latin typeface="Lato"/>
                <a:ea typeface="Lato"/>
                <a:cs typeface="Lato"/>
                <a:sym typeface="Lato"/>
              </a:rPr>
              <a:t> begins with the vibration of an object.”</a:t>
            </a:r>
            <a:endParaRPr sz="3000">
              <a:solidFill>
                <a:schemeClr val="dk2"/>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1000"/>
                                        <p:tgtEl>
                                          <p:spTgt spid="10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txBox="1"/>
          <p:nvPr>
            <p:ph idx="1" type="body"/>
          </p:nvPr>
        </p:nvSpPr>
        <p:spPr>
          <a:xfrm>
            <a:off x="3199425" y="1656475"/>
            <a:ext cx="3288300" cy="21177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chemeClr val="lt1"/>
              </a:buClr>
              <a:buSzPts val="3000"/>
              <a:buChar char="●"/>
            </a:pPr>
            <a:r>
              <a:rPr lang="en" sz="3000">
                <a:solidFill>
                  <a:schemeClr val="lt1"/>
                </a:solidFill>
              </a:rPr>
              <a:t>Pitch</a:t>
            </a:r>
            <a:endParaRPr sz="3000">
              <a:solidFill>
                <a:schemeClr val="lt1"/>
              </a:solidFill>
            </a:endParaRPr>
          </a:p>
          <a:p>
            <a:pPr indent="-419100" lvl="0" marL="457200" rtl="0" algn="l">
              <a:spcBef>
                <a:spcPts val="0"/>
              </a:spcBef>
              <a:spcAft>
                <a:spcPts val="0"/>
              </a:spcAft>
              <a:buClr>
                <a:schemeClr val="lt1"/>
              </a:buClr>
              <a:buSzPts val="3000"/>
              <a:buChar char="●"/>
            </a:pPr>
            <a:r>
              <a:rPr lang="en" sz="3000">
                <a:solidFill>
                  <a:schemeClr val="lt1"/>
                </a:solidFill>
              </a:rPr>
              <a:t>Dynamics</a:t>
            </a:r>
            <a:endParaRPr sz="3000">
              <a:solidFill>
                <a:schemeClr val="lt1"/>
              </a:solidFill>
            </a:endParaRPr>
          </a:p>
          <a:p>
            <a:pPr indent="-419100" lvl="0" marL="457200" rtl="0" algn="l">
              <a:spcBef>
                <a:spcPts val="0"/>
              </a:spcBef>
              <a:spcAft>
                <a:spcPts val="0"/>
              </a:spcAft>
              <a:buClr>
                <a:schemeClr val="lt1"/>
              </a:buClr>
              <a:buSzPts val="3000"/>
              <a:buChar char="●"/>
            </a:pPr>
            <a:r>
              <a:rPr lang="en" sz="3000">
                <a:solidFill>
                  <a:schemeClr val="lt1"/>
                </a:solidFill>
              </a:rPr>
              <a:t>Time in music</a:t>
            </a:r>
            <a:endParaRPr sz="3000">
              <a:solidFill>
                <a:schemeClr val="lt1"/>
              </a:solidFill>
            </a:endParaRPr>
          </a:p>
        </p:txBody>
      </p:sp>
      <p:sp>
        <p:nvSpPr>
          <p:cNvPr id="114" name="Google Shape;114;p20"/>
          <p:cNvSpPr txBox="1"/>
          <p:nvPr>
            <p:ph type="title"/>
          </p:nvPr>
        </p:nvSpPr>
        <p:spPr>
          <a:xfrm>
            <a:off x="311700" y="6110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chemeClr val="lt1"/>
                </a:solidFill>
              </a:rPr>
              <a:t>Elements of Music</a:t>
            </a:r>
            <a:endParaRPr sz="40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Pitch</a:t>
            </a:r>
            <a:endParaRPr/>
          </a:p>
        </p:txBody>
      </p:sp>
      <p:sp>
        <p:nvSpPr>
          <p:cNvPr id="120" name="Google Shape;120;p21"/>
          <p:cNvSpPr txBox="1"/>
          <p:nvPr>
            <p:ph idx="1" type="body"/>
          </p:nvPr>
        </p:nvSpPr>
        <p:spPr>
          <a:xfrm>
            <a:off x="311700" y="1152475"/>
            <a:ext cx="8520600" cy="3106500"/>
          </a:xfrm>
          <a:prstGeom prst="rect">
            <a:avLst/>
          </a:prstGeom>
        </p:spPr>
        <p:txBody>
          <a:bodyPr anchorCtr="0" anchor="t" bIns="91425" lIns="91425" spcFirstLastPara="1" rIns="91425" wrap="square" tIns="91425">
            <a:noAutofit/>
          </a:bodyPr>
          <a:lstStyle/>
          <a:p>
            <a:pPr indent="0" lvl="0" marL="0" rtl="0" algn="l">
              <a:lnSpc>
                <a:spcPct val="120000"/>
              </a:lnSpc>
              <a:spcBef>
                <a:spcPts val="600"/>
              </a:spcBef>
              <a:spcAft>
                <a:spcPts val="0"/>
              </a:spcAft>
              <a:buNone/>
            </a:pPr>
            <a:r>
              <a:rPr lang="en" sz="2300">
                <a:solidFill>
                  <a:srgbClr val="000000"/>
                </a:solidFill>
                <a:latin typeface="Arial"/>
                <a:ea typeface="Arial"/>
                <a:cs typeface="Arial"/>
                <a:sym typeface="Arial"/>
              </a:rPr>
              <a:t>•</a:t>
            </a:r>
            <a:r>
              <a:rPr b="1" lang="en" sz="2300">
                <a:solidFill>
                  <a:srgbClr val="000000"/>
                </a:solidFill>
                <a:latin typeface="Arial"/>
                <a:ea typeface="Arial"/>
                <a:cs typeface="Arial"/>
                <a:sym typeface="Arial"/>
              </a:rPr>
              <a:t> Pitch is the relative highness or lowness we hear in a sound.</a:t>
            </a:r>
            <a:endParaRPr b="1" sz="2300">
              <a:solidFill>
                <a:srgbClr val="000000"/>
              </a:solidFill>
              <a:latin typeface="Arial"/>
              <a:ea typeface="Arial"/>
              <a:cs typeface="Arial"/>
              <a:sym typeface="Arial"/>
            </a:endParaRPr>
          </a:p>
          <a:p>
            <a:pPr indent="0" lvl="0" marL="0" rtl="0" algn="l">
              <a:lnSpc>
                <a:spcPct val="120000"/>
              </a:lnSpc>
              <a:spcBef>
                <a:spcPts val="600"/>
              </a:spcBef>
              <a:spcAft>
                <a:spcPts val="0"/>
              </a:spcAft>
              <a:buNone/>
            </a:pPr>
            <a:r>
              <a:rPr lang="en" sz="2300">
                <a:solidFill>
                  <a:srgbClr val="000000"/>
                </a:solidFill>
                <a:latin typeface="Arial"/>
                <a:ea typeface="Arial"/>
                <a:cs typeface="Arial"/>
                <a:sym typeface="Arial"/>
              </a:rPr>
              <a:t>• The pitch of a sound is determined by the frequency of its vibration.</a:t>
            </a:r>
            <a:endParaRPr b="1" sz="2300">
              <a:solidFill>
                <a:srgbClr val="000000"/>
              </a:solidFill>
              <a:latin typeface="Arial"/>
              <a:ea typeface="Arial"/>
              <a:cs typeface="Arial"/>
              <a:sym typeface="Arial"/>
            </a:endParaRPr>
          </a:p>
          <a:p>
            <a:pPr indent="0" lvl="0" marL="0" rtl="0" algn="l">
              <a:lnSpc>
                <a:spcPct val="120000"/>
              </a:lnSpc>
              <a:spcBef>
                <a:spcPts val="600"/>
              </a:spcBef>
              <a:spcAft>
                <a:spcPts val="0"/>
              </a:spcAft>
              <a:buNone/>
            </a:pPr>
            <a:r>
              <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