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embeddedFontLst>
    <p:embeddedFont>
      <p:font typeface="Roboto"/>
      <p:regular r:id="rId57"/>
      <p:bold r:id="rId58"/>
      <p:italic r:id="rId59"/>
      <p:boldItalic r:id="rId60"/>
    </p:embeddedFont>
    <p:embeddedFont>
      <p:font typeface="PT Sans Narrow"/>
      <p:regular r:id="rId61"/>
      <p:bold r:id="rId62"/>
    </p:embeddedFont>
    <p:embeddedFont>
      <p:font typeface="Source Code Pro"/>
      <p:regular r:id="rId63"/>
      <p:bold r:id="rId64"/>
      <p:italic r:id="rId65"/>
      <p:boldItalic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A17961-FBF5-49E5-AFCC-ECCDC2EEEF47}">
  <a:tblStyle styleId="{CFA17961-FBF5-49E5-AFCC-ECCDC2EEEF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Open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Narrow-bold.fntdata"/><Relationship Id="rId61" Type="http://schemas.openxmlformats.org/officeDocument/2006/relationships/font" Target="fonts/PTSansNarrow-regular.fntdata"/><Relationship Id="rId20" Type="http://schemas.openxmlformats.org/officeDocument/2006/relationships/slide" Target="slides/slide14.xml"/><Relationship Id="rId64" Type="http://schemas.openxmlformats.org/officeDocument/2006/relationships/font" Target="fonts/SourceCodePro-bold.fntdata"/><Relationship Id="rId63" Type="http://schemas.openxmlformats.org/officeDocument/2006/relationships/font" Target="fonts/SourceCodePro-regular.fntdata"/><Relationship Id="rId22" Type="http://schemas.openxmlformats.org/officeDocument/2006/relationships/slide" Target="slides/slide16.xml"/><Relationship Id="rId66" Type="http://schemas.openxmlformats.org/officeDocument/2006/relationships/font" Target="fonts/SourceCodePro-boldItalic.fntdata"/><Relationship Id="rId21" Type="http://schemas.openxmlformats.org/officeDocument/2006/relationships/slide" Target="slides/slide15.xml"/><Relationship Id="rId65" Type="http://schemas.openxmlformats.org/officeDocument/2006/relationships/font" Target="fonts/SourceCodePro-italic.fntdata"/><Relationship Id="rId24" Type="http://schemas.openxmlformats.org/officeDocument/2006/relationships/slide" Target="slides/slide18.xml"/><Relationship Id="rId68" Type="http://schemas.openxmlformats.org/officeDocument/2006/relationships/font" Target="fonts/OpenSans-bold.fntdata"/><Relationship Id="rId23" Type="http://schemas.openxmlformats.org/officeDocument/2006/relationships/slide" Target="slides/slide17.xml"/><Relationship Id="rId67" Type="http://schemas.openxmlformats.org/officeDocument/2006/relationships/font" Target="fonts/OpenSans-regular.fntdata"/><Relationship Id="rId60" Type="http://schemas.openxmlformats.org/officeDocument/2006/relationships/font" Target="fonts/Roboto-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oboto-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italic.fntdata"/><Relationship Id="rId14" Type="http://schemas.openxmlformats.org/officeDocument/2006/relationships/slide" Target="slides/slide8.xml"/><Relationship Id="rId58"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1cc7627b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1cc7627b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SLIDES_API149190497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SLIDES_API149190497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b737d2b6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b737d2b6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SLIDES_API149190497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SLIDES_API149190497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b737d2b6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b737d2b6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SLIDES_API149190497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SLIDES_API149190497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618ca1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618ca1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b737d2b6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b737d2b6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SLIDES_API53897222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SLIDES_API5389722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b0a997d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b0a997d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b737d2b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b737d2b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568a4a3d9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568a4a3d9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1cc7627b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1cc7627b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a:t>
            </a:r>
            <a:r>
              <a:rPr lang="en" sz="700"/>
              <a:t>         </a:t>
            </a:r>
            <a:r>
              <a:rPr lang="en"/>
              <a:t>In western music pitch are separated in to 7 main tones, can anyone tell me what these tones are? Or sing them.</a:t>
            </a:r>
            <a:endParaRPr/>
          </a:p>
          <a:p>
            <a:pPr indent="0" lvl="0" marL="0" rtl="0" algn="l">
              <a:lnSpc>
                <a:spcPct val="115000"/>
              </a:lnSpc>
              <a:spcBef>
                <a:spcPts val="1200"/>
              </a:spcBef>
              <a:spcAft>
                <a:spcPts val="0"/>
              </a:spcAft>
              <a:buClr>
                <a:schemeClr val="dk1"/>
              </a:buClr>
              <a:buSzPts val="1100"/>
              <a:buFont typeface="Arial"/>
              <a:buNone/>
            </a:pPr>
            <a:r>
              <a:rPr lang="en"/>
              <a:t>-</a:t>
            </a:r>
            <a:r>
              <a:rPr lang="en" sz="700"/>
              <a:t>         </a:t>
            </a:r>
            <a:r>
              <a:rPr lang="en"/>
              <a:t>Great, now when we talk about the distance between each tone we call them intervals, but when we talk about the distance between the same low and higher tone, we call them intervals.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Clr>
                <a:schemeClr val="dk1"/>
              </a:buClr>
              <a:buSzPts val="1100"/>
              <a:buFont typeface="Arial"/>
              <a:buNone/>
            </a:pPr>
            <a:r>
              <a:rPr lang="en"/>
              <a:t>#sing doremi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1cc7627b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1cc7627b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1cc7627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1cc7627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b437f5f2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b437f5f2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1cc7627b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1cc7627b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fc2241e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fc2241e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SLIDES_API4346802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SLIDES_API4346802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fc2241e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fc2241e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SLIDES_API185060060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SLIDES_API185060060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poll will launch automatically when you get to this slide.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313a343c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313a343c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68a4a3d9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68a4a3d9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1cc7627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1cc7627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3b437f5f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3b437f5f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b737d2b6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b737d2b6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b437f5f2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b437f5f2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721a8931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721a8931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72d532ca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72d532ca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3692da6f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3692da6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72d532ca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72d532ca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b737d2b6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b737d2b6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b437f5f2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b437f5f2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7618ca1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7618ca1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7618ca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7618ca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568a4a3d9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568a4a3d9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7618ca1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7618ca1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7618ca12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7618ca12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7618ca12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7618ca12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7618ca12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7618ca12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7618ca12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7618ca12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SLIDES_API144791264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SLIDES_API144791264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This is Slido interaction slide, please don't delete it.</a:t>
            </a:r>
            <a:br>
              <a:rPr lang="en"/>
            </a:br>
            <a:r>
              <a:rPr lang="en"/>
              <a:t>✅ Click on 'Present with Slido' and the questions from your audience will appear when you get to this slide.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7618ca12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7618ca12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7618ca12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7618ca12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b437f5f2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b437f5f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7618ca12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7618ca12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721a893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721a893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721a8931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721a8931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72d532c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72d532c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72d532c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72d532c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3"/>
              </a:buClr>
              <a:buSzPts val="13000"/>
              <a:buNone/>
              <a:defRPr sz="13000">
                <a:solidFill>
                  <a:schemeClr val="accent3"/>
                </a:solidFill>
              </a:defRPr>
            </a:lvl1pPr>
            <a:lvl2pPr lvl="1" rtl="0" algn="ctr">
              <a:spcBef>
                <a:spcPts val="0"/>
              </a:spcBef>
              <a:spcAft>
                <a:spcPts val="0"/>
              </a:spcAft>
              <a:buClr>
                <a:schemeClr val="accent3"/>
              </a:buClr>
              <a:buSzPts val="13000"/>
              <a:buNone/>
              <a:defRPr sz="13000">
                <a:solidFill>
                  <a:schemeClr val="accent3"/>
                </a:solidFill>
              </a:defRPr>
            </a:lvl2pPr>
            <a:lvl3pPr lvl="2" rtl="0" algn="ctr">
              <a:spcBef>
                <a:spcPts val="0"/>
              </a:spcBef>
              <a:spcAft>
                <a:spcPts val="0"/>
              </a:spcAft>
              <a:buClr>
                <a:schemeClr val="accent3"/>
              </a:buClr>
              <a:buSzPts val="13000"/>
              <a:buNone/>
              <a:defRPr sz="13000">
                <a:solidFill>
                  <a:schemeClr val="accent3"/>
                </a:solidFill>
              </a:defRPr>
            </a:lvl3pPr>
            <a:lvl4pPr lvl="3" rtl="0" algn="ctr">
              <a:spcBef>
                <a:spcPts val="0"/>
              </a:spcBef>
              <a:spcAft>
                <a:spcPts val="0"/>
              </a:spcAft>
              <a:buClr>
                <a:schemeClr val="accent3"/>
              </a:buClr>
              <a:buSzPts val="13000"/>
              <a:buNone/>
              <a:defRPr sz="13000">
                <a:solidFill>
                  <a:schemeClr val="accent3"/>
                </a:solidFill>
              </a:defRPr>
            </a:lvl4pPr>
            <a:lvl5pPr lvl="4" rtl="0" algn="ctr">
              <a:spcBef>
                <a:spcPts val="0"/>
              </a:spcBef>
              <a:spcAft>
                <a:spcPts val="0"/>
              </a:spcAft>
              <a:buClr>
                <a:schemeClr val="accent3"/>
              </a:buClr>
              <a:buSzPts val="13000"/>
              <a:buNone/>
              <a:defRPr sz="13000">
                <a:solidFill>
                  <a:schemeClr val="accent3"/>
                </a:solidFill>
              </a:defRPr>
            </a:lvl5pPr>
            <a:lvl6pPr lvl="5" rtl="0" algn="ctr">
              <a:spcBef>
                <a:spcPts val="0"/>
              </a:spcBef>
              <a:spcAft>
                <a:spcPts val="0"/>
              </a:spcAft>
              <a:buClr>
                <a:schemeClr val="accent3"/>
              </a:buClr>
              <a:buSzPts val="13000"/>
              <a:buNone/>
              <a:defRPr sz="13000">
                <a:solidFill>
                  <a:schemeClr val="accent3"/>
                </a:solidFill>
              </a:defRPr>
            </a:lvl6pPr>
            <a:lvl7pPr lvl="6" rtl="0" algn="ctr">
              <a:spcBef>
                <a:spcPts val="0"/>
              </a:spcBef>
              <a:spcAft>
                <a:spcPts val="0"/>
              </a:spcAft>
              <a:buClr>
                <a:schemeClr val="accent3"/>
              </a:buClr>
              <a:buSzPts val="13000"/>
              <a:buNone/>
              <a:defRPr sz="13000">
                <a:solidFill>
                  <a:schemeClr val="accent3"/>
                </a:solidFill>
              </a:defRPr>
            </a:lvl7pPr>
            <a:lvl8pPr lvl="7" rtl="0" algn="ctr">
              <a:spcBef>
                <a:spcPts val="0"/>
              </a:spcBef>
              <a:spcAft>
                <a:spcPts val="0"/>
              </a:spcAft>
              <a:buClr>
                <a:schemeClr val="accent3"/>
              </a:buClr>
              <a:buSzPts val="13000"/>
              <a:buNone/>
              <a:defRPr sz="13000">
                <a:solidFill>
                  <a:schemeClr val="accent3"/>
                </a:solidFill>
              </a:defRPr>
            </a:lvl8pPr>
            <a:lvl9pPr lvl="8" rtl="0"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Open Sans"/>
                <a:ea typeface="Open Sans"/>
                <a:cs typeface="Open Sans"/>
                <a:sym typeface="Open Sans"/>
              </a:defRPr>
            </a:lvl1pPr>
            <a:lvl2pPr lvl="1" rtl="0" algn="r">
              <a:buNone/>
              <a:defRPr sz="1000">
                <a:solidFill>
                  <a:schemeClr val="dk2"/>
                </a:solidFill>
                <a:latin typeface="Open Sans"/>
                <a:ea typeface="Open Sans"/>
                <a:cs typeface="Open Sans"/>
                <a:sym typeface="Open Sans"/>
              </a:defRPr>
            </a:lvl2pPr>
            <a:lvl3pPr lvl="2" rtl="0" algn="r">
              <a:buNone/>
              <a:defRPr sz="1000">
                <a:solidFill>
                  <a:schemeClr val="dk2"/>
                </a:solidFill>
                <a:latin typeface="Open Sans"/>
                <a:ea typeface="Open Sans"/>
                <a:cs typeface="Open Sans"/>
                <a:sym typeface="Open Sans"/>
              </a:defRPr>
            </a:lvl3pPr>
            <a:lvl4pPr lvl="3" rtl="0" algn="r">
              <a:buNone/>
              <a:defRPr sz="1000">
                <a:solidFill>
                  <a:schemeClr val="dk2"/>
                </a:solidFill>
                <a:latin typeface="Open Sans"/>
                <a:ea typeface="Open Sans"/>
                <a:cs typeface="Open Sans"/>
                <a:sym typeface="Open Sans"/>
              </a:defRPr>
            </a:lvl4pPr>
            <a:lvl5pPr lvl="4" rtl="0" algn="r">
              <a:buNone/>
              <a:defRPr sz="1000">
                <a:solidFill>
                  <a:schemeClr val="dk2"/>
                </a:solidFill>
                <a:latin typeface="Open Sans"/>
                <a:ea typeface="Open Sans"/>
                <a:cs typeface="Open Sans"/>
                <a:sym typeface="Open Sans"/>
              </a:defRPr>
            </a:lvl5pPr>
            <a:lvl6pPr lvl="5" rtl="0" algn="r">
              <a:buNone/>
              <a:defRPr sz="1000">
                <a:solidFill>
                  <a:schemeClr val="dk2"/>
                </a:solidFill>
                <a:latin typeface="Open Sans"/>
                <a:ea typeface="Open Sans"/>
                <a:cs typeface="Open Sans"/>
                <a:sym typeface="Open Sans"/>
              </a:defRPr>
            </a:lvl6pPr>
            <a:lvl7pPr lvl="6" rtl="0" algn="r">
              <a:buNone/>
              <a:defRPr sz="1000">
                <a:solidFill>
                  <a:schemeClr val="dk2"/>
                </a:solidFill>
                <a:latin typeface="Open Sans"/>
                <a:ea typeface="Open Sans"/>
                <a:cs typeface="Open Sans"/>
                <a:sym typeface="Open Sans"/>
              </a:defRPr>
            </a:lvl7pPr>
            <a:lvl8pPr lvl="7" rtl="0" algn="r">
              <a:buNone/>
              <a:defRPr sz="1000">
                <a:solidFill>
                  <a:schemeClr val="dk2"/>
                </a:solidFill>
                <a:latin typeface="Open Sans"/>
                <a:ea typeface="Open Sans"/>
                <a:cs typeface="Open Sans"/>
                <a:sym typeface="Open Sans"/>
              </a:defRPr>
            </a:lvl8pPr>
            <a:lvl9pPr lvl="8" rtl="0"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sli.do/features-google-slides?payload=eyJwcmVzZW50YXRpb25JZCI6IjFFMlVwNVZZN0Flak1ZS09GZHZHTTRuRkdsUzdTQ01CZ0hYa0puR3IwTzBFIiwic2xpZGVJZCI6IlNMSURFU19BUEkxNDkxOTA0OTczXzAifQ%3D%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drive.google.com/file/d/1PUEMC_G4OZ6VBgOaUV-xawGwWiIu28GT/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www.sli.do/features-google-slides?payload=eyJwcmVzZW50YXRpb25JZCI6IjFFMlVwNVZZN0Flak1ZS09GZHZHTTRuRkdsUzdTQ01CZ0hYa0puR3IwTzBFIiwic2xpZGVJZCI6IlNMSURFU19BUEkxNDkxOTA0OTczXzcifQ%3D%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drive.google.com/file/d/15Dec4cGgM_cEGgQKFW3y3Ynd9pBayneO/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sli.do/features-google-slides?payload=eyJwcmVzZW50YXRpb25JZCI6IjFFMlVwNVZZN0Flak1ZS09GZHZHTTRuRkdsUzdTQ01CZ0hYa0puR3IwTzBFIiwic2xpZGVJZCI6IlNMSURFU19BUEkxNDkxOTA0OTczXzIxIn0%3D" TargetMode="External"/><Relationship Id="rId4" Type="http://schemas.openxmlformats.org/officeDocument/2006/relationships/image" Target="../media/image4.png"/><Relationship Id="rId5" Type="http://schemas.openxmlformats.org/officeDocument/2006/relationships/hyperlink" Target="https://www.sli.do/features-google-slides?interaction-type=UXVpeg%3D%3D" TargetMode="External"/><Relationship Id="rId6"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mAGGPgxl6qU" TargetMode="Externa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hyperlink" Target="https://www.sli.do/features-google-slides?interaction-type=TXVsdGlwbGVDaG9pY2U%3D" TargetMode="External"/><Relationship Id="rId4" Type="http://schemas.openxmlformats.org/officeDocument/2006/relationships/image" Target="../media/image12.png"/><Relationship Id="rId5" Type="http://schemas.openxmlformats.org/officeDocument/2006/relationships/hyperlink" Target="https://www.sli.do/features-google-slides?payload=eyJwcmVzZW50YXRpb25JZCI6IjFFMlVwNVZZN0Flak1ZS09GZHZHTTRuRkdsUzdTQ01CZ0hYa0puR3IwTzBFIiwic2xpZGVJZCI6IlNMSURFU19BUEk1Mzg5NzIyMjRfMCJ9" TargetMode="External"/><Relationship Id="rId6" Type="http://schemas.openxmlformats.org/officeDocument/2006/relationships/image" Target="../media/image4.png"/><Relationship Id="rId7" Type="http://schemas.openxmlformats.org/officeDocument/2006/relationships/hyperlink" Target="https://chrome.google.com/webstore/detail/slido/dhhclfjehmpacimcdknijodpjpmppkii"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hyperlink" Target="http://drive.google.com/file/d/1xbw1KNXRTAGEDzM9C8OItyjYq-WUKzAp/view" TargetMode="External"/><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s2GpOgkKMIYSCIxM-C7mjPOsQnki3Yyl/view" TargetMode="External"/><Relationship Id="rId4" Type="http://schemas.openxmlformats.org/officeDocument/2006/relationships/image" Target="../media/image1.png"/><Relationship Id="rId5" Type="http://schemas.openxmlformats.org/officeDocument/2006/relationships/hyperlink" Target="http://drive.google.com/file/d/1IPlPWfgnUuizPsWKLdFmoa6Agtbj5DEd/vie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www.youtube.com/watch?v=_7Su2qPT_P0" TargetMode="External"/><Relationship Id="rId4"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24.png"/><Relationship Id="rId5" Type="http://schemas.openxmlformats.org/officeDocument/2006/relationships/hyperlink" Target="https://www.sli.do/features-google-slides?payload=eyJwcmVzZW50YXRpb25JZCI6IjFFMlVwNVZZN0Flak1ZS09GZHZHTTRuRkdsUzdTQ01CZ0hYa0puR3IwTzBFIiwic2xpZGVJZCI6IlNMSURFU19BUEk0MzQ2ODAyMzJfMCJ9" TargetMode="External"/><Relationship Id="rId6" Type="http://schemas.openxmlformats.org/officeDocument/2006/relationships/image" Target="../media/image4.png"/><Relationship Id="rId7" Type="http://schemas.openxmlformats.org/officeDocument/2006/relationships/hyperlink" Target="https://chrome.google.com/webstore/detail/slido/dhhclfjehmpacimcdknijodpjpmppki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youtube.com/watch?v=RZkIAVGlfWk" TargetMode="External"/><Relationship Id="rId4" Type="http://schemas.openxmlformats.org/officeDocument/2006/relationships/image" Target="../media/image3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www.sli.do/features-google-slides?interaction-type=V29yZENsb3Vk" TargetMode="External"/><Relationship Id="rId4" Type="http://schemas.openxmlformats.org/officeDocument/2006/relationships/image" Target="../media/image24.png"/><Relationship Id="rId5" Type="http://schemas.openxmlformats.org/officeDocument/2006/relationships/hyperlink" Target="https://www.sli.do/features-google-slides?payload=eyJwcmVzZW50YXRpb25JZCI6IjFFMlVwNVZZN0Flak1ZS09GZHZHTTRuRkdsUzdTQ01CZ0hYa0puR3IwTzBFIiwic2xpZGVJZCI6IlNMSURFU19BUEkxODUwNjAwNjAyXzAifQ%3D%3D" TargetMode="External"/><Relationship Id="rId6" Type="http://schemas.openxmlformats.org/officeDocument/2006/relationships/image" Target="../media/image4.png"/><Relationship Id="rId7" Type="http://schemas.openxmlformats.org/officeDocument/2006/relationships/hyperlink" Target="https://chrome.google.com/webstore/detail/slido/dhhclfjehmpacimcdknijodpjpmppkii"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youtube.com/watch?v=_D0ZQPqeJkk" TargetMode="External"/><Relationship Id="rId4"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www.youtube.com/watch?v=6zTc2hD2npA" TargetMode="External"/><Relationship Id="rId4"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hyperlink" Target="http://drive.google.com/file/d/1mnPUza2Oo-v_tOIUlPuNVvZtvjtp9Jpp/view" TargetMode="External"/><Relationship Id="rId5" Type="http://schemas.openxmlformats.org/officeDocument/2006/relationships/image" Target="../media/image1.png"/><Relationship Id="rId6" Type="http://schemas.openxmlformats.org/officeDocument/2006/relationships/hyperlink" Target="http://drive.google.com/file/d/17A3AyBMimzde4cjiFs4Q_Jppn73EL8Yf/view"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hyperlink" Target="http://drive.google.com/file/d/1-d_ArG4TSKaf2YsuPCuE70mNJINzBFxU/view" TargetMode="External"/><Relationship Id="rId5" Type="http://schemas.openxmlformats.org/officeDocument/2006/relationships/image" Target="../media/image1.png"/><Relationship Id="rId6" Type="http://schemas.openxmlformats.org/officeDocument/2006/relationships/hyperlink" Target="http://drive.google.com/file/d/1nj7jy1ic0SawcBraYzHikmX4mara3f1-/view" TargetMode="External"/><Relationship Id="rId7" Type="http://schemas.openxmlformats.org/officeDocument/2006/relationships/hyperlink" Target="http://drive.google.com/file/d/1hK13dk_nItwB8BnELC-JaM8VV2DB4vd8/view" TargetMode="External"/><Relationship Id="rId8" Type="http://schemas.openxmlformats.org/officeDocument/2006/relationships/hyperlink" Target="http://drive.google.com/file/d/1VHsIgR3OsrozQ_YgiR3D74RaH4HPufgl/view"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 Id="rId4" Type="http://schemas.openxmlformats.org/officeDocument/2006/relationships/image" Target="../media/image37.png"/><Relationship Id="rId5" Type="http://schemas.openxmlformats.org/officeDocument/2006/relationships/hyperlink" Target="http://drive.google.com/file/d/1-7YTq4dLfzIR2Efi3UGqMzhrrw6xw2dh/view" TargetMode="External"/><Relationship Id="rId6" Type="http://schemas.openxmlformats.org/officeDocument/2006/relationships/image" Target="../media/image1.png"/><Relationship Id="rId7" Type="http://schemas.openxmlformats.org/officeDocument/2006/relationships/hyperlink" Target="http://drive.google.com/file/d/1qPTj7-UfZiqaw4KK7mAftGTK8ZHK8at3/view"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www.youtube.com/watch?v=4591dCHe_sE" TargetMode="External"/><Relationship Id="rId4" Type="http://schemas.openxmlformats.org/officeDocument/2006/relationships/image" Target="../media/image2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www.youtube.com/watch?v=0Wuv3QEGItE" TargetMode="External"/><Relationship Id="rId4" Type="http://schemas.openxmlformats.org/officeDocument/2006/relationships/image" Target="../media/image3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0.png"/><Relationship Id="rId4" Type="http://schemas.openxmlformats.org/officeDocument/2006/relationships/hyperlink" Target="http://www.youtube.com/watch?v=hBlNa9_RCNw" TargetMode="External"/><Relationship Id="rId5" Type="http://schemas.openxmlformats.org/officeDocument/2006/relationships/image" Target="../media/image22.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www.youtube.com/watch?v=obkrMiyDrbs" TargetMode="External"/><Relationship Id="rId4" Type="http://schemas.openxmlformats.org/officeDocument/2006/relationships/image" Target="../media/image28.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hyperlink" Target="https://www.sli.do/features-google-slides?interaction-type=UUE%3D" TargetMode="External"/><Relationship Id="rId4" Type="http://schemas.openxmlformats.org/officeDocument/2006/relationships/image" Target="../media/image29.png"/><Relationship Id="rId5" Type="http://schemas.openxmlformats.org/officeDocument/2006/relationships/hyperlink" Target="https://www.sli.do/features-google-slides?payload=eyJwcmVzZW50YXRpb25JZCI6IjFFMlVwNVZZN0Flak1ZS09GZHZHTTRuRkdsUzdTQ01CZ0hYa0puR3IwTzBFIiwic2xpZGVJZCI6IlNMSURFU19BUEkxNDQ3OTEyNjQzXzAifQ%3D%3D" TargetMode="External"/><Relationship Id="rId6" Type="http://schemas.openxmlformats.org/officeDocument/2006/relationships/image" Target="../media/image4.png"/><Relationship Id="rId7" Type="http://schemas.openxmlformats.org/officeDocument/2006/relationships/hyperlink" Target="https://chrome.google.com/webstore/detail/slido/dhhclfjehmpacimcdknijodpjpmppkii"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www.youtube.com/watch?v=r9LCwI5iErE" TargetMode="External"/><Relationship Id="rId4" Type="http://schemas.openxmlformats.org/officeDocument/2006/relationships/image" Target="../media/image3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hyperlink" Target="http://drive.google.com/file/d/1T7UtTXCuuCHy1-bEFXwUhTMU5B6CP-hv/view" TargetMode="External"/><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hyperlink" Target="http://drive.google.com/file/d/1PUEMC_G4OZ6VBgOaUV-xawGwWiIu28GT/view"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hyperlink" Target="http://drive.google.com/file/d/15Dec4cGgM_cEGgQKFW3y3Ynd9pBayneO/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T7UtTXCuuCHy1-bEFXwUhTMU5B6CP-hv/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Musical Elements 2</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 name="Shape 127"/>
        <p:cNvGrpSpPr/>
        <p:nvPr/>
      </p:nvGrpSpPr>
      <p:grpSpPr>
        <a:xfrm>
          <a:off x="0" y="0"/>
          <a:ext cx="0" cy="0"/>
          <a:chOff x="0" y="0"/>
          <a:chExt cx="0" cy="0"/>
        </a:xfrm>
      </p:grpSpPr>
      <p:pic>
        <p:nvPicPr>
          <p:cNvPr descr="logo-id" id="128" name="Google Shape;128;p22">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129" name="Google Shape;129;p22"/>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Is this Major/Minor/Chromatic scales?</a:t>
            </a:r>
            <a:endParaRPr b="1" sz="3600">
              <a:solidFill>
                <a:srgbClr val="5B5B5B"/>
              </a:solidFill>
              <a:latin typeface="Roboto"/>
              <a:ea typeface="Roboto"/>
              <a:cs typeface="Roboto"/>
              <a:sym typeface="Roboto"/>
            </a:endParaRPr>
          </a:p>
        </p:txBody>
      </p:sp>
      <p:sp>
        <p:nvSpPr>
          <p:cNvPr descr="footer-id" id="130" name="Google Shape;130;p22"/>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131" name="Google Shape;131;p22">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title="minor scale.mp3">
            <a:hlinkClick r:id="rId3"/>
          </p:cNvPr>
          <p:cNvPicPr preferRelativeResize="0"/>
          <p:nvPr/>
        </p:nvPicPr>
        <p:blipFill>
          <a:blip r:embed="rId4">
            <a:alphaModFix/>
          </a:blip>
          <a:stretch>
            <a:fillRect/>
          </a:stretch>
        </p:blipFill>
        <p:spPr>
          <a:xfrm>
            <a:off x="3437096" y="1589525"/>
            <a:ext cx="1335450" cy="1335450"/>
          </a:xfrm>
          <a:prstGeom prst="rect">
            <a:avLst/>
          </a:prstGeom>
          <a:noFill/>
          <a:ln>
            <a:noFill/>
          </a:ln>
        </p:spPr>
      </p:pic>
      <p:sp>
        <p:nvSpPr>
          <p:cNvPr id="137" name="Google Shape;137;p23"/>
          <p:cNvSpPr/>
          <p:nvPr/>
        </p:nvSpPr>
        <p:spPr>
          <a:xfrm>
            <a:off x="1579805" y="636000"/>
            <a:ext cx="804036" cy="12196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2</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pic>
        <p:nvPicPr>
          <p:cNvPr descr="logo-id" id="142" name="Google Shape;142;p24">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143" name="Google Shape;143;p24"/>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Is this Major/Minor/Chromatic scales?</a:t>
            </a:r>
            <a:endParaRPr b="1" sz="3600">
              <a:solidFill>
                <a:srgbClr val="5B5B5B"/>
              </a:solidFill>
              <a:latin typeface="Roboto"/>
              <a:ea typeface="Roboto"/>
              <a:cs typeface="Roboto"/>
              <a:sym typeface="Roboto"/>
            </a:endParaRPr>
          </a:p>
        </p:txBody>
      </p:sp>
      <p:sp>
        <p:nvSpPr>
          <p:cNvPr descr="footer-id" id="144" name="Google Shape;144;p24"/>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145" name="Google Shape;145;p24">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5" title="chromatic scales.mp3">
            <a:hlinkClick r:id="rId3"/>
          </p:cNvPr>
          <p:cNvPicPr preferRelativeResize="0"/>
          <p:nvPr/>
        </p:nvPicPr>
        <p:blipFill>
          <a:blip r:embed="rId4">
            <a:alphaModFix/>
          </a:blip>
          <a:stretch>
            <a:fillRect/>
          </a:stretch>
        </p:blipFill>
        <p:spPr>
          <a:xfrm>
            <a:off x="2586689" y="1747550"/>
            <a:ext cx="1201200" cy="1201200"/>
          </a:xfrm>
          <a:prstGeom prst="rect">
            <a:avLst/>
          </a:prstGeom>
          <a:noFill/>
          <a:ln>
            <a:noFill/>
          </a:ln>
        </p:spPr>
      </p:pic>
      <p:sp>
        <p:nvSpPr>
          <p:cNvPr id="151" name="Google Shape;151;p25"/>
          <p:cNvSpPr/>
          <p:nvPr/>
        </p:nvSpPr>
        <p:spPr>
          <a:xfrm>
            <a:off x="1579805" y="636000"/>
            <a:ext cx="795554" cy="123997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pic>
        <p:nvPicPr>
          <p:cNvPr descr="logo-id" id="156" name="Google Shape;156;p26">
            <a:hlinkClick r:id="rId3"/>
          </p:cNvPr>
          <p:cNvPicPr preferRelativeResize="0"/>
          <p:nvPr/>
        </p:nvPicPr>
        <p:blipFill>
          <a:blip r:embed="rId4">
            <a:alphaModFix/>
          </a:blip>
          <a:stretch>
            <a:fillRect/>
          </a:stretch>
        </p:blipFill>
        <p:spPr>
          <a:xfrm>
            <a:off x="2612020" y="508000"/>
            <a:ext cx="874500" cy="382594"/>
          </a:xfrm>
          <a:prstGeom prst="rect">
            <a:avLst/>
          </a:prstGeom>
          <a:noFill/>
          <a:ln>
            <a:noFill/>
          </a:ln>
        </p:spPr>
      </p:pic>
      <p:sp>
        <p:nvSpPr>
          <p:cNvPr descr="title-id" id="157" name="Google Shape;157;p26"/>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Is this Major/Minor/Chromatic scales?</a:t>
            </a:r>
            <a:endParaRPr b="1" sz="3600">
              <a:solidFill>
                <a:srgbClr val="5B5B5B"/>
              </a:solidFill>
              <a:latin typeface="Roboto"/>
              <a:ea typeface="Roboto"/>
              <a:cs typeface="Roboto"/>
              <a:sym typeface="Roboto"/>
            </a:endParaRPr>
          </a:p>
        </p:txBody>
      </p:sp>
      <p:sp>
        <p:nvSpPr>
          <p:cNvPr descr="footer-id" id="158" name="Google Shape;158;p26"/>
          <p:cNvSpPr txBox="1"/>
          <p:nvPr/>
        </p:nvSpPr>
        <p:spPr>
          <a:xfrm>
            <a:off x="2590800" y="4381500"/>
            <a:ext cx="62991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r>
              <a:rPr lang="en">
                <a:solidFill>
                  <a:srgbClr val="5B5B5B"/>
                </a:solidFill>
                <a:latin typeface="Roboto"/>
                <a:ea typeface="Roboto"/>
                <a:cs typeface="Roboto"/>
                <a:sym typeface="Roboto"/>
              </a:rPr>
              <a:t> Start presenting to display the poll results on this slide.</a:t>
            </a:r>
            <a:endParaRPr>
              <a:solidFill>
                <a:srgbClr val="5B5B5B"/>
              </a:solidFill>
              <a:latin typeface="Roboto"/>
              <a:ea typeface="Roboto"/>
              <a:cs typeface="Roboto"/>
              <a:sym typeface="Roboto"/>
            </a:endParaRPr>
          </a:p>
        </p:txBody>
      </p:sp>
      <p:pic>
        <p:nvPicPr>
          <p:cNvPr descr="poll-type-id" id="159" name="Google Shape;159;p26">
            <a:hlinkClick r:id="rId5"/>
          </p:cNvPr>
          <p:cNvPicPr preferRelativeResize="0"/>
          <p:nvPr/>
        </p:nvPicPr>
        <p:blipFill>
          <a:blip r:embed="rId6">
            <a:alphaModFix/>
          </a:blip>
          <a:stretch>
            <a:fillRect/>
          </a:stretch>
        </p:blipFill>
        <p:spPr>
          <a:xfrm>
            <a:off x="508000" y="1657350"/>
            <a:ext cx="1828800" cy="1828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Modulation &amp; Tonic Key</a:t>
            </a:r>
            <a:endParaRPr sz="4040"/>
          </a:p>
        </p:txBody>
      </p:sp>
      <p:sp>
        <p:nvSpPr>
          <p:cNvPr id="165" name="Google Shape;165;p27"/>
          <p:cNvSpPr txBox="1"/>
          <p:nvPr>
            <p:ph idx="1" type="body"/>
          </p:nvPr>
        </p:nvSpPr>
        <p:spPr>
          <a:xfrm>
            <a:off x="311700" y="1266325"/>
            <a:ext cx="8520600" cy="9408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Tonic key is also known as the </a:t>
            </a:r>
            <a:r>
              <a:rPr b="1" lang="en" sz="2500"/>
              <a:t>TONIC</a:t>
            </a:r>
            <a:r>
              <a:rPr lang="en" sz="2500"/>
              <a:t> or </a:t>
            </a:r>
            <a:r>
              <a:rPr b="1" lang="en" sz="2500"/>
              <a:t>HOME KEY.</a:t>
            </a:r>
            <a:endParaRPr b="1" sz="2500"/>
          </a:p>
          <a:p>
            <a:pPr indent="-387350" lvl="0" marL="457200" rtl="0" algn="l">
              <a:spcBef>
                <a:spcPts val="0"/>
              </a:spcBef>
              <a:spcAft>
                <a:spcPts val="0"/>
              </a:spcAft>
              <a:buSzPts val="2500"/>
              <a:buChar char="●"/>
            </a:pPr>
            <a:r>
              <a:rPr b="1" lang="en" sz="2500"/>
              <a:t>MODULATION</a:t>
            </a:r>
            <a:r>
              <a:rPr lang="en" sz="2500"/>
              <a:t> is when the </a:t>
            </a:r>
            <a:r>
              <a:rPr b="1" lang="en" sz="2500"/>
              <a:t>TONIC KEY</a:t>
            </a:r>
            <a:r>
              <a:rPr lang="en" sz="2500"/>
              <a:t> shifted away to another </a:t>
            </a:r>
            <a:r>
              <a:rPr b="1" lang="en" sz="2500"/>
              <a:t>KEY.</a:t>
            </a:r>
            <a:endParaRPr b="1"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Celebrate the 20th anniversary of the hit Backstreet Boys song “I Want It That Way” with this special Millennium 20 Edition of the iconic music video.&#10;Listen to your favorite songs by the Backstreet Boys: https://BackstreetBoys.lnk.to/essentialsYD&#10; &#10;Originally released in 1999, take a look back at the group’s #1 classic - complete with pop-up facts and special memories from BSB!&#10; &#10;Subscribe to the Backstreet Boys YouTube Channel: https://BackstreetBoys.lnk.to/subscribeYD&#10;&#10;DNA - our brand new album - features the singles “No Place”, “Don’t Go Breaking My Heart”, &quot;Chances” and more! &#10;Get it here: https://BackstreetBoys.lnk.to/DNAYD&#10; &#10;Follow Backstreet Boys:&#10;Facebook: https://BackstreetBoys.lnk.to/followFI&#10;Instagram: https://BackstreetBoys.lnk.to/followII&#10;Twitter: https://BackstreetBoys.lnk.to/followTI&#10;Website: https://BackstreetBoys.lnk.to/followWI&#10;Spotify: https://BackstreetBoys.lnk.to/followSI&#10;YouTube: https://BackstreetBoys.lnk.to/subscribeYD&#10; &#10;“I Want It That Way” Lyrics:&#10;You are my fire&#10;The one desire&#10;Believe when I say&#10;I want it that way&#10;But we are two worlds apart&#10;Can't reach to your heart&#10;When you say&#10;That I want it that way&#10;Tell me why&#10;Ain't nothin' but a heartache&#10;Tell me why&#10;Ain't nothin' but a mistake&#10;Tell me why&#10;I never want to hear you say&#10;I want it that way&#10;Am I your fire?&#10;Your one desire&#10;Yes I know it's too late&#10;But I want it that way&#10;Tell me why&#10;Ain't nothin' but a heartache&#10;Tell me why&#10;Ain't nothin' but a mistake&#10;Tell me why&#10;I never want to hear you say&#10;I want it that way&#10;Now I can see that we've fallen apart&#10;From the way that it used to be Yeah&#10;No matter the distance&#10;I want you to know&#10;That deep down inside of me&#10;You are my fire&#10;The one desire&#10;You are (you are you are you are)&#10;Don't want to hear you say&#10;Ain't nothin' but a heartache&#10;Ain't nothin' but a mistake&#10;(Don't want to hear you say)&#10;I never want to hear you say&#10;I want it that way&#10;Tell me why&#10;Ain't nothin' but a heartache&#10;Tell me why&#10;Ain't nothin' but a mistake&#10;Tell me why&#10;I never want to hear you say&#10;I want it that way&#10;Tell me why&#10;Ain't nothin' but a heartache&#10;Ain't nothin' but a mistake&#10;Tell me why&#10;I never want to hear you say&#10;(Never want to hear you say it)&#10;I want it that way&#10;'Cause I want it that way&#10; &#10;#BackstreetBoys #BSB #IWantItThatWay #IWantItThatWay20 #Vevo" id="172" name="Google Shape;172;p28" title="Backstreet Boys - I Want It That Way (Millennium 20 Edition)">
            <a:hlinkClick r:id="rId3"/>
          </p:cNvPr>
          <p:cNvPicPr preferRelativeResize="0"/>
          <p:nvPr/>
        </p:nvPicPr>
        <p:blipFill>
          <a:blip r:embed="rId4">
            <a:alphaModFix/>
          </a:blip>
          <a:stretch>
            <a:fillRect/>
          </a:stretch>
        </p:blipFill>
        <p:spPr>
          <a:xfrm>
            <a:off x="1199063" y="42037"/>
            <a:ext cx="6745876" cy="5059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pic>
        <p:nvPicPr>
          <p:cNvPr descr="poll-type-id" id="177" name="Google Shape;177;p2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178" name="Google Shape;178;p2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179" name="Google Shape;179;p2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Can you hear the modulation?</a:t>
            </a:r>
            <a:endParaRPr b="1" sz="3600">
              <a:solidFill>
                <a:srgbClr val="5B5B5B"/>
              </a:solidFill>
              <a:latin typeface="Roboto"/>
              <a:ea typeface="Roboto"/>
              <a:cs typeface="Roboto"/>
              <a:sym typeface="Roboto"/>
            </a:endParaRPr>
          </a:p>
        </p:txBody>
      </p:sp>
      <p:sp>
        <p:nvSpPr>
          <p:cNvPr descr="footer-id" id="180" name="Google Shape;180;p29"/>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181" name="Google Shape;181;p29"/>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85" name="Shape 185"/>
        <p:cNvGrpSpPr/>
        <p:nvPr/>
      </p:nvGrpSpPr>
      <p:grpSpPr>
        <a:xfrm>
          <a:off x="0" y="0"/>
          <a:ext cx="0" cy="0"/>
          <a:chOff x="0" y="0"/>
          <a:chExt cx="0" cy="0"/>
        </a:xfrm>
      </p:grpSpPr>
      <p:sp>
        <p:nvSpPr>
          <p:cNvPr id="186" name="Google Shape;186;p30"/>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0000"/>
                </a:solidFill>
              </a:rPr>
              <a:t>Intervals</a:t>
            </a:r>
            <a:endParaRPr>
              <a:solidFill>
                <a:srgbClr val="000000"/>
              </a:solidFill>
            </a:endParaRPr>
          </a:p>
        </p:txBody>
      </p:sp>
      <p:sp>
        <p:nvSpPr>
          <p:cNvPr id="187" name="Google Shape;187;p30"/>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Distance between two pitch.</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1"/>
          <p:cNvPicPr preferRelativeResize="0"/>
          <p:nvPr/>
        </p:nvPicPr>
        <p:blipFill>
          <a:blip r:embed="rId3">
            <a:alphaModFix/>
          </a:blip>
          <a:stretch>
            <a:fillRect/>
          </a:stretch>
        </p:blipFill>
        <p:spPr>
          <a:xfrm>
            <a:off x="549163" y="391350"/>
            <a:ext cx="8045675" cy="3940225"/>
          </a:xfrm>
          <a:prstGeom prst="rect">
            <a:avLst/>
          </a:prstGeom>
          <a:noFill/>
          <a:ln cap="flat" cmpd="sng" w="28575">
            <a:solidFill>
              <a:srgbClr val="FF99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90250" y="526350"/>
            <a:ext cx="5613600" cy="4090800"/>
          </a:xfrm>
          <a:prstGeom prst="rect">
            <a:avLst/>
          </a:prstGeom>
        </p:spPr>
        <p:txBody>
          <a:bodyPr anchorCtr="0" anchor="ctr" bIns="91425" lIns="91425" spcFirstLastPara="1" rIns="91425" wrap="square" tIns="91425">
            <a:normAutofit fontScale="90000"/>
          </a:bodyPr>
          <a:lstStyle/>
          <a:p>
            <a:pPr indent="-537210" lvl="0" marL="457200" rtl="0" algn="l">
              <a:spcBef>
                <a:spcPts val="0"/>
              </a:spcBef>
              <a:spcAft>
                <a:spcPts val="0"/>
              </a:spcAft>
              <a:buSzPct val="100000"/>
              <a:buChar char="●"/>
            </a:pPr>
            <a:r>
              <a:rPr lang="en"/>
              <a:t>Key</a:t>
            </a:r>
            <a:endParaRPr/>
          </a:p>
          <a:p>
            <a:pPr indent="-537210" lvl="0" marL="457200" rtl="0" algn="l">
              <a:spcBef>
                <a:spcPts val="0"/>
              </a:spcBef>
              <a:spcAft>
                <a:spcPts val="0"/>
              </a:spcAft>
              <a:buSzPct val="100000"/>
              <a:buChar char="●"/>
            </a:pPr>
            <a:r>
              <a:rPr lang="en"/>
              <a:t>Scales</a:t>
            </a:r>
            <a:endParaRPr/>
          </a:p>
          <a:p>
            <a:pPr indent="-537210" lvl="0" marL="457200" rtl="0" algn="l">
              <a:spcBef>
                <a:spcPts val="0"/>
              </a:spcBef>
              <a:spcAft>
                <a:spcPts val="0"/>
              </a:spcAft>
              <a:buSzPct val="100000"/>
              <a:buChar char="●"/>
            </a:pPr>
            <a:r>
              <a:rPr lang="en"/>
              <a:t>Intervals</a:t>
            </a:r>
            <a:endParaRPr/>
          </a:p>
          <a:p>
            <a:pPr indent="-537210" lvl="0" marL="457200" rtl="0" algn="l">
              <a:spcBef>
                <a:spcPts val="0"/>
              </a:spcBef>
              <a:spcAft>
                <a:spcPts val="0"/>
              </a:spcAft>
              <a:buSzPct val="100000"/>
              <a:buChar char="●"/>
            </a:pPr>
            <a:r>
              <a:rPr lang="en"/>
              <a:t>Tone Colour</a:t>
            </a:r>
            <a:endParaRPr/>
          </a:p>
          <a:p>
            <a:pPr indent="-537210" lvl="0" marL="457200" rtl="0" algn="l">
              <a:spcBef>
                <a:spcPts val="0"/>
              </a:spcBef>
              <a:spcAft>
                <a:spcPts val="0"/>
              </a:spcAft>
              <a:buSzPct val="100000"/>
              <a:buChar char="●"/>
            </a:pPr>
            <a:r>
              <a:rPr lang="en"/>
              <a:t>Theme</a:t>
            </a:r>
            <a:endParaRPr/>
          </a:p>
          <a:p>
            <a:pPr indent="-537210" lvl="0" marL="457200" rtl="0" algn="l">
              <a:spcBef>
                <a:spcPts val="0"/>
              </a:spcBef>
              <a:spcAft>
                <a:spcPts val="0"/>
              </a:spcAft>
              <a:buSzPct val="100000"/>
              <a:buChar char="●"/>
            </a:pPr>
            <a:r>
              <a:rPr lang="en"/>
              <a:t>Harmonies</a:t>
            </a:r>
            <a:endParaRPr/>
          </a:p>
          <a:p>
            <a:pPr indent="-537210" lvl="0" marL="457200" rtl="0" algn="l">
              <a:spcBef>
                <a:spcPts val="0"/>
              </a:spcBef>
              <a:spcAft>
                <a:spcPts val="0"/>
              </a:spcAft>
              <a:buSzPct val="100000"/>
              <a:buChar char="●"/>
            </a:pPr>
            <a:r>
              <a:rPr lang="en"/>
              <a:t>Textures &amp; Forms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2"/>
          <p:cNvPicPr preferRelativeResize="0"/>
          <p:nvPr/>
        </p:nvPicPr>
        <p:blipFill>
          <a:blip r:embed="rId3">
            <a:alphaModFix/>
          </a:blip>
          <a:stretch>
            <a:fillRect/>
          </a:stretch>
        </p:blipFill>
        <p:spPr>
          <a:xfrm>
            <a:off x="1559116" y="229900"/>
            <a:ext cx="6025771" cy="4577625"/>
          </a:xfrm>
          <a:prstGeom prst="rect">
            <a:avLst/>
          </a:prstGeom>
          <a:noFill/>
          <a:ln>
            <a:noFill/>
          </a:ln>
        </p:spPr>
      </p:pic>
      <p:sp>
        <p:nvSpPr>
          <p:cNvPr id="198" name="Google Shape;198;p32"/>
          <p:cNvSpPr/>
          <p:nvPr/>
        </p:nvSpPr>
        <p:spPr>
          <a:xfrm rot="5400000">
            <a:off x="2895350" y="4271075"/>
            <a:ext cx="238500" cy="4938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99" name="Google Shape;199;p32"/>
          <p:cNvSpPr/>
          <p:nvPr/>
        </p:nvSpPr>
        <p:spPr>
          <a:xfrm rot="-5400000">
            <a:off x="2595875" y="299450"/>
            <a:ext cx="127800" cy="3804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2"/>
          <p:cNvSpPr txBox="1"/>
          <p:nvPr/>
        </p:nvSpPr>
        <p:spPr>
          <a:xfrm>
            <a:off x="1258925" y="0"/>
            <a:ext cx="2801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pen Sans"/>
                <a:ea typeface="Open Sans"/>
                <a:cs typeface="Open Sans"/>
                <a:sym typeface="Open Sans"/>
              </a:rPr>
              <a:t>SEMITONE / HALF-STEP</a:t>
            </a:r>
            <a:endParaRPr b="1" sz="1700">
              <a:latin typeface="Open Sans"/>
              <a:ea typeface="Open Sans"/>
              <a:cs typeface="Open Sans"/>
              <a:sym typeface="Open Sans"/>
            </a:endParaRPr>
          </a:p>
        </p:txBody>
      </p:sp>
      <p:sp>
        <p:nvSpPr>
          <p:cNvPr id="201" name="Google Shape;201;p32"/>
          <p:cNvSpPr txBox="1"/>
          <p:nvPr/>
        </p:nvSpPr>
        <p:spPr>
          <a:xfrm>
            <a:off x="2324900" y="4637225"/>
            <a:ext cx="1745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Open Sans"/>
                <a:ea typeface="Open Sans"/>
                <a:cs typeface="Open Sans"/>
                <a:sym typeface="Open Sans"/>
              </a:rPr>
              <a:t>TONE / STEP</a:t>
            </a:r>
            <a:endParaRPr b="1" sz="1700">
              <a:latin typeface="Open Sans"/>
              <a:ea typeface="Open Sans"/>
              <a:cs typeface="Open Sans"/>
              <a:sym typeface="Open Sans"/>
            </a:endParaRPr>
          </a:p>
        </p:txBody>
      </p:sp>
      <p:sp>
        <p:nvSpPr>
          <p:cNvPr id="202" name="Google Shape;202;p32"/>
          <p:cNvSpPr/>
          <p:nvPr/>
        </p:nvSpPr>
        <p:spPr>
          <a:xfrm>
            <a:off x="2416825" y="1759950"/>
            <a:ext cx="3631500" cy="1187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2"/>
          <p:cNvSpPr/>
          <p:nvPr/>
        </p:nvSpPr>
        <p:spPr>
          <a:xfrm>
            <a:off x="1938725" y="1233750"/>
            <a:ext cx="5039084" cy="446400"/>
          </a:xfrm>
          <a:prstGeom prst="rect">
            <a:avLst/>
          </a:prstGeom>
        </p:spPr>
        <p:txBody>
          <a:bodyPr>
            <a:prstTxWarp prst="textPlain"/>
          </a:bodyPr>
          <a:lstStyle/>
          <a:p>
            <a:pPr lvl="0" algn="ctr"/>
            <a:r>
              <a:rPr b="0" i="1">
                <a:ln cap="flat" cmpd="sng" w="9525">
                  <a:solidFill>
                    <a:schemeClr val="dk2"/>
                  </a:solidFill>
                  <a:prstDash val="solid"/>
                  <a:round/>
                  <a:headEnd len="sm" w="sm" type="none"/>
                  <a:tailEnd len="sm" w="sm" type="none"/>
                </a:ln>
                <a:solidFill>
                  <a:srgbClr val="FF9900"/>
                </a:solidFill>
                <a:latin typeface="Calibri"/>
              </a:rPr>
              <a:t>Enharmonic notes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000"/>
                                        <p:tgtEl>
                                          <p:spTgt spid="1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000"/>
                                        <p:tgtEl>
                                          <p:spTgt spid="20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1000"/>
                                        <p:tgtEl>
                                          <p:spTgt spid="20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1000"/>
                                        <p:tgtEl>
                                          <p:spTgt spid="2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000"/>
                                        <p:tgtEl>
                                          <p:spTgt spid="2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1121250" y="197150"/>
            <a:ext cx="69015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Leaps &amp; Steps</a:t>
            </a:r>
            <a:endParaRPr/>
          </a:p>
        </p:txBody>
      </p:sp>
      <p:pic>
        <p:nvPicPr>
          <p:cNvPr id="209" name="Google Shape;209;p33"/>
          <p:cNvPicPr preferRelativeResize="0"/>
          <p:nvPr/>
        </p:nvPicPr>
        <p:blipFill>
          <a:blip r:embed="rId3">
            <a:alphaModFix/>
          </a:blip>
          <a:stretch>
            <a:fillRect/>
          </a:stretch>
        </p:blipFill>
        <p:spPr>
          <a:xfrm>
            <a:off x="844629" y="1152425"/>
            <a:ext cx="3022275" cy="1094816"/>
          </a:xfrm>
          <a:prstGeom prst="rect">
            <a:avLst/>
          </a:prstGeom>
          <a:noFill/>
          <a:ln>
            <a:noFill/>
          </a:ln>
        </p:spPr>
      </p:pic>
      <p:pic>
        <p:nvPicPr>
          <p:cNvPr id="210" name="Google Shape;210;p33"/>
          <p:cNvPicPr preferRelativeResize="0"/>
          <p:nvPr/>
        </p:nvPicPr>
        <p:blipFill>
          <a:blip r:embed="rId4">
            <a:alphaModFix/>
          </a:blip>
          <a:stretch>
            <a:fillRect/>
          </a:stretch>
        </p:blipFill>
        <p:spPr>
          <a:xfrm>
            <a:off x="1089325" y="3176477"/>
            <a:ext cx="2769365" cy="985334"/>
          </a:xfrm>
          <a:prstGeom prst="rect">
            <a:avLst/>
          </a:prstGeom>
          <a:noFill/>
          <a:ln>
            <a:noFill/>
          </a:ln>
        </p:spPr>
      </p:pic>
      <p:sp>
        <p:nvSpPr>
          <p:cNvPr id="211" name="Google Shape;211;p33"/>
          <p:cNvSpPr txBox="1"/>
          <p:nvPr/>
        </p:nvSpPr>
        <p:spPr>
          <a:xfrm>
            <a:off x="1794137" y="2353849"/>
            <a:ext cx="135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Leap</a:t>
            </a:r>
            <a:endParaRPr sz="1800">
              <a:latin typeface="Source Code Pro"/>
              <a:ea typeface="Source Code Pro"/>
              <a:cs typeface="Source Code Pro"/>
              <a:sym typeface="Source Code Pro"/>
            </a:endParaRPr>
          </a:p>
        </p:txBody>
      </p:sp>
      <p:sp>
        <p:nvSpPr>
          <p:cNvPr id="212" name="Google Shape;212;p33"/>
          <p:cNvSpPr txBox="1"/>
          <p:nvPr/>
        </p:nvSpPr>
        <p:spPr>
          <a:xfrm>
            <a:off x="1907399" y="4323176"/>
            <a:ext cx="135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ource Code Pro"/>
                <a:ea typeface="Source Code Pro"/>
                <a:cs typeface="Source Code Pro"/>
                <a:sym typeface="Source Code Pro"/>
              </a:rPr>
              <a:t>Step</a:t>
            </a:r>
            <a:endParaRPr sz="1800">
              <a:latin typeface="Source Code Pro"/>
              <a:ea typeface="Source Code Pro"/>
              <a:cs typeface="Source Code Pro"/>
              <a:sym typeface="Source Code Pro"/>
            </a:endParaRPr>
          </a:p>
        </p:txBody>
      </p:sp>
      <p:graphicFrame>
        <p:nvGraphicFramePr>
          <p:cNvPr id="213" name="Google Shape;213;p33"/>
          <p:cNvGraphicFramePr/>
          <p:nvPr/>
        </p:nvGraphicFramePr>
        <p:xfrm>
          <a:off x="5925925" y="986900"/>
          <a:ext cx="3000000" cy="3000000"/>
        </p:xfrm>
        <a:graphic>
          <a:graphicData uri="http://schemas.openxmlformats.org/drawingml/2006/table">
            <a:tbl>
              <a:tblPr>
                <a:noFill/>
                <a:tableStyleId>{CFA17961-FBF5-49E5-AFCC-ECCDC2EEEF47}</a:tableStyleId>
              </a:tblPr>
              <a:tblGrid>
                <a:gridCol w="995150"/>
                <a:gridCol w="1704625"/>
              </a:tblGrid>
              <a:tr h="381000">
                <a:tc>
                  <a:txBody>
                    <a:bodyPr/>
                    <a:lstStyle/>
                    <a:p>
                      <a:pPr indent="0" lvl="0" marL="0" rtl="0" algn="l">
                        <a:spcBef>
                          <a:spcPts val="0"/>
                        </a:spcBef>
                        <a:spcAft>
                          <a:spcPts val="0"/>
                        </a:spcAft>
                        <a:buNone/>
                      </a:pPr>
                      <a:r>
                        <a:rPr b="1" lang="en"/>
                        <a:t>Interval</a:t>
                      </a:r>
                      <a:endParaRPr b="1"/>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b="1" lang="en"/>
                        <a:t>Names</a:t>
                      </a:r>
                      <a:endParaRPr b="1"/>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accent1"/>
                    </a:solidFill>
                  </a:tcPr>
                </a:tc>
              </a:tr>
              <a:tr h="381000">
                <a:tc>
                  <a:txBody>
                    <a:bodyPr/>
                    <a:lstStyle/>
                    <a:p>
                      <a:pPr indent="0" lvl="0" marL="0" rtl="0" algn="l">
                        <a:spcBef>
                          <a:spcPts val="0"/>
                        </a:spcBef>
                        <a:spcAft>
                          <a:spcPts val="0"/>
                        </a:spcAft>
                        <a:buNone/>
                      </a:pPr>
                      <a:r>
                        <a:rPr lang="en"/>
                        <a:t>2nd</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Major/ Minor 2nd</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3rd</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Major/ Minor 3rd</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4th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Perfect 4th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5th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Perfect 5th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6th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Major/ Minor 6th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7th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Major/ Minor 7th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r h="381000">
                <a:tc>
                  <a:txBody>
                    <a:bodyPr/>
                    <a:lstStyle/>
                    <a:p>
                      <a:pPr indent="0" lvl="0" marL="0" rtl="0" algn="l">
                        <a:spcBef>
                          <a:spcPts val="0"/>
                        </a:spcBef>
                        <a:spcAft>
                          <a:spcPts val="0"/>
                        </a:spcAft>
                        <a:buNone/>
                      </a:pPr>
                      <a:r>
                        <a:rPr lang="en"/>
                        <a:t>8th</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Octave</a:t>
                      </a:r>
                      <a:endParaRPr/>
                    </a:p>
                  </a:txBody>
                  <a:tcPr marT="91425" marB="91425" marR="91425" marL="91425">
                    <a:lnL cap="flat" cmpd="sng" w="9525">
                      <a:solidFill>
                        <a:schemeClr val="accent4"/>
                      </a:solidFill>
                      <a:prstDash val="solid"/>
                      <a:round/>
                      <a:headEnd len="sm" w="sm" type="none"/>
                      <a:tailEnd len="sm" w="sm" type="none"/>
                    </a:lnL>
                    <a:lnR cap="flat" cmpd="sng" w="9525">
                      <a:solidFill>
                        <a:schemeClr val="accent4"/>
                      </a:solidFill>
                      <a:prstDash val="solid"/>
                      <a:round/>
                      <a:headEnd len="sm" w="sm" type="none"/>
                      <a:tailEnd len="sm" w="sm" type="none"/>
                    </a:lnR>
                    <a:lnT cap="flat" cmpd="sng" w="9525">
                      <a:solidFill>
                        <a:schemeClr val="accent4"/>
                      </a:solidFill>
                      <a:prstDash val="solid"/>
                      <a:round/>
                      <a:headEnd len="sm" w="sm" type="none"/>
                      <a:tailEnd len="sm" w="sm" type="none"/>
                    </a:lnT>
                    <a:lnB cap="flat" cmpd="sng" w="9525">
                      <a:solidFill>
                        <a:schemeClr val="accent4"/>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do some “analysis”!</a:t>
            </a:r>
            <a:endParaRPr/>
          </a:p>
        </p:txBody>
      </p:sp>
      <p:sp>
        <p:nvSpPr>
          <p:cNvPr id="219" name="Google Shape;219;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4"/>
          <p:cNvPicPr preferRelativeResize="0"/>
          <p:nvPr/>
        </p:nvPicPr>
        <p:blipFill>
          <a:blip r:embed="rId3">
            <a:alphaModFix/>
          </a:blip>
          <a:stretch>
            <a:fillRect/>
          </a:stretch>
        </p:blipFill>
        <p:spPr>
          <a:xfrm>
            <a:off x="467542" y="1017449"/>
            <a:ext cx="8208909" cy="3991025"/>
          </a:xfrm>
          <a:prstGeom prst="rect">
            <a:avLst/>
          </a:prstGeom>
          <a:noFill/>
          <a:ln>
            <a:noFill/>
          </a:ln>
        </p:spPr>
      </p:pic>
      <p:pic>
        <p:nvPicPr>
          <p:cNvPr id="221" name="Google Shape;221;p34" title="twinkle star.mp3">
            <a:hlinkClick r:id="rId4"/>
          </p:cNvPr>
          <p:cNvPicPr preferRelativeResize="0"/>
          <p:nvPr/>
        </p:nvPicPr>
        <p:blipFill>
          <a:blip r:embed="rId5">
            <a:alphaModFix/>
          </a:blip>
          <a:stretch>
            <a:fillRect/>
          </a:stretch>
        </p:blipFill>
        <p:spPr>
          <a:xfrm>
            <a:off x="5451475" y="391352"/>
            <a:ext cx="626100" cy="62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5" name="Shape 225"/>
        <p:cNvGrpSpPr/>
        <p:nvPr/>
      </p:nvGrpSpPr>
      <p:grpSpPr>
        <a:xfrm>
          <a:off x="0" y="0"/>
          <a:ext cx="0" cy="0"/>
          <a:chOff x="0" y="0"/>
          <a:chExt cx="0" cy="0"/>
        </a:xfrm>
      </p:grpSpPr>
      <p:sp>
        <p:nvSpPr>
          <p:cNvPr id="226" name="Google Shape;226;p3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0000"/>
                </a:solidFill>
              </a:rPr>
              <a:t>Tone Color</a:t>
            </a:r>
            <a:endParaRPr>
              <a:solidFill>
                <a:srgbClr val="000000"/>
              </a:solidFill>
            </a:endParaRPr>
          </a:p>
        </p:txBody>
      </p:sp>
      <p:sp>
        <p:nvSpPr>
          <p:cNvPr id="227" name="Google Shape;227;p3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Sometimes known as timbre</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3448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Tone Color</a:t>
            </a:r>
            <a:endParaRPr sz="4040"/>
          </a:p>
        </p:txBody>
      </p:sp>
      <p:sp>
        <p:nvSpPr>
          <p:cNvPr id="233" name="Google Shape;233;p36"/>
          <p:cNvSpPr txBox="1"/>
          <p:nvPr>
            <p:ph idx="1" type="body"/>
          </p:nvPr>
        </p:nvSpPr>
        <p:spPr>
          <a:xfrm>
            <a:off x="504075" y="1098438"/>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600"/>
              </a:spcBef>
              <a:spcAft>
                <a:spcPts val="0"/>
              </a:spcAft>
              <a:buNone/>
            </a:pPr>
            <a:r>
              <a:rPr lang="en"/>
              <a:t>•The quality to distinguish different tones of different instrument is called </a:t>
            </a:r>
            <a:r>
              <a:rPr b="1" lang="en"/>
              <a:t>tone color, </a:t>
            </a:r>
            <a:r>
              <a:rPr lang="en"/>
              <a:t>OR</a:t>
            </a:r>
            <a:r>
              <a:rPr b="1" lang="en"/>
              <a:t> timbre (</a:t>
            </a:r>
            <a:r>
              <a:rPr lang="en"/>
              <a:t>pronounced tam’-ber)</a:t>
            </a:r>
            <a:endParaRPr/>
          </a:p>
          <a:p>
            <a:pPr indent="0" lvl="0" marL="0" rtl="0" algn="l">
              <a:lnSpc>
                <a:spcPct val="120000"/>
              </a:lnSpc>
              <a:spcBef>
                <a:spcPts val="600"/>
              </a:spcBef>
              <a:spcAft>
                <a:spcPts val="0"/>
              </a:spcAft>
              <a:buNone/>
            </a:pPr>
            <a:r>
              <a:rPr lang="en"/>
              <a:t>•Tone color is described by words such as </a:t>
            </a:r>
            <a:r>
              <a:rPr b="1" lang="en"/>
              <a:t>bright, dark, brilliant, mellow, and rich.</a:t>
            </a:r>
            <a:endParaRPr b="1"/>
          </a:p>
          <a:p>
            <a:pPr indent="0" lvl="0" marL="0" rtl="0" algn="l">
              <a:lnSpc>
                <a:spcPct val="120000"/>
              </a:lnSpc>
              <a:spcBef>
                <a:spcPts val="600"/>
              </a:spcBef>
              <a:spcAft>
                <a:spcPts val="0"/>
              </a:spcAft>
              <a:buNone/>
            </a:pPr>
            <a:r>
              <a:t/>
            </a:r>
            <a:endParaRPr/>
          </a:p>
          <a:p>
            <a:pPr indent="0" lvl="0" marL="0" rtl="0" algn="l">
              <a:lnSpc>
                <a:spcPct val="120000"/>
              </a:lnSpc>
              <a:spcBef>
                <a:spcPts val="600"/>
              </a:spcBef>
              <a:spcAft>
                <a:spcPts val="0"/>
              </a:spcAft>
              <a:buNone/>
            </a:pPr>
            <a:r>
              <a:rPr lang="en"/>
              <a:t>•</a:t>
            </a:r>
            <a:r>
              <a:rPr b="1" lang="en"/>
              <a:t>Listening*</a:t>
            </a:r>
            <a:endParaRPr b="1"/>
          </a:p>
          <a:p>
            <a:pPr indent="0" lvl="0" marL="0" rtl="0" algn="l">
              <a:lnSpc>
                <a:spcPct val="120000"/>
              </a:lnSpc>
              <a:spcBef>
                <a:spcPts val="600"/>
              </a:spcBef>
              <a:spcAft>
                <a:spcPts val="0"/>
              </a:spcAft>
              <a:buNone/>
            </a:pPr>
            <a:r>
              <a:rPr lang="en"/>
              <a:t>•</a:t>
            </a:r>
            <a:r>
              <a:rPr b="1" lang="en"/>
              <a:t>Wagner Longherin (disc1, no.1)</a:t>
            </a:r>
            <a:endParaRPr b="1"/>
          </a:p>
          <a:p>
            <a:pPr indent="0" lvl="0" marL="0" rtl="0" algn="l">
              <a:lnSpc>
                <a:spcPct val="120000"/>
              </a:lnSpc>
              <a:spcBef>
                <a:spcPts val="600"/>
              </a:spcBef>
              <a:spcAft>
                <a:spcPts val="0"/>
              </a:spcAft>
              <a:buNone/>
            </a:pPr>
            <a:r>
              <a:rPr lang="en"/>
              <a:t>•</a:t>
            </a:r>
            <a:r>
              <a:rPr b="1" lang="en"/>
              <a:t>Stravinsky firebird (disc1, no.8)</a:t>
            </a:r>
            <a:endParaRPr b="1"/>
          </a:p>
          <a:p>
            <a:pPr indent="0" lvl="0" marL="0" rtl="0" algn="l">
              <a:spcBef>
                <a:spcPts val="0"/>
              </a:spcBef>
              <a:spcAft>
                <a:spcPts val="1200"/>
              </a:spcAft>
              <a:buNone/>
            </a:pPr>
            <a:r>
              <a:t/>
            </a:r>
            <a:endParaRPr/>
          </a:p>
        </p:txBody>
      </p:sp>
      <p:pic>
        <p:nvPicPr>
          <p:cNvPr id="234" name="Google Shape;234;p36" title="01_Lohengrin.mp3">
            <a:hlinkClick r:id="rId3"/>
          </p:cNvPr>
          <p:cNvPicPr preferRelativeResize="0"/>
          <p:nvPr/>
        </p:nvPicPr>
        <p:blipFill>
          <a:blip r:embed="rId4">
            <a:alphaModFix/>
          </a:blip>
          <a:stretch>
            <a:fillRect/>
          </a:stretch>
        </p:blipFill>
        <p:spPr>
          <a:xfrm>
            <a:off x="4645112" y="3105300"/>
            <a:ext cx="444975" cy="444975"/>
          </a:xfrm>
          <a:prstGeom prst="rect">
            <a:avLst/>
          </a:prstGeom>
          <a:noFill/>
          <a:ln>
            <a:noFill/>
          </a:ln>
        </p:spPr>
      </p:pic>
      <p:pic>
        <p:nvPicPr>
          <p:cNvPr id="235" name="Google Shape;235;p36" title="08_The Firebird.mp3">
            <a:hlinkClick r:id="rId5"/>
          </p:cNvPr>
          <p:cNvPicPr preferRelativeResize="0"/>
          <p:nvPr/>
        </p:nvPicPr>
        <p:blipFill>
          <a:blip r:embed="rId4">
            <a:alphaModFix/>
          </a:blip>
          <a:stretch>
            <a:fillRect/>
          </a:stretch>
        </p:blipFill>
        <p:spPr>
          <a:xfrm>
            <a:off x="4613976" y="3550272"/>
            <a:ext cx="507250" cy="5072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1" name="Google Shape;241;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Hungarian National Philharmonic Orchestra and Choir, conducted by Janos Kovacs in Palace of Arts Budapest &#10;Nemzeti Filharmonikus Zenekar és Énekkar, vezényel Kovács János" id="242" name="Google Shape;242;p37" title="Richard Wagner: Lohengrin - Vorspiel 3. Akt und &quot;Wedding March&quot;">
            <a:hlinkClick r:id="rId3"/>
          </p:cNvPr>
          <p:cNvPicPr preferRelativeResize="0"/>
          <p:nvPr/>
        </p:nvPicPr>
        <p:blipFill>
          <a:blip r:embed="rId4">
            <a:alphaModFix/>
          </a:blip>
          <a:stretch>
            <a:fillRect/>
          </a:stretch>
        </p:blipFill>
        <p:spPr>
          <a:xfrm>
            <a:off x="1307426" y="0"/>
            <a:ext cx="6693600" cy="5020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pic>
        <p:nvPicPr>
          <p:cNvPr descr="poll-type-id" id="247" name="Google Shape;247;p38">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48" name="Google Shape;248;p38">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49" name="Google Shape;249;p38"/>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Describe the tone colour of this music.</a:t>
            </a:r>
            <a:endParaRPr b="1" sz="3600">
              <a:solidFill>
                <a:srgbClr val="5B5B5B"/>
              </a:solidFill>
              <a:latin typeface="Roboto"/>
              <a:ea typeface="Roboto"/>
              <a:cs typeface="Roboto"/>
              <a:sym typeface="Roboto"/>
            </a:endParaRPr>
          </a:p>
        </p:txBody>
      </p:sp>
      <p:sp>
        <p:nvSpPr>
          <p:cNvPr descr="footer-id" id="250" name="Google Shape;250;p38"/>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251" name="Google Shape;251;p38"/>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7" name="Google Shape;257;p3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Gran presentación de la Orquesta Filarmónica de Viena, conducida por el director ruso Valery Gergiev en [a mi juicio personal] una de las más grandes y magníficas interpretaciones del Pájaro de Fuego (L'Oiseau de feu) de Igor Stravinsky, que se tenga conocimiento, durante el Festival de Salzburgo 2000.&#10;&#10;Great presentation of the Vienna Philharmonic conducted by the russian Maestro Valery Gergiev, in one of the most powerful and greatest presentation of The Firebird (L'Oiseau de feu) of Igor Stravinsky at Salzburg Festival 2000.&#10;&#10;(C) Deusche Grammophon, ORF/RM Associates Limited , Music Publishing Rights Collecting Society, UMPG Publishing and all their respective owners.  There's no personal work here.&#10;&#10;(C) Deutsche Grammophon, ORF/RM Associates Limited et toutes leurs propriétaires respectifs." id="258" name="Google Shape;258;p39" title="Stravinsky: The Firebird / Gergiev · Vienna Philarmonic · Salzburg Festival 2000">
            <a:hlinkClick r:id="rId3"/>
          </p:cNvPr>
          <p:cNvPicPr preferRelativeResize="0"/>
          <p:nvPr/>
        </p:nvPicPr>
        <p:blipFill>
          <a:blip r:embed="rId4">
            <a:alphaModFix/>
          </a:blip>
          <a:stretch>
            <a:fillRect/>
          </a:stretch>
        </p:blipFill>
        <p:spPr>
          <a:xfrm>
            <a:off x="1321800" y="0"/>
            <a:ext cx="6679175" cy="5009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2" name="Shape 262"/>
        <p:cNvGrpSpPr/>
        <p:nvPr/>
      </p:nvGrpSpPr>
      <p:grpSpPr>
        <a:xfrm>
          <a:off x="0" y="0"/>
          <a:ext cx="0" cy="0"/>
          <a:chOff x="0" y="0"/>
          <a:chExt cx="0" cy="0"/>
        </a:xfrm>
      </p:grpSpPr>
      <p:pic>
        <p:nvPicPr>
          <p:cNvPr descr="poll-type-id" id="263" name="Google Shape;263;p40">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264" name="Google Shape;264;p40">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265" name="Google Shape;265;p40"/>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Describe the tone colour of this music.</a:t>
            </a:r>
            <a:endParaRPr b="1" sz="3600">
              <a:solidFill>
                <a:srgbClr val="5B5B5B"/>
              </a:solidFill>
              <a:latin typeface="Roboto"/>
              <a:ea typeface="Roboto"/>
              <a:cs typeface="Roboto"/>
              <a:sym typeface="Roboto"/>
            </a:endParaRPr>
          </a:p>
        </p:txBody>
      </p:sp>
      <p:sp>
        <p:nvSpPr>
          <p:cNvPr descr="footer-id" id="266" name="Google Shape;266;p40"/>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267" name="Google Shape;267;p40"/>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activate this poll while presenting.</a:t>
            </a:r>
            <a:endParaRPr>
              <a:solidFill>
                <a:srgbClr val="5B5B5B"/>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1" name="Shape 271"/>
        <p:cNvGrpSpPr/>
        <p:nvPr/>
      </p:nvGrpSpPr>
      <p:grpSpPr>
        <a:xfrm>
          <a:off x="0" y="0"/>
          <a:ext cx="0" cy="0"/>
          <a:chOff x="0" y="0"/>
          <a:chExt cx="0" cy="0"/>
        </a:xfrm>
      </p:grpSpPr>
      <p:sp>
        <p:nvSpPr>
          <p:cNvPr id="272" name="Google Shape;272;p41"/>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0000"/>
                </a:solidFill>
              </a:rPr>
              <a:t>Theme</a:t>
            </a:r>
            <a:endParaRPr>
              <a:solidFill>
                <a:srgbClr val="000000"/>
              </a:solidFill>
            </a:endParaRPr>
          </a:p>
        </p:txBody>
      </p:sp>
      <p:sp>
        <p:nvSpPr>
          <p:cNvPr id="273" name="Google Shape;273;p41"/>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Main materials in music</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6" name="Shape 76"/>
        <p:cNvGrpSpPr/>
        <p:nvPr/>
      </p:nvGrpSpPr>
      <p:grpSpPr>
        <a:xfrm>
          <a:off x="0" y="0"/>
          <a:ext cx="0" cy="0"/>
          <a:chOff x="0" y="0"/>
          <a:chExt cx="0" cy="0"/>
        </a:xfrm>
      </p:grpSpPr>
      <p:sp>
        <p:nvSpPr>
          <p:cNvPr id="77" name="Google Shape;77;p1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0000"/>
                </a:solidFill>
              </a:rPr>
              <a:t>Key</a:t>
            </a:r>
            <a:endParaRPr>
              <a:solidFill>
                <a:srgbClr val="000000"/>
              </a:solidFill>
            </a:endParaRPr>
          </a:p>
        </p:txBody>
      </p:sp>
      <p:sp>
        <p:nvSpPr>
          <p:cNvPr id="78" name="Google Shape;78;p1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Tonality</a:t>
            </a:r>
            <a:endParaRPr i="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Theme</a:t>
            </a:r>
            <a:endParaRPr/>
          </a:p>
        </p:txBody>
      </p:sp>
      <p:sp>
        <p:nvSpPr>
          <p:cNvPr id="279" name="Google Shape;279;p42"/>
          <p:cNvSpPr txBox="1"/>
          <p:nvPr>
            <p:ph idx="1" type="body"/>
          </p:nvPr>
        </p:nvSpPr>
        <p:spPr>
          <a:xfrm>
            <a:off x="311700" y="1135150"/>
            <a:ext cx="8520600" cy="2073300"/>
          </a:xfrm>
          <a:prstGeom prst="rect">
            <a:avLst/>
          </a:prstGeom>
        </p:spPr>
        <p:txBody>
          <a:bodyPr anchorCtr="0" anchor="t" bIns="91425" lIns="91425" spcFirstLastPara="1" rIns="91425" wrap="square" tIns="91425">
            <a:normAutofit lnSpcReduction="10000"/>
          </a:bodyPr>
          <a:lstStyle/>
          <a:p>
            <a:pPr indent="-336550" lvl="0" marL="457200" rtl="0" algn="l">
              <a:lnSpc>
                <a:spcPct val="120000"/>
              </a:lnSpc>
              <a:spcBef>
                <a:spcPts val="600"/>
              </a:spcBef>
              <a:spcAft>
                <a:spcPts val="0"/>
              </a:spcAft>
              <a:buSzPts val="1700"/>
              <a:buChar char="●"/>
            </a:pPr>
            <a:r>
              <a:rPr lang="en" sz="1900"/>
              <a:t>The musical material on which part or all of a work is based, usually having a recognizable melody and sometimes perceivable as a complete musical expression in itself, independent of the work to which it belongs. – </a:t>
            </a:r>
            <a:r>
              <a:rPr i="1" lang="en" sz="1900"/>
              <a:t>grove music online</a:t>
            </a:r>
            <a:endParaRPr i="1" sz="1900"/>
          </a:p>
          <a:p>
            <a:pPr indent="-336550" lvl="0" marL="457200" rtl="0" algn="l">
              <a:lnSpc>
                <a:spcPct val="120000"/>
              </a:lnSpc>
              <a:spcBef>
                <a:spcPts val="0"/>
              </a:spcBef>
              <a:spcAft>
                <a:spcPts val="0"/>
              </a:spcAft>
              <a:buSzPts val="1700"/>
              <a:buChar char="●"/>
            </a:pPr>
            <a:r>
              <a:rPr lang="en" sz="1900"/>
              <a:t>Theme can be recognizable through melody or rhythm</a:t>
            </a:r>
            <a:endParaRPr sz="1900"/>
          </a:p>
          <a:p>
            <a:pPr indent="0" lvl="0" marL="457200" rtl="0" algn="l">
              <a:spcBef>
                <a:spcPts val="0"/>
              </a:spcBef>
              <a:spcAft>
                <a:spcPts val="1200"/>
              </a:spcAft>
              <a:buNone/>
            </a:pPr>
            <a:r>
              <a:t/>
            </a:r>
            <a:endParaRPr sz="17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5" name="Google Shape;285;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The opening theme in all of the Star Wars movies" id="286" name="Google Shape;286;p43" title="Star Wars Main Theme (Full)">
            <a:hlinkClick r:id="rId3"/>
          </p:cNvPr>
          <p:cNvPicPr preferRelativeResize="0"/>
          <p:nvPr/>
        </p:nvPicPr>
        <p:blipFill>
          <a:blip r:embed="rId4">
            <a:alphaModFix/>
          </a:blip>
          <a:stretch>
            <a:fillRect/>
          </a:stretch>
        </p:blipFill>
        <p:spPr>
          <a:xfrm>
            <a:off x="1244575" y="0"/>
            <a:ext cx="6686176" cy="5014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descr="Klaus Badelt - Music from the Pirates of the Caribbean soundtrack, performed by the Auckland Symphony Orchestra, conducted by Gary Daverne.&#10;From the concert &quot;Organ Symphony&quot; recorded November 2012 at the Auckland Town Hall&#10;&#10;Donate to Auckland Symphony Orchestra:&#10;https://www.paypal.com/donate?hosted_button_id=UTHMNQFRK658L" id="291" name="Google Shape;291;p44" title="Pirates of the Caribbean (Auckland Symphony Orchestra) 1080p">
            <a:hlinkClick r:id="rId3"/>
          </p:cNvPr>
          <p:cNvPicPr preferRelativeResize="0"/>
          <p:nvPr/>
        </p:nvPicPr>
        <p:blipFill>
          <a:blip r:embed="rId4">
            <a:alphaModFix/>
          </a:blip>
          <a:stretch>
            <a:fillRect/>
          </a:stretch>
        </p:blipFill>
        <p:spPr>
          <a:xfrm>
            <a:off x="1258675" y="0"/>
            <a:ext cx="6742325" cy="5056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5" name="Shape 295"/>
        <p:cNvGrpSpPr/>
        <p:nvPr/>
      </p:nvGrpSpPr>
      <p:grpSpPr>
        <a:xfrm>
          <a:off x="0" y="0"/>
          <a:ext cx="0" cy="0"/>
          <a:chOff x="0" y="0"/>
          <a:chExt cx="0" cy="0"/>
        </a:xfrm>
      </p:grpSpPr>
      <p:sp>
        <p:nvSpPr>
          <p:cNvPr id="296" name="Google Shape;296;p4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0000"/>
                </a:solidFill>
              </a:rPr>
              <a:t>Harmony</a:t>
            </a:r>
            <a:endParaRPr>
              <a:solidFill>
                <a:srgbClr val="000000"/>
              </a:solidFill>
            </a:endParaRPr>
          </a:p>
        </p:txBody>
      </p:sp>
      <p:sp>
        <p:nvSpPr>
          <p:cNvPr id="297" name="Google Shape;297;p4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Combination of tones</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Topics</a:t>
            </a:r>
            <a:endParaRPr sz="4040"/>
          </a:p>
        </p:txBody>
      </p:sp>
      <p:sp>
        <p:nvSpPr>
          <p:cNvPr id="303" name="Google Shape;303;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Char char="●"/>
            </a:pPr>
            <a:r>
              <a:rPr lang="en" sz="2700"/>
              <a:t>Chords</a:t>
            </a:r>
            <a:endParaRPr sz="2500"/>
          </a:p>
          <a:p>
            <a:pPr indent="-400050" lvl="0" marL="457200" rtl="0" algn="l">
              <a:spcBef>
                <a:spcPts val="0"/>
              </a:spcBef>
              <a:spcAft>
                <a:spcPts val="0"/>
              </a:spcAft>
              <a:buSzPts val="2700"/>
              <a:buChar char="●"/>
            </a:pPr>
            <a:r>
              <a:rPr lang="en" sz="2700"/>
              <a:t>Key</a:t>
            </a:r>
            <a:endParaRPr sz="2700"/>
          </a:p>
          <a:p>
            <a:pPr indent="-400050" lvl="0" marL="457200" rtl="0" algn="l">
              <a:spcBef>
                <a:spcPts val="0"/>
              </a:spcBef>
              <a:spcAft>
                <a:spcPts val="0"/>
              </a:spcAft>
              <a:buSzPts val="2700"/>
              <a:buChar char="●"/>
            </a:pPr>
            <a:r>
              <a:rPr lang="en" sz="2700"/>
              <a:t>Musical Textures</a:t>
            </a:r>
            <a:endParaRPr sz="2700"/>
          </a:p>
          <a:p>
            <a:pPr indent="-400050" lvl="0" marL="457200" rtl="0" algn="l">
              <a:spcBef>
                <a:spcPts val="0"/>
              </a:spcBef>
              <a:spcAft>
                <a:spcPts val="0"/>
              </a:spcAft>
              <a:buSzPts val="2700"/>
              <a:buChar char="●"/>
            </a:pPr>
            <a:r>
              <a:rPr lang="en" sz="2700"/>
              <a:t>Musical Form techniques</a:t>
            </a:r>
            <a:endParaRPr sz="2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Chords: Triads</a:t>
            </a:r>
            <a:endParaRPr sz="4040"/>
          </a:p>
        </p:txBody>
      </p:sp>
      <p:sp>
        <p:nvSpPr>
          <p:cNvPr id="309" name="Google Shape;309;p47"/>
          <p:cNvSpPr txBox="1"/>
          <p:nvPr>
            <p:ph idx="1" type="body"/>
          </p:nvPr>
        </p:nvSpPr>
        <p:spPr>
          <a:xfrm>
            <a:off x="311700" y="3553875"/>
            <a:ext cx="8520600" cy="101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Combination of THREE or more tones sounded at once</a:t>
            </a:r>
            <a:endParaRPr/>
          </a:p>
          <a:p>
            <a:pPr indent="-342900" lvl="0" marL="457200" rtl="0" algn="l">
              <a:spcBef>
                <a:spcPts val="0"/>
              </a:spcBef>
              <a:spcAft>
                <a:spcPts val="0"/>
              </a:spcAft>
              <a:buSzPts val="1800"/>
              <a:buChar char="●"/>
            </a:pPr>
            <a:r>
              <a:rPr lang="en"/>
              <a:t>Triads are the most basic chord, made up of alternate tones of the scale</a:t>
            </a:r>
            <a:endParaRPr/>
          </a:p>
        </p:txBody>
      </p:sp>
      <p:pic>
        <p:nvPicPr>
          <p:cNvPr id="310" name="Google Shape;310;p47"/>
          <p:cNvPicPr preferRelativeResize="0"/>
          <p:nvPr/>
        </p:nvPicPr>
        <p:blipFill>
          <a:blip r:embed="rId3">
            <a:alphaModFix/>
          </a:blip>
          <a:stretch>
            <a:fillRect/>
          </a:stretch>
        </p:blipFill>
        <p:spPr>
          <a:xfrm>
            <a:off x="1748336" y="1314450"/>
            <a:ext cx="5647325" cy="2176475"/>
          </a:xfrm>
          <a:prstGeom prst="rect">
            <a:avLst/>
          </a:prstGeom>
          <a:noFill/>
          <a:ln>
            <a:noFill/>
          </a:ln>
        </p:spPr>
      </p:pic>
      <p:pic>
        <p:nvPicPr>
          <p:cNvPr id="311" name="Google Shape;311;p47" title="triad maj.mp3">
            <a:hlinkClick r:id="rId4"/>
          </p:cNvPr>
          <p:cNvPicPr preferRelativeResize="0"/>
          <p:nvPr/>
        </p:nvPicPr>
        <p:blipFill>
          <a:blip r:embed="rId5">
            <a:alphaModFix/>
          </a:blip>
          <a:stretch>
            <a:fillRect/>
          </a:stretch>
        </p:blipFill>
        <p:spPr>
          <a:xfrm>
            <a:off x="1042875" y="2274675"/>
            <a:ext cx="594150" cy="594150"/>
          </a:xfrm>
          <a:prstGeom prst="rect">
            <a:avLst/>
          </a:prstGeom>
          <a:noFill/>
          <a:ln>
            <a:noFill/>
          </a:ln>
        </p:spPr>
      </p:pic>
      <p:pic>
        <p:nvPicPr>
          <p:cNvPr id="312" name="Google Shape;312;p47" title="min triad.mp3">
            <a:hlinkClick r:id="rId6"/>
          </p:cNvPr>
          <p:cNvPicPr preferRelativeResize="0"/>
          <p:nvPr/>
        </p:nvPicPr>
        <p:blipFill>
          <a:blip r:embed="rId5">
            <a:alphaModFix/>
          </a:blip>
          <a:stretch>
            <a:fillRect/>
          </a:stretch>
        </p:blipFill>
        <p:spPr>
          <a:xfrm>
            <a:off x="7506950" y="2230200"/>
            <a:ext cx="594150" cy="594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use our voice to harmonise!</a:t>
            </a:r>
            <a:endParaRPr/>
          </a:p>
        </p:txBody>
      </p:sp>
      <p:pic>
        <p:nvPicPr>
          <p:cNvPr id="318" name="Google Shape;318;p48"/>
          <p:cNvPicPr preferRelativeResize="0"/>
          <p:nvPr/>
        </p:nvPicPr>
        <p:blipFill>
          <a:blip r:embed="rId3">
            <a:alphaModFix/>
          </a:blip>
          <a:stretch>
            <a:fillRect/>
          </a:stretch>
        </p:blipFill>
        <p:spPr>
          <a:xfrm>
            <a:off x="1748348" y="1483513"/>
            <a:ext cx="5647325" cy="2176475"/>
          </a:xfrm>
          <a:prstGeom prst="rect">
            <a:avLst/>
          </a:prstGeom>
          <a:noFill/>
          <a:ln>
            <a:noFill/>
          </a:ln>
        </p:spPr>
      </p:pic>
      <p:pic>
        <p:nvPicPr>
          <p:cNvPr id="319" name="Google Shape;319;p48" title="G note.mp3">
            <a:hlinkClick r:id="rId4"/>
          </p:cNvPr>
          <p:cNvPicPr preferRelativeResize="0"/>
          <p:nvPr/>
        </p:nvPicPr>
        <p:blipFill>
          <a:blip r:embed="rId5">
            <a:alphaModFix/>
          </a:blip>
          <a:stretch>
            <a:fillRect/>
          </a:stretch>
        </p:blipFill>
        <p:spPr>
          <a:xfrm>
            <a:off x="496600" y="3537319"/>
            <a:ext cx="707400" cy="707400"/>
          </a:xfrm>
          <a:prstGeom prst="rect">
            <a:avLst/>
          </a:prstGeom>
          <a:noFill/>
          <a:ln>
            <a:noFill/>
          </a:ln>
        </p:spPr>
      </p:pic>
      <p:pic>
        <p:nvPicPr>
          <p:cNvPr id="320" name="Google Shape;320;p48" title="B note.mp3">
            <a:hlinkClick r:id="rId6"/>
          </p:cNvPr>
          <p:cNvPicPr preferRelativeResize="0"/>
          <p:nvPr/>
        </p:nvPicPr>
        <p:blipFill>
          <a:blip r:embed="rId5">
            <a:alphaModFix/>
          </a:blip>
          <a:stretch>
            <a:fillRect/>
          </a:stretch>
        </p:blipFill>
        <p:spPr>
          <a:xfrm>
            <a:off x="496600" y="2510426"/>
            <a:ext cx="707400" cy="707400"/>
          </a:xfrm>
          <a:prstGeom prst="rect">
            <a:avLst/>
          </a:prstGeom>
          <a:noFill/>
          <a:ln>
            <a:noFill/>
          </a:ln>
        </p:spPr>
      </p:pic>
      <p:pic>
        <p:nvPicPr>
          <p:cNvPr id="321" name="Google Shape;321;p48" title="D note.mp3">
            <a:hlinkClick r:id="rId7"/>
          </p:cNvPr>
          <p:cNvPicPr preferRelativeResize="0"/>
          <p:nvPr/>
        </p:nvPicPr>
        <p:blipFill>
          <a:blip r:embed="rId5">
            <a:alphaModFix/>
          </a:blip>
          <a:stretch>
            <a:fillRect/>
          </a:stretch>
        </p:blipFill>
        <p:spPr>
          <a:xfrm>
            <a:off x="496600" y="1483530"/>
            <a:ext cx="707400" cy="707400"/>
          </a:xfrm>
          <a:prstGeom prst="rect">
            <a:avLst/>
          </a:prstGeom>
          <a:noFill/>
          <a:ln>
            <a:noFill/>
          </a:ln>
        </p:spPr>
      </p:pic>
      <p:pic>
        <p:nvPicPr>
          <p:cNvPr id="322" name="Google Shape;322;p48" title="Bb note.mp3">
            <a:hlinkClick r:id="rId8"/>
          </p:cNvPr>
          <p:cNvPicPr preferRelativeResize="0"/>
          <p:nvPr/>
        </p:nvPicPr>
        <p:blipFill>
          <a:blip r:embed="rId5">
            <a:alphaModFix/>
          </a:blip>
          <a:stretch>
            <a:fillRect/>
          </a:stretch>
        </p:blipFill>
        <p:spPr>
          <a:xfrm>
            <a:off x="8096150" y="2203667"/>
            <a:ext cx="736150" cy="7361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Broken Chords</a:t>
            </a:r>
            <a:endParaRPr/>
          </a:p>
        </p:txBody>
      </p:sp>
      <p:sp>
        <p:nvSpPr>
          <p:cNvPr id="328" name="Google Shape;328;p49"/>
          <p:cNvSpPr txBox="1"/>
          <p:nvPr>
            <p:ph idx="1" type="body"/>
          </p:nvPr>
        </p:nvSpPr>
        <p:spPr>
          <a:xfrm>
            <a:off x="311700" y="1266325"/>
            <a:ext cx="8520600" cy="80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Broken chords are when the individual tones of a chord are sounded one after another.</a:t>
            </a:r>
            <a:endParaRPr/>
          </a:p>
        </p:txBody>
      </p:sp>
      <p:pic>
        <p:nvPicPr>
          <p:cNvPr id="329" name="Google Shape;329;p49"/>
          <p:cNvPicPr preferRelativeResize="0"/>
          <p:nvPr/>
        </p:nvPicPr>
        <p:blipFill>
          <a:blip r:embed="rId3">
            <a:alphaModFix/>
          </a:blip>
          <a:stretch>
            <a:fillRect/>
          </a:stretch>
        </p:blipFill>
        <p:spPr>
          <a:xfrm>
            <a:off x="152400" y="2228125"/>
            <a:ext cx="8839199" cy="1037936"/>
          </a:xfrm>
          <a:prstGeom prst="rect">
            <a:avLst/>
          </a:prstGeom>
          <a:noFill/>
          <a:ln>
            <a:noFill/>
          </a:ln>
        </p:spPr>
      </p:pic>
      <p:pic>
        <p:nvPicPr>
          <p:cNvPr id="330" name="Google Shape;330;p49"/>
          <p:cNvPicPr preferRelativeResize="0"/>
          <p:nvPr/>
        </p:nvPicPr>
        <p:blipFill>
          <a:blip r:embed="rId4">
            <a:alphaModFix/>
          </a:blip>
          <a:stretch>
            <a:fillRect/>
          </a:stretch>
        </p:blipFill>
        <p:spPr>
          <a:xfrm>
            <a:off x="213150" y="3509586"/>
            <a:ext cx="8839200" cy="924508"/>
          </a:xfrm>
          <a:prstGeom prst="rect">
            <a:avLst/>
          </a:prstGeom>
          <a:noFill/>
          <a:ln>
            <a:noFill/>
          </a:ln>
        </p:spPr>
      </p:pic>
      <p:pic>
        <p:nvPicPr>
          <p:cNvPr id="331" name="Google Shape;331;p49" title="broken chords.mp3">
            <a:hlinkClick r:id="rId5"/>
          </p:cNvPr>
          <p:cNvPicPr preferRelativeResize="0"/>
          <p:nvPr/>
        </p:nvPicPr>
        <p:blipFill>
          <a:blip r:embed="rId6">
            <a:alphaModFix/>
          </a:blip>
          <a:stretch>
            <a:fillRect/>
          </a:stretch>
        </p:blipFill>
        <p:spPr>
          <a:xfrm>
            <a:off x="564975" y="3057750"/>
            <a:ext cx="451825" cy="451825"/>
          </a:xfrm>
          <a:prstGeom prst="rect">
            <a:avLst/>
          </a:prstGeom>
          <a:noFill/>
          <a:ln>
            <a:noFill/>
          </a:ln>
        </p:spPr>
      </p:pic>
      <p:pic>
        <p:nvPicPr>
          <p:cNvPr id="332" name="Google Shape;332;p49" title="broken chords 2.mp3">
            <a:hlinkClick r:id="rId7"/>
          </p:cNvPr>
          <p:cNvPicPr preferRelativeResize="0"/>
          <p:nvPr/>
        </p:nvPicPr>
        <p:blipFill>
          <a:blip r:embed="rId6">
            <a:alphaModFix/>
          </a:blip>
          <a:stretch>
            <a:fillRect/>
          </a:stretch>
        </p:blipFill>
        <p:spPr>
          <a:xfrm>
            <a:off x="587547" y="4308125"/>
            <a:ext cx="451825" cy="451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descr="Beethoven - Moonlight Sonata (Full)&#10;Click the 🔔bell to join the notification squad!&#10;♫ Listen on Spotify: http://spoti.fi/2LdpqK7&#10;♫ Sheet Music on nkoda: http://bit.ly/nkodaBeethovenMoonlightSonata &#10;♫ MIDI: https://patreon.com/rousseau&#10;♫ Facebook: http://bit.ly/rousseaufb&#10;♫ Instagram: http://bit.ly/rousseauig&#10;♫ Twitter: http://bit.ly/rousseautw&#10;♫ Buy me a coffee: http://buymeacoff.ee/rousseau&#10;&#10;Hope you enjoy this performance of Moonlight Sonata. &#10;&#10;Hello, I'm Rousseau, I make piano covers of classical and pop songs with a reactive visualizer. New videos every Monday!&#10;#Rousseau #Piano #PianoCover" id="337" name="Google Shape;337;p50" title="Beethoven - Moonlight Sonata (Full)">
            <a:hlinkClick r:id="rId3"/>
          </p:cNvPr>
          <p:cNvPicPr preferRelativeResize="0"/>
          <p:nvPr/>
        </p:nvPicPr>
        <p:blipFill>
          <a:blip r:embed="rId4">
            <a:alphaModFix/>
          </a:blip>
          <a:stretch>
            <a:fillRect/>
          </a:stretch>
        </p:blipFill>
        <p:spPr>
          <a:xfrm>
            <a:off x="1275200" y="0"/>
            <a:ext cx="6725800" cy="5044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descr="Academy Award ® Nominee for Best Original Song Written by Lin-Manuel Miranda. See Disney’s Encanto now streaming on Disney+🕯️✨🦋&#10;&#10;Songs from Encanto, by LinManuelMiranda, are coming soon to vinyl at Disney Music Emporium. Pre-order now: https://disneymusic.co/EncantoVinylDME?IQid=vevo&#10;&#10;Walt Disney Animation Studios’ “Encanto” tells the tale of an extraordinary family, the Madrigals, who live hidden in the mountains of Colombia, in a magical house, in a vibrant town, in a wondrous, charmed place called an Encanto. The magic of the Encanto has blessed every child in the family with a unique gift from super strength to the power to heal—every child except one, Mirabel (voice of Stephanie Beatriz). But when she discovers that the magic surrounding the Encanto is in danger, Mirabel decides that she, the only ordinary Madrigal, might just be her exceptional family’s last hope.&#10;&#10;Director: Paloma Valencia&#10;Producer: Verónica Vélez Olano&#10;&#10;Celebrate with Miranda, Beatriz and the rest of the “Encanto” family streaming now on Disney+. &#10;Instagram: https://www.instagram.com/encantomovie&#10;Twitter: https://twitter.com/encantomovie&#10;Facebook: https://www.facebook.com/EncantoMovie&#10;Hashtag: #Encanto&#10;&#10;Disney+ is the only place to stream your favorites from Disney, Pixar, Marvel, Star Wars, National Geographic and more. Access it all at  https://disneymusic.co/JoinDisneyPlus &#10;&#10;For more updates, subscribe to Disney+, Disney, Pixar, Marvel, Star Wars, and National Geographic. Disney+ is the ultimate streaming destination for entertainment from Disney, Pixar, Marvel, Star Wars, and National Geographic. &#10;&#10;Follow Disney+ for the latest: &#10;Disney+: https://www.disneyplus.com/ &#10;Instagram: https://www.instagram.com/DisneyPlus/ &#10;Twitter: https://www.twitter.com/DisneyPlus/ &#10;Facebook: https://www.facebook.com/DisneyPlus/ &#10;&#10;Subscribe to DisneyMusicVEVO 🔔 for all the latest Disney music videos: https://disneymusic.co/disneymusicYT &#10;Follow Disney Music: &#10;Instagram: https://instagram.com/disneymusic &#10;Twitter: https://twitter.com/disneymusic &#10;TikTok: https://www.tiktok.com/@disneymusic&#10;Facebook: https://facebook.com/disneymusic&#10;&#10;Music video by Sebastián Yatra performing Dos Oruguitas (From 'Encanto&quot;/Song Only). © 2021 Walt Disney Records&#10;&#10;http://vevo.ly/5NoWRg" id="342" name="Google Shape;342;p51" title="Sebastián Yatra - Dos Oruguitas (From 'Encanto&quot;/Song Only)">
            <a:hlinkClick r:id="rId3"/>
          </p:cNvPr>
          <p:cNvPicPr preferRelativeResize="0"/>
          <p:nvPr/>
        </p:nvPicPr>
        <p:blipFill>
          <a:blip r:embed="rId4">
            <a:alphaModFix/>
          </a:blip>
          <a:stretch>
            <a:fillRect/>
          </a:stretch>
        </p:blipFill>
        <p:spPr>
          <a:xfrm>
            <a:off x="1264175" y="0"/>
            <a:ext cx="6736825" cy="505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2340625" y="292850"/>
            <a:ext cx="6396149" cy="4698250"/>
          </a:xfrm>
          <a:prstGeom prst="rect">
            <a:avLst/>
          </a:prstGeom>
          <a:noFill/>
          <a:ln>
            <a:noFill/>
          </a:ln>
        </p:spPr>
      </p:pic>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Keys: Circle of fifths</a:t>
            </a:r>
            <a:endParaRPr/>
          </a:p>
        </p:txBody>
      </p:sp>
      <p:cxnSp>
        <p:nvCxnSpPr>
          <p:cNvPr id="85" name="Google Shape;85;p16"/>
          <p:cNvCxnSpPr/>
          <p:nvPr/>
        </p:nvCxnSpPr>
        <p:spPr>
          <a:xfrm rot="10800000">
            <a:off x="3721075" y="2224325"/>
            <a:ext cx="2019300" cy="163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Consonance &amp; Dissonance</a:t>
            </a:r>
            <a:endParaRPr sz="4040"/>
          </a:p>
        </p:txBody>
      </p:sp>
      <p:sp>
        <p:nvSpPr>
          <p:cNvPr id="348" name="Google Shape;348;p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 sz="2300"/>
              <a:t>Consonance</a:t>
            </a:r>
            <a:r>
              <a:rPr lang="en" sz="2300"/>
              <a:t> is a tone combination that sounds </a:t>
            </a:r>
            <a:r>
              <a:rPr b="1" lang="en" sz="2300"/>
              <a:t>stable.</a:t>
            </a:r>
            <a:endParaRPr b="1" sz="2300"/>
          </a:p>
          <a:p>
            <a:pPr indent="-374650" lvl="0" marL="457200" rtl="0" algn="l">
              <a:spcBef>
                <a:spcPts val="0"/>
              </a:spcBef>
              <a:spcAft>
                <a:spcPts val="0"/>
              </a:spcAft>
              <a:buSzPts val="2300"/>
              <a:buChar char="●"/>
            </a:pPr>
            <a:r>
              <a:rPr b="1" lang="en" sz="2300"/>
              <a:t>Dissonance</a:t>
            </a:r>
            <a:r>
              <a:rPr lang="en" sz="2300"/>
              <a:t> is a tone combination that sounds </a:t>
            </a:r>
            <a:r>
              <a:rPr b="1" lang="en" sz="2300"/>
              <a:t>unstable.</a:t>
            </a:r>
            <a:endParaRPr b="1" sz="2300"/>
          </a:p>
          <a:p>
            <a:pPr indent="-374650" lvl="0" marL="457200" rtl="0" algn="l">
              <a:spcBef>
                <a:spcPts val="0"/>
              </a:spcBef>
              <a:spcAft>
                <a:spcPts val="0"/>
              </a:spcAft>
              <a:buSzPts val="2300"/>
              <a:buChar char="●"/>
            </a:pPr>
            <a:r>
              <a:rPr lang="en" sz="2300"/>
              <a:t>Consonances are points of </a:t>
            </a:r>
            <a:r>
              <a:rPr b="1" lang="en" sz="2300"/>
              <a:t>arrival, rest, and resolution.</a:t>
            </a:r>
            <a:endParaRPr b="1" sz="2300"/>
          </a:p>
          <a:p>
            <a:pPr indent="-374650" lvl="0" marL="457200" rtl="0" algn="l">
              <a:spcBef>
                <a:spcPts val="0"/>
              </a:spcBef>
              <a:spcAft>
                <a:spcPts val="0"/>
              </a:spcAft>
              <a:buSzPts val="2300"/>
              <a:buChar char="●"/>
            </a:pPr>
            <a:r>
              <a:rPr lang="en" sz="2300"/>
              <a:t>A dissonance has its resolution when it moves to a consonance.</a:t>
            </a:r>
            <a:endParaRPr sz="2300"/>
          </a:p>
          <a:p>
            <a:pPr indent="-374650" lvl="0" marL="457200" rtl="0" algn="l">
              <a:spcBef>
                <a:spcPts val="0"/>
              </a:spcBef>
              <a:spcAft>
                <a:spcPts val="0"/>
              </a:spcAft>
              <a:buSzPts val="2300"/>
              <a:buChar char="●"/>
            </a:pPr>
            <a:r>
              <a:rPr lang="en" sz="2300"/>
              <a:t>When a resolution is delayed or accomplished in unexpected ways, a drama, suspense, or surprise is created.</a:t>
            </a:r>
            <a:endParaRPr sz="2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2" name="Shape 352"/>
        <p:cNvGrpSpPr/>
        <p:nvPr/>
      </p:nvGrpSpPr>
      <p:grpSpPr>
        <a:xfrm>
          <a:off x="0" y="0"/>
          <a:ext cx="0" cy="0"/>
          <a:chOff x="0" y="0"/>
          <a:chExt cx="0" cy="0"/>
        </a:xfrm>
      </p:grpSpPr>
      <p:sp>
        <p:nvSpPr>
          <p:cNvPr id="353" name="Google Shape;353;p5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0000"/>
                </a:solidFill>
              </a:rPr>
              <a:t>Textures &amp; Form</a:t>
            </a:r>
            <a:endParaRPr>
              <a:solidFill>
                <a:srgbClr val="000000"/>
              </a:solidFill>
            </a:endParaRPr>
          </a:p>
        </p:txBody>
      </p:sp>
      <p:sp>
        <p:nvSpPr>
          <p:cNvPr id="354" name="Google Shape;354;p5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Musical layerings &amp; Structure</a:t>
            </a:r>
            <a:endParaRPr i="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Musical Texture</a:t>
            </a:r>
            <a:endParaRPr sz="4040"/>
          </a:p>
        </p:txBody>
      </p:sp>
      <p:sp>
        <p:nvSpPr>
          <p:cNvPr id="360" name="Google Shape;360;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Monophonic Texture</a:t>
            </a:r>
            <a:endParaRPr sz="2600"/>
          </a:p>
          <a:p>
            <a:pPr indent="-368300" lvl="1" marL="914400" rtl="0" algn="l">
              <a:spcBef>
                <a:spcPts val="0"/>
              </a:spcBef>
              <a:spcAft>
                <a:spcPts val="0"/>
              </a:spcAft>
              <a:buSzPts val="2200"/>
              <a:buChar char="○"/>
            </a:pPr>
            <a:r>
              <a:rPr lang="en" sz="2200"/>
              <a:t>Single melodic line without accompaniment.</a:t>
            </a:r>
            <a:endParaRPr sz="2200"/>
          </a:p>
          <a:p>
            <a:pPr indent="-393700" lvl="0" marL="457200" rtl="0" algn="l">
              <a:spcBef>
                <a:spcPts val="0"/>
              </a:spcBef>
              <a:spcAft>
                <a:spcPts val="0"/>
              </a:spcAft>
              <a:buSzPts val="2600"/>
              <a:buChar char="●"/>
            </a:pPr>
            <a:r>
              <a:rPr lang="en" sz="2600"/>
              <a:t>Polyphonic Texture</a:t>
            </a:r>
            <a:endParaRPr sz="2600"/>
          </a:p>
          <a:p>
            <a:pPr indent="-368300" lvl="1" marL="914400" rtl="0" algn="l">
              <a:spcBef>
                <a:spcPts val="0"/>
              </a:spcBef>
              <a:spcAft>
                <a:spcPts val="0"/>
              </a:spcAft>
              <a:buSzPts val="2200"/>
              <a:buChar char="○"/>
            </a:pPr>
            <a:r>
              <a:rPr lang="en" sz="2200"/>
              <a:t>Simultaneous performance of two or more melodic lines of relatively equal interest.</a:t>
            </a:r>
            <a:endParaRPr sz="2200"/>
          </a:p>
          <a:p>
            <a:pPr indent="-393700" lvl="0" marL="457200" rtl="0" algn="l">
              <a:spcBef>
                <a:spcPts val="0"/>
              </a:spcBef>
              <a:spcAft>
                <a:spcPts val="0"/>
              </a:spcAft>
              <a:buSzPts val="2600"/>
              <a:buChar char="●"/>
            </a:pPr>
            <a:r>
              <a:rPr lang="en" sz="2600"/>
              <a:t>Homophonic Texture</a:t>
            </a:r>
            <a:endParaRPr sz="2600"/>
          </a:p>
          <a:p>
            <a:pPr indent="-368300" lvl="1" marL="914400" rtl="0" algn="l">
              <a:spcBef>
                <a:spcPts val="0"/>
              </a:spcBef>
              <a:spcAft>
                <a:spcPts val="0"/>
              </a:spcAft>
              <a:buSzPts val="2200"/>
              <a:buChar char="○"/>
            </a:pPr>
            <a:r>
              <a:rPr lang="en" sz="2200"/>
              <a:t>One melody accompanied (by chords).</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Listening</a:t>
            </a:r>
            <a:endParaRPr/>
          </a:p>
        </p:txBody>
      </p:sp>
      <p:sp>
        <p:nvSpPr>
          <p:cNvPr id="366" name="Google Shape;366;p55"/>
          <p:cNvSpPr txBox="1"/>
          <p:nvPr>
            <p:ph idx="1" type="body"/>
          </p:nvPr>
        </p:nvSpPr>
        <p:spPr>
          <a:xfrm>
            <a:off x="311700" y="1266325"/>
            <a:ext cx="8520600" cy="4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Bizet Farandole from L’Arlesienne Suite No.2</a:t>
            </a:r>
            <a:endParaRPr/>
          </a:p>
        </p:txBody>
      </p:sp>
      <p:pic>
        <p:nvPicPr>
          <p:cNvPr id="367" name="Google Shape;367;p55"/>
          <p:cNvPicPr preferRelativeResize="0"/>
          <p:nvPr/>
        </p:nvPicPr>
        <p:blipFill>
          <a:blip r:embed="rId3">
            <a:alphaModFix/>
          </a:blip>
          <a:stretch>
            <a:fillRect/>
          </a:stretch>
        </p:blipFill>
        <p:spPr>
          <a:xfrm>
            <a:off x="5818088" y="452425"/>
            <a:ext cx="3076575" cy="4238625"/>
          </a:xfrm>
          <a:prstGeom prst="rect">
            <a:avLst/>
          </a:prstGeom>
          <a:noFill/>
          <a:ln>
            <a:noFill/>
          </a:ln>
        </p:spPr>
      </p:pic>
      <p:pic>
        <p:nvPicPr>
          <p:cNvPr descr="Georges Bizet: L'Arlésienne Suite No. 1 &amp; Suite No. 2 / Nathalie Stutzmann, conductor · Royal Stockholm Philharmonic Orchestra / Recorded at Stockholm Concert Hall, October 2014.&#10;&#10;Website of Nathalie Stutzmann:&#10;http://www.nathaliestutzmann.com&#10;&#10;Facebook page of Nathalie Stutzmann: https://www.facebook.com/Nathalie.Stutzmann" id="368" name="Google Shape;368;p55" title="Bizet - L'Arlésienne Suite No. 1 &amp; Suite No. 2 / Nathalie Stutzmann">
            <a:hlinkClick r:id="rId4"/>
          </p:cNvPr>
          <p:cNvPicPr preferRelativeResize="0"/>
          <p:nvPr/>
        </p:nvPicPr>
        <p:blipFill>
          <a:blip r:embed="rId5">
            <a:alphaModFix/>
          </a:blip>
          <a:stretch>
            <a:fillRect/>
          </a:stretch>
        </p:blipFill>
        <p:spPr>
          <a:xfrm>
            <a:off x="587775" y="1812775"/>
            <a:ext cx="4102766" cy="30770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Basic Musical Form</a:t>
            </a:r>
            <a:endParaRPr sz="4040"/>
          </a:p>
        </p:txBody>
      </p:sp>
      <p:sp>
        <p:nvSpPr>
          <p:cNvPr id="374" name="Google Shape;374;p56"/>
          <p:cNvSpPr txBox="1"/>
          <p:nvPr>
            <p:ph idx="1" type="body"/>
          </p:nvPr>
        </p:nvSpPr>
        <p:spPr>
          <a:xfrm>
            <a:off x="311700" y="1276450"/>
            <a:ext cx="4260300" cy="364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200"/>
              <a:t>Two-part (Binary) Form:</a:t>
            </a:r>
            <a:endParaRPr b="1" sz="2200"/>
          </a:p>
          <a:p>
            <a:pPr indent="0" lvl="0" marL="0" rtl="0" algn="l">
              <a:spcBef>
                <a:spcPts val="1200"/>
              </a:spcBef>
              <a:spcAft>
                <a:spcPts val="0"/>
              </a:spcAft>
              <a:buNone/>
            </a:pPr>
            <a:r>
              <a:rPr b="1" lang="en" sz="2200"/>
              <a:t>A (Statement) - B (Counterstatement)</a:t>
            </a:r>
            <a:endParaRPr b="1" sz="2200"/>
          </a:p>
          <a:p>
            <a:pPr indent="0" lvl="0" marL="0" rtl="0" algn="l">
              <a:spcBef>
                <a:spcPts val="1200"/>
              </a:spcBef>
              <a:spcAft>
                <a:spcPts val="0"/>
              </a:spcAft>
              <a:buNone/>
            </a:pPr>
            <a:r>
              <a:t/>
            </a:r>
            <a:endParaRPr b="1" sz="2200"/>
          </a:p>
          <a:p>
            <a:pPr indent="0" lvl="0" marL="0" rtl="0" algn="l">
              <a:spcBef>
                <a:spcPts val="1200"/>
              </a:spcBef>
              <a:spcAft>
                <a:spcPts val="0"/>
              </a:spcAft>
              <a:buNone/>
            </a:pPr>
            <a:r>
              <a:t/>
            </a:r>
            <a:endParaRPr b="1" sz="2200"/>
          </a:p>
          <a:p>
            <a:pPr indent="0" lvl="0" marL="0" rtl="0" algn="l">
              <a:spcBef>
                <a:spcPts val="1200"/>
              </a:spcBef>
              <a:spcAft>
                <a:spcPts val="0"/>
              </a:spcAft>
              <a:buNone/>
            </a:pPr>
            <a:r>
              <a:rPr b="1" lang="en" sz="2200"/>
              <a:t>Three-part (Ternary) Form:</a:t>
            </a:r>
            <a:endParaRPr b="1" sz="2200"/>
          </a:p>
          <a:p>
            <a:pPr indent="0" lvl="0" marL="0" rtl="0" algn="l">
              <a:spcBef>
                <a:spcPts val="1200"/>
              </a:spcBef>
              <a:spcAft>
                <a:spcPts val="1200"/>
              </a:spcAft>
              <a:buNone/>
            </a:pPr>
            <a:r>
              <a:rPr b="1" lang="en" sz="2200"/>
              <a:t>A (Statement) - B (Contrast) - A (Return)</a:t>
            </a:r>
            <a:endParaRPr b="1" sz="2200"/>
          </a:p>
        </p:txBody>
      </p:sp>
      <p:sp>
        <p:nvSpPr>
          <p:cNvPr id="375" name="Google Shape;375;p56"/>
          <p:cNvSpPr/>
          <p:nvPr/>
        </p:nvSpPr>
        <p:spPr>
          <a:xfrm>
            <a:off x="4789125" y="1468125"/>
            <a:ext cx="860700" cy="85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A</a:t>
            </a:r>
            <a:endParaRPr sz="2700"/>
          </a:p>
        </p:txBody>
      </p:sp>
      <p:sp>
        <p:nvSpPr>
          <p:cNvPr id="376" name="Google Shape;376;p56"/>
          <p:cNvSpPr/>
          <p:nvPr/>
        </p:nvSpPr>
        <p:spPr>
          <a:xfrm>
            <a:off x="6459750" y="1432725"/>
            <a:ext cx="901200" cy="9213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B</a:t>
            </a:r>
            <a:endParaRPr sz="2700"/>
          </a:p>
        </p:txBody>
      </p:sp>
      <p:cxnSp>
        <p:nvCxnSpPr>
          <p:cNvPr id="377" name="Google Shape;377;p56"/>
          <p:cNvCxnSpPr>
            <a:stCxn id="375" idx="3"/>
            <a:endCxn id="376" idx="2"/>
          </p:cNvCxnSpPr>
          <p:nvPr/>
        </p:nvCxnSpPr>
        <p:spPr>
          <a:xfrm>
            <a:off x="5649825" y="1893375"/>
            <a:ext cx="810000" cy="0"/>
          </a:xfrm>
          <a:prstGeom prst="straightConnector1">
            <a:avLst/>
          </a:prstGeom>
          <a:noFill/>
          <a:ln cap="flat" cmpd="sng" w="28575">
            <a:solidFill>
              <a:schemeClr val="dk2"/>
            </a:solidFill>
            <a:prstDash val="solid"/>
            <a:round/>
            <a:headEnd len="med" w="med" type="none"/>
            <a:tailEnd len="med" w="med" type="none"/>
          </a:ln>
        </p:spPr>
      </p:cxnSp>
      <p:sp>
        <p:nvSpPr>
          <p:cNvPr id="378" name="Google Shape;378;p56"/>
          <p:cNvSpPr/>
          <p:nvPr/>
        </p:nvSpPr>
        <p:spPr>
          <a:xfrm>
            <a:off x="4971900" y="3432900"/>
            <a:ext cx="860700" cy="85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A</a:t>
            </a:r>
            <a:endParaRPr sz="2700"/>
          </a:p>
        </p:txBody>
      </p:sp>
      <p:sp>
        <p:nvSpPr>
          <p:cNvPr id="379" name="Google Shape;379;p56"/>
          <p:cNvSpPr/>
          <p:nvPr/>
        </p:nvSpPr>
        <p:spPr>
          <a:xfrm>
            <a:off x="6278288" y="3397500"/>
            <a:ext cx="901200" cy="9213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B</a:t>
            </a:r>
            <a:endParaRPr sz="2700"/>
          </a:p>
        </p:txBody>
      </p:sp>
      <p:cxnSp>
        <p:nvCxnSpPr>
          <p:cNvPr id="380" name="Google Shape;380;p56"/>
          <p:cNvCxnSpPr>
            <a:stCxn id="378" idx="3"/>
            <a:endCxn id="379" idx="2"/>
          </p:cNvCxnSpPr>
          <p:nvPr/>
        </p:nvCxnSpPr>
        <p:spPr>
          <a:xfrm>
            <a:off x="5832600" y="3858150"/>
            <a:ext cx="445800" cy="0"/>
          </a:xfrm>
          <a:prstGeom prst="straightConnector1">
            <a:avLst/>
          </a:prstGeom>
          <a:noFill/>
          <a:ln cap="flat" cmpd="sng" w="28575">
            <a:solidFill>
              <a:schemeClr val="dk2"/>
            </a:solidFill>
            <a:prstDash val="solid"/>
            <a:round/>
            <a:headEnd len="med" w="med" type="none"/>
            <a:tailEnd len="med" w="med" type="none"/>
          </a:ln>
        </p:spPr>
      </p:cxnSp>
      <p:sp>
        <p:nvSpPr>
          <p:cNvPr id="381" name="Google Shape;381;p56"/>
          <p:cNvSpPr/>
          <p:nvPr/>
        </p:nvSpPr>
        <p:spPr>
          <a:xfrm>
            <a:off x="7625200" y="3432900"/>
            <a:ext cx="860700" cy="85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A</a:t>
            </a:r>
            <a:endParaRPr sz="2700"/>
          </a:p>
        </p:txBody>
      </p:sp>
      <p:cxnSp>
        <p:nvCxnSpPr>
          <p:cNvPr id="382" name="Google Shape;382;p56"/>
          <p:cNvCxnSpPr>
            <a:stCxn id="379" idx="6"/>
            <a:endCxn id="381" idx="1"/>
          </p:cNvCxnSpPr>
          <p:nvPr/>
        </p:nvCxnSpPr>
        <p:spPr>
          <a:xfrm>
            <a:off x="7179488" y="3858150"/>
            <a:ext cx="4458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040"/>
              <a:t>Musical Form</a:t>
            </a:r>
            <a:endParaRPr sz="4040"/>
          </a:p>
        </p:txBody>
      </p:sp>
      <p:sp>
        <p:nvSpPr>
          <p:cNvPr id="388" name="Google Shape;388;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Techniques</a:t>
            </a:r>
            <a:r>
              <a:rPr lang="en" sz="2500"/>
              <a:t> that create Musical Form:</a:t>
            </a:r>
            <a:endParaRPr sz="2500"/>
          </a:p>
          <a:p>
            <a:pPr indent="-387350" lvl="0" marL="457200" rtl="0" algn="l">
              <a:spcBef>
                <a:spcPts val="1200"/>
              </a:spcBef>
              <a:spcAft>
                <a:spcPts val="0"/>
              </a:spcAft>
              <a:buSzPts val="2500"/>
              <a:buChar char="●"/>
            </a:pPr>
            <a:r>
              <a:rPr b="1" lang="en" sz="2500"/>
              <a:t>Repetition </a:t>
            </a:r>
            <a:r>
              <a:rPr lang="en" sz="2500"/>
              <a:t>- Creates a sense of unity</a:t>
            </a:r>
            <a:endParaRPr sz="2500"/>
          </a:p>
          <a:p>
            <a:pPr indent="-387350" lvl="0" marL="457200" rtl="0" algn="l">
              <a:spcBef>
                <a:spcPts val="0"/>
              </a:spcBef>
              <a:spcAft>
                <a:spcPts val="0"/>
              </a:spcAft>
              <a:buSzPts val="2500"/>
              <a:buChar char="●"/>
            </a:pPr>
            <a:r>
              <a:rPr b="1" lang="en" sz="2500"/>
              <a:t>Contrast</a:t>
            </a:r>
            <a:r>
              <a:rPr lang="en" sz="2500"/>
              <a:t> - Provides variety</a:t>
            </a:r>
            <a:endParaRPr sz="2500"/>
          </a:p>
          <a:p>
            <a:pPr indent="-387350" lvl="0" marL="457200" rtl="0" algn="l">
              <a:spcBef>
                <a:spcPts val="0"/>
              </a:spcBef>
              <a:spcAft>
                <a:spcPts val="0"/>
              </a:spcAft>
              <a:buSzPts val="2500"/>
              <a:buChar char="●"/>
            </a:pPr>
            <a:r>
              <a:rPr b="1" lang="en" sz="2500"/>
              <a:t>Variation</a:t>
            </a:r>
            <a:r>
              <a:rPr lang="en" sz="2500"/>
              <a:t> - Keeping some musical </a:t>
            </a:r>
            <a:r>
              <a:rPr lang="en" sz="2500"/>
              <a:t>thought</a:t>
            </a:r>
            <a:r>
              <a:rPr lang="en" sz="2500"/>
              <a:t> while changing others, gives a work unity and variety at the same time.</a:t>
            </a:r>
            <a:endParaRPr sz="2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4" name="Google Shape;394;p5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licia Keys and John Mayer Times Square 10/9/16&#10;&#10;* I do not own any rights to this video *" id="395" name="Google Shape;395;p58" title="Alicia Keys &amp; John Mayer - If I ain't got you - Gravity (Better audio quality)">
            <a:hlinkClick r:id="rId3"/>
          </p:cNvPr>
          <p:cNvPicPr preferRelativeResize="0"/>
          <p:nvPr/>
        </p:nvPicPr>
        <p:blipFill>
          <a:blip r:embed="rId4">
            <a:alphaModFix/>
          </a:blip>
          <a:stretch>
            <a:fillRect/>
          </a:stretch>
        </p:blipFill>
        <p:spPr>
          <a:xfrm>
            <a:off x="1255500" y="0"/>
            <a:ext cx="6745500" cy="50591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9" name="Shape 399"/>
        <p:cNvGrpSpPr/>
        <p:nvPr/>
      </p:nvGrpSpPr>
      <p:grpSpPr>
        <a:xfrm>
          <a:off x="0" y="0"/>
          <a:ext cx="0" cy="0"/>
          <a:chOff x="0" y="0"/>
          <a:chExt cx="0" cy="0"/>
        </a:xfrm>
      </p:grpSpPr>
      <p:pic>
        <p:nvPicPr>
          <p:cNvPr descr="poll-type-id" id="400" name="Google Shape;400;p59">
            <a:hlinkClick r:id="rId3"/>
          </p:cNvPr>
          <p:cNvPicPr preferRelativeResize="0"/>
          <p:nvPr/>
        </p:nvPicPr>
        <p:blipFill>
          <a:blip r:embed="rId4">
            <a:alphaModFix/>
          </a:blip>
          <a:stretch>
            <a:fillRect/>
          </a:stretch>
        </p:blipFill>
        <p:spPr>
          <a:xfrm>
            <a:off x="508000" y="1657350"/>
            <a:ext cx="1828800" cy="1828800"/>
          </a:xfrm>
          <a:prstGeom prst="rect">
            <a:avLst/>
          </a:prstGeom>
          <a:noFill/>
          <a:ln>
            <a:noFill/>
          </a:ln>
        </p:spPr>
      </p:pic>
      <p:pic>
        <p:nvPicPr>
          <p:cNvPr descr="logo-id" id="401" name="Google Shape;401;p59">
            <a:hlinkClick r:id="rId5"/>
          </p:cNvPr>
          <p:cNvPicPr preferRelativeResize="0"/>
          <p:nvPr/>
        </p:nvPicPr>
        <p:blipFill>
          <a:blip r:embed="rId6">
            <a:alphaModFix/>
          </a:blip>
          <a:stretch>
            <a:fillRect/>
          </a:stretch>
        </p:blipFill>
        <p:spPr>
          <a:xfrm>
            <a:off x="2612020" y="508000"/>
            <a:ext cx="874500" cy="382594"/>
          </a:xfrm>
          <a:prstGeom prst="rect">
            <a:avLst/>
          </a:prstGeom>
          <a:noFill/>
          <a:ln>
            <a:noFill/>
          </a:ln>
        </p:spPr>
      </p:pic>
      <p:sp>
        <p:nvSpPr>
          <p:cNvPr descr="title-id" id="402" name="Google Shape;402;p59"/>
          <p:cNvSpPr txBox="1"/>
          <p:nvPr/>
        </p:nvSpPr>
        <p:spPr>
          <a:xfrm>
            <a:off x="2590800" y="1928813"/>
            <a:ext cx="6045300" cy="12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5B5B5B"/>
                </a:solidFill>
                <a:latin typeface="Roboto"/>
                <a:ea typeface="Roboto"/>
                <a:cs typeface="Roboto"/>
                <a:sym typeface="Roboto"/>
              </a:rPr>
              <a:t>Audience Q&amp;A Session</a:t>
            </a:r>
            <a:endParaRPr b="1" sz="3600">
              <a:solidFill>
                <a:srgbClr val="5B5B5B"/>
              </a:solidFill>
              <a:latin typeface="Roboto"/>
              <a:ea typeface="Roboto"/>
              <a:cs typeface="Roboto"/>
              <a:sym typeface="Roboto"/>
            </a:endParaRPr>
          </a:p>
        </p:txBody>
      </p:sp>
      <p:sp>
        <p:nvSpPr>
          <p:cNvPr descr="footer-id" id="403" name="Google Shape;403;p59"/>
          <p:cNvSpPr txBox="1"/>
          <p:nvPr/>
        </p:nvSpPr>
        <p:spPr>
          <a:xfrm>
            <a:off x="2286000" y="4381500"/>
            <a:ext cx="3048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rgbClr val="5B5B5B"/>
                </a:solidFill>
                <a:latin typeface="Roboto"/>
                <a:ea typeface="Roboto"/>
                <a:cs typeface="Roboto"/>
                <a:sym typeface="Roboto"/>
              </a:rPr>
              <a:t>ⓘ</a:t>
            </a:r>
            <a:endParaRPr b="1" sz="1300">
              <a:solidFill>
                <a:srgbClr val="5B5B5B"/>
              </a:solidFill>
              <a:latin typeface="Roboto"/>
              <a:ea typeface="Roboto"/>
              <a:cs typeface="Roboto"/>
              <a:sym typeface="Roboto"/>
            </a:endParaRPr>
          </a:p>
        </p:txBody>
      </p:sp>
      <p:sp>
        <p:nvSpPr>
          <p:cNvPr descr="footer-id" id="404" name="Google Shape;404;p59"/>
          <p:cNvSpPr txBox="1"/>
          <p:nvPr/>
        </p:nvSpPr>
        <p:spPr>
          <a:xfrm>
            <a:off x="2590800" y="4381500"/>
            <a:ext cx="6045300" cy="38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5B5B5B"/>
                </a:solidFill>
                <a:latin typeface="Roboto"/>
                <a:ea typeface="Roboto"/>
                <a:cs typeface="Roboto"/>
                <a:sym typeface="Roboto"/>
              </a:rPr>
              <a:t>Click </a:t>
            </a:r>
            <a:r>
              <a:rPr b="1" lang="en">
                <a:solidFill>
                  <a:srgbClr val="5B5B5B"/>
                </a:solidFill>
                <a:latin typeface="Roboto"/>
                <a:ea typeface="Roboto"/>
                <a:cs typeface="Roboto"/>
                <a:sym typeface="Roboto"/>
              </a:rPr>
              <a:t>Present with Slido</a:t>
            </a:r>
            <a:r>
              <a:rPr lang="en">
                <a:solidFill>
                  <a:srgbClr val="5B5B5B"/>
                </a:solidFill>
                <a:latin typeface="Roboto"/>
                <a:ea typeface="Roboto"/>
                <a:cs typeface="Roboto"/>
                <a:sym typeface="Roboto"/>
              </a:rPr>
              <a:t> or install our </a:t>
            </a:r>
            <a:r>
              <a:rPr lang="en" u="sng">
                <a:solidFill>
                  <a:schemeClr val="hlink"/>
                </a:solidFill>
                <a:latin typeface="Roboto"/>
                <a:ea typeface="Roboto"/>
                <a:cs typeface="Roboto"/>
                <a:sym typeface="Roboto"/>
                <a:hlinkClick r:id="rId7"/>
              </a:rPr>
              <a:t>Chrome extension</a:t>
            </a:r>
            <a:r>
              <a:rPr lang="en">
                <a:solidFill>
                  <a:srgbClr val="5B5B5B"/>
                </a:solidFill>
                <a:latin typeface="Roboto"/>
                <a:ea typeface="Roboto"/>
                <a:cs typeface="Roboto"/>
                <a:sym typeface="Roboto"/>
              </a:rPr>
              <a:t> to show live Q&amp;A while presenting.</a:t>
            </a:r>
            <a:endParaRPr>
              <a:solidFill>
                <a:srgbClr val="5B5B5B"/>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throughout history</a:t>
            </a:r>
            <a:endParaRPr/>
          </a:p>
        </p:txBody>
      </p:sp>
      <p:sp>
        <p:nvSpPr>
          <p:cNvPr id="410" name="Google Shape;410;p6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2000"/>
              <a:t>Middle Ages (450 - 1450)</a:t>
            </a:r>
            <a:br>
              <a:rPr b="1" lang="en" sz="2000"/>
            </a:br>
            <a:r>
              <a:rPr b="1" lang="en" sz="2000"/>
              <a:t>Renaissance (1450 - 1600)</a:t>
            </a:r>
            <a:br>
              <a:rPr b="1" lang="en" sz="2000"/>
            </a:br>
            <a:r>
              <a:rPr b="1" lang="en" sz="2000"/>
              <a:t>Baroque (1600 - 1750)</a:t>
            </a:r>
            <a:br>
              <a:rPr b="1" lang="en" sz="2000"/>
            </a:br>
            <a:r>
              <a:rPr b="1" lang="en" sz="2000"/>
              <a:t>Classical (1750 - 1820)</a:t>
            </a:r>
            <a:br>
              <a:rPr b="1" lang="en" sz="2000"/>
            </a:br>
            <a:r>
              <a:rPr b="1" lang="en" sz="2000"/>
              <a:t>Romantic (1820 - 1900)</a:t>
            </a:r>
            <a:br>
              <a:rPr b="1" lang="en" sz="2000"/>
            </a:br>
            <a:r>
              <a:rPr b="1" lang="en" sz="2000"/>
              <a:t>Twentieth Century to 1945</a:t>
            </a:r>
            <a:br>
              <a:rPr b="1" lang="en" sz="2000"/>
            </a:br>
            <a:r>
              <a:rPr b="1" lang="en" sz="2000"/>
              <a:t>1945 onwards</a:t>
            </a:r>
            <a:endParaRPr b="1"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6" name="Google Shape;416;p6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http://www.ted.com  Benjamin Zander has two infectious passions: classical music, and helping us all realize our untapped love for it -- and by extension, our untapped love for all new possibilities, new experiences, new connections. &#10; &#10;TEDTalks is a daily video podcast of the best talks and performances from the TED Conference, where the world's leading thinkers and doers give the talk of their lives in 18 minutes. TED stands for Technology, Entertainment, Design, and TEDTalks cover these topics as well as science, business, development and the arts. Closed captions and translated subtitles in a variety of languages are now available on TED.com, at http://www.ted.com/translate. &#10; &#10;Follow us on Twitter &#10;http://www.twitter.com/tednews &#10;  &#10;Checkout our Facebook page for TED exclusives &#10;https://www.facebook.com/TED" id="417" name="Google Shape;417;p61" title="The transformative power of classical music | Benjamin Zander">
            <a:hlinkClick r:id="rId3"/>
          </p:cNvPr>
          <p:cNvPicPr preferRelativeResize="0"/>
          <p:nvPr/>
        </p:nvPicPr>
        <p:blipFill>
          <a:blip r:embed="rId4">
            <a:alphaModFix/>
          </a:blip>
          <a:stretch>
            <a:fillRect/>
          </a:stretch>
        </p:blipFill>
        <p:spPr>
          <a:xfrm>
            <a:off x="1264500" y="0"/>
            <a:ext cx="6736500" cy="505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89" name="Shape 89"/>
        <p:cNvGrpSpPr/>
        <p:nvPr/>
      </p:nvGrpSpPr>
      <p:grpSpPr>
        <a:xfrm>
          <a:off x="0" y="0"/>
          <a:ext cx="0" cy="0"/>
          <a:chOff x="0" y="0"/>
          <a:chExt cx="0" cy="0"/>
        </a:xfrm>
      </p:grpSpPr>
      <p:sp>
        <p:nvSpPr>
          <p:cNvPr id="90" name="Google Shape;90;p1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00000"/>
                </a:solidFill>
              </a:rPr>
              <a:t>Scales</a:t>
            </a:r>
            <a:endParaRPr>
              <a:solidFill>
                <a:srgbClr val="000000"/>
              </a:solidFill>
            </a:endParaRPr>
          </a:p>
        </p:txBody>
      </p:sp>
      <p:sp>
        <p:nvSpPr>
          <p:cNvPr id="91" name="Google Shape;91;p17"/>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Series of notes based on a Key</a:t>
            </a:r>
            <a:endParaRPr i="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Have a great week ahead!</a:t>
            </a:r>
            <a:endParaRPr/>
          </a:p>
        </p:txBody>
      </p:sp>
      <p:sp>
        <p:nvSpPr>
          <p:cNvPr id="423" name="Google Shape;423;p6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4" name="Google Shape;424;p62"/>
          <p:cNvPicPr preferRelativeResize="0"/>
          <p:nvPr/>
        </p:nvPicPr>
        <p:blipFill>
          <a:blip r:embed="rId3">
            <a:alphaModFix/>
          </a:blip>
          <a:stretch>
            <a:fillRect/>
          </a:stretch>
        </p:blipFill>
        <p:spPr>
          <a:xfrm>
            <a:off x="1509713" y="2109788"/>
            <a:ext cx="6124575" cy="9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Scale</a:t>
            </a:r>
            <a:endParaRPr/>
          </a:p>
        </p:txBody>
      </p:sp>
      <p:pic>
        <p:nvPicPr>
          <p:cNvPr id="97" name="Google Shape;97;p18"/>
          <p:cNvPicPr preferRelativeResize="0"/>
          <p:nvPr/>
        </p:nvPicPr>
        <p:blipFill>
          <a:blip r:embed="rId3">
            <a:alphaModFix/>
          </a:blip>
          <a:stretch>
            <a:fillRect/>
          </a:stretch>
        </p:blipFill>
        <p:spPr>
          <a:xfrm>
            <a:off x="1554413" y="1387813"/>
            <a:ext cx="6257925" cy="1304925"/>
          </a:xfrm>
          <a:prstGeom prst="rect">
            <a:avLst/>
          </a:prstGeom>
          <a:noFill/>
          <a:ln>
            <a:noFill/>
          </a:ln>
        </p:spPr>
      </p:pic>
      <p:pic>
        <p:nvPicPr>
          <p:cNvPr id="98" name="Google Shape;98;p18"/>
          <p:cNvPicPr preferRelativeResize="0"/>
          <p:nvPr/>
        </p:nvPicPr>
        <p:blipFill>
          <a:blip r:embed="rId4">
            <a:alphaModFix/>
          </a:blip>
          <a:stretch>
            <a:fillRect/>
          </a:stretch>
        </p:blipFill>
        <p:spPr>
          <a:xfrm>
            <a:off x="2240675" y="2784388"/>
            <a:ext cx="4662655" cy="2145962"/>
          </a:xfrm>
          <a:prstGeom prst="rect">
            <a:avLst/>
          </a:prstGeom>
          <a:noFill/>
          <a:ln>
            <a:noFill/>
          </a:ln>
        </p:spPr>
      </p:pic>
      <p:pic>
        <p:nvPicPr>
          <p:cNvPr id="99" name="Google Shape;99;p18" title="major scale.mp3">
            <a:hlinkClick r:id="rId5"/>
          </p:cNvPr>
          <p:cNvPicPr preferRelativeResize="0"/>
          <p:nvPr/>
        </p:nvPicPr>
        <p:blipFill>
          <a:blip r:embed="rId6">
            <a:alphaModFix/>
          </a:blip>
          <a:stretch>
            <a:fillRect/>
          </a:stretch>
        </p:blipFill>
        <p:spPr>
          <a:xfrm>
            <a:off x="7355150" y="2276825"/>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Minor Scale</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9"/>
          <p:cNvPicPr preferRelativeResize="0"/>
          <p:nvPr/>
        </p:nvPicPr>
        <p:blipFill>
          <a:blip r:embed="rId3">
            <a:alphaModFix/>
          </a:blip>
          <a:stretch>
            <a:fillRect/>
          </a:stretch>
        </p:blipFill>
        <p:spPr>
          <a:xfrm>
            <a:off x="1308625" y="1315698"/>
            <a:ext cx="6526725" cy="1688225"/>
          </a:xfrm>
          <a:prstGeom prst="rect">
            <a:avLst/>
          </a:prstGeom>
          <a:noFill/>
          <a:ln>
            <a:noFill/>
          </a:ln>
        </p:spPr>
      </p:pic>
      <p:pic>
        <p:nvPicPr>
          <p:cNvPr id="107" name="Google Shape;107;p19"/>
          <p:cNvPicPr preferRelativeResize="0"/>
          <p:nvPr/>
        </p:nvPicPr>
        <p:blipFill>
          <a:blip r:embed="rId4">
            <a:alphaModFix/>
          </a:blip>
          <a:stretch>
            <a:fillRect/>
          </a:stretch>
        </p:blipFill>
        <p:spPr>
          <a:xfrm>
            <a:off x="3032500" y="3093899"/>
            <a:ext cx="2728625" cy="1958775"/>
          </a:xfrm>
          <a:prstGeom prst="rect">
            <a:avLst/>
          </a:prstGeom>
          <a:noFill/>
          <a:ln>
            <a:noFill/>
          </a:ln>
        </p:spPr>
      </p:pic>
      <p:pic>
        <p:nvPicPr>
          <p:cNvPr id="108" name="Google Shape;108;p19" title="minor scale.mp3">
            <a:hlinkClick r:id="rId5"/>
          </p:cNvPr>
          <p:cNvPicPr preferRelativeResize="0"/>
          <p:nvPr/>
        </p:nvPicPr>
        <p:blipFill>
          <a:blip r:embed="rId6">
            <a:alphaModFix/>
          </a:blip>
          <a:stretch>
            <a:fillRect/>
          </a:stretch>
        </p:blipFill>
        <p:spPr>
          <a:xfrm rot="66">
            <a:off x="7299476" y="2733398"/>
            <a:ext cx="555951" cy="55593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Chromatic Scales</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3">
            <a:alphaModFix/>
          </a:blip>
          <a:stretch>
            <a:fillRect/>
          </a:stretch>
        </p:blipFill>
        <p:spPr>
          <a:xfrm>
            <a:off x="399450" y="1430971"/>
            <a:ext cx="8260799" cy="2281554"/>
          </a:xfrm>
          <a:prstGeom prst="rect">
            <a:avLst/>
          </a:prstGeom>
          <a:noFill/>
          <a:ln>
            <a:noFill/>
          </a:ln>
        </p:spPr>
      </p:pic>
      <p:pic>
        <p:nvPicPr>
          <p:cNvPr id="116" name="Google Shape;116;p20" title="chromatic scales.mp3">
            <a:hlinkClick r:id="rId4"/>
          </p:cNvPr>
          <p:cNvPicPr preferRelativeResize="0"/>
          <p:nvPr/>
        </p:nvPicPr>
        <p:blipFill>
          <a:blip r:embed="rId5">
            <a:alphaModFix/>
          </a:blip>
          <a:stretch>
            <a:fillRect/>
          </a:stretch>
        </p:blipFill>
        <p:spPr>
          <a:xfrm>
            <a:off x="7107750" y="3900775"/>
            <a:ext cx="573950" cy="57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your ears</a:t>
            </a:r>
            <a:endParaRPr/>
          </a:p>
        </p:txBody>
      </p:sp>
      <p:sp>
        <p:nvSpPr>
          <p:cNvPr id="122" name="Google Shape;122;p21"/>
          <p:cNvSpPr txBox="1"/>
          <p:nvPr>
            <p:ph idx="1" type="body"/>
          </p:nvPr>
        </p:nvSpPr>
        <p:spPr>
          <a:xfrm>
            <a:off x="433200" y="1152425"/>
            <a:ext cx="569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a:t>
            </a:r>
            <a:endParaRPr/>
          </a:p>
          <a:p>
            <a:pPr indent="0" lvl="0" marL="0" rtl="0" algn="l">
              <a:spcBef>
                <a:spcPts val="1200"/>
              </a:spcBef>
              <a:spcAft>
                <a:spcPts val="1200"/>
              </a:spcAft>
              <a:buNone/>
            </a:pPr>
            <a:r>
              <a:t/>
            </a:r>
            <a:endParaRPr/>
          </a:p>
        </p:txBody>
      </p:sp>
      <p:pic>
        <p:nvPicPr>
          <p:cNvPr id="123" name="Google Shape;123;p21" title="major scale.mp3">
            <a:hlinkClick r:id="rId3"/>
          </p:cNvPr>
          <p:cNvPicPr preferRelativeResize="0"/>
          <p:nvPr/>
        </p:nvPicPr>
        <p:blipFill>
          <a:blip r:embed="rId4">
            <a:alphaModFix/>
          </a:blip>
          <a:stretch>
            <a:fillRect/>
          </a:stretch>
        </p:blipFill>
        <p:spPr>
          <a:xfrm rot="82">
            <a:off x="1002883" y="1101177"/>
            <a:ext cx="1401525" cy="14015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