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Lst>
  <p:sldSz cy="5143500" cx="9144000"/>
  <p:notesSz cx="6858000" cy="9144000"/>
  <p:embeddedFontLst>
    <p:embeddedFont>
      <p:font typeface="Robot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8EFBEDC-C6D2-4A3D-9743-0F68945DCD29}">
  <a:tblStyle styleId="{B8EFBEDC-C6D2-4A3D-9743-0F68945DCD2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font" Target="fonts/Roboto-bold.fntdata"/><Relationship Id="rId10" Type="http://schemas.openxmlformats.org/officeDocument/2006/relationships/slide" Target="slides/slide4.xml"/><Relationship Id="rId54" Type="http://schemas.openxmlformats.org/officeDocument/2006/relationships/font" Target="fonts/Roboto-regular.fntdata"/><Relationship Id="rId13" Type="http://schemas.openxmlformats.org/officeDocument/2006/relationships/slide" Target="slides/slide7.xml"/><Relationship Id="rId57" Type="http://schemas.openxmlformats.org/officeDocument/2006/relationships/font" Target="fonts/Roboto-boldItalic.fntdata"/><Relationship Id="rId12" Type="http://schemas.openxmlformats.org/officeDocument/2006/relationships/slide" Target="slides/slide6.xml"/><Relationship Id="rId56" Type="http://schemas.openxmlformats.org/officeDocument/2006/relationships/font" Target="fonts/Roboto-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3d2a5dbe0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3d2a5dbe0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8fbbd78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8fbbd78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3d2a5dbe0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3d2a5dbe0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13d2a5dbe0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13d2a5dbe0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13d2a5dbe0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13d2a5dbe0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3d2a5dbe04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3d2a5dbe04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8fbbd78b2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8fbbd78b2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3d2a5dbe0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3d2a5dbe0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3d2a5dbe04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3d2a5dbe04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fbbd78b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fbbd78b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b8ef15b060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b8ef15b060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3d2a5dbe04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3d2a5dbe04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d2a5dbe04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d2a5dbe04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8fbbd78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8fbbd78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3d2a5dbe04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13d2a5dbe04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b8fbbd78b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b8fbbd78b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13d2a5dbe04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13d2a5dbe04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8a2be2f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38a2be2f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935ce69f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b935ce69f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b935ce69f8_0_10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b935ce69f8_0_10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b935ce69f8_0_10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b935ce69f8_0_10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79870becce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79870becce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student to sing a triad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03f2672cb45a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03f2672cb45a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13d2a5dbe04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13d2a5dbe04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3d2a5dbe04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3d2a5dbe04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3d2a5dbe04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3d2a5dbe0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3d2a5dbe04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3d2a5dbe0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3d2a5dbe04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3d2a5dbe04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3d2a5dbe04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13d2a5dbe04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3d2a5dbe04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3d2a5dbe04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3d2a5dbe04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3d2a5dbe04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Die Irae: Associated to death</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79870becc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79870becc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9870becce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9870becce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79870becce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79870becce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79870becc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79870becc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9870becc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9870becc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9870becce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9870becce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9870becc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9870becc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9870becce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9870becc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79870becce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79870becc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79870becc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79870becc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b8ef15b06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b8ef15b06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b8ef15b060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b8ef15b06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b8ef15b0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b8ef15b0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3d2a5dbe0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3d2a5dbe0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b8fbbd78b2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b8fbbd78b2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www.youtube.com/watch?v=kc8WZbAWE1w" TargetMode="External"/><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www.youtube.com/watch?v=HsPgLcYNjgM" TargetMode="Externa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www.youtube.com/watch?v=d2bdn2RIsVY" TargetMode="External"/><Relationship Id="rId4" Type="http://schemas.openxmlformats.org/officeDocument/2006/relationships/image" Target="../media/image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www.youtube.com/watch?v=Yj06uN0Xov8" TargetMode="External"/><Relationship Id="rId4" Type="http://schemas.openxmlformats.org/officeDocument/2006/relationships/image" Target="../media/image5.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4.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youtube.com/watch?v=9Ts9pdxGvJU" TargetMode="External"/><Relationship Id="rId4" Type="http://schemas.openxmlformats.org/officeDocument/2006/relationships/image" Target="../media/image14.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www.youtube.com/watch?v=9IIhe3vEp-0" TargetMode="External"/><Relationship Id="rId4" Type="http://schemas.openxmlformats.org/officeDocument/2006/relationships/image" Target="../media/image15.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8.jpg"/><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www.youtube.com/watch?v=4rXUtUUnUG4" TargetMode="External"/><Relationship Id="rId4" Type="http://schemas.openxmlformats.org/officeDocument/2006/relationships/image" Target="../media/image25.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www.youtube.com/watch?v=4qzAi7JoKGE" TargetMode="External"/><Relationship Id="rId4" Type="http://schemas.openxmlformats.org/officeDocument/2006/relationships/image" Target="../media/image19.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www.youtube.com/watch?v=AD3WboFBkBY" TargetMode="External"/><Relationship Id="rId4" Type="http://schemas.openxmlformats.org/officeDocument/2006/relationships/image" Target="../media/image18.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8.png"/><Relationship Id="rId4" Type="http://schemas.openxmlformats.org/officeDocument/2006/relationships/image" Target="../media/image21.png"/><Relationship Id="rId5" Type="http://schemas.openxmlformats.org/officeDocument/2006/relationships/image" Target="../media/image2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4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www.youtube.com/watch?v=hWTe3C_RoDo" TargetMode="External"/><Relationship Id="rId4" Type="http://schemas.openxmlformats.org/officeDocument/2006/relationships/image" Target="../media/image22.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0.jpg"/><Relationship Id="rId4" Type="http://schemas.openxmlformats.org/officeDocument/2006/relationships/image" Target="../media/image20.jpg"/><Relationship Id="rId5" Type="http://schemas.openxmlformats.org/officeDocument/2006/relationships/image" Target="../media/image29.jpg"/><Relationship Id="rId6" Type="http://schemas.openxmlformats.org/officeDocument/2006/relationships/image" Target="../media/image26.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www.youtube.com/watch?v=xznJAc2Cjk0" TargetMode="External"/><Relationship Id="rId4" Type="http://schemas.openxmlformats.org/officeDocument/2006/relationships/image" Target="../media/image3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36.jp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www.youtube.com/watch?v=7GVbfU0oINA" TargetMode="External"/><Relationship Id="rId4" Type="http://schemas.openxmlformats.org/officeDocument/2006/relationships/image" Target="../media/image44.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6.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www.youtube.com/watch?v=Lx5weckc7us" TargetMode="External"/><Relationship Id="rId4" Type="http://schemas.openxmlformats.org/officeDocument/2006/relationships/image" Target="../media/image42.jp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35.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www.youtube.com/watch?v=hQG5MtpDFig" TargetMode="External"/><Relationship Id="rId4" Type="http://schemas.openxmlformats.org/officeDocument/2006/relationships/image" Target="../media/image33.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53.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www.youtube.com/watch?v=lBzOfjYpPT4" TargetMode="External"/><Relationship Id="rId4" Type="http://schemas.openxmlformats.org/officeDocument/2006/relationships/image" Target="../media/image50.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hLfvkwTnJVM" TargetMode="External"/><Relationship Id="rId4" Type="http://schemas.openxmlformats.org/officeDocument/2006/relationships/image" Target="../media/image7.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www.youtube.com/watch?v=-lJctvybAJ8" TargetMode="External"/><Relationship Id="rId4" Type="http://schemas.openxmlformats.org/officeDocument/2006/relationships/image" Target="../media/image48.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43.png"/><Relationship Id="rId4" Type="http://schemas.openxmlformats.org/officeDocument/2006/relationships/image" Target="../media/image38.png"/><Relationship Id="rId5" Type="http://schemas.openxmlformats.org/officeDocument/2006/relationships/image" Target="../media/image5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www.youtube.com/watch?v=cfFWiWbXGuY" TargetMode="External"/><Relationship Id="rId4" Type="http://schemas.openxmlformats.org/officeDocument/2006/relationships/image" Target="../media/image39.jp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www.youtube.com/watch?v=ZJ8GEZT4eBs" TargetMode="External"/><Relationship Id="rId4" Type="http://schemas.openxmlformats.org/officeDocument/2006/relationships/image" Target="../media/image49.jp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www.youtube.com/watch?v=Z7jWYiQz1cA" TargetMode="External"/><Relationship Id="rId4" Type="http://schemas.openxmlformats.org/officeDocument/2006/relationships/image" Target="../media/image51.jp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4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www.youtube.com/watch?v=IMGqdUqPnmo" TargetMode="External"/><Relationship Id="rId4" Type="http://schemas.openxmlformats.org/officeDocument/2006/relationships/image" Target="../media/image4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www.youtube.com/watch?v=kafePIAD--k" TargetMode="Externa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Orchestra</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Kenny Lim</a:t>
            </a:r>
            <a:endParaRPr/>
          </a:p>
        </p:txBody>
      </p:sp>
      <p:pic>
        <p:nvPicPr>
          <p:cNvPr id="56" name="Google Shape;56;p13"/>
          <p:cNvPicPr preferRelativeResize="0"/>
          <p:nvPr/>
        </p:nvPicPr>
        <p:blipFill>
          <a:blip r:embed="rId3">
            <a:alphaModFix amt="19000"/>
          </a:blip>
          <a:stretch>
            <a:fillRect/>
          </a:stretch>
        </p:blipFill>
        <p:spPr>
          <a:xfrm>
            <a:off x="1070852" y="0"/>
            <a:ext cx="6881896" cy="51435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Gudrun Hinze - principal piccoloist at the Gewandhaus Orchestra performs &quot;TWEET&quot; in the charming atmosphere of the Gohlis Castle in Leipzig." id="117" name="Google Shape;117;p22" title="Daniel Dorff: TWEET  for solo Piccolo flute">
            <a:hlinkClick r:id="rId3"/>
          </p:cNvPr>
          <p:cNvPicPr preferRelativeResize="0"/>
          <p:nvPr/>
        </p:nvPicPr>
        <p:blipFill>
          <a:blip r:embed="rId4">
            <a:alphaModFix/>
          </a:blip>
          <a:stretch>
            <a:fillRect/>
          </a:stretch>
        </p:blipFill>
        <p:spPr>
          <a:xfrm>
            <a:off x="1209067" y="152400"/>
            <a:ext cx="6451615" cy="4838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Oboe &amp; Cor-anglais/ English Horn</a:t>
            </a:r>
            <a:endParaRPr/>
          </a:p>
        </p:txBody>
      </p:sp>
      <p:sp>
        <p:nvSpPr>
          <p:cNvPr id="123" name="Google Shape;123;p23"/>
          <p:cNvSpPr txBox="1"/>
          <p:nvPr>
            <p:ph idx="1" type="body"/>
          </p:nvPr>
        </p:nvSpPr>
        <p:spPr>
          <a:xfrm>
            <a:off x="311700" y="1152475"/>
            <a:ext cx="3354900" cy="34719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Double reed instrument</a:t>
            </a:r>
            <a:endParaRPr sz="2500"/>
          </a:p>
          <a:p>
            <a:pPr indent="-387350" lvl="0" marL="457200" rtl="0" algn="l">
              <a:spcBef>
                <a:spcPts val="0"/>
              </a:spcBef>
              <a:spcAft>
                <a:spcPts val="0"/>
              </a:spcAft>
              <a:buSzPts val="2500"/>
              <a:buChar char="●"/>
            </a:pPr>
            <a:r>
              <a:rPr lang="en" sz="2500"/>
              <a:t>Made of wood</a:t>
            </a:r>
            <a:endParaRPr sz="2500"/>
          </a:p>
          <a:p>
            <a:pPr indent="-387350" lvl="0" marL="457200" rtl="0" algn="l">
              <a:spcBef>
                <a:spcPts val="0"/>
              </a:spcBef>
              <a:spcAft>
                <a:spcPts val="0"/>
              </a:spcAft>
              <a:buSzPts val="2500"/>
              <a:buChar char="●"/>
            </a:pPr>
            <a:r>
              <a:rPr lang="en" sz="2500"/>
              <a:t>Vibration of the double reed produces sound</a:t>
            </a:r>
            <a:endParaRPr sz="2500"/>
          </a:p>
        </p:txBody>
      </p:sp>
      <p:pic>
        <p:nvPicPr>
          <p:cNvPr id="124" name="Google Shape;124;p23"/>
          <p:cNvPicPr preferRelativeResize="0"/>
          <p:nvPr/>
        </p:nvPicPr>
        <p:blipFill>
          <a:blip r:embed="rId3">
            <a:alphaModFix/>
          </a:blip>
          <a:stretch>
            <a:fillRect/>
          </a:stretch>
        </p:blipFill>
        <p:spPr>
          <a:xfrm>
            <a:off x="4463475" y="1070162"/>
            <a:ext cx="4223076" cy="363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3328600" y="1500188"/>
            <a:ext cx="2143125" cy="2143125"/>
          </a:xfrm>
          <a:prstGeom prst="rect">
            <a:avLst/>
          </a:prstGeom>
          <a:noFill/>
          <a:ln>
            <a:noFill/>
          </a:ln>
        </p:spPr>
      </p:pic>
      <p:sp>
        <p:nvSpPr>
          <p:cNvPr id="132" name="Google Shape;132;p24"/>
          <p:cNvSpPr/>
          <p:nvPr/>
        </p:nvSpPr>
        <p:spPr>
          <a:xfrm>
            <a:off x="5072875" y="2357438"/>
            <a:ext cx="968700" cy="244800"/>
          </a:xfrm>
          <a:prstGeom prst="notched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txBox="1"/>
          <p:nvPr/>
        </p:nvSpPr>
        <p:spPr>
          <a:xfrm>
            <a:off x="6041575" y="2233538"/>
            <a:ext cx="227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9E9E"/>
                </a:solidFill>
              </a:rPr>
              <a:t>Oboe reed (Thin)</a:t>
            </a:r>
            <a:endParaRPr b="1" sz="2000">
              <a:solidFill>
                <a:srgbClr val="9E9E9E"/>
              </a:solidFill>
            </a:endParaRPr>
          </a:p>
        </p:txBody>
      </p:sp>
      <p:sp>
        <p:nvSpPr>
          <p:cNvPr id="134" name="Google Shape;134;p24"/>
          <p:cNvSpPr/>
          <p:nvPr/>
        </p:nvSpPr>
        <p:spPr>
          <a:xfrm>
            <a:off x="2657000" y="2869563"/>
            <a:ext cx="1146600" cy="2448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txBox="1"/>
          <p:nvPr/>
        </p:nvSpPr>
        <p:spPr>
          <a:xfrm>
            <a:off x="831125" y="2726138"/>
            <a:ext cx="2271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9E9E9E"/>
                </a:solidFill>
              </a:rPr>
              <a:t>Bassoon reed (Wider)</a:t>
            </a:r>
            <a:endParaRPr b="1" sz="2000">
              <a:solidFill>
                <a:srgbClr val="9E9E9E"/>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Do you know how much time oboe and bassoon players spend making reeds? Join your host Sam on a Two Minute Tour of the double reed studio in DePaul's School of Music." id="142" name="Google Shape;142;p25" title="Two Minute Tour: Double Reed Studio">
            <a:hlinkClick r:id="rId3"/>
          </p:cNvPr>
          <p:cNvPicPr preferRelativeResize="0"/>
          <p:nvPr/>
        </p:nvPicPr>
        <p:blipFill>
          <a:blip r:embed="rId4">
            <a:alphaModFix/>
          </a:blip>
          <a:stretch>
            <a:fillRect/>
          </a:stretch>
        </p:blipFill>
        <p:spPr>
          <a:xfrm>
            <a:off x="1297450" y="0"/>
            <a:ext cx="6549100" cy="49118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8" name="Google Shape;148;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Recording is now available: https://bc.lnk.to/schumann_romancesFA&#10;&#10;The Three Romances for Oboe and Piano, Op. 94 is a composition by Robert Schumann. In this version of the 2d movement, the interpreters are Céline Moinet (oboe) and Florian Uhlig (piano). The video is directed by Joachim Thôme." id="149" name="Google Shape;149;p26" title="Schumann - Romances for oboe &amp; piano : II. Einfach, innig">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5" name="Google Shape;15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ull-length concert: http://www.digitalconcerthall.com/concert/51127/?a=youtube&amp;c=true&#10;Antonín Dvořák: Symphony No. 9 &quot;From the New World&quot; (2nd movt) / Adam Fischer, conductor · Berliner Philharmoniker / Recorded at the Berlin Philharmonie, 10 February 2018&#10;The Berliner Philharmoniker's Digital Concert Hall:&#10;http://www.digitalconcerthall.com&#10;Subscribe to our newsletter:&#10;http://www.digitalconcerthall.com/newsletter&#10;Website of the Berliner Philharmoniker:&#10;http://www.berliner-philharmoniker.de" id="156" name="Google Shape;156;p27" title="Dvořák: Symphony No. 9 “From the New World” / A. Fischer · Berliner Philharmoniker">
            <a:hlinkClick r:id="rId3"/>
          </p:cNvPr>
          <p:cNvPicPr preferRelativeResize="0"/>
          <p:nvPr/>
        </p:nvPicPr>
        <p:blipFill>
          <a:blip r:embed="rId4">
            <a:alphaModFix/>
          </a:blip>
          <a:stretch>
            <a:fillRect/>
          </a:stretch>
        </p:blipFill>
        <p:spPr>
          <a:xfrm>
            <a:off x="1236525" y="0"/>
            <a:ext cx="6764476" cy="507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Bassoon &amp; Contra-Bassoon</a:t>
            </a:r>
            <a:endParaRPr/>
          </a:p>
        </p:txBody>
      </p:sp>
      <p:sp>
        <p:nvSpPr>
          <p:cNvPr id="162" name="Google Shape;162;p28"/>
          <p:cNvSpPr txBox="1"/>
          <p:nvPr>
            <p:ph idx="1" type="body"/>
          </p:nvPr>
        </p:nvSpPr>
        <p:spPr>
          <a:xfrm>
            <a:off x="311700" y="1152475"/>
            <a:ext cx="8520600" cy="19005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Double reed instrument</a:t>
            </a:r>
            <a:endParaRPr sz="2500"/>
          </a:p>
          <a:p>
            <a:pPr indent="-387350" lvl="0" marL="457200" rtl="0" algn="l">
              <a:spcBef>
                <a:spcPts val="0"/>
              </a:spcBef>
              <a:spcAft>
                <a:spcPts val="0"/>
              </a:spcAft>
              <a:buSzPts val="2500"/>
              <a:buChar char="●"/>
            </a:pPr>
            <a:r>
              <a:rPr lang="en" sz="2500"/>
              <a:t>Made of wood</a:t>
            </a:r>
            <a:endParaRPr sz="2500"/>
          </a:p>
          <a:p>
            <a:pPr indent="-387350" lvl="0" marL="457200" rtl="0" algn="l">
              <a:spcBef>
                <a:spcPts val="0"/>
              </a:spcBef>
              <a:spcAft>
                <a:spcPts val="0"/>
              </a:spcAft>
              <a:buSzPts val="2500"/>
              <a:buChar char="●"/>
            </a:pPr>
            <a:r>
              <a:rPr lang="en" sz="2500"/>
              <a:t>Plays in the lower pitch range</a:t>
            </a:r>
            <a:endParaRPr sz="2500"/>
          </a:p>
        </p:txBody>
      </p:sp>
      <p:pic>
        <p:nvPicPr>
          <p:cNvPr id="163" name="Google Shape;163;p28"/>
          <p:cNvPicPr preferRelativeResize="0"/>
          <p:nvPr/>
        </p:nvPicPr>
        <p:blipFill>
          <a:blip r:embed="rId3">
            <a:alphaModFix/>
          </a:blip>
          <a:stretch>
            <a:fillRect/>
          </a:stretch>
        </p:blipFill>
        <p:spPr>
          <a:xfrm>
            <a:off x="5371725" y="-149676"/>
            <a:ext cx="3578401" cy="57436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Claude Debussy, La fille aux cheveux de lin, from Préludes&#10;Arranged and performed by: Rui Lopes, Bassoon and Coline-Marie Orliac, Harp&#10;Location: Vienna, Palais Todesco&#10;&#10;https://www.facebook.com/ruilopesmusic/&#10;https://www.facebook.com/colinemarie.orliac/?fref=ts&#10;&#10;Do you like the video?&#10;We're looking forward to read your comments :-)" id="170" name="Google Shape;170;p29" title="Debussy in Vienna - Bassoon and Harp">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6" name="Google Shape;176;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quot;Oak Demon&quot; for solo contrabassoon - Dave Volpe&#10;contrabassoon - Anthony Parnther&#10;&#10;instrumentation: solo contrabassoon&#10;&#10;duration: 3.5 minutes&#10;&#10;(Dave Volpe writes)&#10;&#10;&quot;When my dear friend and very accomplished bassoonist Anthony Parnther approached me to write a piece for him to showcase his contrabassoon, I was inspired immediately. It isn’t often we get to hear the contrabassoon on its own. As the lowest instrument in the orchestra, it is usually supporting the strings or brass with its sepulchral depth. &#10;&#10;Few are aware that this deep leviathan has a lyric side. Not only did I want to exploit its more expressive qualities, I wanted to take it to its extreme: I wanted it to dance. And so poured out this tune that I called Oak Demon. It is taunting and playful, yet menacing at the same time – a combination that only a contrabassoon can achieve.&quot;&#10;&#10;To purchase this work - http://davevolpemusic.com/product/oak-demon/" id="177" name="Google Shape;177;p30" title="&quot;Oak Demon&quot; for solo contrabassoon - Dave Volpe">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Clarinet &amp; Bass Clarinet</a:t>
            </a:r>
            <a:endParaRPr/>
          </a:p>
        </p:txBody>
      </p:sp>
      <p:sp>
        <p:nvSpPr>
          <p:cNvPr id="183" name="Google Shape;183;p31"/>
          <p:cNvSpPr txBox="1"/>
          <p:nvPr>
            <p:ph idx="1" type="body"/>
          </p:nvPr>
        </p:nvSpPr>
        <p:spPr>
          <a:xfrm>
            <a:off x="311700" y="1017725"/>
            <a:ext cx="3953400" cy="3183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Single reed instrument</a:t>
            </a:r>
            <a:endParaRPr sz="2500"/>
          </a:p>
          <a:p>
            <a:pPr indent="-387350" lvl="0" marL="457200" rtl="0" algn="l">
              <a:spcBef>
                <a:spcPts val="0"/>
              </a:spcBef>
              <a:spcAft>
                <a:spcPts val="0"/>
              </a:spcAft>
              <a:buSzPts val="2500"/>
              <a:buChar char="●"/>
            </a:pPr>
            <a:r>
              <a:rPr lang="en" sz="2500"/>
              <a:t>Requires a mouthpiece</a:t>
            </a:r>
            <a:endParaRPr sz="2500"/>
          </a:p>
          <a:p>
            <a:pPr indent="-387350" lvl="0" marL="457200" rtl="0" algn="l">
              <a:spcBef>
                <a:spcPts val="0"/>
              </a:spcBef>
              <a:spcAft>
                <a:spcPts val="0"/>
              </a:spcAft>
              <a:buSzPts val="2500"/>
              <a:buChar char="●"/>
            </a:pPr>
            <a:r>
              <a:rPr lang="en" sz="2500"/>
              <a:t>The reed will vibrate against the mouthpiece to produce a sound</a:t>
            </a:r>
            <a:endParaRPr sz="2500"/>
          </a:p>
        </p:txBody>
      </p:sp>
      <p:pic>
        <p:nvPicPr>
          <p:cNvPr id="184" name="Google Shape;184;p31"/>
          <p:cNvPicPr preferRelativeResize="0"/>
          <p:nvPr/>
        </p:nvPicPr>
        <p:blipFill>
          <a:blip r:embed="rId3">
            <a:alphaModFix/>
          </a:blip>
          <a:stretch>
            <a:fillRect/>
          </a:stretch>
        </p:blipFill>
        <p:spPr>
          <a:xfrm rot="5400000">
            <a:off x="4090526" y="2332711"/>
            <a:ext cx="4404626" cy="553325"/>
          </a:xfrm>
          <a:prstGeom prst="rect">
            <a:avLst/>
          </a:prstGeom>
          <a:noFill/>
          <a:ln>
            <a:noFill/>
          </a:ln>
        </p:spPr>
      </p:pic>
      <p:pic>
        <p:nvPicPr>
          <p:cNvPr id="185" name="Google Shape;185;p31"/>
          <p:cNvPicPr preferRelativeResize="0"/>
          <p:nvPr/>
        </p:nvPicPr>
        <p:blipFill>
          <a:blip r:embed="rId4">
            <a:alphaModFix/>
          </a:blip>
          <a:stretch>
            <a:fillRect/>
          </a:stretch>
        </p:blipFill>
        <p:spPr>
          <a:xfrm rot="5400000">
            <a:off x="5386251" y="1656678"/>
            <a:ext cx="4855950" cy="18301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311700" y="1747875"/>
            <a:ext cx="8520600" cy="2598300"/>
          </a:xfrm>
          <a:prstGeom prst="rect">
            <a:avLst/>
          </a:prstGeom>
        </p:spPr>
        <p:txBody>
          <a:bodyPr anchorCtr="0" anchor="t" bIns="91425" lIns="91425" spcFirstLastPara="1" rIns="91425" wrap="square" tIns="91425">
            <a:noAutofit/>
          </a:bodyPr>
          <a:lstStyle/>
          <a:p>
            <a:pPr indent="-381000" lvl="0" marL="457200" rtl="0" algn="ctr">
              <a:spcBef>
                <a:spcPts val="0"/>
              </a:spcBef>
              <a:spcAft>
                <a:spcPts val="0"/>
              </a:spcAft>
              <a:buSzPts val="2400"/>
              <a:buChar char="●"/>
            </a:pPr>
            <a:r>
              <a:rPr lang="en" sz="2400"/>
              <a:t>Voices sections</a:t>
            </a:r>
            <a:endParaRPr sz="2400"/>
          </a:p>
          <a:p>
            <a:pPr indent="-381000" lvl="0" marL="457200" rtl="0" algn="ctr">
              <a:spcBef>
                <a:spcPts val="0"/>
              </a:spcBef>
              <a:spcAft>
                <a:spcPts val="0"/>
              </a:spcAft>
              <a:buSzPts val="2400"/>
              <a:buChar char="●"/>
            </a:pPr>
            <a:r>
              <a:rPr lang="en" sz="2400"/>
              <a:t>Woodwinds</a:t>
            </a:r>
            <a:endParaRPr sz="2400"/>
          </a:p>
          <a:p>
            <a:pPr indent="-381000" lvl="0" marL="457200" rtl="0" algn="ctr">
              <a:spcBef>
                <a:spcPts val="0"/>
              </a:spcBef>
              <a:spcAft>
                <a:spcPts val="0"/>
              </a:spcAft>
              <a:buSzPts val="2400"/>
              <a:buChar char="●"/>
            </a:pPr>
            <a:r>
              <a:rPr lang="en" sz="2400"/>
              <a:t>Brasswinds</a:t>
            </a:r>
            <a:endParaRPr sz="2400"/>
          </a:p>
          <a:p>
            <a:pPr indent="-381000" lvl="0" marL="457200" rtl="0" algn="ctr">
              <a:spcBef>
                <a:spcPts val="0"/>
              </a:spcBef>
              <a:spcAft>
                <a:spcPts val="0"/>
              </a:spcAft>
              <a:buSzPts val="2400"/>
              <a:buChar char="●"/>
            </a:pPr>
            <a:r>
              <a:rPr lang="en" sz="2400"/>
              <a:t>Strings</a:t>
            </a:r>
            <a:endParaRPr sz="2400"/>
          </a:p>
          <a:p>
            <a:pPr indent="-381000" lvl="0" marL="457200" rtl="0" algn="ctr">
              <a:spcBef>
                <a:spcPts val="0"/>
              </a:spcBef>
              <a:spcAft>
                <a:spcPts val="0"/>
              </a:spcAft>
              <a:buSzPts val="2400"/>
              <a:buChar char="●"/>
            </a:pPr>
            <a:r>
              <a:rPr lang="en" sz="2400"/>
              <a:t>Percussion</a:t>
            </a:r>
            <a:endParaRPr sz="2400"/>
          </a:p>
          <a:p>
            <a:pPr indent="-381000" lvl="0" marL="457200" rtl="0" algn="ctr">
              <a:spcBef>
                <a:spcPts val="0"/>
              </a:spcBef>
              <a:spcAft>
                <a:spcPts val="0"/>
              </a:spcAft>
              <a:buSzPts val="2400"/>
              <a:buChar char="●"/>
            </a:pPr>
            <a:r>
              <a:rPr lang="en" sz="2400"/>
              <a:t>Keyboard</a:t>
            </a:r>
            <a:endParaRPr sz="2400"/>
          </a:p>
          <a:p>
            <a:pPr indent="0" lvl="0" marL="457200" rtl="0" algn="l">
              <a:spcBef>
                <a:spcPts val="1200"/>
              </a:spcBef>
              <a:spcAft>
                <a:spcPts val="1200"/>
              </a:spcAft>
              <a:buNone/>
            </a:pPr>
            <a:r>
              <a:t/>
            </a:r>
            <a:endParaRPr sz="2400"/>
          </a:p>
        </p:txBody>
      </p:sp>
      <p:pic>
        <p:nvPicPr>
          <p:cNvPr id="62" name="Google Shape;62;p14"/>
          <p:cNvPicPr preferRelativeResize="0"/>
          <p:nvPr/>
        </p:nvPicPr>
        <p:blipFill>
          <a:blip r:embed="rId3">
            <a:alphaModFix/>
          </a:blip>
          <a:stretch>
            <a:fillRect/>
          </a:stretch>
        </p:blipFill>
        <p:spPr>
          <a:xfrm>
            <a:off x="3664850" y="267700"/>
            <a:ext cx="1814301" cy="1222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1" name="Google Shape;19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ndreas Ottensamer &amp; Yuja Wang - Weber: Grand Duo Concertant, Op. 48, J. 204: 3. Rondo. Allegro [ Live at Turbinenhalle am Stienitzsee / 2018 ]&#10;Discover the album on a streaming platform of your choice: https://DG.lnk.to/BlueHour&#10;Subscribe here - The Best Of Classical Music: http://bit.ly/Subscribe_DG&#10;&#10;Austrian clarinettist Andreas Ottensamer has joined forces with Chinese pianist Yuja Wang to record an album of works by composers of the Romantic era. ‘Blue Hour’ features some of the jewels of the repertoire, including Brahms’s Intermezzo in A major, Mendelssohn’s Songs without Words – arranged for clarinet and piano by Ottensamer – and Weber’s virtuosic Grand Duo concertant.&#10;&#10;For more information please see: https://www.deutschegrammophon.com/cat/4836069&#10;&#10;For more information about the artist please see: https://www.deutschegrammophon.com/artist/ottensamer/&#10;&#10;&#10;Kindly supported by&#10;Artström Festival&#10;Bürgenstock Festival&#10;&#10;Video Director: Holger Hage&#10;&#10;#AndreasOttensamer #YujaWang #ClassicalMusic #DeutscheGrammophon #Weber&#10;&#10;___&#10;&#10;Find Deutsche Grammophon Online&#10;&#10;Homepage: http://deutschegrammophon.com&#10;Facebook:  http://fb.com/deutschegrammophon&#10;Twitter:   http://twitter.com/dgclassics&#10;Instagram:  http://instagram.com/dgclassics&#10;Newsletter:  http://deutschegrammophon.com/gpp/index/newsletter&#10;&#10;___&#10;&#10;最高のクラシック音楽―登録はこちら: http://bit.ly/Subscribe_DG&#10;最优质古典音乐 – 此处订阅: http://bit.ly/Subscribe_DG&#10;Лучшая Классическая Музыка - Подписаться: http://bit.ly/Subscribe_DG&#10;La mejor música clásica - Suscríbase aquí: http://bit.ly/Subscribe_DG&#10;Le meilleur de la musique classique. Pour vous abonner cliquez ici: http://bit.ly/Subscribe_DG&#10;&#10;#DeutscheGrammophon" id="192" name="Google Shape;192;p32" title="Andreas Ottensamer &amp; Yuja Wang - Weber: Grand Duo Concertant, Op. 48, J. 204: 3. Rondo. Allegro">
            <a:hlinkClick r:id="rId3"/>
          </p:cNvPr>
          <p:cNvPicPr preferRelativeResize="0"/>
          <p:nvPr/>
        </p:nvPicPr>
        <p:blipFill>
          <a:blip r:embed="rId4">
            <a:alphaModFix/>
          </a:blip>
          <a:stretch>
            <a:fillRect/>
          </a:stretch>
        </p:blipFill>
        <p:spPr>
          <a:xfrm>
            <a:off x="1256383" y="85025"/>
            <a:ext cx="6631232" cy="49734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8" name="Google Shape;198;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Unfortunately Piazzolla didn´t write this piece for bass clarinet (it´s original for flute solo) but it suites really well for our bass instrument. Thanks for watching!&#10;                                                   -----------------&#10;Desafortunadamente Piazzolla no escribió esta pieza para el clarinete bajo (es original para flauta traversa) pero la adaptación realmente funciona muy bien. Gracias por escuchar!" id="199" name="Google Shape;199;p33" title="Astor Piazzolla - Tango Etude Nro 3 - Bass Clarinet">
            <a:hlinkClick r:id="rId3"/>
          </p:cNvPr>
          <p:cNvPicPr preferRelativeResize="0"/>
          <p:nvPr/>
        </p:nvPicPr>
        <p:blipFill>
          <a:blip r:embed="rId4">
            <a:alphaModFix/>
          </a:blip>
          <a:stretch>
            <a:fillRect/>
          </a:stretch>
        </p:blipFill>
        <p:spPr>
          <a:xfrm>
            <a:off x="1256353" y="85025"/>
            <a:ext cx="6631284" cy="49734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Saxophone</a:t>
            </a:r>
            <a:endParaRPr/>
          </a:p>
        </p:txBody>
      </p:sp>
      <p:sp>
        <p:nvSpPr>
          <p:cNvPr id="205" name="Google Shape;205;p34"/>
          <p:cNvSpPr txBox="1"/>
          <p:nvPr>
            <p:ph idx="1" type="body"/>
          </p:nvPr>
        </p:nvSpPr>
        <p:spPr>
          <a:xfrm>
            <a:off x="311700" y="1152475"/>
            <a:ext cx="5285400" cy="18108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Single reed instrument</a:t>
            </a:r>
            <a:endParaRPr sz="2500"/>
          </a:p>
          <a:p>
            <a:pPr indent="-387350" lvl="0" marL="457200" rtl="0" algn="l">
              <a:spcBef>
                <a:spcPts val="0"/>
              </a:spcBef>
              <a:spcAft>
                <a:spcPts val="0"/>
              </a:spcAft>
              <a:buSzPts val="2500"/>
              <a:buChar char="●"/>
            </a:pPr>
            <a:r>
              <a:rPr lang="en" sz="2500"/>
              <a:t>Invented by Adolph Sax</a:t>
            </a:r>
            <a:endParaRPr sz="2500"/>
          </a:p>
          <a:p>
            <a:pPr indent="-387350" lvl="0" marL="457200" rtl="0" algn="l">
              <a:spcBef>
                <a:spcPts val="0"/>
              </a:spcBef>
              <a:spcAft>
                <a:spcPts val="0"/>
              </a:spcAft>
              <a:buSzPts val="2500"/>
              <a:buChar char="●"/>
            </a:pPr>
            <a:r>
              <a:rPr lang="en" sz="2500"/>
              <a:t>Modeled after the Clarinet</a:t>
            </a:r>
            <a:endParaRPr sz="2500"/>
          </a:p>
        </p:txBody>
      </p:sp>
      <p:pic>
        <p:nvPicPr>
          <p:cNvPr id="206" name="Google Shape;206;p34"/>
          <p:cNvPicPr preferRelativeResize="0"/>
          <p:nvPr/>
        </p:nvPicPr>
        <p:blipFill>
          <a:blip r:embed="rId3">
            <a:alphaModFix/>
          </a:blip>
          <a:stretch>
            <a:fillRect/>
          </a:stretch>
        </p:blipFill>
        <p:spPr>
          <a:xfrm>
            <a:off x="6818575" y="216361"/>
            <a:ext cx="2088550" cy="259626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2" name="Google Shape;21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More video from this Prom: https://www.bbc.co.uk/events/ewwrn3/play/ad3d9r&#10;&#10;Milhaud's Scaramouche is a three-movement work based on incidental music wrote for a Moliere play. It is named after the Theâtre Scaramouche on the Champs Elysées in Paris, where the play was performed. The soloist is Jess Gillam, the first ever saxophone Finalist in BBC Young Musician of the Year.&#10;&#10;(Last Night of the Proms, BBC Proms 2018)&#10;Watch more music videos at bbc.co.uk/proms" id="213" name="Google Shape;213;p35" title="BBC Proms - Darius Milhaud: Scaramouche (Excerpt)">
            <a:hlinkClick r:id="rId3"/>
          </p:cNvPr>
          <p:cNvPicPr preferRelativeResize="0"/>
          <p:nvPr/>
        </p:nvPicPr>
        <p:blipFill>
          <a:blip r:embed="rId4">
            <a:alphaModFix/>
          </a:blip>
          <a:stretch>
            <a:fillRect/>
          </a:stretch>
        </p:blipFill>
        <p:spPr>
          <a:xfrm>
            <a:off x="1256363" y="85025"/>
            <a:ext cx="6631282" cy="49734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Strings Family</a:t>
            </a:r>
            <a:endParaRPr/>
          </a:p>
        </p:txBody>
      </p:sp>
      <p:sp>
        <p:nvSpPr>
          <p:cNvPr id="219" name="Google Shape;21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0" name="Google Shape;220;p36"/>
          <p:cNvPicPr preferRelativeResize="0"/>
          <p:nvPr/>
        </p:nvPicPr>
        <p:blipFill>
          <a:blip r:embed="rId3">
            <a:alphaModFix/>
          </a:blip>
          <a:stretch>
            <a:fillRect/>
          </a:stretch>
        </p:blipFill>
        <p:spPr>
          <a:xfrm>
            <a:off x="2049175" y="1338613"/>
            <a:ext cx="4733925" cy="3152775"/>
          </a:xfrm>
          <a:prstGeom prst="rect">
            <a:avLst/>
          </a:prstGeom>
          <a:noFill/>
          <a:ln>
            <a:noFill/>
          </a:ln>
        </p:spPr>
      </p:pic>
      <p:pic>
        <p:nvPicPr>
          <p:cNvPr id="221" name="Google Shape;221;p36"/>
          <p:cNvPicPr preferRelativeResize="0"/>
          <p:nvPr/>
        </p:nvPicPr>
        <p:blipFill>
          <a:blip r:embed="rId4">
            <a:alphaModFix/>
          </a:blip>
          <a:stretch>
            <a:fillRect/>
          </a:stretch>
        </p:blipFill>
        <p:spPr>
          <a:xfrm>
            <a:off x="311700" y="1431925"/>
            <a:ext cx="1123950" cy="2857500"/>
          </a:xfrm>
          <a:prstGeom prst="rect">
            <a:avLst/>
          </a:prstGeom>
          <a:noFill/>
          <a:ln>
            <a:noFill/>
          </a:ln>
        </p:spPr>
      </p:pic>
      <p:pic>
        <p:nvPicPr>
          <p:cNvPr id="222" name="Google Shape;222;p36"/>
          <p:cNvPicPr preferRelativeResize="0"/>
          <p:nvPr/>
        </p:nvPicPr>
        <p:blipFill>
          <a:blip r:embed="rId5">
            <a:alphaModFix/>
          </a:blip>
          <a:stretch>
            <a:fillRect/>
          </a:stretch>
        </p:blipFill>
        <p:spPr>
          <a:xfrm>
            <a:off x="7108263" y="1708150"/>
            <a:ext cx="1724025" cy="2305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Harp</a:t>
            </a:r>
            <a:endParaRPr/>
          </a:p>
        </p:txBody>
      </p:sp>
      <p:sp>
        <p:nvSpPr>
          <p:cNvPr id="228" name="Google Shape;228;p37"/>
          <p:cNvSpPr txBox="1"/>
          <p:nvPr>
            <p:ph idx="1" type="body"/>
          </p:nvPr>
        </p:nvSpPr>
        <p:spPr>
          <a:xfrm>
            <a:off x="311700" y="1152475"/>
            <a:ext cx="3055500" cy="3416400"/>
          </a:xfrm>
          <a:prstGeom prst="rect">
            <a:avLst/>
          </a:prstGeom>
        </p:spPr>
        <p:txBody>
          <a:bodyPr anchorCtr="0" anchor="t" bIns="91425" lIns="91425" spcFirstLastPara="1" rIns="91425" wrap="square" tIns="91425">
            <a:normAutofit/>
          </a:bodyPr>
          <a:lstStyle/>
          <a:p>
            <a:pPr indent="-374650" lvl="0" marL="457200" rtl="0" algn="l">
              <a:spcBef>
                <a:spcPts val="0"/>
              </a:spcBef>
              <a:spcAft>
                <a:spcPts val="0"/>
              </a:spcAft>
              <a:buSzPts val="2300"/>
              <a:buChar char="●"/>
            </a:pPr>
            <a:r>
              <a:rPr lang="en" sz="2300"/>
              <a:t>Modern harp has 47 strings and 7 foot pedals.</a:t>
            </a:r>
            <a:endParaRPr sz="2300"/>
          </a:p>
          <a:p>
            <a:pPr indent="-374650" lvl="0" marL="457200" rtl="0" algn="l">
              <a:spcBef>
                <a:spcPts val="0"/>
              </a:spcBef>
              <a:spcAft>
                <a:spcPts val="0"/>
              </a:spcAft>
              <a:buSzPts val="2300"/>
              <a:buChar char="●"/>
            </a:pPr>
            <a:r>
              <a:rPr lang="en" sz="2300"/>
              <a:t>Pedals are used to raise the string’s pitch by semitone/tone.</a:t>
            </a:r>
            <a:endParaRPr sz="2300"/>
          </a:p>
        </p:txBody>
      </p:sp>
      <p:pic>
        <p:nvPicPr>
          <p:cNvPr id="229" name="Google Shape;229;p37"/>
          <p:cNvPicPr preferRelativeResize="0"/>
          <p:nvPr/>
        </p:nvPicPr>
        <p:blipFill>
          <a:blip r:embed="rId3">
            <a:alphaModFix/>
          </a:blip>
          <a:stretch>
            <a:fillRect/>
          </a:stretch>
        </p:blipFill>
        <p:spPr>
          <a:xfrm>
            <a:off x="3694440" y="0"/>
            <a:ext cx="4972721" cy="5143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Harp</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Les deux Arabesques de Claude Debussy interprétées à la harpe par Héloïse de Jenlis.&#10;Webcam Harp lesson: https://jenlisisters.wixsite.com/jenlisisters/cours-de-harpe-héloïsedejenlis?fbclid=IwAR0BUPCGLCgFkmxP_kWPP7PIQzyoAqLfhAVoir36Ww4PtRVRmPc5x-nF_xI&#10;&#10;💿 JenliSisters Celtic music album: https://open.spotify.com/album/3q7eYaTvqc0j0Bdkcl5et7?si=2suuB8tmQkeuVx-Lhr7vLw&amp;utm_source=copy-link&#10;&#10;Facebook: https://www.facebook.com/Héloise-de-Jenlis-211375622996782/?ref=aymt_homepage_panel&amp;eid=ARAgvmwILaMbpG_10PRg9ga3UiUIM0kMqAWhj1OZpcjq39DdPOskPbes1WQEhxqHbxqZSnXzsgSAXXK8&#10;Instagram: https://www.instagram.com/jenlisisters/?hl=en&#10;Spotify: https://open.spotify.com/album/4FTUtvsCcEd0gbRbTFlgQ7?si=18ia6f7gTxeNsPWCuMKfng&amp;fbclid=IwAR3Pynxotda0hfbbbDnAv1gDVspKSiPen1ne88JLlgL4WtQqvjZG-Q1lo5M&#10;Son: Emmanuel Botteriaux&#10;Image: Louis Zébo&#10;Le 7 février 2016." id="236" name="Google Shape;236;p38" title="Debussy - Deux Arabesques (Harpe) - Héloïse de Jenlis">
            <a:hlinkClick r:id="rId3"/>
          </p:cNvPr>
          <p:cNvPicPr preferRelativeResize="0"/>
          <p:nvPr/>
        </p:nvPicPr>
        <p:blipFill>
          <a:blip r:embed="rId4">
            <a:alphaModFix/>
          </a:blip>
          <a:stretch>
            <a:fillRect/>
          </a:stretch>
        </p:blipFill>
        <p:spPr>
          <a:xfrm>
            <a:off x="13974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000"/>
                                        <p:tgtEl>
                                          <p:spTgt spid="23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grpSp>
        <p:nvGrpSpPr>
          <p:cNvPr id="241" name="Google Shape;241;p39"/>
          <p:cNvGrpSpPr/>
          <p:nvPr/>
        </p:nvGrpSpPr>
        <p:grpSpPr>
          <a:xfrm>
            <a:off x="2902488" y="902232"/>
            <a:ext cx="3339000" cy="3339000"/>
            <a:chOff x="2902488" y="902232"/>
            <a:chExt cx="3339000" cy="3339000"/>
          </a:xfrm>
        </p:grpSpPr>
        <p:sp>
          <p:nvSpPr>
            <p:cNvPr id="242" name="Google Shape;242;p39"/>
            <p:cNvSpPr/>
            <p:nvPr/>
          </p:nvSpPr>
          <p:spPr>
            <a:xfrm rot="-5400000">
              <a:off x="2902488" y="902232"/>
              <a:ext cx="3339000" cy="3339000"/>
            </a:xfrm>
            <a:prstGeom prst="ellipse">
              <a:avLst/>
            </a:prstGeom>
            <a:noFill/>
            <a:ln cap="flat" cmpd="sng" w="19050">
              <a:solidFill>
                <a:srgbClr val="1D7E74"/>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39"/>
            <p:cNvSpPr/>
            <p:nvPr/>
          </p:nvSpPr>
          <p:spPr>
            <a:xfrm>
              <a:off x="3123738" y="1123632"/>
              <a:ext cx="2896500" cy="2896200"/>
            </a:xfrm>
            <a:prstGeom prst="pie">
              <a:avLst>
                <a:gd fmla="val 21577108" name="adj1"/>
                <a:gd fmla="val 16214886" name="adj2"/>
              </a:avLst>
            </a:prstGeom>
            <a:solidFill>
              <a:srgbClr val="83E3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4" name="Google Shape;244;p39"/>
          <p:cNvGrpSpPr/>
          <p:nvPr/>
        </p:nvGrpSpPr>
        <p:grpSpPr>
          <a:xfrm>
            <a:off x="3664038" y="1663782"/>
            <a:ext cx="1815900" cy="1815900"/>
            <a:chOff x="3664038" y="1663782"/>
            <a:chExt cx="1815900" cy="1815900"/>
          </a:xfrm>
        </p:grpSpPr>
        <p:sp>
          <p:nvSpPr>
            <p:cNvPr id="245" name="Google Shape;245;p39"/>
            <p:cNvSpPr/>
            <p:nvPr/>
          </p:nvSpPr>
          <p:spPr>
            <a:xfrm>
              <a:off x="3664038" y="1663782"/>
              <a:ext cx="1815900" cy="1815900"/>
            </a:xfrm>
            <a:prstGeom prst="ellipse">
              <a:avLst/>
            </a:prstGeom>
            <a:solidFill>
              <a:srgbClr val="1B786E"/>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9"/>
            <p:cNvSpPr txBox="1"/>
            <p:nvPr/>
          </p:nvSpPr>
          <p:spPr>
            <a:xfrm>
              <a:off x="3899988" y="2158482"/>
              <a:ext cx="1344000" cy="8265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a:solidFill>
                    <a:srgbClr val="FFFFFF"/>
                  </a:solidFill>
                  <a:latin typeface="Roboto"/>
                  <a:ea typeface="Roboto"/>
                  <a:cs typeface="Roboto"/>
                  <a:sym typeface="Roboto"/>
                </a:rPr>
                <a:t>Strings Section in the Orchestra</a:t>
              </a:r>
              <a:endParaRPr b="1">
                <a:solidFill>
                  <a:srgbClr val="FFFFFF"/>
                </a:solidFill>
                <a:latin typeface="Roboto"/>
                <a:ea typeface="Roboto"/>
                <a:cs typeface="Roboto"/>
                <a:sym typeface="Roboto"/>
              </a:endParaRPr>
            </a:p>
          </p:txBody>
        </p:sp>
      </p:grpSp>
      <p:grpSp>
        <p:nvGrpSpPr>
          <p:cNvPr id="247" name="Google Shape;247;p39"/>
          <p:cNvGrpSpPr/>
          <p:nvPr/>
        </p:nvGrpSpPr>
        <p:grpSpPr>
          <a:xfrm>
            <a:off x="4042065" y="445829"/>
            <a:ext cx="1068600" cy="1068600"/>
            <a:chOff x="2859873" y="853971"/>
            <a:chExt cx="1068600" cy="1068600"/>
          </a:xfrm>
        </p:grpSpPr>
        <p:sp>
          <p:nvSpPr>
            <p:cNvPr id="248" name="Google Shape;248;p39"/>
            <p:cNvSpPr/>
            <p:nvPr/>
          </p:nvSpPr>
          <p:spPr>
            <a:xfrm>
              <a:off x="2859873" y="853971"/>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39"/>
            <p:cNvSpPr txBox="1"/>
            <p:nvPr/>
          </p:nvSpPr>
          <p:spPr>
            <a:xfrm>
              <a:off x="3012800" y="1022197"/>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rgbClr val="FFFFFF"/>
                  </a:solidFill>
                  <a:latin typeface="Roboto"/>
                  <a:ea typeface="Roboto"/>
                  <a:cs typeface="Roboto"/>
                  <a:sym typeface="Roboto"/>
                </a:rPr>
                <a:t>Violin</a:t>
              </a:r>
              <a:endParaRPr sz="1800">
                <a:solidFill>
                  <a:srgbClr val="FFFFFF"/>
                </a:solidFill>
                <a:latin typeface="Roboto"/>
                <a:ea typeface="Roboto"/>
                <a:cs typeface="Roboto"/>
                <a:sym typeface="Roboto"/>
              </a:endParaRPr>
            </a:p>
          </p:txBody>
        </p:sp>
      </p:grpSp>
      <p:grpSp>
        <p:nvGrpSpPr>
          <p:cNvPr id="250" name="Google Shape;250;p39"/>
          <p:cNvGrpSpPr/>
          <p:nvPr/>
        </p:nvGrpSpPr>
        <p:grpSpPr>
          <a:xfrm>
            <a:off x="4032245" y="3633373"/>
            <a:ext cx="1068600" cy="1068600"/>
            <a:chOff x="5214448" y="3234278"/>
            <a:chExt cx="1068600" cy="1068600"/>
          </a:xfrm>
        </p:grpSpPr>
        <p:sp>
          <p:nvSpPr>
            <p:cNvPr id="251" name="Google Shape;251;p39"/>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9"/>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a:solidFill>
                    <a:srgbClr val="FFFFFF"/>
                  </a:solidFill>
                  <a:latin typeface="Roboto"/>
                  <a:ea typeface="Roboto"/>
                  <a:cs typeface="Roboto"/>
                  <a:sym typeface="Roboto"/>
                </a:rPr>
                <a:t>Double Bass</a:t>
              </a:r>
              <a:endParaRPr>
                <a:solidFill>
                  <a:srgbClr val="FFFFFF"/>
                </a:solidFill>
                <a:latin typeface="Roboto"/>
                <a:ea typeface="Roboto"/>
                <a:cs typeface="Roboto"/>
                <a:sym typeface="Roboto"/>
              </a:endParaRPr>
            </a:p>
          </p:txBody>
        </p:sp>
      </p:grpSp>
      <p:grpSp>
        <p:nvGrpSpPr>
          <p:cNvPr id="253" name="Google Shape;253;p39"/>
          <p:cNvGrpSpPr/>
          <p:nvPr/>
        </p:nvGrpSpPr>
        <p:grpSpPr>
          <a:xfrm>
            <a:off x="2445920" y="2041025"/>
            <a:ext cx="1068600" cy="1068600"/>
            <a:chOff x="5214448" y="3234278"/>
            <a:chExt cx="1068600" cy="1068600"/>
          </a:xfrm>
        </p:grpSpPr>
        <p:sp>
          <p:nvSpPr>
            <p:cNvPr id="254" name="Google Shape;254;p39"/>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39"/>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FFFFFF"/>
                  </a:solidFill>
                  <a:latin typeface="Roboto"/>
                  <a:ea typeface="Roboto"/>
                  <a:cs typeface="Roboto"/>
                  <a:sym typeface="Roboto"/>
                </a:rPr>
                <a:t>Viola</a:t>
              </a:r>
              <a:endParaRPr sz="1900">
                <a:solidFill>
                  <a:srgbClr val="FFFFFF"/>
                </a:solidFill>
                <a:latin typeface="Roboto"/>
                <a:ea typeface="Roboto"/>
                <a:cs typeface="Roboto"/>
                <a:sym typeface="Roboto"/>
              </a:endParaRPr>
            </a:p>
          </p:txBody>
        </p:sp>
      </p:grpSp>
      <p:grpSp>
        <p:nvGrpSpPr>
          <p:cNvPr id="256" name="Google Shape;256;p39"/>
          <p:cNvGrpSpPr/>
          <p:nvPr/>
        </p:nvGrpSpPr>
        <p:grpSpPr>
          <a:xfrm>
            <a:off x="5631428" y="2041025"/>
            <a:ext cx="1068600" cy="1068600"/>
            <a:chOff x="5214448" y="3234278"/>
            <a:chExt cx="1068600" cy="1068600"/>
          </a:xfrm>
        </p:grpSpPr>
        <p:sp>
          <p:nvSpPr>
            <p:cNvPr id="257" name="Google Shape;257;p39"/>
            <p:cNvSpPr/>
            <p:nvPr/>
          </p:nvSpPr>
          <p:spPr>
            <a:xfrm>
              <a:off x="5214448" y="3234278"/>
              <a:ext cx="1068600" cy="1068600"/>
            </a:xfrm>
            <a:prstGeom prst="ellipse">
              <a:avLst/>
            </a:prstGeom>
            <a:solidFill>
              <a:srgbClr val="155B5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39"/>
            <p:cNvSpPr txBox="1"/>
            <p:nvPr/>
          </p:nvSpPr>
          <p:spPr>
            <a:xfrm>
              <a:off x="5367375" y="3402503"/>
              <a:ext cx="762600" cy="732300"/>
            </a:xfrm>
            <a:prstGeom prst="rect">
              <a:avLst/>
            </a:prstGeom>
            <a:no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900">
                  <a:solidFill>
                    <a:srgbClr val="FFFFFF"/>
                  </a:solidFill>
                  <a:latin typeface="Roboto"/>
                  <a:ea typeface="Roboto"/>
                  <a:cs typeface="Roboto"/>
                  <a:sym typeface="Roboto"/>
                </a:rPr>
                <a:t>Cello</a:t>
              </a:r>
              <a:endParaRPr sz="1900">
                <a:solidFill>
                  <a:srgbClr val="FFFFFF"/>
                </a:solidFill>
                <a:latin typeface="Roboto"/>
                <a:ea typeface="Roboto"/>
                <a:cs typeface="Roboto"/>
                <a:sym typeface="Roboto"/>
              </a:endParaRPr>
            </a:p>
          </p:txBody>
        </p:sp>
      </p:grpSp>
      <p:pic>
        <p:nvPicPr>
          <p:cNvPr id="259" name="Google Shape;259;p39"/>
          <p:cNvPicPr preferRelativeResize="0"/>
          <p:nvPr/>
        </p:nvPicPr>
        <p:blipFill>
          <a:blip r:embed="rId3">
            <a:alphaModFix/>
          </a:blip>
          <a:stretch>
            <a:fillRect/>
          </a:stretch>
        </p:blipFill>
        <p:spPr>
          <a:xfrm>
            <a:off x="6250250" y="182375"/>
            <a:ext cx="1595499" cy="1595499"/>
          </a:xfrm>
          <a:prstGeom prst="rect">
            <a:avLst/>
          </a:prstGeom>
          <a:noFill/>
          <a:ln>
            <a:noFill/>
          </a:ln>
        </p:spPr>
      </p:pic>
      <p:pic>
        <p:nvPicPr>
          <p:cNvPr id="260" name="Google Shape;260;p39"/>
          <p:cNvPicPr preferRelativeResize="0"/>
          <p:nvPr/>
        </p:nvPicPr>
        <p:blipFill>
          <a:blip r:embed="rId4">
            <a:alphaModFix/>
          </a:blip>
          <a:stretch>
            <a:fillRect/>
          </a:stretch>
        </p:blipFill>
        <p:spPr>
          <a:xfrm>
            <a:off x="1418339" y="182365"/>
            <a:ext cx="1595500" cy="1452890"/>
          </a:xfrm>
          <a:prstGeom prst="rect">
            <a:avLst/>
          </a:prstGeom>
          <a:noFill/>
          <a:ln>
            <a:noFill/>
          </a:ln>
        </p:spPr>
      </p:pic>
      <p:pic>
        <p:nvPicPr>
          <p:cNvPr id="261" name="Google Shape;261;p39"/>
          <p:cNvPicPr preferRelativeResize="0"/>
          <p:nvPr/>
        </p:nvPicPr>
        <p:blipFill>
          <a:blip r:embed="rId5">
            <a:alphaModFix/>
          </a:blip>
          <a:stretch>
            <a:fillRect/>
          </a:stretch>
        </p:blipFill>
        <p:spPr>
          <a:xfrm>
            <a:off x="7096400" y="2638737"/>
            <a:ext cx="1763125" cy="2256800"/>
          </a:xfrm>
          <a:prstGeom prst="rect">
            <a:avLst/>
          </a:prstGeom>
          <a:noFill/>
          <a:ln>
            <a:noFill/>
          </a:ln>
        </p:spPr>
      </p:pic>
      <p:pic>
        <p:nvPicPr>
          <p:cNvPr id="262" name="Google Shape;262;p39"/>
          <p:cNvPicPr preferRelativeResize="0"/>
          <p:nvPr/>
        </p:nvPicPr>
        <p:blipFill>
          <a:blip r:embed="rId6">
            <a:alphaModFix/>
          </a:blip>
          <a:stretch>
            <a:fillRect/>
          </a:stretch>
        </p:blipFill>
        <p:spPr>
          <a:xfrm>
            <a:off x="381863" y="2571738"/>
            <a:ext cx="1914525" cy="23907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8" name="Google Shape;268;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69" name="Google Shape;269;p40"/>
          <p:cNvPicPr preferRelativeResize="0"/>
          <p:nvPr/>
        </p:nvPicPr>
        <p:blipFill>
          <a:blip r:embed="rId3">
            <a:alphaModFix/>
          </a:blip>
          <a:stretch>
            <a:fillRect/>
          </a:stretch>
        </p:blipFill>
        <p:spPr>
          <a:xfrm>
            <a:off x="1038225" y="214313"/>
            <a:ext cx="7067550" cy="47148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5" name="Google Shape;275;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Join Karen Pang and some musicians from the Australian Chamber Orchestra on the set of ACO’s There’s a Sea in my Bedroom at Sydney Opera House. Learn about the string family and how musical techniques can be used to create mood, character and setting. &#10;&#10;Karen Meets the String Family&#10;&#10;—&#10;SUBSCRIBE to our channel: http://bit.ly/SOHYouTube&#10;&#10;Sydney Opera House is an Australian icon and one of the busiest performing arts centres in the world. On our channel you will find exclusive trailers, behind the scenes content and stories from beneath the sails. With over 40 shows a week at the Sydney Opera House there's something for everyone.&#10;&#10;Find us on Facebook: https://www.facebook.com/sydneyoperahouse&#10;Twitter: https://twitter.com/sydoperahouse&#10;and Instagram: https://www.instagram.com/sydneyoperahouse/&#10;&#10;What's On and Tickets:&#10;http://bit.ly/SOHWhatsOn" id="276" name="Google Shape;276;p41" title="Karen Meets the String Family">
            <a:hlinkClick r:id="rId3"/>
          </p:cNvPr>
          <p:cNvPicPr preferRelativeResize="0"/>
          <p:nvPr/>
        </p:nvPicPr>
        <p:blipFill>
          <a:blip r:embed="rId4">
            <a:alphaModFix/>
          </a:blip>
          <a:stretch>
            <a:fillRect/>
          </a:stretch>
        </p:blipFill>
        <p:spPr>
          <a:xfrm>
            <a:off x="968568" y="0"/>
            <a:ext cx="6857981"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Basic vocal types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419100" lvl="0" marL="457200" rtl="0" algn="l">
              <a:spcBef>
                <a:spcPts val="0"/>
              </a:spcBef>
              <a:spcAft>
                <a:spcPts val="0"/>
              </a:spcAft>
              <a:buSzPts val="3000"/>
              <a:buChar char="●"/>
            </a:pPr>
            <a:r>
              <a:rPr lang="en" sz="3000"/>
              <a:t>Soprano</a:t>
            </a:r>
            <a:endParaRPr sz="3000"/>
          </a:p>
          <a:p>
            <a:pPr indent="-419100" lvl="0" marL="457200" rtl="0" algn="l">
              <a:spcBef>
                <a:spcPts val="0"/>
              </a:spcBef>
              <a:spcAft>
                <a:spcPts val="0"/>
              </a:spcAft>
              <a:buSzPts val="3000"/>
              <a:buChar char="●"/>
            </a:pPr>
            <a:r>
              <a:rPr lang="en" sz="3000"/>
              <a:t>Alto</a:t>
            </a:r>
            <a:endParaRPr sz="3000"/>
          </a:p>
          <a:p>
            <a:pPr indent="-419100" lvl="0" marL="457200" rtl="0" algn="l">
              <a:spcBef>
                <a:spcPts val="0"/>
              </a:spcBef>
              <a:spcAft>
                <a:spcPts val="0"/>
              </a:spcAft>
              <a:buSzPts val="3000"/>
              <a:buChar char="●"/>
            </a:pPr>
            <a:r>
              <a:rPr lang="en" sz="3000"/>
              <a:t>Tenor</a:t>
            </a:r>
            <a:endParaRPr sz="3000"/>
          </a:p>
          <a:p>
            <a:pPr indent="-419100" lvl="0" marL="457200" rtl="0" algn="l">
              <a:spcBef>
                <a:spcPts val="0"/>
              </a:spcBef>
              <a:spcAft>
                <a:spcPts val="0"/>
              </a:spcAft>
              <a:buSzPts val="3000"/>
              <a:buChar char="●"/>
            </a:pPr>
            <a:r>
              <a:rPr lang="en" sz="3000"/>
              <a:t>Bass</a:t>
            </a:r>
            <a:endParaRPr sz="3000"/>
          </a:p>
        </p:txBody>
      </p:sp>
      <p:pic>
        <p:nvPicPr>
          <p:cNvPr id="69" name="Google Shape;69;p15"/>
          <p:cNvPicPr preferRelativeResize="0"/>
          <p:nvPr/>
        </p:nvPicPr>
        <p:blipFill>
          <a:blip r:embed="rId3">
            <a:alphaModFix amt="54000"/>
          </a:blip>
          <a:stretch>
            <a:fillRect/>
          </a:stretch>
        </p:blipFill>
        <p:spPr>
          <a:xfrm>
            <a:off x="2464150" y="981975"/>
            <a:ext cx="6679850" cy="37574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Brass winds</a:t>
            </a:r>
            <a:endParaRPr/>
          </a:p>
        </p:txBody>
      </p:sp>
      <p:sp>
        <p:nvSpPr>
          <p:cNvPr id="282" name="Google Shape;282;p42"/>
          <p:cNvSpPr txBox="1"/>
          <p:nvPr>
            <p:ph idx="1" type="body"/>
          </p:nvPr>
        </p:nvSpPr>
        <p:spPr>
          <a:xfrm>
            <a:off x="311700" y="1152475"/>
            <a:ext cx="3623700" cy="3597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Uses </a:t>
            </a:r>
            <a:r>
              <a:rPr lang="en"/>
              <a:t>a technique known as “buzzing”</a:t>
            </a:r>
            <a:endParaRPr/>
          </a:p>
          <a:p>
            <a:pPr indent="-342900" lvl="0" marL="457200" rtl="0" algn="l">
              <a:spcBef>
                <a:spcPts val="0"/>
              </a:spcBef>
              <a:spcAft>
                <a:spcPts val="0"/>
              </a:spcAft>
              <a:buSzPts val="1800"/>
              <a:buChar char="●"/>
            </a:pPr>
            <a:r>
              <a:rPr lang="en"/>
              <a:t>Vibration produce by the performers lip tension that sets the column of air in motion.</a:t>
            </a:r>
            <a:endParaRPr/>
          </a:p>
          <a:p>
            <a:pPr indent="-342900" lvl="0" marL="457200" rtl="0" algn="l">
              <a:spcBef>
                <a:spcPts val="0"/>
              </a:spcBef>
              <a:spcAft>
                <a:spcPts val="0"/>
              </a:spcAft>
              <a:buSzPts val="1800"/>
              <a:buChar char="●"/>
            </a:pPr>
            <a:r>
              <a:rPr lang="en"/>
              <a:t>Most brass instruments uses a mechanism known as valves</a:t>
            </a:r>
            <a:endParaRPr/>
          </a:p>
          <a:p>
            <a:pPr indent="-342900" lvl="0" marL="457200" rtl="0" algn="l">
              <a:spcBef>
                <a:spcPts val="0"/>
              </a:spcBef>
              <a:spcAft>
                <a:spcPts val="0"/>
              </a:spcAft>
              <a:buSzPts val="1800"/>
              <a:buChar char="●"/>
            </a:pPr>
            <a:r>
              <a:rPr lang="en"/>
              <a:t>Trombone uses a mechanism known as slide</a:t>
            </a:r>
            <a:endParaRPr/>
          </a:p>
        </p:txBody>
      </p:sp>
      <p:pic>
        <p:nvPicPr>
          <p:cNvPr id="283" name="Google Shape;283;p42"/>
          <p:cNvPicPr preferRelativeResize="0"/>
          <p:nvPr/>
        </p:nvPicPr>
        <p:blipFill>
          <a:blip r:embed="rId3">
            <a:alphaModFix/>
          </a:blip>
          <a:stretch>
            <a:fillRect/>
          </a:stretch>
        </p:blipFill>
        <p:spPr>
          <a:xfrm>
            <a:off x="4186402" y="1017734"/>
            <a:ext cx="4725625" cy="338347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Trumpet</a:t>
            </a:r>
            <a:endParaRPr/>
          </a:p>
        </p:txBody>
      </p:sp>
      <p:sp>
        <p:nvSpPr>
          <p:cNvPr id="289" name="Google Shape;289;p43"/>
          <p:cNvSpPr txBox="1"/>
          <p:nvPr>
            <p:ph idx="1" type="body"/>
          </p:nvPr>
        </p:nvSpPr>
        <p:spPr>
          <a:xfrm>
            <a:off x="311700" y="1152475"/>
            <a:ext cx="30405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Highest pitch in the family</a:t>
            </a:r>
            <a:endParaRPr sz="2500"/>
          </a:p>
          <a:p>
            <a:pPr indent="-387350" lvl="0" marL="457200" rtl="0" algn="l">
              <a:spcBef>
                <a:spcPts val="0"/>
              </a:spcBef>
              <a:spcAft>
                <a:spcPts val="0"/>
              </a:spcAft>
              <a:buSzPts val="2500"/>
              <a:buChar char="●"/>
            </a:pPr>
            <a:r>
              <a:rPr lang="en" sz="2500"/>
              <a:t>Bright tone color</a:t>
            </a:r>
            <a:endParaRPr sz="2500"/>
          </a:p>
          <a:p>
            <a:pPr indent="-387350" lvl="0" marL="457200" rtl="0" algn="l">
              <a:spcBef>
                <a:spcPts val="0"/>
              </a:spcBef>
              <a:spcAft>
                <a:spcPts val="0"/>
              </a:spcAft>
              <a:buSzPts val="2500"/>
              <a:buChar char="●"/>
            </a:pPr>
            <a:r>
              <a:rPr lang="en" sz="2500"/>
              <a:t>Uses piston valve</a:t>
            </a:r>
            <a:endParaRPr sz="2500"/>
          </a:p>
        </p:txBody>
      </p:sp>
      <p:pic>
        <p:nvPicPr>
          <p:cNvPr id="290" name="Google Shape;290;p43"/>
          <p:cNvPicPr preferRelativeResize="0"/>
          <p:nvPr/>
        </p:nvPicPr>
        <p:blipFill>
          <a:blip r:embed="rId3">
            <a:alphaModFix/>
          </a:blip>
          <a:stretch>
            <a:fillRect/>
          </a:stretch>
        </p:blipFill>
        <p:spPr>
          <a:xfrm>
            <a:off x="3591723" y="1285263"/>
            <a:ext cx="5163775" cy="25729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6" name="Google Shape;296;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7" name="Google Shape;297;p44" title="Alison Balsom, Hummel - Trumpet Concerto in Eb, 3rd">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Trombone</a:t>
            </a:r>
            <a:endParaRPr/>
          </a:p>
        </p:txBody>
      </p:sp>
      <p:sp>
        <p:nvSpPr>
          <p:cNvPr id="303" name="Google Shape;303;p45"/>
          <p:cNvSpPr txBox="1"/>
          <p:nvPr>
            <p:ph idx="1" type="body"/>
          </p:nvPr>
        </p:nvSpPr>
        <p:spPr>
          <a:xfrm>
            <a:off x="311700" y="1152475"/>
            <a:ext cx="3804000" cy="1930500"/>
          </a:xfrm>
          <a:prstGeom prst="rect">
            <a:avLst/>
          </a:prstGeom>
        </p:spPr>
        <p:txBody>
          <a:bodyPr anchorCtr="0" anchor="t" bIns="91425" lIns="91425" spcFirstLastPara="1" rIns="91425" wrap="square" tIns="91425">
            <a:noAutofit/>
          </a:bodyPr>
          <a:lstStyle/>
          <a:p>
            <a:pPr indent="-389255" lvl="0" marL="457200" rtl="0" algn="l">
              <a:lnSpc>
                <a:spcPct val="95000"/>
              </a:lnSpc>
              <a:spcBef>
                <a:spcPts val="0"/>
              </a:spcBef>
              <a:spcAft>
                <a:spcPts val="0"/>
              </a:spcAft>
              <a:buSzPts val="2530"/>
              <a:buChar char="●"/>
            </a:pPr>
            <a:r>
              <a:rPr lang="en" sz="2530"/>
              <a:t>Trombone uses a mechanism known as slide</a:t>
            </a:r>
            <a:endParaRPr sz="2530"/>
          </a:p>
        </p:txBody>
      </p:sp>
      <p:pic>
        <p:nvPicPr>
          <p:cNvPr id="304" name="Google Shape;304;p45"/>
          <p:cNvPicPr preferRelativeResize="0"/>
          <p:nvPr/>
        </p:nvPicPr>
        <p:blipFill>
          <a:blip r:embed="rId3">
            <a:alphaModFix/>
          </a:blip>
          <a:stretch>
            <a:fillRect/>
          </a:stretch>
        </p:blipFill>
        <p:spPr>
          <a:xfrm>
            <a:off x="4572000" y="412475"/>
            <a:ext cx="4318549" cy="43185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0" name="Google Shape;31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This is the eighth video from my Festival Solo Series.&#10;The music is out of the Concert and Contest Collection for trombone.&#10;Thank you to everyone who contributed to my GoFundMe Campaign.&#10;If you'd like to support me and my videos please go to my GoFundMe page:&#10;gf.me/u/v8aqs2&#10;Recorded at Mt. San Antonio College&#10;Amy Bowers, trombone&#10;Eric Anderson, piano&#10;amybowerstrombone.com&#10;Special Thanks to RadMediaWorx, Fifth Circle Audio, Mt. San Antonio College, and Karen Marston." id="311" name="Google Shape;311;p46" title="Rimsky Korsakov Trombone Concerto Movement 1: Allegro Vivace">
            <a:hlinkClick r:id="rId3"/>
          </p:cNvPr>
          <p:cNvPicPr preferRelativeResize="0"/>
          <p:nvPr/>
        </p:nvPicPr>
        <p:blipFill>
          <a:blip r:embed="rId4">
            <a:alphaModFix/>
          </a:blip>
          <a:stretch>
            <a:fillRect/>
          </a:stretch>
        </p:blipFill>
        <p:spPr>
          <a:xfrm>
            <a:off x="1143000" y="0"/>
            <a:ext cx="6857992" cy="5143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French Horn</a:t>
            </a:r>
            <a:endParaRPr/>
          </a:p>
        </p:txBody>
      </p:sp>
      <p:sp>
        <p:nvSpPr>
          <p:cNvPr id="317" name="Google Shape;317;p47"/>
          <p:cNvSpPr txBox="1"/>
          <p:nvPr>
            <p:ph idx="1" type="body"/>
          </p:nvPr>
        </p:nvSpPr>
        <p:spPr>
          <a:xfrm>
            <a:off x="311700" y="1152475"/>
            <a:ext cx="32949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Uses rotary valves</a:t>
            </a:r>
            <a:endParaRPr sz="2500"/>
          </a:p>
          <a:p>
            <a:pPr indent="-387350" lvl="0" marL="457200" rtl="0" algn="l">
              <a:spcBef>
                <a:spcPts val="0"/>
              </a:spcBef>
              <a:spcAft>
                <a:spcPts val="0"/>
              </a:spcAft>
              <a:buSzPts val="2500"/>
              <a:buChar char="●"/>
            </a:pPr>
            <a:r>
              <a:rPr lang="en" sz="2500"/>
              <a:t>Horn player will hold the instrument with their right hand in the bell</a:t>
            </a:r>
            <a:endParaRPr sz="2500"/>
          </a:p>
        </p:txBody>
      </p:sp>
      <p:pic>
        <p:nvPicPr>
          <p:cNvPr id="318" name="Google Shape;318;p47"/>
          <p:cNvPicPr preferRelativeResize="0"/>
          <p:nvPr/>
        </p:nvPicPr>
        <p:blipFill>
          <a:blip r:embed="rId3">
            <a:alphaModFix/>
          </a:blip>
          <a:stretch>
            <a:fillRect/>
          </a:stretch>
        </p:blipFill>
        <p:spPr>
          <a:xfrm rot="5400000">
            <a:off x="4681150" y="467325"/>
            <a:ext cx="3069850" cy="478667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4" name="Google Shape;32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12 March 2017 -&#10;&#10;Benefit Concert of the Federal President of Germany in aid of UNICEF -&#10;&#10;Conductor: Zubin Mehta -" id="325" name="Google Shape;325;p48" title="Horn Solo's Tchaikowskij 5th Symphony - Stefan Dohr - Berlin 2017">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Tuba</a:t>
            </a:r>
            <a:endParaRPr/>
          </a:p>
        </p:txBody>
      </p:sp>
      <p:sp>
        <p:nvSpPr>
          <p:cNvPr id="331" name="Google Shape;331;p49"/>
          <p:cNvSpPr txBox="1"/>
          <p:nvPr>
            <p:ph idx="1" type="body"/>
          </p:nvPr>
        </p:nvSpPr>
        <p:spPr>
          <a:xfrm>
            <a:off x="311700" y="1152475"/>
            <a:ext cx="3444600" cy="3416400"/>
          </a:xfrm>
          <a:prstGeom prst="rect">
            <a:avLst/>
          </a:prstGeom>
        </p:spPr>
        <p:txBody>
          <a:bodyPr anchorCtr="0" anchor="t" bIns="91425" lIns="91425" spcFirstLastPara="1" rIns="91425" wrap="square" tIns="91425">
            <a:normAutofit/>
          </a:bodyPr>
          <a:lstStyle/>
          <a:p>
            <a:pPr indent="-387350" lvl="0" marL="457200" rtl="0" algn="l">
              <a:spcBef>
                <a:spcPts val="0"/>
              </a:spcBef>
              <a:spcAft>
                <a:spcPts val="0"/>
              </a:spcAft>
              <a:buSzPts val="2500"/>
              <a:buChar char="●"/>
            </a:pPr>
            <a:r>
              <a:rPr lang="en" sz="2500"/>
              <a:t>The bass in brass family.</a:t>
            </a:r>
            <a:endParaRPr sz="2500"/>
          </a:p>
        </p:txBody>
      </p:sp>
      <p:pic>
        <p:nvPicPr>
          <p:cNvPr id="332" name="Google Shape;332;p49"/>
          <p:cNvPicPr preferRelativeResize="0"/>
          <p:nvPr/>
        </p:nvPicPr>
        <p:blipFill>
          <a:blip r:embed="rId3">
            <a:alphaModFix/>
          </a:blip>
          <a:stretch>
            <a:fillRect/>
          </a:stretch>
        </p:blipFill>
        <p:spPr>
          <a:xfrm>
            <a:off x="5225675" y="76200"/>
            <a:ext cx="3091996" cy="49911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38" name="Google Shape;33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Full-length concert: http://www.digitalconcerthall.com/concert/24320/?a=youtube&amp;c=true&#10;Hector Berlioz: Symphonie fantastique (5th movt) / Mariss Jansons, conductor · Berliner Philharmoniker / Recording from the Berliner Philharmoniker's European Concert at Hagia Eirene, Istanbul, 1 May 2001&#10;The Berliner Philharmoniker's Digital Concert Hall:&#10;http://www.digitalconcerthall.com&#10;Subscribe to our newsletter:&#10;http://www.digitalconcerthall.com/newsletter&#10;Website of the Berliner Philharmoniker:&#10;http://www.berliner-philharmoniker.de" id="339" name="Google Shape;339;p50" title="Berlioz: Symphonie fantastique / Jansons · Berliner Philharmoniker">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Percussion</a:t>
            </a:r>
            <a:endParaRPr/>
          </a:p>
        </p:txBody>
      </p:sp>
      <p:graphicFrame>
        <p:nvGraphicFramePr>
          <p:cNvPr id="345" name="Google Shape;345;p51"/>
          <p:cNvGraphicFramePr/>
          <p:nvPr/>
        </p:nvGraphicFramePr>
        <p:xfrm>
          <a:off x="967200" y="1983770"/>
          <a:ext cx="3000000" cy="3000000"/>
        </p:xfrm>
        <a:graphic>
          <a:graphicData uri="http://schemas.openxmlformats.org/drawingml/2006/table">
            <a:tbl>
              <a:tblPr>
                <a:noFill/>
                <a:tableStyleId>{B8EFBEDC-C6D2-4A3D-9743-0F68945DCD29}</a:tableStyleId>
              </a:tblPr>
              <a:tblGrid>
                <a:gridCol w="3619500"/>
                <a:gridCol w="3619500"/>
              </a:tblGrid>
              <a:tr h="399100">
                <a:tc>
                  <a:txBody>
                    <a:bodyPr/>
                    <a:lstStyle/>
                    <a:p>
                      <a:pPr indent="0" lvl="0" marL="0" rtl="0" algn="ctr">
                        <a:spcBef>
                          <a:spcPts val="0"/>
                        </a:spcBef>
                        <a:spcAft>
                          <a:spcPts val="0"/>
                        </a:spcAft>
                        <a:buNone/>
                      </a:pPr>
                      <a:r>
                        <a:rPr lang="en">
                          <a:solidFill>
                            <a:schemeClr val="lt1"/>
                          </a:solidFill>
                        </a:rPr>
                        <a:t>Definite Pitch</a:t>
                      </a:r>
                      <a:endParaRPr>
                        <a:solidFill>
                          <a:schemeClr val="lt1"/>
                        </a:solidFill>
                      </a:endParaRPr>
                    </a:p>
                  </a:txBody>
                  <a:tcPr marT="91425" marB="91425" marR="91425" marL="91425">
                    <a:solidFill>
                      <a:schemeClr val="accent4"/>
                    </a:solidFill>
                  </a:tcPr>
                </a:tc>
                <a:tc>
                  <a:txBody>
                    <a:bodyPr/>
                    <a:lstStyle/>
                    <a:p>
                      <a:pPr indent="0" lvl="0" marL="0" rtl="0" algn="ctr">
                        <a:spcBef>
                          <a:spcPts val="0"/>
                        </a:spcBef>
                        <a:spcAft>
                          <a:spcPts val="0"/>
                        </a:spcAft>
                        <a:buNone/>
                      </a:pPr>
                      <a:r>
                        <a:rPr lang="en">
                          <a:solidFill>
                            <a:schemeClr val="lt1"/>
                          </a:solidFill>
                        </a:rPr>
                        <a:t>Indefinite Pitch</a:t>
                      </a:r>
                      <a:endParaRPr>
                        <a:solidFill>
                          <a:schemeClr val="lt1"/>
                        </a:solidFill>
                      </a:endParaRPr>
                    </a:p>
                  </a:txBody>
                  <a:tcPr marT="91425" marB="91425" marR="91425" marL="91425">
                    <a:solidFill>
                      <a:schemeClr val="accent4"/>
                    </a:solidFill>
                  </a:tcPr>
                </a:tc>
              </a:tr>
              <a:tr h="399100">
                <a:tc>
                  <a:txBody>
                    <a:bodyPr/>
                    <a:lstStyle/>
                    <a:p>
                      <a:pPr indent="0" lvl="0" marL="0" rtl="0" algn="ctr">
                        <a:spcBef>
                          <a:spcPts val="0"/>
                        </a:spcBef>
                        <a:spcAft>
                          <a:spcPts val="0"/>
                        </a:spcAft>
                        <a:buNone/>
                      </a:pPr>
                      <a:r>
                        <a:rPr lang="en">
                          <a:solidFill>
                            <a:schemeClr val="dk2"/>
                          </a:solidFill>
                        </a:rPr>
                        <a:t>Timpani (Kettledrums)</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Snare Drum (Side drum)</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Glockenspiel</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Bass Drum</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Xylophone</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Tambourine</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Chimes</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Triangle</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Marimba</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Cymbals</a:t>
                      </a:r>
                      <a:endParaRPr>
                        <a:solidFill>
                          <a:schemeClr val="dk2"/>
                        </a:solidFill>
                      </a:endParaRPr>
                    </a:p>
                  </a:txBody>
                  <a:tcPr marT="91425" marB="91425" marR="91425" marL="91425">
                    <a:solidFill>
                      <a:schemeClr val="accent3"/>
                    </a:solidFill>
                  </a:tcPr>
                </a:tc>
              </a:tr>
              <a:tr h="399100">
                <a:tc>
                  <a:txBody>
                    <a:bodyPr/>
                    <a:lstStyle/>
                    <a:p>
                      <a:pPr indent="0" lvl="0" marL="0" rtl="0" algn="ctr">
                        <a:spcBef>
                          <a:spcPts val="0"/>
                        </a:spcBef>
                        <a:spcAft>
                          <a:spcPts val="0"/>
                        </a:spcAft>
                        <a:buNone/>
                      </a:pPr>
                      <a:r>
                        <a:rPr lang="en">
                          <a:solidFill>
                            <a:schemeClr val="dk2"/>
                          </a:solidFill>
                        </a:rPr>
                        <a:t>Vibraphone</a:t>
                      </a:r>
                      <a:endParaRPr>
                        <a:solidFill>
                          <a:schemeClr val="dk2"/>
                        </a:solidFill>
                      </a:endParaRPr>
                    </a:p>
                  </a:txBody>
                  <a:tcPr marT="91425" marB="91425" marR="91425" marL="91425">
                    <a:solidFill>
                      <a:schemeClr val="accent3"/>
                    </a:solidFill>
                  </a:tcPr>
                </a:tc>
                <a:tc>
                  <a:txBody>
                    <a:bodyPr/>
                    <a:lstStyle/>
                    <a:p>
                      <a:pPr indent="0" lvl="0" marL="0" rtl="0" algn="ctr">
                        <a:spcBef>
                          <a:spcPts val="0"/>
                        </a:spcBef>
                        <a:spcAft>
                          <a:spcPts val="0"/>
                        </a:spcAft>
                        <a:buNone/>
                      </a:pPr>
                      <a:r>
                        <a:rPr lang="en">
                          <a:solidFill>
                            <a:schemeClr val="dk2"/>
                          </a:solidFill>
                        </a:rPr>
                        <a:t>Gong</a:t>
                      </a:r>
                      <a:endParaRPr>
                        <a:solidFill>
                          <a:schemeClr val="dk2"/>
                        </a:solidFill>
                      </a:endParaRPr>
                    </a:p>
                  </a:txBody>
                  <a:tcPr marT="91425" marB="91425" marR="91425" marL="91425">
                    <a:solidFill>
                      <a:schemeClr val="accent3"/>
                    </a:solidFill>
                  </a:tcPr>
                </a:tc>
              </a:tr>
            </a:tbl>
          </a:graphicData>
        </a:graphic>
      </p:graphicFrame>
      <p:sp>
        <p:nvSpPr>
          <p:cNvPr id="346" name="Google Shape;346;p51"/>
          <p:cNvSpPr txBox="1"/>
          <p:nvPr/>
        </p:nvSpPr>
        <p:spPr>
          <a:xfrm>
            <a:off x="607500" y="1225125"/>
            <a:ext cx="7958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500">
                <a:solidFill>
                  <a:schemeClr val="accent2"/>
                </a:solidFill>
              </a:rPr>
              <a:t>Vibration produces sounds of definite or </a:t>
            </a:r>
            <a:r>
              <a:rPr lang="en" sz="1500">
                <a:solidFill>
                  <a:schemeClr val="accent2"/>
                </a:solidFill>
              </a:rPr>
              <a:t>indefinite</a:t>
            </a:r>
            <a:r>
              <a:rPr lang="en" sz="1500">
                <a:solidFill>
                  <a:schemeClr val="accent2"/>
                </a:solidFill>
              </a:rPr>
              <a:t> pitch percussion when the </a:t>
            </a:r>
            <a:r>
              <a:rPr lang="en" sz="1500">
                <a:solidFill>
                  <a:schemeClr val="accent2"/>
                </a:solidFill>
              </a:rPr>
              <a:t>instrument</a:t>
            </a:r>
            <a:r>
              <a:rPr lang="en" sz="1500">
                <a:solidFill>
                  <a:schemeClr val="accent2"/>
                </a:solidFill>
              </a:rPr>
              <a:t> is shaken or struck</a:t>
            </a:r>
            <a:endParaRPr sz="1500">
              <a:solidFill>
                <a:schemeClr val="accent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5" name="Google Shape;7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 selection of singers share their skills from the lowest voice type to the highest, demonstrating the power of the bass, baritone, tenor, mezzo-soprano, countertenor and soprano voices." id="76" name="Google Shape;76;p16" title="An introduction to opera's voice types (The Royal Opera)">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000"/>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52" name="Google Shape;35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film, David Corkhill introduces some of his instruments in the percussion section. &#10;&#10;Vibraphone - 00:07&#10;Xylophone - 02:29&#10;Marimba - 03:31&#10;Glockenspiel - 04:53&#10;Bass Drum - 05:54&#10;Tam-Tam - 07:19&#10;Snare Drum - 08:57&#10;Cymbals - 10:49&#10;Triangle - 13:14&#10;Crotales - 14:17&#10;Tambourine - 15:16&#10;&#10;For a film on the TIMPANI, please visit: https://www.youtube.com/watch?v=40k3AAbA7tM &#10;&#10;To learn more about the percussion section visit http://www.philharmonia.co.uk/explore/instruments/percussion &#10;&#10;Subscribe to our channel today: https://www.youtube.com/philharmonialondon&#10;&#10;&quot;Have you seen the app called 'The Orchestra'? It is astonishing. For somebody who can't read music to learn how an orchestra functions, to be able to see from the perspective of a flute or a second violin, is really enlightening.&quot; - Sir John Eliot Gardiner, quoted in an interview by Richard Fairman, Financial Times, February 2014&#10;&#10;The Percussion Section is endowed by Patrick and Sule Dewilde.&#10;&#10;Endowment opportunities at the Philharmonia offer supporters unique access and insights to our players. Find out more here: https://philharmonia.co.uk/join-support/keep-the-philharmonia-playing/" id="353" name="Google Shape;353;p52" title="Instruments: Percussion">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Keyboard</a:t>
            </a:r>
            <a:endParaRPr/>
          </a:p>
        </p:txBody>
      </p:sp>
      <p:pic>
        <p:nvPicPr>
          <p:cNvPr id="359" name="Google Shape;359;p53"/>
          <p:cNvPicPr preferRelativeResize="0"/>
          <p:nvPr/>
        </p:nvPicPr>
        <p:blipFill>
          <a:blip r:embed="rId3">
            <a:alphaModFix/>
          </a:blip>
          <a:stretch>
            <a:fillRect/>
          </a:stretch>
        </p:blipFill>
        <p:spPr>
          <a:xfrm>
            <a:off x="435900" y="1166813"/>
            <a:ext cx="2924175" cy="2628900"/>
          </a:xfrm>
          <a:prstGeom prst="rect">
            <a:avLst/>
          </a:prstGeom>
          <a:noFill/>
          <a:ln>
            <a:noFill/>
          </a:ln>
        </p:spPr>
      </p:pic>
      <p:pic>
        <p:nvPicPr>
          <p:cNvPr id="360" name="Google Shape;360;p53"/>
          <p:cNvPicPr preferRelativeResize="0"/>
          <p:nvPr/>
        </p:nvPicPr>
        <p:blipFill>
          <a:blip r:embed="rId4">
            <a:alphaModFix/>
          </a:blip>
          <a:stretch>
            <a:fillRect/>
          </a:stretch>
        </p:blipFill>
        <p:spPr>
          <a:xfrm>
            <a:off x="3512475" y="1166813"/>
            <a:ext cx="2695575" cy="2695575"/>
          </a:xfrm>
          <a:prstGeom prst="rect">
            <a:avLst/>
          </a:prstGeom>
          <a:noFill/>
          <a:ln>
            <a:noFill/>
          </a:ln>
        </p:spPr>
      </p:pic>
      <p:pic>
        <p:nvPicPr>
          <p:cNvPr id="361" name="Google Shape;361;p53"/>
          <p:cNvPicPr preferRelativeResize="0"/>
          <p:nvPr/>
        </p:nvPicPr>
        <p:blipFill>
          <a:blip r:embed="rId5">
            <a:alphaModFix/>
          </a:blip>
          <a:stretch>
            <a:fillRect/>
          </a:stretch>
        </p:blipFill>
        <p:spPr>
          <a:xfrm>
            <a:off x="6360450" y="1166813"/>
            <a:ext cx="2105025" cy="2809875"/>
          </a:xfrm>
          <a:prstGeom prst="rect">
            <a:avLst/>
          </a:prstGeom>
          <a:noFill/>
          <a:ln>
            <a:noFill/>
          </a:ln>
        </p:spPr>
      </p:pic>
      <p:sp>
        <p:nvSpPr>
          <p:cNvPr id="362" name="Google Shape;362;p53"/>
          <p:cNvSpPr txBox="1"/>
          <p:nvPr/>
        </p:nvSpPr>
        <p:spPr>
          <a:xfrm>
            <a:off x="1032750" y="4125800"/>
            <a:ext cx="1366800" cy="4464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rPr>
              <a:t>Pipe Organ</a:t>
            </a:r>
            <a:endParaRPr sz="1700">
              <a:solidFill>
                <a:schemeClr val="accent2"/>
              </a:solidFill>
            </a:endParaRPr>
          </a:p>
        </p:txBody>
      </p:sp>
      <p:sp>
        <p:nvSpPr>
          <p:cNvPr id="363" name="Google Shape;363;p53"/>
          <p:cNvSpPr txBox="1"/>
          <p:nvPr/>
        </p:nvSpPr>
        <p:spPr>
          <a:xfrm>
            <a:off x="4420013" y="4125800"/>
            <a:ext cx="8805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rPr>
              <a:t>Piano</a:t>
            </a:r>
            <a:endParaRPr sz="1700">
              <a:solidFill>
                <a:schemeClr val="accent2"/>
              </a:solidFill>
            </a:endParaRPr>
          </a:p>
        </p:txBody>
      </p:sp>
      <p:sp>
        <p:nvSpPr>
          <p:cNvPr id="364" name="Google Shape;364;p53"/>
          <p:cNvSpPr txBox="1"/>
          <p:nvPr/>
        </p:nvSpPr>
        <p:spPr>
          <a:xfrm>
            <a:off x="6729563" y="4125800"/>
            <a:ext cx="13668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700">
                <a:solidFill>
                  <a:schemeClr val="accent2"/>
                </a:solidFill>
              </a:rPr>
              <a:t>Harpsichord</a:t>
            </a:r>
            <a:endParaRPr sz="1700">
              <a:solidFill>
                <a:schemeClr val="accent2"/>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2"/>
                                        </p:tgtEl>
                                        <p:attrNameLst>
                                          <p:attrName>style.visibility</p:attrName>
                                        </p:attrNameLst>
                                      </p:cBhvr>
                                      <p:to>
                                        <p:strVal val="visible"/>
                                      </p:to>
                                    </p:set>
                                    <p:anim calcmode="lin" valueType="num">
                                      <p:cBhvr additive="base">
                                        <p:cTn dur="1000"/>
                                        <p:tgtEl>
                                          <p:spTgt spid="36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3"/>
                                        </p:tgtEl>
                                        <p:attrNameLst>
                                          <p:attrName>style.visibility</p:attrName>
                                        </p:attrNameLst>
                                      </p:cBhvr>
                                      <p:to>
                                        <p:strVal val="visible"/>
                                      </p:to>
                                    </p:set>
                                    <p:anim calcmode="lin" valueType="num">
                                      <p:cBhvr additive="base">
                                        <p:cTn dur="1000"/>
                                        <p:tgtEl>
                                          <p:spTgt spid="363"/>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364"/>
                                        </p:tgtEl>
                                        <p:attrNameLst>
                                          <p:attrName>style.visibility</p:attrName>
                                        </p:attrNameLst>
                                      </p:cBhvr>
                                      <p:to>
                                        <p:strVal val="visible"/>
                                      </p:to>
                                    </p:set>
                                    <p:anim calcmode="lin" valueType="num">
                                      <p:cBhvr additive="base">
                                        <p:cTn dur="1000"/>
                                        <p:tgtEl>
                                          <p:spTgt spid="364"/>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0" name="Google Shape;37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In this short video we'll show you in easy-to-follow steps how to build a Pipe Organ. HOW TO BUILD... EVERYTHING, Season 1 Episode 1 &#10;&#10;Want updates? Subscribe to http://bit.ly/2daokw6&#10;&#10;About Discovery Channel: &#10;Discovery Channel brings you the best of real-world entertainment that is both visceral and experiential. We make you lean forward, as you journey with us across the globe, with compelling stories and engaging characters. &#10;&#10;Website: http://www.discoverychannelasia.com/&#10;Facebook: http://www.facebook.com/DiscoverySEAsia  &#10;Instagram: https://www.instagram.com/discovery_seasia/" id="371" name="Google Shape;371;p54" title="Pipe Organ | HOW TO BUILD... EVERYTHING">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1"/>
                                        </p:tgtEl>
                                        <p:attrNameLst>
                                          <p:attrName>style.visibility</p:attrName>
                                        </p:attrNameLst>
                                      </p:cBhvr>
                                      <p:to>
                                        <p:strVal val="visible"/>
                                      </p:to>
                                    </p:set>
                                    <p:animEffect filter="fade" transition="in">
                                      <p:cBhvr>
                                        <p:cTn dur="1000"/>
                                        <p:tgtEl>
                                          <p:spTgt spid="3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77" name="Google Shape;377;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Steinway &amp; Sons has been making world-class pianos since 1853. Their pianos are handcrafted from beginning to end and take almost a year to complete. &#10;&#10;See more from Steinway &amp; Sons: https://www.steinway.com/&#10;&#10;The INSIDER team believes that life is an adventure! Subscribe to our channel and visit us at: https://thisisinsider.com&#10;INSIDER on Facebook: https://www.facebook.com/thisisinsider/&#10;INSIDER on Instagram: https://www.instagram.com/thisisinsider/&#10;INSIDER on Twitter: https://twitter.com/thisisinsider" id="378" name="Google Shape;378;p55" title="How Steinway &amp; Sons Pianos Are Made">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8"/>
                                        </p:tgtEl>
                                        <p:attrNameLst>
                                          <p:attrName>style.visibility</p:attrName>
                                        </p:attrNameLst>
                                      </p:cBhvr>
                                      <p:to>
                                        <p:strVal val="visible"/>
                                      </p:to>
                                    </p:set>
                                    <p:animEffect filter="fade" transition="in">
                                      <p:cBhvr>
                                        <p:cTn dur="1000"/>
                                        <p:tgtEl>
                                          <p:spTgt spid="3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84" name="Google Shape;384;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Steven Devine, Co-Principal Keyboardist of the Orchestra of the Age of Enlightenment, tells us all about his German harpsichord.&#10;&#10;&#10;Subscribe: https://www.youtube.com/channel/UCrHICovzXa3ePnfRqUV5wkQ&#10;Website: http://oae.co.uk&#10;Facebook: https://www.facebook.com/orchestraoftheageofenlightenment&#10;Twitter: https://twitter.com/theoae&#10;Instagram: https://www.instagram.com/oae_photos/" id="385" name="Google Shape;385;p56" title="Introducing the Harpsichord">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5"/>
                                        </p:tgtEl>
                                        <p:attrNameLst>
                                          <p:attrName>style.visibility</p:attrName>
                                        </p:attrNameLst>
                                      </p:cBhvr>
                                      <p:to>
                                        <p:strVal val="visible"/>
                                      </p:to>
                                    </p:set>
                                    <p:animEffect filter="fade" transition="in">
                                      <p:cBhvr>
                                        <p:cTn dur="1000"/>
                                        <p:tgtEl>
                                          <p:spTgt spid="3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Difference between three keyboard instruments</a:t>
            </a:r>
            <a:endParaRPr/>
          </a:p>
        </p:txBody>
      </p:sp>
      <p:sp>
        <p:nvSpPr>
          <p:cNvPr id="391" name="Google Shape;391;p57"/>
          <p:cNvSpPr txBox="1"/>
          <p:nvPr>
            <p:ph idx="1" type="body"/>
          </p:nvPr>
        </p:nvSpPr>
        <p:spPr>
          <a:xfrm>
            <a:off x="311700" y="1152475"/>
            <a:ext cx="8520600" cy="33972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Organ produces sound by driving pressurised air through the organ pipes</a:t>
            </a:r>
            <a:endParaRPr sz="2500"/>
          </a:p>
          <a:p>
            <a:pPr indent="-387350" lvl="0" marL="457200" rtl="0" algn="l">
              <a:spcBef>
                <a:spcPts val="0"/>
              </a:spcBef>
              <a:spcAft>
                <a:spcPts val="0"/>
              </a:spcAft>
              <a:buSzPts val="2500"/>
              <a:buChar char="●"/>
            </a:pPr>
            <a:r>
              <a:rPr lang="en" sz="2500"/>
              <a:t>Piano produces sound with the felt hammer hitting the strings</a:t>
            </a:r>
            <a:endParaRPr sz="2500"/>
          </a:p>
          <a:p>
            <a:pPr indent="-387350" lvl="0" marL="457200" rtl="0" algn="l">
              <a:spcBef>
                <a:spcPts val="0"/>
              </a:spcBef>
              <a:spcAft>
                <a:spcPts val="0"/>
              </a:spcAft>
              <a:buSzPts val="2500"/>
              <a:buChar char="●"/>
            </a:pPr>
            <a:r>
              <a:rPr lang="en" sz="2500"/>
              <a:t>Harpsichord produces sound by using a mechanism known as plectrum to pluck the strings</a:t>
            </a:r>
            <a:endParaRPr sz="25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Benjamin Britten (1913 - 1976)</a:t>
            </a:r>
            <a:endParaRPr/>
          </a:p>
        </p:txBody>
      </p:sp>
      <p:sp>
        <p:nvSpPr>
          <p:cNvPr id="397" name="Google Shape;397;p58"/>
          <p:cNvSpPr txBox="1"/>
          <p:nvPr>
            <p:ph idx="1" type="body"/>
          </p:nvPr>
        </p:nvSpPr>
        <p:spPr>
          <a:xfrm>
            <a:off x="311700" y="1152475"/>
            <a:ext cx="5985900" cy="2280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English composer, conductor and pianist</a:t>
            </a:r>
            <a:endParaRPr/>
          </a:p>
          <a:p>
            <a:pPr indent="-342900" lvl="0" marL="457200" rtl="0" algn="l">
              <a:spcBef>
                <a:spcPts val="0"/>
              </a:spcBef>
              <a:spcAft>
                <a:spcPts val="0"/>
              </a:spcAft>
              <a:buSzPts val="1800"/>
              <a:buChar char="●"/>
            </a:pPr>
            <a:r>
              <a:rPr lang="en"/>
              <a:t>Figure of 20th century British music</a:t>
            </a:r>
            <a:endParaRPr/>
          </a:p>
          <a:p>
            <a:pPr indent="-342900" lvl="0" marL="457200" rtl="0" algn="l">
              <a:spcBef>
                <a:spcPts val="0"/>
              </a:spcBef>
              <a:spcAft>
                <a:spcPts val="0"/>
              </a:spcAft>
              <a:buSzPts val="1800"/>
              <a:buChar char="●"/>
            </a:pPr>
            <a:r>
              <a:rPr lang="en"/>
              <a:t>Known for various works, especially his english operas.</a:t>
            </a:r>
            <a:endParaRPr/>
          </a:p>
          <a:p>
            <a:pPr indent="-342900" lvl="0" marL="457200" rtl="0" algn="l">
              <a:spcBef>
                <a:spcPts val="0"/>
              </a:spcBef>
              <a:spcAft>
                <a:spcPts val="0"/>
              </a:spcAft>
              <a:buSzPts val="1800"/>
              <a:buChar char="●"/>
            </a:pPr>
            <a:r>
              <a:rPr i="1" lang="en"/>
              <a:t>The young person’s guide to the orchestra (1943)</a:t>
            </a:r>
            <a:endParaRPr i="1"/>
          </a:p>
          <a:p>
            <a:pPr indent="-342900" lvl="0" marL="457200" rtl="0" algn="l">
              <a:spcBef>
                <a:spcPts val="0"/>
              </a:spcBef>
              <a:spcAft>
                <a:spcPts val="0"/>
              </a:spcAft>
              <a:buSzPts val="1800"/>
              <a:buChar char="●"/>
            </a:pPr>
            <a:r>
              <a:rPr lang="en"/>
              <a:t>Composed for a documentary film in 1946</a:t>
            </a:r>
            <a:endParaRPr/>
          </a:p>
        </p:txBody>
      </p:sp>
      <p:pic>
        <p:nvPicPr>
          <p:cNvPr id="398" name="Google Shape;398;p58"/>
          <p:cNvPicPr preferRelativeResize="0"/>
          <p:nvPr/>
        </p:nvPicPr>
        <p:blipFill>
          <a:blip r:embed="rId3">
            <a:alphaModFix/>
          </a:blip>
          <a:stretch>
            <a:fillRect/>
          </a:stretch>
        </p:blipFill>
        <p:spPr>
          <a:xfrm>
            <a:off x="6470100" y="534375"/>
            <a:ext cx="2362200" cy="31432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04" name="Google Shape;40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All-Star Orchestra&#10;Gerard Schwarz, Music Director &amp; Conductor" id="405" name="Google Shape;405;p59" title="Benjamin Britten. The Young Person's Guide to the Orchestra">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000"/>
                                        <p:tgtEl>
                                          <p:spTgt spid="4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1344713" y="353428"/>
            <a:ext cx="6654975" cy="4436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Woodwind Family</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2500"/>
              <a:t>Three types of woodwind instrument:</a:t>
            </a:r>
            <a:endParaRPr i="1" sz="2500"/>
          </a:p>
          <a:p>
            <a:pPr indent="-387350" lvl="0" marL="457200" rtl="0" algn="l">
              <a:spcBef>
                <a:spcPts val="1200"/>
              </a:spcBef>
              <a:spcAft>
                <a:spcPts val="0"/>
              </a:spcAft>
              <a:buSzPts val="2500"/>
              <a:buChar char="●"/>
            </a:pPr>
            <a:r>
              <a:rPr i="1" lang="en" sz="2500"/>
              <a:t>Single Reed</a:t>
            </a:r>
            <a:endParaRPr i="1" sz="2500"/>
          </a:p>
          <a:p>
            <a:pPr indent="-387350" lvl="0" marL="457200" rtl="0" algn="l">
              <a:spcBef>
                <a:spcPts val="0"/>
              </a:spcBef>
              <a:spcAft>
                <a:spcPts val="0"/>
              </a:spcAft>
              <a:buSzPts val="2500"/>
              <a:buChar char="●"/>
            </a:pPr>
            <a:r>
              <a:rPr i="1" lang="en" sz="2500"/>
              <a:t>Double Reed</a:t>
            </a:r>
            <a:endParaRPr i="1" sz="2500"/>
          </a:p>
          <a:p>
            <a:pPr indent="-387350" lvl="0" marL="457200" rtl="0" algn="l">
              <a:spcBef>
                <a:spcPts val="0"/>
              </a:spcBef>
              <a:spcAft>
                <a:spcPts val="0"/>
              </a:spcAft>
              <a:buSzPts val="2500"/>
              <a:buChar char="●"/>
            </a:pPr>
            <a:r>
              <a:rPr i="1" lang="en" sz="2500"/>
              <a:t>No Reed</a:t>
            </a:r>
            <a:endParaRPr i="1" sz="2500"/>
          </a:p>
        </p:txBody>
      </p:sp>
      <p:pic>
        <p:nvPicPr>
          <p:cNvPr id="89" name="Google Shape;89;p18"/>
          <p:cNvPicPr preferRelativeResize="0"/>
          <p:nvPr/>
        </p:nvPicPr>
        <p:blipFill>
          <a:blip r:embed="rId3">
            <a:alphaModFix/>
          </a:blip>
          <a:stretch>
            <a:fillRect/>
          </a:stretch>
        </p:blipFill>
        <p:spPr>
          <a:xfrm>
            <a:off x="3759270" y="1789592"/>
            <a:ext cx="4852449" cy="27304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Flutes</a:t>
            </a:r>
            <a:endParaRPr/>
          </a:p>
        </p:txBody>
      </p:sp>
      <p:sp>
        <p:nvSpPr>
          <p:cNvPr id="95" name="Google Shape;95;p19"/>
          <p:cNvSpPr txBox="1"/>
          <p:nvPr>
            <p:ph idx="1" type="body"/>
          </p:nvPr>
        </p:nvSpPr>
        <p:spPr>
          <a:xfrm>
            <a:off x="311700" y="1152475"/>
            <a:ext cx="7950300" cy="1419300"/>
          </a:xfrm>
          <a:prstGeom prst="rect">
            <a:avLst/>
          </a:prstGeom>
        </p:spPr>
        <p:txBody>
          <a:bodyPr anchorCtr="0" anchor="t" bIns="91425" lIns="91425" spcFirstLastPara="1" rIns="91425" wrap="square" tIns="91425">
            <a:noAutofit/>
          </a:bodyPr>
          <a:lstStyle/>
          <a:p>
            <a:pPr indent="-387350" lvl="0" marL="457200" rtl="0" algn="l">
              <a:spcBef>
                <a:spcPts val="0"/>
              </a:spcBef>
              <a:spcAft>
                <a:spcPts val="0"/>
              </a:spcAft>
              <a:buSzPts val="2500"/>
              <a:buChar char="●"/>
            </a:pPr>
            <a:r>
              <a:rPr lang="en" sz="2500"/>
              <a:t>Traditionally made of wood</a:t>
            </a:r>
            <a:endParaRPr sz="2500"/>
          </a:p>
          <a:p>
            <a:pPr indent="-387350" lvl="0" marL="457200" rtl="0" algn="l">
              <a:spcBef>
                <a:spcPts val="0"/>
              </a:spcBef>
              <a:spcAft>
                <a:spcPts val="0"/>
              </a:spcAft>
              <a:buSzPts val="2500"/>
              <a:buChar char="●"/>
            </a:pPr>
            <a:r>
              <a:rPr lang="en" sz="2500"/>
              <a:t>Modern flutes are made of precious metals such as silver and gold</a:t>
            </a:r>
            <a:endParaRPr sz="2500"/>
          </a:p>
          <a:p>
            <a:pPr indent="-387350" lvl="0" marL="457200" rtl="0" algn="l">
              <a:spcBef>
                <a:spcPts val="0"/>
              </a:spcBef>
              <a:spcAft>
                <a:spcPts val="0"/>
              </a:spcAft>
              <a:buSzPts val="2500"/>
              <a:buChar char="●"/>
            </a:pPr>
            <a:r>
              <a:rPr lang="en" sz="2500"/>
              <a:t>Does not require a reed to produce sound</a:t>
            </a:r>
            <a:endParaRPr sz="2500"/>
          </a:p>
          <a:p>
            <a:pPr indent="-387350" lvl="0" marL="457200" rtl="0" algn="l">
              <a:spcBef>
                <a:spcPts val="0"/>
              </a:spcBef>
              <a:spcAft>
                <a:spcPts val="0"/>
              </a:spcAft>
              <a:buSzPts val="2500"/>
              <a:buChar char="●"/>
            </a:pPr>
            <a:r>
              <a:rPr lang="en" sz="2500"/>
              <a:t>Vibration through the column of air produces sound</a:t>
            </a:r>
            <a:endParaRPr sz="2500"/>
          </a:p>
        </p:txBody>
      </p:sp>
      <p:pic>
        <p:nvPicPr>
          <p:cNvPr id="96" name="Google Shape;96;p19"/>
          <p:cNvPicPr preferRelativeResize="0"/>
          <p:nvPr/>
        </p:nvPicPr>
        <p:blipFill>
          <a:blip r:embed="rId3">
            <a:alphaModFix/>
          </a:blip>
          <a:stretch>
            <a:fillRect/>
          </a:stretch>
        </p:blipFill>
        <p:spPr>
          <a:xfrm>
            <a:off x="152400" y="3547300"/>
            <a:ext cx="8839199" cy="8947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descr="Re-visiting this masterpiece after my first playing which was almost ten years ago:) Can you tell which ideas have changed since then...?  The link to the last video :&#10;https://youtu.be/Sz40f_geQRo&#10;&#10;NEW! The Paganini score is now available: https://bit.ly/39TOuOV&#10;&#10;You can also listen to this piece from the links below. In case you liked it, I would truly appreciate if you can also leave some positive reviews as well:)&#10;&#10;iTunes: &#10;https://itunes.apple.com/us/album/paganini-caprice-no-24-for-solo-flute-arr-jasmine-choi/1454967557&#10;&#10;Amazon: https://www.amazon.com/dp/B07P75V7FZ/ref=ap_ws_tlw_trk1&#10;&#10;Spotify: &#10;https://open.spotify.com/album/1ROtMl3co3PBu2qcmRaFx3&#10;&#10;Thanks for watching!&#10;&#10;Instagram 인스타그램 : https://www.instagram.com/jasminechoi...&#10;Facebook 페이스북 : https://www.facebook.com/flutenews&#10;Website 웹사이트 : https://www.jasminechoi.com&#10;Join the Mailing List for Latest News 뉴스레터 : https://bit.ly/366h8LL&#10;&#10;Email: admin@jasminechoi.com&#10;&#10;Jasmine plays a 14k gold handmade flute by David Straubinger.&#10;&#10;Jasmine plays a silver headjoint by Youngchan Song.&#10;&#10;#paganini #flute #jasminechoi #straubinger" id="103" name="Google Shape;103;p20" title="[Flute Solo] Paganini Caprice No.24 파가니니 카프리스 24번  - Jasmine Choi 최나경 [2019 Version]">
            <a:hlinkClick r:id="rId3"/>
          </p:cNvPr>
          <p:cNvPicPr preferRelativeResize="0"/>
          <p:nvPr/>
        </p:nvPicPr>
        <p:blipFill>
          <a:blip r:embed="rId4">
            <a:alphaModFix/>
          </a:blip>
          <a:stretch>
            <a:fillRect/>
          </a:stretch>
        </p:blipFill>
        <p:spPr>
          <a:xfrm>
            <a:off x="1272075" y="63125"/>
            <a:ext cx="6644750" cy="49835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Piccolo</a:t>
            </a:r>
            <a:endParaRPr/>
          </a:p>
        </p:txBody>
      </p:sp>
      <p:sp>
        <p:nvSpPr>
          <p:cNvPr id="109" name="Google Shape;109;p21"/>
          <p:cNvSpPr txBox="1"/>
          <p:nvPr>
            <p:ph idx="1" type="body"/>
          </p:nvPr>
        </p:nvSpPr>
        <p:spPr>
          <a:xfrm>
            <a:off x="311700" y="1152475"/>
            <a:ext cx="8520600" cy="1004100"/>
          </a:xfrm>
          <a:prstGeom prst="rect">
            <a:avLst/>
          </a:prstGeom>
        </p:spPr>
        <p:txBody>
          <a:bodyPr anchorCtr="0" anchor="t" bIns="91425" lIns="91425" spcFirstLastPara="1" rIns="91425" wrap="square" tIns="91425">
            <a:noAutofit/>
          </a:bodyPr>
          <a:lstStyle/>
          <a:p>
            <a:pPr indent="-387350" lvl="0" marL="457200" rtl="0" algn="l">
              <a:lnSpc>
                <a:spcPct val="95000"/>
              </a:lnSpc>
              <a:spcBef>
                <a:spcPts val="0"/>
              </a:spcBef>
              <a:spcAft>
                <a:spcPts val="0"/>
              </a:spcAft>
              <a:buSzPts val="2500"/>
              <a:buChar char="●"/>
            </a:pPr>
            <a:r>
              <a:rPr lang="en" sz="2500"/>
              <a:t>Made of wood</a:t>
            </a:r>
            <a:endParaRPr sz="2500"/>
          </a:p>
          <a:p>
            <a:pPr indent="-387350" lvl="0" marL="457200" rtl="0" algn="l">
              <a:lnSpc>
                <a:spcPct val="95000"/>
              </a:lnSpc>
              <a:spcBef>
                <a:spcPts val="0"/>
              </a:spcBef>
              <a:spcAft>
                <a:spcPts val="0"/>
              </a:spcAft>
              <a:buSzPts val="2500"/>
              <a:buChar char="●"/>
            </a:pPr>
            <a:r>
              <a:rPr lang="en" sz="2500"/>
              <a:t>Highest pitched woodwind instrument</a:t>
            </a:r>
            <a:endParaRPr sz="2500"/>
          </a:p>
          <a:p>
            <a:pPr indent="-387350" lvl="0" marL="457200" rtl="0" algn="l">
              <a:lnSpc>
                <a:spcPct val="95000"/>
              </a:lnSpc>
              <a:spcBef>
                <a:spcPts val="0"/>
              </a:spcBef>
              <a:spcAft>
                <a:spcPts val="0"/>
              </a:spcAft>
              <a:buSzPts val="2500"/>
              <a:buChar char="●"/>
            </a:pPr>
            <a:r>
              <a:rPr lang="en" sz="2500"/>
              <a:t>Has a penetrating tone color that can project </a:t>
            </a:r>
            <a:r>
              <a:rPr lang="en" sz="2500"/>
              <a:t>though</a:t>
            </a:r>
            <a:r>
              <a:rPr lang="en" sz="2500"/>
              <a:t> the orchestra</a:t>
            </a:r>
            <a:endParaRPr sz="2500"/>
          </a:p>
        </p:txBody>
      </p:sp>
      <p:pic>
        <p:nvPicPr>
          <p:cNvPr id="110" name="Google Shape;110;p21"/>
          <p:cNvPicPr preferRelativeResize="0"/>
          <p:nvPr/>
        </p:nvPicPr>
        <p:blipFill>
          <a:blip r:embed="rId3">
            <a:alphaModFix/>
          </a:blip>
          <a:stretch>
            <a:fillRect/>
          </a:stretch>
        </p:blipFill>
        <p:spPr>
          <a:xfrm>
            <a:off x="4572000" y="2571750"/>
            <a:ext cx="4112800" cy="23921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