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Merriweather-bold.fntdata"/><Relationship Id="rId23" Type="http://schemas.openxmlformats.org/officeDocument/2006/relationships/slide" Target="slides/slide18.xml"/><Relationship Id="rId45"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erriweather-boldItalic.fntdata"/><Relationship Id="rId25" Type="http://schemas.openxmlformats.org/officeDocument/2006/relationships/slide" Target="slides/slide20.xml"/><Relationship Id="rId47" Type="http://schemas.openxmlformats.org/officeDocument/2006/relationships/font" Target="fonts/Merriweather-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96f008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96f008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7e397ff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7e397ff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b1ace999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b1ace999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7e397ff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7e397ff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b1ace99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b1ace999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b1ace999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b1ace999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b1ace999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b1ace999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70683567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70683567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b1ace999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b1ace999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b1ace999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b1ace999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b1ace999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b1ace999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280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Most important musicians were priests and worked for the church.</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Woman are not allowed to sing in church but did make music in convents</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Although instrument are used, but most music at this time were vocal</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Only until about after year 1000, organs and bells slowly becoming more common in monastic churches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1ace999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1ace999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b1ace999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b1ace999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Applied a freer and newer polyphonic composition technique, and showed modern sense of tonality.</a:t>
            </a:r>
            <a:endParaRPr/>
          </a:p>
          <a:p>
            <a:pPr indent="-298450" lvl="0" marL="457200" rtl="0" algn="l">
              <a:spcBef>
                <a:spcPts val="0"/>
              </a:spcBef>
              <a:spcAft>
                <a:spcPts val="0"/>
              </a:spcAft>
              <a:buSzPts val="1100"/>
              <a:buChar char="●"/>
            </a:pPr>
            <a:r>
              <a:rPr lang="en"/>
              <a:t>Listen to how the voices of individual parts are being presented, imitation among each voices.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b7eb096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b7eb096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7eb096f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7eb096f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b7eb096f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b7eb096f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form of english madrigal: Madrigal proper, ballet, ayre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b7eb096f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b7eb096f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Contributed foremost to the english madrigal development, where he modeled after italian madrigals.</a:t>
            </a:r>
            <a:endParaRPr/>
          </a:p>
          <a:p>
            <a:pPr indent="-298450" lvl="0" marL="457200" rtl="0" algn="l">
              <a:spcBef>
                <a:spcPts val="0"/>
              </a:spcBef>
              <a:spcAft>
                <a:spcPts val="0"/>
              </a:spcAft>
              <a:buSzPts val="1100"/>
              <a:buChar char="●"/>
            </a:pPr>
            <a:r>
              <a:rPr lang="en" sz="1000">
                <a:solidFill>
                  <a:srgbClr val="191919"/>
                </a:solidFill>
                <a:highlight>
                  <a:srgbClr val="FFFFFF"/>
                </a:highlight>
              </a:rPr>
              <a:t>In Renaissance England, they were used to advance a song’s satirical critique of society or as a lyrical surrogate for something that couldn’t be expressed explicitly.</a:t>
            </a:r>
            <a:endParaRPr sz="1000">
              <a:solidFill>
                <a:srgbClr val="191919"/>
              </a:solidFill>
              <a:highlight>
                <a:srgbClr val="FFFFFF"/>
              </a:highlight>
            </a:endParaRPr>
          </a:p>
          <a:p>
            <a:pPr indent="-292100" lvl="0" marL="457200" rtl="0" algn="l">
              <a:spcBef>
                <a:spcPts val="0"/>
              </a:spcBef>
              <a:spcAft>
                <a:spcPts val="0"/>
              </a:spcAft>
              <a:buClr>
                <a:srgbClr val="191919"/>
              </a:buClr>
              <a:buSzPts val="1000"/>
              <a:buChar char="●"/>
            </a:pPr>
            <a:r>
              <a:rPr lang="en" sz="1000">
                <a:solidFill>
                  <a:srgbClr val="191919"/>
                </a:solidFill>
                <a:highlight>
                  <a:srgbClr val="FFFFFF"/>
                </a:highlight>
              </a:rPr>
              <a:t>Instead of word painting, the expressive part of the music is replaced with the lyric “fa-la”</a:t>
            </a:r>
            <a:endParaRPr sz="1000">
              <a:solidFill>
                <a:srgbClr val="191919"/>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b7eb096f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b7eb096f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7eb096f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7eb096f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b7eb096f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b7eb096f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b7eb096f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bb7eb096f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b1ace999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b1ace999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b7eb096f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b7eb096f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7eb096f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7eb096f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b7eb096f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b7eb096f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b7eb096f7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b7eb096f7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SLIDES_API5176011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SLIDES_API5176011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b7eb096f7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b7eb096f7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b1ace999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b1ace999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7e397ff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7e397f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1ace999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1ace999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b1ace999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b1ace999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280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Vidimus Stellam means “We have seen his star”</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Lyrics: </a:t>
            </a:r>
            <a:r>
              <a:rPr lang="en">
                <a:solidFill>
                  <a:srgbClr val="313131"/>
                </a:solidFill>
                <a:highlight>
                  <a:srgbClr val="FFFFFF"/>
                </a:highlight>
                <a:latin typeface="Trebuchet MS"/>
                <a:ea typeface="Trebuchet MS"/>
                <a:cs typeface="Trebuchet MS"/>
                <a:sym typeface="Trebuchet MS"/>
              </a:rPr>
              <a:t>We have seen his star in the East, and we have come with our gifts, to worship the Lord.</a:t>
            </a:r>
            <a:br>
              <a:rPr lang="en">
                <a:solidFill>
                  <a:srgbClr val="313131"/>
                </a:solidFill>
                <a:highlight>
                  <a:srgbClr val="FFFFFF"/>
                </a:highlight>
                <a:latin typeface="Trebuchet MS"/>
                <a:ea typeface="Trebuchet MS"/>
                <a:cs typeface="Trebuchet MS"/>
                <a:sym typeface="Trebuchet MS"/>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rgbClr val="313131"/>
                </a:solidFill>
                <a:highlight>
                  <a:srgbClr val="FFFFFF"/>
                </a:highlight>
                <a:latin typeface="Trebuchet MS"/>
                <a:ea typeface="Trebuchet MS"/>
                <a:cs typeface="Trebuchet MS"/>
                <a:sym typeface="Trebuchet MS"/>
              </a:rPr>
              <a:t>Story about Jesus being born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b1ace999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b1ace999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1ace999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1ace999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Secular music: non-religious music</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Mostly of the secular music in the Middle Ages were composed by Troubadour, and woman are allowed to become a Troubadour, they are called Troubairitz.</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So who can tell me what is Trouvere? A: Trouvere is the North French version of Troubadour; Troubadour and Troubairitz are from Southern France.</a:t>
            </a:r>
            <a:br>
              <a:rPr lang="en">
                <a:solidFill>
                  <a:schemeClr val="dk1"/>
                </a:solidFill>
              </a:rPr>
            </a:b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There are some scores left over by Troubadours, but these scores only indicates pitches without rhythm</a:t>
            </a:r>
            <a:endParaRPr>
              <a:solidFill>
                <a:schemeClr val="dk1"/>
              </a:solidFill>
            </a:endParaRPr>
          </a:p>
          <a:p>
            <a:pPr indent="0" lvl="0" marL="0" rtl="0" algn="l">
              <a:spcBef>
                <a:spcPts val="2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KhlCtF7JJ6Q" TargetMode="Externa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Z3odlBTT-Z9nfX6V_GdDYbRYVL0BtE85/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L9KUOi2Cv9A"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hyperlink" Target="http://www.youtube.com/watch?v=1gEV42RKf6E" TargetMode="External"/><Relationship Id="rId5"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7.png"/><Relationship Id="rId5" Type="http://schemas.openxmlformats.org/officeDocument/2006/relationships/hyperlink" Target="https://www.sli.do/features-google-slides?payload=eyJwb2xsVXVpZCI6IjgxMGI1Y2U1LTg3MzktNDU3ZC04N2ZmLWZmYTFhNGQwZjUxZCIsInByZXNlbnRhdGlvbklkIjoiMWxuWHN0WlFrNXRYZlMwazVSa0xvMk0za3pmdURwdTI2cHg3bVU5Q1dlRjAiLCJzbGlkZUlkIjoiU0xJREVTX0FQSTcwNjgzNTY3MV8wIiwidGltZWxpbmUiOlt7InBvbGxRdWVzdGlvblV1aWQiOiJiOTBhOWJkNy0zMjFjLTQ4ZGEtOGY1Ny00ZTYwYzA4ZTIyOWIiLCJzaG93UmVzdWx0cyI6dHJ1ZX1dLCJ0eXBlIjoiU2xpZG9Qb2xsIn0%3D"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hyperlink" Target="http://www.youtube.com/watch?v=xGkb5KFwx1I" TargetMode="External"/><Relationship Id="rId5"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hyperlink" Target="http://www.youtube.com/watch?v=EJj0as_Mic4" TargetMode="External"/><Relationship Id="rId5"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www.youtube.com/watch?v=wJV6srLTHkg" TargetMode="External"/><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www.youtube.com/watch?v=AccCFMJQYA4" TargetMode="External"/><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youtube.com/watch?v=2bSk-8C76dc" TargetMode="Externa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jPJNJr6iBrs" TargetMode="External"/><Relationship Id="rId4" Type="http://schemas.openxmlformats.org/officeDocument/2006/relationships/image" Target="../media/image23.jpg"/><Relationship Id="rId10" Type="http://schemas.openxmlformats.org/officeDocument/2006/relationships/image" Target="../media/image21.jpg"/><Relationship Id="rId9" Type="http://schemas.openxmlformats.org/officeDocument/2006/relationships/hyperlink" Target="http://www.youtube.com/watch?v=PMJ_jt209jg" TargetMode="External"/><Relationship Id="rId5" Type="http://schemas.openxmlformats.org/officeDocument/2006/relationships/hyperlink" Target="http://www.youtube.com/watch?v=EiWcnyjNWtg" TargetMode="External"/><Relationship Id="rId6" Type="http://schemas.openxmlformats.org/officeDocument/2006/relationships/image" Target="../media/image24.jpg"/><Relationship Id="rId7" Type="http://schemas.openxmlformats.org/officeDocument/2006/relationships/hyperlink" Target="http://www.youtube.com/watch?v=1EUzLxDYBvA" TargetMode="External"/><Relationship Id="rId8"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youtube.com/watch?v=rPW6r8eyy0I" TargetMode="External"/><Relationship Id="rId4"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hyperlink" Target="http://www.youtube.com/watch?v=Xit381CsIjM" TargetMode="External"/><Relationship Id="rId5" Type="http://schemas.openxmlformats.org/officeDocument/2006/relationships/image" Target="../media/image3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28.png"/><Relationship Id="rId5" Type="http://schemas.openxmlformats.org/officeDocument/2006/relationships/hyperlink" Target="https://www.sli.do/features-google-slides?payload=eyJwb2xsVXVpZCI6IjRmNGY0Y2I0LTlmNGItNGFlNS05YzhjLWE5MjIzZmQyYTlmOSIsInByZXNlbnRhdGlvbklkIjoiMWxuWHN0WlFrNXRYZlMwazVSa0xvMk0za3pmdURwdTI2cHg3bVU5Q1dlRjAiLCJzbGlkZUlkIjoiU0xJREVTX0FQSTUxNzYwMTEzOF8wIiwidGltZWxpbmUiOlt7InNob3dSZXN1bHRzIjp0cnVlLCJwb2xsUXVlc3Rpb25VdWlkIjoiYjIzNmUzNDYtNTBiYi00ZTgyLWJlOGYtMGYzZTFmYWY2YmYyIn1dLCJ0eXBlIjoiU2xpZG9Qb2xsIn0%3D"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0V0t1ilC97w" TargetMode="External"/><Relationship Id="rId4" Type="http://schemas.openxmlformats.org/officeDocument/2006/relationships/image" Target="../media/image3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WJjQioFfmjQ" TargetMode="Externa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VLCV3TbQYGs" TargetMode="Externa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Middle Age (450 - 1450)</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William IX, Duke of Aquitaine</a:t>
            </a:r>
            <a:endParaRPr/>
          </a:p>
        </p:txBody>
      </p:sp>
      <p:sp>
        <p:nvSpPr>
          <p:cNvPr id="123" name="Google Shape;123;p22"/>
          <p:cNvSpPr txBox="1"/>
          <p:nvPr>
            <p:ph idx="1" type="body"/>
          </p:nvPr>
        </p:nvSpPr>
        <p:spPr>
          <a:xfrm>
            <a:off x="4644675" y="500925"/>
            <a:ext cx="4166400" cy="1068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first Troubadour</a:t>
            </a:r>
            <a:endParaRPr sz="1900"/>
          </a:p>
          <a:p>
            <a:pPr indent="-349250" lvl="0" marL="457200" rtl="0" algn="l">
              <a:spcBef>
                <a:spcPts val="0"/>
              </a:spcBef>
              <a:spcAft>
                <a:spcPts val="0"/>
              </a:spcAft>
              <a:buSzPts val="1900"/>
              <a:buChar char="●"/>
            </a:pPr>
            <a:r>
              <a:rPr lang="en" sz="1900"/>
              <a:t>A vernacular </a:t>
            </a:r>
            <a:r>
              <a:rPr lang="en" sz="1900"/>
              <a:t>lyric</a:t>
            </a:r>
            <a:r>
              <a:rPr lang="en" sz="1900"/>
              <a:t> poet in the Occitan language</a:t>
            </a:r>
            <a:endParaRPr sz="1900"/>
          </a:p>
        </p:txBody>
      </p:sp>
      <p:pic>
        <p:nvPicPr>
          <p:cNvPr id="124" name="Google Shape;124;p22"/>
          <p:cNvPicPr preferRelativeResize="0"/>
          <p:nvPr/>
        </p:nvPicPr>
        <p:blipFill>
          <a:blip r:embed="rId3">
            <a:alphaModFix/>
          </a:blip>
          <a:stretch>
            <a:fillRect/>
          </a:stretch>
        </p:blipFill>
        <p:spPr>
          <a:xfrm>
            <a:off x="809425" y="1859227"/>
            <a:ext cx="1813675" cy="2827225"/>
          </a:xfrm>
          <a:prstGeom prst="rect">
            <a:avLst/>
          </a:prstGeom>
          <a:noFill/>
          <a:ln>
            <a:noFill/>
          </a:ln>
        </p:spPr>
      </p:pic>
      <p:sp>
        <p:nvSpPr>
          <p:cNvPr id="125" name="Google Shape;125;p22"/>
          <p:cNvSpPr txBox="1"/>
          <p:nvPr/>
        </p:nvSpPr>
        <p:spPr>
          <a:xfrm>
            <a:off x="4909700" y="1781300"/>
            <a:ext cx="3840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Every joy must abase itself,</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and every might obey</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in the presence of Midons, for the sweetness of her welcome,</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for her beautiful and gentle look;</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and a man who wins to the joy of her love</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will live a hundred years.</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The joy of her can make the sick man well again,</a:t>
            </a:r>
            <a:endParaRPr i="1" sz="15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i="1" lang="en" sz="1500">
                <a:solidFill>
                  <a:srgbClr val="202122"/>
                </a:solidFill>
                <a:highlight>
                  <a:srgbClr val="FFFFFF"/>
                </a:highlight>
                <a:latin typeface="Roboto"/>
                <a:ea typeface="Roboto"/>
                <a:cs typeface="Roboto"/>
                <a:sym typeface="Roboto"/>
              </a:rPr>
              <a:t>her wrath can make a well man die,</a:t>
            </a:r>
            <a:endParaRPr i="1" sz="1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1" name="Google Shape;131;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Ensemble für Frühe Musik Augsburg,  Camino de Santiago -  Musik auf dem Pilgerweg zum Heilige Jacobus / Music on the Pilgrimage Route to St. James. &#10; &#10;Link to Ensemble für frühe Musik Augsburg : http://www.e-f-f-m-a.de/ &#10; &#10;The following song by William IX describes a piquant adventure which he had during his pilgrimage. The ensemble use the melody of the Versus &quot;In laudes innocentium&quot; found in the earliest of the St. Martial manuscripts (ca. 1099). &#10; &#10;1) Farai un vers, pos mi sonelh, e'm vauc e m'estauc al solelh; donnas i a de mal conselh, e sai dir cals: cellas c'amor de chevaler tornon a mals. &#10; &#10;2) Donna non fai pechat mortatau que ama chevaler leau; &#10;mas s'ama monge o clergau non a raizo: per dreg la deuria hom cremar ab un tezo. &#10; &#10;3) En Alvernhe, part Lemozi, m'en aniei totz sols a tapi: &#10;trobei la moiller d'En Guari e d'En Bernart; saluderon mi sinplamentz, per Saint Launart. &#10; &#10;4) La una'm diz en son lati: »0, Deus vos salf, don peleri! &#10;Mout mi senblatz de bel aizi, mon escient; mas trop vezem anar pel mon de folla gent.« &#10; &#10;5) Ar auziretz qu'ai respondut: anc no li diz ni bat ni but, &#10;ni fer ni fust no ai mentagut, mas sol aitan: »Babariol, babariol, babarian.« &#10; &#10;6) »Sor«, diz N'Agnes a N'Ermessen, »trobat avem que'anam queren!  Sor, per amor Deu l'alberguem, que ben es mutz, e ja per lui nostre conselh non er saubutz.« &#10; &#10;7) La una'm près sotz son mantel  et mes m'en sa cambra, el fornel;  sapchatz qu'a mi fo bon e bel, e'l focs fo bos, et eu calfei me volenter als gros carbos. &#10; &#10;8) A manjar mi deron capos, e sapchatz aig i mais de dos; &#10;et no'i ac cog ni cogastros, mas sol nos tres; e'I pans fo blancs e'I vins fo bos e'I pebr'espes. &#10; &#10;9) »Sor, s'aquest hom es enginhos e laissa lo parlar per nos, nos aportem nostre gat ros de mantenent, quel farà parlar az estros, si de re'nz ment.« &#10; &#10;10) N'Agnes anet per l'enoios: et fo granz et ac loncz guinhos; et eu, can lo vi entre nos, aig n'espavent, &#10;qu'a pauc no'n perdei la valor e l'ardiment. &#10; &#10;11) Quant aguem begut e manjat, e'm despoillei per lor grat; detras m'aporteron lo chat mal e félon: la una'l tira del costat tro al talon. &#10; &#10;12) Per la coa de mantenen tir'el chat, el escoisen; plajas mi feron mais de cen aquella ves; mas eu no'm mogra ges enguers qui m'aucizes. &#10; &#10;13) »Sor« diz N'Agnes a N'Ermessen, »mutz es, que ben es conoissen.«  »Sor, del bainh nos apaireillem e del sojorn.« Ueit jorn ez ancar mais estei az aquel torn. &#10; &#10;14) Tant las fotei com auziretz: cent et quatre-vinz et ueit vetz, que a pauc no i rompei mos corretz e mos arnes; e no'us puesc dir los malavegz, tan gran m'en près. &#10; &#10;15) Monet, tu m'iras al mati, mo vers portares el borssi, dreg al la molher d'En Guari e d'En Bernât: e diguas lor que per m'amor aucizo'l cat. &#10; &#10;Wolfgang Zahn (bass shawm, percussion), Hans Ganser (singer, recorders, percussion), Sabine Lutzenberger (singer, recorders), Heinz Schwamm (vielle, lira, recorder, dulcimer, hurdy-gurdy), Rainer Herpichböhm (singer, chitarra sarrazenica, medieval lute, arabic ud)." id="132" name="Google Shape;132;p23" title="Guillaume IX d'Aquitaine : Farai un vers pos mi sonelh">
            <a:hlinkClick r:id="rId3"/>
          </p:cNvPr>
          <p:cNvPicPr preferRelativeResize="0"/>
          <p:nvPr/>
        </p:nvPicPr>
        <p:blipFill>
          <a:blip r:embed="rId4">
            <a:alphaModFix/>
          </a:blip>
          <a:stretch>
            <a:fillRect/>
          </a:stretch>
        </p:blipFill>
        <p:spPr>
          <a:xfrm>
            <a:off x="311725" y="171788"/>
            <a:ext cx="8456675" cy="475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Estampie</a:t>
            </a:r>
            <a:endParaRPr/>
          </a:p>
        </p:txBody>
      </p:sp>
      <p:sp>
        <p:nvSpPr>
          <p:cNvPr id="138" name="Google Shape;138;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4170" lvl="0" marL="457200" rtl="0" algn="l">
              <a:lnSpc>
                <a:spcPct val="95000"/>
              </a:lnSpc>
              <a:spcBef>
                <a:spcPts val="600"/>
              </a:spcBef>
              <a:spcAft>
                <a:spcPts val="0"/>
              </a:spcAft>
              <a:buClr>
                <a:srgbClr val="262626"/>
              </a:buClr>
              <a:buSzPts val="1820"/>
              <a:buChar char="●"/>
            </a:pPr>
            <a:r>
              <a:rPr lang="en" sz="1820">
                <a:solidFill>
                  <a:srgbClr val="262626"/>
                </a:solidFill>
              </a:rPr>
              <a:t>Medieval dance</a:t>
            </a:r>
            <a:endParaRPr sz="1820">
              <a:solidFill>
                <a:srgbClr val="262626"/>
              </a:solidFill>
            </a:endParaRPr>
          </a:p>
          <a:p>
            <a:pPr indent="-344170" lvl="0" marL="457200" rtl="0" algn="l">
              <a:lnSpc>
                <a:spcPct val="95000"/>
              </a:lnSpc>
              <a:spcBef>
                <a:spcPts val="0"/>
              </a:spcBef>
              <a:spcAft>
                <a:spcPts val="0"/>
              </a:spcAft>
              <a:buClr>
                <a:srgbClr val="262626"/>
              </a:buClr>
              <a:buSzPts val="1820"/>
              <a:buChar char="●"/>
            </a:pPr>
            <a:r>
              <a:rPr lang="en" sz="1820">
                <a:solidFill>
                  <a:srgbClr val="262626"/>
                </a:solidFill>
              </a:rPr>
              <a:t>Single melodic line</a:t>
            </a:r>
            <a:endParaRPr sz="1820">
              <a:solidFill>
                <a:srgbClr val="262626"/>
              </a:solidFill>
            </a:endParaRPr>
          </a:p>
          <a:p>
            <a:pPr indent="-344170" lvl="0" marL="457200" rtl="0" algn="l">
              <a:lnSpc>
                <a:spcPct val="95000"/>
              </a:lnSpc>
              <a:spcBef>
                <a:spcPts val="0"/>
              </a:spcBef>
              <a:spcAft>
                <a:spcPts val="0"/>
              </a:spcAft>
              <a:buClr>
                <a:srgbClr val="262626"/>
              </a:buClr>
              <a:buSzPts val="1820"/>
              <a:buChar char="●"/>
            </a:pPr>
            <a:r>
              <a:rPr lang="en" sz="1820">
                <a:solidFill>
                  <a:srgbClr val="262626"/>
                </a:solidFill>
              </a:rPr>
              <a:t>Drone accompaniment parts</a:t>
            </a:r>
            <a:endParaRPr sz="1820">
              <a:solidFill>
                <a:srgbClr val="262626"/>
              </a:solidFill>
            </a:endParaRPr>
          </a:p>
          <a:p>
            <a:pPr indent="-344170" lvl="0" marL="457200" rtl="0" algn="l">
              <a:lnSpc>
                <a:spcPct val="95000"/>
              </a:lnSpc>
              <a:spcBef>
                <a:spcPts val="0"/>
              </a:spcBef>
              <a:spcAft>
                <a:spcPts val="0"/>
              </a:spcAft>
              <a:buClr>
                <a:srgbClr val="262626"/>
              </a:buClr>
              <a:buSzPts val="1820"/>
              <a:buChar char="●"/>
            </a:pPr>
            <a:r>
              <a:rPr lang="en" sz="1820">
                <a:solidFill>
                  <a:srgbClr val="262626"/>
                </a:solidFill>
              </a:rPr>
              <a:t>Scores does not specify instrumentation</a:t>
            </a:r>
            <a:endParaRPr sz="1820">
              <a:solidFill>
                <a:srgbClr val="262626"/>
              </a:solidFill>
            </a:endParaRPr>
          </a:p>
          <a:p>
            <a:pPr indent="-344170" lvl="0" marL="457200" rtl="0" algn="l">
              <a:lnSpc>
                <a:spcPct val="95000"/>
              </a:lnSpc>
              <a:spcBef>
                <a:spcPts val="0"/>
              </a:spcBef>
              <a:spcAft>
                <a:spcPts val="0"/>
              </a:spcAft>
              <a:buClr>
                <a:srgbClr val="262626"/>
              </a:buClr>
              <a:buSzPts val="1820"/>
              <a:buChar char="●"/>
            </a:pPr>
            <a:r>
              <a:rPr lang="en" sz="1820">
                <a:solidFill>
                  <a:srgbClr val="262626"/>
                </a:solidFill>
              </a:rPr>
              <a:t>Improvisation is used, performers might add drones - two simultaneous, repeated notes at the interval of a fifth, performed on a </a:t>
            </a:r>
            <a:r>
              <a:rPr i="1" lang="en" sz="1820">
                <a:solidFill>
                  <a:srgbClr val="262626"/>
                </a:solidFill>
              </a:rPr>
              <a:t>psaltery (a plucked or struck string instrument)</a:t>
            </a:r>
            <a:endParaRPr i="1" sz="1820">
              <a:solidFill>
                <a:srgbClr val="262626"/>
              </a:solidFill>
            </a:endParaRPr>
          </a:p>
          <a:p>
            <a:pPr indent="0" lvl="0" marL="0" rtl="0" algn="l">
              <a:lnSpc>
                <a:spcPct val="95000"/>
              </a:lnSpc>
              <a:spcBef>
                <a:spcPts val="600"/>
              </a:spcBef>
              <a:spcAft>
                <a:spcPts val="1200"/>
              </a:spcAft>
              <a:buSzPts val="1018"/>
              <a:buNone/>
            </a:pPr>
            <a:r>
              <a:t/>
            </a:r>
            <a:endParaRPr sz="1202"/>
          </a:p>
        </p:txBody>
      </p:sp>
      <p:pic>
        <p:nvPicPr>
          <p:cNvPr id="139" name="Google Shape;139;p24" title="67_Estampie.mp3">
            <a:hlinkClick r:id="rId3"/>
          </p:cNvPr>
          <p:cNvPicPr preferRelativeResize="0"/>
          <p:nvPr/>
        </p:nvPicPr>
        <p:blipFill>
          <a:blip r:embed="rId4">
            <a:alphaModFix/>
          </a:blip>
          <a:stretch>
            <a:fillRect/>
          </a:stretch>
        </p:blipFill>
        <p:spPr>
          <a:xfrm>
            <a:off x="4644675" y="3464775"/>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5" name="Google Shape;145;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Buy the album here: https://www.wilderoses.com/shop&#10;Wilde Roses facebook: https://www.facebook.com/thewilderoses&#10;Wilde Roses instagram: https://www.instagram.com/wilderosesm...&#10;Support us by clicking subscribe, giving a thumbs up and sharing our videos on social media platforms&#10;&#10;Wilde Roses perform Anna Tam's 'Ar ne kuth Estampie', an instrumental piece based on fragments of melody from the early 13th century song 'Ar ne kuth ich sorghë non' from the Liber de antiquis legibus manuscript, currently in the Guildhall, London. &#10;&#10;Emily Baines - Recorder and Bagpipes&#10;Arngeir Hauksson - Gittern and Percussion&#10;Anna Tam - Nyckelharpa and Bells&#10;&#10;Composed by Anna Tam; sound recorded by Ignacio Monteverde and video by Chris Brody.&#10;&#10;Filmed at the Church of St Peter and St Paul, Albury, Surrey. This beautiful building that dates to Saxon times is maintained by the Churches Conservation Trust and Friends of Albury Old Church. Kind donations make their work possible at www.visitchurches.org.uk and www.alburyoldsaxonchurch.org&#10;&#10;Thank you!" id="146" name="Google Shape;146;p25" title="Ar Ne Kuth Estampie">
            <a:hlinkClick r:id="rId3"/>
          </p:cNvPr>
          <p:cNvPicPr preferRelativeResize="0"/>
          <p:nvPr/>
        </p:nvPicPr>
        <p:blipFill>
          <a:blip r:embed="rId4">
            <a:alphaModFix/>
          </a:blip>
          <a:stretch>
            <a:fillRect/>
          </a:stretch>
        </p:blipFill>
        <p:spPr>
          <a:xfrm>
            <a:off x="335313" y="167088"/>
            <a:ext cx="8473375" cy="4766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14th century: </a:t>
            </a:r>
            <a:endParaRPr/>
          </a:p>
          <a:p>
            <a:pPr indent="0" lvl="0" marL="0" rtl="0" algn="l">
              <a:spcBef>
                <a:spcPts val="0"/>
              </a:spcBef>
              <a:spcAft>
                <a:spcPts val="0"/>
              </a:spcAft>
              <a:buNone/>
            </a:pPr>
            <a:r>
              <a:rPr lang="en"/>
              <a:t>The “New Art” in Italy and France</a:t>
            </a:r>
            <a:endParaRPr/>
          </a:p>
        </p:txBody>
      </p:sp>
      <p:sp>
        <p:nvSpPr>
          <p:cNvPr id="152" name="Google Shape;152;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SzPts val="1400"/>
              <a:buChar char="●"/>
            </a:pPr>
            <a:r>
              <a:rPr lang="en" sz="1900">
                <a:solidFill>
                  <a:srgbClr val="262626"/>
                </a:solidFill>
              </a:rPr>
              <a:t>Early 14th century a new system of music notation had evolved, composers could specify almost any rhythmic pattern.</a:t>
            </a:r>
            <a:endParaRPr sz="1900">
              <a:solidFill>
                <a:srgbClr val="262626"/>
              </a:solidFill>
            </a:endParaRPr>
          </a:p>
          <a:p>
            <a:pPr indent="-317500" lvl="0" marL="457200" rtl="0" algn="l">
              <a:spcBef>
                <a:spcPts val="0"/>
              </a:spcBef>
              <a:spcAft>
                <a:spcPts val="0"/>
              </a:spcAft>
              <a:buSzPts val="1400"/>
              <a:buChar char="●"/>
            </a:pPr>
            <a:r>
              <a:rPr lang="en" sz="1900">
                <a:solidFill>
                  <a:srgbClr val="262626"/>
                </a:solidFill>
              </a:rPr>
              <a:t>Syncopation became an important rhythmic practice.</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Guillaume de Machaut</a:t>
            </a:r>
            <a:endParaRPr/>
          </a:p>
        </p:txBody>
      </p:sp>
      <p:sp>
        <p:nvSpPr>
          <p:cNvPr id="158" name="Google Shape;158;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600"/>
              </a:spcBef>
              <a:spcAft>
                <a:spcPts val="0"/>
              </a:spcAft>
              <a:buClr>
                <a:srgbClr val="262626"/>
              </a:buClr>
              <a:buSzPts val="1600"/>
              <a:buChar char="●"/>
            </a:pPr>
            <a:r>
              <a:rPr lang="en" sz="1600">
                <a:solidFill>
                  <a:srgbClr val="262626"/>
                </a:solidFill>
              </a:rPr>
              <a:t>French Poet and Composer</a:t>
            </a:r>
            <a:endParaRPr sz="1600">
              <a:solidFill>
                <a:srgbClr val="262626"/>
              </a:solidFill>
            </a:endParaRPr>
          </a:p>
          <a:p>
            <a:pPr indent="-330200" lvl="0" marL="457200" rtl="0" algn="l">
              <a:spcBef>
                <a:spcPts val="0"/>
              </a:spcBef>
              <a:spcAft>
                <a:spcPts val="0"/>
              </a:spcAft>
              <a:buClr>
                <a:srgbClr val="262626"/>
              </a:buClr>
              <a:buSzPts val="1600"/>
              <a:buChar char="●"/>
            </a:pPr>
            <a:r>
              <a:rPr lang="en" sz="1600">
                <a:solidFill>
                  <a:srgbClr val="262626"/>
                </a:solidFill>
              </a:rPr>
              <a:t>The first composer to compose a Polyphonic Mass setting</a:t>
            </a:r>
            <a:endParaRPr sz="1600">
              <a:solidFill>
                <a:srgbClr val="262626"/>
              </a:solidFill>
            </a:endParaRPr>
          </a:p>
          <a:p>
            <a:pPr indent="-330200" lvl="0" marL="457200" rtl="0" algn="l">
              <a:spcBef>
                <a:spcPts val="0"/>
              </a:spcBef>
              <a:spcAft>
                <a:spcPts val="0"/>
              </a:spcAft>
              <a:buClr>
                <a:srgbClr val="262626"/>
              </a:buClr>
              <a:buSzPts val="1600"/>
              <a:buChar char="●"/>
            </a:pPr>
            <a:r>
              <a:rPr lang="en" sz="1600">
                <a:solidFill>
                  <a:srgbClr val="262626"/>
                </a:solidFill>
              </a:rPr>
              <a:t>ARS Nova (New Art)</a:t>
            </a:r>
            <a:endParaRPr sz="1600">
              <a:solidFill>
                <a:srgbClr val="262626"/>
              </a:solidFill>
            </a:endParaRPr>
          </a:p>
          <a:p>
            <a:pPr indent="0" lvl="0" marL="0" rtl="0" algn="l">
              <a:spcBef>
                <a:spcPts val="600"/>
              </a:spcBef>
              <a:spcAft>
                <a:spcPts val="1200"/>
              </a:spcAft>
              <a:buNone/>
            </a:pPr>
            <a:r>
              <a:t/>
            </a:r>
            <a:endParaRPr/>
          </a:p>
        </p:txBody>
      </p:sp>
      <p:pic>
        <p:nvPicPr>
          <p:cNvPr id="159" name="Google Shape;159;p27"/>
          <p:cNvPicPr preferRelativeResize="0"/>
          <p:nvPr/>
        </p:nvPicPr>
        <p:blipFill>
          <a:blip r:embed="rId3">
            <a:alphaModFix/>
          </a:blip>
          <a:stretch>
            <a:fillRect/>
          </a:stretch>
        </p:blipFill>
        <p:spPr>
          <a:xfrm>
            <a:off x="311725" y="1666848"/>
            <a:ext cx="1924500" cy="2766475"/>
          </a:xfrm>
          <a:prstGeom prst="rect">
            <a:avLst/>
          </a:prstGeom>
          <a:noFill/>
          <a:ln>
            <a:noFill/>
          </a:ln>
        </p:spPr>
      </p:pic>
      <p:pic>
        <p:nvPicPr>
          <p:cNvPr descr="Guillaume de Machaut - Messe de Nostre Dame. Complete With Score&#10;&#10;Ensemble Organum - Dir. Marcel Pérès&#10;&#10;&#10;&#10;Messe de Nostre Dame (Mass of Our Lady) is a polyphonic mass composed before 1365 by French poet andcomposer Guillaume de Machaut (c. 1300–1377). It is one of the great masterpieces of medieval music and of all religious music; it is historically notable as the earliest complete setting of the Ordinary of the Mass attributable to a single composer, in contrast to earlier compilations such as the Tournai Mass.&#10;&#10;Tracklist:&#10;&#10;01- Introit - Suscepimus Deus misericordiam tuam&#10;00:12&#10;02 - Kyrie 05:13&#10;03 - Gloria 15:22&#10;04 - Graduel Suscepimus Deus misericordiam tuam 21:21&#10;05 -  Alleluia 26:33&#10;06 - Credo 29:25&#10;07 Offertoire 38:58&#10;08 - Sanctus &amp;  Benedictus 41:35&#10;09 - Agnus Dei 46:25&#10;10 - Communio 49:54&#10;11 - Ite Missa este  52:52" id="160" name="Google Shape;160;p27" title="Machaut - Messe de Notre Dame (Ensemble Organum)">
            <a:hlinkClick r:id="rId4"/>
          </p:cNvPr>
          <p:cNvPicPr preferRelativeResize="0"/>
          <p:nvPr/>
        </p:nvPicPr>
        <p:blipFill>
          <a:blip r:embed="rId5">
            <a:alphaModFix/>
          </a:blip>
          <a:stretch>
            <a:fillRect/>
          </a:stretch>
        </p:blipFill>
        <p:spPr>
          <a:xfrm>
            <a:off x="4813500" y="1954700"/>
            <a:ext cx="3828750" cy="2871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Renaissance</a:t>
            </a:r>
            <a:endParaRPr/>
          </a:p>
        </p:txBody>
      </p:sp>
      <p:sp>
        <p:nvSpPr>
          <p:cNvPr id="166" name="Google Shape;166;p28"/>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Kenny Lim</a:t>
            </a:r>
            <a:endParaRPr/>
          </a:p>
        </p:txBody>
      </p:sp>
      <p:pic>
        <p:nvPicPr>
          <p:cNvPr id="167" name="Google Shape;167;p28"/>
          <p:cNvPicPr preferRelativeResize="0"/>
          <p:nvPr/>
        </p:nvPicPr>
        <p:blipFill>
          <a:blip r:embed="rId3">
            <a:alphaModFix/>
          </a:blip>
          <a:stretch>
            <a:fillRect/>
          </a:stretch>
        </p:blipFill>
        <p:spPr>
          <a:xfrm>
            <a:off x="6241450" y="1063513"/>
            <a:ext cx="1993816" cy="301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pic>
        <p:nvPicPr>
          <p:cNvPr descr="poll-type-id" id="172" name="Google Shape;172;p2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73" name="Google Shape;173;p2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74" name="Google Shape;174;p2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comes to your mind when you hear Renaissance period?</a:t>
            </a:r>
            <a:endParaRPr b="1" sz="3600">
              <a:solidFill>
                <a:srgbClr val="5B5B5B"/>
              </a:solidFill>
              <a:latin typeface="Roboto"/>
              <a:ea typeface="Roboto"/>
              <a:cs typeface="Roboto"/>
              <a:sym typeface="Roboto"/>
            </a:endParaRPr>
          </a:p>
        </p:txBody>
      </p:sp>
      <p:sp>
        <p:nvSpPr>
          <p:cNvPr descr="footer-id" id="175" name="Google Shape;175;p2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176" name="Google Shape;176;p2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a:t>
            </a:r>
            <a:endParaRPr/>
          </a:p>
        </p:txBody>
      </p:sp>
      <p:sp>
        <p:nvSpPr>
          <p:cNvPr id="182" name="Google Shape;182;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lnSpc>
                <a:spcPct val="94000"/>
              </a:lnSpc>
              <a:spcBef>
                <a:spcPts val="1000"/>
              </a:spcBef>
              <a:spcAft>
                <a:spcPts val="0"/>
              </a:spcAft>
              <a:buClr>
                <a:srgbClr val="4A2318"/>
              </a:buClr>
              <a:buSzPts val="1600"/>
              <a:buChar char="●"/>
            </a:pPr>
            <a:r>
              <a:rPr lang="en" sz="1600">
                <a:solidFill>
                  <a:srgbClr val="4A2318"/>
                </a:solidFill>
              </a:rPr>
              <a:t>Vocal music was more important than instrumental music</a:t>
            </a:r>
            <a:endParaRPr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lang="en" sz="1600">
                <a:solidFill>
                  <a:srgbClr val="4A2318"/>
                </a:solidFill>
              </a:rPr>
              <a:t>Renaissance composers often used </a:t>
            </a:r>
            <a:r>
              <a:rPr b="1" i="1" lang="en" sz="1600">
                <a:solidFill>
                  <a:srgbClr val="4A2318"/>
                </a:solidFill>
              </a:rPr>
              <a:t>word painting</a:t>
            </a:r>
            <a:r>
              <a:rPr lang="en" sz="1600">
                <a:solidFill>
                  <a:srgbClr val="4A2318"/>
                </a:solidFill>
              </a:rPr>
              <a:t>, a musical depiction of specific words.</a:t>
            </a:r>
            <a:endParaRPr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lang="en" sz="1600">
                <a:solidFill>
                  <a:srgbClr val="4A2318"/>
                </a:solidFill>
              </a:rPr>
              <a:t>The wide range of emotion in Renaissance music is usually expressed in a moderate, balanced way, with </a:t>
            </a:r>
            <a:r>
              <a:rPr b="1" lang="en" sz="1600">
                <a:solidFill>
                  <a:srgbClr val="4A2318"/>
                </a:solidFill>
              </a:rPr>
              <a:t>NO </a:t>
            </a:r>
            <a:r>
              <a:rPr lang="en" sz="1600">
                <a:solidFill>
                  <a:srgbClr val="4A2318"/>
                </a:solidFill>
              </a:rPr>
              <a:t>extreme contrasts of dynamics, tone color or rhythm.</a:t>
            </a:r>
            <a:endParaRPr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b="1" lang="en" sz="1600">
                <a:solidFill>
                  <a:srgbClr val="4A2318"/>
                </a:solidFill>
              </a:rPr>
              <a:t>Texture</a:t>
            </a:r>
            <a:r>
              <a:rPr lang="en" sz="1600">
                <a:solidFill>
                  <a:srgbClr val="4A2318"/>
                </a:solidFill>
              </a:rPr>
              <a:t> is mainly </a:t>
            </a:r>
            <a:r>
              <a:rPr b="1" lang="en" sz="1600">
                <a:solidFill>
                  <a:srgbClr val="4A2318"/>
                </a:solidFill>
              </a:rPr>
              <a:t>Polyphonic</a:t>
            </a:r>
            <a:endParaRPr b="1" sz="1600">
              <a:solidFill>
                <a:srgbClr val="4A2318"/>
              </a:solidFill>
            </a:endParaRPr>
          </a:p>
          <a:p>
            <a:pPr indent="0" lvl="0" marL="0" rtl="0" algn="l">
              <a:spcBef>
                <a:spcPts val="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8" name="Google Shape;188;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lnSpc>
                <a:spcPct val="94000"/>
              </a:lnSpc>
              <a:spcBef>
                <a:spcPts val="1000"/>
              </a:spcBef>
              <a:spcAft>
                <a:spcPts val="0"/>
              </a:spcAft>
              <a:buClr>
                <a:srgbClr val="4A2318"/>
              </a:buClr>
              <a:buSzPts val="1600"/>
              <a:buChar char="●"/>
            </a:pPr>
            <a:r>
              <a:rPr lang="en" sz="1600">
                <a:solidFill>
                  <a:srgbClr val="4A2318"/>
                </a:solidFill>
              </a:rPr>
              <a:t>Bass register was used for the first time</a:t>
            </a:r>
            <a:endParaRPr sz="1600">
              <a:solidFill>
                <a:srgbClr val="4A2318"/>
              </a:solidFill>
            </a:endParaRPr>
          </a:p>
          <a:p>
            <a:pPr indent="-330200" lvl="0" marL="457200" rtl="0" algn="l">
              <a:lnSpc>
                <a:spcPct val="94000"/>
              </a:lnSpc>
              <a:spcBef>
                <a:spcPts val="0"/>
              </a:spcBef>
              <a:spcAft>
                <a:spcPts val="0"/>
              </a:spcAft>
              <a:buClr>
                <a:srgbClr val="4A2318"/>
              </a:buClr>
              <a:buSzPts val="1600"/>
              <a:buChar char="●"/>
            </a:pPr>
            <a:r>
              <a:rPr lang="en" sz="1600">
                <a:solidFill>
                  <a:srgbClr val="4A2318"/>
                </a:solidFill>
              </a:rPr>
              <a:t>No instrumental accompaniment</a:t>
            </a:r>
            <a:endParaRPr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lang="en" sz="1600">
                <a:solidFill>
                  <a:srgbClr val="4A2318"/>
                </a:solidFill>
              </a:rPr>
              <a:t>Special occasions where instruments were </a:t>
            </a:r>
            <a:r>
              <a:rPr b="1" lang="en" sz="1600">
                <a:solidFill>
                  <a:srgbClr val="4A2318"/>
                </a:solidFill>
              </a:rPr>
              <a:t>combined with voices</a:t>
            </a:r>
            <a:r>
              <a:rPr lang="en" sz="1600">
                <a:solidFill>
                  <a:srgbClr val="4A2318"/>
                </a:solidFill>
              </a:rPr>
              <a:t>, instrument might </a:t>
            </a:r>
            <a:r>
              <a:rPr b="1" lang="en" sz="1600">
                <a:solidFill>
                  <a:srgbClr val="4A2318"/>
                </a:solidFill>
              </a:rPr>
              <a:t>duplicate the vocal lines </a:t>
            </a:r>
            <a:r>
              <a:rPr lang="en" sz="1600">
                <a:solidFill>
                  <a:srgbClr val="4A2318"/>
                </a:solidFill>
              </a:rPr>
              <a:t>to reinforce the sound, or </a:t>
            </a:r>
            <a:r>
              <a:rPr b="1" lang="en" sz="1600">
                <a:solidFill>
                  <a:srgbClr val="4A2318"/>
                </a:solidFill>
              </a:rPr>
              <a:t>take the part of a missing singer</a:t>
            </a:r>
            <a:r>
              <a:rPr lang="en" sz="1600">
                <a:solidFill>
                  <a:srgbClr val="4A2318"/>
                </a:solidFill>
              </a:rPr>
              <a:t>.</a:t>
            </a:r>
            <a:endParaRPr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lang="en" sz="1600">
                <a:solidFill>
                  <a:srgbClr val="4A2318"/>
                </a:solidFill>
              </a:rPr>
              <a:t>Rhythm is a </a:t>
            </a:r>
            <a:r>
              <a:rPr b="1" lang="en" sz="1600">
                <a:solidFill>
                  <a:srgbClr val="4A2318"/>
                </a:solidFill>
              </a:rPr>
              <a:t>gentle flow </a:t>
            </a:r>
            <a:r>
              <a:rPr lang="en" sz="1600">
                <a:solidFill>
                  <a:srgbClr val="4A2318"/>
                </a:solidFill>
              </a:rPr>
              <a:t>rather than sharply defined beat.</a:t>
            </a:r>
            <a:endParaRPr sz="1600">
              <a:solidFill>
                <a:srgbClr val="4A2318"/>
              </a:solidFill>
            </a:endParaRPr>
          </a:p>
          <a:p>
            <a:pPr indent="-330200" lvl="0" marL="457200" rtl="0" algn="l">
              <a:lnSpc>
                <a:spcPct val="94000"/>
              </a:lnSpc>
              <a:spcBef>
                <a:spcPts val="0"/>
              </a:spcBef>
              <a:spcAft>
                <a:spcPts val="0"/>
              </a:spcAft>
              <a:buClr>
                <a:srgbClr val="4A2318"/>
              </a:buClr>
              <a:buSzPts val="1600"/>
              <a:buChar char="●"/>
            </a:pPr>
            <a:r>
              <a:rPr lang="en" sz="1600">
                <a:solidFill>
                  <a:srgbClr val="4A2318"/>
                </a:solidFill>
              </a:rPr>
              <a:t>Each line of music has great rhythmic independence.</a:t>
            </a:r>
            <a:endParaRPr sz="1600">
              <a:solidFill>
                <a:srgbClr val="4A2318"/>
              </a:solidFill>
            </a:endParaRPr>
          </a:p>
          <a:p>
            <a:pPr indent="0" lvl="0" marL="0" rtl="0" algn="l">
              <a:spcBef>
                <a:spcPts val="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807650" y="597600"/>
            <a:ext cx="2714625" cy="390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in the Middle Ages (450 - 1450)</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273367" lvl="0" marL="457200" rtl="0" algn="l">
              <a:spcBef>
                <a:spcPts val="600"/>
              </a:spcBef>
              <a:spcAft>
                <a:spcPts val="0"/>
              </a:spcAft>
              <a:buSzPts val="705"/>
              <a:buChar char="●"/>
            </a:pPr>
            <a:r>
              <a:rPr lang="en" sz="1640">
                <a:solidFill>
                  <a:srgbClr val="262626"/>
                </a:solidFill>
              </a:rPr>
              <a:t>During the Middle Ages, musicians worked for churches, courts, and towns.</a:t>
            </a:r>
            <a:endParaRPr sz="1640">
              <a:solidFill>
                <a:srgbClr val="262626"/>
              </a:solidFill>
            </a:endParaRPr>
          </a:p>
          <a:p>
            <a:pPr indent="-273367" lvl="0" marL="457200" rtl="0" algn="l">
              <a:spcBef>
                <a:spcPts val="0"/>
              </a:spcBef>
              <a:spcAft>
                <a:spcPts val="0"/>
              </a:spcAft>
              <a:buSzPts val="705"/>
              <a:buChar char="●"/>
            </a:pPr>
            <a:r>
              <a:rPr lang="en" sz="1640">
                <a:solidFill>
                  <a:srgbClr val="262626"/>
                </a:solidFill>
              </a:rPr>
              <a:t>Most medieval music was vocal, though musicians also performed on a wide variety of instrument.</a:t>
            </a:r>
            <a:endParaRPr sz="1640">
              <a:solidFill>
                <a:srgbClr val="262626"/>
              </a:solidFill>
            </a:endParaRPr>
          </a:p>
          <a:p>
            <a:pPr indent="-273367" lvl="0" marL="457200" rtl="0" algn="l">
              <a:spcBef>
                <a:spcPts val="0"/>
              </a:spcBef>
              <a:spcAft>
                <a:spcPts val="0"/>
              </a:spcAft>
              <a:buSzPts val="705"/>
              <a:buChar char="●"/>
            </a:pPr>
            <a:r>
              <a:rPr lang="en" sz="1640">
                <a:solidFill>
                  <a:srgbClr val="262626"/>
                </a:solidFill>
              </a:rPr>
              <a:t>After about year 1000, organs and bells become increasingly common in cathedrals and monastic churches.</a:t>
            </a:r>
            <a:endParaRPr sz="70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Sacred Music in the Renaissance</a:t>
            </a:r>
            <a:endParaRPr/>
          </a:p>
        </p:txBody>
      </p:sp>
      <p:sp>
        <p:nvSpPr>
          <p:cNvPr id="195" name="Google Shape;195;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lnSpc>
                <a:spcPct val="84000"/>
              </a:lnSpc>
              <a:spcBef>
                <a:spcPts val="1000"/>
              </a:spcBef>
              <a:spcAft>
                <a:spcPts val="0"/>
              </a:spcAft>
              <a:buClr>
                <a:srgbClr val="4A2318"/>
              </a:buClr>
              <a:buSzPts val="1600"/>
              <a:buFont typeface="Arial"/>
              <a:buChar char="●"/>
            </a:pPr>
            <a:r>
              <a:rPr b="1" lang="en" sz="1600">
                <a:solidFill>
                  <a:srgbClr val="4A2318"/>
                </a:solidFill>
              </a:rPr>
              <a:t>Motet</a:t>
            </a:r>
            <a:r>
              <a:rPr lang="en" sz="1600">
                <a:solidFill>
                  <a:srgbClr val="4A2318"/>
                </a:solidFill>
              </a:rPr>
              <a:t> and </a:t>
            </a:r>
            <a:r>
              <a:rPr b="1" lang="en" sz="1600">
                <a:solidFill>
                  <a:srgbClr val="4A2318"/>
                </a:solidFill>
              </a:rPr>
              <a:t>Mass</a:t>
            </a:r>
            <a:endParaRPr b="1" sz="1600">
              <a:solidFill>
                <a:srgbClr val="4A2318"/>
              </a:solidFill>
            </a:endParaRPr>
          </a:p>
          <a:p>
            <a:pPr indent="-330200" lvl="0" marL="457200" rtl="0" algn="l">
              <a:lnSpc>
                <a:spcPct val="84000"/>
              </a:lnSpc>
              <a:spcBef>
                <a:spcPts val="0"/>
              </a:spcBef>
              <a:spcAft>
                <a:spcPts val="0"/>
              </a:spcAft>
              <a:buClr>
                <a:srgbClr val="4A2318"/>
              </a:buClr>
              <a:buSzPts val="1600"/>
              <a:buFont typeface="Arial"/>
              <a:buChar char="●"/>
            </a:pPr>
            <a:r>
              <a:rPr lang="en" sz="1600">
                <a:solidFill>
                  <a:srgbClr val="4A2318"/>
                </a:solidFill>
              </a:rPr>
              <a:t>Both are </a:t>
            </a:r>
            <a:r>
              <a:rPr b="1" lang="en" sz="1600">
                <a:solidFill>
                  <a:srgbClr val="4A2318"/>
                </a:solidFill>
              </a:rPr>
              <a:t>polyphonic </a:t>
            </a:r>
            <a:r>
              <a:rPr lang="en" sz="1600">
                <a:solidFill>
                  <a:srgbClr val="4A2318"/>
                </a:solidFill>
              </a:rPr>
              <a:t>choral works</a:t>
            </a:r>
            <a:endParaRPr sz="1600">
              <a:solidFill>
                <a:srgbClr val="4A2318"/>
              </a:solidFill>
            </a:endParaRPr>
          </a:p>
          <a:p>
            <a:pPr indent="-330200" lvl="0" marL="457200" rtl="0" algn="l">
              <a:lnSpc>
                <a:spcPct val="84000"/>
              </a:lnSpc>
              <a:spcBef>
                <a:spcPts val="0"/>
              </a:spcBef>
              <a:spcAft>
                <a:spcPts val="0"/>
              </a:spcAft>
              <a:buClr>
                <a:srgbClr val="4A2318"/>
              </a:buClr>
              <a:buSzPts val="1600"/>
              <a:buFont typeface="Arial"/>
              <a:buChar char="●"/>
            </a:pPr>
            <a:r>
              <a:rPr lang="en" sz="1600">
                <a:solidFill>
                  <a:srgbClr val="4A2318"/>
                </a:solidFill>
              </a:rPr>
              <a:t>Motet is set to a </a:t>
            </a:r>
            <a:r>
              <a:rPr b="1" lang="en" sz="1600">
                <a:solidFill>
                  <a:srgbClr val="4A2318"/>
                </a:solidFill>
              </a:rPr>
              <a:t>sacred Latin text </a:t>
            </a:r>
            <a:r>
              <a:rPr lang="en" sz="1600">
                <a:solidFill>
                  <a:srgbClr val="4A2318"/>
                </a:solidFill>
              </a:rPr>
              <a:t>other than ordinary mass</a:t>
            </a:r>
            <a:endParaRPr sz="1600">
              <a:solidFill>
                <a:srgbClr val="4A2318"/>
              </a:solidFill>
            </a:endParaRPr>
          </a:p>
          <a:p>
            <a:pPr indent="-330200" lvl="0" marL="457200" rtl="0" algn="l">
              <a:lnSpc>
                <a:spcPct val="84000"/>
              </a:lnSpc>
              <a:spcBef>
                <a:spcPts val="0"/>
              </a:spcBef>
              <a:spcAft>
                <a:spcPts val="0"/>
              </a:spcAft>
              <a:buClr>
                <a:srgbClr val="4A2318"/>
              </a:buClr>
              <a:buSzPts val="1600"/>
              <a:buFont typeface="Arial"/>
              <a:buChar char="●"/>
            </a:pPr>
            <a:r>
              <a:rPr lang="en" sz="1600">
                <a:solidFill>
                  <a:srgbClr val="4A2318"/>
                </a:solidFill>
              </a:rPr>
              <a:t>Renaissance Mass is made up of </a:t>
            </a:r>
            <a:r>
              <a:rPr b="1" lang="en" sz="1600">
                <a:solidFill>
                  <a:srgbClr val="4A2318"/>
                </a:solidFill>
              </a:rPr>
              <a:t>FIVE</a:t>
            </a:r>
            <a:r>
              <a:rPr lang="en" sz="1600">
                <a:solidFill>
                  <a:srgbClr val="4A2318"/>
                </a:solidFill>
              </a:rPr>
              <a:t> sections: </a:t>
            </a:r>
            <a:r>
              <a:rPr b="1" lang="en" sz="1600">
                <a:solidFill>
                  <a:srgbClr val="4A2318"/>
                </a:solidFill>
              </a:rPr>
              <a:t>Kyrie, Gloria, Credo, Sanctus and Agnus Dei.</a:t>
            </a:r>
            <a:endParaRPr b="1" sz="1600">
              <a:solidFill>
                <a:srgbClr val="4A2318"/>
              </a:solidFill>
            </a:endParaRPr>
          </a:p>
          <a:p>
            <a:pPr indent="0" lvl="0" marL="0" rtl="0" algn="l">
              <a:lnSpc>
                <a:spcPct val="105000"/>
              </a:lnSpc>
              <a:spcBef>
                <a:spcPts val="200"/>
              </a:spcBef>
              <a:spcAft>
                <a:spcPts val="1200"/>
              </a:spcAft>
              <a:buNone/>
            </a:pPr>
            <a:r>
              <a:t/>
            </a:r>
            <a:endParaRPr sz="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Josquin des Prez (1450 - 1521)</a:t>
            </a:r>
            <a:endParaRPr/>
          </a:p>
        </p:txBody>
      </p:sp>
      <p:sp>
        <p:nvSpPr>
          <p:cNvPr id="201" name="Google Shape;201;p33"/>
          <p:cNvSpPr txBox="1"/>
          <p:nvPr>
            <p:ph idx="1" type="body"/>
          </p:nvPr>
        </p:nvSpPr>
        <p:spPr>
          <a:xfrm>
            <a:off x="4644675" y="500925"/>
            <a:ext cx="41664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Ave Maria… virgo serena (Hail, Mary… serene virgin; c. 1475)</a:t>
            </a:r>
            <a:endParaRPr/>
          </a:p>
        </p:txBody>
      </p:sp>
      <p:pic>
        <p:nvPicPr>
          <p:cNvPr id="202" name="Google Shape;202;p33"/>
          <p:cNvPicPr preferRelativeResize="0"/>
          <p:nvPr/>
        </p:nvPicPr>
        <p:blipFill>
          <a:blip r:embed="rId3">
            <a:alphaModFix/>
          </a:blip>
          <a:stretch>
            <a:fillRect/>
          </a:stretch>
        </p:blipFill>
        <p:spPr>
          <a:xfrm>
            <a:off x="834550" y="1657313"/>
            <a:ext cx="2199070" cy="1828875"/>
          </a:xfrm>
          <a:prstGeom prst="rect">
            <a:avLst/>
          </a:prstGeom>
          <a:noFill/>
          <a:ln>
            <a:noFill/>
          </a:ln>
        </p:spPr>
      </p:pic>
      <p:pic>
        <p:nvPicPr>
          <p:cNvPr descr="Stream/download Ave Maria: https://StileAntico.lnk.to/GoldenRenaissanceID&#10;&#10;Music video by Stile Antico performing Josquin Des Prez: Ave Maria, Virgo Serena. © 2020 Universal Music Operations Limited&#10;&#10;http://vevo.ly/tljfJX" id="203" name="Google Shape;203;p33" title="Stile Antico - Josquin Des Prez: Ave Maria, Virgo Serena">
            <a:hlinkClick r:id="rId4"/>
          </p:cNvPr>
          <p:cNvPicPr preferRelativeResize="0"/>
          <p:nvPr/>
        </p:nvPicPr>
        <p:blipFill>
          <a:blip r:embed="rId5">
            <a:alphaModFix/>
          </a:blip>
          <a:stretch>
            <a:fillRect/>
          </a:stretch>
        </p:blipFill>
        <p:spPr>
          <a:xfrm>
            <a:off x="4398775" y="1387125"/>
            <a:ext cx="4572000" cy="3429000"/>
          </a:xfrm>
          <a:prstGeom prst="rect">
            <a:avLst/>
          </a:prstGeom>
          <a:noFill/>
          <a:ln>
            <a:noFill/>
          </a:ln>
        </p:spPr>
      </p:pic>
      <p:sp>
        <p:nvSpPr>
          <p:cNvPr id="204" name="Google Shape;204;p33"/>
          <p:cNvSpPr txBox="1"/>
          <p:nvPr/>
        </p:nvSpPr>
        <p:spPr>
          <a:xfrm>
            <a:off x="411950" y="3573725"/>
            <a:ext cx="3339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Central figure of High Renaissance style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Applied a freer and newer polyphonic composition technique, and showed modern sense of tonality.</a:t>
            </a:r>
            <a:endParaRPr>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25" y="500925"/>
            <a:ext cx="3706500" cy="16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Giovanni Pierluigi da Palestrina </a:t>
            </a:r>
            <a:endParaRPr/>
          </a:p>
          <a:p>
            <a:pPr indent="0" lvl="0" marL="0" rtl="0" algn="l">
              <a:spcBef>
                <a:spcPts val="0"/>
              </a:spcBef>
              <a:spcAft>
                <a:spcPts val="0"/>
              </a:spcAft>
              <a:buNone/>
            </a:pPr>
            <a:r>
              <a:rPr lang="en"/>
              <a:t>(1525 - 1563)</a:t>
            </a:r>
            <a:endParaRPr/>
          </a:p>
        </p:txBody>
      </p:sp>
      <p:sp>
        <p:nvSpPr>
          <p:cNvPr id="210" name="Google Shape;210;p34"/>
          <p:cNvSpPr txBox="1"/>
          <p:nvPr>
            <p:ph idx="1" type="body"/>
          </p:nvPr>
        </p:nvSpPr>
        <p:spPr>
          <a:xfrm>
            <a:off x="4644675" y="500925"/>
            <a:ext cx="4166400" cy="49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Pope Marcellus Mass - Kyrie</a:t>
            </a:r>
            <a:endParaRPr/>
          </a:p>
        </p:txBody>
      </p:sp>
      <p:pic>
        <p:nvPicPr>
          <p:cNvPr id="211" name="Google Shape;211;p34"/>
          <p:cNvPicPr preferRelativeResize="0"/>
          <p:nvPr/>
        </p:nvPicPr>
        <p:blipFill>
          <a:blip r:embed="rId3">
            <a:alphaModFix/>
          </a:blip>
          <a:stretch>
            <a:fillRect/>
          </a:stretch>
        </p:blipFill>
        <p:spPr>
          <a:xfrm>
            <a:off x="1263724" y="2285200"/>
            <a:ext cx="1802500" cy="2218450"/>
          </a:xfrm>
          <a:prstGeom prst="rect">
            <a:avLst/>
          </a:prstGeom>
          <a:noFill/>
          <a:ln>
            <a:noFill/>
          </a:ln>
        </p:spPr>
      </p:pic>
      <p:pic>
        <p:nvPicPr>
          <p:cNvPr descr="Simply titled “Palestrina”, it is a new release by the world’s oldest choir – performed and recorded in the heart of the Catholic Church, and featuring works by the most celebrated Italian musician of his time and reformer of church music:  Giovanni Pierluigi da Palestrina&#10;&#10;Composer: Giovanni Pierluigi Da PalestrinaRepertoire: Missa Papae Marcelli, Kyrie  &#10;Conductor: Massimo Palombella&#10;Artists: Sistine Chapel Choir&#10;Orchestration: Massimo Palombella&#10;Place: Sistine Chapel, Vatican City State &#10;&#10;Video Director: Giampaolo Marconato&#10;Video Producer: Fabio Pagani&#10;&#10;Sistine Chapel Choir, Massimo Palombella – Palestrina: Missa Papae Marcelli, Kyrie – Choir Music&#10;Listen to 'Palestrina': https://DG.lnk.to/PalestrinaYD&#10;Subscribe here for more classical video clips – The Best Of Classical Music: http://bit.ly/Subscribe_DG&#10;&#10;&#10;Discover full concert performances on DG Premium - registration and basic library are free: https://www.dg-premium.com&#10;_______________&#10; &#10;Find Deutsche Grammophon Online&#10; &#10;Homepage: http://deutschegrammophon.com&#10;Facebook:  http://fb.com/deutschegrammophon&#10;Twitter:   http://twitter.com/dgclassics&#10;Instagram:  http://instagram.com/dgclassics&#10;Newsletter:  https://deutschegrammophon.com/newsletter &#10; &#10;_______________&#10; &#10;最优质古典音乐 – 此处订阅: http://bit.ly/Subscribe_DG&#10;Le meilleur de la musique classique. Pour vous abonner cliquez ici: http://bit.ly/Subscribe_DG&#10;最高のクラシック音楽―登録はこちら: http://bit.ly/Subscribe_DG&#10;최고의 클래식음악을 구독하세요: http://bit.ly/Subscribe_DG&#10;Лучшая Классическая Музыка - Подписаться: http://bit.ly/Subscribe_DG&#10;La mejor música clásica - Suscríbase aquí: http://bit.ly/Subscribe_DG&#10;&#10;#SisitineChapelChoir #Palestrina #Choir" id="212" name="Google Shape;212;p34" title="Sistine Chapel Choir, Massimo Palombella - Palestrina: Missa Papae Marcelli, Kyrie">
            <a:hlinkClick r:id="rId4"/>
          </p:cNvPr>
          <p:cNvPicPr preferRelativeResize="0"/>
          <p:nvPr/>
        </p:nvPicPr>
        <p:blipFill>
          <a:blip r:embed="rId5">
            <a:alphaModFix/>
          </a:blip>
          <a:stretch>
            <a:fillRect/>
          </a:stretch>
        </p:blipFill>
        <p:spPr>
          <a:xfrm>
            <a:off x="4701438" y="1592900"/>
            <a:ext cx="4052875" cy="3039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Secular Music in Renaissance</a:t>
            </a:r>
            <a:endParaRPr/>
          </a:p>
        </p:txBody>
      </p:sp>
      <p:sp>
        <p:nvSpPr>
          <p:cNvPr id="218" name="Google Shape;218;p3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Every educated person was expected to play an instrument and read notation.</a:t>
            </a:r>
            <a:endParaRPr sz="1600"/>
          </a:p>
          <a:p>
            <a:pPr indent="-330200" lvl="0" marL="457200" rtl="0" algn="l">
              <a:spcBef>
                <a:spcPts val="0"/>
              </a:spcBef>
              <a:spcAft>
                <a:spcPts val="0"/>
              </a:spcAft>
              <a:buSzPts val="1600"/>
              <a:buChar char="●"/>
            </a:pPr>
            <a:r>
              <a:rPr lang="en" sz="1600"/>
              <a:t>Madrigal became popular</a:t>
            </a:r>
            <a:endParaRPr sz="1600"/>
          </a:p>
          <a:p>
            <a:pPr indent="-330200" lvl="0" marL="457200" rtl="0" algn="l">
              <a:spcBef>
                <a:spcPts val="0"/>
              </a:spcBef>
              <a:spcAft>
                <a:spcPts val="0"/>
              </a:spcAft>
              <a:buSzPts val="1600"/>
              <a:buChar char="●"/>
            </a:pPr>
            <a:r>
              <a:rPr lang="en" sz="1600"/>
              <a:t>Originated from Italy, popular in Spain and England</a:t>
            </a:r>
            <a:endParaRPr sz="1600"/>
          </a:p>
        </p:txBody>
      </p:sp>
      <p:sp>
        <p:nvSpPr>
          <p:cNvPr id="219" name="Google Shape;219;p3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30200" lvl="0" marL="457200" rtl="0" algn="l">
              <a:lnSpc>
                <a:spcPct val="94000"/>
              </a:lnSpc>
              <a:spcBef>
                <a:spcPts val="500"/>
              </a:spcBef>
              <a:spcAft>
                <a:spcPts val="0"/>
              </a:spcAft>
              <a:buClr>
                <a:srgbClr val="4A2318"/>
              </a:buClr>
              <a:buSzPts val="1600"/>
              <a:buFont typeface="Arial"/>
              <a:buChar char="●"/>
            </a:pPr>
            <a:r>
              <a:rPr i="1" lang="en" sz="1600">
                <a:solidFill>
                  <a:srgbClr val="4A2318"/>
                </a:solidFill>
              </a:rPr>
              <a:t>Secular </a:t>
            </a:r>
            <a:r>
              <a:rPr b="1" i="1" lang="en" sz="1600">
                <a:solidFill>
                  <a:srgbClr val="4A2318"/>
                </a:solidFill>
              </a:rPr>
              <a:t>voice music</a:t>
            </a:r>
            <a:r>
              <a:rPr i="1" lang="en" sz="1600">
                <a:solidFill>
                  <a:srgbClr val="4A2318"/>
                </a:solidFill>
              </a:rPr>
              <a:t>, several solo voices </a:t>
            </a:r>
            <a:r>
              <a:rPr b="1" i="1" lang="en" sz="1600">
                <a:solidFill>
                  <a:srgbClr val="4A2318"/>
                </a:solidFill>
              </a:rPr>
              <a:t>set to a short poem</a:t>
            </a:r>
            <a:r>
              <a:rPr i="1" lang="en" sz="1600">
                <a:solidFill>
                  <a:srgbClr val="4A2318"/>
                </a:solidFill>
              </a:rPr>
              <a:t>, usually about </a:t>
            </a:r>
            <a:r>
              <a:rPr b="1" i="1" lang="en" sz="1600">
                <a:solidFill>
                  <a:srgbClr val="4A2318"/>
                </a:solidFill>
              </a:rPr>
              <a:t>love.</a:t>
            </a:r>
            <a:endParaRPr b="1" i="1"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i="1" lang="en" sz="1600">
                <a:solidFill>
                  <a:srgbClr val="4A2318"/>
                </a:solidFill>
              </a:rPr>
              <a:t>Combines </a:t>
            </a:r>
            <a:r>
              <a:rPr b="1" i="1" lang="en" sz="1600">
                <a:solidFill>
                  <a:srgbClr val="4A2318"/>
                </a:solidFill>
              </a:rPr>
              <a:t>homophonic</a:t>
            </a:r>
            <a:r>
              <a:rPr i="1" lang="en" sz="1600">
                <a:solidFill>
                  <a:srgbClr val="4A2318"/>
                </a:solidFill>
              </a:rPr>
              <a:t> and </a:t>
            </a:r>
            <a:r>
              <a:rPr b="1" i="1" lang="en" sz="1600">
                <a:solidFill>
                  <a:srgbClr val="4A2318"/>
                </a:solidFill>
              </a:rPr>
              <a:t>polyphonic</a:t>
            </a:r>
            <a:r>
              <a:rPr i="1" lang="en" sz="1600">
                <a:solidFill>
                  <a:srgbClr val="4A2318"/>
                </a:solidFill>
              </a:rPr>
              <a:t> textures</a:t>
            </a:r>
            <a:endParaRPr i="1" sz="1600">
              <a:solidFill>
                <a:srgbClr val="4A2318"/>
              </a:solidFill>
            </a:endParaRPr>
          </a:p>
          <a:p>
            <a:pPr indent="-330200" lvl="0" marL="457200" rtl="0" algn="l">
              <a:lnSpc>
                <a:spcPct val="94000"/>
              </a:lnSpc>
              <a:spcBef>
                <a:spcPts val="0"/>
              </a:spcBef>
              <a:spcAft>
                <a:spcPts val="0"/>
              </a:spcAft>
              <a:buClr>
                <a:srgbClr val="4A2318"/>
              </a:buClr>
              <a:buSzPts val="1600"/>
              <a:buFont typeface="Arial"/>
              <a:buChar char="●"/>
            </a:pPr>
            <a:r>
              <a:rPr i="1" lang="en" sz="1600">
                <a:solidFill>
                  <a:srgbClr val="4A2318"/>
                </a:solidFill>
              </a:rPr>
              <a:t>Uses </a:t>
            </a:r>
            <a:r>
              <a:rPr b="1" i="1" lang="en" sz="1600">
                <a:solidFill>
                  <a:srgbClr val="4A2318"/>
                </a:solidFill>
              </a:rPr>
              <a:t>word painting </a:t>
            </a:r>
            <a:r>
              <a:rPr i="1" lang="en" sz="1600">
                <a:solidFill>
                  <a:srgbClr val="4A2318"/>
                </a:solidFill>
              </a:rPr>
              <a:t>and </a:t>
            </a:r>
            <a:r>
              <a:rPr b="1" i="1" lang="en" sz="1600">
                <a:solidFill>
                  <a:srgbClr val="4A2318"/>
                </a:solidFill>
              </a:rPr>
              <a:t>unusual harmonies </a:t>
            </a:r>
            <a:r>
              <a:rPr i="1" lang="en" sz="1600">
                <a:solidFill>
                  <a:srgbClr val="4A2318"/>
                </a:solidFill>
              </a:rPr>
              <a:t>more often</a:t>
            </a:r>
            <a:endParaRPr i="1" sz="1600">
              <a:solidFill>
                <a:srgbClr val="4A2318"/>
              </a:solidFill>
            </a:endParaRPr>
          </a:p>
          <a:p>
            <a:pPr indent="0" lvl="0" marL="0" rtl="0" algn="l">
              <a:spcBef>
                <a:spcPts val="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Thomas Weelkes (1575 - 1623)</a:t>
            </a:r>
            <a:endParaRPr/>
          </a:p>
        </p:txBody>
      </p:sp>
      <p:sp>
        <p:nvSpPr>
          <p:cNvPr id="225" name="Google Shape;225;p36"/>
          <p:cNvSpPr txBox="1"/>
          <p:nvPr/>
        </p:nvSpPr>
        <p:spPr>
          <a:xfrm>
            <a:off x="430925" y="1534075"/>
            <a:ext cx="5404800" cy="3500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latin typeface="Roboto"/>
                <a:ea typeface="Roboto"/>
                <a:cs typeface="Roboto"/>
                <a:sym typeface="Roboto"/>
              </a:rPr>
              <a:t>As Vesta was from Latmos hill </a:t>
            </a:r>
            <a:r>
              <a:rPr i="1" lang="en" sz="1600">
                <a:solidFill>
                  <a:srgbClr val="BD3521"/>
                </a:solidFill>
                <a:latin typeface="Roboto"/>
                <a:ea typeface="Roboto"/>
                <a:cs typeface="Roboto"/>
                <a:sym typeface="Roboto"/>
              </a:rPr>
              <a:t>Descending</a:t>
            </a:r>
            <a:endParaRPr i="1" sz="1600">
              <a:solidFill>
                <a:srgbClr val="BD3521"/>
              </a:solidFill>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She spied a maiden queen the same </a:t>
            </a:r>
            <a:r>
              <a:rPr i="1" lang="en" sz="1600">
                <a:solidFill>
                  <a:srgbClr val="BD3521"/>
                </a:solidFill>
                <a:latin typeface="Roboto"/>
                <a:ea typeface="Roboto"/>
                <a:cs typeface="Roboto"/>
                <a:sym typeface="Roboto"/>
              </a:rPr>
              <a:t>ascending</a:t>
            </a:r>
            <a:r>
              <a:rPr lang="en" sz="1600">
                <a:latin typeface="Roboto"/>
                <a:ea typeface="Roboto"/>
                <a:cs typeface="Roboto"/>
                <a:sym typeface="Roboto"/>
              </a:rPr>
              <a:t>,</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Attended on by all the shepherds swain,</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To whom Diana’s darlings came </a:t>
            </a:r>
            <a:r>
              <a:rPr i="1" lang="en" sz="1600">
                <a:solidFill>
                  <a:srgbClr val="BD3521"/>
                </a:solidFill>
                <a:latin typeface="Roboto"/>
                <a:ea typeface="Roboto"/>
                <a:cs typeface="Roboto"/>
                <a:sym typeface="Roboto"/>
              </a:rPr>
              <a:t>running down </a:t>
            </a:r>
            <a:r>
              <a:rPr lang="en" sz="1600">
                <a:latin typeface="Roboto"/>
                <a:ea typeface="Roboto"/>
                <a:cs typeface="Roboto"/>
                <a:sym typeface="Roboto"/>
              </a:rPr>
              <a:t>amain.</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First </a:t>
            </a:r>
            <a:r>
              <a:rPr i="1" lang="en" sz="1600">
                <a:solidFill>
                  <a:srgbClr val="BD3521"/>
                </a:solidFill>
                <a:latin typeface="Roboto"/>
                <a:ea typeface="Roboto"/>
                <a:cs typeface="Roboto"/>
                <a:sym typeface="Roboto"/>
              </a:rPr>
              <a:t>two</a:t>
            </a:r>
            <a:r>
              <a:rPr lang="en" sz="1600">
                <a:solidFill>
                  <a:srgbClr val="BD3521"/>
                </a:solidFill>
                <a:latin typeface="Roboto"/>
                <a:ea typeface="Roboto"/>
                <a:cs typeface="Roboto"/>
                <a:sym typeface="Roboto"/>
              </a:rPr>
              <a:t> </a:t>
            </a:r>
            <a:r>
              <a:rPr lang="en" sz="1600">
                <a:latin typeface="Roboto"/>
                <a:ea typeface="Roboto"/>
                <a:cs typeface="Roboto"/>
                <a:sym typeface="Roboto"/>
              </a:rPr>
              <a:t>by </a:t>
            </a:r>
            <a:r>
              <a:rPr i="1" lang="en" sz="1600">
                <a:solidFill>
                  <a:srgbClr val="BD3521"/>
                </a:solidFill>
                <a:latin typeface="Roboto"/>
                <a:ea typeface="Roboto"/>
                <a:cs typeface="Roboto"/>
                <a:sym typeface="Roboto"/>
              </a:rPr>
              <a:t>two</a:t>
            </a:r>
            <a:r>
              <a:rPr lang="en" sz="1600">
                <a:latin typeface="Roboto"/>
                <a:ea typeface="Roboto"/>
                <a:cs typeface="Roboto"/>
                <a:sym typeface="Roboto"/>
              </a:rPr>
              <a:t>,</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Then </a:t>
            </a:r>
            <a:r>
              <a:rPr i="1" lang="en" sz="1600">
                <a:solidFill>
                  <a:srgbClr val="BD3521"/>
                </a:solidFill>
                <a:latin typeface="Roboto"/>
                <a:ea typeface="Roboto"/>
                <a:cs typeface="Roboto"/>
                <a:sym typeface="Roboto"/>
              </a:rPr>
              <a:t>three</a:t>
            </a:r>
            <a:r>
              <a:rPr lang="en" sz="1600">
                <a:solidFill>
                  <a:srgbClr val="BD3521"/>
                </a:solidFill>
                <a:latin typeface="Roboto"/>
                <a:ea typeface="Roboto"/>
                <a:cs typeface="Roboto"/>
                <a:sym typeface="Roboto"/>
              </a:rPr>
              <a:t> </a:t>
            </a:r>
            <a:r>
              <a:rPr lang="en" sz="1600">
                <a:latin typeface="Roboto"/>
                <a:ea typeface="Roboto"/>
                <a:cs typeface="Roboto"/>
                <a:sym typeface="Roboto"/>
              </a:rPr>
              <a:t>by </a:t>
            </a:r>
            <a:r>
              <a:rPr i="1" lang="en" sz="1600">
                <a:solidFill>
                  <a:srgbClr val="BD3521"/>
                </a:solidFill>
                <a:latin typeface="Roboto"/>
                <a:ea typeface="Roboto"/>
                <a:cs typeface="Roboto"/>
                <a:sym typeface="Roboto"/>
              </a:rPr>
              <a:t>three</a:t>
            </a:r>
            <a:r>
              <a:rPr lang="en" sz="1600">
                <a:solidFill>
                  <a:srgbClr val="BD3521"/>
                </a:solidFill>
                <a:latin typeface="Roboto"/>
                <a:ea typeface="Roboto"/>
                <a:cs typeface="Roboto"/>
                <a:sym typeface="Roboto"/>
              </a:rPr>
              <a:t> </a:t>
            </a:r>
            <a:r>
              <a:rPr i="1" lang="en" sz="1600">
                <a:solidFill>
                  <a:srgbClr val="BD3521"/>
                </a:solidFill>
                <a:latin typeface="Roboto"/>
                <a:ea typeface="Roboto"/>
                <a:cs typeface="Roboto"/>
                <a:sym typeface="Roboto"/>
              </a:rPr>
              <a:t>together</a:t>
            </a:r>
            <a:r>
              <a:rPr lang="en" sz="1600">
                <a:latin typeface="Roboto"/>
                <a:ea typeface="Roboto"/>
                <a:cs typeface="Roboto"/>
                <a:sym typeface="Roboto"/>
              </a:rPr>
              <a:t>,</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Leaving their goddess </a:t>
            </a:r>
            <a:r>
              <a:rPr i="1" lang="en" sz="1600">
                <a:solidFill>
                  <a:srgbClr val="BD3521"/>
                </a:solidFill>
                <a:latin typeface="Roboto"/>
                <a:ea typeface="Roboto"/>
                <a:cs typeface="Roboto"/>
                <a:sym typeface="Roboto"/>
              </a:rPr>
              <a:t>all alone</a:t>
            </a:r>
            <a:r>
              <a:rPr lang="en" sz="1600">
                <a:latin typeface="Roboto"/>
                <a:ea typeface="Roboto"/>
                <a:cs typeface="Roboto"/>
                <a:sym typeface="Roboto"/>
              </a:rPr>
              <a:t>, hasted thither,</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And mingling with the shepherds of their train</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With mirthful tunes her presence entertain.</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Then sang the shepherds and nymphs of Diana,</a:t>
            </a:r>
            <a:endParaRPr sz="1600">
              <a:latin typeface="Roboto"/>
              <a:ea typeface="Roboto"/>
              <a:cs typeface="Roboto"/>
              <a:sym typeface="Roboto"/>
            </a:endParaRPr>
          </a:p>
          <a:p>
            <a:pPr indent="0" lvl="0" marL="0" rtl="0" algn="ctr">
              <a:lnSpc>
                <a:spcPct val="115000"/>
              </a:lnSpc>
              <a:spcBef>
                <a:spcPts val="0"/>
              </a:spcBef>
              <a:spcAft>
                <a:spcPts val="0"/>
              </a:spcAft>
              <a:buNone/>
            </a:pPr>
            <a:r>
              <a:rPr lang="en" sz="1600">
                <a:latin typeface="Roboto"/>
                <a:ea typeface="Roboto"/>
                <a:cs typeface="Roboto"/>
                <a:sym typeface="Roboto"/>
              </a:rPr>
              <a:t>Long live fair Oriana!</a:t>
            </a:r>
            <a:endParaRPr sz="16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pic>
        <p:nvPicPr>
          <p:cNvPr descr="&quot;From Byrd to the Beatles&quot;" id="226" name="Google Shape;226;p36" title="The King's Singers - Thomas Weelkes: As Vesta was from Latmos hill descending">
            <a:hlinkClick r:id="rId3"/>
          </p:cNvPr>
          <p:cNvPicPr preferRelativeResize="0"/>
          <p:nvPr/>
        </p:nvPicPr>
        <p:blipFill>
          <a:blip r:embed="rId4">
            <a:alphaModFix/>
          </a:blip>
          <a:stretch>
            <a:fillRect/>
          </a:stretch>
        </p:blipFill>
        <p:spPr>
          <a:xfrm>
            <a:off x="6015725" y="1844200"/>
            <a:ext cx="3037025" cy="227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Thomas Morley (1557 - 1602)</a:t>
            </a:r>
            <a:endParaRPr/>
          </a:p>
        </p:txBody>
      </p:sp>
      <p:pic>
        <p:nvPicPr>
          <p:cNvPr descr="Now is the month of Maying - Thomas Morley&#10;&#10;Now is the month of maying,&#10;When merry lads are playing,&#10;Fa la la la la la la la la,&#10;Fa la la la la la la la.&#10;Each with his bonny lass&#10;Upon the greeny grass.&#10;Fa la la la la la la la la, etc...&#10;&#10;The Spring, clad all in gladness,&#10;Doth laugh at Winter's sadness,&#10;Fa la la la la la la la la, etc...&#10;And to the bagpipe's sound&#10;The nymphs tread out their ground.&#10;Fa la la la la la la la la, etc...&#10;&#10;Fie then! why sit we musing,&#10;Youth's sweet delight refusing?&#10;Fa la la la la la la la la, etc...&#10;Say, dainty nymphs, and speak,&#10;Shall we play barley break?&#10;Fa la la la la la la la la, etc..." id="232" name="Google Shape;232;p37" title="Now is the month of Maying - Thomas Morley (HKAPA Choir - 香港演藝學院合唱團)">
            <a:hlinkClick r:id="rId3"/>
          </p:cNvPr>
          <p:cNvPicPr preferRelativeResize="0"/>
          <p:nvPr/>
        </p:nvPicPr>
        <p:blipFill>
          <a:blip r:embed="rId4">
            <a:alphaModFix/>
          </a:blip>
          <a:stretch>
            <a:fillRect/>
          </a:stretch>
        </p:blipFill>
        <p:spPr>
          <a:xfrm>
            <a:off x="699950" y="1514275"/>
            <a:ext cx="4572000" cy="3429000"/>
          </a:xfrm>
          <a:prstGeom prst="rect">
            <a:avLst/>
          </a:prstGeom>
          <a:noFill/>
          <a:ln>
            <a:noFill/>
          </a:ln>
        </p:spPr>
      </p:pic>
      <p:sp>
        <p:nvSpPr>
          <p:cNvPr id="233" name="Google Shape;233;p37"/>
          <p:cNvSpPr txBox="1"/>
          <p:nvPr/>
        </p:nvSpPr>
        <p:spPr>
          <a:xfrm>
            <a:off x="5464500" y="2274475"/>
            <a:ext cx="3569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rgbClr val="191919"/>
                </a:solidFill>
                <a:highlight>
                  <a:srgbClr val="FFFFFF"/>
                </a:highlight>
                <a:latin typeface="Roboto"/>
                <a:ea typeface="Roboto"/>
                <a:cs typeface="Roboto"/>
                <a:sym typeface="Roboto"/>
              </a:rPr>
              <a:t>Balett madrigal:</a:t>
            </a:r>
            <a:endParaRPr i="1" sz="1600">
              <a:solidFill>
                <a:srgbClr val="191919"/>
              </a:solidFill>
              <a:highlight>
                <a:srgbClr val="FFFFFF"/>
              </a:highlight>
              <a:latin typeface="Roboto"/>
              <a:ea typeface="Roboto"/>
              <a:cs typeface="Roboto"/>
              <a:sym typeface="Roboto"/>
            </a:endParaRPr>
          </a:p>
          <a:p>
            <a:pPr indent="0" lvl="0" marL="0" rtl="0" algn="l">
              <a:spcBef>
                <a:spcPts val="0"/>
              </a:spcBef>
              <a:spcAft>
                <a:spcPts val="0"/>
              </a:spcAft>
              <a:buNone/>
            </a:pPr>
            <a:r>
              <a:t/>
            </a:r>
            <a:endParaRPr i="1" sz="1600">
              <a:solidFill>
                <a:srgbClr val="191919"/>
              </a:solidFill>
              <a:highlight>
                <a:srgbClr val="FFFFFF"/>
              </a:highlight>
              <a:latin typeface="Roboto"/>
              <a:ea typeface="Roboto"/>
              <a:cs typeface="Roboto"/>
              <a:sym typeface="Roboto"/>
            </a:endParaRPr>
          </a:p>
          <a:p>
            <a:pPr indent="0" lvl="0" marL="0" rtl="0" algn="l">
              <a:spcBef>
                <a:spcPts val="0"/>
              </a:spcBef>
              <a:spcAft>
                <a:spcPts val="0"/>
              </a:spcAft>
              <a:buNone/>
            </a:pPr>
            <a:r>
              <a:rPr i="1" lang="en" sz="1600">
                <a:solidFill>
                  <a:srgbClr val="191919"/>
                </a:solidFill>
                <a:highlight>
                  <a:srgbClr val="FFFFFF"/>
                </a:highlight>
                <a:latin typeface="Roboto"/>
                <a:ea typeface="Roboto"/>
                <a:cs typeface="Roboto"/>
                <a:sym typeface="Roboto"/>
              </a:rPr>
              <a:t>“In Renaissance England, they (fa-la) were used to advance a song’s satirical critique of society or as a lyrical surrogate for something that couldn’t be expressed explicitly.”</a:t>
            </a:r>
            <a:endParaRPr i="1"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Renaissance Lute Song</a:t>
            </a:r>
            <a:endParaRPr/>
          </a:p>
        </p:txBody>
      </p:sp>
      <p:sp>
        <p:nvSpPr>
          <p:cNvPr id="239" name="Google Shape;239;p3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lnSpc>
                <a:spcPct val="105000"/>
              </a:lnSpc>
              <a:spcBef>
                <a:spcPts val="0"/>
              </a:spcBef>
              <a:spcAft>
                <a:spcPts val="0"/>
              </a:spcAft>
              <a:buClr>
                <a:srgbClr val="000000"/>
              </a:buClr>
              <a:buSzPts val="1600"/>
              <a:buFont typeface="Arial"/>
              <a:buChar char="●"/>
            </a:pPr>
            <a:r>
              <a:rPr lang="en" sz="1600">
                <a:solidFill>
                  <a:srgbClr val="000000"/>
                </a:solidFill>
              </a:rPr>
              <a:t>The </a:t>
            </a:r>
            <a:r>
              <a:rPr b="1" i="1" lang="en" sz="1600">
                <a:solidFill>
                  <a:srgbClr val="000000"/>
                </a:solidFill>
              </a:rPr>
              <a:t>lute</a:t>
            </a:r>
            <a:r>
              <a:rPr lang="en" sz="1600">
                <a:solidFill>
                  <a:srgbClr val="000000"/>
                </a:solidFill>
              </a:rPr>
              <a:t>, derives from the Arab instrument known as the ‘ūd (literally, the </a:t>
            </a:r>
            <a:r>
              <a:rPr i="1" lang="en" sz="1600">
                <a:solidFill>
                  <a:srgbClr val="000000"/>
                </a:solidFill>
              </a:rPr>
              <a:t>wood)</a:t>
            </a:r>
            <a:endParaRPr i="1" sz="1600">
              <a:solidFill>
                <a:srgbClr val="000000"/>
              </a:solidFill>
            </a:endParaRPr>
          </a:p>
          <a:p>
            <a:pPr indent="-330200" lvl="0" marL="457200" rtl="0" algn="l">
              <a:lnSpc>
                <a:spcPct val="105000"/>
              </a:lnSpc>
              <a:spcBef>
                <a:spcPts val="0"/>
              </a:spcBef>
              <a:spcAft>
                <a:spcPts val="0"/>
              </a:spcAft>
              <a:buClr>
                <a:srgbClr val="000000"/>
              </a:buClr>
              <a:buSzPts val="1600"/>
              <a:buFont typeface="Arial"/>
              <a:buChar char="●"/>
            </a:pPr>
            <a:r>
              <a:rPr b="1" lang="en" sz="1600">
                <a:solidFill>
                  <a:srgbClr val="000000"/>
                </a:solidFill>
              </a:rPr>
              <a:t>Plucked string </a:t>
            </a:r>
            <a:r>
              <a:rPr lang="en" sz="1600">
                <a:solidFill>
                  <a:srgbClr val="000000"/>
                </a:solidFill>
              </a:rPr>
              <a:t>instrument with a body shaped like half a pear</a:t>
            </a:r>
            <a:endParaRPr sz="1600">
              <a:solidFill>
                <a:srgbClr val="000000"/>
              </a:solidFill>
            </a:endParaRPr>
          </a:p>
          <a:p>
            <a:pPr indent="-330200" lvl="0" marL="457200" rtl="0" algn="l">
              <a:lnSpc>
                <a:spcPct val="105000"/>
              </a:lnSpc>
              <a:spcBef>
                <a:spcPts val="0"/>
              </a:spcBef>
              <a:spcAft>
                <a:spcPts val="0"/>
              </a:spcAft>
              <a:buClr>
                <a:srgbClr val="000000"/>
              </a:buClr>
              <a:buSzPts val="1600"/>
              <a:buFont typeface="Arial"/>
              <a:buChar char="●"/>
            </a:pPr>
            <a:r>
              <a:rPr lang="en" sz="1600">
                <a:solidFill>
                  <a:srgbClr val="000000"/>
                </a:solidFill>
              </a:rPr>
              <a:t>Due to it’s </a:t>
            </a:r>
            <a:r>
              <a:rPr b="1" lang="en" sz="1600">
                <a:solidFill>
                  <a:srgbClr val="000000"/>
                </a:solidFill>
              </a:rPr>
              <a:t>versatility</a:t>
            </a:r>
            <a:r>
              <a:rPr lang="en" sz="1600">
                <a:solidFill>
                  <a:srgbClr val="000000"/>
                </a:solidFill>
              </a:rPr>
              <a:t>, it is very popular in the Renaissance era.</a:t>
            </a:r>
            <a:endParaRPr sz="1600">
              <a:solidFill>
                <a:srgbClr val="000000"/>
              </a:solidFill>
            </a:endParaRPr>
          </a:p>
          <a:p>
            <a:pPr indent="-330200" lvl="0" marL="457200" rtl="0" algn="l">
              <a:lnSpc>
                <a:spcPct val="105000"/>
              </a:lnSpc>
              <a:spcBef>
                <a:spcPts val="0"/>
              </a:spcBef>
              <a:spcAft>
                <a:spcPts val="0"/>
              </a:spcAft>
              <a:buClr>
                <a:srgbClr val="000000"/>
              </a:buClr>
              <a:buSzPts val="1600"/>
              <a:buChar char="●"/>
            </a:pPr>
            <a:r>
              <a:rPr lang="en" sz="1600">
                <a:solidFill>
                  <a:srgbClr val="000000"/>
                </a:solidFill>
              </a:rPr>
              <a:t>English lute songs widely cultivated from the late 1590s – 1620s</a:t>
            </a:r>
            <a:endParaRPr sz="1600">
              <a:solidFill>
                <a:srgbClr val="000000"/>
              </a:solidFill>
            </a:endParaRPr>
          </a:p>
          <a:p>
            <a:pPr indent="-330200" lvl="0" marL="457200" rtl="0" algn="l">
              <a:lnSpc>
                <a:spcPct val="105000"/>
              </a:lnSpc>
              <a:spcBef>
                <a:spcPts val="0"/>
              </a:spcBef>
              <a:spcAft>
                <a:spcPts val="0"/>
              </a:spcAft>
              <a:buClr>
                <a:srgbClr val="000000"/>
              </a:buClr>
              <a:buSzPts val="1600"/>
              <a:buFont typeface="Arial"/>
              <a:buChar char="●"/>
            </a:pPr>
            <a:r>
              <a:rPr lang="en" sz="1600">
                <a:solidFill>
                  <a:srgbClr val="000000"/>
                </a:solidFill>
              </a:rPr>
              <a:t>Lute songs are mostly </a:t>
            </a:r>
            <a:r>
              <a:rPr b="1" lang="en" sz="1600">
                <a:solidFill>
                  <a:srgbClr val="000000"/>
                </a:solidFill>
              </a:rPr>
              <a:t>homophonic</a:t>
            </a:r>
            <a:r>
              <a:rPr lang="en" sz="1600">
                <a:solidFill>
                  <a:srgbClr val="000000"/>
                </a:solidFill>
              </a:rPr>
              <a:t> in texture</a:t>
            </a:r>
            <a:endParaRPr sz="1600">
              <a:solidFill>
                <a:srgbClr val="000000"/>
              </a:solidFill>
            </a:endParaRPr>
          </a:p>
          <a:p>
            <a:pPr indent="0" lvl="0" marL="0" rtl="0" algn="l">
              <a:lnSpc>
                <a:spcPct val="105000"/>
              </a:lnSpc>
              <a:spcBef>
                <a:spcPts val="0"/>
              </a:spcBef>
              <a:spcAft>
                <a:spcPts val="1200"/>
              </a:spcAft>
              <a:buNone/>
            </a:pPr>
            <a:r>
              <a:t/>
            </a:r>
            <a:endParaRPr/>
          </a:p>
        </p:txBody>
      </p:sp>
      <p:pic>
        <p:nvPicPr>
          <p:cNvPr id="240" name="Google Shape;240;p38"/>
          <p:cNvPicPr preferRelativeResize="0"/>
          <p:nvPr/>
        </p:nvPicPr>
        <p:blipFill>
          <a:blip r:embed="rId3">
            <a:alphaModFix/>
          </a:blip>
          <a:stretch>
            <a:fillRect/>
          </a:stretch>
        </p:blipFill>
        <p:spPr>
          <a:xfrm>
            <a:off x="736438" y="1814075"/>
            <a:ext cx="2857075" cy="291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6" name="Google Shape;246;p3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he Witcher 3 Wild Hunt Official OST&#10;&#10;Priscilla Poetic Callonetta's Song" id="247" name="Google Shape;247;p39" title="The Witcher 3 Soundtrack OST - Priscilla's Song">
            <a:hlinkClick r:id="rId3"/>
          </p:cNvPr>
          <p:cNvPicPr preferRelativeResize="0"/>
          <p:nvPr/>
        </p:nvPicPr>
        <p:blipFill>
          <a:blip r:embed="rId4">
            <a:alphaModFix/>
          </a:blip>
          <a:stretch>
            <a:fillRect/>
          </a:stretch>
        </p:blipFill>
        <p:spPr>
          <a:xfrm>
            <a:off x="1143017" y="0"/>
            <a:ext cx="6858008"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Instrumental music in Renaissance</a:t>
            </a:r>
            <a:endParaRPr/>
          </a:p>
        </p:txBody>
      </p:sp>
      <p:sp>
        <p:nvSpPr>
          <p:cNvPr id="253" name="Google Shape;253;p4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lnSpc>
                <a:spcPct val="94000"/>
              </a:lnSpc>
              <a:spcBef>
                <a:spcPts val="1000"/>
              </a:spcBef>
              <a:spcAft>
                <a:spcPts val="0"/>
              </a:spcAft>
              <a:buClr>
                <a:srgbClr val="4A2318"/>
              </a:buClr>
              <a:buSzPts val="1600"/>
              <a:buChar char="●"/>
            </a:pPr>
            <a:r>
              <a:rPr lang="en" sz="1600">
                <a:solidFill>
                  <a:srgbClr val="4A2318"/>
                </a:solidFill>
              </a:rPr>
              <a:t>Instrumental music are more intended for dancing</a:t>
            </a:r>
            <a:endParaRPr sz="1600">
              <a:solidFill>
                <a:srgbClr val="4A2318"/>
              </a:solidFill>
            </a:endParaRPr>
          </a:p>
          <a:p>
            <a:pPr indent="-330200" lvl="0" marL="457200" rtl="0" algn="l">
              <a:lnSpc>
                <a:spcPct val="94000"/>
              </a:lnSpc>
              <a:spcBef>
                <a:spcPts val="0"/>
              </a:spcBef>
              <a:spcAft>
                <a:spcPts val="0"/>
              </a:spcAft>
              <a:buClr>
                <a:srgbClr val="4A2318"/>
              </a:buClr>
              <a:buSzPts val="1600"/>
              <a:buChar char="●"/>
            </a:pPr>
            <a:r>
              <a:rPr lang="en" sz="1600">
                <a:solidFill>
                  <a:srgbClr val="4A2318"/>
                </a:solidFill>
              </a:rPr>
              <a:t>Every cultivated person was expected to be skilled in dance, which was taught by professional dancing masters.</a:t>
            </a:r>
            <a:endParaRPr sz="1600">
              <a:solidFill>
                <a:srgbClr val="4A2318"/>
              </a:solidFill>
            </a:endParaRPr>
          </a:p>
          <a:p>
            <a:pPr indent="-330200" lvl="0" marL="457200" rtl="0" algn="l">
              <a:lnSpc>
                <a:spcPct val="94000"/>
              </a:lnSpc>
              <a:spcBef>
                <a:spcPts val="0"/>
              </a:spcBef>
              <a:spcAft>
                <a:spcPts val="0"/>
              </a:spcAft>
              <a:buClr>
                <a:srgbClr val="4A2318"/>
              </a:buClr>
              <a:buSzPts val="1600"/>
              <a:buChar char="●"/>
            </a:pPr>
            <a:r>
              <a:rPr lang="en" sz="1600">
                <a:solidFill>
                  <a:srgbClr val="4A2318"/>
                </a:solidFill>
              </a:rPr>
              <a:t>Instruments produced a softer, less brilliant sounds.</a:t>
            </a:r>
            <a:endParaRPr sz="1600">
              <a:solidFill>
                <a:srgbClr val="4A2318"/>
              </a:solidFill>
            </a:endParaRPr>
          </a:p>
          <a:p>
            <a:pPr indent="-330200" lvl="0" marL="457200" rtl="0" algn="l">
              <a:lnSpc>
                <a:spcPct val="94000"/>
              </a:lnSpc>
              <a:spcBef>
                <a:spcPts val="0"/>
              </a:spcBef>
              <a:spcAft>
                <a:spcPts val="0"/>
              </a:spcAft>
              <a:buClr>
                <a:srgbClr val="4A2318"/>
              </a:buClr>
              <a:buSzPts val="1600"/>
              <a:buChar char="●"/>
            </a:pPr>
            <a:r>
              <a:rPr lang="en" sz="1600">
                <a:solidFill>
                  <a:srgbClr val="4A2318"/>
                </a:solidFill>
              </a:rPr>
              <a:t>Important Renaissance instruments were recorders, shawm, cornets, sackbuts, viols, organs, regals and harpsichord.</a:t>
            </a:r>
            <a:endParaRPr sz="1600">
              <a:solidFill>
                <a:srgbClr val="4A2318"/>
              </a:solidFill>
            </a:endParaRPr>
          </a:p>
          <a:p>
            <a:pPr indent="0" lvl="0" marL="0" rtl="0" algn="l">
              <a:spcBef>
                <a:spcPts val="200"/>
              </a:spcBef>
              <a:spcAft>
                <a:spcPts val="1200"/>
              </a:spcAft>
              <a:buNone/>
            </a:pPr>
            <a:r>
              <a:t/>
            </a:r>
            <a:endParaRPr/>
          </a:p>
        </p:txBody>
      </p:sp>
      <p:pic>
        <p:nvPicPr>
          <p:cNvPr id="254" name="Google Shape;254;p40"/>
          <p:cNvPicPr preferRelativeResize="0"/>
          <p:nvPr/>
        </p:nvPicPr>
        <p:blipFill>
          <a:blip r:embed="rId3">
            <a:alphaModFix/>
          </a:blip>
          <a:stretch>
            <a:fillRect/>
          </a:stretch>
        </p:blipFill>
        <p:spPr>
          <a:xfrm>
            <a:off x="247400" y="1957675"/>
            <a:ext cx="1418525" cy="2641850"/>
          </a:xfrm>
          <a:prstGeom prst="rect">
            <a:avLst/>
          </a:prstGeom>
          <a:noFill/>
          <a:ln>
            <a:noFill/>
          </a:ln>
        </p:spPr>
      </p:pic>
      <p:pic>
        <p:nvPicPr>
          <p:cNvPr id="255" name="Google Shape;255;p40"/>
          <p:cNvPicPr preferRelativeResize="0"/>
          <p:nvPr/>
        </p:nvPicPr>
        <p:blipFill>
          <a:blip r:embed="rId4">
            <a:alphaModFix/>
          </a:blip>
          <a:stretch>
            <a:fillRect/>
          </a:stretch>
        </p:blipFill>
        <p:spPr>
          <a:xfrm>
            <a:off x="1818325" y="2239400"/>
            <a:ext cx="2414826" cy="1828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Adam Woolf from His Majestys Sagbutts and Cornetts introduces his instrument during sessions for the Choir's album 1615: Gabrieli in Venice, available November 2015." id="260" name="Google Shape;260;p41" title="Adam Woolf Introduces the Sackbutt">
            <a:hlinkClick r:id="rId3"/>
          </p:cNvPr>
          <p:cNvPicPr preferRelativeResize="0"/>
          <p:nvPr/>
        </p:nvPicPr>
        <p:blipFill>
          <a:blip r:embed="rId4">
            <a:alphaModFix/>
          </a:blip>
          <a:stretch>
            <a:fillRect/>
          </a:stretch>
        </p:blipFill>
        <p:spPr>
          <a:xfrm>
            <a:off x="726725" y="500925"/>
            <a:ext cx="2761100" cy="2070825"/>
          </a:xfrm>
          <a:prstGeom prst="rect">
            <a:avLst/>
          </a:prstGeom>
          <a:noFill/>
          <a:ln>
            <a:noFill/>
          </a:ln>
        </p:spPr>
      </p:pic>
      <p:pic>
        <p:nvPicPr>
          <p:cNvPr descr="Keith McGowan introduces his dulcian during sessions for the Choir's new album with His Majestys Sagbutts and Cornetts, entitled 1615: Gabrieli in Venice. The album is available from November 2015." id="261" name="Google Shape;261;p41" title="Keith McGowan Introduces the Dulcian">
            <a:hlinkClick r:id="rId5"/>
          </p:cNvPr>
          <p:cNvPicPr preferRelativeResize="0"/>
          <p:nvPr/>
        </p:nvPicPr>
        <p:blipFill>
          <a:blip r:embed="rId6">
            <a:alphaModFix/>
          </a:blip>
          <a:stretch>
            <a:fillRect/>
          </a:stretch>
        </p:blipFill>
        <p:spPr>
          <a:xfrm>
            <a:off x="469038" y="2690525"/>
            <a:ext cx="3018775" cy="2264075"/>
          </a:xfrm>
          <a:prstGeom prst="rect">
            <a:avLst/>
          </a:prstGeom>
          <a:noFill/>
          <a:ln>
            <a:noFill/>
          </a:ln>
        </p:spPr>
      </p:pic>
      <p:pic>
        <p:nvPicPr>
          <p:cNvPr descr="Download or buy from http://www.kingscollegerecordings.com/product/1615-gabrieli-venice/&#10;&#10;Jeremy West from His Majestys Sagbutts and Cornetts talks about his instrument during sessions for the choir's album 1615: Gabrieli in Venice, released in November 2015." id="262" name="Google Shape;262;p41" title="Jeremy West Introduces the Cornett">
            <a:hlinkClick r:id="rId7"/>
          </p:cNvPr>
          <p:cNvPicPr preferRelativeResize="0"/>
          <p:nvPr/>
        </p:nvPicPr>
        <p:blipFill>
          <a:blip r:embed="rId8">
            <a:alphaModFix/>
          </a:blip>
          <a:stretch>
            <a:fillRect/>
          </a:stretch>
        </p:blipFill>
        <p:spPr>
          <a:xfrm>
            <a:off x="5327838" y="101050"/>
            <a:ext cx="3087641" cy="2315725"/>
          </a:xfrm>
          <a:prstGeom prst="rect">
            <a:avLst/>
          </a:prstGeom>
          <a:noFill/>
          <a:ln>
            <a:noFill/>
          </a:ln>
        </p:spPr>
      </p:pic>
      <p:pic>
        <p:nvPicPr>
          <p:cNvPr id="263" name="Google Shape;263;p41" title="04 shawm">
            <a:hlinkClick r:id="rId9"/>
          </p:cNvPr>
          <p:cNvPicPr preferRelativeResize="0"/>
          <p:nvPr/>
        </p:nvPicPr>
        <p:blipFill>
          <a:blip r:embed="rId10">
            <a:alphaModFix/>
          </a:blip>
          <a:stretch>
            <a:fillRect/>
          </a:stretch>
        </p:blipFill>
        <p:spPr>
          <a:xfrm>
            <a:off x="5362275" y="2690525"/>
            <a:ext cx="3018775" cy="22640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Gregorian Chant</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1470" lvl="0" marL="457200" rtl="0" algn="l">
              <a:spcBef>
                <a:spcPts val="600"/>
              </a:spcBef>
              <a:spcAft>
                <a:spcPts val="0"/>
              </a:spcAft>
              <a:buClr>
                <a:srgbClr val="262626"/>
              </a:buClr>
              <a:buSzPts val="1620"/>
              <a:buChar char="●"/>
            </a:pPr>
            <a:r>
              <a:rPr lang="en" sz="1620">
                <a:solidFill>
                  <a:srgbClr val="262626"/>
                </a:solidFill>
              </a:rPr>
              <a:t>Western </a:t>
            </a:r>
            <a:r>
              <a:rPr i="1" lang="en" sz="1620">
                <a:solidFill>
                  <a:srgbClr val="262626"/>
                </a:solidFill>
              </a:rPr>
              <a:t>Plaintchant</a:t>
            </a:r>
            <a:endParaRPr i="1" sz="1620">
              <a:solidFill>
                <a:srgbClr val="262626"/>
              </a:solidFill>
            </a:endParaRPr>
          </a:p>
          <a:p>
            <a:pPr indent="-331470" lvl="0" marL="457200" rtl="0" algn="l">
              <a:spcBef>
                <a:spcPts val="0"/>
              </a:spcBef>
              <a:spcAft>
                <a:spcPts val="0"/>
              </a:spcAft>
              <a:buClr>
                <a:srgbClr val="262626"/>
              </a:buClr>
              <a:buSzPts val="1620"/>
              <a:buChar char="●"/>
            </a:pPr>
            <a:r>
              <a:rPr lang="en" sz="1620">
                <a:solidFill>
                  <a:srgbClr val="262626"/>
                </a:solidFill>
              </a:rPr>
              <a:t>Sacred Music</a:t>
            </a:r>
            <a:endParaRPr sz="1620">
              <a:solidFill>
                <a:srgbClr val="262626"/>
              </a:solidFill>
            </a:endParaRPr>
          </a:p>
          <a:p>
            <a:pPr indent="-331470" lvl="0" marL="457200" rtl="0" algn="l">
              <a:spcBef>
                <a:spcPts val="0"/>
              </a:spcBef>
              <a:spcAft>
                <a:spcPts val="0"/>
              </a:spcAft>
              <a:buClr>
                <a:srgbClr val="262626"/>
              </a:buClr>
              <a:buSzPts val="1620"/>
              <a:buChar char="●"/>
            </a:pPr>
            <a:r>
              <a:rPr lang="en" sz="1620">
                <a:solidFill>
                  <a:srgbClr val="262626"/>
                </a:solidFill>
              </a:rPr>
              <a:t>Set to sacred Latin texts</a:t>
            </a:r>
            <a:endParaRPr sz="1620">
              <a:solidFill>
                <a:srgbClr val="262626"/>
              </a:solidFill>
            </a:endParaRPr>
          </a:p>
          <a:p>
            <a:pPr indent="-331470" lvl="0" marL="457200" rtl="0" algn="l">
              <a:spcBef>
                <a:spcPts val="0"/>
              </a:spcBef>
              <a:spcAft>
                <a:spcPts val="0"/>
              </a:spcAft>
              <a:buClr>
                <a:srgbClr val="262626"/>
              </a:buClr>
              <a:buSzPts val="1620"/>
              <a:buChar char="●"/>
            </a:pPr>
            <a:r>
              <a:rPr lang="en" sz="1620">
                <a:solidFill>
                  <a:srgbClr val="262626"/>
                </a:solidFill>
              </a:rPr>
              <a:t>Chant is in </a:t>
            </a:r>
            <a:r>
              <a:rPr b="1" lang="en" sz="1620">
                <a:solidFill>
                  <a:srgbClr val="262626"/>
                </a:solidFill>
              </a:rPr>
              <a:t>Monophonic Texture</a:t>
            </a:r>
            <a:endParaRPr b="1" sz="1620">
              <a:solidFill>
                <a:srgbClr val="262626"/>
              </a:solidFill>
            </a:endParaRPr>
          </a:p>
          <a:p>
            <a:pPr indent="-331470" lvl="0" marL="457200" rtl="0" algn="l">
              <a:spcBef>
                <a:spcPts val="0"/>
              </a:spcBef>
              <a:spcAft>
                <a:spcPts val="0"/>
              </a:spcAft>
              <a:buClr>
                <a:srgbClr val="262626"/>
              </a:buClr>
              <a:buSzPts val="1620"/>
              <a:buChar char="●"/>
            </a:pPr>
            <a:r>
              <a:rPr lang="en" sz="1620">
                <a:solidFill>
                  <a:srgbClr val="262626"/>
                </a:solidFill>
              </a:rPr>
              <a:t>Flexible rhythm, without meter, and little sense of beat.</a:t>
            </a:r>
            <a:endParaRPr sz="1620">
              <a:solidFill>
                <a:srgbClr val="262626"/>
              </a:solidFill>
            </a:endParaRPr>
          </a:p>
          <a:p>
            <a:pPr indent="-331470" lvl="0" marL="457200" rtl="0" algn="l">
              <a:spcBef>
                <a:spcPts val="0"/>
              </a:spcBef>
              <a:spcAft>
                <a:spcPts val="0"/>
              </a:spcAft>
              <a:buClr>
                <a:srgbClr val="262626"/>
              </a:buClr>
              <a:buSzPts val="1620"/>
              <a:buChar char="●"/>
            </a:pPr>
            <a:r>
              <a:rPr lang="en" sz="1620">
                <a:solidFill>
                  <a:srgbClr val="262626"/>
                </a:solidFill>
              </a:rPr>
              <a:t>Passed along by oral tradition</a:t>
            </a:r>
            <a:endParaRPr sz="1620">
              <a:solidFill>
                <a:srgbClr val="262626"/>
              </a:solidFill>
            </a:endParaRPr>
          </a:p>
          <a:p>
            <a:pPr indent="0" lvl="0" marL="0" rtl="0" algn="l">
              <a:spcBef>
                <a:spcPts val="600"/>
              </a:spcBef>
              <a:spcAft>
                <a:spcPts val="1200"/>
              </a:spcAft>
              <a:buSzPts val="1018"/>
              <a:buNone/>
            </a:pPr>
            <a:r>
              <a:t/>
            </a:r>
            <a:endParaRPr sz="802"/>
          </a:p>
        </p:txBody>
      </p:sp>
      <p:pic>
        <p:nvPicPr>
          <p:cNvPr id="78" name="Google Shape;78;p15"/>
          <p:cNvPicPr preferRelativeResize="0"/>
          <p:nvPr/>
        </p:nvPicPr>
        <p:blipFill>
          <a:blip r:embed="rId3">
            <a:alphaModFix/>
          </a:blip>
          <a:stretch>
            <a:fillRect/>
          </a:stretch>
        </p:blipFill>
        <p:spPr>
          <a:xfrm>
            <a:off x="813550" y="1290375"/>
            <a:ext cx="2457450" cy="3352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Renaissance Dance:</a:t>
            </a:r>
            <a:endParaRPr/>
          </a:p>
          <a:p>
            <a:pPr indent="0" lvl="0" marL="0" rtl="0" algn="l">
              <a:spcBef>
                <a:spcPts val="0"/>
              </a:spcBef>
              <a:spcAft>
                <a:spcPts val="0"/>
              </a:spcAft>
              <a:buNone/>
            </a:pPr>
            <a:r>
              <a:rPr lang="en"/>
              <a:t>Passamezzo &amp; Galliard</a:t>
            </a:r>
            <a:endParaRPr/>
          </a:p>
        </p:txBody>
      </p:sp>
      <p:sp>
        <p:nvSpPr>
          <p:cNvPr id="269" name="Google Shape;269;p4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94000"/>
              </a:lnSpc>
              <a:spcBef>
                <a:spcPts val="1000"/>
              </a:spcBef>
              <a:spcAft>
                <a:spcPts val="0"/>
              </a:spcAft>
              <a:buNone/>
            </a:pPr>
            <a:r>
              <a:rPr b="1" lang="en" sz="1600" u="sng">
                <a:solidFill>
                  <a:srgbClr val="4A2318"/>
                </a:solidFill>
              </a:rPr>
              <a:t>FORM</a:t>
            </a:r>
            <a:endParaRPr b="1" sz="1600" u="sng">
              <a:solidFill>
                <a:srgbClr val="4A2318"/>
              </a:solidFill>
            </a:endParaRPr>
          </a:p>
          <a:p>
            <a:pPr indent="0" lvl="0" marL="0" rtl="0" algn="l">
              <a:lnSpc>
                <a:spcPct val="94000"/>
              </a:lnSpc>
              <a:spcBef>
                <a:spcPts val="1000"/>
              </a:spcBef>
              <a:spcAft>
                <a:spcPts val="0"/>
              </a:spcAft>
              <a:buNone/>
            </a:pPr>
            <a:r>
              <a:rPr lang="en" sz="1600">
                <a:solidFill>
                  <a:srgbClr val="4A2318"/>
                </a:solidFill>
              </a:rPr>
              <a:t>Passamezzo - AA BB CC ABC</a:t>
            </a:r>
            <a:endParaRPr sz="1600">
              <a:solidFill>
                <a:srgbClr val="4A2318"/>
              </a:solidFill>
            </a:endParaRPr>
          </a:p>
          <a:p>
            <a:pPr indent="0" lvl="0" marL="0" rtl="0" algn="l">
              <a:lnSpc>
                <a:spcPct val="94000"/>
              </a:lnSpc>
              <a:spcBef>
                <a:spcPts val="1000"/>
              </a:spcBef>
              <a:spcAft>
                <a:spcPts val="0"/>
              </a:spcAft>
              <a:buNone/>
            </a:pPr>
            <a:r>
              <a:rPr lang="en" sz="1600">
                <a:solidFill>
                  <a:srgbClr val="4A2318"/>
                </a:solidFill>
              </a:rPr>
              <a:t>Galliard – AA BB CC</a:t>
            </a:r>
            <a:endParaRPr sz="1600">
              <a:solidFill>
                <a:srgbClr val="4A2318"/>
              </a:solidFill>
            </a:endParaRPr>
          </a:p>
          <a:p>
            <a:pPr indent="-330200" lvl="0" marL="457200" rtl="0" algn="l">
              <a:lnSpc>
                <a:spcPct val="94000"/>
              </a:lnSpc>
              <a:spcBef>
                <a:spcPts val="1000"/>
              </a:spcBef>
              <a:spcAft>
                <a:spcPts val="0"/>
              </a:spcAft>
              <a:buClr>
                <a:srgbClr val="4A2318"/>
              </a:buClr>
              <a:buSzPts val="1600"/>
              <a:buChar char="●"/>
            </a:pPr>
            <a:r>
              <a:rPr lang="en" sz="1600">
                <a:solidFill>
                  <a:srgbClr val="4A2318"/>
                </a:solidFill>
              </a:rPr>
              <a:t>Passamezzo: stately dance in duple meter</a:t>
            </a:r>
            <a:endParaRPr sz="1600">
              <a:solidFill>
                <a:srgbClr val="4A2318"/>
              </a:solidFill>
            </a:endParaRPr>
          </a:p>
          <a:p>
            <a:pPr indent="-330200" lvl="0" marL="457200" rtl="0" algn="l">
              <a:lnSpc>
                <a:spcPct val="94000"/>
              </a:lnSpc>
              <a:spcBef>
                <a:spcPts val="0"/>
              </a:spcBef>
              <a:spcAft>
                <a:spcPts val="0"/>
              </a:spcAft>
              <a:buClr>
                <a:srgbClr val="4A2318"/>
              </a:buClr>
              <a:buSzPts val="1600"/>
              <a:buChar char="●"/>
            </a:pPr>
            <a:r>
              <a:rPr lang="en" sz="1600">
                <a:solidFill>
                  <a:srgbClr val="4A2318"/>
                </a:solidFill>
              </a:rPr>
              <a:t>Galliard: quick dance in triple meter</a:t>
            </a:r>
            <a:endParaRPr sz="1600">
              <a:solidFill>
                <a:srgbClr val="4A2318"/>
              </a:solidFill>
            </a:endParaRPr>
          </a:p>
          <a:p>
            <a:pPr indent="0" lvl="0" marL="0" rtl="0" algn="l">
              <a:spcBef>
                <a:spcPts val="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5" name="Google Shape;275;p4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Michael Praetorius (1571-1621):  Pass'e mezzo e Gagliarda &#10;Accademia del Ricercare &#10;Pietro Busca, direttore &#10;Registrazione giugno 2004" id="276" name="Google Shape;276;p43" title="Michael Praetorius - Pass'e mezzo e Gagliarda">
            <a:hlinkClick r:id="rId3"/>
          </p:cNvPr>
          <p:cNvPicPr preferRelativeResize="0"/>
          <p:nvPr/>
        </p:nvPicPr>
        <p:blipFill>
          <a:blip r:embed="rId4">
            <a:alphaModFix/>
          </a:blip>
          <a:stretch>
            <a:fillRect/>
          </a:stretch>
        </p:blipFill>
        <p:spPr>
          <a:xfrm>
            <a:off x="1511238" y="276175"/>
            <a:ext cx="6121525" cy="459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Venetian School: </a:t>
            </a:r>
            <a:endParaRPr/>
          </a:p>
          <a:p>
            <a:pPr indent="0" lvl="0" marL="0" rtl="0" algn="l">
              <a:spcBef>
                <a:spcPts val="0"/>
              </a:spcBef>
              <a:spcAft>
                <a:spcPts val="0"/>
              </a:spcAft>
              <a:buNone/>
            </a:pPr>
            <a:r>
              <a:rPr lang="en"/>
              <a:t>From Renaissance to Baroque</a:t>
            </a:r>
            <a:endParaRPr/>
          </a:p>
        </p:txBody>
      </p:sp>
      <p:sp>
        <p:nvSpPr>
          <p:cNvPr id="282" name="Google Shape;282;p44"/>
          <p:cNvSpPr txBox="1"/>
          <p:nvPr>
            <p:ph idx="1" type="body"/>
          </p:nvPr>
        </p:nvSpPr>
        <p:spPr>
          <a:xfrm>
            <a:off x="4644675" y="500925"/>
            <a:ext cx="4166400" cy="16302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000000"/>
              </a:buClr>
              <a:buSzPts val="1600"/>
              <a:buChar char="●"/>
            </a:pPr>
            <a:r>
              <a:rPr lang="en" sz="1600">
                <a:solidFill>
                  <a:srgbClr val="000000"/>
                </a:solidFill>
              </a:rPr>
              <a:t>Venetian choral music of the late 16th century often contains parts that are written exclusively for instruments.</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lang="en" sz="1600">
                <a:solidFill>
                  <a:srgbClr val="000000"/>
                </a:solidFill>
              </a:rPr>
              <a:t>Early Baroque tendency towards </a:t>
            </a:r>
            <a:r>
              <a:rPr b="1" i="1" lang="en" sz="1600">
                <a:solidFill>
                  <a:srgbClr val="000000"/>
                </a:solidFill>
              </a:rPr>
              <a:t>homophonic texture</a:t>
            </a:r>
            <a:endParaRPr b="1" i="1" sz="1600">
              <a:solidFill>
                <a:srgbClr val="000000"/>
              </a:solidFill>
            </a:endParaRPr>
          </a:p>
          <a:p>
            <a:pPr indent="0" lvl="0" marL="0" rtl="0" algn="l">
              <a:spcBef>
                <a:spcPts val="0"/>
              </a:spcBef>
              <a:spcAft>
                <a:spcPts val="1200"/>
              </a:spcAft>
              <a:buNone/>
            </a:pPr>
            <a:r>
              <a:t/>
            </a:r>
            <a:endParaRPr/>
          </a:p>
        </p:txBody>
      </p:sp>
      <p:pic>
        <p:nvPicPr>
          <p:cNvPr id="283" name="Google Shape;283;p44"/>
          <p:cNvPicPr preferRelativeResize="0"/>
          <p:nvPr/>
        </p:nvPicPr>
        <p:blipFill>
          <a:blip r:embed="rId3">
            <a:alphaModFix/>
          </a:blip>
          <a:stretch>
            <a:fillRect/>
          </a:stretch>
        </p:blipFill>
        <p:spPr>
          <a:xfrm>
            <a:off x="4796650" y="2131125"/>
            <a:ext cx="3862448" cy="27075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25" y="500925"/>
            <a:ext cx="3706500" cy="11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Giovanni Gabrieli (1556 - 1612)</a:t>
            </a:r>
            <a:endParaRPr/>
          </a:p>
        </p:txBody>
      </p:sp>
      <p:sp>
        <p:nvSpPr>
          <p:cNvPr id="289" name="Google Shape;289;p45"/>
          <p:cNvSpPr txBox="1"/>
          <p:nvPr>
            <p:ph idx="1" type="body"/>
          </p:nvPr>
        </p:nvSpPr>
        <p:spPr>
          <a:xfrm>
            <a:off x="4644675" y="500925"/>
            <a:ext cx="4166400" cy="1843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Represents the culmination of Venetian School at the time during the shift of Renaissance to Baroque idioms.</a:t>
            </a:r>
            <a:endParaRPr sz="1600"/>
          </a:p>
          <a:p>
            <a:pPr indent="-330200" lvl="0" marL="457200" rtl="0" algn="l">
              <a:spcBef>
                <a:spcPts val="0"/>
              </a:spcBef>
              <a:spcAft>
                <a:spcPts val="0"/>
              </a:spcAft>
              <a:buSzPts val="1600"/>
              <a:buChar char="●"/>
            </a:pPr>
            <a:r>
              <a:rPr lang="en" sz="1600"/>
              <a:t>Celebrated for his sacred works</a:t>
            </a:r>
            <a:endParaRPr sz="1600"/>
          </a:p>
        </p:txBody>
      </p:sp>
      <p:pic>
        <p:nvPicPr>
          <p:cNvPr id="290" name="Google Shape;290;p45"/>
          <p:cNvPicPr preferRelativeResize="0"/>
          <p:nvPr/>
        </p:nvPicPr>
        <p:blipFill>
          <a:blip r:embed="rId3">
            <a:alphaModFix/>
          </a:blip>
          <a:stretch>
            <a:fillRect/>
          </a:stretch>
        </p:blipFill>
        <p:spPr>
          <a:xfrm>
            <a:off x="311725" y="1849087"/>
            <a:ext cx="3706500" cy="2653939"/>
          </a:xfrm>
          <a:prstGeom prst="rect">
            <a:avLst/>
          </a:prstGeom>
          <a:noFill/>
          <a:ln>
            <a:noFill/>
          </a:ln>
        </p:spPr>
      </p:pic>
      <p:pic>
        <p:nvPicPr>
          <p:cNvPr descr="Provided to YouTube by Sony Classical&#10;&#10;Plaudite, psallite, iubilate Deo omnis terra (Motet in 12 parts for three choirs) · E. Power Biggs · Vittorio Negri · Giovanni Gabrieli · Gregg Smith Singers · The Texas Boys Choir · Richard Levitt · The Edward Tarr Brass Ensemble&#10;&#10;The Glory of Gabrieli (Great Performances)&#10;&#10;℗ Originally Released 1968 SONY BMG MUSIC ENTERTAINMENT&#10;&#10;Released on: 2006-05-24&#10;&#10;Producer: John McClure&#10;&#10;Auto-generated by YouTube." id="291" name="Google Shape;291;p45" title="Plaudite, psallite, iubilate Deo omnis terra (Motet in 12 parts for three choirs)">
            <a:hlinkClick r:id="rId4"/>
          </p:cNvPr>
          <p:cNvPicPr preferRelativeResize="0"/>
          <p:nvPr/>
        </p:nvPicPr>
        <p:blipFill>
          <a:blip r:embed="rId5">
            <a:alphaModFix/>
          </a:blip>
          <a:stretch>
            <a:fillRect/>
          </a:stretch>
        </p:blipFill>
        <p:spPr>
          <a:xfrm>
            <a:off x="5065025" y="2344425"/>
            <a:ext cx="3325700" cy="249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5" name="Shape 295"/>
        <p:cNvGrpSpPr/>
        <p:nvPr/>
      </p:nvGrpSpPr>
      <p:grpSpPr>
        <a:xfrm>
          <a:off x="0" y="0"/>
          <a:ext cx="0" cy="0"/>
          <a:chOff x="0" y="0"/>
          <a:chExt cx="0" cy="0"/>
        </a:xfrm>
      </p:grpSpPr>
      <p:pic>
        <p:nvPicPr>
          <p:cNvPr descr="poll-type-id" id="296" name="Google Shape;296;p46">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97" name="Google Shape;297;p46">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98" name="Google Shape;298;p4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do you call music that is performed in Church?</a:t>
            </a:r>
            <a:endParaRPr b="1" sz="3600">
              <a:solidFill>
                <a:srgbClr val="5B5B5B"/>
              </a:solidFill>
              <a:latin typeface="Roboto"/>
              <a:ea typeface="Roboto"/>
              <a:cs typeface="Roboto"/>
              <a:sym typeface="Roboto"/>
            </a:endParaRPr>
          </a:p>
        </p:txBody>
      </p:sp>
      <p:sp>
        <p:nvSpPr>
          <p:cNvPr descr="footer-id" id="299" name="Google Shape;299;p46"/>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300" name="Google Shape;300;p46"/>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Baroque Period</a:t>
            </a:r>
            <a:endParaRPr/>
          </a:p>
        </p:txBody>
      </p:sp>
      <p:sp>
        <p:nvSpPr>
          <p:cNvPr id="306" name="Google Shape;306;p47"/>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8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Church Modes</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689762" y="311639"/>
            <a:ext cx="4076225" cy="4477170"/>
          </a:xfrm>
          <a:prstGeom prst="rect">
            <a:avLst/>
          </a:prstGeom>
          <a:noFill/>
          <a:ln>
            <a:noFill/>
          </a:ln>
        </p:spPr>
      </p:pic>
      <p:sp>
        <p:nvSpPr>
          <p:cNvPr id="86" name="Google Shape;86;p16"/>
          <p:cNvSpPr txBox="1"/>
          <p:nvPr>
            <p:ph idx="1" type="body"/>
          </p:nvPr>
        </p:nvSpPr>
        <p:spPr>
          <a:xfrm>
            <a:off x="180300" y="1269100"/>
            <a:ext cx="4166400" cy="4098600"/>
          </a:xfrm>
          <a:prstGeom prst="rect">
            <a:avLst/>
          </a:prstGeom>
        </p:spPr>
        <p:txBody>
          <a:bodyPr anchorCtr="0" anchor="t" bIns="91425" lIns="91425" spcFirstLastPara="1" rIns="91425" wrap="square" tIns="91425">
            <a:normAutofit/>
          </a:bodyPr>
          <a:lstStyle/>
          <a:p>
            <a:pPr indent="-345440" lvl="0" marL="457200" rtl="0" algn="l">
              <a:spcBef>
                <a:spcPts val="600"/>
              </a:spcBef>
              <a:spcAft>
                <a:spcPts val="0"/>
              </a:spcAft>
              <a:buClr>
                <a:schemeClr val="lt1"/>
              </a:buClr>
              <a:buSzPts val="1840"/>
              <a:buChar char="●"/>
            </a:pPr>
            <a:r>
              <a:rPr lang="en" sz="1840">
                <a:solidFill>
                  <a:schemeClr val="lt1"/>
                </a:solidFill>
              </a:rPr>
              <a:t>Also known as the </a:t>
            </a:r>
            <a:r>
              <a:rPr i="1" lang="en" sz="1840">
                <a:solidFill>
                  <a:schemeClr val="lt1"/>
                </a:solidFill>
              </a:rPr>
              <a:t>Gregorian Modes</a:t>
            </a:r>
            <a:endParaRPr i="1" sz="1840">
              <a:solidFill>
                <a:schemeClr val="lt1"/>
              </a:solidFill>
            </a:endParaRPr>
          </a:p>
          <a:p>
            <a:pPr indent="-345440" lvl="0" marL="457200" rtl="0" algn="l">
              <a:spcBef>
                <a:spcPts val="0"/>
              </a:spcBef>
              <a:spcAft>
                <a:spcPts val="0"/>
              </a:spcAft>
              <a:buClr>
                <a:schemeClr val="lt1"/>
              </a:buClr>
              <a:buSzPts val="1840"/>
              <a:buChar char="●"/>
            </a:pPr>
            <a:r>
              <a:rPr lang="en" sz="1840">
                <a:solidFill>
                  <a:schemeClr val="lt1"/>
                </a:solidFill>
              </a:rPr>
              <a:t>Started around 8th century</a:t>
            </a:r>
            <a:endParaRPr sz="1840">
              <a:solidFill>
                <a:schemeClr val="lt1"/>
              </a:solidFill>
            </a:endParaRPr>
          </a:p>
          <a:p>
            <a:pPr indent="-345440" lvl="0" marL="457200" rtl="0" algn="l">
              <a:spcBef>
                <a:spcPts val="0"/>
              </a:spcBef>
              <a:spcAft>
                <a:spcPts val="0"/>
              </a:spcAft>
              <a:buClr>
                <a:schemeClr val="lt1"/>
              </a:buClr>
              <a:buSzPts val="1840"/>
              <a:buChar char="●"/>
            </a:pPr>
            <a:r>
              <a:rPr lang="en" sz="1840">
                <a:solidFill>
                  <a:schemeClr val="lt1"/>
                </a:solidFill>
              </a:rPr>
              <a:t>Churches in the Europe started to adopt these modes as a way to perform Gregorian chants.</a:t>
            </a:r>
            <a:endParaRPr sz="184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Music video by Sam Smith, Kim Petras performing Unholy (Live at The BRIT Awards 2023)&#10;&#10;'Gloria', the album - out now: http://samsmith.world/GloriaID&#10;&#10;Sam Smith - Unholy feat Kim Petras (Out Now)&#10;Listen at http://samsmith.world/UnholyID &#10;&#10;Lyrics:&#10;&#10;Mummy don’t know Daddy’s getting hot at the Body Shop, doing something Unholy&#10;&#10;Lucky, lucky girl, she got married to a boy like you, she’d kick you out if she ever, ever knew, ‘bout all the * you tell me that you do&#10;Dirty dirty boy, you know everyone is talking on the scene, I hear them whispering about the places that you’ve been, and how you don’t know how to keep your business clean&#10;&#10;Mummy don’t know Daddy’s getting hot at the Body Shop, doing something Unholy&#10;&#10;He’s sat back while she’s dropping it, she be popping it, yeah she put it down slowly, &#10;Oh ee oh ee oh he left his kids at hoe ee oh ee ome so he can get that&#10;&#10;Mummy don’t know Daddy’s getting hot at the Body Shop, doing something Unholy&#10;&#10;Mmm daddy, daddy, if you want it drop the addy&#10;Give me love, give me Fendi, my Balenciaga daddy&#10;You gon’ need to bag it up cause I’m spending on Rodeo&#10;You can watch me back it up, I’ll be gone in the AM&#10;And he, he get me Prada, get me Miu Miu like Rihanna&#10;He always call me cause I never cause no drama&#10;And when you want it baby, I know I got you covered&#10;And when you need it baby, just jump under the covers&#10;&#10;Mummy don’t know Daddy’s getting hot at the Body Shop, doing something Unholy&#10;&#10;He’s sat back while she’s dropping it, she be popping it, yeah she put it down slowly, Oh ee oh ee oh he left his kids at hoe ee oh ee ome so he can get that&#10;&#10;Mummy don’t know Daddy’s getting hot at the Body Shop, doing something Unholy&#10;&#10;&#10;Listen to Sam Smith’s Complete Collection here: http://samsmith.world/CatalogueID&#10;&#10;Stay up to date with Sam Smith music, tours and exclusives here: http://samsmith.world/RegisterID&#10;&#10;Follow Sam Smith&#10;Website http://samsmith.world/WebsiteID&#10;Facebook http://samsmith.world/FacebookID &#10;Instagram http://samsmith.world/InstagramID &#10;Twitter http://samsmith.world/TwitterID&#10;TikTok http://samsmith.world/TikTokID&#10;&#10;#samsmith  #kimpetras #unholy&#10;&#10;Music video by Sam Smith, Kim Petras performing Unholy (Live at The BRIT Awards 2023). A Capitol Records UK / EMI recording; © 2023 Universal Music Operations Limited&#10;&#10;http://vevo.ly/9WO0QN" id="91" name="Google Shape;91;p17" title="Sam Smith, Kim Petras - Unholy">
            <a:hlinkClick r:id="rId3"/>
          </p:cNvPr>
          <p:cNvPicPr preferRelativeResize="0"/>
          <p:nvPr/>
        </p:nvPicPr>
        <p:blipFill>
          <a:blip r:embed="rId4">
            <a:alphaModFix/>
          </a:blip>
          <a:stretch>
            <a:fillRect/>
          </a:stretch>
        </p:blipFill>
        <p:spPr>
          <a:xfrm>
            <a:off x="360388" y="202713"/>
            <a:ext cx="8423225" cy="473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Characteristics of Gregorian Chant</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600"/>
              </a:spcBef>
              <a:spcAft>
                <a:spcPts val="0"/>
              </a:spcAft>
              <a:buClr>
                <a:srgbClr val="262626"/>
              </a:buClr>
              <a:buSzPts val="1900"/>
              <a:buChar char="●"/>
            </a:pPr>
            <a:r>
              <a:rPr lang="en" sz="1900">
                <a:solidFill>
                  <a:srgbClr val="262626"/>
                </a:solidFill>
              </a:rPr>
              <a:t>Conveys a calm, otherworldly, spiritual quality</a:t>
            </a:r>
            <a:endParaRPr sz="1900">
              <a:solidFill>
                <a:srgbClr val="262626"/>
              </a:solidFill>
            </a:endParaRPr>
          </a:p>
          <a:p>
            <a:pPr indent="-349250" lvl="0" marL="457200" rtl="0" algn="l">
              <a:spcBef>
                <a:spcPts val="0"/>
              </a:spcBef>
              <a:spcAft>
                <a:spcPts val="0"/>
              </a:spcAft>
              <a:buClr>
                <a:srgbClr val="262626"/>
              </a:buClr>
              <a:buSzPts val="1900"/>
              <a:buChar char="●"/>
            </a:pPr>
            <a:r>
              <a:rPr lang="en" sz="1900">
                <a:solidFill>
                  <a:srgbClr val="262626"/>
                </a:solidFill>
              </a:rPr>
              <a:t>Composers were relatively uninterested in expressing emotions of a text</a:t>
            </a:r>
            <a:endParaRPr sz="1900">
              <a:solidFill>
                <a:srgbClr val="262626"/>
              </a:solidFill>
            </a:endParaRPr>
          </a:p>
          <a:p>
            <a:pPr indent="-349250" lvl="0" marL="457200" rtl="0" algn="l">
              <a:spcBef>
                <a:spcPts val="0"/>
              </a:spcBef>
              <a:spcAft>
                <a:spcPts val="0"/>
              </a:spcAft>
              <a:buClr>
                <a:srgbClr val="262626"/>
              </a:buClr>
              <a:buSzPts val="1900"/>
              <a:buChar char="●"/>
            </a:pPr>
            <a:r>
              <a:rPr lang="en" sz="1900">
                <a:solidFill>
                  <a:srgbClr val="262626"/>
                </a:solidFill>
              </a:rPr>
              <a:t>Melodies tends to move in steps</a:t>
            </a:r>
            <a:endParaRPr sz="1900">
              <a:solidFill>
                <a:srgbClr val="262626"/>
              </a:solidFill>
            </a:endParaRPr>
          </a:p>
          <a:p>
            <a:pPr indent="0" lvl="0" marL="0" rtl="0" algn="l">
              <a:spcBef>
                <a:spcPts val="6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Alleluia: Vidimus Stellam</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spcBef>
                <a:spcPts val="600"/>
              </a:spcBef>
              <a:spcAft>
                <a:spcPts val="0"/>
              </a:spcAft>
              <a:buClr>
                <a:srgbClr val="262626"/>
              </a:buClr>
              <a:buSzPts val="1900"/>
              <a:buChar char="●"/>
            </a:pPr>
            <a:r>
              <a:rPr lang="en" sz="1900">
                <a:solidFill>
                  <a:srgbClr val="262626"/>
                </a:solidFill>
              </a:rPr>
              <a:t>Latinized form of the Hebrew </a:t>
            </a:r>
            <a:r>
              <a:rPr i="1" lang="en" sz="1900">
                <a:solidFill>
                  <a:srgbClr val="262626"/>
                </a:solidFill>
              </a:rPr>
              <a:t>hallelujah (praise the lord)</a:t>
            </a:r>
            <a:endParaRPr i="1" sz="1900">
              <a:solidFill>
                <a:srgbClr val="262626"/>
              </a:solidFill>
            </a:endParaRPr>
          </a:p>
          <a:p>
            <a:pPr indent="-349250" lvl="0" marL="457200" rtl="0" algn="l">
              <a:spcBef>
                <a:spcPts val="0"/>
              </a:spcBef>
              <a:spcAft>
                <a:spcPts val="0"/>
              </a:spcAft>
              <a:buClr>
                <a:srgbClr val="262626"/>
              </a:buClr>
              <a:buSzPts val="1900"/>
              <a:buChar char="●"/>
            </a:pPr>
            <a:r>
              <a:rPr lang="en" sz="1900">
                <a:solidFill>
                  <a:srgbClr val="262626"/>
                </a:solidFill>
              </a:rPr>
              <a:t>Chant is in A – B – A form</a:t>
            </a:r>
            <a:endParaRPr sz="1900">
              <a:solidFill>
                <a:srgbClr val="262626"/>
              </a:solidFill>
            </a:endParaRPr>
          </a:p>
          <a:p>
            <a:pPr indent="0" lvl="0" marL="0" rtl="0" algn="l">
              <a:spcBef>
                <a:spcPts val="600"/>
              </a:spcBef>
              <a:spcAft>
                <a:spcPts val="1200"/>
              </a:spcAft>
              <a:buNone/>
            </a:pPr>
            <a:r>
              <a:t/>
            </a:r>
            <a:endParaRPr sz="1600"/>
          </a:p>
        </p:txBody>
      </p:sp>
      <p:pic>
        <p:nvPicPr>
          <p:cNvPr descr="gp#147 The aim of the Graduale project is to record all of the chants contained in the current Graduale Romanum / Graduale Triplex - see http://gregoriana.sk/graduale/ for description.&#10;&#10;If you would like to encourage me to continue this work, please comment, like, subscribe... or follow me: https://twitter.com/GradualeProject, https://www.facebook.com/gradualeproject&#10;&#10;Look for the chant in Graduale Romanum (1974), p. 58 (Tempus Nativitatis, In Epiphania Domini)&#10;The red neumes are from St. Gallen, Stiftsbibliothek, Cod. Sang. 359, p. 46 – Cantatorium (http://www.e-codices.unifr.ch/en/list/one/csg/0359) &#10;&#10;Look for the recordings of the Graduale Project on http://www.cdbaby.com/cd/marekklein or check on your favorite music store. Want to receive my Newsletter? http://eepurl.com/dcHskf Want to receive my Newsletter? http://eepurl.com/dcHskf" id="104" name="Google Shape;104;p19" title="Alleluia: Vidimus stellam">
            <a:hlinkClick r:id="rId3"/>
          </p:cNvPr>
          <p:cNvPicPr preferRelativeResize="0"/>
          <p:nvPr/>
        </p:nvPicPr>
        <p:blipFill>
          <a:blip r:embed="rId4">
            <a:alphaModFix/>
          </a:blip>
          <a:stretch>
            <a:fillRect/>
          </a:stretch>
        </p:blipFill>
        <p:spPr>
          <a:xfrm>
            <a:off x="4839963" y="1957525"/>
            <a:ext cx="3775825" cy="283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of Polyphonic textures</a:t>
            </a:r>
            <a:endParaRPr/>
          </a:p>
        </p:txBody>
      </p:sp>
      <p:sp>
        <p:nvSpPr>
          <p:cNvPr id="110" name="Google Shape;110;p20"/>
          <p:cNvSpPr txBox="1"/>
          <p:nvPr>
            <p:ph idx="1" type="body"/>
          </p:nvPr>
        </p:nvSpPr>
        <p:spPr>
          <a:xfrm>
            <a:off x="4644675" y="336300"/>
            <a:ext cx="4166400" cy="71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t>Gregorian chant that consists one or more additional melodic lines is called </a:t>
            </a:r>
            <a:r>
              <a:rPr b="1" i="1" lang="en" sz="1700"/>
              <a:t>organum.</a:t>
            </a:r>
            <a:endParaRPr b="1" i="1" sz="1700"/>
          </a:p>
        </p:txBody>
      </p:sp>
      <p:pic>
        <p:nvPicPr>
          <p:cNvPr descr="Explained by Howard Goodall&#10;All rights belong to the creator.  This video is for educational purposes only.  This channel serves to provide media examples of historic musical works for a secondary level music history class." id="111" name="Google Shape;111;p20" title="Early Organum">
            <a:hlinkClick r:id="rId3"/>
          </p:cNvPr>
          <p:cNvPicPr preferRelativeResize="0"/>
          <p:nvPr/>
        </p:nvPicPr>
        <p:blipFill>
          <a:blip r:embed="rId4">
            <a:alphaModFix/>
          </a:blip>
          <a:stretch>
            <a:fillRect/>
          </a:stretch>
        </p:blipFill>
        <p:spPr>
          <a:xfrm>
            <a:off x="4441875" y="15060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Secular Music in the Middle Ages</a:t>
            </a:r>
            <a:endParaRPr/>
          </a:p>
        </p:txBody>
      </p:sp>
      <p:sp>
        <p:nvSpPr>
          <p:cNvPr id="117" name="Google Shape;117;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9250" lvl="0" marL="457200" rtl="0" algn="l">
              <a:lnSpc>
                <a:spcPct val="105000"/>
              </a:lnSpc>
              <a:spcBef>
                <a:spcPts val="500"/>
              </a:spcBef>
              <a:spcAft>
                <a:spcPts val="0"/>
              </a:spcAft>
              <a:buClr>
                <a:srgbClr val="262626"/>
              </a:buClr>
              <a:buSzPts val="1900"/>
              <a:buFont typeface="Arial"/>
              <a:buChar char="●"/>
            </a:pPr>
            <a:r>
              <a:rPr lang="en" sz="1900">
                <a:solidFill>
                  <a:srgbClr val="262626"/>
                </a:solidFill>
                <a:latin typeface="Arial"/>
                <a:ea typeface="Arial"/>
                <a:cs typeface="Arial"/>
                <a:sym typeface="Arial"/>
              </a:rPr>
              <a:t>Troubadour and Trouvere Song</a:t>
            </a:r>
            <a:endParaRPr sz="1900">
              <a:solidFill>
                <a:srgbClr val="262626"/>
              </a:solidFill>
              <a:latin typeface="Arial"/>
              <a:ea typeface="Arial"/>
              <a:cs typeface="Arial"/>
              <a:sym typeface="Arial"/>
            </a:endParaRPr>
          </a:p>
          <a:p>
            <a:pPr indent="-349250" lvl="0" marL="457200" rtl="0" algn="l">
              <a:lnSpc>
                <a:spcPct val="105000"/>
              </a:lnSpc>
              <a:spcBef>
                <a:spcPts val="0"/>
              </a:spcBef>
              <a:spcAft>
                <a:spcPts val="0"/>
              </a:spcAft>
              <a:buClr>
                <a:srgbClr val="262626"/>
              </a:buClr>
              <a:buSzPts val="1900"/>
              <a:buFont typeface="Arial"/>
              <a:buChar char="●"/>
            </a:pPr>
            <a:r>
              <a:rPr lang="en" sz="1900">
                <a:solidFill>
                  <a:srgbClr val="262626"/>
                </a:solidFill>
                <a:latin typeface="Arial"/>
                <a:ea typeface="Arial"/>
                <a:cs typeface="Arial"/>
                <a:sym typeface="Arial"/>
              </a:rPr>
              <a:t>Songs indicates pitches but not rhythm</a:t>
            </a:r>
            <a:endParaRPr sz="1900">
              <a:solidFill>
                <a:srgbClr val="262626"/>
              </a:solidFill>
              <a:latin typeface="Arial"/>
              <a:ea typeface="Arial"/>
              <a:cs typeface="Arial"/>
              <a:sym typeface="Arial"/>
            </a:endParaRPr>
          </a:p>
          <a:p>
            <a:pPr indent="-349250" lvl="0" marL="457200" rtl="0" algn="l">
              <a:lnSpc>
                <a:spcPct val="105000"/>
              </a:lnSpc>
              <a:spcBef>
                <a:spcPts val="0"/>
              </a:spcBef>
              <a:spcAft>
                <a:spcPts val="0"/>
              </a:spcAft>
              <a:buClr>
                <a:srgbClr val="262626"/>
              </a:buClr>
              <a:buSzPts val="1900"/>
              <a:buFont typeface="Arial"/>
              <a:buChar char="●"/>
            </a:pPr>
            <a:r>
              <a:rPr lang="en" sz="1900">
                <a:solidFill>
                  <a:srgbClr val="262626"/>
                </a:solidFill>
                <a:latin typeface="Arial"/>
                <a:ea typeface="Arial"/>
                <a:cs typeface="Arial"/>
                <a:sym typeface="Arial"/>
              </a:rPr>
              <a:t>Either performed by their composer or wandering minstrels</a:t>
            </a:r>
            <a:endParaRPr sz="1900">
              <a:solidFill>
                <a:srgbClr val="262626"/>
              </a:solidFill>
              <a:latin typeface="Arial"/>
              <a:ea typeface="Arial"/>
              <a:cs typeface="Arial"/>
              <a:sym typeface="Arial"/>
            </a:endParaRPr>
          </a:p>
          <a:p>
            <a:pPr indent="-349250" lvl="0" marL="457200" rtl="0" algn="l">
              <a:lnSpc>
                <a:spcPct val="105000"/>
              </a:lnSpc>
              <a:spcBef>
                <a:spcPts val="0"/>
              </a:spcBef>
              <a:spcAft>
                <a:spcPts val="0"/>
              </a:spcAft>
              <a:buClr>
                <a:srgbClr val="262626"/>
              </a:buClr>
              <a:buSzPts val="1900"/>
              <a:buFont typeface="Arial"/>
              <a:buChar char="●"/>
            </a:pPr>
            <a:r>
              <a:rPr lang="en" sz="1900">
                <a:solidFill>
                  <a:srgbClr val="262626"/>
                </a:solidFill>
                <a:latin typeface="Arial"/>
                <a:ea typeface="Arial"/>
                <a:cs typeface="Arial"/>
                <a:sym typeface="Arial"/>
              </a:rPr>
              <a:t>Mostly about love and romance.</a:t>
            </a:r>
            <a:endParaRPr sz="1900">
              <a:solidFill>
                <a:srgbClr val="262626"/>
              </a:solidFill>
              <a:latin typeface="Arial"/>
              <a:ea typeface="Arial"/>
              <a:cs typeface="Arial"/>
              <a:sym typeface="Arial"/>
            </a:endParaRPr>
          </a:p>
          <a:p>
            <a:pPr indent="-349250" lvl="0" marL="457200" rtl="0" algn="l">
              <a:lnSpc>
                <a:spcPct val="105000"/>
              </a:lnSpc>
              <a:spcBef>
                <a:spcPts val="0"/>
              </a:spcBef>
              <a:spcAft>
                <a:spcPts val="0"/>
              </a:spcAft>
              <a:buClr>
                <a:srgbClr val="262626"/>
              </a:buClr>
              <a:buSzPts val="1900"/>
              <a:buFont typeface="Arial"/>
              <a:buChar char="●"/>
            </a:pPr>
            <a:r>
              <a:rPr lang="en" sz="1900">
                <a:solidFill>
                  <a:srgbClr val="262626"/>
                </a:solidFill>
                <a:latin typeface="Arial"/>
                <a:ea typeface="Arial"/>
                <a:cs typeface="Arial"/>
                <a:sym typeface="Arial"/>
              </a:rPr>
              <a:t>Woman troubadour are called </a:t>
            </a:r>
            <a:r>
              <a:rPr i="1" lang="en" sz="1900">
                <a:solidFill>
                  <a:srgbClr val="262626"/>
                </a:solidFill>
                <a:latin typeface="Arial"/>
                <a:ea typeface="Arial"/>
                <a:cs typeface="Arial"/>
                <a:sym typeface="Arial"/>
              </a:rPr>
              <a:t>Troubairitz</a:t>
            </a:r>
            <a:endParaRPr i="1" sz="1900">
              <a:solidFill>
                <a:srgbClr val="262626"/>
              </a:solidFill>
              <a:latin typeface="Arial"/>
              <a:ea typeface="Arial"/>
              <a:cs typeface="Arial"/>
              <a:sym typeface="Arial"/>
            </a:endParaRPr>
          </a:p>
          <a:p>
            <a:pPr indent="0" lvl="0" marL="0" rtl="0" algn="l">
              <a:lnSpc>
                <a:spcPct val="105000"/>
              </a:lnSpc>
              <a:spcBef>
                <a:spcPts val="6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