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Economica"/>
      <p:regular r:id="rId41"/>
      <p:bold r:id="rId42"/>
      <p:italic r:id="rId43"/>
      <p:boldItalic r:id="rId44"/>
    </p:embeddedFont>
    <p:embeddedFont>
      <p:font typeface="Open Sans"/>
      <p:regular r:id="rId45"/>
      <p:bold r:id="rId46"/>
      <p:italic r:id="rId47"/>
      <p:boldItalic r:id="rId48"/>
    </p:embeddedFont>
    <p:embeddedFont>
      <p:font typeface="Century Gothic"/>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font" Target="fonts/Economica-bold.fntdata"/><Relationship Id="rId41" Type="http://schemas.openxmlformats.org/officeDocument/2006/relationships/font" Target="fonts/Economica-regular.fntdata"/><Relationship Id="rId44" Type="http://schemas.openxmlformats.org/officeDocument/2006/relationships/font" Target="fonts/Economica-boldItalic.fntdata"/><Relationship Id="rId43" Type="http://schemas.openxmlformats.org/officeDocument/2006/relationships/font" Target="fonts/Economica-italic.fntdata"/><Relationship Id="rId46" Type="http://schemas.openxmlformats.org/officeDocument/2006/relationships/font" Target="fonts/OpenSans-bold.fntdata"/><Relationship Id="rId45" Type="http://schemas.openxmlformats.org/officeDocument/2006/relationships/font" Target="fonts/OpenSans-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OpenSans-boldItalic.fntdata"/><Relationship Id="rId47" Type="http://schemas.openxmlformats.org/officeDocument/2006/relationships/font" Target="fonts/OpenSans-italic.fntdata"/><Relationship Id="rId49" Type="http://schemas.openxmlformats.org/officeDocument/2006/relationships/font" Target="fonts/CenturyGothic-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CenturyGothic-italic.fntdata"/><Relationship Id="rId50" Type="http://schemas.openxmlformats.org/officeDocument/2006/relationships/font" Target="fonts/CenturyGothic-bold.fntdata"/><Relationship Id="rId52" Type="http://schemas.openxmlformats.org/officeDocument/2006/relationships/font" Target="fonts/CenturyGothic-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bca4d80b7b_0_0:notes"/>
          <p:cNvSpPr txBox="1"/>
          <p:nvPr>
            <p:ph idx="1" type="body"/>
          </p:nvPr>
        </p:nvSpPr>
        <p:spPr>
          <a:xfrm>
            <a:off x="685781" y="4343381"/>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gbca4d80b7b_0_0:notes"/>
          <p:cNvSpPr/>
          <p:nvPr>
            <p:ph idx="2" type="sldImg"/>
          </p:nvPr>
        </p:nvSpPr>
        <p:spPr>
          <a:xfrm>
            <a:off x="381164" y="685786"/>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bca4d80b7b_0_53:notes"/>
          <p:cNvSpPr txBox="1"/>
          <p:nvPr>
            <p:ph idx="1" type="body"/>
          </p:nvPr>
        </p:nvSpPr>
        <p:spPr>
          <a:xfrm>
            <a:off x="685781" y="4343381"/>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gbca4d80b7b_0_53:notes"/>
          <p:cNvSpPr/>
          <p:nvPr>
            <p:ph idx="2" type="sldImg"/>
          </p:nvPr>
        </p:nvSpPr>
        <p:spPr>
          <a:xfrm>
            <a:off x="381164" y="685786"/>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bca4d80b7b_0_58:notes"/>
          <p:cNvSpPr txBox="1"/>
          <p:nvPr>
            <p:ph idx="1" type="body"/>
          </p:nvPr>
        </p:nvSpPr>
        <p:spPr>
          <a:xfrm>
            <a:off x="685781" y="4343381"/>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gbca4d80b7b_0_58:notes"/>
          <p:cNvSpPr/>
          <p:nvPr>
            <p:ph idx="2" type="sldImg"/>
          </p:nvPr>
        </p:nvSpPr>
        <p:spPr>
          <a:xfrm>
            <a:off x="381164" y="685786"/>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bca4d80b7b_0_63:notes"/>
          <p:cNvSpPr txBox="1"/>
          <p:nvPr>
            <p:ph idx="1" type="body"/>
          </p:nvPr>
        </p:nvSpPr>
        <p:spPr>
          <a:xfrm>
            <a:off x="685781" y="4343381"/>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gbca4d80b7b_0_63:notes"/>
          <p:cNvSpPr/>
          <p:nvPr>
            <p:ph idx="2" type="sldImg"/>
          </p:nvPr>
        </p:nvSpPr>
        <p:spPr>
          <a:xfrm>
            <a:off x="381164" y="685786"/>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bca4d80b7b_0_68:notes"/>
          <p:cNvSpPr txBox="1"/>
          <p:nvPr>
            <p:ph idx="1" type="body"/>
          </p:nvPr>
        </p:nvSpPr>
        <p:spPr>
          <a:xfrm>
            <a:off x="685781" y="4343381"/>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gbca4d80b7b_0_68:notes"/>
          <p:cNvSpPr/>
          <p:nvPr>
            <p:ph idx="2" type="sldImg"/>
          </p:nvPr>
        </p:nvSpPr>
        <p:spPr>
          <a:xfrm>
            <a:off x="381164" y="685786"/>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bca4d80b7b_0_74:notes"/>
          <p:cNvSpPr txBox="1"/>
          <p:nvPr>
            <p:ph idx="1" type="body"/>
          </p:nvPr>
        </p:nvSpPr>
        <p:spPr>
          <a:xfrm>
            <a:off x="685781" y="4343381"/>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gbca4d80b7b_0_74:notes"/>
          <p:cNvSpPr/>
          <p:nvPr>
            <p:ph idx="2" type="sldImg"/>
          </p:nvPr>
        </p:nvSpPr>
        <p:spPr>
          <a:xfrm>
            <a:off x="381164" y="685786"/>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bca4d80b7b_0_80:notes"/>
          <p:cNvSpPr txBox="1"/>
          <p:nvPr>
            <p:ph idx="1" type="body"/>
          </p:nvPr>
        </p:nvSpPr>
        <p:spPr>
          <a:xfrm>
            <a:off x="685781" y="4343381"/>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bca4d80b7b_0_80:notes"/>
          <p:cNvSpPr/>
          <p:nvPr>
            <p:ph idx="2" type="sldImg"/>
          </p:nvPr>
        </p:nvSpPr>
        <p:spPr>
          <a:xfrm>
            <a:off x="381164" y="685786"/>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bca4d80b7b_0_85:notes"/>
          <p:cNvSpPr txBox="1"/>
          <p:nvPr>
            <p:ph idx="1" type="body"/>
          </p:nvPr>
        </p:nvSpPr>
        <p:spPr>
          <a:xfrm>
            <a:off x="685781" y="4343381"/>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gbca4d80b7b_0_85:notes"/>
          <p:cNvSpPr/>
          <p:nvPr>
            <p:ph idx="2" type="sldImg"/>
          </p:nvPr>
        </p:nvSpPr>
        <p:spPr>
          <a:xfrm>
            <a:off x="381164" y="685786"/>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bd3529d30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bd3529d30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bca4d80b7b_0_91:notes"/>
          <p:cNvSpPr txBox="1"/>
          <p:nvPr>
            <p:ph idx="1" type="body"/>
          </p:nvPr>
        </p:nvSpPr>
        <p:spPr>
          <a:xfrm>
            <a:off x="685781" y="4343381"/>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gbca4d80b7b_0_91:notes"/>
          <p:cNvSpPr/>
          <p:nvPr>
            <p:ph idx="2" type="sldImg"/>
          </p:nvPr>
        </p:nvSpPr>
        <p:spPr>
          <a:xfrm>
            <a:off x="381164" y="685786"/>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bca4d80b7b_0_96:notes"/>
          <p:cNvSpPr txBox="1"/>
          <p:nvPr>
            <p:ph idx="1" type="body"/>
          </p:nvPr>
        </p:nvSpPr>
        <p:spPr>
          <a:xfrm>
            <a:off x="685781" y="4343381"/>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gbca4d80b7b_0_96:notes"/>
          <p:cNvSpPr/>
          <p:nvPr>
            <p:ph idx="2" type="sldImg"/>
          </p:nvPr>
        </p:nvSpPr>
        <p:spPr>
          <a:xfrm>
            <a:off x="381164" y="685786"/>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bca4d80b7b_0_5:notes"/>
          <p:cNvSpPr txBox="1"/>
          <p:nvPr>
            <p:ph idx="1" type="body"/>
          </p:nvPr>
        </p:nvSpPr>
        <p:spPr>
          <a:xfrm>
            <a:off x="685781" y="4343381"/>
            <a:ext cx="5486400" cy="4114800"/>
          </a:xfrm>
          <a:prstGeom prst="rect">
            <a:avLst/>
          </a:prstGeom>
        </p:spPr>
        <p:txBody>
          <a:bodyPr anchorCtr="0" anchor="t" bIns="91425" lIns="91425" spcFirstLastPara="1" rIns="91425" wrap="square" tIns="91425">
            <a:noAutofit/>
          </a:bodyPr>
          <a:lstStyle/>
          <a:p>
            <a:pPr indent="-63500" lvl="0" marL="137160" rtl="0" algn="l">
              <a:spcBef>
                <a:spcPts val="0"/>
              </a:spcBef>
              <a:spcAft>
                <a:spcPts val="0"/>
              </a:spcAft>
              <a:buClr>
                <a:schemeClr val="dk1"/>
              </a:buClr>
              <a:buSzPts val="1000"/>
              <a:buFont typeface="Open Sans"/>
              <a:buChar char="●"/>
            </a:pPr>
            <a:r>
              <a:rPr lang="en" sz="1000">
                <a:solidFill>
                  <a:schemeClr val="dk1"/>
                </a:solidFill>
                <a:latin typeface="Open Sans"/>
                <a:ea typeface="Open Sans"/>
                <a:cs typeface="Open Sans"/>
                <a:sym typeface="Open Sans"/>
              </a:rPr>
              <a:t>Rulers exercised absolute power over their subjects.</a:t>
            </a:r>
            <a:endParaRPr sz="1000">
              <a:solidFill>
                <a:schemeClr val="dk1"/>
              </a:solidFill>
              <a:latin typeface="Open Sans"/>
              <a:ea typeface="Open Sans"/>
              <a:cs typeface="Open Sans"/>
              <a:sym typeface="Open Sans"/>
            </a:endParaRPr>
          </a:p>
          <a:p>
            <a:pPr indent="-63500" lvl="0" marL="137160" rtl="0" algn="l">
              <a:spcBef>
                <a:spcPts val="675"/>
              </a:spcBef>
              <a:spcAft>
                <a:spcPts val="0"/>
              </a:spcAft>
              <a:buClr>
                <a:schemeClr val="dk1"/>
              </a:buClr>
              <a:buSzPts val="1000"/>
              <a:buFont typeface="Open Sans"/>
              <a:buChar char="●"/>
            </a:pPr>
            <a:r>
              <a:rPr lang="en" sz="1000">
                <a:solidFill>
                  <a:schemeClr val="dk1"/>
                </a:solidFill>
                <a:latin typeface="Open Sans"/>
                <a:ea typeface="Open Sans"/>
                <a:cs typeface="Open Sans"/>
                <a:sym typeface="Open Sans"/>
              </a:rPr>
              <a:t>Derived from the Portuguese word </a:t>
            </a:r>
            <a:r>
              <a:rPr i="1" lang="en" sz="1000">
                <a:solidFill>
                  <a:schemeClr val="dk1"/>
                </a:solidFill>
                <a:latin typeface="Open Sans"/>
                <a:ea typeface="Open Sans"/>
                <a:cs typeface="Open Sans"/>
                <a:sym typeface="Open Sans"/>
              </a:rPr>
              <a:t>‘barroco’</a:t>
            </a:r>
            <a:endParaRPr sz="1000"/>
          </a:p>
        </p:txBody>
      </p:sp>
      <p:sp>
        <p:nvSpPr>
          <p:cNvPr id="72" name="Google Shape;72;gbca4d80b7b_0_5:notes"/>
          <p:cNvSpPr/>
          <p:nvPr>
            <p:ph idx="2" type="sldImg"/>
          </p:nvPr>
        </p:nvSpPr>
        <p:spPr>
          <a:xfrm>
            <a:off x="381164" y="685786"/>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bca4d80b7b_0_102:notes"/>
          <p:cNvSpPr txBox="1"/>
          <p:nvPr>
            <p:ph idx="1" type="body"/>
          </p:nvPr>
        </p:nvSpPr>
        <p:spPr>
          <a:xfrm>
            <a:off x="685781" y="4343381"/>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gbca4d80b7b_0_102:notes"/>
          <p:cNvSpPr/>
          <p:nvPr>
            <p:ph idx="2" type="sldImg"/>
          </p:nvPr>
        </p:nvSpPr>
        <p:spPr>
          <a:xfrm>
            <a:off x="381164" y="685786"/>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bca4d80b7b_0_108:notes"/>
          <p:cNvSpPr txBox="1"/>
          <p:nvPr>
            <p:ph idx="1" type="body"/>
          </p:nvPr>
        </p:nvSpPr>
        <p:spPr>
          <a:xfrm>
            <a:off x="685781" y="4343381"/>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gbca4d80b7b_0_108:notes"/>
          <p:cNvSpPr/>
          <p:nvPr>
            <p:ph idx="2" type="sldImg"/>
          </p:nvPr>
        </p:nvSpPr>
        <p:spPr>
          <a:xfrm>
            <a:off x="381164" y="685786"/>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bca4d80b7b_0_114:notes"/>
          <p:cNvSpPr txBox="1"/>
          <p:nvPr>
            <p:ph idx="1" type="body"/>
          </p:nvPr>
        </p:nvSpPr>
        <p:spPr>
          <a:xfrm>
            <a:off x="685781" y="4343381"/>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gbca4d80b7b_0_114:notes"/>
          <p:cNvSpPr/>
          <p:nvPr>
            <p:ph idx="2" type="sldImg"/>
          </p:nvPr>
        </p:nvSpPr>
        <p:spPr>
          <a:xfrm>
            <a:off x="381164" y="685786"/>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3ff95e86c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3ff95e86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3ff95e86c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3ff95e86c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bca4d80b7b_0_120:notes"/>
          <p:cNvSpPr txBox="1"/>
          <p:nvPr>
            <p:ph idx="1" type="body"/>
          </p:nvPr>
        </p:nvSpPr>
        <p:spPr>
          <a:xfrm>
            <a:off x="685781" y="4343381"/>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gbca4d80b7b_0_120:notes"/>
          <p:cNvSpPr/>
          <p:nvPr>
            <p:ph idx="2" type="sldImg"/>
          </p:nvPr>
        </p:nvSpPr>
        <p:spPr>
          <a:xfrm>
            <a:off x="381164" y="685786"/>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bca4d80b7b_0_130:notes"/>
          <p:cNvSpPr txBox="1"/>
          <p:nvPr>
            <p:ph idx="1" type="body"/>
          </p:nvPr>
        </p:nvSpPr>
        <p:spPr>
          <a:xfrm>
            <a:off x="685781" y="4343381"/>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gbca4d80b7b_0_130:notes"/>
          <p:cNvSpPr/>
          <p:nvPr>
            <p:ph idx="2" type="sldImg"/>
          </p:nvPr>
        </p:nvSpPr>
        <p:spPr>
          <a:xfrm>
            <a:off x="381164" y="685786"/>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bca4d80b7b_0_136:notes"/>
          <p:cNvSpPr txBox="1"/>
          <p:nvPr>
            <p:ph idx="1" type="body"/>
          </p:nvPr>
        </p:nvSpPr>
        <p:spPr>
          <a:xfrm>
            <a:off x="685781" y="4343381"/>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gbca4d80b7b_0_136:notes"/>
          <p:cNvSpPr/>
          <p:nvPr>
            <p:ph idx="2" type="sldImg"/>
          </p:nvPr>
        </p:nvSpPr>
        <p:spPr>
          <a:xfrm>
            <a:off x="381164" y="685786"/>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bca4d80b7b_0_141:notes"/>
          <p:cNvSpPr txBox="1"/>
          <p:nvPr>
            <p:ph idx="1" type="body"/>
          </p:nvPr>
        </p:nvSpPr>
        <p:spPr>
          <a:xfrm>
            <a:off x="685781" y="4343381"/>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gbca4d80b7b_0_141:notes"/>
          <p:cNvSpPr/>
          <p:nvPr>
            <p:ph idx="2" type="sldImg"/>
          </p:nvPr>
        </p:nvSpPr>
        <p:spPr>
          <a:xfrm>
            <a:off x="381164" y="685786"/>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bca4d80b7b_0_146:notes"/>
          <p:cNvSpPr txBox="1"/>
          <p:nvPr>
            <p:ph idx="1" type="body"/>
          </p:nvPr>
        </p:nvSpPr>
        <p:spPr>
          <a:xfrm>
            <a:off x="685781" y="4343381"/>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gbca4d80b7b_0_146:notes"/>
          <p:cNvSpPr/>
          <p:nvPr>
            <p:ph idx="2" type="sldImg"/>
          </p:nvPr>
        </p:nvSpPr>
        <p:spPr>
          <a:xfrm>
            <a:off x="381164" y="685786"/>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bca4d80b7b_0_16:notes"/>
          <p:cNvSpPr txBox="1"/>
          <p:nvPr>
            <p:ph idx="1" type="body"/>
          </p:nvPr>
        </p:nvSpPr>
        <p:spPr>
          <a:xfrm>
            <a:off x="685781" y="4343381"/>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gbca4d80b7b_0_16:notes"/>
          <p:cNvSpPr/>
          <p:nvPr>
            <p:ph idx="2" type="sldImg"/>
          </p:nvPr>
        </p:nvSpPr>
        <p:spPr>
          <a:xfrm>
            <a:off x="381164" y="685786"/>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bca4d80b7b_0_151:notes"/>
          <p:cNvSpPr txBox="1"/>
          <p:nvPr>
            <p:ph idx="1" type="body"/>
          </p:nvPr>
        </p:nvSpPr>
        <p:spPr>
          <a:xfrm>
            <a:off x="685781" y="4343381"/>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gbca4d80b7b_0_151:notes"/>
          <p:cNvSpPr/>
          <p:nvPr>
            <p:ph idx="2" type="sldImg"/>
          </p:nvPr>
        </p:nvSpPr>
        <p:spPr>
          <a:xfrm>
            <a:off x="381164" y="685786"/>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bca4d80b7b_0_156:notes"/>
          <p:cNvSpPr txBox="1"/>
          <p:nvPr>
            <p:ph idx="1" type="body"/>
          </p:nvPr>
        </p:nvSpPr>
        <p:spPr>
          <a:xfrm>
            <a:off x="685781" y="4343381"/>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gbca4d80b7b_0_156:notes"/>
          <p:cNvSpPr/>
          <p:nvPr>
            <p:ph idx="2" type="sldImg"/>
          </p:nvPr>
        </p:nvSpPr>
        <p:spPr>
          <a:xfrm>
            <a:off x="381164" y="685786"/>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bd3529d30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bd3529d30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bca4d80b7b_0_161:notes"/>
          <p:cNvSpPr txBox="1"/>
          <p:nvPr>
            <p:ph idx="1" type="body"/>
          </p:nvPr>
        </p:nvSpPr>
        <p:spPr>
          <a:xfrm>
            <a:off x="685781" y="4343381"/>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gbca4d80b7b_0_161:notes"/>
          <p:cNvSpPr/>
          <p:nvPr>
            <p:ph idx="2" type="sldImg"/>
          </p:nvPr>
        </p:nvSpPr>
        <p:spPr>
          <a:xfrm>
            <a:off x="381164" y="685786"/>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bca4d80b7b_0_166:notes"/>
          <p:cNvSpPr txBox="1"/>
          <p:nvPr>
            <p:ph idx="1" type="body"/>
          </p:nvPr>
        </p:nvSpPr>
        <p:spPr>
          <a:xfrm>
            <a:off x="685781" y="4343381"/>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gbca4d80b7b_0_166:notes"/>
          <p:cNvSpPr/>
          <p:nvPr>
            <p:ph idx="2" type="sldImg"/>
          </p:nvPr>
        </p:nvSpPr>
        <p:spPr>
          <a:xfrm>
            <a:off x="381164" y="685786"/>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bca4d80b7b_0_172:notes"/>
          <p:cNvSpPr txBox="1"/>
          <p:nvPr>
            <p:ph idx="1" type="body"/>
          </p:nvPr>
        </p:nvSpPr>
        <p:spPr>
          <a:xfrm>
            <a:off x="685781" y="4343381"/>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gbca4d80b7b_0_172:notes"/>
          <p:cNvSpPr/>
          <p:nvPr>
            <p:ph idx="2" type="sldImg"/>
          </p:nvPr>
        </p:nvSpPr>
        <p:spPr>
          <a:xfrm>
            <a:off x="381164" y="685786"/>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bca4d80b7b_0_25:notes"/>
          <p:cNvSpPr txBox="1"/>
          <p:nvPr>
            <p:ph idx="1" type="body"/>
          </p:nvPr>
        </p:nvSpPr>
        <p:spPr>
          <a:xfrm>
            <a:off x="685781" y="4343381"/>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gbca4d80b7b_0_25:notes"/>
          <p:cNvSpPr/>
          <p:nvPr>
            <p:ph idx="2" type="sldImg"/>
          </p:nvPr>
        </p:nvSpPr>
        <p:spPr>
          <a:xfrm>
            <a:off x="381164" y="685786"/>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bca4d80b7b_0_31:notes"/>
          <p:cNvSpPr txBox="1"/>
          <p:nvPr>
            <p:ph idx="1" type="body"/>
          </p:nvPr>
        </p:nvSpPr>
        <p:spPr>
          <a:xfrm>
            <a:off x="685781" y="4343381"/>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gbca4d80b7b_0_31:notes"/>
          <p:cNvSpPr/>
          <p:nvPr>
            <p:ph idx="2" type="sldImg"/>
          </p:nvPr>
        </p:nvSpPr>
        <p:spPr>
          <a:xfrm>
            <a:off x="381164" y="685786"/>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bca4d80b7b_0_36:notes"/>
          <p:cNvSpPr txBox="1"/>
          <p:nvPr>
            <p:ph idx="1" type="body"/>
          </p:nvPr>
        </p:nvSpPr>
        <p:spPr>
          <a:xfrm>
            <a:off x="685781" y="4343381"/>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gbca4d80b7b_0_36:notes"/>
          <p:cNvSpPr/>
          <p:nvPr>
            <p:ph idx="2" type="sldImg"/>
          </p:nvPr>
        </p:nvSpPr>
        <p:spPr>
          <a:xfrm>
            <a:off x="381164" y="685786"/>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bca4d80b7b_0_40:notes"/>
          <p:cNvSpPr txBox="1"/>
          <p:nvPr>
            <p:ph idx="1" type="body"/>
          </p:nvPr>
        </p:nvSpPr>
        <p:spPr>
          <a:xfrm>
            <a:off x="685781" y="4343381"/>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gbca4d80b7b_0_40:notes"/>
          <p:cNvSpPr/>
          <p:nvPr>
            <p:ph idx="2" type="sldImg"/>
          </p:nvPr>
        </p:nvSpPr>
        <p:spPr>
          <a:xfrm>
            <a:off x="381164" y="685786"/>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bca4d80b7b_0_45:notes"/>
          <p:cNvSpPr txBox="1"/>
          <p:nvPr>
            <p:ph idx="1" type="body"/>
          </p:nvPr>
        </p:nvSpPr>
        <p:spPr>
          <a:xfrm>
            <a:off x="685781" y="4343381"/>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gbca4d80b7b_0_45:notes"/>
          <p:cNvSpPr/>
          <p:nvPr>
            <p:ph idx="2" type="sldImg"/>
          </p:nvPr>
        </p:nvSpPr>
        <p:spPr>
          <a:xfrm>
            <a:off x="381164" y="685786"/>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bca4d80b7b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bca4d80b7b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8" name="Shape 58"/>
        <p:cNvGrpSpPr/>
        <p:nvPr/>
      </p:nvGrpSpPr>
      <p:grpSpPr>
        <a:xfrm>
          <a:off x="0" y="0"/>
          <a:ext cx="0" cy="0"/>
          <a:chOff x="0" y="0"/>
          <a:chExt cx="0" cy="0"/>
        </a:xfrm>
      </p:grpSpPr>
      <p:sp>
        <p:nvSpPr>
          <p:cNvPr id="59" name="Google Shape;59;p13"/>
          <p:cNvSpPr txBox="1"/>
          <p:nvPr>
            <p:ph type="title"/>
          </p:nvPr>
        </p:nvSpPr>
        <p:spPr>
          <a:xfrm>
            <a:off x="800100" y="481945"/>
            <a:ext cx="7543800" cy="1028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rgbClr val="262626"/>
              </a:buClr>
              <a:buSzPts val="18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60" name="Google Shape;60;p13"/>
          <p:cNvSpPr txBox="1"/>
          <p:nvPr>
            <p:ph idx="1" type="body"/>
          </p:nvPr>
        </p:nvSpPr>
        <p:spPr>
          <a:xfrm>
            <a:off x="800100" y="1577340"/>
            <a:ext cx="7543800" cy="29487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675"/>
              </a:spcBef>
              <a:spcAft>
                <a:spcPts val="0"/>
              </a:spcAft>
              <a:buSzPts val="1800"/>
              <a:buChar char="●"/>
              <a:defRPr/>
            </a:lvl1pPr>
            <a:lvl2pPr indent="-342900" lvl="1" marL="914400" rtl="0" algn="l">
              <a:lnSpc>
                <a:spcPct val="100000"/>
              </a:lnSpc>
              <a:spcBef>
                <a:spcPts val="375"/>
              </a:spcBef>
              <a:spcAft>
                <a:spcPts val="0"/>
              </a:spcAft>
              <a:buSzPts val="1800"/>
              <a:buChar char="○"/>
              <a:defRPr/>
            </a:lvl2pPr>
            <a:lvl3pPr indent="-342900" lvl="2" marL="1371600" rtl="0" algn="l">
              <a:lnSpc>
                <a:spcPct val="100000"/>
              </a:lnSpc>
              <a:spcBef>
                <a:spcPts val="1200"/>
              </a:spcBef>
              <a:spcAft>
                <a:spcPts val="0"/>
              </a:spcAft>
              <a:buSzPts val="1800"/>
              <a:buChar char="■"/>
              <a:defRPr/>
            </a:lvl3pPr>
            <a:lvl4pPr indent="-342900" lvl="3" marL="1828800" rtl="0" algn="l">
              <a:lnSpc>
                <a:spcPct val="100000"/>
              </a:lnSpc>
              <a:spcBef>
                <a:spcPts val="1200"/>
              </a:spcBef>
              <a:spcAft>
                <a:spcPts val="0"/>
              </a:spcAft>
              <a:buSzPts val="1800"/>
              <a:buChar char="●"/>
              <a:defRPr/>
            </a:lvl4pPr>
            <a:lvl5pPr indent="-342900" lvl="4" marL="2286000" rtl="0" algn="l">
              <a:lnSpc>
                <a:spcPct val="100000"/>
              </a:lnSpc>
              <a:spcBef>
                <a:spcPts val="1200"/>
              </a:spcBef>
              <a:spcAft>
                <a:spcPts val="0"/>
              </a:spcAft>
              <a:buSzPts val="1800"/>
              <a:buChar char="○"/>
              <a:defRPr/>
            </a:lvl5pPr>
            <a:lvl6pPr indent="-342900" lvl="5" marL="2743200" rtl="0" algn="l">
              <a:lnSpc>
                <a:spcPct val="100000"/>
              </a:lnSpc>
              <a:spcBef>
                <a:spcPts val="1200"/>
              </a:spcBef>
              <a:spcAft>
                <a:spcPts val="0"/>
              </a:spcAft>
              <a:buSzPts val="1800"/>
              <a:buChar char="■"/>
              <a:defRPr/>
            </a:lvl6pPr>
            <a:lvl7pPr indent="-342900" lvl="6" marL="3200400" rtl="0" algn="l">
              <a:lnSpc>
                <a:spcPct val="100000"/>
              </a:lnSpc>
              <a:spcBef>
                <a:spcPts val="1200"/>
              </a:spcBef>
              <a:spcAft>
                <a:spcPts val="0"/>
              </a:spcAft>
              <a:buSzPts val="1800"/>
              <a:buChar char="●"/>
              <a:defRPr/>
            </a:lvl7pPr>
            <a:lvl8pPr indent="-342900" lvl="7" marL="3657600" rtl="0" algn="l">
              <a:lnSpc>
                <a:spcPct val="100000"/>
              </a:lnSpc>
              <a:spcBef>
                <a:spcPts val="1200"/>
              </a:spcBef>
              <a:spcAft>
                <a:spcPts val="0"/>
              </a:spcAft>
              <a:buSzPts val="1800"/>
              <a:buChar char="○"/>
              <a:defRPr/>
            </a:lvl8pPr>
            <a:lvl9pPr indent="-342900" lvl="8" marL="4114800" rtl="0" algn="l">
              <a:lnSpc>
                <a:spcPct val="100000"/>
              </a:lnSpc>
              <a:spcBef>
                <a:spcPts val="1200"/>
              </a:spcBef>
              <a:spcAft>
                <a:spcPts val="1200"/>
              </a:spcAft>
              <a:buSzPts val="1800"/>
              <a:buChar char="■"/>
              <a:defRPr/>
            </a:lvl9pPr>
          </a:lstStyle>
          <a:p/>
        </p:txBody>
      </p:sp>
      <p:sp>
        <p:nvSpPr>
          <p:cNvPr id="61" name="Google Shape;61;p13"/>
          <p:cNvSpPr txBox="1"/>
          <p:nvPr>
            <p:ph idx="10" type="dt"/>
          </p:nvPr>
        </p:nvSpPr>
        <p:spPr>
          <a:xfrm>
            <a:off x="205740" y="4730754"/>
            <a:ext cx="2057400" cy="2055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2" name="Google Shape;62;p13"/>
          <p:cNvSpPr txBox="1"/>
          <p:nvPr>
            <p:ph idx="11" type="ftr"/>
          </p:nvPr>
        </p:nvSpPr>
        <p:spPr>
          <a:xfrm>
            <a:off x="2617470" y="4730754"/>
            <a:ext cx="3909000" cy="205500"/>
          </a:xfrm>
          <a:prstGeom prst="rect">
            <a:avLst/>
          </a:prstGeom>
          <a:noFill/>
          <a:ln>
            <a:noFill/>
          </a:ln>
        </p:spPr>
        <p:txBody>
          <a:bodyPr anchorCtr="0" anchor="b"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 name="Google Shape;63;p13"/>
          <p:cNvSpPr txBox="1"/>
          <p:nvPr>
            <p:ph idx="12" type="sldNum"/>
          </p:nvPr>
        </p:nvSpPr>
        <p:spPr>
          <a:xfrm>
            <a:off x="7852410" y="4730754"/>
            <a:ext cx="1097400" cy="205500"/>
          </a:xfrm>
          <a:prstGeom prst="rect">
            <a:avLst/>
          </a:prstGeom>
          <a:noFill/>
          <a:ln>
            <a:noFill/>
          </a:ln>
        </p:spPr>
        <p:txBody>
          <a:bodyPr anchorCtr="0" anchor="b"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hyperlink" Target="http://www.youtube.com/watch?v=LHjbRMIIhuM" TargetMode="External"/><Relationship Id="rId4" Type="http://schemas.openxmlformats.org/officeDocument/2006/relationships/image" Target="../media/image1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hyperlink" Target="http://www.youtube.com/watch?v=vAFETgpt9PA" TargetMode="External"/><Relationship Id="rId4" Type="http://schemas.openxmlformats.org/officeDocument/2006/relationships/image" Target="../media/image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hyperlink" Target="http://www.youtube.com/watch?v=_7Wo-3DtI34" TargetMode="External"/><Relationship Id="rId4" Type="http://schemas.openxmlformats.org/officeDocument/2006/relationships/image" Target="../media/image17.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9.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19.gi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hyperlink" Target="http://www.youtube.com/watch?v=uUGpaSPEjII" TargetMode="External"/><Relationship Id="rId4" Type="http://schemas.openxmlformats.org/officeDocument/2006/relationships/image" Target="../media/image16.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hyperlink" Target="http://www.youtube.com/watch?v=a1EYnngNHIA" TargetMode="External"/><Relationship Id="rId4" Type="http://schemas.openxmlformats.org/officeDocument/2006/relationships/image" Target="../media/image3.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hyperlink" Target="http://www.youtube.com/watch?v=PeB4cpRq16M" TargetMode="External"/><Relationship Id="rId4" Type="http://schemas.openxmlformats.org/officeDocument/2006/relationships/image" Target="../media/image1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1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hyperlink" Target="http://www.youtube.com/watch?v=AG2U_i_6jg4" TargetMode="External"/><Relationship Id="rId4" Type="http://schemas.openxmlformats.org/officeDocument/2006/relationships/image" Target="../media/image8.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hyperlink" Target="http://www.youtube.com/watch?v=GBCkcANMXmI" TargetMode="Externa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hyperlink" Target="http://www.youtube.com/watch?v=Umoe_9Zxme8" TargetMode="External"/><Relationship Id="rId4" Type="http://schemas.openxmlformats.org/officeDocument/2006/relationships/image" Target="../media/image14.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hyperlink" Target="http://www.youtube.com/watch?v=DqZE54i-muE" TargetMode="External"/><Relationship Id="rId4"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13.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23.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hyperlink" Target="http://www.youtube.com/watch?v=weFJHtcxJt0" TargetMode="External"/><Relationship Id="rId4" Type="http://schemas.openxmlformats.org/officeDocument/2006/relationships/image" Target="../media/image2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1.jpg"/><Relationship Id="rId4" Type="http://schemas.openxmlformats.org/officeDocument/2006/relationships/image" Target="../media/image2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hyperlink" Target="http://www.youtube.com/watch?v=hcfl3lYQy9M" TargetMode="External"/><Relationship Id="rId4" Type="http://schemas.openxmlformats.org/officeDocument/2006/relationships/image" Target="../media/image1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ctrTitle"/>
          </p:nvPr>
        </p:nvSpPr>
        <p:spPr>
          <a:xfrm>
            <a:off x="311708" y="1491019"/>
            <a:ext cx="8520600" cy="1539300"/>
          </a:xfrm>
          <a:prstGeom prst="rect">
            <a:avLst/>
          </a:prstGeom>
          <a:noFill/>
          <a:ln>
            <a:noFill/>
          </a:ln>
        </p:spPr>
        <p:txBody>
          <a:bodyPr anchorCtr="0" anchor="ctr" bIns="45700" lIns="91425" spcFirstLastPara="1" rIns="91425" wrap="square" tIns="45700">
            <a:noAutofit/>
          </a:bodyPr>
          <a:lstStyle/>
          <a:p>
            <a:pPr indent="0" lvl="0" marL="0" rtl="0" algn="ctr">
              <a:lnSpc>
                <a:spcPct val="83000"/>
              </a:lnSpc>
              <a:spcBef>
                <a:spcPts val="0"/>
              </a:spcBef>
              <a:spcAft>
                <a:spcPts val="0"/>
              </a:spcAft>
              <a:buClr>
                <a:srgbClr val="262626"/>
              </a:buClr>
              <a:buSzPts val="5400"/>
              <a:buFont typeface="Century Gothic"/>
              <a:buNone/>
            </a:pPr>
            <a:r>
              <a:rPr lang="en"/>
              <a:t>BAROQUE</a:t>
            </a:r>
            <a:br>
              <a:rPr lang="en"/>
            </a:br>
            <a:r>
              <a:rPr lang="en"/>
              <a:t>(1600 – 1750)</a:t>
            </a:r>
            <a:endParaRPr/>
          </a:p>
        </p:txBody>
      </p:sp>
      <p:sp>
        <p:nvSpPr>
          <p:cNvPr id="69" name="Google Shape;69;p14"/>
          <p:cNvSpPr txBox="1"/>
          <p:nvPr>
            <p:ph idx="1" type="subTitle"/>
          </p:nvPr>
        </p:nvSpPr>
        <p:spPr>
          <a:xfrm>
            <a:off x="311700" y="3058181"/>
            <a:ext cx="8520600" cy="5943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SzPts val="1200"/>
              <a:buNone/>
            </a:pPr>
            <a:r>
              <a:rPr lang="en"/>
              <a:t>Kenny Lim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800100" y="481945"/>
            <a:ext cx="7543800" cy="1028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3600"/>
              <a:buFont typeface="Century Gothic"/>
              <a:buNone/>
            </a:pPr>
            <a:r>
              <a:rPr lang="en"/>
              <a:t>Baroque composers</a:t>
            </a:r>
            <a:endParaRPr/>
          </a:p>
        </p:txBody>
      </p:sp>
      <p:sp>
        <p:nvSpPr>
          <p:cNvPr id="127" name="Google Shape;127;p23"/>
          <p:cNvSpPr txBox="1"/>
          <p:nvPr>
            <p:ph idx="1" type="body"/>
          </p:nvPr>
        </p:nvSpPr>
        <p:spPr>
          <a:xfrm>
            <a:off x="800100" y="1856512"/>
            <a:ext cx="7543800" cy="2211600"/>
          </a:xfrm>
          <a:prstGeom prst="rect">
            <a:avLst/>
          </a:prstGeom>
          <a:noFill/>
          <a:ln>
            <a:noFill/>
          </a:ln>
        </p:spPr>
        <p:txBody>
          <a:bodyPr anchorCtr="0" anchor="t" bIns="45700" lIns="91425" spcFirstLastPara="1" rIns="91425" wrap="square" tIns="45700">
            <a:normAutofit fontScale="77500" lnSpcReduction="20000"/>
          </a:bodyPr>
          <a:lstStyle/>
          <a:p>
            <a:pPr indent="-113188" lvl="0" marL="137160" rtl="0" algn="ctr">
              <a:lnSpc>
                <a:spcPct val="100000"/>
              </a:lnSpc>
              <a:spcBef>
                <a:spcPts val="0"/>
              </a:spcBef>
              <a:spcAft>
                <a:spcPts val="0"/>
              </a:spcAft>
              <a:buSzPct val="100000"/>
              <a:buChar char="●"/>
            </a:pPr>
            <a:r>
              <a:rPr lang="en" sz="2300"/>
              <a:t>Claudio Monteverdi (1567 – 1643)</a:t>
            </a:r>
            <a:endParaRPr sz="2300"/>
          </a:p>
          <a:p>
            <a:pPr indent="-113188" lvl="0" marL="137160" rtl="0" algn="ctr">
              <a:lnSpc>
                <a:spcPct val="100000"/>
              </a:lnSpc>
              <a:spcBef>
                <a:spcPts val="675"/>
              </a:spcBef>
              <a:spcAft>
                <a:spcPts val="0"/>
              </a:spcAft>
              <a:buSzPct val="100000"/>
              <a:buChar char="●"/>
            </a:pPr>
            <a:r>
              <a:rPr lang="en" sz="2300"/>
              <a:t>Henry Purcell (1659 – 1695)</a:t>
            </a:r>
            <a:endParaRPr sz="2300"/>
          </a:p>
          <a:p>
            <a:pPr indent="-113188" lvl="0" marL="137160" rtl="0" algn="ctr">
              <a:lnSpc>
                <a:spcPct val="100000"/>
              </a:lnSpc>
              <a:spcBef>
                <a:spcPts val="675"/>
              </a:spcBef>
              <a:spcAft>
                <a:spcPts val="0"/>
              </a:spcAft>
              <a:buSzPct val="100000"/>
              <a:buChar char="●"/>
            </a:pPr>
            <a:r>
              <a:rPr lang="en" sz="2300"/>
              <a:t>Antonio Vivaldi (1678 – 1741)</a:t>
            </a:r>
            <a:endParaRPr sz="2300"/>
          </a:p>
          <a:p>
            <a:pPr indent="-113188" lvl="0" marL="137160" rtl="0" algn="ctr">
              <a:lnSpc>
                <a:spcPct val="100000"/>
              </a:lnSpc>
              <a:spcBef>
                <a:spcPts val="675"/>
              </a:spcBef>
              <a:spcAft>
                <a:spcPts val="0"/>
              </a:spcAft>
              <a:buSzPct val="100000"/>
              <a:buChar char="●"/>
            </a:pPr>
            <a:r>
              <a:rPr lang="en" sz="2300"/>
              <a:t>Johann Sebastian Bach (1685 – 1750)</a:t>
            </a:r>
            <a:endParaRPr sz="2300"/>
          </a:p>
          <a:p>
            <a:pPr indent="-113188" lvl="0" marL="137160" rtl="0" algn="ctr">
              <a:lnSpc>
                <a:spcPct val="100000"/>
              </a:lnSpc>
              <a:spcBef>
                <a:spcPts val="675"/>
              </a:spcBef>
              <a:spcAft>
                <a:spcPts val="0"/>
              </a:spcAft>
              <a:buSzPct val="100000"/>
              <a:buChar char="●"/>
            </a:pPr>
            <a:r>
              <a:rPr lang="en" sz="2300"/>
              <a:t>George Frederik Handel (1685 – 1759)</a:t>
            </a:r>
            <a:endParaRPr sz="2300"/>
          </a:p>
          <a:p>
            <a:pPr indent="0" lvl="0" marL="137160" rtl="0" algn="ctr">
              <a:lnSpc>
                <a:spcPct val="100000"/>
              </a:lnSpc>
              <a:spcBef>
                <a:spcPts val="675"/>
              </a:spcBef>
              <a:spcAft>
                <a:spcPts val="0"/>
              </a:spcAft>
              <a:buSzPct val="100000"/>
              <a:buNone/>
            </a:pPr>
            <a:r>
              <a:t/>
            </a:r>
            <a:endParaRPr sz="2400"/>
          </a:p>
          <a:p>
            <a:pPr indent="0" lvl="0" marL="137160" rtl="0" algn="ctr">
              <a:lnSpc>
                <a:spcPct val="100000"/>
              </a:lnSpc>
              <a:spcBef>
                <a:spcPts val="675"/>
              </a:spcBef>
              <a:spcAft>
                <a:spcPts val="0"/>
              </a:spcAft>
              <a:buSzPct val="100000"/>
              <a:buNone/>
            </a:pPr>
            <a:r>
              <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800100" y="481945"/>
            <a:ext cx="7543800" cy="1028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3600"/>
              <a:buFont typeface="Century Gothic"/>
              <a:buNone/>
            </a:pPr>
            <a:r>
              <a:rPr lang="en"/>
              <a:t>Types of Baroque music</a:t>
            </a:r>
            <a:endParaRPr/>
          </a:p>
        </p:txBody>
      </p:sp>
      <p:sp>
        <p:nvSpPr>
          <p:cNvPr id="133" name="Google Shape;133;p24"/>
          <p:cNvSpPr txBox="1"/>
          <p:nvPr>
            <p:ph idx="1" type="body"/>
          </p:nvPr>
        </p:nvSpPr>
        <p:spPr>
          <a:xfrm>
            <a:off x="800100" y="1577340"/>
            <a:ext cx="7543800" cy="2948700"/>
          </a:xfrm>
          <a:prstGeom prst="rect">
            <a:avLst/>
          </a:prstGeom>
          <a:noFill/>
          <a:ln>
            <a:noFill/>
          </a:ln>
        </p:spPr>
        <p:txBody>
          <a:bodyPr anchorCtr="0" anchor="t" bIns="45700" lIns="91425" spcFirstLastPara="1" rIns="91425" wrap="square" tIns="45700">
            <a:normAutofit/>
          </a:bodyPr>
          <a:lstStyle/>
          <a:p>
            <a:pPr indent="-342900" lvl="0" marL="457200" rtl="0" algn="l">
              <a:lnSpc>
                <a:spcPct val="100000"/>
              </a:lnSpc>
              <a:spcBef>
                <a:spcPts val="0"/>
              </a:spcBef>
              <a:spcAft>
                <a:spcPts val="0"/>
              </a:spcAft>
              <a:buSzPts val="1800"/>
              <a:buChar char="●"/>
            </a:pPr>
            <a:r>
              <a:rPr lang="en"/>
              <a:t>Concerto Grosso</a:t>
            </a:r>
            <a:endParaRPr/>
          </a:p>
          <a:p>
            <a:pPr indent="-342900" lvl="0" marL="457200" rtl="0" algn="l">
              <a:lnSpc>
                <a:spcPct val="100000"/>
              </a:lnSpc>
              <a:spcBef>
                <a:spcPts val="0"/>
              </a:spcBef>
              <a:spcAft>
                <a:spcPts val="0"/>
              </a:spcAft>
              <a:buSzPts val="1800"/>
              <a:buChar char="●"/>
            </a:pPr>
            <a:r>
              <a:rPr lang="en"/>
              <a:t>Fugue</a:t>
            </a:r>
            <a:endParaRPr/>
          </a:p>
          <a:p>
            <a:pPr indent="-342900" lvl="0" marL="457200" rtl="0" algn="l">
              <a:lnSpc>
                <a:spcPct val="100000"/>
              </a:lnSpc>
              <a:spcBef>
                <a:spcPts val="0"/>
              </a:spcBef>
              <a:spcAft>
                <a:spcPts val="0"/>
              </a:spcAft>
              <a:buSzPts val="1800"/>
              <a:buChar char="●"/>
            </a:pPr>
            <a:r>
              <a:rPr lang="en"/>
              <a:t>Opera</a:t>
            </a:r>
            <a:endParaRPr/>
          </a:p>
          <a:p>
            <a:pPr indent="-342900" lvl="0" marL="457200" rtl="0" algn="l">
              <a:lnSpc>
                <a:spcPct val="100000"/>
              </a:lnSpc>
              <a:spcBef>
                <a:spcPts val="0"/>
              </a:spcBef>
              <a:spcAft>
                <a:spcPts val="0"/>
              </a:spcAft>
              <a:buSzPts val="1800"/>
              <a:buChar char="●"/>
            </a:pPr>
            <a:r>
              <a:rPr lang="en"/>
              <a:t>Baroque Suite</a:t>
            </a:r>
            <a:endParaRPr/>
          </a:p>
          <a:p>
            <a:pPr indent="-342900" lvl="0" marL="457200" rtl="0" algn="l">
              <a:lnSpc>
                <a:spcPct val="100000"/>
              </a:lnSpc>
              <a:spcBef>
                <a:spcPts val="0"/>
              </a:spcBef>
              <a:spcAft>
                <a:spcPts val="0"/>
              </a:spcAft>
              <a:buSzPts val="1800"/>
              <a:buChar char="●"/>
            </a:pPr>
            <a:r>
              <a:rPr lang="en"/>
              <a:t>Chorale &amp; Church cantata</a:t>
            </a:r>
            <a:endParaRPr/>
          </a:p>
          <a:p>
            <a:pPr indent="-342900" lvl="0" marL="457200" rtl="0" algn="l">
              <a:lnSpc>
                <a:spcPct val="100000"/>
              </a:lnSpc>
              <a:spcBef>
                <a:spcPts val="0"/>
              </a:spcBef>
              <a:spcAft>
                <a:spcPts val="0"/>
              </a:spcAft>
              <a:buSzPts val="1800"/>
              <a:buChar char="●"/>
            </a:pPr>
            <a:r>
              <a:rPr lang="en"/>
              <a:t>Oratorio</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800100" y="481945"/>
            <a:ext cx="7543800" cy="1028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3600"/>
              <a:buFont typeface="Century Gothic"/>
              <a:buNone/>
            </a:pPr>
            <a:r>
              <a:rPr lang="en"/>
              <a:t>Concerto Grosso</a:t>
            </a:r>
            <a:endParaRPr/>
          </a:p>
        </p:txBody>
      </p:sp>
      <p:sp>
        <p:nvSpPr>
          <p:cNvPr id="139" name="Google Shape;139;p25"/>
          <p:cNvSpPr txBox="1"/>
          <p:nvPr>
            <p:ph idx="1" type="body"/>
          </p:nvPr>
        </p:nvSpPr>
        <p:spPr>
          <a:xfrm>
            <a:off x="800100" y="1577340"/>
            <a:ext cx="7543800" cy="2948700"/>
          </a:xfrm>
          <a:prstGeom prst="rect">
            <a:avLst/>
          </a:prstGeom>
          <a:noFill/>
          <a:ln>
            <a:noFill/>
          </a:ln>
        </p:spPr>
        <p:txBody>
          <a:bodyPr anchorCtr="0" anchor="t" bIns="45700" lIns="91425" spcFirstLastPara="1" rIns="91425" wrap="square" tIns="45700">
            <a:normAutofit/>
          </a:bodyPr>
          <a:lstStyle/>
          <a:p>
            <a:pPr indent="-342900" lvl="0" marL="457200" rtl="0" algn="l">
              <a:lnSpc>
                <a:spcPct val="100000"/>
              </a:lnSpc>
              <a:spcBef>
                <a:spcPts val="0"/>
              </a:spcBef>
              <a:spcAft>
                <a:spcPts val="0"/>
              </a:spcAft>
              <a:buSzPts val="1800"/>
              <a:buChar char="●"/>
            </a:pPr>
            <a:r>
              <a:rPr lang="en" sz="1800"/>
              <a:t>A small group of soloist pitted against a larger group of players called the </a:t>
            </a:r>
            <a:r>
              <a:rPr b="1" i="1" lang="en" sz="1800"/>
              <a:t>tutti</a:t>
            </a:r>
            <a:r>
              <a:rPr lang="en" sz="1800"/>
              <a:t> (All</a:t>
            </a:r>
            <a:r>
              <a:rPr lang="en"/>
              <a:t>)</a:t>
            </a:r>
            <a:endParaRPr/>
          </a:p>
          <a:p>
            <a:pPr indent="-342900" lvl="0" marL="457200" rtl="0" algn="l">
              <a:lnSpc>
                <a:spcPct val="100000"/>
              </a:lnSpc>
              <a:spcBef>
                <a:spcPts val="0"/>
              </a:spcBef>
              <a:spcAft>
                <a:spcPts val="0"/>
              </a:spcAft>
              <a:buSzPts val="1800"/>
              <a:buChar char="●"/>
            </a:pPr>
            <a:r>
              <a:rPr lang="en" sz="1800"/>
              <a:t>Usually </a:t>
            </a:r>
            <a:r>
              <a:rPr b="1" lang="en" sz="1800"/>
              <a:t>two to four </a:t>
            </a:r>
            <a:r>
              <a:rPr lang="en" sz="1800"/>
              <a:t>soloist play with anywhere from eight or more musicians for the tutti.</a:t>
            </a:r>
            <a:endParaRPr/>
          </a:p>
          <a:p>
            <a:pPr indent="-342900" lvl="0" marL="457200" rtl="0" algn="l">
              <a:lnSpc>
                <a:spcPct val="100000"/>
              </a:lnSpc>
              <a:spcBef>
                <a:spcPts val="0"/>
              </a:spcBef>
              <a:spcAft>
                <a:spcPts val="0"/>
              </a:spcAft>
              <a:buSzPts val="1800"/>
              <a:buChar char="●"/>
            </a:pPr>
            <a:r>
              <a:rPr lang="en" sz="1800"/>
              <a:t>A concerto grosso normally consists of </a:t>
            </a:r>
            <a:r>
              <a:rPr b="1" lang="en" sz="1800"/>
              <a:t>three movements</a:t>
            </a:r>
            <a:r>
              <a:rPr lang="en" sz="1800"/>
              <a:t>: FAST, SLOW, FAST)</a:t>
            </a:r>
            <a:endParaRPr/>
          </a:p>
          <a:p>
            <a:pPr indent="-342900" lvl="1" marL="914400" rtl="0" algn="l">
              <a:lnSpc>
                <a:spcPct val="100000"/>
              </a:lnSpc>
              <a:spcBef>
                <a:spcPts val="0"/>
              </a:spcBef>
              <a:spcAft>
                <a:spcPts val="0"/>
              </a:spcAft>
              <a:buSzPts val="1800"/>
              <a:buChar char="○"/>
            </a:pPr>
            <a:r>
              <a:rPr lang="en" sz="1800"/>
              <a:t>1</a:t>
            </a:r>
            <a:r>
              <a:rPr baseline="30000" lang="en" sz="1800"/>
              <a:t>st</a:t>
            </a:r>
            <a:r>
              <a:rPr lang="en" sz="1800"/>
              <a:t> movment (FAST): Ususally vigorous and determined</a:t>
            </a:r>
            <a:endParaRPr/>
          </a:p>
          <a:p>
            <a:pPr indent="-342900" lvl="1" marL="914400" rtl="0" algn="l">
              <a:lnSpc>
                <a:spcPct val="100000"/>
              </a:lnSpc>
              <a:spcBef>
                <a:spcPts val="0"/>
              </a:spcBef>
              <a:spcAft>
                <a:spcPts val="0"/>
              </a:spcAft>
              <a:buSzPts val="1800"/>
              <a:buChar char="○"/>
            </a:pPr>
            <a:r>
              <a:rPr lang="en" sz="1800"/>
              <a:t>2</a:t>
            </a:r>
            <a:r>
              <a:rPr baseline="30000" lang="en" sz="1800"/>
              <a:t>nd</a:t>
            </a:r>
            <a:r>
              <a:rPr lang="en" sz="1800"/>
              <a:t> movement (SLOW): Quieter, often lyrical and intimate</a:t>
            </a:r>
            <a:endParaRPr/>
          </a:p>
          <a:p>
            <a:pPr indent="-342900" lvl="1" marL="914400" rtl="0" algn="l">
              <a:lnSpc>
                <a:spcPct val="100000"/>
              </a:lnSpc>
              <a:spcBef>
                <a:spcPts val="0"/>
              </a:spcBef>
              <a:spcAft>
                <a:spcPts val="0"/>
              </a:spcAft>
              <a:buSzPts val="1800"/>
              <a:buChar char="○"/>
            </a:pPr>
            <a:r>
              <a:rPr lang="en" sz="1800"/>
              <a:t>3</a:t>
            </a:r>
            <a:r>
              <a:rPr baseline="30000" lang="en" sz="1800"/>
              <a:t>rd</a:t>
            </a:r>
            <a:r>
              <a:rPr lang="en" sz="1800"/>
              <a:t> movement (FAST): lively and carefree, sometimes dancelike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800100" y="481945"/>
            <a:ext cx="7543800" cy="1028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3600"/>
              <a:buFont typeface="Century Gothic"/>
              <a:buNone/>
            </a:pPr>
            <a:r>
              <a:rPr lang="en"/>
              <a:t>Ritornello Form</a:t>
            </a:r>
            <a:endParaRPr/>
          </a:p>
        </p:txBody>
      </p:sp>
      <p:sp>
        <p:nvSpPr>
          <p:cNvPr id="145" name="Google Shape;145;p26"/>
          <p:cNvSpPr txBox="1"/>
          <p:nvPr>
            <p:ph idx="1" type="body"/>
          </p:nvPr>
        </p:nvSpPr>
        <p:spPr>
          <a:xfrm>
            <a:off x="800100" y="1353549"/>
            <a:ext cx="7543800" cy="1498500"/>
          </a:xfrm>
          <a:prstGeom prst="rect">
            <a:avLst/>
          </a:prstGeom>
          <a:noFill/>
          <a:ln>
            <a:noFill/>
          </a:ln>
        </p:spPr>
        <p:txBody>
          <a:bodyPr anchorCtr="0" anchor="t" bIns="45700" lIns="91425" spcFirstLastPara="1" rIns="91425" wrap="square" tIns="45700">
            <a:noAutofit/>
          </a:bodyPr>
          <a:lstStyle/>
          <a:p>
            <a:pPr indent="-130810" lvl="0" marL="137160" rtl="0" algn="l">
              <a:lnSpc>
                <a:spcPct val="80000"/>
              </a:lnSpc>
              <a:spcBef>
                <a:spcPts val="0"/>
              </a:spcBef>
              <a:spcAft>
                <a:spcPts val="0"/>
              </a:spcAft>
              <a:buSzPts val="1800"/>
              <a:buChar char="●"/>
            </a:pPr>
            <a:r>
              <a:rPr lang="en"/>
              <a:t>Based on </a:t>
            </a:r>
            <a:r>
              <a:rPr b="1" lang="en"/>
              <a:t>alternation</a:t>
            </a:r>
            <a:r>
              <a:rPr lang="en"/>
              <a:t> between tutti and solo sections</a:t>
            </a:r>
            <a:endParaRPr/>
          </a:p>
          <a:p>
            <a:pPr indent="-130810" lvl="0" marL="137160" rtl="0" algn="l">
              <a:lnSpc>
                <a:spcPct val="80000"/>
              </a:lnSpc>
              <a:spcBef>
                <a:spcPts val="675"/>
              </a:spcBef>
              <a:spcAft>
                <a:spcPts val="0"/>
              </a:spcAft>
              <a:buSzPts val="1800"/>
              <a:buChar char="●"/>
            </a:pPr>
            <a:r>
              <a:rPr b="1" lang="en"/>
              <a:t>Ritornello</a:t>
            </a:r>
            <a:r>
              <a:rPr lang="en"/>
              <a:t> is used to describe the </a:t>
            </a:r>
            <a:r>
              <a:rPr b="1" lang="en"/>
              <a:t>opening theme</a:t>
            </a:r>
            <a:r>
              <a:rPr lang="en"/>
              <a:t> in ritornello forms, it is usually played by the </a:t>
            </a:r>
            <a:r>
              <a:rPr b="1" lang="en"/>
              <a:t>tutti</a:t>
            </a:r>
            <a:r>
              <a:rPr lang="en"/>
              <a:t>, and will return throughout the piece in </a:t>
            </a:r>
            <a:r>
              <a:rPr b="1" lang="en"/>
              <a:t>different keys.</a:t>
            </a:r>
            <a:endParaRPr/>
          </a:p>
          <a:p>
            <a:pPr indent="-130810" lvl="0" marL="137160" rtl="0" algn="l">
              <a:lnSpc>
                <a:spcPct val="80000"/>
              </a:lnSpc>
              <a:spcBef>
                <a:spcPts val="675"/>
              </a:spcBef>
              <a:spcAft>
                <a:spcPts val="0"/>
              </a:spcAft>
              <a:buSzPts val="1800"/>
              <a:buChar char="●"/>
            </a:pPr>
            <a:r>
              <a:rPr lang="en"/>
              <a:t>Used in 1</a:t>
            </a:r>
            <a:r>
              <a:rPr baseline="30000" lang="en"/>
              <a:t>st</a:t>
            </a:r>
            <a:r>
              <a:rPr lang="en"/>
              <a:t> and 3</a:t>
            </a:r>
            <a:r>
              <a:rPr baseline="30000" lang="en"/>
              <a:t>rd</a:t>
            </a:r>
            <a:r>
              <a:rPr lang="en"/>
              <a:t> movement of Concerto Grosso</a:t>
            </a:r>
            <a:endParaRPr/>
          </a:p>
          <a:p>
            <a:pPr indent="-51435" lvl="0" marL="137160" rtl="0" algn="l">
              <a:lnSpc>
                <a:spcPct val="80000"/>
              </a:lnSpc>
              <a:spcBef>
                <a:spcPts val="675"/>
              </a:spcBef>
              <a:spcAft>
                <a:spcPts val="0"/>
              </a:spcAft>
              <a:buSzPts val="743"/>
              <a:buNone/>
            </a:pPr>
            <a:r>
              <a:t/>
            </a:r>
            <a:endParaRPr b="1"/>
          </a:p>
          <a:p>
            <a:pPr indent="-51435" lvl="0" marL="137160" rtl="0" algn="l">
              <a:lnSpc>
                <a:spcPct val="80000"/>
              </a:lnSpc>
              <a:spcBef>
                <a:spcPts val="675"/>
              </a:spcBef>
              <a:spcAft>
                <a:spcPts val="0"/>
              </a:spcAft>
              <a:buSzPts val="743"/>
              <a:buNone/>
            </a:pPr>
            <a:r>
              <a:t/>
            </a:r>
            <a:endParaRPr b="1" sz="989"/>
          </a:p>
        </p:txBody>
      </p:sp>
      <p:sp>
        <p:nvSpPr>
          <p:cNvPr id="146" name="Google Shape;146;p26"/>
          <p:cNvSpPr txBox="1"/>
          <p:nvPr/>
        </p:nvSpPr>
        <p:spPr>
          <a:xfrm>
            <a:off x="2405807" y="2967625"/>
            <a:ext cx="5235900" cy="1816200"/>
          </a:xfrm>
          <a:prstGeom prst="rect">
            <a:avLst/>
          </a:prstGeom>
          <a:noFill/>
          <a:ln>
            <a:noFill/>
          </a:ln>
        </p:spPr>
        <p:txBody>
          <a:bodyPr anchorCtr="0" anchor="t" bIns="45700" lIns="91425" spcFirstLastPara="1" rIns="91425" wrap="square" tIns="45700">
            <a:spAutoFit/>
          </a:bodyPr>
          <a:lstStyle/>
          <a:p>
            <a:pPr indent="-231775" lvl="0" marL="257175" marR="0" rtl="0" algn="l">
              <a:spcBef>
                <a:spcPts val="0"/>
              </a:spcBef>
              <a:spcAft>
                <a:spcPts val="0"/>
              </a:spcAft>
              <a:buClr>
                <a:schemeClr val="dk1"/>
              </a:buClr>
              <a:buSzPts val="1600"/>
              <a:buFont typeface="Century Gothic"/>
              <a:buAutoNum type="arabicPeriod"/>
            </a:pPr>
            <a:r>
              <a:rPr b="0" i="0" lang="en" sz="1600" u="none" cap="none" strike="noStrike">
                <a:solidFill>
                  <a:schemeClr val="dk1"/>
                </a:solidFill>
                <a:latin typeface="Century Gothic"/>
                <a:ea typeface="Century Gothic"/>
                <a:cs typeface="Century Gothic"/>
                <a:sym typeface="Century Gothic"/>
              </a:rPr>
              <a:t>a. Tutti (</a:t>
            </a:r>
            <a:r>
              <a:rPr b="0" i="1" lang="en" sz="1600" u="none" cap="none" strike="noStrike">
                <a:solidFill>
                  <a:schemeClr val="dk1"/>
                </a:solidFill>
                <a:latin typeface="Century Gothic"/>
                <a:ea typeface="Century Gothic"/>
                <a:cs typeface="Century Gothic"/>
                <a:sym typeface="Century Gothic"/>
              </a:rPr>
              <a:t>f</a:t>
            </a:r>
            <a:r>
              <a:rPr b="0" i="0" lang="en" sz="1600" u="none" cap="none" strike="noStrike">
                <a:solidFill>
                  <a:schemeClr val="dk1"/>
                </a:solidFill>
                <a:latin typeface="Century Gothic"/>
                <a:ea typeface="Century Gothic"/>
                <a:cs typeface="Century Gothic"/>
                <a:sym typeface="Century Gothic"/>
              </a:rPr>
              <a:t>), ritornello in home key</a:t>
            </a:r>
            <a:br>
              <a:rPr b="0" i="0" lang="en" sz="1600" u="none" cap="none" strike="noStrike">
                <a:solidFill>
                  <a:schemeClr val="dk1"/>
                </a:solidFill>
                <a:latin typeface="Century Gothic"/>
                <a:ea typeface="Century Gothic"/>
                <a:cs typeface="Century Gothic"/>
                <a:sym typeface="Century Gothic"/>
              </a:rPr>
            </a:br>
            <a:r>
              <a:rPr b="0" i="0" lang="en" sz="1600" u="none" cap="none" strike="noStrike">
                <a:solidFill>
                  <a:schemeClr val="dk1"/>
                </a:solidFill>
                <a:latin typeface="Century Gothic"/>
                <a:ea typeface="Century Gothic"/>
                <a:cs typeface="Century Gothic"/>
                <a:sym typeface="Century Gothic"/>
              </a:rPr>
              <a:t>b. Solo</a:t>
            </a:r>
            <a:endParaRPr sz="1600"/>
          </a:p>
          <a:p>
            <a:pPr indent="-231775" lvl="0" marL="257175" marR="0" rtl="0" algn="l">
              <a:spcBef>
                <a:spcPts val="0"/>
              </a:spcBef>
              <a:spcAft>
                <a:spcPts val="0"/>
              </a:spcAft>
              <a:buClr>
                <a:schemeClr val="dk1"/>
              </a:buClr>
              <a:buSzPts val="1600"/>
              <a:buFont typeface="Century Gothic"/>
              <a:buAutoNum type="arabicPeriod"/>
            </a:pPr>
            <a:r>
              <a:rPr b="0" i="0" lang="en" sz="1600" u="none" cap="none" strike="noStrike">
                <a:solidFill>
                  <a:schemeClr val="dk1"/>
                </a:solidFill>
                <a:latin typeface="Century Gothic"/>
                <a:ea typeface="Century Gothic"/>
                <a:cs typeface="Century Gothic"/>
                <a:sym typeface="Century Gothic"/>
              </a:rPr>
              <a:t>a. Tutti (</a:t>
            </a:r>
            <a:r>
              <a:rPr b="0" i="1" lang="en" sz="1600" u="none" cap="none" strike="noStrike">
                <a:solidFill>
                  <a:schemeClr val="dk1"/>
                </a:solidFill>
                <a:latin typeface="Century Gothic"/>
                <a:ea typeface="Century Gothic"/>
                <a:cs typeface="Century Gothic"/>
                <a:sym typeface="Century Gothic"/>
              </a:rPr>
              <a:t>f</a:t>
            </a:r>
            <a:r>
              <a:rPr b="0" i="0" lang="en" sz="1600" u="none" cap="none" strike="noStrike">
                <a:solidFill>
                  <a:schemeClr val="dk1"/>
                </a:solidFill>
                <a:latin typeface="Century Gothic"/>
                <a:ea typeface="Century Gothic"/>
                <a:cs typeface="Century Gothic"/>
                <a:sym typeface="Century Gothic"/>
              </a:rPr>
              <a:t>), ritornello fragment</a:t>
            </a:r>
            <a:br>
              <a:rPr b="0" i="0" lang="en" sz="1600" u="none" cap="none" strike="noStrike">
                <a:solidFill>
                  <a:schemeClr val="dk1"/>
                </a:solidFill>
                <a:latin typeface="Century Gothic"/>
                <a:ea typeface="Century Gothic"/>
                <a:cs typeface="Century Gothic"/>
                <a:sym typeface="Century Gothic"/>
              </a:rPr>
            </a:br>
            <a:r>
              <a:rPr b="0" i="0" lang="en" sz="1600" u="none" cap="none" strike="noStrike">
                <a:solidFill>
                  <a:schemeClr val="dk1"/>
                </a:solidFill>
                <a:latin typeface="Century Gothic"/>
                <a:ea typeface="Century Gothic"/>
                <a:cs typeface="Century Gothic"/>
                <a:sym typeface="Century Gothic"/>
              </a:rPr>
              <a:t>b. Solo</a:t>
            </a:r>
            <a:endParaRPr sz="1600"/>
          </a:p>
          <a:p>
            <a:pPr indent="-231775" lvl="0" marL="257175" marR="0" rtl="0" algn="l">
              <a:spcBef>
                <a:spcPts val="0"/>
              </a:spcBef>
              <a:spcAft>
                <a:spcPts val="0"/>
              </a:spcAft>
              <a:buClr>
                <a:schemeClr val="dk1"/>
              </a:buClr>
              <a:buSzPts val="1600"/>
              <a:buFont typeface="Century Gothic"/>
              <a:buAutoNum type="arabicPeriod"/>
            </a:pPr>
            <a:r>
              <a:rPr b="0" i="0" lang="en" sz="1600" u="none" cap="none" strike="noStrike">
                <a:solidFill>
                  <a:schemeClr val="dk1"/>
                </a:solidFill>
                <a:latin typeface="Century Gothic"/>
                <a:ea typeface="Century Gothic"/>
                <a:cs typeface="Century Gothic"/>
                <a:sym typeface="Century Gothic"/>
              </a:rPr>
              <a:t>a. Tutti (</a:t>
            </a:r>
            <a:r>
              <a:rPr b="0" i="1" lang="en" sz="1600" u="none" cap="none" strike="noStrike">
                <a:solidFill>
                  <a:schemeClr val="dk1"/>
                </a:solidFill>
                <a:latin typeface="Century Gothic"/>
                <a:ea typeface="Century Gothic"/>
                <a:cs typeface="Century Gothic"/>
                <a:sym typeface="Century Gothic"/>
              </a:rPr>
              <a:t>f</a:t>
            </a:r>
            <a:r>
              <a:rPr b="0" i="0" lang="en" sz="1600" u="none" cap="none" strike="noStrike">
                <a:solidFill>
                  <a:schemeClr val="dk1"/>
                </a:solidFill>
                <a:latin typeface="Century Gothic"/>
                <a:ea typeface="Century Gothic"/>
                <a:cs typeface="Century Gothic"/>
                <a:sym typeface="Century Gothic"/>
              </a:rPr>
              <a:t>), ritornello fragment</a:t>
            </a:r>
            <a:br>
              <a:rPr b="0" i="0" lang="en" sz="1600" u="none" cap="none" strike="noStrike">
                <a:solidFill>
                  <a:schemeClr val="dk1"/>
                </a:solidFill>
                <a:latin typeface="Century Gothic"/>
                <a:ea typeface="Century Gothic"/>
                <a:cs typeface="Century Gothic"/>
                <a:sym typeface="Century Gothic"/>
              </a:rPr>
            </a:br>
            <a:r>
              <a:rPr b="0" i="0" lang="en" sz="1600" u="none" cap="none" strike="noStrike">
                <a:solidFill>
                  <a:schemeClr val="dk1"/>
                </a:solidFill>
                <a:latin typeface="Century Gothic"/>
                <a:ea typeface="Century Gothic"/>
                <a:cs typeface="Century Gothic"/>
                <a:sym typeface="Century Gothic"/>
              </a:rPr>
              <a:t>b. Solo</a:t>
            </a:r>
            <a:endParaRPr sz="1600"/>
          </a:p>
          <a:p>
            <a:pPr indent="-231775" lvl="0" marL="257175" marR="0" rtl="0" algn="l">
              <a:spcBef>
                <a:spcPts val="0"/>
              </a:spcBef>
              <a:spcAft>
                <a:spcPts val="0"/>
              </a:spcAft>
              <a:buClr>
                <a:schemeClr val="dk1"/>
              </a:buClr>
              <a:buSzPts val="1600"/>
              <a:buFont typeface="Century Gothic"/>
              <a:buAutoNum type="arabicPeriod"/>
            </a:pPr>
            <a:r>
              <a:rPr b="0" i="0" lang="en" sz="1600" u="none" cap="none" strike="noStrike">
                <a:solidFill>
                  <a:schemeClr val="dk1"/>
                </a:solidFill>
                <a:latin typeface="Century Gothic"/>
                <a:ea typeface="Century Gothic"/>
                <a:cs typeface="Century Gothic"/>
                <a:sym typeface="Century Gothic"/>
              </a:rPr>
              <a:t>Tutti (</a:t>
            </a:r>
            <a:r>
              <a:rPr b="0" i="1" lang="en" sz="1600" u="none" cap="none" strike="noStrike">
                <a:solidFill>
                  <a:schemeClr val="dk1"/>
                </a:solidFill>
                <a:latin typeface="Century Gothic"/>
                <a:ea typeface="Century Gothic"/>
                <a:cs typeface="Century Gothic"/>
                <a:sym typeface="Century Gothic"/>
              </a:rPr>
              <a:t>f</a:t>
            </a:r>
            <a:r>
              <a:rPr b="0" i="0" lang="en" sz="1600" u="none" cap="none" strike="noStrike">
                <a:solidFill>
                  <a:schemeClr val="dk1"/>
                </a:solidFill>
                <a:latin typeface="Century Gothic"/>
                <a:ea typeface="Century Gothic"/>
                <a:cs typeface="Century Gothic"/>
                <a:sym typeface="Century Gothic"/>
              </a:rPr>
              <a:t>), ritornello in home key</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800100" y="481945"/>
            <a:ext cx="7543800" cy="1028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262626"/>
              </a:buClr>
              <a:buSzPct val="85714"/>
              <a:buFont typeface="Century Gothic"/>
              <a:buNone/>
            </a:pPr>
            <a:r>
              <a:rPr lang="en"/>
              <a:t>Johann Sebastian Bach (1685 – 1750)</a:t>
            </a:r>
            <a:endParaRPr/>
          </a:p>
        </p:txBody>
      </p:sp>
      <p:sp>
        <p:nvSpPr>
          <p:cNvPr id="152" name="Google Shape;152;p27"/>
          <p:cNvSpPr txBox="1"/>
          <p:nvPr>
            <p:ph idx="1" type="body"/>
          </p:nvPr>
        </p:nvSpPr>
        <p:spPr>
          <a:xfrm>
            <a:off x="3393150" y="1374225"/>
            <a:ext cx="5294100" cy="3636300"/>
          </a:xfrm>
          <a:prstGeom prst="rect">
            <a:avLst/>
          </a:prstGeom>
          <a:noFill/>
          <a:ln>
            <a:noFill/>
          </a:ln>
        </p:spPr>
        <p:txBody>
          <a:bodyPr anchorCtr="0" anchor="t" bIns="45700" lIns="91425" spcFirstLastPara="1" rIns="91425" wrap="square" tIns="45700">
            <a:noAutofit/>
          </a:bodyPr>
          <a:lstStyle/>
          <a:p>
            <a:pPr indent="-124460" lvl="0" marL="137160" rtl="0" algn="l">
              <a:lnSpc>
                <a:spcPct val="100000"/>
              </a:lnSpc>
              <a:spcBef>
                <a:spcPts val="0"/>
              </a:spcBef>
              <a:spcAft>
                <a:spcPts val="0"/>
              </a:spcAft>
              <a:buSzPts val="1600"/>
              <a:buChar char="●"/>
            </a:pPr>
            <a:r>
              <a:rPr lang="en" sz="1600"/>
              <a:t>His music was principally written for the Lutheran church</a:t>
            </a:r>
            <a:endParaRPr sz="1600"/>
          </a:p>
          <a:p>
            <a:pPr indent="-124460" lvl="0" marL="137160" rtl="0" algn="l">
              <a:lnSpc>
                <a:spcPct val="100000"/>
              </a:lnSpc>
              <a:spcBef>
                <a:spcPts val="675"/>
              </a:spcBef>
              <a:spcAft>
                <a:spcPts val="0"/>
              </a:spcAft>
              <a:buSzPts val="1600"/>
              <a:buChar char="●"/>
            </a:pPr>
            <a:r>
              <a:rPr lang="en" sz="1600"/>
              <a:t>Composed a total of 1128 pieces, 23 further works were lost or unfinished.</a:t>
            </a:r>
            <a:endParaRPr sz="1600"/>
          </a:p>
          <a:p>
            <a:pPr indent="-124460" lvl="0" marL="137160" rtl="0" algn="l">
              <a:lnSpc>
                <a:spcPct val="100000"/>
              </a:lnSpc>
              <a:spcBef>
                <a:spcPts val="675"/>
              </a:spcBef>
              <a:spcAft>
                <a:spcPts val="0"/>
              </a:spcAft>
              <a:buSzPts val="1600"/>
              <a:buChar char="●"/>
            </a:pPr>
            <a:r>
              <a:rPr lang="en" sz="1600"/>
              <a:t>His music is unique in its </a:t>
            </a:r>
            <a:r>
              <a:rPr b="1" lang="en" sz="1600"/>
              <a:t>combination</a:t>
            </a:r>
            <a:r>
              <a:rPr lang="en" sz="1600"/>
              <a:t> of polyphonic texture and rich harmony</a:t>
            </a:r>
            <a:endParaRPr sz="1600"/>
          </a:p>
          <a:p>
            <a:pPr indent="-124460" lvl="0" marL="137160" rtl="0" algn="l">
              <a:lnSpc>
                <a:spcPct val="100000"/>
              </a:lnSpc>
              <a:spcBef>
                <a:spcPts val="675"/>
              </a:spcBef>
              <a:spcAft>
                <a:spcPts val="0"/>
              </a:spcAft>
              <a:buSzPts val="1600"/>
              <a:buChar char="●"/>
            </a:pPr>
            <a:r>
              <a:rPr lang="en" sz="1600"/>
              <a:t>Several melodic lines of </a:t>
            </a:r>
            <a:r>
              <a:rPr b="1" lang="en" sz="1600"/>
              <a:t>equal importance</a:t>
            </a:r>
            <a:r>
              <a:rPr lang="en" sz="1600"/>
              <a:t> often occur at once</a:t>
            </a:r>
            <a:endParaRPr sz="1600"/>
          </a:p>
          <a:p>
            <a:pPr indent="-124460" lvl="0" marL="137160" rtl="0" algn="l">
              <a:lnSpc>
                <a:spcPct val="100000"/>
              </a:lnSpc>
              <a:spcBef>
                <a:spcPts val="675"/>
              </a:spcBef>
              <a:spcAft>
                <a:spcPts val="0"/>
              </a:spcAft>
              <a:buSzPts val="1600"/>
              <a:buChar char="●"/>
            </a:pPr>
            <a:r>
              <a:rPr lang="en" sz="1600"/>
              <a:t>Unity of mood</a:t>
            </a:r>
            <a:endParaRPr sz="1600"/>
          </a:p>
          <a:p>
            <a:pPr indent="-124460" lvl="0" marL="137160" rtl="0" algn="l">
              <a:lnSpc>
                <a:spcPct val="100000"/>
              </a:lnSpc>
              <a:spcBef>
                <a:spcPts val="675"/>
              </a:spcBef>
              <a:spcAft>
                <a:spcPts val="0"/>
              </a:spcAft>
              <a:buSzPts val="1600"/>
              <a:buChar char="●"/>
            </a:pPr>
            <a:r>
              <a:rPr lang="en" sz="1600"/>
              <a:t>Likes to elaborate a single melodic idea in a piece</a:t>
            </a:r>
            <a:endParaRPr sz="1600"/>
          </a:p>
          <a:p>
            <a:pPr indent="-124460" lvl="0" marL="137160" rtl="0" algn="l">
              <a:lnSpc>
                <a:spcPct val="100000"/>
              </a:lnSpc>
              <a:spcBef>
                <a:spcPts val="675"/>
              </a:spcBef>
              <a:spcAft>
                <a:spcPts val="0"/>
              </a:spcAft>
              <a:buSzPts val="1600"/>
              <a:buChar char="●"/>
            </a:pPr>
            <a:r>
              <a:rPr lang="en" sz="1600"/>
              <a:t>Church music also uses </a:t>
            </a:r>
            <a:r>
              <a:rPr b="1" lang="en" sz="1600"/>
              <a:t>operatic forms</a:t>
            </a:r>
            <a:r>
              <a:rPr lang="en" sz="1600"/>
              <a:t> like the aria and recitative</a:t>
            </a:r>
            <a:endParaRPr sz="1600"/>
          </a:p>
          <a:p>
            <a:pPr indent="-22860" lvl="0" marL="137160" rtl="0" algn="l">
              <a:lnSpc>
                <a:spcPct val="100000"/>
              </a:lnSpc>
              <a:spcBef>
                <a:spcPts val="675"/>
              </a:spcBef>
              <a:spcAft>
                <a:spcPts val="0"/>
              </a:spcAft>
              <a:buSzPts val="1800"/>
              <a:buNone/>
            </a:pPr>
            <a:r>
              <a:t/>
            </a:r>
            <a:endParaRPr sz="1600"/>
          </a:p>
        </p:txBody>
      </p:sp>
      <p:pic>
        <p:nvPicPr>
          <p:cNvPr id="153" name="Google Shape;153;p27"/>
          <p:cNvPicPr preferRelativeResize="0"/>
          <p:nvPr/>
        </p:nvPicPr>
        <p:blipFill rotWithShape="1">
          <a:blip r:embed="rId3">
            <a:alphaModFix/>
          </a:blip>
          <a:srcRect b="0" l="0" r="0" t="0"/>
          <a:stretch/>
        </p:blipFill>
        <p:spPr>
          <a:xfrm>
            <a:off x="800101" y="1732750"/>
            <a:ext cx="1694930" cy="219764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800100" y="481945"/>
            <a:ext cx="7543800" cy="1028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262626"/>
              </a:buClr>
              <a:buSzPct val="85714"/>
              <a:buFont typeface="Century Gothic"/>
              <a:buNone/>
            </a:pPr>
            <a:r>
              <a:rPr lang="en"/>
              <a:t>Bach Brandenburg Concerto No.5</a:t>
            </a:r>
            <a:endParaRPr/>
          </a:p>
        </p:txBody>
      </p:sp>
      <p:pic>
        <p:nvPicPr>
          <p:cNvPr descr="The Netherlands Bach Society performs the 'Brandenburg' Concerto in D major for All of Bach. Bach himself never went to Amsterdam, and Rembrandt never went to Leipzig or Berlin. However, there were many ties between the Republic of the Netherlands and Bach’s employers. Nowadays, both Rembrandt’s paintings and Bach’s music are regarded as icons of European art, and here they are presented as a unique combination for eye and ear.&#10;&#10;For this recording, we were guests at the Gallery of Honour at the Rijksmuseum, in Amsterdam. We were invited to come and perform Bach’s unusual ‘Brandenburg' Concerto no. 5 in order to celebrate the loan of an exceptional harpsichord to the museum. For the recording, the original instrument, built by Johannes Ruckers in 1640, was played by harpsichordist Richard Egarr.&#10;&#10;Recorded for the project All of Bach on May 11th 2018 at the Rijksmuseum, Amsterdam. If you want to help us complete All of Bach, please subscribe to our channel http://bit.ly/2vhCeFB and consider donating http://bit.ly/2uZuMj5.&#10;&#10;For the interview with violinist Shunske Sato and harpsichordist Richard Egarr on 'Brandenburg' Concerto in D major go to https://www.youtube.com/watch?v=rMKkrhVwZd0&#10;For more information on BWV 1050 and this production go to http://allofbach.com/en/bwv/bwv-1050/&#10;&#10;All of Bach is a project of the Netherlands Bach Society / Nederlandse Bachvereniging, offering high-quality film recordings of the works by Johann Sebastian Bach, performed by the Netherlands Bach Society and her guest musicians. Visit our free online treasury for more videos and background material http://allofbach.com/en/. For concert dates and further information go to https://www.bachvereniging.nl/nederlandse-bachvereniging. &#10;&#10;Netherlands Bach Society&#10;Shunske Sato, violin and direction&#10;Marten Root, traverso&#10;Richard Egarr, harpsichordist&#10;Harpsichord: Johannes Ruckers, 1640" id="159" name="Google Shape;159;p28" title="Bach - Brandenburg Concerto No. 5 in D major BWV 1050 - Sato | Netherlands Bach Society">
            <a:hlinkClick r:id="rId3"/>
          </p:cNvPr>
          <p:cNvPicPr preferRelativeResize="0"/>
          <p:nvPr/>
        </p:nvPicPr>
        <p:blipFill>
          <a:blip r:embed="rId4">
            <a:alphaModFix/>
          </a:blip>
          <a:stretch>
            <a:fillRect/>
          </a:stretch>
        </p:blipFill>
        <p:spPr>
          <a:xfrm>
            <a:off x="2353300" y="1589745"/>
            <a:ext cx="4437406" cy="332805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800100" y="481945"/>
            <a:ext cx="7543800" cy="1028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3600"/>
              <a:buFont typeface="Century Gothic"/>
              <a:buNone/>
            </a:pPr>
            <a:r>
              <a:rPr lang="en"/>
              <a:t>Fugue</a:t>
            </a:r>
            <a:endParaRPr/>
          </a:p>
        </p:txBody>
      </p:sp>
      <p:sp>
        <p:nvSpPr>
          <p:cNvPr id="165" name="Google Shape;165;p29"/>
          <p:cNvSpPr txBox="1"/>
          <p:nvPr>
            <p:ph idx="1" type="body"/>
          </p:nvPr>
        </p:nvSpPr>
        <p:spPr>
          <a:xfrm>
            <a:off x="752250" y="1510671"/>
            <a:ext cx="7543800" cy="19068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0"/>
              </a:spcBef>
              <a:spcAft>
                <a:spcPts val="0"/>
              </a:spcAft>
              <a:buSzPts val="1800"/>
              <a:buChar char="●"/>
            </a:pPr>
            <a:r>
              <a:rPr lang="en"/>
              <a:t>A polyphonic composition that is based on </a:t>
            </a:r>
            <a:r>
              <a:rPr b="1" lang="en"/>
              <a:t>ONE</a:t>
            </a:r>
            <a:r>
              <a:rPr lang="en"/>
              <a:t> melodic theme, called the </a:t>
            </a:r>
            <a:r>
              <a:rPr b="1" lang="en"/>
              <a:t>subject</a:t>
            </a:r>
            <a:endParaRPr/>
          </a:p>
          <a:p>
            <a:pPr indent="-342900" lvl="0" marL="457200" rtl="0" algn="l">
              <a:lnSpc>
                <a:spcPct val="100000"/>
              </a:lnSpc>
              <a:spcBef>
                <a:spcPts val="0"/>
              </a:spcBef>
              <a:spcAft>
                <a:spcPts val="0"/>
              </a:spcAft>
              <a:buSzPts val="1800"/>
              <a:buChar char="●"/>
            </a:pPr>
            <a:r>
              <a:rPr lang="en"/>
              <a:t>A </a:t>
            </a:r>
            <a:r>
              <a:rPr b="1" lang="en"/>
              <a:t>second</a:t>
            </a:r>
            <a:r>
              <a:rPr lang="en"/>
              <a:t> melodic idea may be used and called the </a:t>
            </a:r>
            <a:r>
              <a:rPr b="1" lang="en"/>
              <a:t>countersubject</a:t>
            </a:r>
            <a:endParaRPr/>
          </a:p>
          <a:p>
            <a:pPr indent="-342900" lvl="0" marL="457200" rtl="0" algn="l">
              <a:lnSpc>
                <a:spcPct val="100000"/>
              </a:lnSpc>
              <a:spcBef>
                <a:spcPts val="0"/>
              </a:spcBef>
              <a:spcAft>
                <a:spcPts val="0"/>
              </a:spcAft>
              <a:buSzPts val="1800"/>
              <a:buChar char="●"/>
            </a:pPr>
            <a:r>
              <a:rPr lang="en"/>
              <a:t>Music texture is layered by several layer of “voices”, normally three, four and five.</a:t>
            </a:r>
            <a:endParaRPr/>
          </a:p>
        </p:txBody>
      </p:sp>
      <p:sp>
        <p:nvSpPr>
          <p:cNvPr id="166" name="Google Shape;166;p29"/>
          <p:cNvSpPr txBox="1"/>
          <p:nvPr/>
        </p:nvSpPr>
        <p:spPr>
          <a:xfrm>
            <a:off x="800099" y="3451170"/>
            <a:ext cx="7838400" cy="101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 sz="1500" u="none" cap="none" strike="noStrike">
                <a:solidFill>
                  <a:schemeClr val="dk1"/>
                </a:solidFill>
                <a:latin typeface="Century Gothic"/>
                <a:ea typeface="Century Gothic"/>
                <a:cs typeface="Century Gothic"/>
                <a:sym typeface="Century Gothic"/>
              </a:rPr>
              <a:t>Soprano  		Subject - - - - - - - - - - - - - - - - - - - - - - - - - - - - - - - - - - - - - - - - - - Etc.</a:t>
            </a:r>
            <a:endParaRPr sz="1500"/>
          </a:p>
          <a:p>
            <a:pPr indent="0" lvl="0" marL="0" marR="0" rtl="0" algn="l">
              <a:spcBef>
                <a:spcPts val="0"/>
              </a:spcBef>
              <a:spcAft>
                <a:spcPts val="0"/>
              </a:spcAft>
              <a:buNone/>
            </a:pPr>
            <a:r>
              <a:rPr lang="en" sz="1500">
                <a:solidFill>
                  <a:schemeClr val="dk1"/>
                </a:solidFill>
                <a:latin typeface="Century Gothic"/>
                <a:ea typeface="Century Gothic"/>
                <a:cs typeface="Century Gothic"/>
                <a:sym typeface="Century Gothic"/>
              </a:rPr>
              <a:t>Alto						Subject - - - - - - - - - - - - - - - - - - - - - - - - - - - - - -Etc.</a:t>
            </a:r>
            <a:endParaRPr sz="1500"/>
          </a:p>
          <a:p>
            <a:pPr indent="0" lvl="0" marL="0" marR="0" rtl="0" algn="l">
              <a:spcBef>
                <a:spcPts val="0"/>
              </a:spcBef>
              <a:spcAft>
                <a:spcPts val="0"/>
              </a:spcAft>
              <a:buNone/>
            </a:pPr>
            <a:r>
              <a:rPr lang="en" sz="1500">
                <a:solidFill>
                  <a:schemeClr val="dk1"/>
                </a:solidFill>
                <a:latin typeface="Century Gothic"/>
                <a:ea typeface="Century Gothic"/>
                <a:cs typeface="Century Gothic"/>
                <a:sym typeface="Century Gothic"/>
              </a:rPr>
              <a:t>Tenor								Subject - - - - - - - - - - - - - - - - - - - - Etc.</a:t>
            </a:r>
            <a:endParaRPr sz="1500"/>
          </a:p>
          <a:p>
            <a:pPr indent="0" lvl="0" marL="0" marR="0" rtl="0" algn="l">
              <a:spcBef>
                <a:spcPts val="0"/>
              </a:spcBef>
              <a:spcAft>
                <a:spcPts val="0"/>
              </a:spcAft>
              <a:buNone/>
            </a:pPr>
            <a:r>
              <a:rPr lang="en" sz="1500">
                <a:solidFill>
                  <a:schemeClr val="dk1"/>
                </a:solidFill>
                <a:latin typeface="Century Gothic"/>
                <a:ea typeface="Century Gothic"/>
                <a:cs typeface="Century Gothic"/>
                <a:sym typeface="Century Gothic"/>
              </a:rPr>
              <a:t>Bass												Subject - - - - - - - Etc.</a:t>
            </a:r>
            <a:endParaRPr sz="15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800100" y="481945"/>
            <a:ext cx="7543800" cy="1028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72" name="Google Shape;172;p30"/>
          <p:cNvSpPr txBox="1"/>
          <p:nvPr>
            <p:ph idx="1" type="body"/>
          </p:nvPr>
        </p:nvSpPr>
        <p:spPr>
          <a:xfrm>
            <a:off x="800100" y="1577340"/>
            <a:ext cx="7543800" cy="2948700"/>
          </a:xfrm>
          <a:prstGeom prst="rect">
            <a:avLst/>
          </a:prstGeom>
        </p:spPr>
        <p:txBody>
          <a:bodyPr anchorCtr="0" anchor="t" bIns="45700" lIns="91425" spcFirstLastPara="1" rIns="91425" wrap="square" tIns="45700">
            <a:normAutofit/>
          </a:bodyPr>
          <a:lstStyle/>
          <a:p>
            <a:pPr indent="0" lvl="0" marL="0" rtl="0" algn="l">
              <a:spcBef>
                <a:spcPts val="675"/>
              </a:spcBef>
              <a:spcAft>
                <a:spcPts val="0"/>
              </a:spcAft>
              <a:buNone/>
            </a:pPr>
            <a:r>
              <a:t/>
            </a:r>
            <a:endParaRPr/>
          </a:p>
        </p:txBody>
      </p:sp>
      <p:pic>
        <p:nvPicPr>
          <p:cNvPr descr="In this video, the musical form called a fugue is explained.  Feel free to use this video for your own class.  Copyright information is at the end of the video.&#10;Music Animation Machine:  http://www.musanim.com/all/&#10;Attribution 3.0 United States (CC BY 3.0 US):  https://creativecommons.org/licenses/by/3.0/us/&#10;PowToon presentation software you can make online for FREE:  http://www.powtoon.com/" id="173" name="Google Shape;173;p30" title="What is a Fugue? (Music Appreciation)">
            <a:hlinkClick r:id="rId3"/>
          </p:cNvPr>
          <p:cNvPicPr preferRelativeResize="0"/>
          <p:nvPr/>
        </p:nvPicPr>
        <p:blipFill>
          <a:blip r:embed="rId4">
            <a:alphaModFix/>
          </a:blip>
          <a:stretch>
            <a:fillRect/>
          </a:stretch>
        </p:blipFill>
        <p:spPr>
          <a:xfrm>
            <a:off x="1714500" y="428625"/>
            <a:ext cx="5715000" cy="4286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1"/>
          <p:cNvSpPr txBox="1"/>
          <p:nvPr>
            <p:ph type="title"/>
          </p:nvPr>
        </p:nvSpPr>
        <p:spPr>
          <a:xfrm>
            <a:off x="800100" y="481945"/>
            <a:ext cx="7543800" cy="1028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62626"/>
              </a:buClr>
              <a:buSzPts val="3600"/>
              <a:buFont typeface="Century Gothic"/>
              <a:buNone/>
            </a:pPr>
            <a:r>
              <a:rPr lang="en"/>
              <a:t>Opera</a:t>
            </a:r>
            <a:endParaRPr/>
          </a:p>
        </p:txBody>
      </p:sp>
      <p:sp>
        <p:nvSpPr>
          <p:cNvPr id="179" name="Google Shape;179;p31"/>
          <p:cNvSpPr txBox="1"/>
          <p:nvPr>
            <p:ph idx="1" type="body"/>
          </p:nvPr>
        </p:nvSpPr>
        <p:spPr>
          <a:xfrm>
            <a:off x="800100" y="1577340"/>
            <a:ext cx="7543800" cy="2948700"/>
          </a:xfrm>
          <a:prstGeom prst="rect">
            <a:avLst/>
          </a:prstGeom>
          <a:noFill/>
          <a:ln>
            <a:noFill/>
          </a:ln>
        </p:spPr>
        <p:txBody>
          <a:bodyPr anchorCtr="0" anchor="t" bIns="45700" lIns="91425" spcFirstLastPara="1" rIns="91425" wrap="square" tIns="45700">
            <a:normAutofit/>
          </a:bodyPr>
          <a:lstStyle/>
          <a:p>
            <a:pPr indent="-152400" lvl="0" marL="137160" rtl="0" algn="l">
              <a:lnSpc>
                <a:spcPct val="100000"/>
              </a:lnSpc>
              <a:spcBef>
                <a:spcPts val="0"/>
              </a:spcBef>
              <a:spcAft>
                <a:spcPts val="0"/>
              </a:spcAft>
              <a:buSzPts val="2400"/>
              <a:buChar char="●"/>
            </a:pPr>
            <a:r>
              <a:rPr lang="en" sz="2400"/>
              <a:t>The unique fusion of </a:t>
            </a:r>
            <a:r>
              <a:rPr b="1" i="1" lang="en" sz="2400"/>
              <a:t>music, acting, poetry, dance, scenery, and costumes.</a:t>
            </a:r>
            <a:endParaRPr/>
          </a:p>
          <a:p>
            <a:pPr indent="-152400" lvl="0" marL="137160" rtl="0" algn="l">
              <a:lnSpc>
                <a:spcPct val="100000"/>
              </a:lnSpc>
              <a:spcBef>
                <a:spcPts val="675"/>
              </a:spcBef>
              <a:spcAft>
                <a:spcPts val="0"/>
              </a:spcAft>
              <a:buSzPts val="2400"/>
              <a:buChar char="●"/>
            </a:pPr>
            <a:r>
              <a:rPr lang="en" sz="2400"/>
              <a:t>Offering overwhelming excitement and emotion.</a:t>
            </a:r>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2"/>
          <p:cNvSpPr txBox="1"/>
          <p:nvPr>
            <p:ph type="title"/>
          </p:nvPr>
        </p:nvSpPr>
        <p:spPr>
          <a:xfrm>
            <a:off x="800100" y="481945"/>
            <a:ext cx="7543800" cy="1028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262626"/>
              </a:buClr>
              <a:buSzPct val="85714"/>
              <a:buFont typeface="Century Gothic"/>
              <a:buNone/>
            </a:pPr>
            <a:r>
              <a:rPr lang="en"/>
              <a:t>Claudio Monteverdi (1567 – 1643) </a:t>
            </a:r>
            <a:endParaRPr/>
          </a:p>
        </p:txBody>
      </p:sp>
      <p:sp>
        <p:nvSpPr>
          <p:cNvPr id="185" name="Google Shape;185;p32"/>
          <p:cNvSpPr txBox="1"/>
          <p:nvPr>
            <p:ph idx="1" type="body"/>
          </p:nvPr>
        </p:nvSpPr>
        <p:spPr>
          <a:xfrm>
            <a:off x="3488600" y="1527704"/>
            <a:ext cx="4952100" cy="3480000"/>
          </a:xfrm>
          <a:prstGeom prst="rect">
            <a:avLst/>
          </a:prstGeom>
          <a:noFill/>
          <a:ln>
            <a:noFill/>
          </a:ln>
        </p:spPr>
        <p:txBody>
          <a:bodyPr anchorCtr="0" anchor="t" bIns="45700" lIns="91425" spcFirstLastPara="1" rIns="91425" wrap="square" tIns="45700">
            <a:noAutofit/>
          </a:bodyPr>
          <a:lstStyle/>
          <a:p>
            <a:pPr indent="-330200" lvl="0" marL="457200" rtl="0" algn="l">
              <a:lnSpc>
                <a:spcPct val="100000"/>
              </a:lnSpc>
              <a:spcBef>
                <a:spcPts val="0"/>
              </a:spcBef>
              <a:spcAft>
                <a:spcPts val="0"/>
              </a:spcAft>
              <a:buSzPts val="1600"/>
              <a:buChar char="●"/>
            </a:pPr>
            <a:r>
              <a:rPr lang="en" sz="1600"/>
              <a:t>Born in Cremona, Italy.</a:t>
            </a:r>
            <a:endParaRPr sz="1600"/>
          </a:p>
          <a:p>
            <a:pPr indent="-330200" lvl="0" marL="457200" rtl="0" algn="l">
              <a:lnSpc>
                <a:spcPct val="100000"/>
              </a:lnSpc>
              <a:spcBef>
                <a:spcPts val="0"/>
              </a:spcBef>
              <a:spcAft>
                <a:spcPts val="0"/>
              </a:spcAft>
              <a:buSzPts val="1600"/>
              <a:buChar char="●"/>
            </a:pPr>
            <a:r>
              <a:rPr lang="en" sz="1600"/>
              <a:t>Served at the court of Mantua for 21 years, then appointed music director at St. Mark’s in Venice.</a:t>
            </a:r>
            <a:endParaRPr sz="1600"/>
          </a:p>
          <a:p>
            <a:pPr indent="-330200" lvl="0" marL="457200" rtl="0" algn="l">
              <a:lnSpc>
                <a:spcPct val="100000"/>
              </a:lnSpc>
              <a:spcBef>
                <a:spcPts val="0"/>
              </a:spcBef>
              <a:spcAft>
                <a:spcPts val="0"/>
              </a:spcAft>
              <a:buSzPts val="1600"/>
              <a:buChar char="●"/>
            </a:pPr>
            <a:r>
              <a:rPr lang="en" sz="1600"/>
              <a:t>He wanted to create music of </a:t>
            </a:r>
            <a:r>
              <a:rPr b="1" lang="en" sz="1600"/>
              <a:t>emotional intensity</a:t>
            </a:r>
            <a:endParaRPr sz="1600"/>
          </a:p>
          <a:p>
            <a:pPr indent="-330200" lvl="0" marL="457200" rtl="0" algn="l">
              <a:lnSpc>
                <a:spcPct val="100000"/>
              </a:lnSpc>
              <a:spcBef>
                <a:spcPts val="0"/>
              </a:spcBef>
              <a:spcAft>
                <a:spcPts val="0"/>
              </a:spcAft>
              <a:buSzPts val="1600"/>
              <a:buChar char="●"/>
            </a:pPr>
            <a:r>
              <a:rPr lang="en" sz="1600"/>
              <a:t>Used </a:t>
            </a:r>
            <a:r>
              <a:rPr b="1" lang="en" sz="1600"/>
              <a:t>dissonances</a:t>
            </a:r>
            <a:r>
              <a:rPr lang="en" sz="1600"/>
              <a:t> with unprecedented </a:t>
            </a:r>
            <a:r>
              <a:rPr b="1" lang="en" sz="1600"/>
              <a:t>freedom and daring</a:t>
            </a:r>
            <a:endParaRPr sz="1600"/>
          </a:p>
          <a:p>
            <a:pPr indent="-330200" lvl="0" marL="457200" rtl="0" algn="l">
              <a:lnSpc>
                <a:spcPct val="100000"/>
              </a:lnSpc>
              <a:spcBef>
                <a:spcPts val="0"/>
              </a:spcBef>
              <a:spcAft>
                <a:spcPts val="0"/>
              </a:spcAft>
              <a:buSzPts val="1600"/>
              <a:buChar char="●"/>
            </a:pPr>
            <a:r>
              <a:rPr lang="en" sz="1600"/>
              <a:t>Introduced new orchestral effects, including </a:t>
            </a:r>
            <a:r>
              <a:rPr b="1" lang="en" sz="1600"/>
              <a:t>pizzicato </a:t>
            </a:r>
            <a:r>
              <a:rPr lang="en" sz="1600"/>
              <a:t>and </a:t>
            </a:r>
            <a:r>
              <a:rPr b="1" lang="en" sz="1600"/>
              <a:t>tremolo</a:t>
            </a:r>
            <a:endParaRPr sz="1600"/>
          </a:p>
          <a:p>
            <a:pPr indent="-330200" lvl="0" marL="457200" rtl="0" algn="l">
              <a:lnSpc>
                <a:spcPct val="100000"/>
              </a:lnSpc>
              <a:spcBef>
                <a:spcPts val="0"/>
              </a:spcBef>
              <a:spcAft>
                <a:spcPts val="0"/>
              </a:spcAft>
              <a:buSzPts val="1600"/>
              <a:buChar char="●"/>
            </a:pPr>
            <a:r>
              <a:rPr lang="en" sz="1600"/>
              <a:t>First composer of operatic masterpieces</a:t>
            </a:r>
            <a:endParaRPr sz="1600"/>
          </a:p>
          <a:p>
            <a:pPr indent="-330200" lvl="0" marL="457200" rtl="0" algn="l">
              <a:lnSpc>
                <a:spcPct val="100000"/>
              </a:lnSpc>
              <a:spcBef>
                <a:spcPts val="0"/>
              </a:spcBef>
              <a:spcAft>
                <a:spcPts val="0"/>
              </a:spcAft>
              <a:buSzPts val="1600"/>
              <a:buChar char="●"/>
            </a:pPr>
            <a:r>
              <a:rPr lang="en" sz="1600"/>
              <a:t>Only 3 of his 12 operas were preserved</a:t>
            </a:r>
            <a:endParaRPr sz="1600"/>
          </a:p>
        </p:txBody>
      </p:sp>
      <p:pic>
        <p:nvPicPr>
          <p:cNvPr id="186" name="Google Shape;186;p32"/>
          <p:cNvPicPr preferRelativeResize="0"/>
          <p:nvPr/>
        </p:nvPicPr>
        <p:blipFill rotWithShape="1">
          <a:blip r:embed="rId3">
            <a:alphaModFix/>
          </a:blip>
          <a:srcRect b="0" l="0" r="0" t="0"/>
          <a:stretch/>
        </p:blipFill>
        <p:spPr>
          <a:xfrm>
            <a:off x="843161" y="1775922"/>
            <a:ext cx="1742511" cy="217813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800100" y="481945"/>
            <a:ext cx="7543800" cy="1028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3600"/>
              <a:buFont typeface="Century Gothic"/>
              <a:buNone/>
            </a:pPr>
            <a:r>
              <a:rPr lang="en"/>
              <a:t>The “Age of absolutism”</a:t>
            </a:r>
            <a:endParaRPr/>
          </a:p>
        </p:txBody>
      </p:sp>
      <p:pic>
        <p:nvPicPr>
          <p:cNvPr id="75" name="Google Shape;75;p15"/>
          <p:cNvPicPr preferRelativeResize="0"/>
          <p:nvPr/>
        </p:nvPicPr>
        <p:blipFill rotWithShape="1">
          <a:blip r:embed="rId3">
            <a:alphaModFix/>
          </a:blip>
          <a:srcRect b="0" l="0" r="0" t="0"/>
          <a:stretch/>
        </p:blipFill>
        <p:spPr>
          <a:xfrm>
            <a:off x="351126" y="1788273"/>
            <a:ext cx="8441750" cy="28447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3"/>
          <p:cNvSpPr txBox="1"/>
          <p:nvPr>
            <p:ph type="title"/>
          </p:nvPr>
        </p:nvSpPr>
        <p:spPr>
          <a:xfrm>
            <a:off x="800100" y="481945"/>
            <a:ext cx="7543800" cy="1028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262626"/>
              </a:buClr>
              <a:buSzPct val="85714"/>
              <a:buFont typeface="Century Gothic"/>
              <a:buNone/>
            </a:pPr>
            <a:r>
              <a:rPr lang="en"/>
              <a:t>L’Orfeo: Tu Se Morta (You are dead)</a:t>
            </a:r>
            <a:endParaRPr/>
          </a:p>
        </p:txBody>
      </p:sp>
      <p:pic>
        <p:nvPicPr>
          <p:cNvPr descr="Jordi Savall - La capella Ceial de Catalunya - Le Concert des Nations - Furio Zanasi as Orfeo - English subs - © Opus Arte 2002 &#10;&#10;Orfeo sings at 8:01&#10;&#10;This video contains copyrighted material the use of which has not always been specifically authorized by the copyright owner. Such material is made available for educational scholarship, or research. It is believed that this constitutes a ‘fair use’ of any such copyrighted material as provided for in Title 17 U.S.C. section 107 of the US Copyright Law. This material is distributed without profit and is intended for education purposes only. Beyond this, the nature of the material, and the limited amount of material used, should not have an effect on the potential market value of the work" id="192" name="Google Shape;192;p33" title="Tu Sei Morta - L'Orfeo - Monteverdi">
            <a:hlinkClick r:id="rId3"/>
          </p:cNvPr>
          <p:cNvPicPr preferRelativeResize="0"/>
          <p:nvPr/>
        </p:nvPicPr>
        <p:blipFill>
          <a:blip r:embed="rId4">
            <a:alphaModFix/>
          </a:blip>
          <a:stretch>
            <a:fillRect/>
          </a:stretch>
        </p:blipFill>
        <p:spPr>
          <a:xfrm>
            <a:off x="2353300" y="1510645"/>
            <a:ext cx="4437406" cy="332805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4"/>
          <p:cNvSpPr txBox="1"/>
          <p:nvPr>
            <p:ph type="title"/>
          </p:nvPr>
        </p:nvSpPr>
        <p:spPr>
          <a:xfrm>
            <a:off x="800100" y="481945"/>
            <a:ext cx="7543800" cy="1028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3600"/>
              <a:buFont typeface="Century Gothic"/>
              <a:buNone/>
            </a:pPr>
            <a:r>
              <a:rPr lang="en"/>
              <a:t>Henry Purcell (1659 – 1695)</a:t>
            </a:r>
            <a:endParaRPr/>
          </a:p>
        </p:txBody>
      </p:sp>
      <p:sp>
        <p:nvSpPr>
          <p:cNvPr id="198" name="Google Shape;198;p34"/>
          <p:cNvSpPr txBox="1"/>
          <p:nvPr>
            <p:ph idx="1" type="body"/>
          </p:nvPr>
        </p:nvSpPr>
        <p:spPr>
          <a:xfrm>
            <a:off x="800100" y="1428075"/>
            <a:ext cx="4747800" cy="3565800"/>
          </a:xfrm>
          <a:prstGeom prst="rect">
            <a:avLst/>
          </a:prstGeom>
          <a:noFill/>
          <a:ln>
            <a:noFill/>
          </a:ln>
        </p:spPr>
        <p:txBody>
          <a:bodyPr anchorCtr="0" anchor="t" bIns="45700" lIns="91425" spcFirstLastPara="1" rIns="91425" wrap="square" tIns="45700">
            <a:noAutofit/>
          </a:bodyPr>
          <a:lstStyle/>
          <a:p>
            <a:pPr indent="-330200" lvl="0" marL="457200" rtl="0" algn="l">
              <a:lnSpc>
                <a:spcPct val="100000"/>
              </a:lnSpc>
              <a:spcBef>
                <a:spcPts val="0"/>
              </a:spcBef>
              <a:spcAft>
                <a:spcPts val="0"/>
              </a:spcAft>
              <a:buSzPts val="1600"/>
              <a:buChar char="●"/>
            </a:pPr>
            <a:r>
              <a:rPr lang="en" sz="1600"/>
              <a:t>Born in London</a:t>
            </a:r>
            <a:endParaRPr sz="1600"/>
          </a:p>
          <a:p>
            <a:pPr indent="-330200" lvl="0" marL="457200" rtl="0" algn="l">
              <a:lnSpc>
                <a:spcPct val="100000"/>
              </a:lnSpc>
              <a:spcBef>
                <a:spcPts val="0"/>
              </a:spcBef>
              <a:spcAft>
                <a:spcPts val="0"/>
              </a:spcAft>
              <a:buSzPts val="1600"/>
              <a:buChar char="●"/>
            </a:pPr>
            <a:r>
              <a:rPr lang="en" sz="1600"/>
              <a:t>Mastered all the musical forms of late 17</a:t>
            </a:r>
            <a:r>
              <a:rPr baseline="30000" lang="en" sz="1600"/>
              <a:t>th</a:t>
            </a:r>
            <a:r>
              <a:rPr lang="en" sz="1600"/>
              <a:t> century England</a:t>
            </a:r>
            <a:endParaRPr sz="1600"/>
          </a:p>
          <a:p>
            <a:pPr indent="-330200" lvl="0" marL="457200" rtl="0" algn="l">
              <a:lnSpc>
                <a:spcPct val="100000"/>
              </a:lnSpc>
              <a:spcBef>
                <a:spcPts val="0"/>
              </a:spcBef>
              <a:spcAft>
                <a:spcPts val="0"/>
              </a:spcAft>
              <a:buSzPts val="1600"/>
              <a:buChar char="●"/>
            </a:pPr>
            <a:r>
              <a:rPr lang="en" sz="1600"/>
              <a:t>Only true Opera is </a:t>
            </a:r>
            <a:r>
              <a:rPr i="1" lang="en" sz="1600"/>
              <a:t>Dido and Aeneas (1689)</a:t>
            </a:r>
            <a:endParaRPr sz="1600"/>
          </a:p>
          <a:p>
            <a:pPr indent="-330200" lvl="0" marL="457200" rtl="0" algn="l">
              <a:lnSpc>
                <a:spcPct val="100000"/>
              </a:lnSpc>
              <a:spcBef>
                <a:spcPts val="0"/>
              </a:spcBef>
              <a:spcAft>
                <a:spcPts val="0"/>
              </a:spcAft>
              <a:buSzPts val="1600"/>
              <a:buChar char="●"/>
            </a:pPr>
            <a:r>
              <a:rPr lang="en" sz="1600"/>
              <a:t>His vocal music is faithful to English inflection and brings out the meaning of the text</a:t>
            </a:r>
            <a:endParaRPr sz="1600"/>
          </a:p>
          <a:p>
            <a:pPr indent="-330200" lvl="0" marL="457200" rtl="0" algn="l">
              <a:lnSpc>
                <a:spcPct val="100000"/>
              </a:lnSpc>
              <a:spcBef>
                <a:spcPts val="0"/>
              </a:spcBef>
              <a:spcAft>
                <a:spcPts val="0"/>
              </a:spcAft>
              <a:buSzPts val="1600"/>
              <a:buChar char="●"/>
            </a:pPr>
            <a:r>
              <a:rPr lang="en" sz="1600"/>
              <a:t>His music is filled with </a:t>
            </a:r>
            <a:r>
              <a:rPr b="1" lang="en" sz="1600"/>
              <a:t>lively rhythms </a:t>
            </a:r>
            <a:r>
              <a:rPr lang="en" sz="1600"/>
              <a:t>and has a </a:t>
            </a:r>
            <a:r>
              <a:rPr b="1" lang="en" sz="1600"/>
              <a:t>fresh melodic style </a:t>
            </a:r>
            <a:r>
              <a:rPr lang="en" sz="1600"/>
              <a:t>that captures the spirit of English folksongs</a:t>
            </a:r>
            <a:endParaRPr sz="1600"/>
          </a:p>
          <a:p>
            <a:pPr indent="-330200" lvl="0" marL="457200" rtl="0" algn="l">
              <a:lnSpc>
                <a:spcPct val="100000"/>
              </a:lnSpc>
              <a:spcBef>
                <a:spcPts val="0"/>
              </a:spcBef>
              <a:spcAft>
                <a:spcPts val="0"/>
              </a:spcAft>
              <a:buSzPts val="1600"/>
              <a:buChar char="●"/>
            </a:pPr>
            <a:r>
              <a:rPr lang="en" sz="1600"/>
              <a:t>Spiced with dissonances that seemed harsh to the generation of musicians that followed him</a:t>
            </a:r>
            <a:endParaRPr sz="1600"/>
          </a:p>
          <a:p>
            <a:pPr indent="-330200" lvl="0" marL="457200" rtl="0" algn="l">
              <a:lnSpc>
                <a:spcPct val="100000"/>
              </a:lnSpc>
              <a:spcBef>
                <a:spcPts val="0"/>
              </a:spcBef>
              <a:spcAft>
                <a:spcPts val="0"/>
              </a:spcAft>
              <a:buSzPts val="1600"/>
              <a:buChar char="●"/>
            </a:pPr>
            <a:r>
              <a:rPr b="1" lang="en" sz="1600"/>
              <a:t>Ground bass: Basso Ostinato</a:t>
            </a:r>
            <a:endParaRPr b="1" sz="1600"/>
          </a:p>
        </p:txBody>
      </p:sp>
      <p:pic>
        <p:nvPicPr>
          <p:cNvPr id="199" name="Google Shape;199;p34"/>
          <p:cNvPicPr preferRelativeResize="0"/>
          <p:nvPr/>
        </p:nvPicPr>
        <p:blipFill rotWithShape="1">
          <a:blip r:embed="rId3">
            <a:alphaModFix/>
          </a:blip>
          <a:srcRect b="0" l="0" r="0" t="0"/>
          <a:stretch/>
        </p:blipFill>
        <p:spPr>
          <a:xfrm>
            <a:off x="6003219" y="1428072"/>
            <a:ext cx="2872120" cy="161556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5"/>
          <p:cNvSpPr txBox="1"/>
          <p:nvPr>
            <p:ph type="title"/>
          </p:nvPr>
        </p:nvSpPr>
        <p:spPr>
          <a:xfrm>
            <a:off x="800100" y="481945"/>
            <a:ext cx="7543800" cy="1028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3600"/>
              <a:buFont typeface="Century Gothic"/>
              <a:buNone/>
            </a:pPr>
            <a:r>
              <a:rPr lang="en"/>
              <a:t>Ground bass</a:t>
            </a:r>
            <a:endParaRPr/>
          </a:p>
        </p:txBody>
      </p:sp>
      <p:sp>
        <p:nvSpPr>
          <p:cNvPr id="205" name="Google Shape;205;p35"/>
          <p:cNvSpPr txBox="1"/>
          <p:nvPr>
            <p:ph idx="1" type="body"/>
          </p:nvPr>
        </p:nvSpPr>
        <p:spPr>
          <a:xfrm>
            <a:off x="724796" y="1624237"/>
            <a:ext cx="7286100" cy="2211600"/>
          </a:xfrm>
          <a:prstGeom prst="rect">
            <a:avLst/>
          </a:prstGeom>
          <a:noFill/>
          <a:ln>
            <a:noFill/>
          </a:ln>
        </p:spPr>
        <p:txBody>
          <a:bodyPr anchorCtr="0" anchor="t" bIns="45700" lIns="91425" spcFirstLastPara="1" rIns="91425" wrap="square" tIns="45700">
            <a:normAutofit/>
          </a:bodyPr>
          <a:lstStyle/>
          <a:p>
            <a:pPr indent="-342900" lvl="0" marL="457200" rtl="0" algn="l">
              <a:lnSpc>
                <a:spcPct val="100000"/>
              </a:lnSpc>
              <a:spcBef>
                <a:spcPts val="0"/>
              </a:spcBef>
              <a:spcAft>
                <a:spcPts val="0"/>
              </a:spcAft>
              <a:buSzPts val="1800"/>
              <a:buChar char="●"/>
            </a:pPr>
            <a:r>
              <a:rPr lang="en"/>
              <a:t>Bass is repeated over and over while the melodies above it change</a:t>
            </a:r>
            <a:endParaRPr/>
          </a:p>
          <a:p>
            <a:pPr indent="-342900" lvl="0" marL="457200" rtl="0" algn="l">
              <a:lnSpc>
                <a:spcPct val="100000"/>
              </a:lnSpc>
              <a:spcBef>
                <a:spcPts val="0"/>
              </a:spcBef>
              <a:spcAft>
                <a:spcPts val="0"/>
              </a:spcAft>
              <a:buSzPts val="1800"/>
              <a:buChar char="●"/>
            </a:pPr>
            <a:r>
              <a:rPr lang="en"/>
              <a:t>Repeated musical idea is called </a:t>
            </a:r>
            <a:r>
              <a:rPr b="1" lang="en"/>
              <a:t>ground bass</a:t>
            </a:r>
            <a:r>
              <a:rPr lang="en"/>
              <a:t>, or </a:t>
            </a:r>
            <a:r>
              <a:rPr b="1" lang="en"/>
              <a:t>basso </a:t>
            </a:r>
            <a:r>
              <a:rPr b="1" i="1" lang="en"/>
              <a:t>ostinato </a:t>
            </a:r>
            <a:r>
              <a:rPr i="1" lang="en"/>
              <a:t>(obstinate or persistent bass)</a:t>
            </a:r>
            <a:endParaRPr/>
          </a:p>
          <a:p>
            <a:pPr indent="-342900" lvl="0" marL="457200" rtl="0" algn="l">
              <a:lnSpc>
                <a:spcPct val="100000"/>
              </a:lnSpc>
              <a:spcBef>
                <a:spcPts val="0"/>
              </a:spcBef>
              <a:spcAft>
                <a:spcPts val="0"/>
              </a:spcAft>
              <a:buSzPts val="1800"/>
              <a:buChar char="●"/>
            </a:pPr>
            <a:r>
              <a:rPr lang="en"/>
              <a:t>The </a:t>
            </a:r>
            <a:r>
              <a:rPr b="1" lang="en"/>
              <a:t>constant repetition </a:t>
            </a:r>
            <a:r>
              <a:rPr lang="en"/>
              <a:t>of bass pattern gives </a:t>
            </a:r>
            <a:r>
              <a:rPr b="1" lang="en"/>
              <a:t>unity</a:t>
            </a:r>
            <a:r>
              <a:rPr lang="en"/>
              <a:t>, while the </a:t>
            </a:r>
            <a:r>
              <a:rPr b="1" lang="en"/>
              <a:t>free flow </a:t>
            </a:r>
            <a:r>
              <a:rPr lang="en"/>
              <a:t>of melodic lines above it results in </a:t>
            </a:r>
            <a:r>
              <a:rPr b="1" lang="en"/>
              <a:t>variety</a:t>
            </a:r>
            <a:r>
              <a:rPr lang="en"/>
              <a:t>.</a:t>
            </a:r>
            <a:endParaRPr/>
          </a:p>
        </p:txBody>
      </p:sp>
      <p:pic>
        <p:nvPicPr>
          <p:cNvPr id="206" name="Google Shape;206;p35"/>
          <p:cNvPicPr preferRelativeResize="0"/>
          <p:nvPr/>
        </p:nvPicPr>
        <p:blipFill rotWithShape="1">
          <a:blip r:embed="rId3">
            <a:alphaModFix/>
          </a:blip>
          <a:srcRect b="0" l="0" r="0" t="0"/>
          <a:stretch/>
        </p:blipFill>
        <p:spPr>
          <a:xfrm>
            <a:off x="5723068" y="3655369"/>
            <a:ext cx="1965624" cy="10750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6"/>
          <p:cNvSpPr txBox="1"/>
          <p:nvPr>
            <p:ph type="title"/>
          </p:nvPr>
        </p:nvSpPr>
        <p:spPr>
          <a:xfrm>
            <a:off x="800100" y="481945"/>
            <a:ext cx="7543800" cy="1028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12" name="Google Shape;212;p36"/>
          <p:cNvSpPr txBox="1"/>
          <p:nvPr>
            <p:ph idx="1" type="body"/>
          </p:nvPr>
        </p:nvSpPr>
        <p:spPr>
          <a:xfrm>
            <a:off x="800100" y="1577340"/>
            <a:ext cx="7543800" cy="2948700"/>
          </a:xfrm>
          <a:prstGeom prst="rect">
            <a:avLst/>
          </a:prstGeom>
        </p:spPr>
        <p:txBody>
          <a:bodyPr anchorCtr="0" anchor="t" bIns="45700" lIns="91425" spcFirstLastPara="1" rIns="91425" wrap="square" tIns="45700">
            <a:normAutofit/>
          </a:bodyPr>
          <a:lstStyle/>
          <a:p>
            <a:pPr indent="0" lvl="0" marL="0" rtl="0" algn="l">
              <a:spcBef>
                <a:spcPts val="675"/>
              </a:spcBef>
              <a:spcAft>
                <a:spcPts val="0"/>
              </a:spcAft>
              <a:buNone/>
            </a:pPr>
            <a:r>
              <a:t/>
            </a:r>
            <a:endParaRPr/>
          </a:p>
        </p:txBody>
      </p:sp>
      <p:pic>
        <p:nvPicPr>
          <p:cNvPr descr="http://deklassieken.radio4.nl/&#10;Henry Purcell - Music for a While&#10;*Mike Fentross (theorbe) &#10;*Claron McFadden (zang)&#10;*Maarten Ornstein (basklarinet) &#10;*Wilmar de Visser (contrabas)&#10;&#10;De Klassieken was aanwezig bij de opening van Splendor, een gloednieuwe zaal van een jong collectief van musici in Amsterdam. &#10;Bekijk de hele uitzending op http://www.youtube.com/watch?v=-Y6oex8E9yw&#10;Presentator Clairy Polak interviewde o.a. initiatiefnemers Wilmar Visser en Jorgen van Rijen. Met liveoptredens van:&#10;LUDWIG blaaskwintet&#10;Ruysdael Kwartet&#10;Johan van de Linden (saxofoon)&#10;Marnix Dorrestein (gitaar)&#10;David Dramm (stem)&#10;Mattijs van der Woerd (zang)&#10;Jan Willem Baljet (zang)&#10;Gerard Bouwhuis (piano)&#10;Mike Fentross (luit)&#10;Claron McFadden (zang), &#10;Maarten Ornstein (basklarinet) &#10;Wilmar de Visser (contrabas)&#10;Duo Haring/Attema&#10;Astrid Haring (harp)&#10;Brandt Attema (bastrombone)&#10;&#10;Voor meer informatie zie: www.splendoramsterdam.com" id="213" name="Google Shape;213;p36" title="Henry Purcell - Music for a While (Opening Splendor)">
            <a:hlinkClick r:id="rId3"/>
          </p:cNvPr>
          <p:cNvPicPr preferRelativeResize="0"/>
          <p:nvPr/>
        </p:nvPicPr>
        <p:blipFill>
          <a:blip r:embed="rId4">
            <a:alphaModFix/>
          </a:blip>
          <a:stretch>
            <a:fillRect/>
          </a:stretch>
        </p:blipFill>
        <p:spPr>
          <a:xfrm>
            <a:off x="1143000" y="0"/>
            <a:ext cx="685800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7"/>
          <p:cNvSpPr txBox="1"/>
          <p:nvPr>
            <p:ph type="title"/>
          </p:nvPr>
        </p:nvSpPr>
        <p:spPr>
          <a:xfrm>
            <a:off x="800100" y="481945"/>
            <a:ext cx="7543800" cy="1028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19" name="Google Shape;219;p37"/>
          <p:cNvSpPr txBox="1"/>
          <p:nvPr>
            <p:ph idx="1" type="body"/>
          </p:nvPr>
        </p:nvSpPr>
        <p:spPr>
          <a:xfrm>
            <a:off x="800100" y="1577340"/>
            <a:ext cx="7543800" cy="2948700"/>
          </a:xfrm>
          <a:prstGeom prst="rect">
            <a:avLst/>
          </a:prstGeom>
        </p:spPr>
        <p:txBody>
          <a:bodyPr anchorCtr="0" anchor="t" bIns="45700" lIns="91425" spcFirstLastPara="1" rIns="91425" wrap="square" tIns="45700">
            <a:normAutofit/>
          </a:bodyPr>
          <a:lstStyle/>
          <a:p>
            <a:pPr indent="0" lvl="0" marL="0" rtl="0" algn="l">
              <a:spcBef>
                <a:spcPts val="675"/>
              </a:spcBef>
              <a:spcAft>
                <a:spcPts val="0"/>
              </a:spcAft>
              <a:buNone/>
            </a:pPr>
            <a:r>
              <a:t/>
            </a:r>
            <a:endParaRPr/>
          </a:p>
        </p:txBody>
      </p:sp>
      <p:pic>
        <p:nvPicPr>
          <p:cNvPr descr="Coldplay - Viva La Vida (Lyrics)&#10;&#10;Stream/Download: https://lnk.to/VivaLaVida&#10;&#10;Follow our Spotify Playlist: https://loku.lnk.to/Spotify&#10;&#10;Coldplay&#10;https://www.instagram.com/coldplay/&#10;https://www.facebook.com/coldplay&#10;https://twitter.com/coldplay &#10;&#10;Wallpaper: https://unsplash.com/&#10;&#10;Submit your Track, questions, art or further inquiries? Please email: yoyoloku@gmail.com&#10;&#10;Lyrics&#10;[Verse 1: Chris Martin]&#10;I used to rule the world&#10;Seas would rise when I gave the word&#10;Now in the morning I sleep alone&#10;Sweep the streets I used to own&#10;&#10;[Verse 2: Chris Martin]&#10;I used to roll the dice&#10;Feel the fear in my enemy's eyes&#10;Listen as the crowd would sing&#10;Now the old King is dead, long live the King&#10;One minute I held the key&#10;Next the walls were closed on me&#10;And I discovered that my castles stand&#10;Upon pillars of salt and pillars of sand&#10;&#10;[Chorus: Chris Martin]&#10;I hear Jerusalem bells are ringing&#10;Roman Cavalry choirs are singing&#10;Be my mirror, my sword and shield&#10;My missionaries in a foreign field&#10;For some reason I can't explain&#10;Once you'd gone there was never&#10;Never an honest word&#10;And that was when I ruled the world&#10;&#10;[Verse 3: Chris Martin]&#10;It was the wicked and wild wind&#10;Blew down the doors to let me in&#10;Shattered windows and the sound of drums&#10;People couldn't believe what I'd become&#10;Revolutionaries wait&#10;For my head on a silver plate&#10;Just a puppet on a lonely string&#10;Oh, who would ever want to be king?&#10;&#10;[Chorus: Chris Martin]&#10;I hear Jerusalem bells are ringing&#10;Roman Cavalry choirs are singing&#10;Be my mirror, my sword and shield&#10;My missionaries in a foreign field&#10;For some reason I can't explain&#10;I know Saint Peter won't call my name&#10;Never an honest word&#10;But that was when I ruled the world&#10;&#10;[Bridge: Will, Jonny, Guy, Brian]&#10;Oh-oh-woah, oh-oh, oh&#10;Oh-oh-woah, oh-oh, oh&#10;Oh-oh-woah, oh-oh, oh&#10;Oh-oh-woah, oh-oh, oh&#10;&#10;[Breakdown: Chris Martin &amp; Will, Jonny, Guy &amp; Brian]&#10;(Oh-oh-woah, oh-oh, oh) I hear Jerusalem bells are ringing&#10;(Oh-oh-woah, oh-oh, oh) Roman Cavalry choirs are singing&#10;(Oh-oh-woah, oh-oh, oh) Be my mirror, my sword and shield&#10;(Oh-oh-woah, oh-oh, oh) My missionaries in a foreign field&#10;(Oh-oh-woah, oh-oh, oh) For some reason I can't explain&#10;(Oh-oh-woah, oh-oh, oh) I know Saint Peter won't call my name&#10;Never an honest word&#10;But that was when I ruled the world&#10;&#10;[Outro]&#10;Mmm, mmm, mmm, mmm&#10;Mmm, mmm, mmm, mmm&#10;Mmm, mmm..." id="220" name="Google Shape;220;p37" title="Coldplay - Viva La Vida (Lyrics)">
            <a:hlinkClick r:id="rId3"/>
          </p:cNvPr>
          <p:cNvPicPr preferRelativeResize="0"/>
          <p:nvPr/>
        </p:nvPicPr>
        <p:blipFill>
          <a:blip r:embed="rId4">
            <a:alphaModFix/>
          </a:blip>
          <a:stretch>
            <a:fillRect/>
          </a:stretch>
        </p:blipFill>
        <p:spPr>
          <a:xfrm>
            <a:off x="1143000" y="0"/>
            <a:ext cx="685800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8"/>
          <p:cNvSpPr txBox="1"/>
          <p:nvPr>
            <p:ph type="title"/>
          </p:nvPr>
        </p:nvSpPr>
        <p:spPr>
          <a:xfrm>
            <a:off x="800100" y="481945"/>
            <a:ext cx="7543800" cy="1028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262626"/>
              </a:buClr>
              <a:buSzPct val="85714"/>
              <a:buFont typeface="Century Gothic"/>
              <a:buNone/>
            </a:pPr>
            <a:r>
              <a:rPr lang="en"/>
              <a:t>Dido and Aeneas: Dido’s Lament</a:t>
            </a:r>
            <a:endParaRPr/>
          </a:p>
        </p:txBody>
      </p:sp>
      <p:pic>
        <p:nvPicPr>
          <p:cNvPr descr="Full Opera here: http://bit.ly/PurcellDidAndÆneaRoyalOperaHouse&#10;&#10;Subscribe to our channel for more videos http://ow.ly/ugONZ &#10;&#10;Henry Purcell &#10;Dido and Æneas&#10;III: When I am laid in earth&#10; &#10;Sarah Connolly (Dido) &#10;&#10;Orchestra of the Age of Enlightenment &#10;Christopher Hogwood music director &#10;&#10;Wayne McGregor choreographer, stage director &#10;&#10;Production recorded at Royal Opera House, Covent Garden, London, Great Britain in 2009&#10;&#10;© Royal Opera House / Opus Arte &#10;&#10;Full opera available on www.medici.tv/#/dido-and-aeneas-purcell-lucy-crowe-sarah-connolly-covent-garden-2009, medici.tv #1 in classical music" id="226" name="Google Shape;226;p38" title="Purcell - Dido and Æneas - When I Am Laid in Earth">
            <a:hlinkClick r:id="rId3"/>
          </p:cNvPr>
          <p:cNvPicPr preferRelativeResize="0"/>
          <p:nvPr/>
        </p:nvPicPr>
        <p:blipFill>
          <a:blip r:embed="rId4">
            <a:alphaModFix/>
          </a:blip>
          <a:stretch>
            <a:fillRect/>
          </a:stretch>
        </p:blipFill>
        <p:spPr>
          <a:xfrm>
            <a:off x="2353300" y="1510645"/>
            <a:ext cx="4437406" cy="332805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9"/>
          <p:cNvSpPr txBox="1"/>
          <p:nvPr>
            <p:ph type="title"/>
          </p:nvPr>
        </p:nvSpPr>
        <p:spPr>
          <a:xfrm>
            <a:off x="800100" y="481945"/>
            <a:ext cx="7543800" cy="1028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3600"/>
              <a:buFont typeface="Century Gothic"/>
              <a:buNone/>
            </a:pPr>
            <a:r>
              <a:rPr lang="en"/>
              <a:t>Antonio Vivaldi</a:t>
            </a:r>
            <a:endParaRPr/>
          </a:p>
        </p:txBody>
      </p:sp>
      <p:sp>
        <p:nvSpPr>
          <p:cNvPr id="232" name="Google Shape;232;p39"/>
          <p:cNvSpPr txBox="1"/>
          <p:nvPr>
            <p:ph idx="1" type="body"/>
          </p:nvPr>
        </p:nvSpPr>
        <p:spPr>
          <a:xfrm>
            <a:off x="3520750" y="1768775"/>
            <a:ext cx="4941600" cy="2175900"/>
          </a:xfrm>
          <a:prstGeom prst="rect">
            <a:avLst/>
          </a:prstGeom>
          <a:noFill/>
          <a:ln>
            <a:noFill/>
          </a:ln>
        </p:spPr>
        <p:txBody>
          <a:bodyPr anchorCtr="0" anchor="t" bIns="45700" lIns="91425" spcFirstLastPara="1" rIns="91425" wrap="square" tIns="45700">
            <a:noAutofit/>
          </a:bodyPr>
          <a:lstStyle/>
          <a:p>
            <a:pPr indent="-336550" lvl="0" marL="457200" rtl="0" algn="l">
              <a:lnSpc>
                <a:spcPct val="100000"/>
              </a:lnSpc>
              <a:spcBef>
                <a:spcPts val="0"/>
              </a:spcBef>
              <a:spcAft>
                <a:spcPts val="0"/>
              </a:spcAft>
              <a:buSzPts val="1700"/>
              <a:buChar char="●"/>
            </a:pPr>
            <a:r>
              <a:rPr lang="en" sz="1700"/>
              <a:t>Born in Venice</a:t>
            </a:r>
            <a:endParaRPr sz="1700"/>
          </a:p>
          <a:p>
            <a:pPr indent="-336550" lvl="0" marL="457200" rtl="0" algn="l">
              <a:lnSpc>
                <a:spcPct val="100000"/>
              </a:lnSpc>
              <a:spcBef>
                <a:spcPts val="0"/>
              </a:spcBef>
              <a:spcAft>
                <a:spcPts val="0"/>
              </a:spcAft>
              <a:buSzPts val="1700"/>
              <a:buChar char="●"/>
            </a:pPr>
            <a:r>
              <a:rPr lang="en" sz="1700"/>
              <a:t>Famous and influential as a </a:t>
            </a:r>
            <a:r>
              <a:rPr b="1" lang="en" sz="1700"/>
              <a:t>virtuoso</a:t>
            </a:r>
            <a:r>
              <a:rPr lang="en" sz="1700"/>
              <a:t> violinist and composer</a:t>
            </a:r>
            <a:endParaRPr sz="1700"/>
          </a:p>
          <a:p>
            <a:pPr indent="-336550" lvl="0" marL="457200" rtl="0" algn="l">
              <a:lnSpc>
                <a:spcPct val="100000"/>
              </a:lnSpc>
              <a:spcBef>
                <a:spcPts val="0"/>
              </a:spcBef>
              <a:spcAft>
                <a:spcPts val="0"/>
              </a:spcAft>
              <a:buSzPts val="1700"/>
              <a:buChar char="●"/>
            </a:pPr>
            <a:r>
              <a:rPr lang="en" sz="1700"/>
              <a:t>Composed 450 or so concerti grossi and solo concerto</a:t>
            </a:r>
            <a:endParaRPr sz="1700"/>
          </a:p>
          <a:p>
            <a:pPr indent="-336550" lvl="0" marL="457200" rtl="0" algn="l">
              <a:lnSpc>
                <a:spcPct val="100000"/>
              </a:lnSpc>
              <a:spcBef>
                <a:spcPts val="0"/>
              </a:spcBef>
              <a:spcAft>
                <a:spcPts val="0"/>
              </a:spcAft>
              <a:buSzPts val="1700"/>
              <a:buChar char="●"/>
            </a:pPr>
            <a:r>
              <a:rPr lang="en" sz="1700"/>
              <a:t>He exploited the resources of the violin as well as other instruments</a:t>
            </a:r>
            <a:endParaRPr sz="1700"/>
          </a:p>
          <a:p>
            <a:pPr indent="0" lvl="0" marL="137160" rtl="0" algn="l">
              <a:lnSpc>
                <a:spcPct val="100000"/>
              </a:lnSpc>
              <a:spcBef>
                <a:spcPts val="675"/>
              </a:spcBef>
              <a:spcAft>
                <a:spcPts val="0"/>
              </a:spcAft>
              <a:buSzPts val="2400"/>
              <a:buNone/>
            </a:pPr>
            <a:r>
              <a:t/>
            </a:r>
            <a:endParaRPr sz="1700"/>
          </a:p>
        </p:txBody>
      </p:sp>
      <p:pic>
        <p:nvPicPr>
          <p:cNvPr id="233" name="Google Shape;233;p39"/>
          <p:cNvPicPr preferRelativeResize="0"/>
          <p:nvPr/>
        </p:nvPicPr>
        <p:blipFill rotWithShape="1">
          <a:blip r:embed="rId3">
            <a:alphaModFix/>
          </a:blip>
          <a:srcRect b="0" l="0" r="0" t="0"/>
          <a:stretch/>
        </p:blipFill>
        <p:spPr>
          <a:xfrm>
            <a:off x="800100" y="1775922"/>
            <a:ext cx="1822394" cy="217580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0"/>
          <p:cNvSpPr txBox="1"/>
          <p:nvPr>
            <p:ph type="title"/>
          </p:nvPr>
        </p:nvSpPr>
        <p:spPr>
          <a:xfrm>
            <a:off x="800100" y="481945"/>
            <a:ext cx="7543800" cy="1028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3600"/>
              <a:buFont typeface="Century Gothic"/>
              <a:buNone/>
            </a:pPr>
            <a:r>
              <a:rPr lang="en"/>
              <a:t>Four seasons: La Primavera</a:t>
            </a:r>
            <a:endParaRPr/>
          </a:p>
        </p:txBody>
      </p:sp>
      <p:pic>
        <p:nvPicPr>
          <p:cNvPr descr="Preorder Christian's debut album 'The Four Seasons', out 20th August 2021: https://ChristianLi.lnk.to/FourSeasonsID&#10;&#10;Join Christian's mailing list for exclusive new, competitions and more: https://ChristianLi.lnk.to/NewsletterID&#10;&#10;Music video by Christian Li, Melbourne Symphony Orchestra performing Vivaldi: The Four Seasons, Violin Concerto No. 1 in E Major, RV 269 &quot;Spring&quot; - I. Allegro. A Decca Classics Video; © 2021 Universal Music Operations Limited&#10;&#10;http://vevo.ly/EMjPwz" id="239" name="Google Shape;239;p40" title="Vivaldi: The Four Seasons, Violin Concerto No. 1 in E Major, RV 269 &quot;Spring&quot; - I. Allegro">
            <a:hlinkClick r:id="rId3"/>
          </p:cNvPr>
          <p:cNvPicPr preferRelativeResize="0"/>
          <p:nvPr/>
        </p:nvPicPr>
        <p:blipFill>
          <a:blip r:embed="rId4">
            <a:alphaModFix/>
          </a:blip>
          <a:stretch>
            <a:fillRect/>
          </a:stretch>
        </p:blipFill>
        <p:spPr>
          <a:xfrm>
            <a:off x="2353300" y="1510645"/>
            <a:ext cx="4437406" cy="332805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000"/>
                                        <p:tgtEl>
                                          <p:spTgt spid="2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1"/>
          <p:cNvSpPr txBox="1"/>
          <p:nvPr>
            <p:ph type="title"/>
          </p:nvPr>
        </p:nvSpPr>
        <p:spPr>
          <a:xfrm>
            <a:off x="800100" y="481945"/>
            <a:ext cx="7543800" cy="1028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3600"/>
              <a:buFont typeface="Century Gothic"/>
              <a:buNone/>
            </a:pPr>
            <a:r>
              <a:rPr lang="en"/>
              <a:t>The Baroque Suite</a:t>
            </a:r>
            <a:endParaRPr/>
          </a:p>
        </p:txBody>
      </p:sp>
      <p:sp>
        <p:nvSpPr>
          <p:cNvPr id="245" name="Google Shape;245;p41"/>
          <p:cNvSpPr txBox="1"/>
          <p:nvPr>
            <p:ph idx="1" type="body"/>
          </p:nvPr>
        </p:nvSpPr>
        <p:spPr>
          <a:xfrm>
            <a:off x="800100" y="1464125"/>
            <a:ext cx="7543800" cy="28614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0"/>
              </a:spcBef>
              <a:spcAft>
                <a:spcPts val="0"/>
              </a:spcAft>
              <a:buSzPts val="1800"/>
              <a:buChar char="●"/>
            </a:pPr>
            <a:r>
              <a:rPr lang="en"/>
              <a:t>Works that has dance-inspired movements</a:t>
            </a:r>
            <a:endParaRPr/>
          </a:p>
          <a:p>
            <a:pPr indent="-342900" lvl="0" marL="457200" rtl="0" algn="l">
              <a:lnSpc>
                <a:spcPct val="100000"/>
              </a:lnSpc>
              <a:spcBef>
                <a:spcPts val="0"/>
              </a:spcBef>
              <a:spcAft>
                <a:spcPts val="0"/>
              </a:spcAft>
              <a:buSzPts val="1800"/>
              <a:buChar char="●"/>
            </a:pPr>
            <a:r>
              <a:rPr lang="en"/>
              <a:t>Movements are written in the same key but differ in tempo, meter and character</a:t>
            </a:r>
            <a:endParaRPr/>
          </a:p>
          <a:p>
            <a:pPr indent="-342900" lvl="0" marL="457200" rtl="0" algn="l">
              <a:lnSpc>
                <a:spcPct val="100000"/>
              </a:lnSpc>
              <a:spcBef>
                <a:spcPts val="0"/>
              </a:spcBef>
              <a:spcAft>
                <a:spcPts val="0"/>
              </a:spcAft>
              <a:buSzPts val="1800"/>
              <a:buChar char="●"/>
            </a:pPr>
            <a:r>
              <a:rPr lang="en"/>
              <a:t>Consists of 5 movements with different origins:</a:t>
            </a:r>
            <a:endParaRPr/>
          </a:p>
          <a:p>
            <a:pPr indent="-342900" lvl="1" marL="914400" rtl="0" algn="l">
              <a:lnSpc>
                <a:spcPct val="100000"/>
              </a:lnSpc>
              <a:spcBef>
                <a:spcPts val="0"/>
              </a:spcBef>
              <a:spcAft>
                <a:spcPts val="0"/>
              </a:spcAft>
              <a:buSzPts val="1800"/>
              <a:buChar char="○"/>
            </a:pPr>
            <a:r>
              <a:rPr b="1" lang="en" sz="1800"/>
              <a:t>Allemande</a:t>
            </a:r>
            <a:r>
              <a:rPr lang="en" sz="1800"/>
              <a:t> – Moderately paced; from Germany</a:t>
            </a:r>
            <a:endParaRPr sz="1800"/>
          </a:p>
          <a:p>
            <a:pPr indent="-342900" lvl="1" marL="914400" rtl="0" algn="l">
              <a:lnSpc>
                <a:spcPct val="100000"/>
              </a:lnSpc>
              <a:spcBef>
                <a:spcPts val="0"/>
              </a:spcBef>
              <a:spcAft>
                <a:spcPts val="0"/>
              </a:spcAft>
              <a:buSzPts val="1800"/>
              <a:buChar char="○"/>
            </a:pPr>
            <a:r>
              <a:rPr b="1" lang="en" sz="1800"/>
              <a:t>Courante</a:t>
            </a:r>
            <a:r>
              <a:rPr lang="en" sz="1800"/>
              <a:t> – Fast; from France</a:t>
            </a:r>
            <a:endParaRPr sz="1800"/>
          </a:p>
          <a:p>
            <a:pPr indent="-342900" lvl="1" marL="914400" rtl="0" algn="l">
              <a:lnSpc>
                <a:spcPct val="100000"/>
              </a:lnSpc>
              <a:spcBef>
                <a:spcPts val="0"/>
              </a:spcBef>
              <a:spcAft>
                <a:spcPts val="0"/>
              </a:spcAft>
              <a:buSzPts val="1800"/>
              <a:buChar char="○"/>
            </a:pPr>
            <a:r>
              <a:rPr b="1" lang="en" sz="1800"/>
              <a:t>Gavotte</a:t>
            </a:r>
            <a:r>
              <a:rPr lang="en" sz="1800"/>
              <a:t> – Moderate; from France</a:t>
            </a:r>
            <a:endParaRPr sz="1800"/>
          </a:p>
          <a:p>
            <a:pPr indent="-342900" lvl="1" marL="914400" rtl="0" algn="l">
              <a:lnSpc>
                <a:spcPct val="100000"/>
              </a:lnSpc>
              <a:spcBef>
                <a:spcPts val="0"/>
              </a:spcBef>
              <a:spcAft>
                <a:spcPts val="0"/>
              </a:spcAft>
              <a:buSzPts val="1800"/>
              <a:buChar char="○"/>
            </a:pPr>
            <a:r>
              <a:rPr b="1" lang="en" sz="1800"/>
              <a:t>Sarabande</a:t>
            </a:r>
            <a:r>
              <a:rPr lang="en" sz="1800"/>
              <a:t> – Slow and Solemn; from Spain</a:t>
            </a:r>
            <a:endParaRPr sz="1800"/>
          </a:p>
          <a:p>
            <a:pPr indent="-342900" lvl="1" marL="914400" rtl="0" algn="l">
              <a:lnSpc>
                <a:spcPct val="100000"/>
              </a:lnSpc>
              <a:spcBef>
                <a:spcPts val="0"/>
              </a:spcBef>
              <a:spcAft>
                <a:spcPts val="0"/>
              </a:spcAft>
              <a:buSzPts val="1800"/>
              <a:buChar char="○"/>
            </a:pPr>
            <a:r>
              <a:rPr b="1" lang="en" sz="1800"/>
              <a:t>Gigue</a:t>
            </a:r>
            <a:r>
              <a:rPr lang="en" sz="1800"/>
              <a:t> – fast; from England and Ireland</a:t>
            </a:r>
            <a:endParaRPr sz="18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2"/>
          <p:cNvSpPr txBox="1"/>
          <p:nvPr>
            <p:ph type="title"/>
          </p:nvPr>
        </p:nvSpPr>
        <p:spPr>
          <a:xfrm>
            <a:off x="800100" y="481945"/>
            <a:ext cx="7543800" cy="1028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262626"/>
              </a:buClr>
              <a:buSzPct val="85714"/>
              <a:buFont typeface="Century Gothic"/>
              <a:buNone/>
            </a:pPr>
            <a:r>
              <a:rPr lang="en"/>
              <a:t>Bach Suite No.3 in D Major (1729 – 1731): </a:t>
            </a:r>
            <a:r>
              <a:rPr i="1" lang="en"/>
              <a:t>3. Gavotte</a:t>
            </a:r>
            <a:endParaRPr i="1"/>
          </a:p>
        </p:txBody>
      </p:sp>
      <p:pic>
        <p:nvPicPr>
          <p:cNvPr descr="2012. 3. 22 예술의전당 콘서트홀  &#10;&quot;The Great 3B series-Bach 2012&quot; &#10;관현악모음곡 제3번 D장조 BWV1068  &#10;3악장 Gavotte I/II &#10;김민&amp; 서울바로크합주단/오보에 이현옥 김소연/ 트럼펫 성재창 박기범 홍성민/ 팀파니 박보형/ 챔발로 오주희" id="251" name="Google Shape;251;p42" title="Bach Orchestral Suite No.3 in D Major, BWV1068 Ⅲ.Gavotte I/II">
            <a:hlinkClick r:id="rId3"/>
          </p:cNvPr>
          <p:cNvPicPr preferRelativeResize="0"/>
          <p:nvPr/>
        </p:nvPicPr>
        <p:blipFill>
          <a:blip r:embed="rId4">
            <a:alphaModFix/>
          </a:blip>
          <a:stretch>
            <a:fillRect/>
          </a:stretch>
        </p:blipFill>
        <p:spPr>
          <a:xfrm>
            <a:off x="2353300" y="1510645"/>
            <a:ext cx="4437406" cy="332805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000"/>
                                        <p:tgtEl>
                                          <p:spTgt spid="2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800100" y="481945"/>
            <a:ext cx="7543800" cy="1028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3600"/>
              <a:buFont typeface="Century Gothic"/>
              <a:buNone/>
            </a:pPr>
            <a:r>
              <a:rPr lang="en"/>
              <a:t>Music in Baroque Society</a:t>
            </a:r>
            <a:endParaRPr/>
          </a:p>
        </p:txBody>
      </p:sp>
      <p:sp>
        <p:nvSpPr>
          <p:cNvPr id="81" name="Google Shape;81;p16"/>
          <p:cNvSpPr txBox="1"/>
          <p:nvPr>
            <p:ph idx="1" type="body"/>
          </p:nvPr>
        </p:nvSpPr>
        <p:spPr>
          <a:xfrm>
            <a:off x="800100" y="1510650"/>
            <a:ext cx="7479000" cy="3396000"/>
          </a:xfrm>
          <a:prstGeom prst="rect">
            <a:avLst/>
          </a:prstGeom>
          <a:noFill/>
          <a:ln>
            <a:noFill/>
          </a:ln>
        </p:spPr>
        <p:txBody>
          <a:bodyPr anchorCtr="0" anchor="t" bIns="45700" lIns="91425" spcFirstLastPara="1" rIns="91425" wrap="square" tIns="45700">
            <a:noAutofit/>
          </a:bodyPr>
          <a:lstStyle/>
          <a:p>
            <a:pPr indent="-330200" lvl="0" marL="457200" rtl="0" algn="l">
              <a:lnSpc>
                <a:spcPct val="100000"/>
              </a:lnSpc>
              <a:spcBef>
                <a:spcPts val="0"/>
              </a:spcBef>
              <a:spcAft>
                <a:spcPts val="0"/>
              </a:spcAft>
              <a:buSzPts val="1600"/>
              <a:buChar char="●"/>
            </a:pPr>
            <a:r>
              <a:rPr i="1" lang="en" sz="1600"/>
              <a:t>Music was written to order</a:t>
            </a:r>
            <a:r>
              <a:rPr lang="en" sz="1600"/>
              <a:t>, to meet specific demands mainly from </a:t>
            </a:r>
            <a:r>
              <a:rPr b="1" i="1" lang="en" sz="1600"/>
              <a:t>churches and aristocratic courts</a:t>
            </a:r>
            <a:r>
              <a:rPr i="1" lang="en" sz="1600"/>
              <a:t>; </a:t>
            </a:r>
            <a:r>
              <a:rPr b="1" i="1" lang="en" sz="1600"/>
              <a:t>opera houses </a:t>
            </a:r>
            <a:r>
              <a:rPr lang="en" sz="1600"/>
              <a:t>also required constant supply of music.</a:t>
            </a:r>
            <a:endParaRPr sz="1600"/>
          </a:p>
          <a:p>
            <a:pPr indent="-330200" lvl="0" marL="457200" rtl="0" algn="l">
              <a:lnSpc>
                <a:spcPct val="100000"/>
              </a:lnSpc>
              <a:spcBef>
                <a:spcPts val="0"/>
              </a:spcBef>
              <a:spcAft>
                <a:spcPts val="0"/>
              </a:spcAft>
              <a:buSzPts val="1600"/>
              <a:buChar char="●"/>
            </a:pPr>
            <a:r>
              <a:rPr lang="en" sz="1600"/>
              <a:t>Courts might employ an </a:t>
            </a:r>
            <a:r>
              <a:rPr b="1" i="1" lang="en" sz="1600"/>
              <a:t>orchestra, a chapel choir, and opera singers – size of the musical staff depending on the court’s wealth.</a:t>
            </a:r>
            <a:endParaRPr sz="1600"/>
          </a:p>
          <a:p>
            <a:pPr indent="-330200" lvl="0" marL="457200" rtl="0" algn="l">
              <a:lnSpc>
                <a:spcPct val="100000"/>
              </a:lnSpc>
              <a:spcBef>
                <a:spcPts val="0"/>
              </a:spcBef>
              <a:spcAft>
                <a:spcPts val="0"/>
              </a:spcAft>
              <a:buSzPts val="1600"/>
              <a:buChar char="●"/>
            </a:pPr>
            <a:r>
              <a:rPr lang="en" sz="1600"/>
              <a:t>Court musicians are quite wealthy and respected, but they are still </a:t>
            </a:r>
            <a:r>
              <a:rPr b="1" i="1" lang="en" sz="1600"/>
              <a:t>servants.</a:t>
            </a:r>
            <a:endParaRPr sz="1600"/>
          </a:p>
          <a:p>
            <a:pPr indent="-330200" lvl="0" marL="457200" rtl="0" algn="l">
              <a:lnSpc>
                <a:spcPct val="100000"/>
              </a:lnSpc>
              <a:spcBef>
                <a:spcPts val="0"/>
              </a:spcBef>
              <a:spcAft>
                <a:spcPts val="0"/>
              </a:spcAft>
              <a:buSzPts val="1600"/>
              <a:buChar char="●"/>
            </a:pPr>
            <a:r>
              <a:rPr lang="en" sz="1600"/>
              <a:t>Church musicians in comparison earned way less and had lower status than court musicians.</a:t>
            </a:r>
            <a:endParaRPr sz="1600"/>
          </a:p>
          <a:p>
            <a:pPr indent="-330200" lvl="0" marL="457200" rtl="0" algn="l">
              <a:lnSpc>
                <a:spcPct val="100000"/>
              </a:lnSpc>
              <a:spcBef>
                <a:spcPts val="0"/>
              </a:spcBef>
              <a:spcAft>
                <a:spcPts val="0"/>
              </a:spcAft>
              <a:buSzPts val="1600"/>
              <a:buChar char="●"/>
            </a:pPr>
            <a:r>
              <a:rPr lang="en" sz="1600"/>
              <a:t>Most musicians learned their art through </a:t>
            </a:r>
            <a:r>
              <a:rPr b="1" lang="en" sz="1600"/>
              <a:t>family traditions</a:t>
            </a:r>
            <a:r>
              <a:rPr lang="en" sz="1600"/>
              <a:t>, or by being an apprentice to a musician.</a:t>
            </a:r>
            <a:endParaRPr sz="1600"/>
          </a:p>
          <a:p>
            <a:pPr indent="-330200" lvl="0" marL="457200" rtl="0" algn="l">
              <a:lnSpc>
                <a:spcPct val="100000"/>
              </a:lnSpc>
              <a:spcBef>
                <a:spcPts val="0"/>
              </a:spcBef>
              <a:spcAft>
                <a:spcPts val="0"/>
              </a:spcAft>
              <a:buSzPts val="1600"/>
              <a:buChar char="●"/>
            </a:pPr>
            <a:r>
              <a:rPr i="1" lang="en" sz="1600"/>
              <a:t>“Conservatoire” or “Conservatory” comes from the Italian for orphan’s home.</a:t>
            </a:r>
            <a:endParaRPr sz="1600"/>
          </a:p>
          <a:p>
            <a:pPr indent="0" lvl="0" marL="137160" rtl="0" algn="l">
              <a:spcBef>
                <a:spcPts val="675"/>
              </a:spcBef>
              <a:spcAft>
                <a:spcPts val="0"/>
              </a:spcAft>
              <a:buClr>
                <a:schemeClr val="dk1"/>
              </a:buClr>
              <a:buSzPts val="2800"/>
              <a:buFont typeface="Arial"/>
              <a:buNone/>
            </a:pPr>
            <a:r>
              <a:t/>
            </a:r>
            <a:endParaRPr sz="1600"/>
          </a:p>
          <a:p>
            <a:pPr indent="0" lvl="0" marL="0" rtl="0" algn="l">
              <a:lnSpc>
                <a:spcPct val="100000"/>
              </a:lnSpc>
              <a:spcBef>
                <a:spcPts val="675"/>
              </a:spcBef>
              <a:spcAft>
                <a:spcPts val="0"/>
              </a:spcAft>
              <a:buSzPts val="2000"/>
              <a:buNone/>
            </a:pPr>
            <a:r>
              <a:t/>
            </a:r>
            <a:endParaRPr sz="16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3"/>
          <p:cNvSpPr txBox="1"/>
          <p:nvPr>
            <p:ph type="title"/>
          </p:nvPr>
        </p:nvSpPr>
        <p:spPr>
          <a:xfrm>
            <a:off x="800100" y="481945"/>
            <a:ext cx="7543800" cy="1028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3600"/>
              <a:buFont typeface="Century Gothic"/>
              <a:buNone/>
            </a:pPr>
            <a:r>
              <a:rPr lang="en"/>
              <a:t>Chorale</a:t>
            </a:r>
            <a:endParaRPr/>
          </a:p>
        </p:txBody>
      </p:sp>
      <p:sp>
        <p:nvSpPr>
          <p:cNvPr id="257" name="Google Shape;257;p43"/>
          <p:cNvSpPr txBox="1"/>
          <p:nvPr>
            <p:ph idx="1" type="body"/>
          </p:nvPr>
        </p:nvSpPr>
        <p:spPr>
          <a:xfrm>
            <a:off x="800100" y="1577345"/>
            <a:ext cx="7543800" cy="1370100"/>
          </a:xfrm>
          <a:prstGeom prst="rect">
            <a:avLst/>
          </a:prstGeom>
          <a:noFill/>
          <a:ln>
            <a:noFill/>
          </a:ln>
        </p:spPr>
        <p:txBody>
          <a:bodyPr anchorCtr="0" anchor="t" bIns="45700" lIns="91425" spcFirstLastPara="1" rIns="91425" wrap="square" tIns="45700">
            <a:normAutofit/>
          </a:bodyPr>
          <a:lstStyle/>
          <a:p>
            <a:pPr indent="-342900" lvl="0" marL="457200" rtl="0" algn="l">
              <a:lnSpc>
                <a:spcPct val="100000"/>
              </a:lnSpc>
              <a:spcBef>
                <a:spcPts val="0"/>
              </a:spcBef>
              <a:spcAft>
                <a:spcPts val="0"/>
              </a:spcAft>
              <a:buSzPts val="1800"/>
              <a:buChar char="●"/>
            </a:pPr>
            <a:r>
              <a:rPr lang="en"/>
              <a:t>The </a:t>
            </a:r>
            <a:r>
              <a:rPr b="1" i="1" lang="en"/>
              <a:t>chorale</a:t>
            </a:r>
            <a:r>
              <a:rPr lang="en"/>
              <a:t>, or hymn tune, was sung to a German religious text</a:t>
            </a:r>
            <a:endParaRPr/>
          </a:p>
          <a:p>
            <a:pPr indent="-342900" lvl="0" marL="457200" rtl="0" algn="l">
              <a:lnSpc>
                <a:spcPct val="100000"/>
              </a:lnSpc>
              <a:spcBef>
                <a:spcPts val="0"/>
              </a:spcBef>
              <a:spcAft>
                <a:spcPts val="0"/>
              </a:spcAft>
              <a:buSzPts val="1800"/>
              <a:buChar char="●"/>
            </a:pPr>
            <a:r>
              <a:rPr lang="en"/>
              <a:t>Easy to sing and remember</a:t>
            </a:r>
            <a:endParaRPr/>
          </a:p>
          <a:p>
            <a:pPr indent="-342900" lvl="0" marL="457200" rtl="0" algn="l">
              <a:lnSpc>
                <a:spcPct val="100000"/>
              </a:lnSpc>
              <a:spcBef>
                <a:spcPts val="0"/>
              </a:spcBef>
              <a:spcAft>
                <a:spcPts val="0"/>
              </a:spcAft>
              <a:buSzPts val="1800"/>
              <a:buChar char="●"/>
            </a:pPr>
            <a:r>
              <a:rPr lang="en"/>
              <a:t>One note to a syllable</a:t>
            </a:r>
            <a:endParaRPr/>
          </a:p>
          <a:p>
            <a:pPr indent="-342900" lvl="0" marL="457200" rtl="0" algn="l">
              <a:lnSpc>
                <a:spcPct val="100000"/>
              </a:lnSpc>
              <a:spcBef>
                <a:spcPts val="0"/>
              </a:spcBef>
              <a:spcAft>
                <a:spcPts val="0"/>
              </a:spcAft>
              <a:buSzPts val="1800"/>
              <a:buChar char="●"/>
            </a:pPr>
            <a:r>
              <a:rPr lang="en"/>
              <a:t>Moves in steady rhythm</a:t>
            </a:r>
            <a:endParaRPr/>
          </a:p>
        </p:txBody>
      </p:sp>
      <p:pic>
        <p:nvPicPr>
          <p:cNvPr descr="Bach seems to have had quite a preference for this chorale 'Jesu, meine Freude', here performed by the Netherlands Bach Society for All of Bach. It appears in various organ arrangements (like his early work BWV 1105) and he constructed a whole five-part motet around it (Jesu, meine Freude, BWV 227). It also turns up as the closing chorale in various cantatas (including BWV 81).&#10;&#10;Recorded for the project All of Bach on 28th February 2019 at Grote Kerk, Alkmaar. If you want to help us complete All of Bach, please subscribe to our channel http://bit.ly/2vhCeFB and consider donating http://bit.ly/2uZuMj5.&#10;&#10;For more information on BWV 358 and this production go to www.bachvereniging.nl/en/bwv/bwv-358/&#10;&#10;All of Bach is a project of the Netherlands Bach Society / Nederlandse Bachvereniging, offering high-quality film recordings of the works by Johann Sebastian Bach, performed by the Netherlands Bach Society and its guest musicians. Visit our free online treasury for more videos and background material http://allofbach.com/en/. For concert dates and further information go to https://www.bachvereniging.nl/nederlandse-bachvereniging. &#10;&#10;Netherlands Bach Society&#10;Christoph Prégardien, conductor" id="258" name="Google Shape;258;p43" title="Bach - Chorale Jesu, meine Freude BWV 358 - Prégardien | Netherlands Bach Society">
            <a:hlinkClick r:id="rId3"/>
          </p:cNvPr>
          <p:cNvPicPr preferRelativeResize="0"/>
          <p:nvPr/>
        </p:nvPicPr>
        <p:blipFill>
          <a:blip r:embed="rId4">
            <a:alphaModFix/>
          </a:blip>
          <a:stretch>
            <a:fillRect/>
          </a:stretch>
        </p:blipFill>
        <p:spPr>
          <a:xfrm>
            <a:off x="5155025" y="2332650"/>
            <a:ext cx="3324700" cy="2493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1000"/>
                                        <p:tgtEl>
                                          <p:spTgt spid="2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4"/>
          <p:cNvSpPr txBox="1"/>
          <p:nvPr>
            <p:ph type="title"/>
          </p:nvPr>
        </p:nvSpPr>
        <p:spPr>
          <a:xfrm>
            <a:off x="800100" y="481945"/>
            <a:ext cx="7543800" cy="1028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3600"/>
              <a:buFont typeface="Century Gothic"/>
              <a:buNone/>
            </a:pPr>
            <a:r>
              <a:rPr lang="en"/>
              <a:t>Church cantata</a:t>
            </a:r>
            <a:endParaRPr/>
          </a:p>
        </p:txBody>
      </p:sp>
      <p:sp>
        <p:nvSpPr>
          <p:cNvPr id="264" name="Google Shape;264;p44"/>
          <p:cNvSpPr txBox="1"/>
          <p:nvPr>
            <p:ph idx="1" type="body"/>
          </p:nvPr>
        </p:nvSpPr>
        <p:spPr>
          <a:xfrm>
            <a:off x="800100" y="1577347"/>
            <a:ext cx="7543800" cy="2147700"/>
          </a:xfrm>
          <a:prstGeom prst="rect">
            <a:avLst/>
          </a:prstGeom>
          <a:noFill/>
          <a:ln>
            <a:noFill/>
          </a:ln>
        </p:spPr>
        <p:txBody>
          <a:bodyPr anchorCtr="0" anchor="t" bIns="45700" lIns="91425" spcFirstLastPara="1" rIns="91425" wrap="square" tIns="45700">
            <a:normAutofit/>
          </a:bodyPr>
          <a:lstStyle/>
          <a:p>
            <a:pPr indent="-330200" lvl="0" marL="457200" rtl="0" algn="l">
              <a:lnSpc>
                <a:spcPct val="100000"/>
              </a:lnSpc>
              <a:spcBef>
                <a:spcPts val="0"/>
              </a:spcBef>
              <a:spcAft>
                <a:spcPts val="0"/>
              </a:spcAft>
              <a:buSzPts val="1600"/>
              <a:buChar char="●"/>
            </a:pPr>
            <a:r>
              <a:rPr b="1" lang="en" sz="1600"/>
              <a:t>Cantata originally meant a piece that was sung</a:t>
            </a:r>
            <a:r>
              <a:rPr lang="en" sz="1600"/>
              <a:t>, as distinct from a </a:t>
            </a:r>
            <a:r>
              <a:rPr i="1" lang="en" sz="1600"/>
              <a:t>sonata</a:t>
            </a:r>
            <a:r>
              <a:rPr lang="en" sz="1600"/>
              <a:t>, which was </a:t>
            </a:r>
            <a:r>
              <a:rPr i="1" lang="en" sz="1600"/>
              <a:t>played</a:t>
            </a:r>
            <a:r>
              <a:rPr lang="en" sz="1600"/>
              <a:t>.</a:t>
            </a:r>
            <a:endParaRPr sz="1600"/>
          </a:p>
          <a:p>
            <a:pPr indent="-330200" lvl="0" marL="457200" rtl="0" algn="l">
              <a:lnSpc>
                <a:spcPct val="100000"/>
              </a:lnSpc>
              <a:spcBef>
                <a:spcPts val="0"/>
              </a:spcBef>
              <a:spcAft>
                <a:spcPts val="0"/>
              </a:spcAft>
              <a:buSzPts val="1600"/>
              <a:buChar char="●"/>
            </a:pPr>
            <a:r>
              <a:rPr lang="en" sz="1600"/>
              <a:t>Usually written for chorus, vocal soloists, organ, and a small orchestra</a:t>
            </a:r>
            <a:endParaRPr sz="1600"/>
          </a:p>
          <a:p>
            <a:pPr indent="-330200" lvl="0" marL="457200" rtl="0" algn="l">
              <a:lnSpc>
                <a:spcPct val="100000"/>
              </a:lnSpc>
              <a:spcBef>
                <a:spcPts val="0"/>
              </a:spcBef>
              <a:spcAft>
                <a:spcPts val="0"/>
              </a:spcAft>
              <a:buSzPts val="1600"/>
              <a:buChar char="●"/>
            </a:pPr>
            <a:r>
              <a:rPr lang="en" sz="1600"/>
              <a:t>Had </a:t>
            </a:r>
            <a:r>
              <a:rPr b="1" lang="en" sz="1600"/>
              <a:t>German religious text</a:t>
            </a:r>
            <a:r>
              <a:rPr lang="en" sz="1600"/>
              <a:t>, either newly written or drawn from Bible or familiar hymns.</a:t>
            </a:r>
            <a:endParaRPr sz="1600"/>
          </a:p>
          <a:p>
            <a:pPr indent="-330200" lvl="0" marL="457200" rtl="0" algn="l">
              <a:lnSpc>
                <a:spcPct val="100000"/>
              </a:lnSpc>
              <a:spcBef>
                <a:spcPts val="0"/>
              </a:spcBef>
              <a:spcAft>
                <a:spcPts val="0"/>
              </a:spcAft>
              <a:buSzPts val="1600"/>
              <a:buChar char="●"/>
            </a:pPr>
            <a:r>
              <a:rPr lang="en" sz="1600"/>
              <a:t>Lasts 25 minutes</a:t>
            </a:r>
            <a:endParaRPr sz="1600"/>
          </a:p>
          <a:p>
            <a:pPr indent="-330200" lvl="0" marL="457200" rtl="0" algn="l">
              <a:lnSpc>
                <a:spcPct val="100000"/>
              </a:lnSpc>
              <a:spcBef>
                <a:spcPts val="0"/>
              </a:spcBef>
              <a:spcAft>
                <a:spcPts val="0"/>
              </a:spcAft>
              <a:buSzPts val="1600"/>
              <a:buChar char="●"/>
            </a:pPr>
            <a:r>
              <a:rPr lang="en" sz="1600"/>
              <a:t>Include several different movements – </a:t>
            </a:r>
            <a:r>
              <a:rPr b="1" i="1" lang="en" sz="1600"/>
              <a:t>choruses, recitatives, arias and duets.</a:t>
            </a:r>
            <a:endParaRPr b="1" i="1" sz="16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5"/>
          <p:cNvSpPr txBox="1"/>
          <p:nvPr>
            <p:ph type="title"/>
          </p:nvPr>
        </p:nvSpPr>
        <p:spPr>
          <a:xfrm>
            <a:off x="800100" y="481945"/>
            <a:ext cx="7543800" cy="10287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Bach Cantata Wachet auf, ruft uns die stimme BWV140 (Sleeper’s wake)</a:t>
            </a:r>
            <a:endParaRPr/>
          </a:p>
        </p:txBody>
      </p:sp>
      <p:pic>
        <p:nvPicPr>
          <p:cNvPr descr="In 'Wachet auf, ruft uns die Stimme', performed by the Netherlands Bach Society for All of Bach, everything revolves around the parable of the wise and foolish virgins. They wait throughout the night with burning lamps for the arrival of the bridegroom. Five of them have brought along extra oil to keep their lamp burning. The others run out of oil and go off to buy some more. The bridegroom arrives while they are away.&#10;&#10;Recorded for the project All of Bach on February 11th 2018 at the Walloon Church, Amsterdam. If you want to help us complete All of Bach, please subscribe to our channel http://bit.ly/2vhCeFB and consider donating http://bit.ly/2uZuMj5.&#10;&#10;For the interview with Jos van Veldhoven on 'Wachet auf, ruft uns die Stimme' go to https://www.youtube.com/watch?v=tvB-sJyZEqw&#10;For more information on BWV 140 and this production go to http://allofbach.com/en/bwv/bwv-140/&#10;&#10;All of Bach is a project of the Netherlands Bach Society / Nederlandse Bachvereniging, offering high-quality film recordings of the works by Johann Sebastian Bach, performed by the Netherlands Bach Society and its guest musicians. Visit our free online treasury for more videos and background material http://allofbach.com/en/. For concert dates and further information go to https://www.bachvereniging.nl/nederlandse-bachvereniging. &#10;&#10;Netherlands Bach Society&#10;Jos van Veldhoven, conductor&#10;Maria Keohane, soprano&#10;Tim Mead, alto&#10;Daniel Johannsen, tenor&#10;Matthew Brook, bass" id="270" name="Google Shape;270;p45" title="Bach - Cantata Wachet auf, ruft uns die Stimme BWV 140 - Van Veldhoven | Netherlands Bach Society">
            <a:hlinkClick r:id="rId3"/>
          </p:cNvPr>
          <p:cNvPicPr preferRelativeResize="0"/>
          <p:nvPr/>
        </p:nvPicPr>
        <p:blipFill>
          <a:blip r:embed="rId4">
            <a:alphaModFix/>
          </a:blip>
          <a:stretch>
            <a:fillRect/>
          </a:stretch>
        </p:blipFill>
        <p:spPr>
          <a:xfrm>
            <a:off x="2176050" y="15773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1000"/>
                                        <p:tgtEl>
                                          <p:spTgt spid="2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6"/>
          <p:cNvSpPr txBox="1"/>
          <p:nvPr>
            <p:ph type="title"/>
          </p:nvPr>
        </p:nvSpPr>
        <p:spPr>
          <a:xfrm>
            <a:off x="800100" y="481945"/>
            <a:ext cx="7543800" cy="1028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3600"/>
              <a:buFont typeface="Century Gothic"/>
              <a:buNone/>
            </a:pPr>
            <a:r>
              <a:rPr lang="en"/>
              <a:t>The Oratorio</a:t>
            </a:r>
            <a:endParaRPr/>
          </a:p>
        </p:txBody>
      </p:sp>
      <p:sp>
        <p:nvSpPr>
          <p:cNvPr id="276" name="Google Shape;276;p46"/>
          <p:cNvSpPr txBox="1"/>
          <p:nvPr>
            <p:ph idx="1" type="body"/>
          </p:nvPr>
        </p:nvSpPr>
        <p:spPr>
          <a:xfrm>
            <a:off x="800100" y="1577345"/>
            <a:ext cx="7543800" cy="1411200"/>
          </a:xfrm>
          <a:prstGeom prst="rect">
            <a:avLst/>
          </a:prstGeom>
          <a:noFill/>
          <a:ln>
            <a:noFill/>
          </a:ln>
        </p:spPr>
        <p:txBody>
          <a:bodyPr anchorCtr="0" anchor="t" bIns="45700" lIns="91425" spcFirstLastPara="1" rIns="91425" wrap="square" tIns="45700">
            <a:normAutofit/>
          </a:bodyPr>
          <a:lstStyle/>
          <a:p>
            <a:pPr indent="-342900" lvl="0" marL="457200" rtl="0" algn="l">
              <a:lnSpc>
                <a:spcPct val="100000"/>
              </a:lnSpc>
              <a:spcBef>
                <a:spcPts val="0"/>
              </a:spcBef>
              <a:spcAft>
                <a:spcPts val="0"/>
              </a:spcAft>
              <a:buSzPts val="1800"/>
              <a:buChar char="●"/>
            </a:pPr>
            <a:r>
              <a:rPr lang="en"/>
              <a:t>A large scale composition for chorus, vocal soloists, and orchestra</a:t>
            </a:r>
            <a:endParaRPr/>
          </a:p>
          <a:p>
            <a:pPr indent="-342900" lvl="0" marL="457200" rtl="0" algn="l">
              <a:lnSpc>
                <a:spcPct val="100000"/>
              </a:lnSpc>
              <a:spcBef>
                <a:spcPts val="0"/>
              </a:spcBef>
              <a:spcAft>
                <a:spcPts val="0"/>
              </a:spcAft>
              <a:buSzPts val="1800"/>
              <a:buChar char="●"/>
            </a:pPr>
            <a:r>
              <a:rPr lang="en"/>
              <a:t>Usually set to a narrative text</a:t>
            </a:r>
            <a:endParaRPr/>
          </a:p>
          <a:p>
            <a:pPr indent="-342900" lvl="0" marL="457200" rtl="0" algn="l">
              <a:lnSpc>
                <a:spcPct val="100000"/>
              </a:lnSpc>
              <a:spcBef>
                <a:spcPts val="0"/>
              </a:spcBef>
              <a:spcAft>
                <a:spcPts val="0"/>
              </a:spcAft>
              <a:buSzPts val="1800"/>
              <a:buChar char="●"/>
            </a:pPr>
            <a:r>
              <a:rPr lang="en"/>
              <a:t>Different from opera, no acting, scenery or costumes</a:t>
            </a:r>
            <a:endParaRPr/>
          </a:p>
        </p:txBody>
      </p:sp>
      <p:pic>
        <p:nvPicPr>
          <p:cNvPr id="277" name="Google Shape;277;p46"/>
          <p:cNvPicPr preferRelativeResize="0"/>
          <p:nvPr/>
        </p:nvPicPr>
        <p:blipFill>
          <a:blip r:embed="rId3">
            <a:alphaModFix amt="50000"/>
          </a:blip>
          <a:stretch>
            <a:fillRect/>
          </a:stretch>
        </p:blipFill>
        <p:spPr>
          <a:xfrm>
            <a:off x="4649875" y="2823100"/>
            <a:ext cx="4494125" cy="22471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7"/>
          <p:cNvSpPr txBox="1"/>
          <p:nvPr>
            <p:ph type="title"/>
          </p:nvPr>
        </p:nvSpPr>
        <p:spPr>
          <a:xfrm>
            <a:off x="800100" y="481945"/>
            <a:ext cx="7543800" cy="1028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262626"/>
              </a:buClr>
              <a:buSzPct val="85714"/>
              <a:buFont typeface="Century Gothic"/>
              <a:buNone/>
            </a:pPr>
            <a:r>
              <a:rPr lang="en"/>
              <a:t>George Frederik Handel/</a:t>
            </a:r>
            <a:r>
              <a:rPr b="1" lang="en"/>
              <a:t>Händel</a:t>
            </a:r>
            <a:r>
              <a:rPr lang="en"/>
              <a:t> (1685 – 1759)</a:t>
            </a:r>
            <a:endParaRPr/>
          </a:p>
        </p:txBody>
      </p:sp>
      <p:sp>
        <p:nvSpPr>
          <p:cNvPr id="283" name="Google Shape;283;p47"/>
          <p:cNvSpPr txBox="1"/>
          <p:nvPr>
            <p:ph idx="1" type="body"/>
          </p:nvPr>
        </p:nvSpPr>
        <p:spPr>
          <a:xfrm>
            <a:off x="3423683" y="1510645"/>
            <a:ext cx="5376000" cy="3103500"/>
          </a:xfrm>
          <a:prstGeom prst="rect">
            <a:avLst/>
          </a:prstGeom>
          <a:noFill/>
          <a:ln>
            <a:noFill/>
          </a:ln>
        </p:spPr>
        <p:txBody>
          <a:bodyPr anchorCtr="0" anchor="t" bIns="45700" lIns="91425" spcFirstLastPara="1" rIns="91425" wrap="square" tIns="45700">
            <a:noAutofit/>
          </a:bodyPr>
          <a:lstStyle/>
          <a:p>
            <a:pPr indent="-330200" lvl="0" marL="457200" rtl="0" algn="l">
              <a:lnSpc>
                <a:spcPct val="100000"/>
              </a:lnSpc>
              <a:spcBef>
                <a:spcPts val="0"/>
              </a:spcBef>
              <a:spcAft>
                <a:spcPts val="0"/>
              </a:spcAft>
              <a:buSzPts val="1600"/>
              <a:buChar char="●"/>
            </a:pPr>
            <a:r>
              <a:rPr lang="en" sz="1600"/>
              <a:t>Born in Halle, Germany</a:t>
            </a:r>
            <a:endParaRPr sz="1600"/>
          </a:p>
          <a:p>
            <a:pPr indent="-330200" lvl="0" marL="457200" rtl="0" algn="l">
              <a:lnSpc>
                <a:spcPct val="100000"/>
              </a:lnSpc>
              <a:spcBef>
                <a:spcPts val="0"/>
              </a:spcBef>
              <a:spcAft>
                <a:spcPts val="0"/>
              </a:spcAft>
              <a:buSzPts val="1600"/>
              <a:buChar char="●"/>
            </a:pPr>
            <a:r>
              <a:rPr lang="en" sz="1600"/>
              <a:t>Most of his English oratorios are based on stories from the Old Testament, but they are not church music.</a:t>
            </a:r>
            <a:endParaRPr sz="1600"/>
          </a:p>
          <a:p>
            <a:pPr indent="-330200" lvl="0" marL="457200" rtl="0" algn="l">
              <a:lnSpc>
                <a:spcPct val="100000"/>
              </a:lnSpc>
              <a:spcBef>
                <a:spcPts val="0"/>
              </a:spcBef>
              <a:spcAft>
                <a:spcPts val="0"/>
              </a:spcAft>
              <a:buSzPts val="1600"/>
              <a:buChar char="●"/>
            </a:pPr>
            <a:r>
              <a:rPr lang="en" sz="1600"/>
              <a:t>Messiah is an exception</a:t>
            </a:r>
            <a:endParaRPr sz="1600"/>
          </a:p>
          <a:p>
            <a:pPr indent="-330200" lvl="0" marL="457200" rtl="0" algn="l">
              <a:lnSpc>
                <a:spcPct val="100000"/>
              </a:lnSpc>
              <a:spcBef>
                <a:spcPts val="0"/>
              </a:spcBef>
              <a:spcAft>
                <a:spcPts val="0"/>
              </a:spcAft>
              <a:buSzPts val="1600"/>
              <a:buChar char="●"/>
            </a:pPr>
            <a:r>
              <a:rPr lang="en" sz="1600"/>
              <a:t>Never hesitated to reinforce an idea in his text by </a:t>
            </a:r>
            <a:r>
              <a:rPr b="1" lang="en" sz="1600"/>
              <a:t>interrupting</a:t>
            </a:r>
            <a:r>
              <a:rPr lang="en" sz="1600"/>
              <a:t> polyphonic flow of the music</a:t>
            </a:r>
            <a:endParaRPr sz="1600"/>
          </a:p>
          <a:p>
            <a:pPr indent="-330200" lvl="0" marL="457200" rtl="0" algn="l">
              <a:lnSpc>
                <a:spcPct val="100000"/>
              </a:lnSpc>
              <a:spcBef>
                <a:spcPts val="0"/>
              </a:spcBef>
              <a:spcAft>
                <a:spcPts val="0"/>
              </a:spcAft>
              <a:buSzPts val="1600"/>
              <a:buChar char="●"/>
            </a:pPr>
            <a:r>
              <a:rPr lang="en" sz="1600"/>
              <a:t>Changes in </a:t>
            </a:r>
            <a:r>
              <a:rPr b="1" lang="en" sz="1600"/>
              <a:t>textures</a:t>
            </a:r>
            <a:r>
              <a:rPr lang="en" sz="1600"/>
              <a:t> are more frequent in his music in comparison to Bach’s music</a:t>
            </a:r>
            <a:endParaRPr sz="1600"/>
          </a:p>
          <a:p>
            <a:pPr indent="-330200" lvl="0" marL="457200" rtl="0" algn="l">
              <a:lnSpc>
                <a:spcPct val="100000"/>
              </a:lnSpc>
              <a:spcBef>
                <a:spcPts val="0"/>
              </a:spcBef>
              <a:spcAft>
                <a:spcPts val="0"/>
              </a:spcAft>
              <a:buSzPts val="1600"/>
              <a:buChar char="●"/>
            </a:pPr>
            <a:r>
              <a:rPr lang="en" sz="1600"/>
              <a:t>Achieving changes of mood by </a:t>
            </a:r>
            <a:r>
              <a:rPr b="1" lang="en" sz="1600"/>
              <a:t>shifting</a:t>
            </a:r>
            <a:r>
              <a:rPr lang="en" sz="1600"/>
              <a:t> between </a:t>
            </a:r>
            <a:r>
              <a:rPr b="1" lang="en" sz="1600"/>
              <a:t>minor keys and major keys</a:t>
            </a:r>
            <a:endParaRPr sz="1600"/>
          </a:p>
          <a:p>
            <a:pPr indent="-22860" lvl="0" marL="137160" rtl="0" algn="l">
              <a:lnSpc>
                <a:spcPct val="100000"/>
              </a:lnSpc>
              <a:spcBef>
                <a:spcPts val="675"/>
              </a:spcBef>
              <a:spcAft>
                <a:spcPts val="0"/>
              </a:spcAft>
              <a:buSzPts val="1800"/>
              <a:buNone/>
            </a:pPr>
            <a:r>
              <a:t/>
            </a:r>
            <a:endParaRPr sz="1600"/>
          </a:p>
        </p:txBody>
      </p:sp>
      <p:pic>
        <p:nvPicPr>
          <p:cNvPr id="284" name="Google Shape;284;p47"/>
          <p:cNvPicPr preferRelativeResize="0"/>
          <p:nvPr/>
        </p:nvPicPr>
        <p:blipFill rotWithShape="1">
          <a:blip r:embed="rId3">
            <a:alphaModFix/>
          </a:blip>
          <a:srcRect b="0" l="0" r="0" t="0"/>
          <a:stretch/>
        </p:blipFill>
        <p:spPr>
          <a:xfrm>
            <a:off x="800100" y="1849310"/>
            <a:ext cx="1791084" cy="2164973"/>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8"/>
          <p:cNvSpPr txBox="1"/>
          <p:nvPr>
            <p:ph type="title"/>
          </p:nvPr>
        </p:nvSpPr>
        <p:spPr>
          <a:xfrm>
            <a:off x="800100" y="481945"/>
            <a:ext cx="7543800" cy="1028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3600"/>
              <a:buFont typeface="Century Gothic"/>
              <a:buNone/>
            </a:pPr>
            <a:r>
              <a:rPr lang="en"/>
              <a:t>Messiah (1741)</a:t>
            </a:r>
            <a:endParaRPr/>
          </a:p>
        </p:txBody>
      </p:sp>
      <p:pic>
        <p:nvPicPr>
          <p:cNvPr descr="600 singers from the Sydney Philharmonia Choirs join the Sydney Philharmonia Orchestra to perform Handel's jubilant &quot;Hallelujah!&quot; chorus from the Messiah, live at the Sydney Opera House.&#10;&#10;Performed by Celeste Lazarenko (soprano), Nicholas Tolputt (countertenor), Andrew Goodwin (tenor), Christopher Richardson (bass-baritone), Sydney Philharmonia Choirs and Christmas Choir, Sydney Philharmonia Orchestra, Brett Weymark (conductor)&#10;&#10;Subscribe | https://bit.ly/2JySV8N&#10;&#10;Facebook | https://bit.ly/2JUyC5f&#10;Twitter | https://bit.ly/2M4lsVK&#10;Instagram | https://bit.ly/2HMR11b" id="290" name="Google Shape;290;p48" title="Handel's 'Hallelujah!' Chorus live at the Sydney Opera House">
            <a:hlinkClick r:id="rId3"/>
          </p:cNvPr>
          <p:cNvPicPr preferRelativeResize="0"/>
          <p:nvPr/>
        </p:nvPicPr>
        <p:blipFill>
          <a:blip r:embed="rId4">
            <a:alphaModFix/>
          </a:blip>
          <a:stretch>
            <a:fillRect/>
          </a:stretch>
        </p:blipFill>
        <p:spPr>
          <a:xfrm>
            <a:off x="2353300" y="1510645"/>
            <a:ext cx="4437406" cy="332805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1000"/>
                                        <p:tgtEl>
                                          <p:spTgt spid="2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idx="1" type="body"/>
          </p:nvPr>
        </p:nvSpPr>
        <p:spPr>
          <a:xfrm>
            <a:off x="958350" y="3566575"/>
            <a:ext cx="7543800" cy="1403400"/>
          </a:xfrm>
          <a:prstGeom prst="rect">
            <a:avLst/>
          </a:prstGeom>
          <a:noFill/>
          <a:ln>
            <a:noFill/>
          </a:ln>
        </p:spPr>
        <p:txBody>
          <a:bodyPr anchorCtr="0" anchor="t" bIns="45700" lIns="91425" spcFirstLastPara="1" rIns="91425" wrap="square" tIns="45700">
            <a:normAutofit/>
          </a:bodyPr>
          <a:lstStyle/>
          <a:p>
            <a:pPr indent="-101600" lvl="0" marL="137160" rtl="0" algn="l">
              <a:lnSpc>
                <a:spcPct val="100000"/>
              </a:lnSpc>
              <a:spcBef>
                <a:spcPts val="0"/>
              </a:spcBef>
              <a:spcAft>
                <a:spcPts val="0"/>
              </a:spcAft>
              <a:buSzPts val="1600"/>
              <a:buChar char="●"/>
            </a:pPr>
            <a:r>
              <a:rPr lang="en" sz="1600"/>
              <a:t>Some baroque musicians wrote operas for the opera houses, mostly opera houses are in Italy. E.g. Between 1680-1700 there are six opera companies in Venice.</a:t>
            </a:r>
            <a:endParaRPr sz="1000"/>
          </a:p>
          <a:p>
            <a:pPr indent="-10160" lvl="0" marL="137160" rtl="0" algn="l">
              <a:lnSpc>
                <a:spcPct val="100000"/>
              </a:lnSpc>
              <a:spcBef>
                <a:spcPts val="675"/>
              </a:spcBef>
              <a:spcAft>
                <a:spcPts val="0"/>
              </a:spcAft>
              <a:buSzPts val="2000"/>
              <a:buNone/>
            </a:pPr>
            <a:r>
              <a:t/>
            </a:r>
            <a:endParaRPr sz="2000"/>
          </a:p>
        </p:txBody>
      </p:sp>
      <p:pic>
        <p:nvPicPr>
          <p:cNvPr id="87" name="Google Shape;87;p17"/>
          <p:cNvPicPr preferRelativeResize="0"/>
          <p:nvPr/>
        </p:nvPicPr>
        <p:blipFill rotWithShape="1">
          <a:blip r:embed="rId3">
            <a:alphaModFix/>
          </a:blip>
          <a:srcRect b="0" l="0" r="0" t="0"/>
          <a:stretch/>
        </p:blipFill>
        <p:spPr>
          <a:xfrm>
            <a:off x="3009235" y="1267015"/>
            <a:ext cx="3125545" cy="2083698"/>
          </a:xfrm>
          <a:prstGeom prst="rect">
            <a:avLst/>
          </a:prstGeom>
          <a:noFill/>
          <a:ln>
            <a:noFill/>
          </a:ln>
        </p:spPr>
      </p:pic>
      <p:sp>
        <p:nvSpPr>
          <p:cNvPr id="88" name="Google Shape;88;p17"/>
          <p:cNvSpPr txBox="1"/>
          <p:nvPr/>
        </p:nvSpPr>
        <p:spPr>
          <a:xfrm>
            <a:off x="616972" y="483781"/>
            <a:ext cx="75774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0" lang="en" sz="3600" u="none" cap="none" strike="noStrike">
                <a:solidFill>
                  <a:schemeClr val="dk1"/>
                </a:solidFill>
                <a:latin typeface="Economica"/>
                <a:ea typeface="Economica"/>
                <a:cs typeface="Economica"/>
                <a:sym typeface="Economica"/>
              </a:rPr>
              <a:t>Opera in Baroque period</a:t>
            </a:r>
            <a:endParaRPr i="0" sz="3600" u="none" cap="none" strike="noStrike">
              <a:solidFill>
                <a:schemeClr val="dk1"/>
              </a:solidFill>
              <a:latin typeface="Economica"/>
              <a:ea typeface="Economica"/>
              <a:cs typeface="Economica"/>
              <a:sym typeface="Economic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800100" y="481945"/>
            <a:ext cx="7543800" cy="1028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3600"/>
              <a:buFont typeface="Century Gothic"/>
              <a:buNone/>
            </a:pPr>
            <a:r>
              <a:rPr lang="en"/>
              <a:t>Characteristic of Baroque music</a:t>
            </a:r>
            <a:endParaRPr/>
          </a:p>
        </p:txBody>
      </p:sp>
      <p:sp>
        <p:nvSpPr>
          <p:cNvPr id="94" name="Google Shape;94;p18"/>
          <p:cNvSpPr txBox="1"/>
          <p:nvPr>
            <p:ph idx="1" type="body"/>
          </p:nvPr>
        </p:nvSpPr>
        <p:spPr>
          <a:xfrm>
            <a:off x="800100" y="1687719"/>
            <a:ext cx="7543800" cy="27462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0"/>
              </a:spcBef>
              <a:spcAft>
                <a:spcPts val="0"/>
              </a:spcAft>
              <a:buSzPts val="1800"/>
              <a:buChar char="●"/>
            </a:pPr>
            <a:r>
              <a:rPr lang="en"/>
              <a:t>Unity of mood: One basic mood, moods are called </a:t>
            </a:r>
            <a:r>
              <a:rPr b="1" i="1" lang="en"/>
              <a:t>affections</a:t>
            </a:r>
            <a:endParaRPr/>
          </a:p>
          <a:p>
            <a:pPr indent="-342900" lvl="0" marL="457200" rtl="0" algn="l">
              <a:lnSpc>
                <a:spcPct val="100000"/>
              </a:lnSpc>
              <a:spcBef>
                <a:spcPts val="0"/>
              </a:spcBef>
              <a:spcAft>
                <a:spcPts val="0"/>
              </a:spcAft>
              <a:buSzPts val="1800"/>
              <a:buChar char="●"/>
            </a:pPr>
            <a:r>
              <a:rPr lang="en"/>
              <a:t>Rhythm: Rhythmic patterns heard in the beginning are repeated throughout the piece, providing </a:t>
            </a:r>
            <a:r>
              <a:rPr b="1" i="1" lang="en"/>
              <a:t>continuity</a:t>
            </a:r>
            <a:r>
              <a:rPr lang="en"/>
              <a:t>.</a:t>
            </a:r>
            <a:endParaRPr/>
          </a:p>
          <a:p>
            <a:pPr indent="-342900" lvl="0" marL="457200" rtl="0" algn="l">
              <a:lnSpc>
                <a:spcPct val="100000"/>
              </a:lnSpc>
              <a:spcBef>
                <a:spcPts val="0"/>
              </a:spcBef>
              <a:spcAft>
                <a:spcPts val="0"/>
              </a:spcAft>
              <a:buSzPts val="1800"/>
              <a:buChar char="●"/>
            </a:pPr>
            <a:r>
              <a:rPr lang="en"/>
              <a:t>Melody: Melody also designed to provide </a:t>
            </a:r>
            <a:r>
              <a:rPr b="1" i="1" lang="en"/>
              <a:t>continuity</a:t>
            </a:r>
            <a:r>
              <a:rPr lang="en"/>
              <a:t>, even when melody is presented in varied form.</a:t>
            </a:r>
            <a:endParaRPr/>
          </a:p>
          <a:p>
            <a:pPr indent="-342900" lvl="0" marL="457200" rtl="0" algn="l">
              <a:lnSpc>
                <a:spcPct val="100000"/>
              </a:lnSpc>
              <a:spcBef>
                <a:spcPts val="0"/>
              </a:spcBef>
              <a:spcAft>
                <a:spcPts val="0"/>
              </a:spcAft>
              <a:buSzPts val="1800"/>
              <a:buChar char="●"/>
            </a:pPr>
            <a:r>
              <a:rPr lang="en"/>
              <a:t>Dynamics: Similar to Rhythm and Melody, </a:t>
            </a:r>
            <a:r>
              <a:rPr b="1" i="1" lang="en"/>
              <a:t>continuity</a:t>
            </a:r>
            <a:r>
              <a:rPr lang="en"/>
              <a:t> of dynamic is used.</a:t>
            </a:r>
            <a:endParaRPr/>
          </a:p>
          <a:p>
            <a:pPr indent="-342900" lvl="0" marL="457200" rtl="0" algn="l">
              <a:lnSpc>
                <a:spcPct val="100000"/>
              </a:lnSpc>
              <a:spcBef>
                <a:spcPts val="0"/>
              </a:spcBef>
              <a:spcAft>
                <a:spcPts val="0"/>
              </a:spcAft>
              <a:buSzPts val="1800"/>
              <a:buChar char="●"/>
            </a:pPr>
            <a:r>
              <a:rPr lang="en"/>
              <a:t>Due to instrumentation limits, particularly </a:t>
            </a:r>
            <a:r>
              <a:rPr i="1" lang="en"/>
              <a:t>keyboard instruments</a:t>
            </a:r>
            <a:r>
              <a:rPr lang="en"/>
              <a:t>, Baroque music’s dynamics have very </a:t>
            </a:r>
            <a:r>
              <a:rPr b="1" lang="en"/>
              <a:t>sudden shift</a:t>
            </a:r>
            <a:r>
              <a:rPr lang="en"/>
              <a:t> of dynamic levels in a piece.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idx="1" type="body"/>
          </p:nvPr>
        </p:nvSpPr>
        <p:spPr>
          <a:xfrm>
            <a:off x="878072" y="891540"/>
            <a:ext cx="7543800" cy="294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400"/>
              <a:buNone/>
            </a:pPr>
            <a:r>
              <a:t/>
            </a:r>
            <a:endParaRPr/>
          </a:p>
          <a:p>
            <a:pPr indent="-342900" lvl="0" marL="457200" rtl="0" algn="l">
              <a:lnSpc>
                <a:spcPct val="100000"/>
              </a:lnSpc>
              <a:spcBef>
                <a:spcPts val="675"/>
              </a:spcBef>
              <a:spcAft>
                <a:spcPts val="0"/>
              </a:spcAft>
              <a:buSzPts val="1800"/>
              <a:buChar char="●"/>
            </a:pPr>
            <a:r>
              <a:rPr b="1" lang="en"/>
              <a:t>Texture</a:t>
            </a:r>
            <a:r>
              <a:rPr lang="en"/>
              <a:t>: Late-Baroque mostly </a:t>
            </a:r>
            <a:r>
              <a:rPr b="1" lang="en"/>
              <a:t>polyphonic</a:t>
            </a:r>
            <a:r>
              <a:rPr lang="en"/>
              <a:t>, but it might shift to </a:t>
            </a:r>
            <a:r>
              <a:rPr b="1" lang="en"/>
              <a:t>homophonic</a:t>
            </a:r>
            <a:r>
              <a:rPr lang="en"/>
              <a:t> especially in works that has voice.</a:t>
            </a:r>
            <a:endParaRPr/>
          </a:p>
          <a:p>
            <a:pPr indent="-342900" lvl="0" marL="457200" rtl="0" algn="l">
              <a:lnSpc>
                <a:spcPct val="100000"/>
              </a:lnSpc>
              <a:spcBef>
                <a:spcPts val="0"/>
              </a:spcBef>
              <a:spcAft>
                <a:spcPts val="0"/>
              </a:spcAft>
              <a:buSzPts val="1800"/>
              <a:buChar char="●"/>
            </a:pPr>
            <a:r>
              <a:rPr lang="en"/>
              <a:t>Chords and </a:t>
            </a:r>
            <a:r>
              <a:rPr b="1" i="1" lang="en"/>
              <a:t>Basso Continuo</a:t>
            </a:r>
            <a:r>
              <a:rPr lang="en"/>
              <a:t>: Accompaniment of bass part, usually played by at least </a:t>
            </a:r>
            <a:r>
              <a:rPr b="1" lang="en"/>
              <a:t>two instruments</a:t>
            </a:r>
            <a:r>
              <a:rPr lang="en"/>
              <a:t> – A keyboard instrument and other low instruments (bassoon or double bass)</a:t>
            </a:r>
            <a:endParaRPr/>
          </a:p>
          <a:p>
            <a:pPr indent="-342900" lvl="0" marL="457200" rtl="0" algn="l">
              <a:lnSpc>
                <a:spcPct val="100000"/>
              </a:lnSpc>
              <a:spcBef>
                <a:spcPts val="0"/>
              </a:spcBef>
              <a:spcAft>
                <a:spcPts val="0"/>
              </a:spcAft>
              <a:buSzPts val="1800"/>
              <a:buChar char="●"/>
            </a:pPr>
            <a:r>
              <a:rPr b="1" lang="en"/>
              <a:t>Words and music</a:t>
            </a:r>
            <a:r>
              <a:rPr lang="en"/>
              <a:t>: Emphasize words by writing many rapid notes for a single syllable of text.</a:t>
            </a:r>
            <a:endParaRPr/>
          </a:p>
          <a:p>
            <a:pPr indent="0" lvl="0" marL="137160" rtl="0" algn="l">
              <a:lnSpc>
                <a:spcPct val="100000"/>
              </a:lnSpc>
              <a:spcBef>
                <a:spcPts val="675"/>
              </a:spcBef>
              <a:spcAft>
                <a:spcPts val="0"/>
              </a:spcAft>
              <a:buSzPts val="2400"/>
              <a:buNone/>
            </a:pPr>
            <a:r>
              <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800100" y="481945"/>
            <a:ext cx="7543800" cy="1028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3600"/>
              <a:buFont typeface="Century Gothic"/>
              <a:buNone/>
            </a:pPr>
            <a:r>
              <a:rPr lang="en"/>
              <a:t>Baroque Forms</a:t>
            </a:r>
            <a:endParaRPr/>
          </a:p>
        </p:txBody>
      </p:sp>
      <p:sp>
        <p:nvSpPr>
          <p:cNvPr id="105" name="Google Shape;105;p20"/>
          <p:cNvSpPr txBox="1"/>
          <p:nvPr>
            <p:ph idx="1" type="body"/>
          </p:nvPr>
        </p:nvSpPr>
        <p:spPr>
          <a:xfrm>
            <a:off x="800100" y="1593177"/>
            <a:ext cx="7543800" cy="1541100"/>
          </a:xfrm>
          <a:prstGeom prst="rect">
            <a:avLst/>
          </a:prstGeom>
          <a:noFill/>
          <a:ln>
            <a:noFill/>
          </a:ln>
        </p:spPr>
        <p:txBody>
          <a:bodyPr anchorCtr="0" anchor="t" bIns="45700" lIns="91425" spcFirstLastPara="1" rIns="91425" wrap="square" tIns="45700">
            <a:noAutofit/>
          </a:bodyPr>
          <a:lstStyle/>
          <a:p>
            <a:pPr indent="-342900" lvl="0" marL="457200" rtl="0" algn="l">
              <a:lnSpc>
                <a:spcPct val="80000"/>
              </a:lnSpc>
              <a:spcBef>
                <a:spcPts val="0"/>
              </a:spcBef>
              <a:spcAft>
                <a:spcPts val="0"/>
              </a:spcAft>
              <a:buSzPts val="1800"/>
              <a:buChar char="●"/>
            </a:pPr>
            <a:r>
              <a:rPr lang="en"/>
              <a:t>Many baroque compositions include a set of pieces. </a:t>
            </a:r>
            <a:r>
              <a:rPr b="1" i="1" lang="en"/>
              <a:t>(Movements)</a:t>
            </a:r>
            <a:endParaRPr/>
          </a:p>
          <a:p>
            <a:pPr indent="-342900" lvl="0" marL="457200" rtl="0" algn="l">
              <a:lnSpc>
                <a:spcPct val="80000"/>
              </a:lnSpc>
              <a:spcBef>
                <a:spcPts val="0"/>
              </a:spcBef>
              <a:spcAft>
                <a:spcPts val="0"/>
              </a:spcAft>
              <a:buSzPts val="1800"/>
              <a:buChar char="●"/>
            </a:pPr>
            <a:r>
              <a:rPr b="1" i="1" lang="en"/>
              <a:t>Movement</a:t>
            </a:r>
            <a:r>
              <a:rPr lang="en"/>
              <a:t> is a piece that sounds fairly complete and independent but is part of a larger composition.</a:t>
            </a:r>
            <a:endParaRPr/>
          </a:p>
          <a:p>
            <a:pPr indent="-342900" lvl="0" marL="457200" rtl="0" algn="l">
              <a:lnSpc>
                <a:spcPct val="80000"/>
              </a:lnSpc>
              <a:spcBef>
                <a:spcPts val="0"/>
              </a:spcBef>
              <a:spcAft>
                <a:spcPts val="0"/>
              </a:spcAft>
              <a:buSzPts val="1800"/>
              <a:buChar char="●"/>
            </a:pPr>
            <a:r>
              <a:rPr lang="en"/>
              <a:t>Ternary ( A – B – A ) &amp; Binary ( A – B ) forms are used</a:t>
            </a:r>
            <a:endParaRPr/>
          </a:p>
          <a:p>
            <a:pPr indent="0" lvl="0" marL="137160" rtl="0" algn="l">
              <a:lnSpc>
                <a:spcPct val="80000"/>
              </a:lnSpc>
              <a:spcBef>
                <a:spcPts val="675"/>
              </a:spcBef>
              <a:spcAft>
                <a:spcPts val="0"/>
              </a:spcAft>
              <a:buSzPts val="2400"/>
              <a:buNone/>
            </a:pPr>
            <a:r>
              <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289737" y="287038"/>
            <a:ext cx="7543800" cy="1028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3600"/>
              <a:buFont typeface="Century Gothic"/>
              <a:buNone/>
            </a:pPr>
            <a:r>
              <a:rPr lang="en"/>
              <a:t>Keyboard instruments</a:t>
            </a:r>
            <a:endParaRPr/>
          </a:p>
        </p:txBody>
      </p:sp>
      <p:pic>
        <p:nvPicPr>
          <p:cNvPr id="111" name="Google Shape;111;p21"/>
          <p:cNvPicPr preferRelativeResize="0"/>
          <p:nvPr>
            <p:ph idx="1" type="body"/>
          </p:nvPr>
        </p:nvPicPr>
        <p:blipFill rotWithShape="1">
          <a:blip r:embed="rId3">
            <a:alphaModFix/>
          </a:blip>
          <a:srcRect b="0" l="0" r="0" t="0"/>
          <a:stretch/>
        </p:blipFill>
        <p:spPr>
          <a:xfrm>
            <a:off x="5312399" y="924654"/>
            <a:ext cx="2736600" cy="2736600"/>
          </a:xfrm>
          <a:prstGeom prst="rect">
            <a:avLst/>
          </a:prstGeom>
          <a:noFill/>
          <a:ln>
            <a:noFill/>
          </a:ln>
        </p:spPr>
      </p:pic>
      <p:pic>
        <p:nvPicPr>
          <p:cNvPr id="112" name="Google Shape;112;p21"/>
          <p:cNvPicPr preferRelativeResize="0"/>
          <p:nvPr/>
        </p:nvPicPr>
        <p:blipFill rotWithShape="1">
          <a:blip r:embed="rId4">
            <a:alphaModFix/>
          </a:blip>
          <a:srcRect b="0" l="0" r="0" t="0"/>
          <a:stretch/>
        </p:blipFill>
        <p:spPr>
          <a:xfrm>
            <a:off x="701749" y="1315738"/>
            <a:ext cx="2670007" cy="2375853"/>
          </a:xfrm>
          <a:prstGeom prst="rect">
            <a:avLst/>
          </a:prstGeom>
          <a:noFill/>
          <a:ln>
            <a:noFill/>
          </a:ln>
        </p:spPr>
      </p:pic>
      <p:sp>
        <p:nvSpPr>
          <p:cNvPr id="113" name="Google Shape;113;p21"/>
          <p:cNvSpPr/>
          <p:nvPr/>
        </p:nvSpPr>
        <p:spPr>
          <a:xfrm>
            <a:off x="902179" y="3743246"/>
            <a:ext cx="2916600" cy="5193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0" i="0" lang="en" sz="4050" u="none" cap="none" strike="noStrike">
                <a:solidFill>
                  <a:schemeClr val="accent1"/>
                </a:solidFill>
                <a:latin typeface="Century Gothic"/>
                <a:ea typeface="Century Gothic"/>
                <a:cs typeface="Century Gothic"/>
                <a:sym typeface="Century Gothic"/>
              </a:rPr>
              <a:t>Clavichord</a:t>
            </a:r>
            <a:endParaRPr/>
          </a:p>
        </p:txBody>
      </p:sp>
      <p:sp>
        <p:nvSpPr>
          <p:cNvPr id="114" name="Google Shape;114;p21"/>
          <p:cNvSpPr/>
          <p:nvPr/>
        </p:nvSpPr>
        <p:spPr>
          <a:xfrm>
            <a:off x="5089398" y="3732337"/>
            <a:ext cx="3182700" cy="5193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i="0" lang="en" sz="4050" u="none" cap="none" strike="noStrike">
                <a:solidFill>
                  <a:schemeClr val="accent5"/>
                </a:solidFill>
                <a:latin typeface="Century Gothic"/>
                <a:ea typeface="Century Gothic"/>
                <a:cs typeface="Century Gothic"/>
                <a:sym typeface="Century Gothic"/>
              </a:rPr>
              <a:t>Harpsichord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800100" y="481945"/>
            <a:ext cx="7543800" cy="1028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20" name="Google Shape;120;p22"/>
          <p:cNvSpPr txBox="1"/>
          <p:nvPr>
            <p:ph idx="1" type="body"/>
          </p:nvPr>
        </p:nvSpPr>
        <p:spPr>
          <a:xfrm>
            <a:off x="800100" y="1577340"/>
            <a:ext cx="7543800" cy="2948700"/>
          </a:xfrm>
          <a:prstGeom prst="rect">
            <a:avLst/>
          </a:prstGeom>
        </p:spPr>
        <p:txBody>
          <a:bodyPr anchorCtr="0" anchor="t" bIns="45700" lIns="91425" spcFirstLastPara="1" rIns="91425" wrap="square" tIns="45700">
            <a:normAutofit/>
          </a:bodyPr>
          <a:lstStyle/>
          <a:p>
            <a:pPr indent="0" lvl="0" marL="0" rtl="0" algn="l">
              <a:spcBef>
                <a:spcPts val="675"/>
              </a:spcBef>
              <a:spcAft>
                <a:spcPts val="0"/>
              </a:spcAft>
              <a:buNone/>
            </a:pPr>
            <a:r>
              <a:t/>
            </a:r>
            <a:endParaRPr/>
          </a:p>
        </p:txBody>
      </p:sp>
      <p:pic>
        <p:nvPicPr>
          <p:cNvPr descr="Our co-principal keyboard Steven Devine introduces the 'wildcard' keyboard instrument, the clavichord... in his kitchen.&#10;&#10;---&#10;Subscribe: https://www.youtube.com/channel/UCrHICovzXa3ePnfRqUV5wkQ&#10;&#10;Website: http://oae.co.uk&#10;Facebook: https://www.facebook.com/orchestraoftheageofenlightenment&#10;Twitter: https://twitter.com/theoae&#10;Instagram: https://www.instagram.com/oae_photos/" id="121" name="Google Shape;121;p22" title="Introducing the Clavichord">
            <a:hlinkClick r:id="rId3"/>
          </p:cNvPr>
          <p:cNvPicPr preferRelativeResize="0"/>
          <p:nvPr/>
        </p:nvPicPr>
        <p:blipFill>
          <a:blip r:embed="rId4">
            <a:alphaModFix/>
          </a:blip>
          <a:stretch>
            <a:fillRect/>
          </a:stretch>
        </p:blipFill>
        <p:spPr>
          <a:xfrm>
            <a:off x="1161850" y="0"/>
            <a:ext cx="6820300" cy="5115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