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layfair Display"/>
      <p:regular r:id="rId48"/>
      <p:bold r:id="rId49"/>
      <p:italic r:id="rId50"/>
      <p:boldItalic r:id="rId51"/>
    </p:embeddedFont>
    <p:embeddedFont>
      <p:font typeface="Lato"/>
      <p:regular r:id="rId52"/>
      <p:bold r:id="rId53"/>
      <p:italic r:id="rId54"/>
      <p:boldItalic r:id="rId55"/>
    </p:embeddedFont>
    <p:embeddedFont>
      <p:font typeface="Century Gothic"/>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regular.fntdata"/><Relationship Id="rId47" Type="http://schemas.openxmlformats.org/officeDocument/2006/relationships/slide" Target="slides/slide42.xml"/><Relationship Id="rId49"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boldItalic.fntdata"/><Relationship Id="rId50" Type="http://schemas.openxmlformats.org/officeDocument/2006/relationships/font" Target="fonts/PlayfairDispl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CenturyGothic-bold.fntdata"/><Relationship Id="rId12" Type="http://schemas.openxmlformats.org/officeDocument/2006/relationships/slide" Target="slides/slide7.xml"/><Relationship Id="rId56" Type="http://schemas.openxmlformats.org/officeDocument/2006/relationships/font" Target="fonts/CenturyGothic-regular.fntdata"/><Relationship Id="rId15" Type="http://schemas.openxmlformats.org/officeDocument/2006/relationships/slide" Target="slides/slide10.xml"/><Relationship Id="rId59" Type="http://schemas.openxmlformats.org/officeDocument/2006/relationships/font" Target="fonts/CenturyGothic-boldItalic.fntdata"/><Relationship Id="rId14" Type="http://schemas.openxmlformats.org/officeDocument/2006/relationships/slide" Target="slides/slide9.xml"/><Relationship Id="rId58"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58ffec57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58ffec57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58ffec57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58ffec57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35bac04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35bac04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58ffec57f_0_72: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c58ffec57f_0_72: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58ffec57f_0_78: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c58ffec57f_0_78: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58ffec57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58ffec57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58ffec57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58ffec57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35bac04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35bac04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8ffec57f_0_8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c58ffec57f_0_8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58ffec57f_0_8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c58ffec57f_0_8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58ffec57f_0_6: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c58ffec57f_0_6:notes"/>
          <p:cNvSpPr txBox="1"/>
          <p:nvPr>
            <p:ph idx="1" type="body"/>
          </p:nvPr>
        </p:nvSpPr>
        <p:spPr>
          <a:xfrm>
            <a:off x="685800" y="4400549"/>
            <a:ext cx="5486400" cy="3600600"/>
          </a:xfrm>
          <a:prstGeom prst="rect">
            <a:avLst/>
          </a:prstGeom>
          <a:noFill/>
          <a:ln>
            <a:noFill/>
          </a:ln>
        </p:spPr>
        <p:txBody>
          <a:bodyPr anchorCtr="0" anchor="t" bIns="45550" lIns="91100" spcFirstLastPara="1" rIns="91100" wrap="square" tIns="45550">
            <a:noAutofit/>
          </a:bodyPr>
          <a:lstStyle/>
          <a:p>
            <a:pPr indent="-158750" lvl="0" marL="165100" rtl="0" algn="l">
              <a:spcBef>
                <a:spcPts val="0"/>
              </a:spcBef>
              <a:spcAft>
                <a:spcPts val="0"/>
              </a:spcAft>
              <a:buClr>
                <a:schemeClr val="dk1"/>
              </a:buClr>
              <a:buSzPts val="1100"/>
              <a:buFont typeface="Arial"/>
              <a:buChar char="•"/>
            </a:pPr>
            <a:r>
              <a:rPr lang="en"/>
              <a:t>How presentation will benefit audience: Adult learners are more interested in a subject if they know how or why it is important to them.</a:t>
            </a:r>
            <a:endParaRPr/>
          </a:p>
          <a:p>
            <a:pPr indent="-158750" lvl="0" marL="165100" rtl="0" algn="l">
              <a:spcBef>
                <a:spcPts val="0"/>
              </a:spcBef>
              <a:spcAft>
                <a:spcPts val="0"/>
              </a:spcAft>
              <a:buClr>
                <a:schemeClr val="dk1"/>
              </a:buClr>
              <a:buSzPts val="1100"/>
              <a:buFont typeface="Arial"/>
              <a:buChar char="•"/>
            </a:pPr>
            <a:r>
              <a:rPr lang="en"/>
              <a:t>Presenter’s level of expertise in the subject: Briefly state your credentials in this area, or explain why participants should listen to you.</a:t>
            </a:r>
            <a:endParaRPr/>
          </a:p>
        </p:txBody>
      </p:sp>
      <p:sp>
        <p:nvSpPr>
          <p:cNvPr id="71" name="Google Shape;71;gc58ffec57f_0_6:notes"/>
          <p:cNvSpPr txBox="1"/>
          <p:nvPr>
            <p:ph idx="12" type="sldNum"/>
          </p:nvPr>
        </p:nvSpPr>
        <p:spPr>
          <a:xfrm>
            <a:off x="3884613" y="8685214"/>
            <a:ext cx="2971800" cy="459000"/>
          </a:xfrm>
          <a:prstGeom prst="rect">
            <a:avLst/>
          </a:prstGeom>
          <a:noFill/>
          <a:ln>
            <a:noFill/>
          </a:ln>
        </p:spPr>
        <p:txBody>
          <a:bodyPr anchorCtr="0" anchor="b" bIns="45550" lIns="91100" spcFirstLastPara="1" rIns="91100" wrap="square" tIns="45550">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35bac04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35bac04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58ffec57f_0_9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c58ffec57f_0_9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8ffec57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8ffec57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58ffec57f_0_9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c58ffec57f_0_9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58ffec57f_0_10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c58ffec57f_0_10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58ffec57f_0_10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c58ffec57f_0_10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58ffec57f_0_115: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c58ffec57f_0_115: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58ffec57f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58ffec57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58ffec57f_0_12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c58ffec57f_0_12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58ffec57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58ffec57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58ffec57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58ffec57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58ffec57f_0_130: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c58ffec57f_0_130: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58ffec57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58ffec57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58ffec57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58ffec57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58ffec57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58ffec57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58ffec57f_0_141: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c58ffec57f_0_141: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58ffec57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58ffec57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35bac04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35bac04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58ffec57f_0_14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c58ffec57f_0_14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58ffec5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58ffec5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58ffec57f_0_156: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c58ffec57f_0_156: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58ffec57f_0_3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As the century advance, people made more money</a:t>
            </a:r>
            <a:endParaRPr sz="1200"/>
          </a:p>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During the classical period, middle-class had a great influence on music. </a:t>
            </a:r>
            <a:endParaRPr sz="1200"/>
          </a:p>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Music scores, instruments and music lessons became vastly available.</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sz="1200"/>
          </a:p>
        </p:txBody>
      </p:sp>
      <p:sp>
        <p:nvSpPr>
          <p:cNvPr id="83" name="Google Shape;83;gc58ffec57f_0_3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58ffec57f_0_16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c58ffec57f_0_16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58ffec57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58ffec5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58ffec57f_0_16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c58ffec57f_0_16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58ffec57f_0_4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c58ffec57f_0_4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8ffec57f_0_4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c58ffec57f_0_4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58ffec57f_0_5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58ffec57f_0_5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58ffec57f_0_61: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58ffec57f_0_61: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58ffec57f_0_6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c58ffec57f_0_6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
        <p:nvSpPr>
          <p:cNvPr id="57" name="Google Shape;57;p13"/>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58" name="Google Shape;58;p13"/>
          <p:cNvSpPr txBox="1"/>
          <p:nvPr>
            <p:ph idx="10" type="dt"/>
          </p:nvPr>
        </p:nvSpPr>
        <p:spPr>
          <a:xfrm>
            <a:off x="7772400" y="4601317"/>
            <a:ext cx="766500" cy="277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1942415" y="4601857"/>
            <a:ext cx="57165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p:nvPr/>
        </p:nvSpPr>
        <p:spPr>
          <a:xfrm flipH="1" rot="10800000">
            <a:off x="58" y="533399"/>
            <a:ext cx="1358357" cy="381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12" type="sldNum"/>
          </p:nvPr>
        </p:nvSpPr>
        <p:spPr>
          <a:xfrm>
            <a:off x="511228" y="590837"/>
            <a:ext cx="585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youtube.com/watch?v=VOLy6JxEDLw"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www.youtube.com/watch?v=fAGsmq2gZ5c"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ww.youtube.com/watch?v=OpD9ofCm6Ak" TargetMode="Externa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www.youtube.com/watch?v=vVWBz0w9F_4"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www.youtube.com/watch?v=aL2VdxseTvE" TargetMode="Externa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youtube.com/watch?v=WP7v66ZnqTA" TargetMode="Externa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www.youtube.com/watch?v=s71I_EWJk7I" TargetMode="Externa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www.youtube.com/watch?v=a9UApyClFKA" TargetMode="Externa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www.youtube.com/watch?v=qjk-YRuQZDE" TargetMode="Externa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www.youtube.com/watch?v=wpoYUNfB-BI" TargetMode="Externa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youtube.com/watch?v=VDiMuKaQL_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www.youtube.com/watch?v=VDiMuKaQL_A" TargetMode="External"/><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www.youtube.com/watch?v=NO-ecxHEPqI" TargetMode="Externa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www.youtube.com/watch?v=0sGqkMU-mGQ" TargetMode="External"/><Relationship Id="rId4" Type="http://schemas.openxmlformats.org/officeDocument/2006/relationships/image" Target="../media/image2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www.youtube.com/watch?v=5hsi8AjNVlU" TargetMode="Externa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www.youtube.com/watch?v=-s68kHOnpiE" TargetMode="External"/><Relationship Id="rId4"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www.youtube.com/watch?v=K8bIt2Eh3rM" TargetMode="External"/><Relationship Id="rId4"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9.jp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Classical Period (1750 - 1820)</a:t>
            </a:r>
            <a:endParaRPr/>
          </a:p>
        </p:txBody>
      </p:sp>
      <p:sp>
        <p:nvSpPr>
          <p:cNvPr id="67" name="Google Shape;67;p14"/>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0" name="Google Shape;130;p23" title="Haydn, Symphony No. 94 in G Major (Surprise) Second Movement: Andante">
            <a:hlinkClick r:id="rId3"/>
          </p:cNvPr>
          <p:cNvPicPr preferRelativeResize="0"/>
          <p:nvPr/>
        </p:nvPicPr>
        <p:blipFill>
          <a:blip r:embed="rId4">
            <a:alphaModFix/>
          </a:blip>
          <a:stretch>
            <a:fillRect/>
          </a:stretch>
        </p:blipFill>
        <p:spPr>
          <a:xfrm>
            <a:off x="1360703" y="0"/>
            <a:ext cx="6857974"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Haydn's Surprise Symphony isn't just one dramatic moment. Our Chief Executive Crispin explains why Haydn is the 'King of Symphonies'. &#10;&#10;Subscribe: https://www.youtube.com/channel/UCrHICovzXa3ePnfRqUV5wkQ&#10;&#10;Website: http://oae.co.uk&#10;Facebook: https://www.facebook.com/orchestraoftheageofenlightenment&#10;Twitter: https://twitter.com/theoae&#10;Instagram: https://www.instagram.com/oae_photos/" id="137" name="Google Shape;137;p24" title="Why is it called the Surprise Symphony? The secret of Haydn's success">
            <a:hlinkClick r:id="rId3"/>
          </p:cNvPr>
          <p:cNvPicPr preferRelativeResize="0"/>
          <p:nvPr/>
        </p:nvPicPr>
        <p:blipFill>
          <a:blip r:embed="rId4">
            <a:alphaModFix/>
          </a:blip>
          <a:stretch>
            <a:fillRect/>
          </a:stretch>
        </p:blipFill>
        <p:spPr>
          <a:xfrm>
            <a:off x="1072956" y="0"/>
            <a:ext cx="685801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Farewell Symphony</a:t>
            </a:r>
            <a:endParaRPr/>
          </a:p>
        </p:txBody>
      </p:sp>
      <p:sp>
        <p:nvSpPr>
          <p:cNvPr id="143" name="Google Shape;143;p25"/>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Sinfonia Rotterdam&#10;Conductor Conrad van Alphen&#10;Franz Joseph Haydn - Symphony no. 45 &quot;Farewell Symphony&quot;&#10;Live recording on 9 February 2018 in the Nieuwe Kerk in The Hague" id="144" name="Google Shape;144;p25" title="Haydn Symphony no. 45 Farewell Symphony - Sinfonia Rotterdam/ Conrad van Alphen">
            <a:hlinkClick r:id="rId3"/>
          </p:cNvPr>
          <p:cNvPicPr preferRelativeResize="0"/>
          <p:nvPr/>
        </p:nvPicPr>
        <p:blipFill>
          <a:blip r:embed="rId4">
            <a:alphaModFix/>
          </a:blip>
          <a:stretch>
            <a:fillRect/>
          </a:stretch>
        </p:blipFill>
        <p:spPr>
          <a:xfrm>
            <a:off x="2744325" y="1600200"/>
            <a:ext cx="4469100" cy="335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Wolfgang Amadeus Mozart (1756 – 1791)</a:t>
            </a:r>
            <a:endParaRPr/>
          </a:p>
        </p:txBody>
      </p:sp>
      <p:sp>
        <p:nvSpPr>
          <p:cNvPr id="150" name="Google Shape;150;p26"/>
          <p:cNvSpPr txBox="1"/>
          <p:nvPr>
            <p:ph idx="1" type="body"/>
          </p:nvPr>
        </p:nvSpPr>
        <p:spPr>
          <a:xfrm>
            <a:off x="3300599" y="1302700"/>
            <a:ext cx="5233800" cy="2833200"/>
          </a:xfrm>
          <a:prstGeom prst="rect">
            <a:avLst/>
          </a:prstGeom>
          <a:noFill/>
          <a:ln>
            <a:noFill/>
          </a:ln>
        </p:spPr>
        <p:txBody>
          <a:bodyPr anchorCtr="0" anchor="t" bIns="45700" lIns="91425" spcFirstLastPara="1" rIns="91425" wrap="square" tIns="45700">
            <a:noAutofit/>
          </a:bodyPr>
          <a:lstStyle/>
          <a:p>
            <a:pPr indent="-332422" lvl="0" marL="342900" rtl="0" algn="l">
              <a:spcBef>
                <a:spcPts val="0"/>
              </a:spcBef>
              <a:spcAft>
                <a:spcPts val="0"/>
              </a:spcAft>
              <a:buSzPts val="1500"/>
              <a:buChar char="●"/>
            </a:pPr>
            <a:r>
              <a:rPr lang="en" sz="1500"/>
              <a:t>Born in Salzburg</a:t>
            </a:r>
            <a:endParaRPr sz="1500"/>
          </a:p>
          <a:p>
            <a:pPr indent="-332422" lvl="0" marL="342900" rtl="0" algn="l">
              <a:spcBef>
                <a:spcPts val="1000"/>
              </a:spcBef>
              <a:spcAft>
                <a:spcPts val="0"/>
              </a:spcAft>
              <a:buSzPts val="1500"/>
              <a:buChar char="●"/>
            </a:pPr>
            <a:r>
              <a:rPr lang="en" sz="1500"/>
              <a:t>A genius: composed his first song at 5</a:t>
            </a:r>
            <a:endParaRPr sz="1500"/>
          </a:p>
          <a:p>
            <a:pPr indent="-332422" lvl="0" marL="342900" rtl="0" algn="l">
              <a:spcBef>
                <a:spcPts val="1000"/>
              </a:spcBef>
              <a:spcAft>
                <a:spcPts val="0"/>
              </a:spcAft>
              <a:buSzPts val="1500"/>
              <a:buChar char="●"/>
            </a:pPr>
            <a:r>
              <a:rPr lang="en" sz="1500"/>
              <a:t>Master and used all the classical musical forms</a:t>
            </a:r>
            <a:endParaRPr sz="1500"/>
          </a:p>
          <a:p>
            <a:pPr indent="-332422" lvl="0" marL="342900" rtl="0" algn="l">
              <a:spcBef>
                <a:spcPts val="1000"/>
              </a:spcBef>
              <a:spcAft>
                <a:spcPts val="0"/>
              </a:spcAft>
              <a:buSzPts val="1500"/>
              <a:buChar char="●"/>
            </a:pPr>
            <a:r>
              <a:rPr lang="en" sz="1500"/>
              <a:t>His music conveys a feeling of ease, grace, and spontaneity, as well as balance, restraint, and perfect proportion.</a:t>
            </a:r>
            <a:endParaRPr sz="1500"/>
          </a:p>
          <a:p>
            <a:pPr indent="-332422" lvl="0" marL="342900" rtl="0" algn="l">
              <a:spcBef>
                <a:spcPts val="1000"/>
              </a:spcBef>
              <a:spcAft>
                <a:spcPts val="0"/>
              </a:spcAft>
              <a:buSzPts val="1500"/>
              <a:buChar char="●"/>
            </a:pPr>
            <a:r>
              <a:rPr lang="en" sz="1500"/>
              <a:t>Instrumental melodies seem to grow out of the human voice</a:t>
            </a:r>
            <a:endParaRPr sz="1500"/>
          </a:p>
          <a:p>
            <a:pPr indent="-332422" lvl="0" marL="342900" rtl="0" algn="l">
              <a:spcBef>
                <a:spcPts val="1000"/>
              </a:spcBef>
              <a:spcAft>
                <a:spcPts val="0"/>
              </a:spcAft>
              <a:buSzPts val="1500"/>
              <a:buChar char="●"/>
            </a:pPr>
            <a:r>
              <a:rPr lang="en" sz="1500"/>
              <a:t>Dramatic and lyrical</a:t>
            </a:r>
            <a:endParaRPr sz="1500"/>
          </a:p>
          <a:p>
            <a:pPr indent="-332422" lvl="0" marL="342900" rtl="0" algn="l">
              <a:spcBef>
                <a:spcPts val="1000"/>
              </a:spcBef>
              <a:spcAft>
                <a:spcPts val="0"/>
              </a:spcAft>
              <a:buSzPts val="1500"/>
              <a:buChar char="●"/>
            </a:pPr>
            <a:r>
              <a:rPr lang="en" sz="1500"/>
              <a:t>“must never offend the ear, but must please the hearer, or in other words, must never cease to be </a:t>
            </a:r>
            <a:r>
              <a:rPr i="1" lang="en" sz="1500"/>
              <a:t>music.</a:t>
            </a:r>
            <a:r>
              <a:rPr lang="en" sz="1500"/>
              <a:t>”</a:t>
            </a:r>
            <a:endParaRPr sz="1500"/>
          </a:p>
          <a:p>
            <a:pPr indent="-237172" lvl="0" marL="342900" rtl="0" algn="l">
              <a:spcBef>
                <a:spcPts val="1000"/>
              </a:spcBef>
              <a:spcAft>
                <a:spcPts val="0"/>
              </a:spcAft>
              <a:buSzPts val="1800"/>
              <a:buNone/>
            </a:pPr>
            <a:r>
              <a:t/>
            </a:r>
            <a:endParaRPr sz="1500"/>
          </a:p>
        </p:txBody>
      </p:sp>
      <p:pic>
        <p:nvPicPr>
          <p:cNvPr id="151" name="Google Shape;151;p26"/>
          <p:cNvPicPr preferRelativeResize="0"/>
          <p:nvPr/>
        </p:nvPicPr>
        <p:blipFill rotWithShape="1">
          <a:blip r:embed="rId3">
            <a:alphaModFix/>
          </a:blip>
          <a:srcRect b="0" l="0" r="0" t="0"/>
          <a:stretch/>
        </p:blipFill>
        <p:spPr>
          <a:xfrm>
            <a:off x="743170" y="1555825"/>
            <a:ext cx="2197921" cy="2197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Don Giovanni (1787)</a:t>
            </a:r>
            <a:endParaRPr/>
          </a:p>
        </p:txBody>
      </p:sp>
      <p:sp>
        <p:nvSpPr>
          <p:cNvPr id="157" name="Google Shape;157;p27"/>
          <p:cNvSpPr txBox="1"/>
          <p:nvPr>
            <p:ph idx="1" type="body"/>
          </p:nvPr>
        </p:nvSpPr>
        <p:spPr>
          <a:xfrm>
            <a:off x="1135591" y="1600200"/>
            <a:ext cx="6591900" cy="3071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
              <a:t>Music guide</a:t>
            </a:r>
            <a:endParaRPr/>
          </a:p>
          <a:p>
            <a:pPr indent="-342900" lvl="0" marL="342900" rtl="0" algn="l">
              <a:spcBef>
                <a:spcPts val="1000"/>
              </a:spcBef>
              <a:spcAft>
                <a:spcPts val="0"/>
              </a:spcAft>
              <a:buSzPts val="1800"/>
              <a:buChar char="●"/>
            </a:pPr>
            <a:r>
              <a:rPr lang="en"/>
              <a:t>Unique blend of comic and serious opera</a:t>
            </a:r>
            <a:endParaRPr/>
          </a:p>
          <a:p>
            <a:pPr indent="-228600" lvl="0" marL="342900" rtl="0" algn="l">
              <a:spcBef>
                <a:spcPts val="1000"/>
              </a:spcBef>
              <a:spcAft>
                <a:spcPts val="0"/>
              </a:spcAft>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p28"/>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Synopsis in short: Life is great when you're a rich, heterosexual, white man living in the 18th Century. Or is it....&#10;&#10;Become a part of our community:&#10;&#10;Check out our website: http://www.opera5.ca&#10;Twitter: https://twitter.com/#!/OperaFive&#10;Facebook: http://www.facebook.com/OperaFive&#10;Subscribe to our Newsletter: http://eepurl.com/k_E1T" id="164" name="Google Shape;164;p28" title="Opera Cheats: Don Giovanni">
            <a:hlinkClick r:id="rId3"/>
          </p:cNvPr>
          <p:cNvPicPr preferRelativeResize="0"/>
          <p:nvPr/>
        </p:nvPicPr>
        <p:blipFill>
          <a:blip r:embed="rId4">
            <a:alphaModFix/>
          </a:blip>
          <a:stretch>
            <a:fillRect/>
          </a:stretch>
        </p:blipFill>
        <p:spPr>
          <a:xfrm>
            <a:off x="1759500" y="545900"/>
            <a:ext cx="5540626" cy="415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0" name="Google Shape;170;p29"/>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W.A.Mozart's Don Giovanni complete opera with English subtitles. Zurich 2001 production موزارت  モーツァルト&#10;Don Giovanni - Rodney Gilfry&#10;Leporello - László Polgár&#10;Donna Anna - Isabel Rey&#10;Don Ottavio - Roberto Saccà&#10;Donna Elvira - Cecilia Bartoli&#10;Zerlina - Liliana Nikiteanu&#10;Masetto - Oliver Widmer&#10;Commendatore - Matti Salminen&#10;Conductor - Nikolaus Harnoncount&#10;Director - Brian Large&#10;&#10;Music - Wolfgang Amadeus Mozart&#10;Libretto - Lorenzo Da Ponte&#10;&#10;Country - Switzerland&#10;Don Giovanni is an opera in two acts with music by Wolfgang Amadeus Mozart and Italian libretto by Lorenzo Da Ponte. It is based on the legends of Don Juan, a fictional libertine and seducer" id="171" name="Google Shape;171;p29" title="Mozart - Don Giovanni - complete (English Subtitles) - HD">
            <a:hlinkClick r:id="rId3"/>
          </p:cNvPr>
          <p:cNvPicPr preferRelativeResize="0"/>
          <p:nvPr/>
        </p:nvPicPr>
        <p:blipFill>
          <a:blip r:embed="rId4">
            <a:alphaModFix/>
          </a:blip>
          <a:stretch>
            <a:fillRect/>
          </a:stretch>
        </p:blipFill>
        <p:spPr>
          <a:xfrm>
            <a:off x="1714500" y="364500"/>
            <a:ext cx="5715000" cy="428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Performed &quot;cheekily&quot; by Johanna von der Deken, Yu Horiuchi, and Hyung-ki Joo, (the &quot;bottom&quot; voice) from Joo's Humoresque&#10;K.234/382e&#10;Filmed and Edited by FrameFresh http://www.framefresh.com&#10;With Thanks to the Vienna Konzerthaus" id="178" name="Google Shape;178;p30" title="Lick My Arse Mozart- (orig. Leck mir den Arsch) With Subtitles in CC">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Ludwig van Beethoven (1770 – 1827)</a:t>
            </a:r>
            <a:endParaRPr/>
          </a:p>
        </p:txBody>
      </p:sp>
      <p:sp>
        <p:nvSpPr>
          <p:cNvPr id="184" name="Google Shape;184;p31"/>
          <p:cNvSpPr txBox="1"/>
          <p:nvPr>
            <p:ph idx="1" type="body"/>
          </p:nvPr>
        </p:nvSpPr>
        <p:spPr>
          <a:xfrm>
            <a:off x="479625" y="1428982"/>
            <a:ext cx="4938900" cy="2831100"/>
          </a:xfrm>
          <a:prstGeom prst="rect">
            <a:avLst/>
          </a:prstGeom>
          <a:noFill/>
          <a:ln>
            <a:noFill/>
          </a:ln>
        </p:spPr>
        <p:txBody>
          <a:bodyPr anchorCtr="0" anchor="t" bIns="45700" lIns="91425" spcFirstLastPara="1" rIns="91425" wrap="square" tIns="45700">
            <a:noAutofit/>
          </a:bodyPr>
          <a:lstStyle/>
          <a:p>
            <a:pPr indent="-349250" lvl="0" marL="342900" rtl="0" algn="l">
              <a:lnSpc>
                <a:spcPct val="95000"/>
              </a:lnSpc>
              <a:spcBef>
                <a:spcPts val="0"/>
              </a:spcBef>
              <a:spcAft>
                <a:spcPts val="0"/>
              </a:spcAft>
              <a:buSzPts val="2100"/>
              <a:buChar char="●"/>
            </a:pPr>
            <a:r>
              <a:rPr lang="en" sz="2100"/>
              <a:t>Born in Bonn, Germany</a:t>
            </a:r>
            <a:endParaRPr sz="2100"/>
          </a:p>
          <a:p>
            <a:pPr indent="-349250" lvl="0" marL="342900" rtl="0" algn="l">
              <a:lnSpc>
                <a:spcPct val="95000"/>
              </a:lnSpc>
              <a:spcBef>
                <a:spcPts val="1000"/>
              </a:spcBef>
              <a:spcAft>
                <a:spcPts val="0"/>
              </a:spcAft>
              <a:buSzPts val="2100"/>
              <a:buChar char="●"/>
            </a:pPr>
            <a:r>
              <a:rPr lang="en" sz="2100"/>
              <a:t>Mozart said </a:t>
            </a:r>
            <a:r>
              <a:rPr i="1" lang="en" sz="2100"/>
              <a:t>“Keep your eyes on him; someday he will give the world something to talk about.”</a:t>
            </a:r>
            <a:endParaRPr i="1" sz="2100"/>
          </a:p>
          <a:p>
            <a:pPr indent="-349250" lvl="0" marL="342900" rtl="0" algn="l">
              <a:lnSpc>
                <a:spcPct val="95000"/>
              </a:lnSpc>
              <a:spcBef>
                <a:spcPts val="1000"/>
              </a:spcBef>
              <a:spcAft>
                <a:spcPts val="0"/>
              </a:spcAft>
              <a:buSzPts val="2100"/>
              <a:buChar char="●"/>
            </a:pPr>
            <a:r>
              <a:rPr lang="en" sz="2100"/>
              <a:t>Studied with Haydn</a:t>
            </a:r>
            <a:endParaRPr sz="2100"/>
          </a:p>
          <a:p>
            <a:pPr indent="-349250" lvl="0" marL="342900" rtl="0" algn="l">
              <a:lnSpc>
                <a:spcPct val="95000"/>
              </a:lnSpc>
              <a:spcBef>
                <a:spcPts val="1000"/>
              </a:spcBef>
              <a:spcAft>
                <a:spcPts val="0"/>
              </a:spcAft>
              <a:buSzPts val="2100"/>
              <a:buChar char="●"/>
            </a:pPr>
            <a:r>
              <a:rPr lang="en" sz="2100"/>
              <a:t>His hearing weaken slowly, and was total deaf at towards his final years.</a:t>
            </a:r>
            <a:endParaRPr sz="2100"/>
          </a:p>
          <a:p>
            <a:pPr indent="0" lvl="0" marL="0" rtl="0" algn="l">
              <a:lnSpc>
                <a:spcPct val="95000"/>
              </a:lnSpc>
              <a:spcBef>
                <a:spcPts val="1000"/>
              </a:spcBef>
              <a:spcAft>
                <a:spcPts val="0"/>
              </a:spcAft>
              <a:buSzPts val="1665"/>
              <a:buNone/>
            </a:pPr>
            <a:r>
              <a:t/>
            </a:r>
            <a:endParaRPr sz="2100"/>
          </a:p>
        </p:txBody>
      </p:sp>
      <p:pic>
        <p:nvPicPr>
          <p:cNvPr id="185" name="Google Shape;185;p31"/>
          <p:cNvPicPr preferRelativeResize="0"/>
          <p:nvPr/>
        </p:nvPicPr>
        <p:blipFill rotWithShape="1">
          <a:blip r:embed="rId3">
            <a:alphaModFix/>
          </a:blip>
          <a:srcRect b="0" l="0" r="0" t="0"/>
          <a:stretch/>
        </p:blipFill>
        <p:spPr>
          <a:xfrm>
            <a:off x="6204773" y="1428750"/>
            <a:ext cx="2063494" cy="2476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2"/>
          <p:cNvPicPr preferRelativeResize="0"/>
          <p:nvPr>
            <p:ph idx="1" type="body"/>
          </p:nvPr>
        </p:nvPicPr>
        <p:blipFill rotWithShape="1">
          <a:blip r:embed="rId3">
            <a:alphaModFix/>
          </a:blip>
          <a:srcRect b="0" l="0" r="0" t="0"/>
          <a:stretch/>
        </p:blipFill>
        <p:spPr>
          <a:xfrm>
            <a:off x="494851" y="888541"/>
            <a:ext cx="4430400" cy="2492100"/>
          </a:xfrm>
          <a:prstGeom prst="rect">
            <a:avLst/>
          </a:prstGeom>
          <a:noFill/>
          <a:ln>
            <a:noFill/>
          </a:ln>
        </p:spPr>
      </p:pic>
      <p:sp>
        <p:nvSpPr>
          <p:cNvPr id="191" name="Google Shape;191;p32"/>
          <p:cNvSpPr txBox="1"/>
          <p:nvPr/>
        </p:nvSpPr>
        <p:spPr>
          <a:xfrm>
            <a:off x="5097275" y="192375"/>
            <a:ext cx="33267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62626"/>
              </a:buClr>
              <a:buSzPts val="1800"/>
              <a:buFont typeface="Arial"/>
              <a:buChar char="•"/>
            </a:pPr>
            <a:r>
              <a:rPr lang="en" sz="1800">
                <a:solidFill>
                  <a:srgbClr val="262626"/>
                </a:solidFill>
                <a:latin typeface="Lato"/>
                <a:ea typeface="Lato"/>
                <a:cs typeface="Lato"/>
                <a:sym typeface="Lato"/>
              </a:rPr>
              <a:t>Directly reflected his </a:t>
            </a:r>
            <a:r>
              <a:rPr b="1" lang="en" sz="1800">
                <a:solidFill>
                  <a:srgbClr val="262626"/>
                </a:solidFill>
                <a:latin typeface="Lato"/>
                <a:ea typeface="Lato"/>
                <a:cs typeface="Lato"/>
                <a:sym typeface="Lato"/>
              </a:rPr>
              <a:t>powerful, tortured personality</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lang="en" sz="1800">
                <a:solidFill>
                  <a:srgbClr val="262626"/>
                </a:solidFill>
                <a:latin typeface="Lato"/>
                <a:ea typeface="Lato"/>
                <a:cs typeface="Lato"/>
                <a:sym typeface="Lato"/>
              </a:rPr>
              <a:t>Mostly used </a:t>
            </a:r>
            <a:r>
              <a:rPr b="1" lang="en" sz="1800">
                <a:solidFill>
                  <a:srgbClr val="262626"/>
                </a:solidFill>
                <a:latin typeface="Lato"/>
                <a:ea typeface="Lato"/>
                <a:cs typeface="Lato"/>
                <a:sym typeface="Lato"/>
              </a:rPr>
              <a:t>classical forms </a:t>
            </a:r>
            <a:r>
              <a:rPr lang="en" sz="1800">
                <a:solidFill>
                  <a:srgbClr val="262626"/>
                </a:solidFill>
                <a:latin typeface="Lato"/>
                <a:ea typeface="Lato"/>
                <a:cs typeface="Lato"/>
                <a:sym typeface="Lato"/>
              </a:rPr>
              <a:t>and techniques</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lang="en" sz="1800">
                <a:solidFill>
                  <a:srgbClr val="262626"/>
                </a:solidFill>
                <a:latin typeface="Lato"/>
                <a:ea typeface="Lato"/>
                <a:cs typeface="Lato"/>
                <a:sym typeface="Lato"/>
              </a:rPr>
              <a:t>Great tension and excitement are built up through </a:t>
            </a:r>
            <a:r>
              <a:rPr b="1" lang="en" sz="1800">
                <a:solidFill>
                  <a:srgbClr val="262626"/>
                </a:solidFill>
                <a:latin typeface="Lato"/>
                <a:ea typeface="Lato"/>
                <a:cs typeface="Lato"/>
                <a:sym typeface="Lato"/>
              </a:rPr>
              <a:t>syncopations and dissonances</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b="1" lang="en" sz="1800">
                <a:solidFill>
                  <a:srgbClr val="262626"/>
                </a:solidFill>
                <a:latin typeface="Lato"/>
                <a:ea typeface="Lato"/>
                <a:cs typeface="Lato"/>
                <a:sym typeface="Lato"/>
              </a:rPr>
              <a:t>Pitch and dynamics </a:t>
            </a:r>
            <a:r>
              <a:rPr lang="en" sz="1800">
                <a:solidFill>
                  <a:srgbClr val="262626"/>
                </a:solidFill>
                <a:latin typeface="Lato"/>
                <a:ea typeface="Lato"/>
                <a:cs typeface="Lato"/>
                <a:sym typeface="Lato"/>
              </a:rPr>
              <a:t>are greater</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b="1" lang="en" sz="1800">
                <a:solidFill>
                  <a:srgbClr val="262626"/>
                </a:solidFill>
                <a:latin typeface="Lato"/>
                <a:ea typeface="Lato"/>
                <a:cs typeface="Lato"/>
                <a:sym typeface="Lato"/>
              </a:rPr>
              <a:t>Accents and climaxes </a:t>
            </a:r>
            <a:r>
              <a:rPr lang="en" sz="1800">
                <a:solidFill>
                  <a:srgbClr val="262626"/>
                </a:solidFill>
                <a:latin typeface="Lato"/>
                <a:ea typeface="Lato"/>
                <a:cs typeface="Lato"/>
                <a:sym typeface="Lato"/>
              </a:rPr>
              <a:t>are ‘titanic’</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lang="en" sz="1800">
                <a:solidFill>
                  <a:srgbClr val="262626"/>
                </a:solidFill>
                <a:latin typeface="Lato"/>
                <a:ea typeface="Lato"/>
                <a:cs typeface="Lato"/>
                <a:sym typeface="Lato"/>
              </a:rPr>
              <a:t>Tiny rhythmic ideas are often </a:t>
            </a:r>
            <a:r>
              <a:rPr b="1" lang="en" sz="1800">
                <a:solidFill>
                  <a:srgbClr val="262626"/>
                </a:solidFill>
                <a:latin typeface="Lato"/>
                <a:ea typeface="Lato"/>
                <a:cs typeface="Lato"/>
                <a:sym typeface="Lato"/>
              </a:rPr>
              <a:t>repeated</a:t>
            </a:r>
            <a:endParaRPr sz="1800">
              <a:solidFill>
                <a:srgbClr val="262626"/>
              </a:solidFill>
              <a:latin typeface="Lato"/>
              <a:ea typeface="Lato"/>
              <a:cs typeface="Lato"/>
              <a:sym typeface="Lato"/>
            </a:endParaRPr>
          </a:p>
          <a:p>
            <a:pPr indent="-285750" lvl="0" marL="285750" marR="0" rtl="0" algn="l">
              <a:spcBef>
                <a:spcPts val="0"/>
              </a:spcBef>
              <a:spcAft>
                <a:spcPts val="0"/>
              </a:spcAft>
              <a:buClr>
                <a:srgbClr val="262626"/>
              </a:buClr>
              <a:buSzPts val="1800"/>
              <a:buFont typeface="Arial"/>
              <a:buChar char="•"/>
            </a:pPr>
            <a:r>
              <a:rPr lang="en" sz="1800">
                <a:solidFill>
                  <a:srgbClr val="262626"/>
                </a:solidFill>
                <a:latin typeface="Lato"/>
                <a:ea typeface="Lato"/>
                <a:cs typeface="Lato"/>
                <a:sym typeface="Lato"/>
              </a:rPr>
              <a:t>Larger </a:t>
            </a:r>
            <a:r>
              <a:rPr b="1" lang="en" sz="1800">
                <a:solidFill>
                  <a:srgbClr val="262626"/>
                </a:solidFill>
                <a:latin typeface="Lato"/>
                <a:ea typeface="Lato"/>
                <a:cs typeface="Lato"/>
                <a:sym typeface="Lato"/>
              </a:rPr>
              <a:t>musical framework</a:t>
            </a:r>
            <a:endParaRPr b="1" sz="1800">
              <a:solidFill>
                <a:srgbClr val="262626"/>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1277400" y="478715"/>
            <a:ext cx="6589200" cy="96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5400"/>
              <a:buFont typeface="Century Gothic"/>
              <a:buNone/>
            </a:pPr>
            <a:r>
              <a:rPr lang="en" sz="5000"/>
              <a:t>Introduction</a:t>
            </a:r>
            <a:endParaRPr sz="2800"/>
          </a:p>
        </p:txBody>
      </p:sp>
      <p:sp>
        <p:nvSpPr>
          <p:cNvPr id="74" name="Google Shape;74;p15"/>
          <p:cNvSpPr txBox="1"/>
          <p:nvPr>
            <p:ph idx="1" type="body"/>
          </p:nvPr>
        </p:nvSpPr>
        <p:spPr>
          <a:xfrm>
            <a:off x="457200" y="1860698"/>
            <a:ext cx="8229600" cy="2873400"/>
          </a:xfrm>
          <a:prstGeom prst="rect">
            <a:avLst/>
          </a:prstGeom>
          <a:noFill/>
          <a:ln>
            <a:noFill/>
          </a:ln>
        </p:spPr>
        <p:txBody>
          <a:bodyPr anchorCtr="0" anchor="t" bIns="45700" lIns="91425" spcFirstLastPara="1" rIns="91425" wrap="square" tIns="45700">
            <a:normAutofit/>
          </a:bodyPr>
          <a:lstStyle/>
          <a:p>
            <a:pPr indent="-317500" lvl="0" marL="342900" rtl="0" algn="ctr">
              <a:spcBef>
                <a:spcPts val="0"/>
              </a:spcBef>
              <a:spcAft>
                <a:spcPts val="0"/>
              </a:spcAft>
              <a:buSzPts val="2800"/>
              <a:buChar char="●"/>
            </a:pPr>
            <a:r>
              <a:rPr lang="en" sz="2800"/>
              <a:t>The classical style</a:t>
            </a:r>
            <a:endParaRPr sz="1400"/>
          </a:p>
          <a:p>
            <a:pPr indent="-317500" lvl="0" marL="342900" rtl="0" algn="ctr">
              <a:spcBef>
                <a:spcPts val="1000"/>
              </a:spcBef>
              <a:spcAft>
                <a:spcPts val="0"/>
              </a:spcAft>
              <a:buSzPts val="2800"/>
              <a:buChar char="●"/>
            </a:pPr>
            <a:r>
              <a:rPr lang="en" sz="2800"/>
              <a:t>The classical form</a:t>
            </a:r>
            <a:endParaRPr sz="1400"/>
          </a:p>
          <a:p>
            <a:pPr indent="-317500" lvl="0" marL="342900" rtl="0" algn="ctr">
              <a:spcBef>
                <a:spcPts val="1000"/>
              </a:spcBef>
              <a:spcAft>
                <a:spcPts val="0"/>
              </a:spcAft>
              <a:buSzPts val="2800"/>
              <a:buChar char="●"/>
            </a:pPr>
            <a:r>
              <a:rPr lang="en" sz="2800"/>
              <a:t>The first Viennese school</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7" name="Google Shape;197;p33"/>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Steinway Artist Lang Lang performs Beethoven's &quot;Für Elise&quot; on the Lang Lang Steinway Black Diamond Limited Edition. Of the piece, Lang Lang says: “For me it is very romantic, and light, like a feather. It has to come from nowhere and it has to touch people. It can’t just be treated as background music. I’ve tried to play the piece as the masterpiece that it is, and I hope that children who begin learning 'Für Elise' will treat it the same way.” &#10;Learn more: &#10;https://www.steinway.com/pianos/steinway/limited-edition/blackdiamond&#10;&#10;&#10;https://www.steinway.com&#10;https://www.facebook.com/steinway/&#10;https://www.instagram.com/steinwayandsons&#10;https://twitter.com/SteinwayAndSons&#10;#beethoven #langlang #music #classical #steinway #classicalmusic #furelise&#10;https://eu.steinway.com/en/pianos/steinway/limited-editions/black-diamond/&#10;https://www.facebook.com/steinway&#10;https://www.instagram.com/steinwayandsons&#10;#SteinwayBlackDiamond&#10;#steinway&#10;#langlang" id="198" name="Google Shape;198;p33" title="&quot;Für Elise&quot; Performed by Lang Lang">
            <a:hlinkClick r:id="rId3"/>
          </p:cNvPr>
          <p:cNvPicPr preferRelativeResize="0"/>
          <p:nvPr/>
        </p:nvPicPr>
        <p:blipFill>
          <a:blip r:embed="rId4">
            <a:alphaModFix/>
          </a:blip>
          <a:stretch>
            <a:fillRect/>
          </a:stretch>
        </p:blipFill>
        <p:spPr>
          <a:xfrm>
            <a:off x="1837025" y="164175"/>
            <a:ext cx="6094750" cy="457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Symphony No.5/9</a:t>
            </a:r>
            <a:endParaRPr/>
          </a:p>
        </p:txBody>
      </p:sp>
      <p:sp>
        <p:nvSpPr>
          <p:cNvPr id="204" name="Google Shape;204;p34"/>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
              <a:t>Symphony No.5 in C minor, Op.67 (1804)</a:t>
            </a:r>
            <a:endParaRPr/>
          </a:p>
          <a:p>
            <a:pPr indent="-342900" lvl="0" marL="342900" rtl="0" algn="l">
              <a:spcBef>
                <a:spcPts val="1000"/>
              </a:spcBef>
              <a:spcAft>
                <a:spcPts val="0"/>
              </a:spcAft>
              <a:buSzPts val="1800"/>
              <a:buChar char="●"/>
            </a:pPr>
            <a:r>
              <a:rPr lang="en"/>
              <a:t>Symphony No.9 in D minor, Op.125 (1822-1824)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0" name="Google Shape;210;p35"/>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Watch the complete performance free of charge in HD quality on our website: https://www.concertgebouworkest.nl/en/beethoven-symphony-no-5&#10;&#10;Iván Fischer conducts the Royal Concertgebouw Orchestra in Ludwig van Beethoven’s popular Symphony No. 5. You can watch the performance with or without Iván Fischer’s commentary.&#10;&#10;Beethoven’s Symphony No. 5&#10;Ludwig van Beethoven’s Symphony No. 5 is an ingenious construction on the most famous four notes in Western music history: the short-short-short-long motif with which the Fifth Symphony begins. Beethoven would have said about it: “fate is knocking at the door”. Beethoven’s contemporary E.T.A. Hoffmann wrote an influential review of the Fifth Symphony. According to him, the music sets in motion “a mechanism of awe, fear, horror and pain. It is imbued with longing, which is the essence of romance”. “The Fifth” naturally became immensely popular.&#10;&#10;Iván Fischer, conductor&#10;Iván Fischer has been a welcome guest conductor with the Royal Concertgebouw Orchestra since 1987. Fischer’s way of working, which is as unusual as it is committed, and the musicians’ enthusiasm and virtuosity always result in very special performances. You can watch the performance of Beethoven’s Fifth Symphony with or without Iván Fischer’s commentary. The conductor’s fascinating explanation takes you straight to Beethoven’s time." id="211" name="Google Shape;211;p35" title="Concertgebouworkest - Beethoven - Symphony No. 5 - Complete performance">
            <a:hlinkClick r:id="rId3"/>
          </p:cNvPr>
          <p:cNvPicPr preferRelativeResize="0"/>
          <p:nvPr/>
        </p:nvPicPr>
        <p:blipFill>
          <a:blip r:embed="rId4">
            <a:alphaModFix/>
          </a:blip>
          <a:stretch>
            <a:fillRect/>
          </a:stretch>
        </p:blipFill>
        <p:spPr>
          <a:xfrm>
            <a:off x="1407392" y="0"/>
            <a:ext cx="6858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Forms</a:t>
            </a:r>
            <a:endParaRPr/>
          </a:p>
        </p:txBody>
      </p:sp>
      <p:sp>
        <p:nvSpPr>
          <p:cNvPr id="217" name="Google Shape;217;p36"/>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SzPts val="1800"/>
              <a:buChar char="●"/>
            </a:pPr>
            <a:r>
              <a:rPr lang="en"/>
              <a:t>Classical Sonata</a:t>
            </a:r>
            <a:endParaRPr/>
          </a:p>
          <a:p>
            <a:pPr indent="-279400" lvl="0" marL="342900" rtl="0" algn="l">
              <a:spcBef>
                <a:spcPts val="1000"/>
              </a:spcBef>
              <a:spcAft>
                <a:spcPts val="0"/>
              </a:spcAft>
              <a:buSzPts val="1800"/>
              <a:buChar char="●"/>
            </a:pPr>
            <a:r>
              <a:rPr lang="en"/>
              <a:t>Classical Concerto</a:t>
            </a:r>
            <a:endParaRPr/>
          </a:p>
          <a:p>
            <a:pPr indent="-279400" lvl="0" marL="342900" rtl="0" algn="l">
              <a:spcBef>
                <a:spcPts val="1000"/>
              </a:spcBef>
              <a:spcAft>
                <a:spcPts val="0"/>
              </a:spcAft>
              <a:buSzPts val="1800"/>
              <a:buChar char="●"/>
            </a:pPr>
            <a:r>
              <a:rPr lang="en"/>
              <a:t>Classical Chamber Music</a:t>
            </a:r>
            <a:endParaRPr/>
          </a:p>
          <a:p>
            <a:pPr indent="-279400" lvl="0" marL="342900" rtl="0" algn="l">
              <a:spcBef>
                <a:spcPts val="1000"/>
              </a:spcBef>
              <a:spcAft>
                <a:spcPts val="0"/>
              </a:spcAft>
              <a:buSzPts val="1800"/>
              <a:buChar char="●"/>
            </a:pPr>
            <a:r>
              <a:rPr lang="en"/>
              <a:t>Classical Symphony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2805812"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Sonata Forms</a:t>
            </a:r>
            <a:endParaRPr/>
          </a:p>
        </p:txBody>
      </p:sp>
      <p:sp>
        <p:nvSpPr>
          <p:cNvPr id="223" name="Google Shape;223;p37"/>
          <p:cNvSpPr txBox="1"/>
          <p:nvPr>
            <p:ph idx="1" type="body"/>
          </p:nvPr>
        </p:nvSpPr>
        <p:spPr>
          <a:xfrm>
            <a:off x="903642" y="1428750"/>
            <a:ext cx="7630800" cy="3396300"/>
          </a:xfrm>
          <a:prstGeom prst="rect">
            <a:avLst/>
          </a:prstGeom>
          <a:noFill/>
          <a:ln>
            <a:noFill/>
          </a:ln>
        </p:spPr>
        <p:txBody>
          <a:bodyPr anchorCtr="0" anchor="t" bIns="45700" lIns="91425" spcFirstLastPara="1" rIns="91425" wrap="square" tIns="45700">
            <a:normAutofit/>
          </a:bodyPr>
          <a:lstStyle/>
          <a:p>
            <a:pPr indent="-330200" lvl="0" marL="342900" rtl="0" algn="l">
              <a:spcBef>
                <a:spcPts val="0"/>
              </a:spcBef>
              <a:spcAft>
                <a:spcPts val="0"/>
              </a:spcAft>
              <a:buSzPts val="1800"/>
              <a:buChar char="●"/>
            </a:pPr>
            <a:r>
              <a:rPr lang="en"/>
              <a:t>The term </a:t>
            </a:r>
            <a:r>
              <a:rPr b="1" i="1" lang="en"/>
              <a:t>sonata form </a:t>
            </a:r>
            <a:r>
              <a:rPr lang="en"/>
              <a:t>refers to the form of a </a:t>
            </a:r>
            <a:r>
              <a:rPr i="1" lang="en"/>
              <a:t>single</a:t>
            </a:r>
            <a:r>
              <a:rPr lang="en"/>
              <a:t> movement</a:t>
            </a:r>
            <a:endParaRPr/>
          </a:p>
          <a:p>
            <a:pPr indent="-330200" lvl="0" marL="342900" rtl="0" algn="l">
              <a:spcBef>
                <a:spcPts val="1000"/>
              </a:spcBef>
              <a:spcAft>
                <a:spcPts val="0"/>
              </a:spcAft>
              <a:buSzPts val="1800"/>
              <a:buChar char="●"/>
            </a:pPr>
            <a:r>
              <a:rPr lang="en"/>
              <a:t>Used in first movement of a classical symphony, sonata/ string quartet</a:t>
            </a:r>
            <a:endParaRPr/>
          </a:p>
          <a:p>
            <a:pPr indent="-330200" lvl="0" marL="342900" rtl="0" algn="l">
              <a:spcBef>
                <a:spcPts val="1000"/>
              </a:spcBef>
              <a:spcAft>
                <a:spcPts val="0"/>
              </a:spcAft>
              <a:buSzPts val="1800"/>
              <a:buChar char="●"/>
            </a:pPr>
            <a:r>
              <a:rPr lang="en"/>
              <a:t>There are three sections:</a:t>
            </a:r>
            <a:endParaRPr/>
          </a:p>
          <a:p>
            <a:pPr indent="-273050" lvl="1" marL="742950" rtl="0" algn="l">
              <a:spcBef>
                <a:spcPts val="1000"/>
              </a:spcBef>
              <a:spcAft>
                <a:spcPts val="0"/>
              </a:spcAft>
              <a:buSzPts val="1800"/>
              <a:buChar char="○"/>
            </a:pPr>
            <a:r>
              <a:rPr lang="en" sz="1800"/>
              <a:t>Exposition – where the themes are presented</a:t>
            </a:r>
            <a:endParaRPr sz="1800"/>
          </a:p>
          <a:p>
            <a:pPr indent="-273050" lvl="1" marL="742950" rtl="0" algn="l">
              <a:spcBef>
                <a:spcPts val="1000"/>
              </a:spcBef>
              <a:spcAft>
                <a:spcPts val="0"/>
              </a:spcAft>
              <a:buSzPts val="1800"/>
              <a:buChar char="○"/>
            </a:pPr>
            <a:r>
              <a:rPr lang="en" sz="1800"/>
              <a:t>Development – where the themes are treated in new ways</a:t>
            </a:r>
            <a:endParaRPr sz="1800"/>
          </a:p>
          <a:p>
            <a:pPr indent="-273050" lvl="1" marL="742950" rtl="0" algn="l">
              <a:spcBef>
                <a:spcPts val="1000"/>
              </a:spcBef>
              <a:spcAft>
                <a:spcPts val="0"/>
              </a:spcAft>
              <a:buSzPts val="1800"/>
              <a:buChar char="○"/>
            </a:pPr>
            <a:r>
              <a:rPr lang="en" sz="1800"/>
              <a:t>Recapitulation – where the themes return</a:t>
            </a:r>
            <a:endParaRPr sz="1800"/>
          </a:p>
          <a:p>
            <a:pPr indent="-330200" lvl="0" marL="342900" rtl="0" algn="l">
              <a:spcBef>
                <a:spcPts val="1000"/>
              </a:spcBef>
              <a:spcAft>
                <a:spcPts val="0"/>
              </a:spcAft>
              <a:buSzPts val="1800"/>
              <a:buChar char="●"/>
            </a:pPr>
            <a:r>
              <a:rPr lang="en"/>
              <a:t>These 3 main sections often followed by a concluding section -&gt; </a:t>
            </a:r>
            <a:r>
              <a:rPr b="1" lang="en"/>
              <a:t>Coda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nvSpPr>
        <p:spPr>
          <a:xfrm>
            <a:off x="1681066" y="291402"/>
            <a:ext cx="68682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chemeClr val="dk1"/>
                </a:solidFill>
                <a:latin typeface="Lato"/>
                <a:ea typeface="Lato"/>
                <a:cs typeface="Lato"/>
                <a:sym typeface="Lato"/>
              </a:rPr>
              <a:t>A single sonata-form movement may be outlined as follows:</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Exposition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First theme in tonic (home)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Bridge containing modulation from home key to new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Second theme in new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Closing section in key of second theme</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Development</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New treatment  of themes; modulations to different keys</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Recapitulation</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First theme in tonic key</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Bridge in tonic key</a:t>
            </a:r>
            <a:endParaRPr>
              <a:solidFill>
                <a:schemeClr val="dk1"/>
              </a:solidFill>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Second theme in tonic key</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Closing section in tonic key</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Coda</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In tonic key</a:t>
            </a:r>
            <a:endParaRPr>
              <a:solidFill>
                <a:schemeClr val="dk1"/>
              </a:solidFill>
              <a:latin typeface="Lato"/>
              <a:ea typeface="Lato"/>
              <a:cs typeface="Lato"/>
              <a:sym typeface="Lato"/>
            </a:endParaRPr>
          </a:p>
        </p:txBody>
      </p:sp>
      <p:pic>
        <p:nvPicPr>
          <p:cNvPr id="229" name="Google Shape;229;p38"/>
          <p:cNvPicPr preferRelativeResize="0"/>
          <p:nvPr/>
        </p:nvPicPr>
        <p:blipFill rotWithShape="1">
          <a:blip r:embed="rId3">
            <a:alphaModFix/>
          </a:blip>
          <a:srcRect b="0" l="0" r="0" t="0"/>
          <a:stretch/>
        </p:blipFill>
        <p:spPr>
          <a:xfrm>
            <a:off x="4498878" y="4558747"/>
            <a:ext cx="330214" cy="356203"/>
          </a:xfrm>
          <a:prstGeom prst="rect">
            <a:avLst/>
          </a:prstGeom>
          <a:noFill/>
          <a:ln>
            <a:noFill/>
          </a:ln>
        </p:spPr>
      </p:pic>
      <p:sp>
        <p:nvSpPr>
          <p:cNvPr id="230" name="Google Shape;230;p38"/>
          <p:cNvSpPr txBox="1"/>
          <p:nvPr/>
        </p:nvSpPr>
        <p:spPr>
          <a:xfrm>
            <a:off x="5016646" y="4621433"/>
            <a:ext cx="3069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400">
                <a:solidFill>
                  <a:schemeClr val="dk1"/>
                </a:solidFill>
                <a:latin typeface="Century Gothic"/>
                <a:ea typeface="Century Gothic"/>
                <a:cs typeface="Century Gothic"/>
                <a:sym typeface="Century Gothic"/>
              </a:rPr>
              <a:t>Mozart Piano Sonata in C Major</a:t>
            </a:r>
            <a:endParaRPr i="1" sz="1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ph idx="1" type="body"/>
          </p:nvPr>
        </p:nvPicPr>
        <p:blipFill rotWithShape="1">
          <a:blip r:embed="rId3">
            <a:alphaModFix/>
          </a:blip>
          <a:srcRect b="0" l="0" r="0" t="0"/>
          <a:stretch/>
        </p:blipFill>
        <p:spPr>
          <a:xfrm>
            <a:off x="1312425" y="1619625"/>
            <a:ext cx="6766200" cy="2136300"/>
          </a:xfrm>
          <a:prstGeom prst="rect">
            <a:avLst/>
          </a:prstGeom>
          <a:noFill/>
          <a:ln>
            <a:noFill/>
          </a:ln>
        </p:spPr>
      </p:pic>
      <p:sp>
        <p:nvSpPr>
          <p:cNvPr id="236" name="Google Shape;236;p39"/>
          <p:cNvSpPr txBox="1"/>
          <p:nvPr/>
        </p:nvSpPr>
        <p:spPr>
          <a:xfrm>
            <a:off x="1312433" y="3548373"/>
            <a:ext cx="1441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Exposition</a:t>
            </a:r>
            <a:endParaRPr b="1" sz="1800">
              <a:solidFill>
                <a:schemeClr val="dk1"/>
              </a:solidFill>
              <a:latin typeface="Century Gothic"/>
              <a:ea typeface="Century Gothic"/>
              <a:cs typeface="Century Gothic"/>
              <a:sym typeface="Century Gothic"/>
            </a:endParaRPr>
          </a:p>
        </p:txBody>
      </p:sp>
      <p:sp>
        <p:nvSpPr>
          <p:cNvPr id="237" name="Google Shape;237;p39"/>
          <p:cNvSpPr txBox="1"/>
          <p:nvPr/>
        </p:nvSpPr>
        <p:spPr>
          <a:xfrm>
            <a:off x="4192252" y="3548373"/>
            <a:ext cx="1710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Development</a:t>
            </a:r>
            <a:endParaRPr b="1" sz="1800">
              <a:solidFill>
                <a:schemeClr val="dk1"/>
              </a:solidFill>
              <a:latin typeface="Century Gothic"/>
              <a:ea typeface="Century Gothic"/>
              <a:cs typeface="Century Gothic"/>
              <a:sym typeface="Century Gothic"/>
            </a:endParaRPr>
          </a:p>
        </p:txBody>
      </p:sp>
      <p:sp>
        <p:nvSpPr>
          <p:cNvPr id="238" name="Google Shape;238;p39"/>
          <p:cNvSpPr txBox="1"/>
          <p:nvPr/>
        </p:nvSpPr>
        <p:spPr>
          <a:xfrm>
            <a:off x="6101637" y="3548376"/>
            <a:ext cx="197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Recapitulation</a:t>
            </a:r>
            <a:endParaRPr b="1"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40"/>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Mozart - Piano Sonata No. 16 in C Major, K.545 (1st Mvt)&#10;Click the 🔔bell to always be notified on new uploads!&#10;♫ Listen on Spotify: http://spoti.fi/2LdpqK7&#10;♫ Instagram: http://bit.ly/rousseauig&#10;♫ Twitter: http://bit.ly/rousseautw&#10;♫ Sheet Music on nkoda: http://bit.ly/nkodaMozartK454&#10;♫ MIDI: https://patreon.com/rousseau&#10;♫ Facebook: http://bit.ly/rousseaufb&#10;♫ Buy me a coffee: http://buymeacoff.ee/rousseau&#10;♫ Join me on discord: http://bit.ly/RousseauDiscord&#10;&#10;Hope you enjoy my performance of the 1st Mvt of Mozart's Piano Sonata No. 16 in C Major, K.545. &#10;&#10;Outro: Petzold - Minuet in G&#10;&#10;Hello, I'm Rousseau, I make piano covers of classical and pop songs with a reactive visualizer. New videos every Monday and Thursday!&#10;#Rousseau #Piano #PianoCover" id="245" name="Google Shape;245;p40" title="Mozart - Piano Sonata No. 16 in C Major, K.545 (1st Mvt)">
            <a:hlinkClick r:id="rId3"/>
          </p:cNvPr>
          <p:cNvPicPr preferRelativeResize="0"/>
          <p:nvPr/>
        </p:nvPicPr>
        <p:blipFill>
          <a:blip r:embed="rId4">
            <a:alphaModFix/>
          </a:blip>
          <a:stretch>
            <a:fillRect/>
          </a:stretch>
        </p:blipFill>
        <p:spPr>
          <a:xfrm>
            <a:off x="2336625" y="634500"/>
            <a:ext cx="5166000" cy="38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Minuet &amp; Trio</a:t>
            </a:r>
            <a:endParaRPr/>
          </a:p>
        </p:txBody>
      </p:sp>
      <p:sp>
        <p:nvSpPr>
          <p:cNvPr id="251" name="Google Shape;251;p41"/>
          <p:cNvSpPr txBox="1"/>
          <p:nvPr>
            <p:ph idx="1" type="body"/>
          </p:nvPr>
        </p:nvSpPr>
        <p:spPr>
          <a:xfrm>
            <a:off x="1167864" y="1248875"/>
            <a:ext cx="7502700" cy="3589800"/>
          </a:xfrm>
          <a:prstGeom prst="rect">
            <a:avLst/>
          </a:prstGeom>
          <a:noFill/>
          <a:ln>
            <a:noFill/>
          </a:ln>
        </p:spPr>
        <p:txBody>
          <a:bodyPr anchorCtr="0" anchor="t" bIns="45700" lIns="91425" spcFirstLastPara="1" rIns="91425" wrap="square" tIns="45700">
            <a:normAutofit fontScale="70000" lnSpcReduction="20000"/>
          </a:bodyPr>
          <a:lstStyle/>
          <a:p>
            <a:pPr indent="-317182" lvl="0" marL="342900" rtl="0" algn="l">
              <a:spcBef>
                <a:spcPts val="0"/>
              </a:spcBef>
              <a:spcAft>
                <a:spcPts val="0"/>
              </a:spcAft>
              <a:buSzPct val="100000"/>
              <a:buChar char="●"/>
            </a:pPr>
            <a:r>
              <a:rPr lang="en"/>
              <a:t>Employed as 3</a:t>
            </a:r>
            <a:r>
              <a:rPr baseline="30000" lang="en"/>
              <a:t>rd</a:t>
            </a:r>
            <a:r>
              <a:rPr lang="en"/>
              <a:t> movement of symphony, string quartet and other works</a:t>
            </a:r>
            <a:endParaRPr/>
          </a:p>
          <a:p>
            <a:pPr indent="-317182" lvl="0" marL="342900" rtl="0" algn="l">
              <a:spcBef>
                <a:spcPts val="1000"/>
              </a:spcBef>
              <a:spcAft>
                <a:spcPts val="0"/>
              </a:spcAft>
              <a:buSzPct val="100000"/>
              <a:buChar char="●"/>
            </a:pPr>
            <a:r>
              <a:rPr lang="en"/>
              <a:t>Simplest movement in symphony / string quartet</a:t>
            </a:r>
            <a:endParaRPr/>
          </a:p>
          <a:p>
            <a:pPr indent="-317182" lvl="0" marL="342900" rtl="0" algn="l">
              <a:spcBef>
                <a:spcPts val="1000"/>
              </a:spcBef>
              <a:spcAft>
                <a:spcPts val="0"/>
              </a:spcAft>
              <a:buSzPct val="100000"/>
              <a:buChar char="●"/>
            </a:pPr>
            <a:r>
              <a:rPr lang="en"/>
              <a:t>Minuet originated as a dance, but in a symphony and string quartet, minuet is for listening</a:t>
            </a:r>
            <a:endParaRPr/>
          </a:p>
          <a:p>
            <a:pPr indent="-317182" lvl="0" marL="342900" rtl="0" algn="l">
              <a:spcBef>
                <a:spcPts val="1000"/>
              </a:spcBef>
              <a:spcAft>
                <a:spcPts val="0"/>
              </a:spcAft>
              <a:buSzPct val="100000"/>
              <a:buChar char="●"/>
            </a:pPr>
            <a:r>
              <a:rPr lang="en"/>
              <a:t>Triple meter</a:t>
            </a:r>
            <a:endParaRPr/>
          </a:p>
          <a:p>
            <a:pPr indent="-317182" lvl="0" marL="342900" rtl="0" algn="l">
              <a:spcBef>
                <a:spcPts val="1000"/>
              </a:spcBef>
              <a:spcAft>
                <a:spcPts val="0"/>
              </a:spcAft>
              <a:buSzPct val="100000"/>
              <a:buChar char="●"/>
            </a:pPr>
            <a:r>
              <a:rPr lang="en"/>
              <a:t>In Moderate tempo</a:t>
            </a:r>
            <a:endParaRPr/>
          </a:p>
          <a:p>
            <a:pPr indent="-317182" lvl="0" marL="342900" rtl="0" algn="l">
              <a:spcBef>
                <a:spcPts val="1000"/>
              </a:spcBef>
              <a:spcAft>
                <a:spcPts val="0"/>
              </a:spcAft>
              <a:buSzPct val="100000"/>
              <a:buChar char="●"/>
            </a:pPr>
            <a:r>
              <a:rPr b="1" lang="en"/>
              <a:t>A-B-A form: 	</a:t>
            </a:r>
            <a:br>
              <a:rPr b="1" lang="en"/>
            </a:br>
            <a:r>
              <a:rPr b="1" lang="en"/>
              <a:t>		Minuet (A) : a (repeated)-b-a’ (repeated)</a:t>
            </a:r>
            <a:br>
              <a:rPr b="1" lang="en"/>
            </a:br>
            <a:r>
              <a:rPr b="1" lang="en"/>
              <a:t>		Trio (B) : c (repeated) –d-c’ (repeated)</a:t>
            </a:r>
            <a:br>
              <a:rPr b="1" lang="en"/>
            </a:br>
            <a:r>
              <a:rPr b="1" lang="en"/>
              <a:t>		Minuet (A) : a-b-a’</a:t>
            </a:r>
            <a:endParaRPr b="1"/>
          </a:p>
          <a:p>
            <a:pPr indent="-317182" lvl="0" marL="342900" rtl="0" algn="l">
              <a:spcBef>
                <a:spcPts val="1000"/>
              </a:spcBef>
              <a:spcAft>
                <a:spcPts val="0"/>
              </a:spcAft>
              <a:buSzPct val="100000"/>
              <a:buChar char="●"/>
            </a:pPr>
            <a:r>
              <a:rPr lang="en"/>
              <a:t>Beethoven used scherzo to replace minuet movement</a:t>
            </a:r>
            <a:endParaRPr/>
          </a:p>
          <a:p>
            <a:pPr indent="-317182" lvl="0" marL="342900" rtl="0" algn="l">
              <a:spcBef>
                <a:spcPts val="1000"/>
              </a:spcBef>
              <a:spcAft>
                <a:spcPts val="0"/>
              </a:spcAft>
              <a:buSzPct val="100000"/>
              <a:buChar char="●"/>
            </a:pPr>
            <a:r>
              <a:rPr lang="en"/>
              <a:t>Similar as Minuet but move at a faster pace, generated more energy, rhythmic drive and humor.</a:t>
            </a:r>
            <a:br>
              <a:rPr lang="en"/>
            </a:br>
            <a:r>
              <a:rPr lang="en"/>
              <a:t>				</a:t>
            </a:r>
            <a:endParaRPr/>
          </a:p>
          <a:p>
            <a:pPr indent="-237172" lvl="0" marL="342900" rtl="0" algn="l">
              <a:spcBef>
                <a:spcPts val="1000"/>
              </a:spcBef>
              <a:spcAft>
                <a:spcPts val="0"/>
              </a:spcAft>
              <a:buSzPct val="100000"/>
              <a:buNone/>
            </a:pPr>
            <a:r>
              <a:t/>
            </a:r>
            <a:endParaRPr/>
          </a:p>
        </p:txBody>
      </p:sp>
      <p:pic>
        <p:nvPicPr>
          <p:cNvPr id="252" name="Google Shape;252;p41"/>
          <p:cNvPicPr preferRelativeResize="0"/>
          <p:nvPr/>
        </p:nvPicPr>
        <p:blipFill rotWithShape="1">
          <a:blip r:embed="rId3">
            <a:alphaModFix/>
          </a:blip>
          <a:srcRect b="0" l="0" r="0" t="0"/>
          <a:stretch/>
        </p:blipFill>
        <p:spPr>
          <a:xfrm>
            <a:off x="4522629" y="4621433"/>
            <a:ext cx="330214" cy="356203"/>
          </a:xfrm>
          <a:prstGeom prst="rect">
            <a:avLst/>
          </a:prstGeom>
          <a:noFill/>
          <a:ln>
            <a:noFill/>
          </a:ln>
        </p:spPr>
      </p:pic>
      <p:sp>
        <p:nvSpPr>
          <p:cNvPr id="253" name="Google Shape;253;p41"/>
          <p:cNvSpPr txBox="1"/>
          <p:nvPr/>
        </p:nvSpPr>
        <p:spPr>
          <a:xfrm>
            <a:off x="5016646" y="4621433"/>
            <a:ext cx="3069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400">
                <a:solidFill>
                  <a:schemeClr val="dk1"/>
                </a:solidFill>
                <a:latin typeface="Century Gothic"/>
                <a:ea typeface="Century Gothic"/>
                <a:cs typeface="Century Gothic"/>
                <a:sym typeface="Century Gothic"/>
              </a:rPr>
              <a:t>Mozart Eine Kleine Nactmusik Minuet and Trio</a:t>
            </a:r>
            <a:endParaRPr i="1" sz="1400">
              <a:solidFill>
                <a:schemeClr val="dk1"/>
              </a:solidFill>
              <a:latin typeface="Century Gothic"/>
              <a:ea typeface="Century Gothic"/>
              <a:cs typeface="Century Gothic"/>
              <a:sym typeface="Century Gothic"/>
            </a:endParaRPr>
          </a:p>
        </p:txBody>
      </p:sp>
      <p:pic>
        <p:nvPicPr>
          <p:cNvPr id="254" name="Google Shape;254;p41"/>
          <p:cNvPicPr preferRelativeResize="0"/>
          <p:nvPr/>
        </p:nvPicPr>
        <p:blipFill>
          <a:blip r:embed="rId4">
            <a:alphaModFix/>
          </a:blip>
          <a:stretch>
            <a:fillRect/>
          </a:stretch>
        </p:blipFill>
        <p:spPr>
          <a:xfrm>
            <a:off x="5597225" y="2229150"/>
            <a:ext cx="3263949" cy="162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0" name="Google Shape;260;p42"/>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Minuet and trio form of Mozart's Eine Kleine Nachtmusik, 3rd movement." id="261" name="Google Shape;261;p42" title="Minuet and Trio Form Eine Kleine Nachtmusik">
            <a:hlinkClick r:id="rId3"/>
          </p:cNvPr>
          <p:cNvPicPr preferRelativeResize="0"/>
          <p:nvPr/>
        </p:nvPicPr>
        <p:blipFill>
          <a:blip r:embed="rId4">
            <a:alphaModFix/>
          </a:blip>
          <a:stretch>
            <a:fillRect/>
          </a:stretch>
        </p:blipFill>
        <p:spPr>
          <a:xfrm>
            <a:off x="2219225" y="612325"/>
            <a:ext cx="5462650" cy="409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Classical Period</a:t>
            </a:r>
            <a:endParaRPr/>
          </a:p>
        </p:txBody>
      </p:sp>
      <p:sp>
        <p:nvSpPr>
          <p:cNvPr id="80" name="Google Shape;80;p16"/>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311150" lvl="0" marL="342900" rtl="0" algn="l">
              <a:spcBef>
                <a:spcPts val="0"/>
              </a:spcBef>
              <a:spcAft>
                <a:spcPts val="0"/>
              </a:spcAft>
              <a:buSzPts val="1900"/>
              <a:buChar char="●"/>
            </a:pPr>
            <a:r>
              <a:rPr lang="en" sz="1900"/>
              <a:t>Known as the Age of enlightenment</a:t>
            </a:r>
            <a:endParaRPr sz="1300"/>
          </a:p>
          <a:p>
            <a:pPr indent="-311150" lvl="0" marL="342900" rtl="0" algn="l">
              <a:spcBef>
                <a:spcPts val="1000"/>
              </a:spcBef>
              <a:spcAft>
                <a:spcPts val="0"/>
              </a:spcAft>
              <a:buSzPts val="1900"/>
              <a:buChar char="●"/>
            </a:pPr>
            <a:r>
              <a:rPr lang="en" sz="1900"/>
              <a:t>Galileo Galilei (1564 -1642)</a:t>
            </a:r>
            <a:endParaRPr sz="1300"/>
          </a:p>
          <a:p>
            <a:pPr indent="-311150" lvl="0" marL="342900" rtl="0" algn="l">
              <a:spcBef>
                <a:spcPts val="1000"/>
              </a:spcBef>
              <a:spcAft>
                <a:spcPts val="0"/>
              </a:spcAft>
              <a:buSzPts val="1900"/>
              <a:buChar char="●"/>
            </a:pPr>
            <a:r>
              <a:rPr lang="en" sz="1900"/>
              <a:t>Sir Isaac Newton (1643 – 1727)</a:t>
            </a:r>
            <a:endParaRPr sz="1300"/>
          </a:p>
          <a:p>
            <a:pPr indent="-311150" lvl="0" marL="342900" rtl="0" algn="l">
              <a:spcBef>
                <a:spcPts val="1000"/>
              </a:spcBef>
              <a:spcAft>
                <a:spcPts val="0"/>
              </a:spcAft>
              <a:buSzPts val="1900"/>
              <a:buChar char="●"/>
            </a:pPr>
            <a:r>
              <a:rPr lang="en" sz="1900"/>
              <a:t>Voltaire (1694 – 1778)</a:t>
            </a:r>
            <a:endParaRPr sz="1300"/>
          </a:p>
          <a:p>
            <a:pPr indent="-311150" lvl="0" marL="342900" rtl="0" algn="l">
              <a:spcBef>
                <a:spcPts val="1000"/>
              </a:spcBef>
              <a:spcAft>
                <a:spcPts val="0"/>
              </a:spcAft>
              <a:buSzPts val="1900"/>
              <a:buChar char="●"/>
            </a:pPr>
            <a:r>
              <a:rPr lang="en" sz="1900"/>
              <a:t>Denis Diderot (1713 – 1784)</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Rondo</a:t>
            </a:r>
            <a:endParaRPr/>
          </a:p>
        </p:txBody>
      </p:sp>
      <p:sp>
        <p:nvSpPr>
          <p:cNvPr id="267" name="Google Shape;267;p43"/>
          <p:cNvSpPr txBox="1"/>
          <p:nvPr>
            <p:ph idx="1" type="body"/>
          </p:nvPr>
        </p:nvSpPr>
        <p:spPr>
          <a:xfrm>
            <a:off x="1945201" y="1108037"/>
            <a:ext cx="6591900" cy="2466300"/>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rtl="0" algn="l">
              <a:spcBef>
                <a:spcPts val="0"/>
              </a:spcBef>
              <a:spcAft>
                <a:spcPts val="0"/>
              </a:spcAft>
              <a:buSzPct val="100000"/>
              <a:buChar char="●"/>
            </a:pPr>
            <a:r>
              <a:rPr lang="en"/>
              <a:t>Feature a tuneful main theme (A) which will return several times in alternation with other themes</a:t>
            </a:r>
            <a:endParaRPr/>
          </a:p>
          <a:p>
            <a:pPr indent="-325755" lvl="0" marL="342900" rtl="0" algn="l">
              <a:spcBef>
                <a:spcPts val="1000"/>
              </a:spcBef>
              <a:spcAft>
                <a:spcPts val="0"/>
              </a:spcAft>
              <a:buSzPct val="100000"/>
              <a:buChar char="●"/>
            </a:pPr>
            <a:r>
              <a:rPr b="1" lang="en"/>
              <a:t>Common pattern: A-B-A-C-A &amp; A-B-A-C-A-B-A</a:t>
            </a:r>
            <a:endParaRPr b="1"/>
          </a:p>
          <a:p>
            <a:pPr indent="-325755" lvl="0" marL="342900" rtl="0" algn="l">
              <a:spcBef>
                <a:spcPts val="1000"/>
              </a:spcBef>
              <a:spcAft>
                <a:spcPts val="0"/>
              </a:spcAft>
              <a:buSzPct val="100000"/>
              <a:buChar char="●"/>
            </a:pPr>
            <a:r>
              <a:rPr lang="en"/>
              <a:t>Main theme (A) are usually lively, pleasing and simple to remember (In tonic key)</a:t>
            </a:r>
            <a:endParaRPr/>
          </a:p>
          <a:p>
            <a:pPr indent="-325755" lvl="0" marL="342900" rtl="0" algn="l">
              <a:spcBef>
                <a:spcPts val="1000"/>
              </a:spcBef>
              <a:spcAft>
                <a:spcPts val="0"/>
              </a:spcAft>
              <a:buSzPct val="100000"/>
              <a:buChar char="●"/>
            </a:pPr>
            <a:r>
              <a:rPr lang="en"/>
              <a:t>Can be used as independent movement or a movement in symphony, string quartet or sonata</a:t>
            </a:r>
            <a:endParaRPr/>
          </a:p>
          <a:p>
            <a:pPr indent="-325755" lvl="0" marL="342900" rtl="0" algn="l">
              <a:spcBef>
                <a:spcPts val="1000"/>
              </a:spcBef>
              <a:spcAft>
                <a:spcPts val="0"/>
              </a:spcAft>
              <a:buSzPct val="100000"/>
              <a:buChar char="●"/>
            </a:pPr>
            <a:r>
              <a:rPr lang="en"/>
              <a:t>Often combined with Sonata form to create Sonata-rondo</a:t>
            </a:r>
            <a:endParaRPr/>
          </a:p>
        </p:txBody>
      </p:sp>
      <p:pic>
        <p:nvPicPr>
          <p:cNvPr id="268" name="Google Shape;268;p43"/>
          <p:cNvPicPr preferRelativeResize="0"/>
          <p:nvPr/>
        </p:nvPicPr>
        <p:blipFill rotWithShape="1">
          <a:blip r:embed="rId3">
            <a:alphaModFix/>
          </a:blip>
          <a:srcRect b="0" l="0" r="0" t="0"/>
          <a:stretch/>
        </p:blipFill>
        <p:spPr>
          <a:xfrm>
            <a:off x="4723034" y="4299488"/>
            <a:ext cx="259690" cy="280129"/>
          </a:xfrm>
          <a:prstGeom prst="rect">
            <a:avLst/>
          </a:prstGeom>
          <a:noFill/>
          <a:ln>
            <a:noFill/>
          </a:ln>
        </p:spPr>
      </p:pic>
      <p:sp>
        <p:nvSpPr>
          <p:cNvPr id="269" name="Google Shape;269;p43"/>
          <p:cNvSpPr txBox="1"/>
          <p:nvPr/>
        </p:nvSpPr>
        <p:spPr>
          <a:xfrm>
            <a:off x="5058138" y="4224145"/>
            <a:ext cx="31827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1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https://www.youtube.com/watch?v=VDiMuKaQL_A</a:t>
            </a:r>
            <a:endParaRPr i="1" sz="11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5" name="Google Shape;275;p44"/>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6" name="Google Shape;276;p44"/>
          <p:cNvPicPr preferRelativeResize="0"/>
          <p:nvPr/>
        </p:nvPicPr>
        <p:blipFill>
          <a:blip r:embed="rId3">
            <a:alphaModFix/>
          </a:blip>
          <a:stretch>
            <a:fillRect/>
          </a:stretch>
        </p:blipFill>
        <p:spPr>
          <a:xfrm>
            <a:off x="1993675" y="234838"/>
            <a:ext cx="6076950" cy="4562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2" name="Google Shape;282;p45"/>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In this video, the rondo (musical form) is explained (as well as what is string quartet is).  Performed by the Arcadia String Quartet.  http://www.arcadiaquartet.com/&#10;Used under fair use (educational purposes.)" id="283" name="Google Shape;283;p45" title="Music Appreciation  - The Rondo (HD)">
            <a:hlinkClick r:id="rId3"/>
          </p:cNvPr>
          <p:cNvPicPr preferRelativeResize="0"/>
          <p:nvPr/>
        </p:nvPicPr>
        <p:blipFill>
          <a:blip r:embed="rId4">
            <a:alphaModFix/>
          </a:blip>
          <a:stretch>
            <a:fillRect/>
          </a:stretch>
        </p:blipFill>
        <p:spPr>
          <a:xfrm>
            <a:off x="2286000" y="372950"/>
            <a:ext cx="5217725" cy="391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Theme and Variation</a:t>
            </a:r>
            <a:endParaRPr/>
          </a:p>
        </p:txBody>
      </p:sp>
      <p:sp>
        <p:nvSpPr>
          <p:cNvPr id="289" name="Google Shape;289;p46"/>
          <p:cNvSpPr txBox="1"/>
          <p:nvPr/>
        </p:nvSpPr>
        <p:spPr>
          <a:xfrm>
            <a:off x="1942425" y="1600208"/>
            <a:ext cx="6591900" cy="4251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800"/>
              <a:buFont typeface="Lato"/>
              <a:buChar char="🠶"/>
            </a:pPr>
            <a:r>
              <a:rPr lang="en" sz="1800">
                <a:solidFill>
                  <a:srgbClr val="3F3F3F"/>
                </a:solidFill>
                <a:latin typeface="Lato"/>
                <a:ea typeface="Lato"/>
                <a:cs typeface="Lato"/>
                <a:sym typeface="Lato"/>
              </a:rPr>
              <a:t>A-A’-A’’-A’’’-A’’’’ ETC.</a:t>
            </a:r>
            <a:endParaRPr sz="1800">
              <a:solidFill>
                <a:srgbClr val="3F3F3F"/>
              </a:solidFill>
              <a:latin typeface="Lato"/>
              <a:ea typeface="Lato"/>
              <a:cs typeface="Lato"/>
              <a:sym typeface="Lato"/>
            </a:endParaRPr>
          </a:p>
        </p:txBody>
      </p:sp>
      <p:pic>
        <p:nvPicPr>
          <p:cNvPr descr="Clara Haskil plays Mozart's 12 Variations in C over the french song &quot;Ah, vous dirai-je maman&quot;, also known as &quot;Twinkle twinkle little star&quot; &#10; &#10;For more great, scored videos, check out my channel !" id="290" name="Google Shape;290;p46" title="Mozart: 12 Variations &quot;Ah, vous dirai-je, maman&quot; KV 265 (Clara Haskil)">
            <a:hlinkClick r:id="rId3"/>
          </p:cNvPr>
          <p:cNvPicPr preferRelativeResize="0"/>
          <p:nvPr/>
        </p:nvPicPr>
        <p:blipFill>
          <a:blip r:embed="rId4">
            <a:alphaModFix/>
          </a:blip>
          <a:stretch>
            <a:fillRect/>
          </a:stretch>
        </p:blipFill>
        <p:spPr>
          <a:xfrm>
            <a:off x="4082400" y="2025308"/>
            <a:ext cx="3751189" cy="28133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Symphony</a:t>
            </a:r>
            <a:endParaRPr/>
          </a:p>
        </p:txBody>
      </p:sp>
      <p:sp>
        <p:nvSpPr>
          <p:cNvPr id="296" name="Google Shape;296;p47"/>
          <p:cNvSpPr txBox="1"/>
          <p:nvPr>
            <p:ph idx="1" type="body"/>
          </p:nvPr>
        </p:nvSpPr>
        <p:spPr>
          <a:xfrm>
            <a:off x="1555139" y="1437490"/>
            <a:ext cx="6591900" cy="376500"/>
          </a:xfrm>
          <a:prstGeom prst="rect">
            <a:avLst/>
          </a:prstGeom>
          <a:noFill/>
          <a:ln>
            <a:noFill/>
          </a:ln>
        </p:spPr>
        <p:txBody>
          <a:bodyPr anchorCtr="0" anchor="t" bIns="45700" lIns="91425" spcFirstLastPara="1" rIns="91425" wrap="square" tIns="45700">
            <a:normAutofit fontScale="77500"/>
          </a:bodyPr>
          <a:lstStyle/>
          <a:p>
            <a:pPr indent="-308610" lvl="0" marL="342900" rtl="0" algn="l">
              <a:spcBef>
                <a:spcPts val="0"/>
              </a:spcBef>
              <a:spcAft>
                <a:spcPts val="0"/>
              </a:spcAft>
              <a:buSzPct val="100000"/>
              <a:buChar char="●"/>
            </a:pPr>
            <a:r>
              <a:rPr lang="en" sz="2400"/>
              <a:t>An extended, ambitious composition for the orchestra.</a:t>
            </a:r>
            <a:endParaRPr sz="2400"/>
          </a:p>
        </p:txBody>
      </p:sp>
      <p:sp>
        <p:nvSpPr>
          <p:cNvPr id="297" name="Google Shape;297;p47"/>
          <p:cNvSpPr txBox="1"/>
          <p:nvPr/>
        </p:nvSpPr>
        <p:spPr>
          <a:xfrm>
            <a:off x="644795" y="2123430"/>
            <a:ext cx="8412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ato"/>
                <a:ea typeface="Lato"/>
                <a:cs typeface="Lato"/>
                <a:sym typeface="Lato"/>
              </a:rPr>
              <a:t>1</a:t>
            </a:r>
            <a:r>
              <a:rPr baseline="30000" lang="en" sz="1800">
                <a:solidFill>
                  <a:schemeClr val="dk1"/>
                </a:solidFill>
                <a:latin typeface="Lato"/>
                <a:ea typeface="Lato"/>
                <a:cs typeface="Lato"/>
                <a:sym typeface="Lato"/>
              </a:rPr>
              <a:t>st</a:t>
            </a:r>
            <a:r>
              <a:rPr lang="en" sz="1800">
                <a:solidFill>
                  <a:schemeClr val="dk1"/>
                </a:solidFill>
                <a:latin typeface="Lato"/>
                <a:ea typeface="Lato"/>
                <a:cs typeface="Lato"/>
                <a:sym typeface="Lato"/>
              </a:rPr>
              <a:t> movement: Fast, vigorous, dramatic (Sonata form)</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2</a:t>
            </a:r>
            <a:r>
              <a:rPr baseline="30000" lang="en" sz="1800">
                <a:solidFill>
                  <a:schemeClr val="dk1"/>
                </a:solidFill>
                <a:latin typeface="Lato"/>
                <a:ea typeface="Lato"/>
                <a:cs typeface="Lato"/>
                <a:sym typeface="Lato"/>
              </a:rPr>
              <a:t>nd</a:t>
            </a:r>
            <a:r>
              <a:rPr lang="en" sz="1800">
                <a:solidFill>
                  <a:schemeClr val="dk1"/>
                </a:solidFill>
                <a:latin typeface="Lato"/>
                <a:ea typeface="Lato"/>
                <a:cs typeface="Lato"/>
                <a:sym typeface="Lato"/>
              </a:rPr>
              <a:t> movement: Slow, lyrical</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3</a:t>
            </a:r>
            <a:r>
              <a:rPr baseline="30000" lang="en" sz="1800">
                <a:solidFill>
                  <a:schemeClr val="dk1"/>
                </a:solidFill>
                <a:latin typeface="Lato"/>
                <a:ea typeface="Lato"/>
                <a:cs typeface="Lato"/>
                <a:sym typeface="Lato"/>
              </a:rPr>
              <a:t>rd</a:t>
            </a:r>
            <a:r>
              <a:rPr lang="en" sz="1800">
                <a:solidFill>
                  <a:schemeClr val="dk1"/>
                </a:solidFill>
                <a:latin typeface="Lato"/>
                <a:ea typeface="Lato"/>
                <a:cs typeface="Lato"/>
                <a:sym typeface="Lato"/>
              </a:rPr>
              <a:t> movement: Dance-like, generally Minuet or Scherzo</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4</a:t>
            </a:r>
            <a:r>
              <a:rPr baseline="30000" lang="en" sz="1800">
                <a:solidFill>
                  <a:schemeClr val="dk1"/>
                </a:solidFill>
                <a:latin typeface="Lato"/>
                <a:ea typeface="Lato"/>
                <a:cs typeface="Lato"/>
                <a:sym typeface="Lato"/>
              </a:rPr>
              <a:t>th</a:t>
            </a:r>
            <a:r>
              <a:rPr lang="en" sz="1800">
                <a:solidFill>
                  <a:schemeClr val="dk1"/>
                </a:solidFill>
                <a:latin typeface="Lato"/>
                <a:ea typeface="Lato"/>
                <a:cs typeface="Lato"/>
                <a:sym typeface="Lato"/>
              </a:rPr>
              <a:t> movement: Brilliant, light or heroic, fast movement</a:t>
            </a:r>
            <a:endParaRPr sz="18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Mozart’s Symphony No.40</a:t>
            </a:r>
            <a:endParaRPr/>
          </a:p>
        </p:txBody>
      </p:sp>
      <p:sp>
        <p:nvSpPr>
          <p:cNvPr id="303" name="Google Shape;303;p48"/>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Full-length concert: http://www.digitalconcerthall.com/concert/16918/?a=youtube&amp;c=true&#10;Wolfgang Amadeus Mozart: Symphony No. 40 / Sir Simon Rattle, conductor · Berliner Philharmoniker / Recorded at the Berlin Philharmonie, 23 August 2013.&#10;The Berliner Philharmoniker's Digital Concert Hall:&#10;http://www.digitalconcerthall.com&#10;Subscribe to our newsletter:&#10;http://www.digitalconcerthall.com/newsletter&#10;Website of the Berliner Philharmoniker:&#10;http://www.berliner-philharmoniker.de" id="304" name="Google Shape;304;p48" title="Mozart: Symphony No. 40 / Rattle · Berliner Philharmoniker">
            <a:hlinkClick r:id="rId3"/>
          </p:cNvPr>
          <p:cNvPicPr preferRelativeResize="0"/>
          <p:nvPr/>
        </p:nvPicPr>
        <p:blipFill>
          <a:blip r:embed="rId4">
            <a:alphaModFix/>
          </a:blip>
          <a:stretch>
            <a:fillRect/>
          </a:stretch>
        </p:blipFill>
        <p:spPr>
          <a:xfrm>
            <a:off x="2259925" y="1107713"/>
            <a:ext cx="5090900" cy="381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1945201" y="468083"/>
            <a:ext cx="6589200" cy="960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
              <a:t>Beethoven’s Symphony No.3 “Eroica” 3rd movment</a:t>
            </a:r>
            <a:endParaRPr/>
          </a:p>
        </p:txBody>
      </p:sp>
      <p:sp>
        <p:nvSpPr>
          <p:cNvPr id="310" name="Google Shape;310;p49"/>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Subscribe and 🔔 to the BBC 👉 https://bit.ly/BBCYouTubeSub&#10;Watch the BBC first on iPlayer 👉 https://bbc.in/iPlayer-Home BBC Proms 2014 from the Royal Albert Hall, London. &#10; &#10;Sir Mark Elder conducts the Hallé in the Scherzo from Beethoven's Symphony No. 3 in E flat major, 'Eroica'. &#10; &#10;For more exclusive videos and photos from this Prom, go to: &#10;http://www.bbc.co.uk/proms/whats-on/2014/august-09/15002&#10;&#10;#bbc&#10;All our TV channels and S4C are available to watch live through BBC iPlayer, although some programmes may not be available to stream online due to rights. If you would like to read more on what types of programmes are available to watch live, check the 'Are all programmes that are broadcast available on BBC iPlayer?' FAQ 👉 https://bbc.in/2m8ks6v." id="311" name="Google Shape;311;p49" title="Beethoven: Symphony No. 3 'Eroica' (Scherzo) - BBC Proms 2014">
            <a:hlinkClick r:id="rId3"/>
          </p:cNvPr>
          <p:cNvPicPr preferRelativeResize="0"/>
          <p:nvPr/>
        </p:nvPicPr>
        <p:blipFill>
          <a:blip r:embed="rId4">
            <a:alphaModFix/>
          </a:blip>
          <a:stretch>
            <a:fillRect/>
          </a:stretch>
        </p:blipFill>
        <p:spPr>
          <a:xfrm>
            <a:off x="2690075" y="14289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Concerto</a:t>
            </a:r>
            <a:endParaRPr/>
          </a:p>
        </p:txBody>
      </p:sp>
      <p:sp>
        <p:nvSpPr>
          <p:cNvPr id="317" name="Google Shape;317;p50"/>
          <p:cNvSpPr txBox="1"/>
          <p:nvPr/>
        </p:nvSpPr>
        <p:spPr>
          <a:xfrm>
            <a:off x="1319691" y="1335554"/>
            <a:ext cx="6303900" cy="12006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 </a:t>
            </a:r>
            <a:r>
              <a:rPr b="1" lang="en" sz="1800">
                <a:solidFill>
                  <a:schemeClr val="dk1"/>
                </a:solidFill>
                <a:latin typeface="Lato"/>
                <a:ea typeface="Lato"/>
                <a:cs typeface="Lato"/>
                <a:sym typeface="Lato"/>
              </a:rPr>
              <a:t>THREE</a:t>
            </a:r>
            <a:r>
              <a:rPr lang="en" sz="1800">
                <a:solidFill>
                  <a:schemeClr val="dk1"/>
                </a:solidFill>
                <a:latin typeface="Lato"/>
                <a:ea typeface="Lato"/>
                <a:cs typeface="Lato"/>
                <a:sym typeface="Lato"/>
              </a:rPr>
              <a:t> movement work featuring a </a:t>
            </a:r>
            <a:r>
              <a:rPr b="1" lang="en" sz="1800">
                <a:solidFill>
                  <a:schemeClr val="dk1"/>
                </a:solidFill>
                <a:latin typeface="Lato"/>
                <a:ea typeface="Lato"/>
                <a:cs typeface="Lato"/>
                <a:sym typeface="Lato"/>
              </a:rPr>
              <a:t>soloist</a:t>
            </a:r>
            <a:r>
              <a:rPr lang="en" sz="1800">
                <a:solidFill>
                  <a:schemeClr val="dk1"/>
                </a:solidFill>
                <a:latin typeface="Lato"/>
                <a:ea typeface="Lato"/>
                <a:cs typeface="Lato"/>
                <a:sym typeface="Lato"/>
              </a:rPr>
              <a:t> and </a:t>
            </a:r>
            <a:r>
              <a:rPr b="1" lang="en" sz="1800">
                <a:solidFill>
                  <a:schemeClr val="dk1"/>
                </a:solidFill>
                <a:latin typeface="Lato"/>
                <a:ea typeface="Lato"/>
                <a:cs typeface="Lato"/>
                <a:sym typeface="Lato"/>
              </a:rPr>
              <a:t>orchestra</a:t>
            </a:r>
            <a:endParaRPr b="1" sz="1800">
              <a:solidFill>
                <a:schemeClr val="dk1"/>
              </a:solidFill>
              <a:latin typeface="Lato"/>
              <a:ea typeface="Lato"/>
              <a:cs typeface="Lato"/>
              <a:sym typeface="Lato"/>
            </a:endParaRPr>
          </a:p>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L</a:t>
            </a:r>
            <a:r>
              <a:rPr lang="en" sz="1800">
                <a:solidFill>
                  <a:schemeClr val="dk1"/>
                </a:solidFill>
                <a:latin typeface="Lato"/>
                <a:ea typeface="Lato"/>
                <a:cs typeface="Lato"/>
                <a:sym typeface="Lato"/>
              </a:rPr>
              <a:t>asts about 20 – 45 minutes long</a:t>
            </a:r>
            <a:endParaRPr sz="1800">
              <a:solidFill>
                <a:schemeClr val="dk1"/>
              </a:solidFill>
              <a:latin typeface="Lato"/>
              <a:ea typeface="Lato"/>
              <a:cs typeface="Lato"/>
              <a:sym typeface="Lato"/>
            </a:endParaRPr>
          </a:p>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Normally has cadenza section</a:t>
            </a:r>
            <a:endParaRPr sz="1800">
              <a:solidFill>
                <a:schemeClr val="dk1"/>
              </a:solidFill>
              <a:latin typeface="Lato"/>
              <a:ea typeface="Lato"/>
              <a:cs typeface="Lato"/>
              <a:sym typeface="Lato"/>
            </a:endParaRPr>
          </a:p>
        </p:txBody>
      </p:sp>
      <p:sp>
        <p:nvSpPr>
          <p:cNvPr id="318" name="Google Shape;318;p50"/>
          <p:cNvSpPr txBox="1"/>
          <p:nvPr/>
        </p:nvSpPr>
        <p:spPr>
          <a:xfrm>
            <a:off x="985642" y="2649674"/>
            <a:ext cx="6972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Lato"/>
                <a:ea typeface="Lato"/>
                <a:cs typeface="Lato"/>
                <a:sym typeface="Lato"/>
              </a:rPr>
              <a:t>1</a:t>
            </a:r>
            <a:r>
              <a:rPr b="1" baseline="30000" lang="en" sz="1800">
                <a:solidFill>
                  <a:schemeClr val="dk1"/>
                </a:solidFill>
                <a:latin typeface="Lato"/>
                <a:ea typeface="Lato"/>
                <a:cs typeface="Lato"/>
                <a:sym typeface="Lato"/>
              </a:rPr>
              <a:t>st</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Fast (Sonata form: 2 expositions – orchestra and solo</a:t>
            </a:r>
            <a:endParaRPr sz="1800">
              <a:latin typeface="Lato"/>
              <a:ea typeface="Lato"/>
              <a:cs typeface="Lato"/>
              <a:sym typeface="Lato"/>
            </a:endParaRPr>
          </a:p>
          <a:p>
            <a:pPr indent="0" lvl="0" marL="0" marR="0" rtl="0" algn="l">
              <a:spcBef>
                <a:spcPts val="0"/>
              </a:spcBef>
              <a:spcAft>
                <a:spcPts val="0"/>
              </a:spcAft>
              <a:buNone/>
            </a:pPr>
            <a:r>
              <a:rPr b="1" lang="en" sz="1800">
                <a:solidFill>
                  <a:schemeClr val="dk1"/>
                </a:solidFill>
                <a:latin typeface="Lato"/>
                <a:ea typeface="Lato"/>
                <a:cs typeface="Lato"/>
                <a:sym typeface="Lato"/>
              </a:rPr>
              <a:t>2</a:t>
            </a:r>
            <a:r>
              <a:rPr b="1" baseline="30000" lang="en" sz="1800">
                <a:solidFill>
                  <a:schemeClr val="dk1"/>
                </a:solidFill>
                <a:latin typeface="Lato"/>
                <a:ea typeface="Lato"/>
                <a:cs typeface="Lato"/>
                <a:sym typeface="Lato"/>
              </a:rPr>
              <a:t>nd</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Slow (Any form)</a:t>
            </a:r>
            <a:endParaRPr sz="1800">
              <a:latin typeface="Lato"/>
              <a:ea typeface="Lato"/>
              <a:cs typeface="Lato"/>
              <a:sym typeface="Lato"/>
            </a:endParaRPr>
          </a:p>
          <a:p>
            <a:pPr indent="0" lvl="0" marL="0" marR="0" rtl="0" algn="l">
              <a:spcBef>
                <a:spcPts val="0"/>
              </a:spcBef>
              <a:spcAft>
                <a:spcPts val="0"/>
              </a:spcAft>
              <a:buNone/>
            </a:pPr>
            <a:r>
              <a:rPr b="1" lang="en" sz="1800">
                <a:solidFill>
                  <a:schemeClr val="dk1"/>
                </a:solidFill>
                <a:latin typeface="Lato"/>
                <a:ea typeface="Lato"/>
                <a:cs typeface="Lato"/>
                <a:sym typeface="Lato"/>
              </a:rPr>
              <a:t>3</a:t>
            </a:r>
            <a:r>
              <a:rPr b="1" baseline="30000" lang="en" sz="1800">
                <a:solidFill>
                  <a:schemeClr val="dk1"/>
                </a:solidFill>
                <a:latin typeface="Lato"/>
                <a:ea typeface="Lato"/>
                <a:cs typeface="Lato"/>
                <a:sym typeface="Lato"/>
              </a:rPr>
              <a:t>rd</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Fast (Quick rondo/ sonata rondo)</a:t>
            </a:r>
            <a:endParaRPr sz="1800">
              <a:solidFill>
                <a:schemeClr val="dk1"/>
              </a:solidFill>
              <a:latin typeface="Lato"/>
              <a:ea typeface="Lato"/>
              <a:cs typeface="Lato"/>
              <a:sym typeface="Lato"/>
            </a:endParaRPr>
          </a:p>
        </p:txBody>
      </p:sp>
      <p:pic>
        <p:nvPicPr>
          <p:cNvPr id="319" name="Google Shape;319;p50"/>
          <p:cNvPicPr preferRelativeResize="0"/>
          <p:nvPr/>
        </p:nvPicPr>
        <p:blipFill rotWithShape="1">
          <a:blip r:embed="rId3">
            <a:alphaModFix/>
          </a:blip>
          <a:srcRect b="0" l="0" r="0" t="0"/>
          <a:stretch/>
        </p:blipFill>
        <p:spPr>
          <a:xfrm>
            <a:off x="4564193" y="4558716"/>
            <a:ext cx="259690" cy="280129"/>
          </a:xfrm>
          <a:prstGeom prst="rect">
            <a:avLst/>
          </a:prstGeom>
          <a:noFill/>
          <a:ln>
            <a:noFill/>
          </a:ln>
        </p:spPr>
      </p:pic>
      <p:sp>
        <p:nvSpPr>
          <p:cNvPr id="320" name="Google Shape;320;p50"/>
          <p:cNvSpPr txBox="1"/>
          <p:nvPr/>
        </p:nvSpPr>
        <p:spPr>
          <a:xfrm>
            <a:off x="4910447" y="4558135"/>
            <a:ext cx="3182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100">
                <a:solidFill>
                  <a:schemeClr val="dk1"/>
                </a:solidFill>
                <a:latin typeface="Century Gothic"/>
                <a:ea typeface="Century Gothic"/>
                <a:cs typeface="Century Gothic"/>
                <a:sym typeface="Century Gothic"/>
              </a:rPr>
              <a:t>Beethoven Piano Concerto No.1 Cadenza</a:t>
            </a:r>
            <a:endParaRPr i="1" sz="11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51"/>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Daniil Trifonov and the Israel Camerata Orchestra performing Mozart - Concerto no 23 in A major k 488  at the Arthur Rubinstein Piano Master Competition (Tel Aviv). Conducted by Avner Biron.&#10;&#10;Since its inception in 1974, the Arthur Rubinstein International Piano Master Competition is one of the foremost Piano Competitions in the world. Arthur Rubinstein, who gave his blessing to the competition, headed the jury of the first two competitions (1974 &amp; 1977).&#10;The competition, is held every three years in Tel Aviv, Israel.&#10;Subscribe for more classical piano music videos: http://www.youtube.com/AthurRubinstein &#10;http://www.arims.org.il &#10;" id="327" name="Google Shape;327;p51" title="Mozart - Concerto no 23 in A major k 488 - Daniil Trifonov and the Israel Camerata Orchestra">
            <a:hlinkClick r:id="rId3"/>
          </p:cNvPr>
          <p:cNvPicPr preferRelativeResize="0"/>
          <p:nvPr/>
        </p:nvPicPr>
        <p:blipFill>
          <a:blip r:embed="rId4">
            <a:alphaModFix/>
          </a:blip>
          <a:stretch>
            <a:fillRect/>
          </a:stretch>
        </p:blipFill>
        <p:spPr>
          <a:xfrm>
            <a:off x="2029950" y="531613"/>
            <a:ext cx="5440375" cy="408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Chamber Music</a:t>
            </a:r>
            <a:endParaRPr/>
          </a:p>
        </p:txBody>
      </p:sp>
      <p:sp>
        <p:nvSpPr>
          <p:cNvPr id="333" name="Google Shape;333;p52"/>
          <p:cNvSpPr txBox="1"/>
          <p:nvPr>
            <p:ph idx="1" type="body"/>
          </p:nvPr>
        </p:nvSpPr>
        <p:spPr>
          <a:xfrm>
            <a:off x="850806" y="1206795"/>
            <a:ext cx="6591900" cy="1478100"/>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rtl="0" algn="l">
              <a:spcBef>
                <a:spcPts val="0"/>
              </a:spcBef>
              <a:spcAft>
                <a:spcPts val="0"/>
              </a:spcAft>
              <a:buSzPct val="100000"/>
              <a:buChar char="●"/>
            </a:pPr>
            <a:r>
              <a:rPr lang="en"/>
              <a:t>Designed for the intimate setting of a room (chamber) in a home or place</a:t>
            </a:r>
            <a:endParaRPr/>
          </a:p>
          <a:p>
            <a:pPr indent="-325755" lvl="0" marL="342900" rtl="0" algn="l">
              <a:spcBef>
                <a:spcPts val="1000"/>
              </a:spcBef>
              <a:spcAft>
                <a:spcPts val="0"/>
              </a:spcAft>
              <a:buSzPct val="100000"/>
              <a:buChar char="●"/>
            </a:pPr>
            <a:r>
              <a:rPr lang="en"/>
              <a:t>2 – 9 players</a:t>
            </a:r>
            <a:endParaRPr/>
          </a:p>
          <a:p>
            <a:pPr indent="-325755" lvl="0" marL="342900" rtl="0" algn="l">
              <a:spcBef>
                <a:spcPts val="1000"/>
              </a:spcBef>
              <a:spcAft>
                <a:spcPts val="0"/>
              </a:spcAft>
              <a:buSzPct val="100000"/>
              <a:buChar char="●"/>
            </a:pPr>
            <a:r>
              <a:rPr lang="en"/>
              <a:t>Most important form in classical chamber music is the </a:t>
            </a:r>
            <a:r>
              <a:rPr b="1" i="1" lang="en"/>
              <a:t>string quartet </a:t>
            </a:r>
            <a:r>
              <a:rPr lang="en"/>
              <a:t>( 2 violins, 1 viola, 1 cello)</a:t>
            </a:r>
            <a:endParaRPr/>
          </a:p>
        </p:txBody>
      </p:sp>
      <p:pic>
        <p:nvPicPr>
          <p:cNvPr id="334" name="Google Shape;334;p52"/>
          <p:cNvPicPr preferRelativeResize="0"/>
          <p:nvPr/>
        </p:nvPicPr>
        <p:blipFill rotWithShape="1">
          <a:blip r:embed="rId3">
            <a:alphaModFix/>
          </a:blip>
          <a:srcRect b="0" l="0" r="0" t="0"/>
          <a:stretch/>
        </p:blipFill>
        <p:spPr>
          <a:xfrm>
            <a:off x="4635794" y="2860600"/>
            <a:ext cx="3147238" cy="2098158"/>
          </a:xfrm>
          <a:prstGeom prst="rect">
            <a:avLst/>
          </a:prstGeom>
          <a:noFill/>
          <a:ln>
            <a:noFill/>
          </a:ln>
        </p:spPr>
      </p:pic>
      <p:sp>
        <p:nvSpPr>
          <p:cNvPr id="335" name="Google Shape;335;p52"/>
          <p:cNvSpPr txBox="1"/>
          <p:nvPr/>
        </p:nvSpPr>
        <p:spPr>
          <a:xfrm>
            <a:off x="1268819" y="3381154"/>
            <a:ext cx="3303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entury Gothic"/>
                <a:ea typeface="Century Gothic"/>
                <a:cs typeface="Century Gothic"/>
                <a:sym typeface="Century Gothic"/>
              </a:rPr>
              <a:t>“The string quartet can be compared to a </a:t>
            </a:r>
            <a:r>
              <a:rPr b="1" i="1" lang="en" sz="1800">
                <a:solidFill>
                  <a:schemeClr val="dk1"/>
                </a:solidFill>
                <a:latin typeface="Century Gothic"/>
                <a:ea typeface="Century Gothic"/>
                <a:cs typeface="Century Gothic"/>
                <a:sym typeface="Century Gothic"/>
              </a:rPr>
              <a:t>conversation </a:t>
            </a:r>
            <a:r>
              <a:rPr lang="en" sz="1800">
                <a:solidFill>
                  <a:schemeClr val="dk1"/>
                </a:solidFill>
                <a:latin typeface="Century Gothic"/>
                <a:ea typeface="Century Gothic"/>
                <a:cs typeface="Century Gothic"/>
                <a:sym typeface="Century Gothic"/>
              </a:rPr>
              <a:t>among four lively, sensitive, and intelligent people.”</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86" name="Google Shape;86;p17"/>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87" name="Google Shape;87;p17"/>
          <p:cNvPicPr preferRelativeResize="0"/>
          <p:nvPr/>
        </p:nvPicPr>
        <p:blipFill rotWithShape="1">
          <a:blip r:embed="rId3">
            <a:alphaModFix/>
          </a:blip>
          <a:srcRect b="0" l="0" r="0" t="0"/>
          <a:stretch/>
        </p:blipFill>
        <p:spPr>
          <a:xfrm>
            <a:off x="1477976" y="248425"/>
            <a:ext cx="6188040" cy="46466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idx="1" type="body"/>
          </p:nvPr>
        </p:nvSpPr>
        <p:spPr>
          <a:xfrm>
            <a:off x="1694322" y="1047307"/>
            <a:ext cx="6591900" cy="1743900"/>
          </a:xfrm>
          <a:prstGeom prst="rect">
            <a:avLst/>
          </a:prstGeom>
          <a:noFill/>
          <a:ln>
            <a:noFill/>
          </a:ln>
        </p:spPr>
        <p:txBody>
          <a:bodyPr anchorCtr="0" anchor="t" bIns="45700" lIns="91425" spcFirstLastPara="1" rIns="91425" wrap="square" tIns="45700">
            <a:normAutofit fontScale="85000"/>
          </a:bodyPr>
          <a:lstStyle/>
          <a:p>
            <a:pPr indent="-325755" lvl="0" marL="342900" rtl="0" algn="l">
              <a:spcBef>
                <a:spcPts val="0"/>
              </a:spcBef>
              <a:spcAft>
                <a:spcPts val="0"/>
              </a:spcAft>
              <a:buSzPct val="100000"/>
              <a:buChar char="●"/>
            </a:pPr>
            <a:r>
              <a:rPr lang="en"/>
              <a:t>The string quartet consists of FOUR movements (1) fast, (2) slow, (3) minuet or scherzo, (4) fast.</a:t>
            </a:r>
            <a:endParaRPr/>
          </a:p>
          <a:p>
            <a:pPr indent="-325755" lvl="0" marL="342900" rtl="0" algn="l">
              <a:spcBef>
                <a:spcPts val="1000"/>
              </a:spcBef>
              <a:spcAft>
                <a:spcPts val="0"/>
              </a:spcAft>
              <a:buSzPct val="100000"/>
              <a:buChar char="●"/>
            </a:pPr>
            <a:r>
              <a:rPr lang="en"/>
              <a:t>The 2</a:t>
            </a:r>
            <a:r>
              <a:rPr baseline="30000" lang="en"/>
              <a:t>nd</a:t>
            </a:r>
            <a:r>
              <a:rPr lang="en"/>
              <a:t> and 3</a:t>
            </a:r>
            <a:r>
              <a:rPr baseline="30000" lang="en"/>
              <a:t>rd</a:t>
            </a:r>
            <a:r>
              <a:rPr lang="en"/>
              <a:t> movement is interchangeable</a:t>
            </a:r>
            <a:endParaRPr/>
          </a:p>
          <a:p>
            <a:pPr indent="-325755" lvl="0" marL="342900" rtl="0" algn="l">
              <a:spcBef>
                <a:spcPts val="1000"/>
              </a:spcBef>
              <a:spcAft>
                <a:spcPts val="0"/>
              </a:spcAft>
              <a:buSzPct val="100000"/>
              <a:buChar char="●"/>
            </a:pPr>
            <a:r>
              <a:rPr lang="en"/>
              <a:t>Other popular forms of classical chamber music are the sonata for violin and piano; piano trio; and the string quintet (2 violins, 2 violas, 1 cello)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6" name="Google Shape;346;p54"/>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The St. Lawrence String Quartet (Geoff Nuttall and Owen Dalby, violin; Lesley Robertson, viola; and Christopher Costanza, cello) perform the groundbreaking set of six quartets known as Op. 20, the &quot;Sun&quot; quartets, by Joseph Haydn.  Recorded in Bing Concert Hall at Stanford University. &#10;&#10;SUBSCRIBE above and check back often for updates! The complete Op. 20 will be made available online for free.&#10;&#10;Web: www.slsq.com&#10;Facebook: www.facebook.com/stlawrencequartet&#10;Instagram: @stlawrencequartet" id="347" name="Google Shape;347;p54" title="HAYDN String Quartet in G minor, Op 20 no 3: 1. Allegro con spirito, by St Lawrence String Quartet">
            <a:hlinkClick r:id="rId3"/>
          </p:cNvPr>
          <p:cNvPicPr preferRelativeResize="0"/>
          <p:nvPr/>
        </p:nvPicPr>
        <p:blipFill>
          <a:blip r:embed="rId4">
            <a:alphaModFix/>
          </a:blip>
          <a:stretch>
            <a:fillRect/>
          </a:stretch>
        </p:blipFill>
        <p:spPr>
          <a:xfrm>
            <a:off x="1981700" y="629025"/>
            <a:ext cx="5180600" cy="388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53" name="Google Shape;353;p55"/>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sp>
        <p:nvSpPr>
          <p:cNvPr id="354" name="Google Shape;354;p55"/>
          <p:cNvSpPr/>
          <p:nvPr/>
        </p:nvSpPr>
        <p:spPr>
          <a:xfrm>
            <a:off x="3142764" y="2225501"/>
            <a:ext cx="2858400" cy="69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cap="none">
                <a:solidFill>
                  <a:srgbClr val="F5CB9D"/>
                </a:solidFill>
                <a:latin typeface="Century Gothic"/>
                <a:ea typeface="Century Gothic"/>
                <a:cs typeface="Century Gothic"/>
                <a:sym typeface="Century Gothic"/>
              </a:rPr>
              <a:t>THE END</a:t>
            </a:r>
            <a:endParaRPr b="1" sz="5400" cap="none">
              <a:solidFill>
                <a:srgbClr val="F5CB9D"/>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The Classical Orchestra</a:t>
            </a:r>
            <a:endParaRPr/>
          </a:p>
        </p:txBody>
      </p:sp>
      <p:sp>
        <p:nvSpPr>
          <p:cNvPr id="93" name="Google Shape;93;p18"/>
          <p:cNvSpPr txBox="1"/>
          <p:nvPr>
            <p:ph idx="1" type="body"/>
          </p:nvPr>
        </p:nvSpPr>
        <p:spPr>
          <a:xfrm>
            <a:off x="961255" y="1428977"/>
            <a:ext cx="6909000" cy="3012000"/>
          </a:xfrm>
          <a:prstGeom prst="rect">
            <a:avLst/>
          </a:prstGeom>
          <a:noFill/>
          <a:ln>
            <a:noFill/>
          </a:ln>
        </p:spPr>
        <p:txBody>
          <a:bodyPr anchorCtr="0" anchor="t" bIns="45700" lIns="91425" spcFirstLastPara="1" rIns="91425" wrap="square" tIns="45700">
            <a:noAutofit/>
          </a:bodyPr>
          <a:lstStyle/>
          <a:p>
            <a:pPr indent="-311308" lvl="0" marL="342900" rtl="0" algn="l">
              <a:lnSpc>
                <a:spcPct val="95000"/>
              </a:lnSpc>
              <a:spcBef>
                <a:spcPts val="0"/>
              </a:spcBef>
              <a:spcAft>
                <a:spcPts val="0"/>
              </a:spcAft>
              <a:buSzPts val="1673"/>
              <a:buChar char="●"/>
            </a:pPr>
            <a:r>
              <a:rPr lang="en" sz="1672"/>
              <a:t>A standard group of four sections: strings, woodwinds, brass, and percussions:</a:t>
            </a:r>
            <a:endParaRPr sz="1055"/>
          </a:p>
          <a:p>
            <a:pPr indent="-254158" lvl="1" marL="742950" rtl="0" algn="l">
              <a:lnSpc>
                <a:spcPct val="95000"/>
              </a:lnSpc>
              <a:spcBef>
                <a:spcPts val="1000"/>
              </a:spcBef>
              <a:spcAft>
                <a:spcPts val="0"/>
              </a:spcAft>
              <a:buSzPts val="1673"/>
              <a:buChar char="○"/>
            </a:pPr>
            <a:r>
              <a:rPr b="1" lang="en" sz="1672"/>
              <a:t>Strings</a:t>
            </a:r>
            <a:r>
              <a:rPr lang="en" sz="1672"/>
              <a:t>: 1</a:t>
            </a:r>
            <a:r>
              <a:rPr baseline="30000" lang="en" sz="1672"/>
              <a:t>st</a:t>
            </a:r>
            <a:r>
              <a:rPr lang="en" sz="1672"/>
              <a:t> violins, 2d violins, violas, cellos, double basses</a:t>
            </a:r>
            <a:endParaRPr sz="864"/>
          </a:p>
          <a:p>
            <a:pPr indent="-254158" lvl="1" marL="742950" rtl="0" algn="l">
              <a:lnSpc>
                <a:spcPct val="95000"/>
              </a:lnSpc>
              <a:spcBef>
                <a:spcPts val="1000"/>
              </a:spcBef>
              <a:spcAft>
                <a:spcPts val="0"/>
              </a:spcAft>
              <a:buSzPts val="1673"/>
              <a:buChar char="○"/>
            </a:pPr>
            <a:r>
              <a:rPr b="1" lang="en" sz="1672"/>
              <a:t>Woodwinds</a:t>
            </a:r>
            <a:r>
              <a:rPr lang="en" sz="1672"/>
              <a:t>: 2 flutes, 2 oboes, 2 clarinets, 2 bassoons</a:t>
            </a:r>
            <a:endParaRPr sz="864"/>
          </a:p>
          <a:p>
            <a:pPr indent="-254158" lvl="1" marL="742950" rtl="0" algn="l">
              <a:lnSpc>
                <a:spcPct val="95000"/>
              </a:lnSpc>
              <a:spcBef>
                <a:spcPts val="1000"/>
              </a:spcBef>
              <a:spcAft>
                <a:spcPts val="0"/>
              </a:spcAft>
              <a:buSzPts val="1673"/>
              <a:buChar char="○"/>
            </a:pPr>
            <a:r>
              <a:rPr b="1" lang="en" sz="1672"/>
              <a:t>Brass</a:t>
            </a:r>
            <a:r>
              <a:rPr lang="en" sz="1672"/>
              <a:t>: 2 French horns, 2 trumpets</a:t>
            </a:r>
            <a:endParaRPr sz="864"/>
          </a:p>
          <a:p>
            <a:pPr indent="-254158" lvl="1" marL="742950" rtl="0" algn="l">
              <a:lnSpc>
                <a:spcPct val="95000"/>
              </a:lnSpc>
              <a:spcBef>
                <a:spcPts val="1000"/>
              </a:spcBef>
              <a:spcAft>
                <a:spcPts val="0"/>
              </a:spcAft>
              <a:buSzPts val="1673"/>
              <a:buChar char="○"/>
            </a:pPr>
            <a:r>
              <a:rPr b="1" lang="en" sz="1672"/>
              <a:t>Percussions</a:t>
            </a:r>
            <a:r>
              <a:rPr lang="en" sz="1672"/>
              <a:t>: 2 timpani</a:t>
            </a:r>
            <a:endParaRPr sz="1672"/>
          </a:p>
          <a:p>
            <a:pPr indent="0" lvl="0" marL="0" rtl="0" algn="l">
              <a:lnSpc>
                <a:spcPct val="95000"/>
              </a:lnSpc>
              <a:spcBef>
                <a:spcPts val="1000"/>
              </a:spcBef>
              <a:spcAft>
                <a:spcPts val="0"/>
              </a:spcAft>
              <a:buSzPts val="1473"/>
              <a:buNone/>
            </a:pPr>
            <a:r>
              <a:t/>
            </a:r>
            <a:endParaRPr sz="1672"/>
          </a:p>
          <a:p>
            <a:pPr indent="-311308" lvl="0" marL="342900" rtl="0" algn="l">
              <a:lnSpc>
                <a:spcPct val="95000"/>
              </a:lnSpc>
              <a:spcBef>
                <a:spcPts val="1000"/>
              </a:spcBef>
              <a:spcAft>
                <a:spcPts val="0"/>
              </a:spcAft>
              <a:buSzPts val="1673"/>
              <a:buChar char="●"/>
            </a:pPr>
            <a:r>
              <a:rPr lang="en" sz="1672"/>
              <a:t>Composers exploited the individual tone colors of orchestral instrument.</a:t>
            </a:r>
            <a:endParaRPr sz="1055"/>
          </a:p>
          <a:p>
            <a:pPr indent="-262890" lvl="0" marL="342900" rtl="0" algn="l">
              <a:lnSpc>
                <a:spcPct val="95000"/>
              </a:lnSpc>
              <a:spcBef>
                <a:spcPts val="1000"/>
              </a:spcBef>
              <a:spcAft>
                <a:spcPts val="0"/>
              </a:spcAft>
              <a:buSzPts val="855"/>
              <a:buNone/>
            </a:pPr>
            <a:r>
              <a:t/>
            </a:r>
            <a:endParaRPr sz="1055"/>
          </a:p>
          <a:p>
            <a:pPr indent="-262890" lvl="0" marL="342900" rtl="0" algn="l">
              <a:lnSpc>
                <a:spcPct val="95000"/>
              </a:lnSpc>
              <a:spcBef>
                <a:spcPts val="1000"/>
              </a:spcBef>
              <a:spcAft>
                <a:spcPts val="0"/>
              </a:spcAft>
              <a:buSzPts val="855"/>
              <a:buNone/>
            </a:pPr>
            <a:r>
              <a:t/>
            </a:r>
            <a:endParaRPr sz="1055"/>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Characteristics of the Classical style</a:t>
            </a:r>
            <a:endParaRPr/>
          </a:p>
        </p:txBody>
      </p:sp>
      <p:sp>
        <p:nvSpPr>
          <p:cNvPr id="99" name="Google Shape;99;p19"/>
          <p:cNvSpPr txBox="1"/>
          <p:nvPr>
            <p:ph idx="1" type="body"/>
          </p:nvPr>
        </p:nvSpPr>
        <p:spPr>
          <a:xfrm>
            <a:off x="1076699" y="1428750"/>
            <a:ext cx="7215900" cy="3195000"/>
          </a:xfrm>
          <a:prstGeom prst="rect">
            <a:avLst/>
          </a:prstGeom>
          <a:noFill/>
          <a:ln>
            <a:noFill/>
          </a:ln>
        </p:spPr>
        <p:txBody>
          <a:bodyPr anchorCtr="0" anchor="t" bIns="45700" lIns="91425" spcFirstLastPara="1" rIns="91425" wrap="square" tIns="45700">
            <a:noAutofit/>
          </a:bodyPr>
          <a:lstStyle/>
          <a:p>
            <a:pPr indent="-311150" lvl="0" marL="342900" rtl="0" algn="l">
              <a:spcBef>
                <a:spcPts val="0"/>
              </a:spcBef>
              <a:spcAft>
                <a:spcPts val="0"/>
              </a:spcAft>
              <a:buSzPts val="1500"/>
              <a:buChar char="●"/>
            </a:pPr>
            <a:r>
              <a:rPr b="1" lang="en" sz="1500"/>
              <a:t>Contrast of Mood</a:t>
            </a:r>
            <a:r>
              <a:rPr lang="en" sz="1500"/>
              <a:t>: Works will have great variety and contrast of mood, these changes may change gradually or suddenly</a:t>
            </a:r>
            <a:endParaRPr sz="1300"/>
          </a:p>
          <a:p>
            <a:pPr indent="-311150" lvl="0" marL="342900" rtl="0" algn="l">
              <a:spcBef>
                <a:spcPts val="1000"/>
              </a:spcBef>
              <a:spcAft>
                <a:spcPts val="0"/>
              </a:spcAft>
              <a:buSzPts val="1500"/>
              <a:buChar char="●"/>
            </a:pPr>
            <a:r>
              <a:rPr b="1" lang="en" sz="1500"/>
              <a:t>Rhythm</a:t>
            </a:r>
            <a:r>
              <a:rPr lang="en" sz="1500"/>
              <a:t>: Flexible and has more variety of rhythmic patterns.</a:t>
            </a:r>
            <a:endParaRPr sz="1300"/>
          </a:p>
          <a:p>
            <a:pPr indent="-311150" lvl="0" marL="342900" rtl="0" algn="l">
              <a:spcBef>
                <a:spcPts val="1000"/>
              </a:spcBef>
              <a:spcAft>
                <a:spcPts val="0"/>
              </a:spcAft>
              <a:buSzPts val="1500"/>
              <a:buChar char="●"/>
            </a:pPr>
            <a:r>
              <a:rPr b="1" lang="en" sz="1500"/>
              <a:t>Texture</a:t>
            </a:r>
            <a:r>
              <a:rPr lang="en" sz="1500"/>
              <a:t>: Classical music is basically homophonic. However, texture is treated flexibly.</a:t>
            </a:r>
            <a:endParaRPr sz="1300"/>
          </a:p>
          <a:p>
            <a:pPr indent="-311150" lvl="0" marL="342900" rtl="0" algn="l">
              <a:spcBef>
                <a:spcPts val="1000"/>
              </a:spcBef>
              <a:spcAft>
                <a:spcPts val="0"/>
              </a:spcAft>
              <a:buSzPts val="1500"/>
              <a:buChar char="●"/>
            </a:pPr>
            <a:r>
              <a:rPr b="1" lang="en" sz="1500"/>
              <a:t>Melody</a:t>
            </a:r>
            <a:r>
              <a:rPr lang="en" sz="1500"/>
              <a:t>: Tuneful and easy to remember.</a:t>
            </a:r>
            <a:endParaRPr sz="1300"/>
          </a:p>
          <a:p>
            <a:pPr indent="-311150" lvl="0" marL="342900" rtl="0" algn="l">
              <a:spcBef>
                <a:spcPts val="1000"/>
              </a:spcBef>
              <a:spcAft>
                <a:spcPts val="0"/>
              </a:spcAft>
              <a:buSzPts val="1500"/>
              <a:buChar char="●"/>
            </a:pPr>
            <a:r>
              <a:rPr b="1" lang="en" sz="1500"/>
              <a:t>Dynamics and the Piano</a:t>
            </a:r>
            <a:r>
              <a:rPr lang="en" sz="1500"/>
              <a:t>: Use of gradual dynamic change (Crescendo &amp; Decrescendo); Terraced dynamics</a:t>
            </a:r>
            <a:endParaRPr sz="1300"/>
          </a:p>
          <a:p>
            <a:pPr indent="-311150" lvl="0" marL="342900" rtl="0" algn="l">
              <a:spcBef>
                <a:spcPts val="1000"/>
              </a:spcBef>
              <a:spcAft>
                <a:spcPts val="0"/>
              </a:spcAft>
              <a:buSzPts val="1500"/>
              <a:buChar char="●"/>
            </a:pPr>
            <a:r>
              <a:rPr b="1" lang="en" sz="1500"/>
              <a:t>The End of the Basso Continuo</a:t>
            </a:r>
            <a:r>
              <a:rPr lang="en" sz="1500"/>
              <a:t>: Bye Bye Basso Continuo</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The first Viennese School</a:t>
            </a:r>
            <a:endParaRPr/>
          </a:p>
        </p:txBody>
      </p:sp>
      <p:pic>
        <p:nvPicPr>
          <p:cNvPr id="105" name="Google Shape;105;p20"/>
          <p:cNvPicPr preferRelativeResize="0"/>
          <p:nvPr>
            <p:ph idx="1" type="body"/>
          </p:nvPr>
        </p:nvPicPr>
        <p:blipFill rotWithShape="1">
          <a:blip r:embed="rId3">
            <a:alphaModFix/>
          </a:blip>
          <a:srcRect b="0" l="0" r="0" t="0"/>
          <a:stretch/>
        </p:blipFill>
        <p:spPr>
          <a:xfrm>
            <a:off x="828875" y="1358150"/>
            <a:ext cx="2063400" cy="2458200"/>
          </a:xfrm>
          <a:prstGeom prst="rect">
            <a:avLst/>
          </a:prstGeom>
          <a:noFill/>
          <a:ln>
            <a:noFill/>
          </a:ln>
        </p:spPr>
      </p:pic>
      <p:pic>
        <p:nvPicPr>
          <p:cNvPr id="106" name="Google Shape;106;p20"/>
          <p:cNvPicPr preferRelativeResize="0"/>
          <p:nvPr/>
        </p:nvPicPr>
        <p:blipFill rotWithShape="1">
          <a:blip r:embed="rId4">
            <a:alphaModFix/>
          </a:blip>
          <a:srcRect b="0" l="0" r="0" t="0"/>
          <a:stretch/>
        </p:blipFill>
        <p:spPr>
          <a:xfrm>
            <a:off x="3421824" y="1523552"/>
            <a:ext cx="2197921" cy="2197921"/>
          </a:xfrm>
          <a:prstGeom prst="rect">
            <a:avLst/>
          </a:prstGeom>
          <a:noFill/>
          <a:ln>
            <a:noFill/>
          </a:ln>
        </p:spPr>
      </p:pic>
      <p:pic>
        <p:nvPicPr>
          <p:cNvPr id="107" name="Google Shape;107;p20"/>
          <p:cNvPicPr preferRelativeResize="0"/>
          <p:nvPr/>
        </p:nvPicPr>
        <p:blipFill rotWithShape="1">
          <a:blip r:embed="rId5">
            <a:alphaModFix/>
          </a:blip>
          <a:srcRect b="0" l="0" r="0" t="0"/>
          <a:stretch/>
        </p:blipFill>
        <p:spPr>
          <a:xfrm>
            <a:off x="6194016" y="1384417"/>
            <a:ext cx="2063494" cy="2476192"/>
          </a:xfrm>
          <a:prstGeom prst="rect">
            <a:avLst/>
          </a:prstGeom>
          <a:noFill/>
          <a:ln>
            <a:noFill/>
          </a:ln>
        </p:spPr>
      </p:pic>
      <p:sp>
        <p:nvSpPr>
          <p:cNvPr id="108" name="Google Shape;108;p20"/>
          <p:cNvSpPr txBox="1"/>
          <p:nvPr/>
        </p:nvSpPr>
        <p:spPr>
          <a:xfrm>
            <a:off x="1327775" y="4007925"/>
            <a:ext cx="106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Haydn</a:t>
            </a:r>
            <a:endParaRPr sz="2000">
              <a:latin typeface="Lato"/>
              <a:ea typeface="Lato"/>
              <a:cs typeface="Lato"/>
              <a:sym typeface="Lato"/>
            </a:endParaRPr>
          </a:p>
        </p:txBody>
      </p:sp>
      <p:sp>
        <p:nvSpPr>
          <p:cNvPr id="109" name="Google Shape;109;p20"/>
          <p:cNvSpPr txBox="1"/>
          <p:nvPr/>
        </p:nvSpPr>
        <p:spPr>
          <a:xfrm>
            <a:off x="3987988" y="4007925"/>
            <a:ext cx="106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Mozart</a:t>
            </a:r>
            <a:endParaRPr sz="2000">
              <a:latin typeface="Lato"/>
              <a:ea typeface="Lato"/>
              <a:cs typeface="Lato"/>
              <a:sym typeface="Lato"/>
            </a:endParaRPr>
          </a:p>
        </p:txBody>
      </p:sp>
      <p:sp>
        <p:nvSpPr>
          <p:cNvPr id="110" name="Google Shape;110;p20"/>
          <p:cNvSpPr txBox="1"/>
          <p:nvPr/>
        </p:nvSpPr>
        <p:spPr>
          <a:xfrm>
            <a:off x="6564525" y="4007925"/>
            <a:ext cx="161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Beethoven</a:t>
            </a:r>
            <a:endParaRPr sz="2000">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Joseph Haydn (1732 – 1809)</a:t>
            </a:r>
            <a:endParaRPr/>
          </a:p>
        </p:txBody>
      </p:sp>
      <p:sp>
        <p:nvSpPr>
          <p:cNvPr id="116" name="Google Shape;116;p21"/>
          <p:cNvSpPr txBox="1"/>
          <p:nvPr>
            <p:ph idx="1" type="body"/>
          </p:nvPr>
        </p:nvSpPr>
        <p:spPr>
          <a:xfrm>
            <a:off x="3142773" y="1253275"/>
            <a:ext cx="5499300" cy="2833200"/>
          </a:xfrm>
          <a:prstGeom prst="rect">
            <a:avLst/>
          </a:prstGeom>
          <a:noFill/>
          <a:ln>
            <a:noFill/>
          </a:ln>
        </p:spPr>
        <p:txBody>
          <a:bodyPr anchorCtr="0" anchor="t" bIns="45700" lIns="91425" spcFirstLastPara="1" rIns="91425" wrap="square" tIns="45700">
            <a:noAutofit/>
          </a:bodyPr>
          <a:lstStyle/>
          <a:p>
            <a:pPr indent="-353377" lvl="0" marL="342900" rtl="0" algn="l">
              <a:lnSpc>
                <a:spcPct val="105000"/>
              </a:lnSpc>
              <a:spcBef>
                <a:spcPts val="0"/>
              </a:spcBef>
              <a:spcAft>
                <a:spcPts val="0"/>
              </a:spcAft>
              <a:buSzPts val="1830"/>
              <a:buChar char="●"/>
            </a:pPr>
            <a:r>
              <a:rPr lang="en" sz="1829"/>
              <a:t>Born in a tiny Austrian village called Rohrau</a:t>
            </a:r>
            <a:endParaRPr sz="1829"/>
          </a:p>
          <a:p>
            <a:pPr indent="-353377" lvl="0" marL="342900" rtl="0" algn="l">
              <a:lnSpc>
                <a:spcPct val="105000"/>
              </a:lnSpc>
              <a:spcBef>
                <a:spcPts val="1000"/>
              </a:spcBef>
              <a:spcAft>
                <a:spcPts val="0"/>
              </a:spcAft>
              <a:buSzPts val="1830"/>
              <a:buChar char="●"/>
            </a:pPr>
            <a:r>
              <a:rPr lang="en" sz="1829"/>
              <a:t>Worked for Esterházy, the richest and most powerful of the Hungarian noble families</a:t>
            </a:r>
            <a:endParaRPr sz="1829"/>
          </a:p>
          <a:p>
            <a:pPr indent="-353377" lvl="0" marL="342900" rtl="0" algn="l">
              <a:lnSpc>
                <a:spcPct val="105000"/>
              </a:lnSpc>
              <a:spcBef>
                <a:spcPts val="1000"/>
              </a:spcBef>
              <a:spcAft>
                <a:spcPts val="0"/>
              </a:spcAft>
              <a:buSzPts val="1830"/>
              <a:buChar char="●"/>
            </a:pPr>
            <a:r>
              <a:rPr lang="en" sz="1829"/>
              <a:t>His music is robust and direct.</a:t>
            </a:r>
            <a:endParaRPr sz="1829"/>
          </a:p>
          <a:p>
            <a:pPr indent="-353377" lvl="0" marL="342900" rtl="0" algn="l">
              <a:lnSpc>
                <a:spcPct val="105000"/>
              </a:lnSpc>
              <a:spcBef>
                <a:spcPts val="1000"/>
              </a:spcBef>
              <a:spcAft>
                <a:spcPts val="0"/>
              </a:spcAft>
              <a:buSzPts val="1830"/>
              <a:buChar char="●"/>
            </a:pPr>
            <a:r>
              <a:rPr lang="en" sz="1829"/>
              <a:t>Master in developing themes: split them into small fragments to be repeated quickly by different instruments.</a:t>
            </a:r>
            <a:endParaRPr sz="1829"/>
          </a:p>
          <a:p>
            <a:pPr indent="-353377" lvl="0" marL="342900" rtl="0" algn="l">
              <a:lnSpc>
                <a:spcPct val="105000"/>
              </a:lnSpc>
              <a:spcBef>
                <a:spcPts val="1000"/>
              </a:spcBef>
              <a:spcAft>
                <a:spcPts val="0"/>
              </a:spcAft>
              <a:buSzPts val="1830"/>
              <a:buChar char="●"/>
            </a:pPr>
            <a:r>
              <a:rPr lang="en" sz="1829"/>
              <a:t>Used changes of texture, key, rhythm, dynamics and orchestration to create contrast of moods</a:t>
            </a:r>
            <a:endParaRPr sz="1829"/>
          </a:p>
        </p:txBody>
      </p:sp>
      <p:pic>
        <p:nvPicPr>
          <p:cNvPr id="117" name="Google Shape;117;p21"/>
          <p:cNvPicPr preferRelativeResize="0"/>
          <p:nvPr/>
        </p:nvPicPr>
        <p:blipFill rotWithShape="1">
          <a:blip r:embed="rId3">
            <a:alphaModFix/>
          </a:blip>
          <a:srcRect b="0" l="0" r="0" t="0"/>
          <a:stretch/>
        </p:blipFill>
        <p:spPr>
          <a:xfrm>
            <a:off x="807352" y="1253265"/>
            <a:ext cx="1944716" cy="24581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783837" y="55683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Farewell symphony &amp; Surprise Symphony</a:t>
            </a:r>
            <a:endParaRPr/>
          </a:p>
        </p:txBody>
      </p:sp>
      <p:sp>
        <p:nvSpPr>
          <p:cNvPr id="123" name="Google Shape;123;p22"/>
          <p:cNvSpPr txBox="1"/>
          <p:nvPr>
            <p:ph idx="1" type="body"/>
          </p:nvPr>
        </p:nvSpPr>
        <p:spPr>
          <a:xfrm>
            <a:off x="1888627" y="1818043"/>
            <a:ext cx="6591900" cy="28332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SzPts val="1800"/>
              <a:buChar char="●"/>
            </a:pPr>
            <a:r>
              <a:rPr lang="en"/>
              <a:t>Symphony No.45 in F# minor “Farewell” (1772)</a:t>
            </a:r>
            <a:endParaRPr/>
          </a:p>
          <a:p>
            <a:pPr indent="-279400" lvl="0" marL="342900" rtl="0" algn="l">
              <a:spcBef>
                <a:spcPts val="1000"/>
              </a:spcBef>
              <a:spcAft>
                <a:spcPts val="0"/>
              </a:spcAft>
              <a:buSzPts val="1800"/>
              <a:buChar char="●"/>
            </a:pPr>
            <a:r>
              <a:rPr lang="en"/>
              <a:t>Symphony No.94 in G major “Surprise” (1791)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