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Average"/>
      <p:regular r:id="rId40"/>
    </p:embeddedFont>
    <p:embeddedFont>
      <p:font typeface="Oswald"/>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verage-regular.fntdata"/><Relationship Id="rId20" Type="http://schemas.openxmlformats.org/officeDocument/2006/relationships/slide" Target="slides/slide15.xml"/><Relationship Id="rId42" Type="http://schemas.openxmlformats.org/officeDocument/2006/relationships/font" Target="fonts/Oswald-bold.fntdata"/><Relationship Id="rId41" Type="http://schemas.openxmlformats.org/officeDocument/2006/relationships/font" Target="fonts/Oswald-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37acda06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37acda06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37acda06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37acda06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37acda06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37acda06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37acda06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37acda06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37acda06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37acda06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37acda06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37acda06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37acda06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37acda06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37acda06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37acda06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37acda06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37acda06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37acda067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37acda067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37acda06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37acda06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37acda067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37acda067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37acda067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37acda067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37acda067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37acda06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37acda067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37acda067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37acda067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37acda06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37acda067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37acda067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37acda067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37acda067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37acda067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37acda067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37acda067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37acda067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37acda067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37acda067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37acda06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37acda06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37acda067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37acda067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37acda067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37acda067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37acda067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37acda067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37acda067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37acda067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b37acda067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b37acda067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37acda06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37acda06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37acda06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37acda06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37acda06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37acda06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37acda06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37acda06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37acda06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37acda06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37acda06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37acda06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youtube.com/watch?v=CipRfYTwd0s" TargetMode="External"/><Relationship Id="rId4" Type="http://schemas.openxmlformats.org/officeDocument/2006/relationships/image" Target="../media/image2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youtube.com/watch?v=RV3_hx-s7uM" TargetMode="External"/><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youtube.com/watch?v=6UKrmPoJv-k" TargetMode="Externa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www.youtube.com/watch?v=bd2cBUJmDr8" TargetMode="External"/><Relationship Id="rId4"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www.youtube.com/watch?v=rGWai0SEpUQ" TargetMode="External"/><Relationship Id="rId4"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www.youtube.com/watch?v=GB3zR_X25UU" TargetMode="External"/><Relationship Id="rId4" Type="http://schemas.openxmlformats.org/officeDocument/2006/relationships/image" Target="../media/image1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www.youtube.com/watch?v=O7-Qa92Rzbk" TargetMode="External"/><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www.youtube.com/watch?v=7-MJZJjJs4A" TargetMode="External"/><Relationship Id="rId4"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www.youtube.com/watch?v=jRHoKZRYBlY" TargetMode="External"/><Relationship Id="rId4" Type="http://schemas.openxmlformats.org/officeDocument/2006/relationships/image" Target="../media/image1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www.youtube.com/watch?v=AWVUp12XPpU" TargetMode="External"/><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www.youtube.com/watch?v=WQKyYmU2tPg" TargetMode="External"/><Relationship Id="rId4" Type="http://schemas.openxmlformats.org/officeDocument/2006/relationships/image" Target="../media/image1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www.youtube.com/watch?v=D8UVHeixOyE" TargetMode="External"/><Relationship Id="rId4" Type="http://schemas.openxmlformats.org/officeDocument/2006/relationships/image" Target="../media/image2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20th Century Music</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Kenny Lim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Claude Debussy (1862 - 1918)</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rPr lang="en" sz="1600">
                <a:solidFill>
                  <a:srgbClr val="FFFFFF"/>
                </a:solidFill>
                <a:latin typeface="Arial"/>
                <a:ea typeface="Arial"/>
                <a:cs typeface="Arial"/>
                <a:sym typeface="Arial"/>
              </a:rPr>
              <a:t>•</a:t>
            </a:r>
            <a:r>
              <a:rPr b="1" lang="en" sz="1600">
                <a:solidFill>
                  <a:srgbClr val="FFFFFF"/>
                </a:solidFill>
                <a:latin typeface="Arial"/>
                <a:ea typeface="Arial"/>
                <a:cs typeface="Arial"/>
                <a:sym typeface="Arial"/>
              </a:rPr>
              <a:t>French composer</a:t>
            </a:r>
            <a:endParaRPr b="1" sz="1600">
              <a:solidFill>
                <a:srgbClr val="FFFFFF"/>
              </a:solidFill>
              <a:latin typeface="Arial"/>
              <a:ea typeface="Arial"/>
              <a:cs typeface="Arial"/>
              <a:sym typeface="Arial"/>
            </a:endParaRPr>
          </a:p>
          <a:p>
            <a:pPr indent="0" lvl="0" marL="0" rtl="0" algn="l">
              <a:spcBef>
                <a:spcPts val="800"/>
              </a:spcBef>
              <a:spcAft>
                <a:spcPts val="0"/>
              </a:spcAft>
              <a:buNone/>
            </a:pPr>
            <a:r>
              <a:rPr lang="en" sz="1600">
                <a:solidFill>
                  <a:srgbClr val="FFFFFF"/>
                </a:solidFill>
                <a:latin typeface="Arial"/>
                <a:ea typeface="Arial"/>
                <a:cs typeface="Arial"/>
                <a:sym typeface="Arial"/>
              </a:rPr>
              <a:t>•</a:t>
            </a:r>
            <a:r>
              <a:rPr b="1" lang="en" sz="1600">
                <a:solidFill>
                  <a:srgbClr val="FFFFFF"/>
                </a:solidFill>
                <a:latin typeface="Arial"/>
                <a:ea typeface="Arial"/>
                <a:cs typeface="Arial"/>
                <a:sym typeface="Arial"/>
              </a:rPr>
              <a:t>Won the highest award in France for composers, </a:t>
            </a:r>
            <a:br>
              <a:rPr b="1" lang="en" sz="1600">
                <a:solidFill>
                  <a:srgbClr val="FFFFFF"/>
                </a:solidFill>
                <a:latin typeface="Arial"/>
                <a:ea typeface="Arial"/>
                <a:cs typeface="Arial"/>
                <a:sym typeface="Arial"/>
              </a:rPr>
            </a:br>
            <a:r>
              <a:rPr b="1" lang="en" sz="1600">
                <a:solidFill>
                  <a:srgbClr val="FFFFFF"/>
                </a:solidFill>
                <a:latin typeface="Arial"/>
                <a:ea typeface="Arial"/>
                <a:cs typeface="Arial"/>
                <a:sym typeface="Arial"/>
              </a:rPr>
              <a:t>the Prix de Rome.</a:t>
            </a:r>
            <a:endParaRPr b="1" sz="1600">
              <a:solidFill>
                <a:srgbClr val="FFFFFF"/>
              </a:solidFill>
              <a:latin typeface="Arial"/>
              <a:ea typeface="Arial"/>
              <a:cs typeface="Arial"/>
              <a:sym typeface="Arial"/>
            </a:endParaRPr>
          </a:p>
          <a:p>
            <a:pPr indent="0" lvl="0" marL="0" rtl="0" algn="l">
              <a:spcBef>
                <a:spcPts val="800"/>
              </a:spcBef>
              <a:spcAft>
                <a:spcPts val="0"/>
              </a:spcAft>
              <a:buNone/>
            </a:pPr>
            <a:r>
              <a:rPr lang="en" sz="1600">
                <a:solidFill>
                  <a:srgbClr val="FFFFFF"/>
                </a:solidFill>
                <a:latin typeface="Arial"/>
                <a:ea typeface="Arial"/>
                <a:cs typeface="Arial"/>
                <a:sym typeface="Arial"/>
              </a:rPr>
              <a:t>•</a:t>
            </a:r>
            <a:r>
              <a:rPr b="1" lang="en" sz="1600">
                <a:solidFill>
                  <a:srgbClr val="FFFFFF"/>
                </a:solidFill>
                <a:latin typeface="Arial"/>
                <a:ea typeface="Arial"/>
                <a:cs typeface="Arial"/>
                <a:sym typeface="Arial"/>
              </a:rPr>
              <a:t>Music sounds free and spontaneous</a:t>
            </a:r>
            <a:endParaRPr b="1" sz="1600">
              <a:solidFill>
                <a:srgbClr val="FFFFFF"/>
              </a:solidFill>
              <a:latin typeface="Arial"/>
              <a:ea typeface="Arial"/>
              <a:cs typeface="Arial"/>
              <a:sym typeface="Arial"/>
            </a:endParaRPr>
          </a:p>
          <a:p>
            <a:pPr indent="0" lvl="0" marL="0" rtl="0" algn="l">
              <a:spcBef>
                <a:spcPts val="800"/>
              </a:spcBef>
              <a:spcAft>
                <a:spcPts val="0"/>
              </a:spcAft>
              <a:buNone/>
            </a:pPr>
            <a:r>
              <a:rPr lang="en" sz="1600">
                <a:solidFill>
                  <a:srgbClr val="FFFFFF"/>
                </a:solidFill>
                <a:latin typeface="Arial"/>
                <a:ea typeface="Arial"/>
                <a:cs typeface="Arial"/>
                <a:sym typeface="Arial"/>
              </a:rPr>
              <a:t>•</a:t>
            </a:r>
            <a:r>
              <a:rPr b="1" lang="en" sz="1600">
                <a:solidFill>
                  <a:srgbClr val="FFFFFF"/>
                </a:solidFill>
                <a:latin typeface="Arial"/>
                <a:ea typeface="Arial"/>
                <a:cs typeface="Arial"/>
                <a:sym typeface="Arial"/>
              </a:rPr>
              <a:t>Strings and brasses are often muted, the sound seems come from far off</a:t>
            </a:r>
            <a:endParaRPr b="1" sz="1600">
              <a:solidFill>
                <a:srgbClr val="FFFFFF"/>
              </a:solidFill>
              <a:latin typeface="Arial"/>
              <a:ea typeface="Arial"/>
              <a:cs typeface="Arial"/>
              <a:sym typeface="Arial"/>
            </a:endParaRPr>
          </a:p>
          <a:p>
            <a:pPr indent="0" lvl="0" marL="0" rtl="0" algn="l">
              <a:spcBef>
                <a:spcPts val="800"/>
              </a:spcBef>
              <a:spcAft>
                <a:spcPts val="0"/>
              </a:spcAft>
              <a:buNone/>
            </a:pPr>
            <a:r>
              <a:rPr lang="en" sz="1600">
                <a:solidFill>
                  <a:srgbClr val="FFFFFF"/>
                </a:solidFill>
                <a:latin typeface="Arial"/>
                <a:ea typeface="Arial"/>
                <a:cs typeface="Arial"/>
                <a:sym typeface="Arial"/>
              </a:rPr>
              <a:t>•</a:t>
            </a:r>
            <a:r>
              <a:rPr b="1" lang="en" sz="1600">
                <a:solidFill>
                  <a:srgbClr val="FFFFFF"/>
                </a:solidFill>
                <a:latin typeface="Arial"/>
                <a:ea typeface="Arial"/>
                <a:cs typeface="Arial"/>
                <a:sym typeface="Arial"/>
              </a:rPr>
              <a:t>Frequent use of damper pedal</a:t>
            </a:r>
            <a:endParaRPr b="1" sz="1600">
              <a:solidFill>
                <a:srgbClr val="FFFFFF"/>
              </a:solidFill>
              <a:latin typeface="Arial"/>
              <a:ea typeface="Arial"/>
              <a:cs typeface="Arial"/>
              <a:sym typeface="Arial"/>
            </a:endParaRPr>
          </a:p>
          <a:p>
            <a:pPr indent="0" lvl="0" marL="0" rtl="0" algn="l">
              <a:spcBef>
                <a:spcPts val="800"/>
              </a:spcBef>
              <a:spcAft>
                <a:spcPts val="0"/>
              </a:spcAft>
              <a:buNone/>
            </a:pPr>
            <a:r>
              <a:rPr lang="en" sz="1600">
                <a:solidFill>
                  <a:srgbClr val="FFFFFF"/>
                </a:solidFill>
                <a:latin typeface="Arial"/>
                <a:ea typeface="Arial"/>
                <a:cs typeface="Arial"/>
                <a:sym typeface="Arial"/>
              </a:rPr>
              <a:t>•</a:t>
            </a:r>
            <a:r>
              <a:rPr b="1" lang="en" sz="1600">
                <a:solidFill>
                  <a:srgbClr val="FFFFFF"/>
                </a:solidFill>
                <a:latin typeface="Arial"/>
                <a:ea typeface="Arial"/>
                <a:cs typeface="Arial"/>
                <a:sym typeface="Arial"/>
              </a:rPr>
              <a:t>Church modes, pentatonic &amp; whole-tone scales are frequently used compared to the diatonic scale</a:t>
            </a:r>
            <a:endParaRPr b="1" sz="1600">
              <a:solidFill>
                <a:srgbClr val="FFFFFF"/>
              </a:solidFill>
              <a:latin typeface="Arial"/>
              <a:ea typeface="Arial"/>
              <a:cs typeface="Arial"/>
              <a:sym typeface="Arial"/>
            </a:endParaRPr>
          </a:p>
          <a:p>
            <a:pPr indent="0" lvl="0" marL="0" rtl="0" algn="l">
              <a:spcBef>
                <a:spcPts val="800"/>
              </a:spcBef>
              <a:spcAft>
                <a:spcPts val="0"/>
              </a:spcAft>
              <a:buNone/>
            </a:pPr>
            <a:r>
              <a:rPr lang="en" sz="1600">
                <a:solidFill>
                  <a:srgbClr val="FFFFFF"/>
                </a:solidFill>
                <a:latin typeface="Arial"/>
                <a:ea typeface="Arial"/>
                <a:cs typeface="Arial"/>
                <a:sym typeface="Arial"/>
              </a:rPr>
              <a:t>•</a:t>
            </a:r>
            <a:r>
              <a:rPr b="1" lang="en" sz="1600">
                <a:solidFill>
                  <a:srgbClr val="FFFFFF"/>
                </a:solidFill>
                <a:latin typeface="Arial"/>
                <a:ea typeface="Arial"/>
                <a:cs typeface="Arial"/>
                <a:sym typeface="Arial"/>
              </a:rPr>
              <a:t>Compositions: - Reflection in the Water , Clouds, Prelude to the afternoon of a Faun</a:t>
            </a:r>
            <a:endParaRPr sz="1600">
              <a:solidFill>
                <a:srgbClr val="FFFFFF"/>
              </a:solidFill>
              <a:latin typeface="Arial"/>
              <a:ea typeface="Arial"/>
              <a:cs typeface="Arial"/>
              <a:sym typeface="Arial"/>
            </a:endParaRPr>
          </a:p>
          <a:p>
            <a:pPr indent="0" lvl="0" marL="0" rtl="0" algn="l">
              <a:spcBef>
                <a:spcPts val="0"/>
              </a:spcBef>
              <a:spcAft>
                <a:spcPts val="1600"/>
              </a:spcAft>
              <a:buNone/>
            </a:pPr>
            <a:r>
              <a:t/>
            </a:r>
            <a:endParaRPr sz="1600">
              <a:solidFill>
                <a:srgbClr val="FFFFFF"/>
              </a:solidFill>
            </a:endParaRPr>
          </a:p>
        </p:txBody>
      </p:sp>
      <p:pic>
        <p:nvPicPr>
          <p:cNvPr id="118" name="Google Shape;118;p22"/>
          <p:cNvPicPr preferRelativeResize="0"/>
          <p:nvPr/>
        </p:nvPicPr>
        <p:blipFill>
          <a:blip r:embed="rId3">
            <a:alphaModFix/>
          </a:blip>
          <a:stretch>
            <a:fillRect/>
          </a:stretch>
        </p:blipFill>
        <p:spPr>
          <a:xfrm>
            <a:off x="5784300" y="445013"/>
            <a:ext cx="3048000" cy="1704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Full-length concert: http://www.digitalconcerthall.com/concert/2519/?a=youtube&amp;c=true&#10;Claude Debussy: Prélude à l'après-midi d'un faune / Sir Simon Rattle, conductor · Berliner Philharmoniker / Recorded at the Berlin Philharmonie, 16 Februar 2012&#10;The Berliner Philharmoniker's Digital Concert Hall:&#10;http://dch.berliner-philharmoniker.de&#10;Subscribe to our newsletter:&#10;http://www.digitalconcerthall.com/newsletter&#10;Website of the Berliner Philharmoniker:&#10;http://www.berliner-philharmoniker.de" id="125" name="Google Shape;125;p23" title="Debussy: Prélude à l'après-midi d'un faune / Rattle · Berliner Philharmoniker">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Neo-Classicism</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rPr lang="en" sz="2000">
                <a:solidFill>
                  <a:srgbClr val="FFFFFF"/>
                </a:solidFill>
                <a:latin typeface="Arial"/>
                <a:ea typeface="Arial"/>
                <a:cs typeface="Arial"/>
                <a:sym typeface="Arial"/>
              </a:rPr>
              <a:t>•Some works between 1920 – 1950</a:t>
            </a:r>
            <a:endParaRPr sz="2000">
              <a:solidFill>
                <a:srgbClr val="FFFFFF"/>
              </a:solidFill>
              <a:latin typeface="Arial"/>
              <a:ea typeface="Arial"/>
              <a:cs typeface="Arial"/>
              <a:sym typeface="Arial"/>
            </a:endParaRPr>
          </a:p>
          <a:p>
            <a:pPr indent="0" lvl="0" marL="0" rtl="0" algn="l">
              <a:spcBef>
                <a:spcPts val="800"/>
              </a:spcBef>
              <a:spcAft>
                <a:spcPts val="0"/>
              </a:spcAft>
              <a:buNone/>
            </a:pPr>
            <a:r>
              <a:rPr lang="en" sz="2000">
                <a:solidFill>
                  <a:srgbClr val="FFFFFF"/>
                </a:solidFill>
                <a:latin typeface="Arial"/>
                <a:ea typeface="Arial"/>
                <a:cs typeface="Arial"/>
                <a:sym typeface="Arial"/>
              </a:rPr>
              <a:t>•Composer such as Igor Stravinsky and Paul Hindemith</a:t>
            </a:r>
            <a:endParaRPr sz="2000">
              <a:solidFill>
                <a:srgbClr val="FFFFFF"/>
              </a:solidFill>
              <a:latin typeface="Arial"/>
              <a:ea typeface="Arial"/>
              <a:cs typeface="Arial"/>
              <a:sym typeface="Arial"/>
            </a:endParaRPr>
          </a:p>
          <a:p>
            <a:pPr indent="0" lvl="0" marL="0" rtl="0" algn="l">
              <a:spcBef>
                <a:spcPts val="800"/>
              </a:spcBef>
              <a:spcAft>
                <a:spcPts val="0"/>
              </a:spcAft>
              <a:buNone/>
            </a:pPr>
            <a:r>
              <a:rPr lang="en" sz="2000">
                <a:solidFill>
                  <a:srgbClr val="FFFFFF"/>
                </a:solidFill>
                <a:latin typeface="Arial"/>
                <a:ea typeface="Arial"/>
                <a:cs typeface="Arial"/>
                <a:sym typeface="Arial"/>
              </a:rPr>
              <a:t>•Not merely a revival of old forms and styles; it uses earlier techniques to organize twentieth-century harmonies and rhythm</a:t>
            </a:r>
            <a:endParaRPr sz="2000">
              <a:solidFill>
                <a:srgbClr val="FFFFFF"/>
              </a:solidFill>
              <a:latin typeface="Arial"/>
              <a:ea typeface="Arial"/>
              <a:cs typeface="Arial"/>
              <a:sym typeface="Arial"/>
            </a:endParaRPr>
          </a:p>
          <a:p>
            <a:pPr indent="0" lvl="0" marL="0" rtl="0" algn="l">
              <a:spcBef>
                <a:spcPts val="800"/>
              </a:spcBef>
              <a:spcAft>
                <a:spcPts val="0"/>
              </a:spcAft>
              <a:buNone/>
            </a:pPr>
            <a:r>
              <a:rPr lang="en" sz="2000">
                <a:solidFill>
                  <a:srgbClr val="FFFFFF"/>
                </a:solidFill>
                <a:latin typeface="Arial"/>
                <a:ea typeface="Arial"/>
                <a:cs typeface="Arial"/>
                <a:sym typeface="Arial"/>
              </a:rPr>
              <a:t>•Neoclassical compositions are modeled after Bach’s music</a:t>
            </a:r>
            <a:endParaRPr sz="2000">
              <a:solidFill>
                <a:srgbClr val="FFFFFF"/>
              </a:solidFill>
              <a:latin typeface="Arial"/>
              <a:ea typeface="Arial"/>
              <a:cs typeface="Arial"/>
              <a:sym typeface="Arial"/>
            </a:endParaRPr>
          </a:p>
          <a:p>
            <a:pPr indent="0" lvl="0" marL="0" rtl="0" algn="l">
              <a:spcBef>
                <a:spcPts val="800"/>
              </a:spcBef>
              <a:spcAft>
                <a:spcPts val="0"/>
              </a:spcAft>
              <a:buNone/>
            </a:pPr>
            <a:r>
              <a:rPr lang="en" sz="2000">
                <a:solidFill>
                  <a:srgbClr val="FFFFFF"/>
                </a:solidFill>
                <a:latin typeface="Arial"/>
                <a:ea typeface="Arial"/>
                <a:cs typeface="Arial"/>
                <a:sym typeface="Arial"/>
              </a:rPr>
              <a:t>•Neoclassical composers turn away from program music and the gigantic orchestras favored at the time, preferred absolute music for chamber groups.</a:t>
            </a:r>
            <a:endParaRPr sz="2000">
              <a:solidFill>
                <a:srgbClr val="FFFFFF"/>
              </a:solidFill>
              <a:latin typeface="Arial"/>
              <a:ea typeface="Arial"/>
              <a:cs typeface="Arial"/>
              <a:sym typeface="Arial"/>
            </a:endParaRPr>
          </a:p>
          <a:p>
            <a:pPr indent="0" lvl="0" marL="0" rtl="0" algn="l">
              <a:spcBef>
                <a:spcPts val="0"/>
              </a:spcBef>
              <a:spcAft>
                <a:spcPts val="1600"/>
              </a:spcAft>
              <a:buNone/>
            </a:pPr>
            <a:r>
              <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Igor Stravinsky (1882 - 1971)</a:t>
            </a:r>
            <a:endParaRPr/>
          </a:p>
        </p:txBody>
      </p:sp>
      <p:sp>
        <p:nvSpPr>
          <p:cNvPr id="137" name="Google Shape;137;p25"/>
          <p:cNvSpPr txBox="1"/>
          <p:nvPr>
            <p:ph idx="1" type="body"/>
          </p:nvPr>
        </p:nvSpPr>
        <p:spPr>
          <a:xfrm>
            <a:off x="311700" y="1118525"/>
            <a:ext cx="8520600" cy="34164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rPr lang="en" sz="1500">
                <a:solidFill>
                  <a:srgbClr val="FFFFFF"/>
                </a:solidFill>
                <a:latin typeface="Arial"/>
                <a:ea typeface="Arial"/>
                <a:cs typeface="Arial"/>
                <a:sym typeface="Arial"/>
              </a:rPr>
              <a:t>•Restless innovator who influenced three generations of </a:t>
            </a:r>
            <a:br>
              <a:rPr lang="en" sz="1500">
                <a:solidFill>
                  <a:srgbClr val="FFFFFF"/>
                </a:solidFill>
                <a:latin typeface="Arial"/>
                <a:ea typeface="Arial"/>
                <a:cs typeface="Arial"/>
                <a:sym typeface="Arial"/>
              </a:rPr>
            </a:br>
            <a:r>
              <a:rPr lang="en" sz="1500">
                <a:solidFill>
                  <a:srgbClr val="FFFFFF"/>
                </a:solidFill>
                <a:latin typeface="Arial"/>
                <a:ea typeface="Arial"/>
                <a:cs typeface="Arial"/>
                <a:sym typeface="Arial"/>
              </a:rPr>
              <a:t>composers and inspired many painters, writers, and </a:t>
            </a:r>
            <a:br>
              <a:rPr lang="en" sz="1500">
                <a:solidFill>
                  <a:srgbClr val="FFFFFF"/>
                </a:solidFill>
                <a:latin typeface="Arial"/>
                <a:ea typeface="Arial"/>
                <a:cs typeface="Arial"/>
                <a:sym typeface="Arial"/>
              </a:rPr>
            </a:br>
            <a:r>
              <a:rPr lang="en" sz="1500">
                <a:solidFill>
                  <a:srgbClr val="FFFFFF"/>
                </a:solidFill>
                <a:latin typeface="Arial"/>
                <a:ea typeface="Arial"/>
                <a:cs typeface="Arial"/>
                <a:sym typeface="Arial"/>
              </a:rPr>
              <a:t>choreographers.</a:t>
            </a:r>
            <a:endParaRPr sz="1500">
              <a:solidFill>
                <a:srgbClr val="FFFFFF"/>
              </a:solidFill>
              <a:latin typeface="Arial"/>
              <a:ea typeface="Arial"/>
              <a:cs typeface="Arial"/>
              <a:sym typeface="Arial"/>
            </a:endParaRPr>
          </a:p>
          <a:p>
            <a:pPr indent="0" lvl="0" marL="0" rtl="0" algn="l">
              <a:spcBef>
                <a:spcPts val="800"/>
              </a:spcBef>
              <a:spcAft>
                <a:spcPts val="0"/>
              </a:spcAft>
              <a:buNone/>
            </a:pPr>
            <a:r>
              <a:rPr lang="en" sz="1500">
                <a:solidFill>
                  <a:srgbClr val="FFFFFF"/>
                </a:solidFill>
                <a:latin typeface="Arial"/>
                <a:ea typeface="Arial"/>
                <a:cs typeface="Arial"/>
                <a:sym typeface="Arial"/>
              </a:rPr>
              <a:t>•Friend of cultural giants such as Picasso and T. S. Eliot</a:t>
            </a:r>
            <a:endParaRPr sz="1500">
              <a:solidFill>
                <a:srgbClr val="FFFFFF"/>
              </a:solidFill>
              <a:latin typeface="Arial"/>
              <a:ea typeface="Arial"/>
              <a:cs typeface="Arial"/>
              <a:sym typeface="Arial"/>
            </a:endParaRPr>
          </a:p>
          <a:p>
            <a:pPr indent="0" lvl="0" marL="0" rtl="0" algn="l">
              <a:spcBef>
                <a:spcPts val="800"/>
              </a:spcBef>
              <a:spcAft>
                <a:spcPts val="0"/>
              </a:spcAft>
              <a:buNone/>
            </a:pPr>
            <a:r>
              <a:rPr lang="en" sz="1500">
                <a:solidFill>
                  <a:srgbClr val="FFFFFF"/>
                </a:solidFill>
                <a:latin typeface="Arial"/>
                <a:ea typeface="Arial"/>
                <a:cs typeface="Arial"/>
                <a:sym typeface="Arial"/>
              </a:rPr>
              <a:t>•President John F. Kennedy honored him at a White house dinner</a:t>
            </a:r>
            <a:br>
              <a:rPr lang="en" sz="1500">
                <a:solidFill>
                  <a:srgbClr val="FFFFFF"/>
                </a:solidFill>
                <a:latin typeface="Arial"/>
                <a:ea typeface="Arial"/>
                <a:cs typeface="Arial"/>
                <a:sym typeface="Arial"/>
              </a:rPr>
            </a:br>
            <a:r>
              <a:rPr lang="en" sz="1500">
                <a:solidFill>
                  <a:srgbClr val="FFFFFF"/>
                </a:solidFill>
                <a:latin typeface="Arial"/>
                <a:ea typeface="Arial"/>
                <a:cs typeface="Arial"/>
                <a:sym typeface="Arial"/>
              </a:rPr>
              <a:t> in his eightieth year</a:t>
            </a:r>
            <a:endParaRPr sz="1500">
              <a:solidFill>
                <a:srgbClr val="FFFFFF"/>
              </a:solidFill>
              <a:latin typeface="Arial"/>
              <a:ea typeface="Arial"/>
              <a:cs typeface="Arial"/>
              <a:sym typeface="Arial"/>
            </a:endParaRPr>
          </a:p>
          <a:p>
            <a:pPr indent="0" lvl="0" marL="0" rtl="0" algn="l">
              <a:spcBef>
                <a:spcPts val="800"/>
              </a:spcBef>
              <a:spcAft>
                <a:spcPts val="0"/>
              </a:spcAft>
              <a:buNone/>
            </a:pPr>
            <a:r>
              <a:rPr lang="en" sz="1500">
                <a:solidFill>
                  <a:srgbClr val="FFFFFF"/>
                </a:solidFill>
                <a:latin typeface="Arial"/>
                <a:ea typeface="Arial"/>
                <a:cs typeface="Arial"/>
                <a:sym typeface="Arial"/>
              </a:rPr>
              <a:t>•By 1950s he adopted twelve-tone system</a:t>
            </a:r>
            <a:endParaRPr sz="1500">
              <a:solidFill>
                <a:srgbClr val="FFFFFF"/>
              </a:solidFill>
              <a:latin typeface="Arial"/>
              <a:ea typeface="Arial"/>
              <a:cs typeface="Arial"/>
              <a:sym typeface="Arial"/>
            </a:endParaRPr>
          </a:p>
          <a:p>
            <a:pPr indent="0" lvl="0" marL="0" rtl="0" algn="l">
              <a:spcBef>
                <a:spcPts val="800"/>
              </a:spcBef>
              <a:spcAft>
                <a:spcPts val="0"/>
              </a:spcAft>
              <a:buNone/>
            </a:pPr>
            <a:r>
              <a:rPr lang="en" sz="1500">
                <a:solidFill>
                  <a:srgbClr val="FFFFFF"/>
                </a:solidFill>
                <a:latin typeface="Arial"/>
                <a:ea typeface="Arial"/>
                <a:cs typeface="Arial"/>
                <a:sym typeface="Arial"/>
              </a:rPr>
              <a:t>•Unmistakable “Stravinsky sound”</a:t>
            </a:r>
            <a:endParaRPr sz="1500">
              <a:solidFill>
                <a:srgbClr val="FFFFFF"/>
              </a:solidFill>
              <a:latin typeface="Arial"/>
              <a:ea typeface="Arial"/>
              <a:cs typeface="Arial"/>
              <a:sym typeface="Arial"/>
            </a:endParaRPr>
          </a:p>
          <a:p>
            <a:pPr indent="0" lvl="0" marL="0" rtl="0" algn="l">
              <a:spcBef>
                <a:spcPts val="800"/>
              </a:spcBef>
              <a:spcAft>
                <a:spcPts val="0"/>
              </a:spcAft>
              <a:buNone/>
            </a:pPr>
            <a:r>
              <a:rPr lang="en" sz="1500">
                <a:solidFill>
                  <a:srgbClr val="FFFFFF"/>
                </a:solidFill>
                <a:latin typeface="Arial"/>
                <a:ea typeface="Arial"/>
                <a:cs typeface="Arial"/>
                <a:sym typeface="Arial"/>
              </a:rPr>
              <a:t>•Tone colors are dry and clear; beat is strong and regular</a:t>
            </a:r>
            <a:endParaRPr sz="1500">
              <a:solidFill>
                <a:srgbClr val="FFFFFF"/>
              </a:solidFill>
              <a:latin typeface="Arial"/>
              <a:ea typeface="Arial"/>
              <a:cs typeface="Arial"/>
              <a:sym typeface="Arial"/>
            </a:endParaRPr>
          </a:p>
          <a:p>
            <a:pPr indent="0" lvl="0" marL="0" rtl="0" algn="l">
              <a:spcBef>
                <a:spcPts val="800"/>
              </a:spcBef>
              <a:spcAft>
                <a:spcPts val="0"/>
              </a:spcAft>
              <a:buNone/>
            </a:pPr>
            <a:r>
              <a:rPr lang="en" sz="1500">
                <a:solidFill>
                  <a:srgbClr val="FFFFFF"/>
                </a:solidFill>
                <a:latin typeface="Arial"/>
                <a:ea typeface="Arial"/>
                <a:cs typeface="Arial"/>
                <a:sym typeface="Arial"/>
              </a:rPr>
              <a:t>•His music abounds in changing and irregular meters</a:t>
            </a:r>
            <a:endParaRPr sz="1500">
              <a:solidFill>
                <a:srgbClr val="FFFFFF"/>
              </a:solidFill>
              <a:latin typeface="Arial"/>
              <a:ea typeface="Arial"/>
              <a:cs typeface="Arial"/>
              <a:sym typeface="Arial"/>
            </a:endParaRPr>
          </a:p>
          <a:p>
            <a:pPr indent="0" lvl="0" marL="0" rtl="0" algn="l">
              <a:spcBef>
                <a:spcPts val="800"/>
              </a:spcBef>
              <a:spcAft>
                <a:spcPts val="0"/>
              </a:spcAft>
              <a:buNone/>
            </a:pPr>
            <a:r>
              <a:rPr lang="en" sz="1500">
                <a:solidFill>
                  <a:srgbClr val="FFFFFF"/>
                </a:solidFill>
                <a:latin typeface="Arial"/>
                <a:ea typeface="Arial"/>
                <a:cs typeface="Arial"/>
                <a:sym typeface="Arial"/>
              </a:rPr>
              <a:t>•Abrupt shifts of musical form</a:t>
            </a:r>
            <a:endParaRPr sz="1500">
              <a:solidFill>
                <a:srgbClr val="FFFFFF"/>
              </a:solidFill>
              <a:latin typeface="Arial"/>
              <a:ea typeface="Arial"/>
              <a:cs typeface="Arial"/>
              <a:sym typeface="Arial"/>
            </a:endParaRPr>
          </a:p>
          <a:p>
            <a:pPr indent="0" lvl="0" marL="0" rtl="0" algn="l">
              <a:spcBef>
                <a:spcPts val="0"/>
              </a:spcBef>
              <a:spcAft>
                <a:spcPts val="1600"/>
              </a:spcAft>
              <a:buNone/>
            </a:pPr>
            <a:r>
              <a:t/>
            </a:r>
            <a:endParaRPr sz="1300">
              <a:solidFill>
                <a:srgbClr val="FFFFFF"/>
              </a:solidFill>
            </a:endParaRPr>
          </a:p>
        </p:txBody>
      </p:sp>
      <p:pic>
        <p:nvPicPr>
          <p:cNvPr id="138" name="Google Shape;138;p25"/>
          <p:cNvPicPr preferRelativeResize="0"/>
          <p:nvPr/>
        </p:nvPicPr>
        <p:blipFill>
          <a:blip r:embed="rId3">
            <a:alphaModFix/>
          </a:blip>
          <a:stretch>
            <a:fillRect/>
          </a:stretch>
        </p:blipFill>
        <p:spPr>
          <a:xfrm>
            <a:off x="6736800" y="445025"/>
            <a:ext cx="2095500" cy="2609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Full-length concert: http://www.digitalconcerthall.com/concert/1623/?a=youtube&amp;c=true&#10;Igor Stravinsky: Pulcinella / Sir Simon Rattle, conductor · Berliner Philharmoniker / Recorded at the Berlin Philharmonie, 12 September 2010&#10;The Berliner Philharmoniker's Digital Concert Hall:&#10;http://www.digitalconcerthall.com&#10;Subscribe to our newsletter:&#10;http://www.digitalconcerthall.com/newsletter&#10;Website of the Berliner Philharmoniker:&#10;http://www.berliner-philharmoniker.de" id="145" name="Google Shape;145;p26" title="Stravinsky: Pulcinella /  Rattle · Berliner Philharmoniker">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You say, we listen. Today we are explaining the piece which you suggested in your comments the most. One of the most radical classical music compositions of all time - Igor Stravinsky's The Rite of Spring.&#10;&#10;&#10;Help us produce more videos! Support us on Patreon 👇&#10;https://www.patreon.com/classics&#10;&#10;We highly recommend to listen to the piece in full. You can do so with IDAGIO&#10;- our FAVOURITE streaming service for classical music. &#10;✅High quality recordings&#10;✅Extensive music library and &#10;✅Super user-friendly experience. &#10;You'll ❤️it! Follow the link below 👇&#10;https://www.idagio.com/partners/classics-explained/&#10;&#10;Music Credits:&#10;Stravinsky - The Rite of Spring&#10;Kirov Orchestra, Valery Gergiev&#10;Release Date: 7th Sep 2001&#10;Catalogue No: 4680352&#10;Label: Philips&#10;&#10;Stravinsky: Le Sacre Du Printemps &amp; Petroushka (for piano 4 hands)&#10;Lidija Bizjak &amp; Sanja Bizjak [piano]&#10;Release Date: 8th Apr 2013&#10;Catalogue No: MIR171&#10;Label: Mirare" id="152" name="Google Shape;152;p27" title="Episode 10: The Rite of Spring by Igor Stravinsky">
            <a:hlinkClick r:id="rId3"/>
          </p:cNvPr>
          <p:cNvPicPr preferRelativeResize="0"/>
          <p:nvPr/>
        </p:nvPicPr>
        <p:blipFill>
          <a:blip r:embed="rId4">
            <a:alphaModFix/>
          </a:blip>
          <a:stretch>
            <a:fillRect/>
          </a:stretch>
        </p:blipFill>
        <p:spPr>
          <a:xfrm>
            <a:off x="1143000" y="0"/>
            <a:ext cx="6857992"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Expressionism</a:t>
            </a:r>
            <a:endParaRPr/>
          </a:p>
        </p:txBody>
      </p:sp>
      <p:sp>
        <p:nvSpPr>
          <p:cNvPr id="158" name="Google Shape;158;p28"/>
          <p:cNvSpPr txBox="1"/>
          <p:nvPr>
            <p:ph idx="1" type="body"/>
          </p:nvPr>
        </p:nvSpPr>
        <p:spPr>
          <a:xfrm>
            <a:off x="311700" y="1152475"/>
            <a:ext cx="8520600" cy="1682400"/>
          </a:xfrm>
          <a:prstGeom prst="rect">
            <a:avLst/>
          </a:prstGeom>
        </p:spPr>
        <p:txBody>
          <a:bodyPr anchorCtr="0" anchor="t" bIns="91425" lIns="91425" spcFirstLastPara="1" rIns="91425" wrap="square" tIns="91425">
            <a:noAutofit/>
          </a:bodyPr>
          <a:lstStyle/>
          <a:p>
            <a:pPr indent="-342900" lvl="0" marL="457200" rtl="0" algn="l">
              <a:spcBef>
                <a:spcPts val="800"/>
              </a:spcBef>
              <a:spcAft>
                <a:spcPts val="0"/>
              </a:spcAft>
              <a:buClr>
                <a:srgbClr val="FFFFFF"/>
              </a:buClr>
              <a:buSzPts val="1800"/>
              <a:buFont typeface="Arial"/>
              <a:buChar char="●"/>
            </a:pPr>
            <a:r>
              <a:rPr lang="en">
                <a:solidFill>
                  <a:srgbClr val="FFFFFF"/>
                </a:solidFill>
                <a:latin typeface="Arial"/>
                <a:ea typeface="Arial"/>
                <a:cs typeface="Arial"/>
                <a:sym typeface="Arial"/>
              </a:rPr>
              <a:t>Musical style stressing intense, subjective emotions and harsh dissonance</a:t>
            </a:r>
            <a:endParaRPr>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a:solidFill>
                  <a:srgbClr val="FFFFFF"/>
                </a:solidFill>
                <a:latin typeface="Arial"/>
                <a:ea typeface="Arial"/>
                <a:cs typeface="Arial"/>
                <a:sym typeface="Arial"/>
              </a:rPr>
              <a:t>Typical of German and Austrian music of the early 20</a:t>
            </a:r>
            <a:r>
              <a:rPr baseline="30000" lang="en" sz="3100">
                <a:solidFill>
                  <a:srgbClr val="FFFFFF"/>
                </a:solidFill>
                <a:latin typeface="Arial"/>
                <a:ea typeface="Arial"/>
                <a:cs typeface="Arial"/>
                <a:sym typeface="Arial"/>
              </a:rPr>
              <a:t>th</a:t>
            </a:r>
            <a:r>
              <a:rPr lang="en">
                <a:solidFill>
                  <a:srgbClr val="FFFFFF"/>
                </a:solidFill>
                <a:latin typeface="Arial"/>
                <a:ea typeface="Arial"/>
                <a:cs typeface="Arial"/>
                <a:sym typeface="Arial"/>
              </a:rPr>
              <a:t> century</a:t>
            </a:r>
            <a:endParaRPr>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a:solidFill>
                  <a:srgbClr val="FFFFFF"/>
                </a:solidFill>
                <a:latin typeface="Arial"/>
                <a:ea typeface="Arial"/>
                <a:cs typeface="Arial"/>
                <a:sym typeface="Arial"/>
              </a:rPr>
              <a:t>Schoenberg is the most important expressionist composer</a:t>
            </a:r>
            <a:endParaRPr>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
        <p:nvSpPr>
          <p:cNvPr id="159" name="Google Shape;159;p28"/>
          <p:cNvSpPr txBox="1"/>
          <p:nvPr>
            <p:ph type="title"/>
          </p:nvPr>
        </p:nvSpPr>
        <p:spPr>
          <a:xfrm>
            <a:off x="311700" y="2834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Atonality</a:t>
            </a:r>
            <a:endParaRPr/>
          </a:p>
        </p:txBody>
      </p:sp>
      <p:sp>
        <p:nvSpPr>
          <p:cNvPr id="160" name="Google Shape;160;p28"/>
          <p:cNvSpPr txBox="1"/>
          <p:nvPr/>
        </p:nvSpPr>
        <p:spPr>
          <a:xfrm>
            <a:off x="311700" y="3479925"/>
            <a:ext cx="8753400" cy="239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FFFFFF"/>
                </a:solidFill>
              </a:rPr>
              <a:t>•Involved all the twelve tones in the chromatic scales</a:t>
            </a:r>
            <a:endParaRPr sz="2000">
              <a:solidFill>
                <a:srgbClr val="FFFFFF"/>
              </a:solidFill>
            </a:endParaRPr>
          </a:p>
          <a:p>
            <a:pPr indent="0" lvl="0" marL="0" rtl="0" algn="l">
              <a:lnSpc>
                <a:spcPct val="115000"/>
              </a:lnSpc>
              <a:spcBef>
                <a:spcPts val="0"/>
              </a:spcBef>
              <a:spcAft>
                <a:spcPts val="0"/>
              </a:spcAft>
              <a:buNone/>
            </a:pPr>
            <a:r>
              <a:rPr lang="en" sz="2000">
                <a:solidFill>
                  <a:srgbClr val="FFFFFF"/>
                </a:solidFill>
              </a:rPr>
              <a:t>•All twelve tones are used without regards to major or minor scales</a:t>
            </a:r>
            <a:endParaRPr sz="2000">
              <a:solidFill>
                <a:srgbClr val="FFFFFF"/>
              </a:solidFill>
            </a:endParaRPr>
          </a:p>
          <a:p>
            <a:pPr indent="0" lvl="0" marL="0" rtl="0" algn="l">
              <a:lnSpc>
                <a:spcPct val="115000"/>
              </a:lnSpc>
              <a:spcBef>
                <a:spcPts val="0"/>
              </a:spcBef>
              <a:spcAft>
                <a:spcPts val="0"/>
              </a:spcAft>
              <a:buNone/>
            </a:pPr>
            <a:r>
              <a:rPr lang="en" sz="2000">
                <a:solidFill>
                  <a:srgbClr val="FFFFFF"/>
                </a:solidFill>
              </a:rPr>
              <a:t>•By avoiding the establishment of a key, modulation is excluded</a:t>
            </a:r>
            <a:endParaRPr sz="18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Twelve-tone system</a:t>
            </a:r>
            <a:endParaRPr/>
          </a:p>
        </p:txBody>
      </p:sp>
      <p:sp>
        <p:nvSpPr>
          <p:cNvPr id="166" name="Google Shape;16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7" name="Google Shape;167;p29"/>
          <p:cNvPicPr preferRelativeResize="0"/>
          <p:nvPr/>
        </p:nvPicPr>
        <p:blipFill>
          <a:blip r:embed="rId3">
            <a:alphaModFix/>
          </a:blip>
          <a:stretch>
            <a:fillRect/>
          </a:stretch>
        </p:blipFill>
        <p:spPr>
          <a:xfrm>
            <a:off x="2068718" y="1017725"/>
            <a:ext cx="5006570" cy="40114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Arnold Schoenberg (1874 - 1951)</a:t>
            </a:r>
            <a:endParaRPr/>
          </a:p>
        </p:txBody>
      </p:sp>
      <p:sp>
        <p:nvSpPr>
          <p:cNvPr id="173" name="Google Shape;17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Arial"/>
                <a:ea typeface="Arial"/>
                <a:cs typeface="Arial"/>
                <a:sym typeface="Arial"/>
              </a:rPr>
              <a:t>•Born in Vienna</a:t>
            </a:r>
            <a:endParaRPr sz="2000">
              <a:solidFill>
                <a:srgbClr val="FFFFFF"/>
              </a:solidFill>
              <a:latin typeface="Arial"/>
              <a:ea typeface="Arial"/>
              <a:cs typeface="Arial"/>
              <a:sym typeface="Arial"/>
            </a:endParaRPr>
          </a:p>
          <a:p>
            <a:pPr indent="0" lvl="0" marL="0" rtl="0" algn="l">
              <a:spcBef>
                <a:spcPts val="0"/>
              </a:spcBef>
              <a:spcAft>
                <a:spcPts val="0"/>
              </a:spcAft>
              <a:buNone/>
            </a:pPr>
            <a:r>
              <a:rPr lang="en" sz="2000">
                <a:solidFill>
                  <a:srgbClr val="FFFFFF"/>
                </a:solidFill>
                <a:latin typeface="Arial"/>
                <a:ea typeface="Arial"/>
                <a:cs typeface="Arial"/>
                <a:sym typeface="Arial"/>
              </a:rPr>
              <a:t>•Almost entirely self-taught musician</a:t>
            </a:r>
            <a:endParaRPr sz="2000">
              <a:solidFill>
                <a:srgbClr val="FFFFFF"/>
              </a:solidFill>
              <a:latin typeface="Arial"/>
              <a:ea typeface="Arial"/>
              <a:cs typeface="Arial"/>
              <a:sym typeface="Arial"/>
            </a:endParaRPr>
          </a:p>
          <a:p>
            <a:pPr indent="0" lvl="0" marL="0" rtl="0" algn="l">
              <a:spcBef>
                <a:spcPts val="0"/>
              </a:spcBef>
              <a:spcAft>
                <a:spcPts val="0"/>
              </a:spcAft>
              <a:buNone/>
            </a:pPr>
            <a:r>
              <a:rPr lang="en" sz="2000">
                <a:solidFill>
                  <a:srgbClr val="FFFFFF"/>
                </a:solidFill>
                <a:latin typeface="Arial"/>
                <a:ea typeface="Arial"/>
                <a:cs typeface="Arial"/>
                <a:sym typeface="Arial"/>
              </a:rPr>
              <a:t>•Around 1908 he abandoned traditional tonal system </a:t>
            </a:r>
            <a:br>
              <a:rPr lang="en" sz="2000">
                <a:solidFill>
                  <a:srgbClr val="FFFFFF"/>
                </a:solidFill>
                <a:latin typeface="Arial"/>
                <a:ea typeface="Arial"/>
                <a:cs typeface="Arial"/>
                <a:sym typeface="Arial"/>
              </a:rPr>
            </a:br>
            <a:r>
              <a:rPr lang="en" sz="2000">
                <a:solidFill>
                  <a:srgbClr val="FFFFFF"/>
                </a:solidFill>
                <a:latin typeface="Arial"/>
                <a:ea typeface="Arial"/>
                <a:cs typeface="Arial"/>
                <a:sym typeface="Arial"/>
              </a:rPr>
              <a:t>and worked on atonal system</a:t>
            </a:r>
            <a:endParaRPr sz="2000">
              <a:solidFill>
                <a:srgbClr val="FFFFFF"/>
              </a:solidFill>
              <a:latin typeface="Arial"/>
              <a:ea typeface="Arial"/>
              <a:cs typeface="Arial"/>
              <a:sym typeface="Arial"/>
            </a:endParaRPr>
          </a:p>
          <a:p>
            <a:pPr indent="0" lvl="0" marL="0" rtl="0" algn="l">
              <a:spcBef>
                <a:spcPts val="0"/>
              </a:spcBef>
              <a:spcAft>
                <a:spcPts val="0"/>
              </a:spcAft>
              <a:buNone/>
            </a:pPr>
            <a:r>
              <a:rPr lang="en" sz="2000">
                <a:solidFill>
                  <a:srgbClr val="FFFFFF"/>
                </a:solidFill>
                <a:latin typeface="Arial"/>
                <a:ea typeface="Arial"/>
                <a:cs typeface="Arial"/>
                <a:sym typeface="Arial"/>
              </a:rPr>
              <a:t>•Became professor in University of California </a:t>
            </a:r>
            <a:br>
              <a:rPr lang="en" sz="2000">
                <a:solidFill>
                  <a:srgbClr val="FFFFFF"/>
                </a:solidFill>
                <a:latin typeface="Arial"/>
                <a:ea typeface="Arial"/>
                <a:cs typeface="Arial"/>
                <a:sym typeface="Arial"/>
              </a:rPr>
            </a:br>
            <a:r>
              <a:rPr lang="en" sz="2000">
                <a:solidFill>
                  <a:srgbClr val="FFFFFF"/>
                </a:solidFill>
                <a:latin typeface="Arial"/>
                <a:ea typeface="Arial"/>
                <a:cs typeface="Arial"/>
                <a:sym typeface="Arial"/>
              </a:rPr>
              <a:t>Los Angeles</a:t>
            </a:r>
            <a:endParaRPr sz="2000">
              <a:solidFill>
                <a:srgbClr val="FFFFFF"/>
              </a:solidFill>
              <a:latin typeface="Arial"/>
              <a:ea typeface="Arial"/>
              <a:cs typeface="Arial"/>
              <a:sym typeface="Arial"/>
            </a:endParaRPr>
          </a:p>
          <a:p>
            <a:pPr indent="0" lvl="0" marL="0" rtl="0" algn="l">
              <a:spcBef>
                <a:spcPts val="0"/>
              </a:spcBef>
              <a:spcAft>
                <a:spcPts val="0"/>
              </a:spcAft>
              <a:buNone/>
            </a:pPr>
            <a:r>
              <a:rPr lang="en" sz="2000">
                <a:solidFill>
                  <a:srgbClr val="FFFFFF"/>
                </a:solidFill>
                <a:latin typeface="Arial"/>
                <a:ea typeface="Arial"/>
                <a:cs typeface="Arial"/>
                <a:sym typeface="Arial"/>
              </a:rPr>
              <a:t>•Twelve-tone system was adopted increasingly by composer throughout the world shortly after his death in 1951</a:t>
            </a:r>
            <a:endParaRPr sz="2000">
              <a:solidFill>
                <a:srgbClr val="FFFFFF"/>
              </a:solidFill>
              <a:latin typeface="Arial"/>
              <a:ea typeface="Arial"/>
              <a:cs typeface="Arial"/>
              <a:sym typeface="Arial"/>
            </a:endParaRPr>
          </a:p>
          <a:p>
            <a:pPr indent="0" lvl="0" marL="0" rtl="0" algn="l">
              <a:spcBef>
                <a:spcPts val="0"/>
              </a:spcBef>
              <a:spcAft>
                <a:spcPts val="1600"/>
              </a:spcAft>
              <a:buNone/>
            </a:pPr>
            <a:r>
              <a:t/>
            </a:r>
            <a:endParaRPr sz="2000">
              <a:solidFill>
                <a:srgbClr val="FFFFFF"/>
              </a:solidFill>
            </a:endParaRPr>
          </a:p>
        </p:txBody>
      </p:sp>
      <p:pic>
        <p:nvPicPr>
          <p:cNvPr id="174" name="Google Shape;174;p30"/>
          <p:cNvPicPr preferRelativeResize="0"/>
          <p:nvPr/>
        </p:nvPicPr>
        <p:blipFill>
          <a:blip r:embed="rId3">
            <a:alphaModFix/>
          </a:blip>
          <a:stretch>
            <a:fillRect/>
          </a:stretch>
        </p:blipFill>
        <p:spPr>
          <a:xfrm>
            <a:off x="6813000" y="445025"/>
            <a:ext cx="2019300" cy="2628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This complete performance of Pierrot lunaire comprised the second half of the CSO's Schoenberg Beyond the Score production. Learn more at www.beyondthescore.org" id="181" name="Google Shape;181;p31" title="Complete performance: Schoenberg's Pierrot lunaire">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Henri Matisse: Dance (1910)</a:t>
            </a:r>
            <a:endParaRPr/>
          </a:p>
        </p:txBody>
      </p:sp>
      <p:pic>
        <p:nvPicPr>
          <p:cNvPr id="66" name="Google Shape;66;p14"/>
          <p:cNvPicPr preferRelativeResize="0"/>
          <p:nvPr/>
        </p:nvPicPr>
        <p:blipFill>
          <a:blip r:embed="rId3">
            <a:alphaModFix/>
          </a:blip>
          <a:stretch>
            <a:fillRect/>
          </a:stretch>
        </p:blipFill>
        <p:spPr>
          <a:xfrm>
            <a:off x="1914376" y="1263938"/>
            <a:ext cx="5315225" cy="35953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Arnold Schoenberg's cantata performed by Bamberger Symphoniker, conducted by Horst Stein, Hermann Prey (narrator. Score published by Bomart Music Publications and Belmont Music Publications." id="188" name="Google Shape;188;p32" title="Arnold Schoenberg: A Survivor from Warsaw">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Dmitri Shostakovich (1906 - 1975)</a:t>
            </a:r>
            <a:endParaRPr/>
          </a:p>
        </p:txBody>
      </p:sp>
      <p:sp>
        <p:nvSpPr>
          <p:cNvPr id="194" name="Google Shape;19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Arial"/>
                <a:ea typeface="Arial"/>
                <a:cs typeface="Arial"/>
                <a:sym typeface="Arial"/>
              </a:rPr>
              <a:t>•Leading composer of the Soviet Union</a:t>
            </a:r>
            <a:endParaRPr sz="2400">
              <a:solidFill>
                <a:srgbClr val="FFFFFF"/>
              </a:solidFill>
              <a:latin typeface="Arial"/>
              <a:ea typeface="Arial"/>
              <a:cs typeface="Arial"/>
              <a:sym typeface="Arial"/>
            </a:endParaRPr>
          </a:p>
          <a:p>
            <a:pPr indent="0" lvl="0" marL="0" rtl="0" algn="l">
              <a:spcBef>
                <a:spcPts val="0"/>
              </a:spcBef>
              <a:spcAft>
                <a:spcPts val="0"/>
              </a:spcAft>
              <a:buNone/>
            </a:pPr>
            <a:r>
              <a:rPr lang="en" sz="2400">
                <a:solidFill>
                  <a:srgbClr val="FFFFFF"/>
                </a:solidFill>
                <a:latin typeface="Arial"/>
                <a:ea typeface="Arial"/>
                <a:cs typeface="Arial"/>
                <a:sym typeface="Arial"/>
              </a:rPr>
              <a:t>•Highly honoured members of the Soviet society</a:t>
            </a:r>
            <a:endParaRPr sz="2400">
              <a:solidFill>
                <a:srgbClr val="FFFFFF"/>
              </a:solidFill>
              <a:latin typeface="Arial"/>
              <a:ea typeface="Arial"/>
              <a:cs typeface="Arial"/>
              <a:sym typeface="Arial"/>
            </a:endParaRPr>
          </a:p>
          <a:p>
            <a:pPr indent="0" lvl="0" marL="0" rtl="0" algn="l">
              <a:spcBef>
                <a:spcPts val="0"/>
              </a:spcBef>
              <a:spcAft>
                <a:spcPts val="0"/>
              </a:spcAft>
              <a:buNone/>
            </a:pPr>
            <a:r>
              <a:rPr lang="en" sz="2400">
                <a:solidFill>
                  <a:srgbClr val="FFFFFF"/>
                </a:solidFill>
                <a:latin typeface="Arial"/>
                <a:ea typeface="Arial"/>
                <a:cs typeface="Arial"/>
                <a:sym typeface="Arial"/>
              </a:rPr>
              <a:t>•In 1948 got blacklisted by Soviet union</a:t>
            </a:r>
            <a:endParaRPr sz="2400">
              <a:solidFill>
                <a:srgbClr val="FFFFFF"/>
              </a:solidFill>
              <a:latin typeface="Arial"/>
              <a:ea typeface="Arial"/>
              <a:cs typeface="Arial"/>
              <a:sym typeface="Arial"/>
            </a:endParaRPr>
          </a:p>
          <a:p>
            <a:pPr indent="0" lvl="0" marL="0" rtl="0" algn="l">
              <a:spcBef>
                <a:spcPts val="0"/>
              </a:spcBef>
              <a:spcAft>
                <a:spcPts val="0"/>
              </a:spcAft>
              <a:buNone/>
            </a:pPr>
            <a:r>
              <a:rPr lang="en" sz="2400">
                <a:solidFill>
                  <a:srgbClr val="FFFFFF"/>
                </a:solidFill>
                <a:latin typeface="Arial"/>
                <a:ea typeface="Arial"/>
                <a:cs typeface="Arial"/>
                <a:sym typeface="Arial"/>
              </a:rPr>
              <a:t>•A year later he was returned in to favor after </a:t>
            </a:r>
            <a:br>
              <a:rPr lang="en" sz="2400">
                <a:solidFill>
                  <a:srgbClr val="FFFFFF"/>
                </a:solidFill>
                <a:latin typeface="Arial"/>
                <a:ea typeface="Arial"/>
                <a:cs typeface="Arial"/>
                <a:sym typeface="Arial"/>
              </a:rPr>
            </a:br>
            <a:r>
              <a:rPr lang="en" sz="2400">
                <a:solidFill>
                  <a:srgbClr val="FFFFFF"/>
                </a:solidFill>
                <a:latin typeface="Arial"/>
                <a:ea typeface="Arial"/>
                <a:cs typeface="Arial"/>
                <a:sym typeface="Arial"/>
              </a:rPr>
              <a:t>Stalin personally asked him to represent the </a:t>
            </a:r>
            <a:br>
              <a:rPr lang="en" sz="2400">
                <a:solidFill>
                  <a:srgbClr val="FFFFFF"/>
                </a:solidFill>
                <a:latin typeface="Arial"/>
                <a:ea typeface="Arial"/>
                <a:cs typeface="Arial"/>
                <a:sym typeface="Arial"/>
              </a:rPr>
            </a:br>
            <a:r>
              <a:rPr lang="en" sz="2400">
                <a:solidFill>
                  <a:srgbClr val="FFFFFF"/>
                </a:solidFill>
                <a:latin typeface="Arial"/>
                <a:ea typeface="Arial"/>
                <a:cs typeface="Arial"/>
                <a:sym typeface="Arial"/>
              </a:rPr>
              <a:t>Soviet Union at a World Peace Congress in New York</a:t>
            </a:r>
            <a:endParaRPr sz="2400">
              <a:solidFill>
                <a:srgbClr val="FFFFFF"/>
              </a:solidFill>
              <a:latin typeface="Arial"/>
              <a:ea typeface="Arial"/>
              <a:cs typeface="Arial"/>
              <a:sym typeface="Arial"/>
            </a:endParaRPr>
          </a:p>
          <a:p>
            <a:pPr indent="0" lvl="0" marL="0" rtl="0" algn="l">
              <a:spcBef>
                <a:spcPts val="0"/>
              </a:spcBef>
              <a:spcAft>
                <a:spcPts val="1600"/>
              </a:spcAft>
              <a:buNone/>
            </a:pPr>
            <a:r>
              <a:t/>
            </a:r>
            <a:endParaRPr>
              <a:solidFill>
                <a:srgbClr val="FFFFFF"/>
              </a:solidFill>
            </a:endParaRPr>
          </a:p>
        </p:txBody>
      </p:sp>
      <p:pic>
        <p:nvPicPr>
          <p:cNvPr id="195" name="Google Shape;195;p33"/>
          <p:cNvPicPr preferRelativeResize="0"/>
          <p:nvPr/>
        </p:nvPicPr>
        <p:blipFill>
          <a:blip r:embed="rId3">
            <a:alphaModFix/>
          </a:blip>
          <a:stretch>
            <a:fillRect/>
          </a:stretch>
        </p:blipFill>
        <p:spPr>
          <a:xfrm>
            <a:off x="7098750" y="445013"/>
            <a:ext cx="1733550" cy="2638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Dmitrij Schostakowitsch: &#10;7. Sinfonie C-Dur op. 60&#10;»Leningrader Sinfonie« ∙ &#10;&#10;I. Allegretto ∙&#10;II. Moderato (poco allegretto) ∙&#10;III. Adagio – Largo – Moderato risoluto – Largo – Adagio ∙&#10;IV. Allegro non troppo – Moderato ∙&#10;&#10;hr-Sinfonieorchester – Frankfurt Radio Symphony ∙&#10;Klaus Mäkelä, Dirigent ∙&#10;&#10;hr-Sinfoniekonzert ∙&#10;Alte Oper Frankfurt, 1. November 2019 ∙&#10;&#10;Website: https://www.hr-sinfonieorchester.de ∙&#10;Facebook: https://www.facebook.com/hrsinfonieorchester" id="202" name="Google Shape;202;p34" title="Schostakowitsch: 7. Sinfonie (»Leningrader«) ∙ hr-Sinfonieorchester ∙ Klaus Mäkelä">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Nationalism in America after 1900</a:t>
            </a:r>
            <a:endParaRPr/>
          </a:p>
        </p:txBody>
      </p:sp>
      <p:sp>
        <p:nvSpPr>
          <p:cNvPr id="208" name="Google Shape;20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rPr lang="en" sz="2400">
                <a:solidFill>
                  <a:srgbClr val="FFFFFF"/>
                </a:solidFill>
                <a:latin typeface="Arial"/>
                <a:ea typeface="Arial"/>
                <a:cs typeface="Arial"/>
                <a:sym typeface="Arial"/>
              </a:rPr>
              <a:t>•Extraordinarily rich and diverse due to the country’s multiethnic character</a:t>
            </a:r>
            <a:endParaRPr sz="2400">
              <a:solidFill>
                <a:srgbClr val="FFFFFF"/>
              </a:solidFill>
              <a:latin typeface="Arial"/>
              <a:ea typeface="Arial"/>
              <a:cs typeface="Arial"/>
              <a:sym typeface="Arial"/>
            </a:endParaRPr>
          </a:p>
          <a:p>
            <a:pPr indent="0" lvl="0" marL="0" rtl="0" algn="l">
              <a:spcBef>
                <a:spcPts val="800"/>
              </a:spcBef>
              <a:spcAft>
                <a:spcPts val="0"/>
              </a:spcAft>
              <a:buNone/>
            </a:pPr>
            <a:r>
              <a:rPr lang="en" sz="2400">
                <a:solidFill>
                  <a:srgbClr val="FFFFFF"/>
                </a:solidFill>
                <a:latin typeface="Arial"/>
                <a:ea typeface="Arial"/>
                <a:cs typeface="Arial"/>
                <a:sym typeface="Arial"/>
              </a:rPr>
              <a:t>•American jazz and popular music became mainstream</a:t>
            </a:r>
            <a:endParaRPr sz="2400">
              <a:solidFill>
                <a:srgbClr val="FFFFFF"/>
              </a:solidFill>
              <a:latin typeface="Arial"/>
              <a:ea typeface="Arial"/>
              <a:cs typeface="Arial"/>
              <a:sym typeface="Arial"/>
            </a:endParaRPr>
          </a:p>
          <a:p>
            <a:pPr indent="0" lvl="0" marL="0" rtl="0" algn="l">
              <a:spcBef>
                <a:spcPts val="800"/>
              </a:spcBef>
              <a:spcAft>
                <a:spcPts val="0"/>
              </a:spcAft>
              <a:buNone/>
            </a:pPr>
            <a:r>
              <a:rPr lang="en" sz="2400">
                <a:solidFill>
                  <a:srgbClr val="FFFFFF"/>
                </a:solidFill>
                <a:latin typeface="Arial"/>
                <a:ea typeface="Arial"/>
                <a:cs typeface="Arial"/>
                <a:sym typeface="Arial"/>
              </a:rPr>
              <a:t>•Techniques of producing electronic music, minimalist styles and chance music influenced composer around the world</a:t>
            </a:r>
            <a:endParaRPr sz="2400">
              <a:solidFill>
                <a:srgbClr val="FFFFFF"/>
              </a:solidFill>
              <a:latin typeface="Arial"/>
              <a:ea typeface="Arial"/>
              <a:cs typeface="Arial"/>
              <a:sym typeface="Arial"/>
            </a:endParaRPr>
          </a:p>
          <a:p>
            <a:pPr indent="0" lvl="0" marL="0" rtl="0" algn="l">
              <a:spcBef>
                <a:spcPts val="800"/>
              </a:spcBef>
              <a:spcAft>
                <a:spcPts val="0"/>
              </a:spcAft>
              <a:buNone/>
            </a:pPr>
            <a:r>
              <a:rPr lang="en" sz="2400">
                <a:solidFill>
                  <a:srgbClr val="FFFFFF"/>
                </a:solidFill>
                <a:latin typeface="Arial"/>
                <a:ea typeface="Arial"/>
                <a:cs typeface="Arial"/>
                <a:sym typeface="Arial"/>
              </a:rPr>
              <a:t>•Colleges and universities played a vital role in developing musical culture</a:t>
            </a:r>
            <a:endParaRPr sz="2400">
              <a:solidFill>
                <a:srgbClr val="FFFFFF"/>
              </a:solidFill>
              <a:latin typeface="Arial"/>
              <a:ea typeface="Arial"/>
              <a:cs typeface="Arial"/>
              <a:sym typeface="Arial"/>
            </a:endParaRPr>
          </a:p>
          <a:p>
            <a:pPr indent="0" lvl="0" marL="0" rtl="0" algn="l">
              <a:spcBef>
                <a:spcPts val="0"/>
              </a:spcBef>
              <a:spcAft>
                <a:spcPts val="1600"/>
              </a:spcAft>
              <a:buNone/>
            </a:pPr>
            <a:r>
              <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George Gershwin (1898 - 1937)</a:t>
            </a:r>
            <a:endParaRPr/>
          </a:p>
        </p:txBody>
      </p:sp>
      <p:sp>
        <p:nvSpPr>
          <p:cNvPr id="214" name="Google Shape;214;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Arial"/>
                <a:ea typeface="Arial"/>
                <a:cs typeface="Arial"/>
                <a:sym typeface="Arial"/>
              </a:rPr>
              <a:t>•Jazz influenced</a:t>
            </a:r>
            <a:endParaRPr sz="2400">
              <a:solidFill>
                <a:srgbClr val="FFFFFF"/>
              </a:solidFill>
              <a:latin typeface="Arial"/>
              <a:ea typeface="Arial"/>
              <a:cs typeface="Arial"/>
              <a:sym typeface="Arial"/>
            </a:endParaRPr>
          </a:p>
          <a:p>
            <a:pPr indent="0" lvl="0" marL="0" rtl="0" algn="l">
              <a:spcBef>
                <a:spcPts val="0"/>
              </a:spcBef>
              <a:spcAft>
                <a:spcPts val="0"/>
              </a:spcAft>
              <a:buNone/>
            </a:pPr>
            <a:r>
              <a:rPr lang="en" sz="2400">
                <a:solidFill>
                  <a:srgbClr val="FFFFFF"/>
                </a:solidFill>
                <a:latin typeface="Arial"/>
                <a:ea typeface="Arial"/>
                <a:cs typeface="Arial"/>
                <a:sym typeface="Arial"/>
              </a:rPr>
              <a:t>•Songwriter</a:t>
            </a:r>
            <a:endParaRPr sz="2400">
              <a:solidFill>
                <a:srgbClr val="FFFFFF"/>
              </a:solidFill>
              <a:latin typeface="Arial"/>
              <a:ea typeface="Arial"/>
              <a:cs typeface="Arial"/>
              <a:sym typeface="Arial"/>
            </a:endParaRPr>
          </a:p>
          <a:p>
            <a:pPr indent="0" lvl="0" marL="0" rtl="0" algn="l">
              <a:spcBef>
                <a:spcPts val="0"/>
              </a:spcBef>
              <a:spcAft>
                <a:spcPts val="0"/>
              </a:spcAft>
              <a:buNone/>
            </a:pPr>
            <a:r>
              <a:rPr lang="en" sz="2400">
                <a:solidFill>
                  <a:srgbClr val="FFFFFF"/>
                </a:solidFill>
                <a:latin typeface="Arial"/>
                <a:ea typeface="Arial"/>
                <a:cs typeface="Arial"/>
                <a:sym typeface="Arial"/>
              </a:rPr>
              <a:t>•The first American-born musician to appear </a:t>
            </a:r>
            <a:br>
              <a:rPr lang="en" sz="2400">
                <a:solidFill>
                  <a:srgbClr val="FFFFFF"/>
                </a:solidFill>
                <a:latin typeface="Arial"/>
                <a:ea typeface="Arial"/>
                <a:cs typeface="Arial"/>
                <a:sym typeface="Arial"/>
              </a:rPr>
            </a:br>
            <a:r>
              <a:rPr lang="en" sz="2400">
                <a:solidFill>
                  <a:srgbClr val="FFFFFF"/>
                </a:solidFill>
                <a:latin typeface="Arial"/>
                <a:ea typeface="Arial"/>
                <a:cs typeface="Arial"/>
                <a:sym typeface="Arial"/>
              </a:rPr>
              <a:t>on the cover of Time magazine</a:t>
            </a:r>
            <a:endParaRPr sz="24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pic>
        <p:nvPicPr>
          <p:cNvPr id="215" name="Google Shape;215;p36"/>
          <p:cNvPicPr preferRelativeResize="0"/>
          <p:nvPr/>
        </p:nvPicPr>
        <p:blipFill>
          <a:blip r:embed="rId3">
            <a:alphaModFix/>
          </a:blip>
          <a:stretch>
            <a:fillRect/>
          </a:stretch>
        </p:blipFill>
        <p:spPr>
          <a:xfrm>
            <a:off x="6679650" y="445025"/>
            <a:ext cx="2152650" cy="2705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Summertime is an aria composed by George Gershwin for the 1935 opera Porgy and Bess. The lyrics are by DuBose and Dorothy Heyward, and Ira Gershwin. The song soon became a popular jazz standard. &#10;Clara: Paula Ingram(sung by Harolyn Blackwell) &#10;The London Philharmonic conducted by Sir Simon Rattle &#10;The Glyndebourne Chorus &#10;.......................................................................................................... &#10;Summertime, &#10;And the livin' is easy &#10;Fish are jumpin' &#10;And the cotton is high &#10; &#10;Your daddy's rich &#10;And your mamma's good lookin' &#10;So hush little baby &#10;Don't you cry &#10; &#10;One of these mornings &#10;You're going to rise up singing &#10;Then you'll spread your wings &#10;And you'll take to the sky &#10; &#10;But till that morning &#10;There's a'nothing can harm you &#10;With daddy and mamma standing by" id="222" name="Google Shape;222;p37" title="Porgy &amp; Bess &quot;Summertime&quot;">
            <a:hlinkClick r:id="rId3"/>
          </p:cNvPr>
          <p:cNvPicPr preferRelativeResize="0"/>
          <p:nvPr/>
        </p:nvPicPr>
        <p:blipFill>
          <a:blip r:embed="rId4">
            <a:alphaModFix/>
          </a:blip>
          <a:stretch>
            <a:fillRect/>
          </a:stretch>
        </p:blipFill>
        <p:spPr>
          <a:xfrm>
            <a:off x="948333" y="0"/>
            <a:ext cx="685799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Edward Gardner conducts the Royal Academy of Music Symphony Orchestra for George Gershwin's Rhapsody in Blue with soloist Adrian Brendle." id="229" name="Google Shape;229;p38" title="Gershwin Rhapsody in Blue">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222800" y="96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 Cage</a:t>
            </a:r>
            <a:endParaRPr/>
          </a:p>
        </p:txBody>
      </p:sp>
      <p:sp>
        <p:nvSpPr>
          <p:cNvPr id="235" name="Google Shape;235;p39"/>
          <p:cNvSpPr txBox="1"/>
          <p:nvPr>
            <p:ph idx="1" type="body"/>
          </p:nvPr>
        </p:nvSpPr>
        <p:spPr>
          <a:xfrm>
            <a:off x="222800" y="16696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FFFF"/>
                </a:solidFill>
                <a:latin typeface="Arial"/>
                <a:ea typeface="Arial"/>
                <a:cs typeface="Arial"/>
                <a:sym typeface="Arial"/>
              </a:rPr>
              <a:t>•Chance music</a:t>
            </a:r>
            <a:endParaRPr sz="2800">
              <a:solidFill>
                <a:srgbClr val="FFFFFF"/>
              </a:solidFill>
              <a:latin typeface="Arial"/>
              <a:ea typeface="Arial"/>
              <a:cs typeface="Arial"/>
              <a:sym typeface="Arial"/>
            </a:endParaRPr>
          </a:p>
          <a:p>
            <a:pPr indent="0" lvl="0" marL="0" rtl="0" algn="l">
              <a:spcBef>
                <a:spcPts val="0"/>
              </a:spcBef>
              <a:spcAft>
                <a:spcPts val="0"/>
              </a:spcAft>
              <a:buNone/>
            </a:pPr>
            <a:r>
              <a:rPr lang="en" sz="2800">
                <a:solidFill>
                  <a:srgbClr val="FFFFFF"/>
                </a:solidFill>
                <a:latin typeface="Arial"/>
                <a:ea typeface="Arial"/>
                <a:cs typeface="Arial"/>
                <a:sym typeface="Arial"/>
              </a:rPr>
              <a:t>•Prepared piano</a:t>
            </a:r>
            <a:endParaRPr sz="28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pic>
        <p:nvPicPr>
          <p:cNvPr id="236" name="Google Shape;236;p39"/>
          <p:cNvPicPr preferRelativeResize="0"/>
          <p:nvPr/>
        </p:nvPicPr>
        <p:blipFill>
          <a:blip r:embed="rId3">
            <a:alphaModFix/>
          </a:blip>
          <a:stretch>
            <a:fillRect/>
          </a:stretch>
        </p:blipFill>
        <p:spPr>
          <a:xfrm>
            <a:off x="4212663" y="1728675"/>
            <a:ext cx="4619625" cy="2590800"/>
          </a:xfrm>
          <a:prstGeom prst="rect">
            <a:avLst/>
          </a:prstGeom>
          <a:noFill/>
          <a:ln>
            <a:noFill/>
          </a:ln>
        </p:spPr>
      </p:pic>
      <p:sp>
        <p:nvSpPr>
          <p:cNvPr id="237" name="Google Shape;237;p39"/>
          <p:cNvSpPr txBox="1"/>
          <p:nvPr>
            <p:ph type="title"/>
          </p:nvPr>
        </p:nvSpPr>
        <p:spPr>
          <a:xfrm>
            <a:off x="222800" y="254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1945 onwards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Sonata V by John Cage for Prepared Piano, from Sonatas and Interludes, performed by Inara Ferreira. &#10;Recorded at the FAU Theater - Florida Atlantic University, Boca Raton - FL" id="244" name="Google Shape;244;p40" title="John Cage - Sonata V (from Sonatas and Interludes) - Inara Ferreira, prepared piano">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Following measures taken by the Federal and regional authorities in Germany to contain the corona pandemic, the Philharmonie Berlin will be closed from 2 to 30 November 2020. In view of this, the Berliner Philharmoniker and their chief conductor Kirill Petrenko added another work, 4‘33‘‘ by John Cage, to their concert from 31 October.&#10;&#10;http://www.berliner-philharmoniker.de&#10;http://www.digitalconcerthall.com" id="251" name="Google Shape;251;p41" title="John Cage: 4'33'' / Petrenko · Berliner Philharmoniker">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Characteristics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rPr b="1" lang="en" u="sng">
                <a:solidFill>
                  <a:srgbClr val="FFFFFF"/>
                </a:solidFill>
                <a:latin typeface="Arial"/>
                <a:ea typeface="Arial"/>
                <a:cs typeface="Arial"/>
                <a:sym typeface="Arial"/>
              </a:rPr>
              <a:t>Tone color:</a:t>
            </a:r>
            <a:endParaRPr b="1" u="sng">
              <a:solidFill>
                <a:srgbClr val="FFFFFF"/>
              </a:solidFill>
              <a:latin typeface="Arial"/>
              <a:ea typeface="Arial"/>
              <a:cs typeface="Arial"/>
              <a:sym typeface="Arial"/>
            </a:endParaRPr>
          </a:p>
          <a:p>
            <a:pPr indent="0" lvl="0" marL="0" rtl="0" algn="l">
              <a:spcBef>
                <a:spcPts val="800"/>
              </a:spcBef>
              <a:spcAft>
                <a:spcPts val="0"/>
              </a:spcAft>
              <a:buNone/>
            </a:pPr>
            <a:r>
              <a:rPr lang="en">
                <a:solidFill>
                  <a:srgbClr val="FFFFFF"/>
                </a:solidFill>
                <a:latin typeface="Arial"/>
                <a:ea typeface="Arial"/>
                <a:cs typeface="Arial"/>
                <a:sym typeface="Arial"/>
              </a:rPr>
              <a:t>•Noiselike &amp; percussive sound are often used</a:t>
            </a:r>
            <a:endParaRPr>
              <a:solidFill>
                <a:srgbClr val="FFFFFF"/>
              </a:solidFill>
              <a:latin typeface="Arial"/>
              <a:ea typeface="Arial"/>
              <a:cs typeface="Arial"/>
              <a:sym typeface="Arial"/>
            </a:endParaRPr>
          </a:p>
          <a:p>
            <a:pPr indent="0" lvl="0" marL="0" rtl="0" algn="l">
              <a:spcBef>
                <a:spcPts val="800"/>
              </a:spcBef>
              <a:spcAft>
                <a:spcPts val="0"/>
              </a:spcAft>
              <a:buNone/>
            </a:pPr>
            <a:r>
              <a:rPr lang="en">
                <a:solidFill>
                  <a:srgbClr val="FFFFFF"/>
                </a:solidFill>
                <a:latin typeface="Arial"/>
                <a:ea typeface="Arial"/>
                <a:cs typeface="Arial"/>
                <a:sym typeface="Arial"/>
              </a:rPr>
              <a:t>•Instruments are played from the very top / very bottom of their ranges</a:t>
            </a:r>
            <a:endParaRPr>
              <a:solidFill>
                <a:srgbClr val="FFFFFF"/>
              </a:solidFill>
              <a:latin typeface="Arial"/>
              <a:ea typeface="Arial"/>
              <a:cs typeface="Arial"/>
              <a:sym typeface="Arial"/>
            </a:endParaRPr>
          </a:p>
          <a:p>
            <a:pPr indent="0" lvl="0" marL="0" rtl="0" algn="l">
              <a:spcBef>
                <a:spcPts val="800"/>
              </a:spcBef>
              <a:spcAft>
                <a:spcPts val="0"/>
              </a:spcAft>
              <a:buNone/>
            </a:pPr>
            <a:r>
              <a:rPr lang="en">
                <a:solidFill>
                  <a:srgbClr val="FFFFFF"/>
                </a:solidFill>
                <a:latin typeface="Arial"/>
                <a:ea typeface="Arial"/>
                <a:cs typeface="Arial"/>
                <a:sym typeface="Arial"/>
              </a:rPr>
              <a:t>•Uncommon technique became normal: e.g. glissando</a:t>
            </a:r>
            <a:endParaRPr>
              <a:solidFill>
                <a:srgbClr val="FFFFFF"/>
              </a:solidFill>
              <a:latin typeface="Arial"/>
              <a:ea typeface="Arial"/>
              <a:cs typeface="Arial"/>
              <a:sym typeface="Arial"/>
            </a:endParaRPr>
          </a:p>
          <a:p>
            <a:pPr indent="0" lvl="0" marL="0" rtl="0" algn="l">
              <a:spcBef>
                <a:spcPts val="800"/>
              </a:spcBef>
              <a:spcAft>
                <a:spcPts val="0"/>
              </a:spcAft>
              <a:buNone/>
            </a:pPr>
            <a:r>
              <a:rPr lang="en">
                <a:solidFill>
                  <a:srgbClr val="FFFFFF"/>
                </a:solidFill>
                <a:latin typeface="Arial"/>
                <a:ea typeface="Arial"/>
                <a:cs typeface="Arial"/>
                <a:sym typeface="Arial"/>
              </a:rPr>
              <a:t>•Occasional use of noisemakers: e.g. typewriters, sirens, automobile brake drums</a:t>
            </a:r>
            <a:endParaRPr>
              <a:solidFill>
                <a:srgbClr val="FFFFFF"/>
              </a:solidFill>
              <a:latin typeface="Arial"/>
              <a:ea typeface="Arial"/>
              <a:cs typeface="Arial"/>
              <a:sym typeface="Arial"/>
            </a:endParaRPr>
          </a:p>
          <a:p>
            <a:pPr indent="0" lvl="0" marL="0" rtl="0" algn="l">
              <a:spcBef>
                <a:spcPts val="800"/>
              </a:spcBef>
              <a:spcAft>
                <a:spcPts val="0"/>
              </a:spcAft>
              <a:buNone/>
            </a:pPr>
            <a:r>
              <a:rPr lang="en">
                <a:solidFill>
                  <a:srgbClr val="FFFFFF"/>
                </a:solidFill>
                <a:latin typeface="Arial"/>
                <a:ea typeface="Arial"/>
                <a:cs typeface="Arial"/>
                <a:sym typeface="Arial"/>
              </a:rPr>
              <a:t>•Piano is often used to add a percussive edge to the sound of an orchestra; in contrast to the romantics, who wanted the instrument to ‘sing’</a:t>
            </a:r>
            <a:endParaRPr>
              <a:solidFill>
                <a:srgbClr val="FFFFFF"/>
              </a:solidFill>
              <a:latin typeface="Arial"/>
              <a:ea typeface="Arial"/>
              <a:cs typeface="Arial"/>
              <a:sym typeface="Arial"/>
            </a:endParaRPr>
          </a:p>
          <a:p>
            <a:pPr indent="0" lvl="0" marL="0" rtl="0" algn="l">
              <a:spcBef>
                <a:spcPts val="0"/>
              </a:spcBef>
              <a:spcAft>
                <a:spcPts val="1600"/>
              </a:spcAft>
              <a:buNone/>
            </a:pPr>
            <a:r>
              <a:t/>
            </a:r>
            <a:endParaRPr sz="12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Edgard Varese (1883 - 1965)</a:t>
            </a:r>
            <a:endParaRPr/>
          </a:p>
        </p:txBody>
      </p:sp>
      <p:sp>
        <p:nvSpPr>
          <p:cNvPr id="257" name="Google Shape;257;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Arial"/>
                <a:ea typeface="Arial"/>
                <a:cs typeface="Arial"/>
                <a:sym typeface="Arial"/>
              </a:rPr>
              <a:t>•“Liberation of sound” vision</a:t>
            </a:r>
            <a:endParaRPr sz="2400">
              <a:solidFill>
                <a:srgbClr val="FFFFFF"/>
              </a:solidFill>
              <a:latin typeface="Arial"/>
              <a:ea typeface="Arial"/>
              <a:cs typeface="Arial"/>
              <a:sym typeface="Arial"/>
            </a:endParaRPr>
          </a:p>
          <a:p>
            <a:pPr indent="0" lvl="0" marL="0" rtl="0" algn="l">
              <a:spcBef>
                <a:spcPts val="0"/>
              </a:spcBef>
              <a:spcAft>
                <a:spcPts val="0"/>
              </a:spcAft>
              <a:buNone/>
            </a:pPr>
            <a:r>
              <a:rPr lang="en" sz="2400">
                <a:solidFill>
                  <a:srgbClr val="FFFFFF"/>
                </a:solidFill>
                <a:latin typeface="Arial"/>
                <a:ea typeface="Arial"/>
                <a:cs typeface="Arial"/>
                <a:sym typeface="Arial"/>
              </a:rPr>
              <a:t>•Created in tape studio</a:t>
            </a:r>
            <a:endParaRPr sz="2400">
              <a:solidFill>
                <a:srgbClr val="FFFFFF"/>
              </a:solidFill>
              <a:latin typeface="Arial"/>
              <a:ea typeface="Arial"/>
              <a:cs typeface="Arial"/>
              <a:sym typeface="Arial"/>
            </a:endParaRPr>
          </a:p>
          <a:p>
            <a:pPr indent="0" lvl="0" marL="0" rtl="0" algn="l">
              <a:spcBef>
                <a:spcPts val="0"/>
              </a:spcBef>
              <a:spcAft>
                <a:spcPts val="0"/>
              </a:spcAft>
              <a:buNone/>
            </a:pPr>
            <a:r>
              <a:rPr lang="en" sz="2400">
                <a:solidFill>
                  <a:srgbClr val="FFFFFF"/>
                </a:solidFill>
                <a:latin typeface="Arial"/>
                <a:ea typeface="Arial"/>
                <a:cs typeface="Arial"/>
                <a:sym typeface="Arial"/>
              </a:rPr>
              <a:t>•Designed to heard in the pavilion of </a:t>
            </a:r>
            <a:br>
              <a:rPr lang="en" sz="2400">
                <a:solidFill>
                  <a:srgbClr val="FFFFFF"/>
                </a:solidFill>
                <a:latin typeface="Arial"/>
                <a:ea typeface="Arial"/>
                <a:cs typeface="Arial"/>
                <a:sym typeface="Arial"/>
              </a:rPr>
            </a:br>
            <a:r>
              <a:rPr lang="en" sz="2400">
                <a:solidFill>
                  <a:srgbClr val="FFFFFF"/>
                </a:solidFill>
                <a:latin typeface="Arial"/>
                <a:ea typeface="Arial"/>
                <a:cs typeface="Arial"/>
                <a:sym typeface="Arial"/>
              </a:rPr>
              <a:t>Philips Radio Corporation</a:t>
            </a:r>
            <a:endParaRPr sz="2400">
              <a:solidFill>
                <a:srgbClr val="FFFFFF"/>
              </a:solidFill>
              <a:latin typeface="Arial"/>
              <a:ea typeface="Arial"/>
              <a:cs typeface="Arial"/>
              <a:sym typeface="Arial"/>
            </a:endParaRPr>
          </a:p>
          <a:p>
            <a:pPr indent="0" lvl="0" marL="0" rtl="0" algn="l">
              <a:spcBef>
                <a:spcPts val="0"/>
              </a:spcBef>
              <a:spcAft>
                <a:spcPts val="0"/>
              </a:spcAft>
              <a:buNone/>
            </a:pPr>
            <a:r>
              <a:rPr lang="en" sz="2400">
                <a:solidFill>
                  <a:srgbClr val="FFFFFF"/>
                </a:solidFill>
                <a:latin typeface="Arial"/>
                <a:ea typeface="Arial"/>
                <a:cs typeface="Arial"/>
                <a:sym typeface="Arial"/>
              </a:rPr>
              <a:t>•Collaborated with the architect </a:t>
            </a:r>
            <a:br>
              <a:rPr lang="en" sz="2400">
                <a:solidFill>
                  <a:srgbClr val="FFFFFF"/>
                </a:solidFill>
                <a:latin typeface="Arial"/>
                <a:ea typeface="Arial"/>
                <a:cs typeface="Arial"/>
                <a:sym typeface="Arial"/>
              </a:rPr>
            </a:br>
            <a:r>
              <a:rPr lang="en" sz="2400">
                <a:solidFill>
                  <a:srgbClr val="FFFFFF"/>
                </a:solidFill>
                <a:latin typeface="Arial"/>
                <a:ea typeface="Arial"/>
                <a:cs typeface="Arial"/>
                <a:sym typeface="Arial"/>
              </a:rPr>
              <a:t>Le Corbusier</a:t>
            </a:r>
            <a:endParaRPr sz="2400">
              <a:solidFill>
                <a:srgbClr val="FFFFFF"/>
              </a:solidFill>
              <a:latin typeface="Arial"/>
              <a:ea typeface="Arial"/>
              <a:cs typeface="Arial"/>
              <a:sym typeface="Arial"/>
            </a:endParaRPr>
          </a:p>
          <a:p>
            <a:pPr indent="0" lvl="0" marL="0" rtl="0" algn="l">
              <a:spcBef>
                <a:spcPts val="0"/>
              </a:spcBef>
              <a:spcAft>
                <a:spcPts val="0"/>
              </a:spcAft>
              <a:buNone/>
            </a:pPr>
            <a:r>
              <a:t/>
            </a:r>
            <a:endParaRPr sz="2400">
              <a:solidFill>
                <a:srgbClr val="FFFFFF"/>
              </a:solidFill>
              <a:latin typeface="Arial"/>
              <a:ea typeface="Arial"/>
              <a:cs typeface="Arial"/>
              <a:sym typeface="Arial"/>
            </a:endParaRPr>
          </a:p>
          <a:p>
            <a:pPr indent="0" lvl="0" marL="0" rtl="0" algn="l">
              <a:spcBef>
                <a:spcPts val="0"/>
              </a:spcBef>
              <a:spcAft>
                <a:spcPts val="1600"/>
              </a:spcAft>
              <a:buNone/>
            </a:pPr>
            <a:r>
              <a:t/>
            </a:r>
            <a:endParaRPr>
              <a:solidFill>
                <a:srgbClr val="FFFFFF"/>
              </a:solidFill>
            </a:endParaRPr>
          </a:p>
        </p:txBody>
      </p:sp>
      <p:pic>
        <p:nvPicPr>
          <p:cNvPr id="258" name="Google Shape;258;p42"/>
          <p:cNvPicPr preferRelativeResize="0"/>
          <p:nvPr/>
        </p:nvPicPr>
        <p:blipFill>
          <a:blip r:embed="rId3">
            <a:alphaModFix/>
          </a:blip>
          <a:stretch>
            <a:fillRect/>
          </a:stretch>
        </p:blipFill>
        <p:spPr>
          <a:xfrm>
            <a:off x="6270063" y="445025"/>
            <a:ext cx="2562225" cy="3619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10;Poème électronique (English Translation: &quot;Electronic Poem&quot;) is an 8-minute piece of electronic music by composer Edgard Varèse, written for the Philips Pavilion at the 1958 Brussels World’s Fair. The Philips corporation commissioned Le Corbusier to design the pavilion, which was intended as a showcase of their engineering progress. Le Corbusier came up with the title Poème électronique, saying he wanted to create a &quot;poem in a bottle&quot;. Varèse composed the piece with the intention of creating a liberation between sounds and as a result uses noises not usually considered &quot;musical&quot; throughout the piece.&#10;http://en.wikipedia.org/wiki/Po%C3%A8me_%C3%A9lectronique" id="265" name="Google Shape;265;p43" title="Varese-Edgard-and-Le-Corbusier_Poeme-Electronique_1958">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George Crumb (1929)</a:t>
            </a:r>
            <a:endParaRPr/>
          </a:p>
        </p:txBody>
      </p:sp>
      <p:sp>
        <p:nvSpPr>
          <p:cNvPr id="271" name="Google Shape;271;p44"/>
          <p:cNvSpPr txBox="1"/>
          <p:nvPr>
            <p:ph idx="1" type="body"/>
          </p:nvPr>
        </p:nvSpPr>
        <p:spPr>
          <a:xfrm>
            <a:off x="311700" y="1152475"/>
            <a:ext cx="8520600" cy="19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Arial"/>
                <a:ea typeface="Arial"/>
                <a:cs typeface="Arial"/>
                <a:sym typeface="Arial"/>
              </a:rPr>
              <a:t>•Personal and emotionally intense</a:t>
            </a:r>
            <a:endParaRPr sz="2400">
              <a:solidFill>
                <a:srgbClr val="FFFFFF"/>
              </a:solidFill>
              <a:latin typeface="Arial"/>
              <a:ea typeface="Arial"/>
              <a:cs typeface="Arial"/>
              <a:sym typeface="Arial"/>
            </a:endParaRPr>
          </a:p>
          <a:p>
            <a:pPr indent="0" lvl="0" marL="0" rtl="0" algn="l">
              <a:spcBef>
                <a:spcPts val="0"/>
              </a:spcBef>
              <a:spcAft>
                <a:spcPts val="0"/>
              </a:spcAft>
              <a:buNone/>
            </a:pPr>
            <a:r>
              <a:rPr lang="en" sz="2400">
                <a:solidFill>
                  <a:srgbClr val="FFFFFF"/>
                </a:solidFill>
                <a:latin typeface="Arial"/>
                <a:ea typeface="Arial"/>
                <a:cs typeface="Arial"/>
                <a:sym typeface="Arial"/>
              </a:rPr>
              <a:t>•Distinguished by imaginative use of </a:t>
            </a:r>
            <a:br>
              <a:rPr lang="en" sz="2400">
                <a:solidFill>
                  <a:srgbClr val="FFFFFF"/>
                </a:solidFill>
                <a:latin typeface="Arial"/>
                <a:ea typeface="Arial"/>
                <a:cs typeface="Arial"/>
                <a:sym typeface="Arial"/>
              </a:rPr>
            </a:br>
            <a:r>
              <a:rPr lang="en" sz="2400">
                <a:solidFill>
                  <a:srgbClr val="FFFFFF"/>
                </a:solidFill>
                <a:latin typeface="Arial"/>
                <a:ea typeface="Arial"/>
                <a:cs typeface="Arial"/>
                <a:sym typeface="Arial"/>
              </a:rPr>
              <a:t>novel and delicate tone colors</a:t>
            </a:r>
            <a:endParaRPr sz="2400">
              <a:solidFill>
                <a:srgbClr val="FFFFFF"/>
              </a:solidFill>
              <a:latin typeface="Arial"/>
              <a:ea typeface="Arial"/>
              <a:cs typeface="Arial"/>
              <a:sym typeface="Arial"/>
            </a:endParaRPr>
          </a:p>
          <a:p>
            <a:pPr indent="0" lvl="0" marL="0" rtl="0" algn="l">
              <a:spcBef>
                <a:spcPts val="0"/>
              </a:spcBef>
              <a:spcAft>
                <a:spcPts val="0"/>
              </a:spcAft>
              <a:buNone/>
            </a:pPr>
            <a:r>
              <a:rPr lang="en" sz="2400">
                <a:solidFill>
                  <a:srgbClr val="FFFFFF"/>
                </a:solidFill>
                <a:latin typeface="Arial"/>
                <a:ea typeface="Arial"/>
                <a:cs typeface="Arial"/>
                <a:sym typeface="Arial"/>
              </a:rPr>
              <a:t>•Ancient Voices of Children (1970)</a:t>
            </a:r>
            <a:endParaRPr sz="2400">
              <a:solidFill>
                <a:srgbClr val="FFFFFF"/>
              </a:solidFill>
              <a:latin typeface="Arial"/>
              <a:ea typeface="Arial"/>
              <a:cs typeface="Arial"/>
              <a:sym typeface="Arial"/>
            </a:endParaRPr>
          </a:p>
          <a:p>
            <a:pPr indent="0" lvl="0" marL="0" rtl="0" algn="l">
              <a:spcBef>
                <a:spcPts val="0"/>
              </a:spcBef>
              <a:spcAft>
                <a:spcPts val="0"/>
              </a:spcAft>
              <a:buNone/>
            </a:pPr>
            <a:r>
              <a:t/>
            </a:r>
            <a:endParaRPr sz="24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pic>
        <p:nvPicPr>
          <p:cNvPr id="272" name="Google Shape;272;p44"/>
          <p:cNvPicPr preferRelativeResize="0"/>
          <p:nvPr/>
        </p:nvPicPr>
        <p:blipFill>
          <a:blip r:embed="rId3">
            <a:alphaModFix/>
          </a:blip>
          <a:stretch>
            <a:fillRect/>
          </a:stretch>
        </p:blipFill>
        <p:spPr>
          <a:xfrm>
            <a:off x="6117663" y="445025"/>
            <a:ext cx="2714625" cy="2705100"/>
          </a:xfrm>
          <a:prstGeom prst="rect">
            <a:avLst/>
          </a:prstGeom>
          <a:noFill/>
          <a:ln>
            <a:noFill/>
          </a:ln>
        </p:spPr>
      </p:pic>
      <p:sp>
        <p:nvSpPr>
          <p:cNvPr id="273" name="Google Shape;273;p44"/>
          <p:cNvSpPr txBox="1"/>
          <p:nvPr/>
        </p:nvSpPr>
        <p:spPr>
          <a:xfrm>
            <a:off x="494100" y="3410525"/>
            <a:ext cx="81558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800">
                <a:solidFill>
                  <a:srgbClr val="FFFFFF"/>
                </a:solidFill>
              </a:rPr>
              <a:t>"I was intrigued by the idea of juxtaposing the seemingly incongruous: a suggestion of flamenco with a baroque quotation, or a reminiscence of Mahler with a breath of the Orient."</a:t>
            </a:r>
            <a:endParaRPr i="1" sz="1800">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0" name="Google Shape;280;p45"/>
          <p:cNvPicPr preferRelativeResize="0"/>
          <p:nvPr/>
        </p:nvPicPr>
        <p:blipFill>
          <a:blip r:embed="rId3">
            <a:alphaModFix/>
          </a:blip>
          <a:stretch>
            <a:fillRect/>
          </a:stretch>
        </p:blipFill>
        <p:spPr>
          <a:xfrm>
            <a:off x="2035750" y="0"/>
            <a:ext cx="5072500" cy="51434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George Crumb: Ancient Voices of Children | Live-Konzert, Liederhalle Stuttgart, 22.2.2019&#10;Sophia Burgos, Sopran&#10;Johannes Rempp, Knabensopran des collegium iuvenum Stuttgart&#10;SWR Symphonieorchester&#10;Dirigent: Teodor Currentzis&#10;&#10;SWR Classic - Klangvielfalt erleben!&#10;Web: http://www.SWRClassic.de/konzertvideos&#10;Facebook: https://www.facebook.com/SWRClassic&#10;Twitter: https://twitter.com/SWRSymphonie" id="287" name="Google Shape;287;p46" title="Teodor Currentzis | George Crumb: Ancient Voices of Children | SWR Symphonieorchester">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Harmony</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rPr lang="en" sz="1900">
                <a:solidFill>
                  <a:srgbClr val="FFFFFF"/>
                </a:solidFill>
                <a:latin typeface="Arial"/>
                <a:ea typeface="Arial"/>
                <a:cs typeface="Arial"/>
                <a:sym typeface="Arial"/>
              </a:rPr>
              <a:t>•New chord structures are introduced</a:t>
            </a:r>
            <a:endParaRPr sz="1900">
              <a:solidFill>
                <a:srgbClr val="FFFFFF"/>
              </a:solidFill>
              <a:latin typeface="Arial"/>
              <a:ea typeface="Arial"/>
              <a:cs typeface="Arial"/>
              <a:sym typeface="Arial"/>
            </a:endParaRPr>
          </a:p>
          <a:p>
            <a:pPr indent="0" lvl="0" marL="0" rtl="0" algn="l">
              <a:spcBef>
                <a:spcPts val="800"/>
              </a:spcBef>
              <a:spcAft>
                <a:spcPts val="0"/>
              </a:spcAft>
              <a:buNone/>
            </a:pPr>
            <a:r>
              <a:rPr lang="en" sz="1900">
                <a:solidFill>
                  <a:srgbClr val="FFFFFF"/>
                </a:solidFill>
                <a:latin typeface="Arial"/>
                <a:ea typeface="Arial"/>
                <a:cs typeface="Arial"/>
                <a:sym typeface="Arial"/>
              </a:rPr>
              <a:t>•Traditional distinction of consonance and dissonance chord are abandoned</a:t>
            </a:r>
            <a:endParaRPr sz="1900">
              <a:solidFill>
                <a:srgbClr val="FFFFFF"/>
              </a:solidFill>
              <a:latin typeface="Arial"/>
              <a:ea typeface="Arial"/>
              <a:cs typeface="Arial"/>
              <a:sym typeface="Arial"/>
            </a:endParaRPr>
          </a:p>
          <a:p>
            <a:pPr indent="0" lvl="0" marL="0" rtl="0" algn="l">
              <a:spcBef>
                <a:spcPts val="800"/>
              </a:spcBef>
              <a:spcAft>
                <a:spcPts val="0"/>
              </a:spcAft>
              <a:buNone/>
            </a:pPr>
            <a:r>
              <a:rPr lang="en" sz="1900">
                <a:solidFill>
                  <a:srgbClr val="FFFFFF"/>
                </a:solidFill>
                <a:latin typeface="Arial"/>
                <a:ea typeface="Arial"/>
                <a:cs typeface="Arial"/>
                <a:sym typeface="Arial"/>
              </a:rPr>
              <a:t>•20th century composers create fresh harmonies by placing one traditional chord against another,. Such a combination of two chords heard at the same time is called polychord.</a:t>
            </a:r>
            <a:endParaRPr sz="1900">
              <a:solidFill>
                <a:srgbClr val="FFFFFF"/>
              </a:solidFill>
              <a:latin typeface="Arial"/>
              <a:ea typeface="Arial"/>
              <a:cs typeface="Arial"/>
              <a:sym typeface="Arial"/>
            </a:endParaRPr>
          </a:p>
          <a:p>
            <a:pPr indent="0" lvl="0" marL="0" rtl="0" algn="l">
              <a:spcBef>
                <a:spcPts val="800"/>
              </a:spcBef>
              <a:spcAft>
                <a:spcPts val="0"/>
              </a:spcAft>
              <a:buNone/>
            </a:pPr>
            <a:r>
              <a:rPr lang="en" sz="1900">
                <a:solidFill>
                  <a:srgbClr val="FFFFFF"/>
                </a:solidFill>
                <a:latin typeface="Arial"/>
                <a:ea typeface="Arial"/>
                <a:cs typeface="Arial"/>
                <a:sym typeface="Arial"/>
              </a:rPr>
              <a:t>•Harmonic resources were also extended through the tone cluster (chord made up of tones only a half step or a whole step apart)</a:t>
            </a:r>
            <a:endParaRPr sz="1900">
              <a:solidFill>
                <a:srgbClr val="FFFFFF"/>
              </a:solidFill>
              <a:latin typeface="Arial"/>
              <a:ea typeface="Arial"/>
              <a:cs typeface="Arial"/>
              <a:sym typeface="Arial"/>
            </a:endParaRPr>
          </a:p>
          <a:p>
            <a:pPr indent="0" lvl="0" marL="0" rtl="0" algn="l">
              <a:spcBef>
                <a:spcPts val="0"/>
              </a:spcBef>
              <a:spcAft>
                <a:spcPts val="1600"/>
              </a:spcAft>
              <a:buNone/>
            </a:pPr>
            <a:r>
              <a:t/>
            </a:r>
            <a:endParaRPr sz="13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Rhythm</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rPr lang="en" sz="1600">
                <a:solidFill>
                  <a:srgbClr val="FFFFFF"/>
                </a:solidFill>
                <a:latin typeface="Arial"/>
                <a:ea typeface="Arial"/>
                <a:cs typeface="Arial"/>
                <a:sym typeface="Arial"/>
              </a:rPr>
              <a:t>•The rhythm vocabulary of music was expanded, with increased emphasis on irregularity and unpredictability.</a:t>
            </a:r>
            <a:endParaRPr sz="1600">
              <a:solidFill>
                <a:srgbClr val="FFFFFF"/>
              </a:solidFill>
              <a:latin typeface="Arial"/>
              <a:ea typeface="Arial"/>
              <a:cs typeface="Arial"/>
              <a:sym typeface="Arial"/>
            </a:endParaRPr>
          </a:p>
          <a:p>
            <a:pPr indent="0" lvl="0" marL="0" rtl="0" algn="l">
              <a:spcBef>
                <a:spcPts val="800"/>
              </a:spcBef>
              <a:spcAft>
                <a:spcPts val="0"/>
              </a:spcAft>
              <a:buNone/>
            </a:pPr>
            <a:r>
              <a:rPr lang="en" sz="1600">
                <a:solidFill>
                  <a:srgbClr val="FFFFFF"/>
                </a:solidFill>
                <a:latin typeface="Arial"/>
                <a:ea typeface="Arial"/>
                <a:cs typeface="Arial"/>
                <a:sym typeface="Arial"/>
              </a:rPr>
              <a:t>•Rhythm is used to generate power, drive and excitement</a:t>
            </a:r>
            <a:endParaRPr sz="1600">
              <a:solidFill>
                <a:srgbClr val="FFFFFF"/>
              </a:solidFill>
              <a:latin typeface="Arial"/>
              <a:ea typeface="Arial"/>
              <a:cs typeface="Arial"/>
              <a:sym typeface="Arial"/>
            </a:endParaRPr>
          </a:p>
          <a:p>
            <a:pPr indent="0" lvl="0" marL="0" rtl="0" algn="l">
              <a:spcBef>
                <a:spcPts val="800"/>
              </a:spcBef>
              <a:spcAft>
                <a:spcPts val="0"/>
              </a:spcAft>
              <a:buNone/>
            </a:pPr>
            <a:r>
              <a:rPr lang="en" sz="1600">
                <a:solidFill>
                  <a:srgbClr val="FFFFFF"/>
                </a:solidFill>
                <a:latin typeface="Arial"/>
                <a:ea typeface="Arial"/>
                <a:cs typeface="Arial"/>
                <a:sym typeface="Arial"/>
              </a:rPr>
              <a:t>•In many 20th century compositions, beats are grouped irregularly.</a:t>
            </a:r>
            <a:endParaRPr sz="1600">
              <a:solidFill>
                <a:srgbClr val="FFFFFF"/>
              </a:solidFill>
              <a:latin typeface="Arial"/>
              <a:ea typeface="Arial"/>
              <a:cs typeface="Arial"/>
              <a:sym typeface="Arial"/>
            </a:endParaRPr>
          </a:p>
          <a:p>
            <a:pPr indent="0" lvl="0" marL="0" rtl="0" algn="l">
              <a:spcBef>
                <a:spcPts val="800"/>
              </a:spcBef>
              <a:spcAft>
                <a:spcPts val="0"/>
              </a:spcAft>
              <a:buNone/>
            </a:pPr>
            <a:r>
              <a:rPr lang="en" sz="1600">
                <a:solidFill>
                  <a:srgbClr val="FFFFFF"/>
                </a:solidFill>
                <a:latin typeface="Arial"/>
                <a:ea typeface="Arial"/>
                <a:cs typeface="Arial"/>
                <a:sym typeface="Arial"/>
              </a:rPr>
              <a:t>•In some modern music the meter changes with almost every bar. (1-2-3, 1-2-3-4, 1-2-3-4-5, 1-2-3, 1-2-3-4 etc.)</a:t>
            </a:r>
            <a:endParaRPr sz="1600">
              <a:solidFill>
                <a:srgbClr val="FFFFFF"/>
              </a:solidFill>
              <a:latin typeface="Arial"/>
              <a:ea typeface="Arial"/>
              <a:cs typeface="Arial"/>
              <a:sym typeface="Arial"/>
            </a:endParaRPr>
          </a:p>
          <a:p>
            <a:pPr indent="0" lvl="0" marL="0" rtl="0" algn="l">
              <a:spcBef>
                <a:spcPts val="800"/>
              </a:spcBef>
              <a:spcAft>
                <a:spcPts val="0"/>
              </a:spcAft>
              <a:buNone/>
            </a:pPr>
            <a:r>
              <a:rPr lang="en" sz="1600">
                <a:solidFill>
                  <a:srgbClr val="FFFFFF"/>
                </a:solidFill>
                <a:latin typeface="Arial"/>
                <a:ea typeface="Arial"/>
                <a:cs typeface="Arial"/>
                <a:sym typeface="Arial"/>
              </a:rPr>
              <a:t>•The rhythmic resources of 20th century music were also expanded through unconventional meters (meter with 5 / 7 beats to the measure) e.g. 8 quick pulses in a measure may be subdivided 3+3+2</a:t>
            </a:r>
            <a:endParaRPr sz="1600">
              <a:solidFill>
                <a:srgbClr val="FFFFFF"/>
              </a:solidFill>
              <a:latin typeface="Arial"/>
              <a:ea typeface="Arial"/>
              <a:cs typeface="Arial"/>
              <a:sym typeface="Arial"/>
            </a:endParaRPr>
          </a:p>
          <a:p>
            <a:pPr indent="0" lvl="0" marL="0" rtl="0" algn="l">
              <a:spcBef>
                <a:spcPts val="0"/>
              </a:spcBef>
              <a:spcAft>
                <a:spcPts val="1600"/>
              </a:spcAft>
              <a:buNone/>
            </a:pPr>
            <a:r>
              <a:t/>
            </a:r>
            <a:endParaRPr sz="10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Melody</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rPr lang="en" sz="2100">
                <a:solidFill>
                  <a:srgbClr val="FFFFFF"/>
                </a:solidFill>
                <a:latin typeface="Arial"/>
                <a:ea typeface="Arial"/>
                <a:cs typeface="Arial"/>
                <a:sym typeface="Arial"/>
              </a:rPr>
              <a:t>•Melodies are difficult to sing &amp; unpredictable due to the rhythmic irregularity and changing meters</a:t>
            </a:r>
            <a:endParaRPr sz="2100">
              <a:solidFill>
                <a:srgbClr val="FFFFFF"/>
              </a:solidFill>
              <a:latin typeface="Arial"/>
              <a:ea typeface="Arial"/>
              <a:cs typeface="Arial"/>
              <a:sym typeface="Arial"/>
            </a:endParaRPr>
          </a:p>
          <a:p>
            <a:pPr indent="0" lvl="0" marL="0" rtl="0" algn="l">
              <a:spcBef>
                <a:spcPts val="800"/>
              </a:spcBef>
              <a:spcAft>
                <a:spcPts val="0"/>
              </a:spcAft>
              <a:buNone/>
            </a:pPr>
            <a:r>
              <a:rPr lang="en" sz="2100">
                <a:solidFill>
                  <a:srgbClr val="FFFFFF"/>
                </a:solidFill>
                <a:latin typeface="Arial"/>
                <a:ea typeface="Arial"/>
                <a:cs typeface="Arial"/>
                <a:sym typeface="Arial"/>
              </a:rPr>
              <a:t>•Not tied to major / minor scale</a:t>
            </a:r>
            <a:endParaRPr sz="2100">
              <a:solidFill>
                <a:srgbClr val="FFFFFF"/>
              </a:solidFill>
              <a:latin typeface="Arial"/>
              <a:ea typeface="Arial"/>
              <a:cs typeface="Arial"/>
              <a:sym typeface="Arial"/>
            </a:endParaRPr>
          </a:p>
          <a:p>
            <a:pPr indent="0" lvl="0" marL="0" rtl="0" algn="l">
              <a:spcBef>
                <a:spcPts val="800"/>
              </a:spcBef>
              <a:spcAft>
                <a:spcPts val="0"/>
              </a:spcAft>
              <a:buNone/>
            </a:pPr>
            <a:r>
              <a:rPr lang="en" sz="2100">
                <a:solidFill>
                  <a:srgbClr val="FFFFFF"/>
                </a:solidFill>
                <a:latin typeface="Arial"/>
                <a:ea typeface="Arial"/>
                <a:cs typeface="Arial"/>
                <a:sym typeface="Arial"/>
              </a:rPr>
              <a:t>•Based on all twelve chromatic tones</a:t>
            </a:r>
            <a:endParaRPr sz="2100">
              <a:solidFill>
                <a:srgbClr val="FFFFFF"/>
              </a:solidFill>
              <a:latin typeface="Arial"/>
              <a:ea typeface="Arial"/>
              <a:cs typeface="Arial"/>
              <a:sym typeface="Arial"/>
            </a:endParaRPr>
          </a:p>
          <a:p>
            <a:pPr indent="0" lvl="0" marL="0" rtl="0" algn="l">
              <a:spcBef>
                <a:spcPts val="0"/>
              </a:spcBef>
              <a:spcAft>
                <a:spcPts val="1600"/>
              </a:spcAft>
              <a:buNone/>
            </a:pPr>
            <a:r>
              <a:t/>
            </a:r>
            <a:endParaRPr sz="15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 of Compositions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Three Main Music Development Trends</a:t>
            </a:r>
            <a:endParaRPr sz="2000"/>
          </a:p>
          <a:p>
            <a:pPr indent="-355600" lvl="0" marL="457200" rtl="0" algn="l">
              <a:spcBef>
                <a:spcPts val="1600"/>
              </a:spcBef>
              <a:spcAft>
                <a:spcPts val="0"/>
              </a:spcAft>
              <a:buSzPts val="2000"/>
              <a:buChar char="●"/>
            </a:pPr>
            <a:r>
              <a:rPr lang="en" sz="2000"/>
              <a:t>Impressionism</a:t>
            </a:r>
            <a:endParaRPr sz="2000"/>
          </a:p>
          <a:p>
            <a:pPr indent="-355600" lvl="0" marL="457200" rtl="0" algn="l">
              <a:spcBef>
                <a:spcPts val="0"/>
              </a:spcBef>
              <a:spcAft>
                <a:spcPts val="0"/>
              </a:spcAft>
              <a:buSzPts val="2000"/>
              <a:buChar char="●"/>
            </a:pPr>
            <a:r>
              <a:rPr lang="en" sz="2000"/>
              <a:t>Neoclassicism</a:t>
            </a:r>
            <a:endParaRPr sz="2000"/>
          </a:p>
          <a:p>
            <a:pPr indent="-355600" lvl="0" marL="457200" rtl="0" algn="l">
              <a:spcBef>
                <a:spcPts val="0"/>
              </a:spcBef>
              <a:spcAft>
                <a:spcPts val="0"/>
              </a:spcAft>
              <a:buSzPts val="2000"/>
              <a:buChar char="●"/>
            </a:pPr>
            <a:r>
              <a:rPr lang="en" sz="2000"/>
              <a:t>Expressionism</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Impressionism and Symbolism</a:t>
            </a:r>
            <a:endParaRPr/>
          </a:p>
        </p:txBody>
      </p:sp>
      <p:sp>
        <p:nvSpPr>
          <p:cNvPr id="102" name="Google Shape;102;p20"/>
          <p:cNvSpPr txBox="1"/>
          <p:nvPr>
            <p:ph idx="1" type="body"/>
          </p:nvPr>
        </p:nvSpPr>
        <p:spPr>
          <a:xfrm>
            <a:off x="311700" y="4568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Impression: Sunrise </a:t>
            </a:r>
            <a:r>
              <a:rPr i="1" lang="en"/>
              <a:t>by Claude Monet</a:t>
            </a:r>
            <a:endParaRPr i="1"/>
          </a:p>
        </p:txBody>
      </p:sp>
      <p:pic>
        <p:nvPicPr>
          <p:cNvPr id="103" name="Google Shape;103;p20"/>
          <p:cNvPicPr preferRelativeResize="0"/>
          <p:nvPr/>
        </p:nvPicPr>
        <p:blipFill>
          <a:blip r:embed="rId3">
            <a:alphaModFix/>
          </a:blip>
          <a:stretch>
            <a:fillRect/>
          </a:stretch>
        </p:blipFill>
        <p:spPr>
          <a:xfrm>
            <a:off x="2145131" y="1152472"/>
            <a:ext cx="4853743"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Impressionism</a:t>
            </a:r>
            <a:endParaRPr/>
          </a:p>
        </p:txBody>
      </p:sp>
      <p:sp>
        <p:nvSpPr>
          <p:cNvPr id="109" name="Google Shape;109;p21"/>
          <p:cNvSpPr txBox="1"/>
          <p:nvPr>
            <p:ph idx="1" type="body"/>
          </p:nvPr>
        </p:nvSpPr>
        <p:spPr>
          <a:xfrm>
            <a:off x="311700" y="1152475"/>
            <a:ext cx="8520600" cy="11328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rPr lang="en" sz="2000">
                <a:solidFill>
                  <a:srgbClr val="FFFFFF"/>
                </a:solidFill>
                <a:latin typeface="Arial"/>
                <a:ea typeface="Arial"/>
                <a:cs typeface="Arial"/>
                <a:sym typeface="Arial"/>
              </a:rPr>
              <a:t>•Musical style, which stresses tone color, atmosphere, and fluidity</a:t>
            </a:r>
            <a:endParaRPr sz="2000">
              <a:solidFill>
                <a:srgbClr val="FFFFFF"/>
              </a:solidFill>
              <a:latin typeface="Arial"/>
              <a:ea typeface="Arial"/>
              <a:cs typeface="Arial"/>
              <a:sym typeface="Arial"/>
            </a:endParaRPr>
          </a:p>
          <a:p>
            <a:pPr indent="0" lvl="0" marL="0" rtl="0" algn="l">
              <a:spcBef>
                <a:spcPts val="800"/>
              </a:spcBef>
              <a:spcAft>
                <a:spcPts val="0"/>
              </a:spcAft>
              <a:buNone/>
            </a:pPr>
            <a:r>
              <a:rPr lang="en" sz="2000">
                <a:solidFill>
                  <a:srgbClr val="FFFFFF"/>
                </a:solidFill>
                <a:latin typeface="Arial"/>
                <a:ea typeface="Arial"/>
                <a:cs typeface="Arial"/>
                <a:sym typeface="Arial"/>
              </a:rPr>
              <a:t>•Emphasis on the reality of the created paint surface itself.</a:t>
            </a:r>
            <a:endParaRPr sz="20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
        <p:nvSpPr>
          <p:cNvPr id="110" name="Google Shape;110;p21"/>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French symbolist Poetry</a:t>
            </a:r>
            <a:endParaRPr/>
          </a:p>
        </p:txBody>
      </p:sp>
      <p:sp>
        <p:nvSpPr>
          <p:cNvPr id="111" name="Google Shape;111;p21"/>
          <p:cNvSpPr txBox="1"/>
          <p:nvPr/>
        </p:nvSpPr>
        <p:spPr>
          <a:xfrm>
            <a:off x="311700" y="3027850"/>
            <a:ext cx="8736300" cy="285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FFFFFF"/>
                </a:solidFill>
              </a:rPr>
              <a:t>•Impressionist painters broke from traditional depictions of reality, writers called </a:t>
            </a:r>
            <a:r>
              <a:rPr i="1" lang="en" sz="2000">
                <a:solidFill>
                  <a:srgbClr val="FFFFFF"/>
                </a:solidFill>
              </a:rPr>
              <a:t>symbolists</a:t>
            </a:r>
            <a:r>
              <a:rPr lang="en" sz="2000">
                <a:solidFill>
                  <a:srgbClr val="FFFFFF"/>
                </a:solidFill>
              </a:rPr>
              <a:t> rebelled against the conventions of French poetry.</a:t>
            </a:r>
            <a:endParaRPr sz="2000">
              <a:solidFill>
                <a:srgbClr val="FFFFFF"/>
              </a:solidFill>
            </a:endParaRPr>
          </a:p>
          <a:p>
            <a:pPr indent="0" lvl="0" marL="0" rtl="0" algn="l">
              <a:lnSpc>
                <a:spcPct val="115000"/>
              </a:lnSpc>
              <a:spcBef>
                <a:spcPts val="0"/>
              </a:spcBef>
              <a:spcAft>
                <a:spcPts val="0"/>
              </a:spcAft>
              <a:buNone/>
            </a:pPr>
            <a:r>
              <a:rPr lang="en" sz="2000">
                <a:solidFill>
                  <a:srgbClr val="FFFFFF"/>
                </a:solidFill>
              </a:rPr>
              <a:t>•Artistic and literary movement that suggested ideas through symbols and emphasized the meaning behind the forms, lines, shapes, and colors.</a:t>
            </a:r>
            <a:endParaRPr sz="20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