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0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3" r:id="rId3"/>
    <p:sldId id="296" r:id="rId4"/>
    <p:sldId id="297" r:id="rId5"/>
    <p:sldId id="259" r:id="rId6"/>
    <p:sldId id="260" r:id="rId7"/>
    <p:sldId id="261" r:id="rId8"/>
    <p:sldId id="262" r:id="rId9"/>
    <p:sldId id="291" r:id="rId10"/>
    <p:sldId id="292" r:id="rId11"/>
    <p:sldId id="293" r:id="rId12"/>
    <p:sldId id="294" r:id="rId13"/>
    <p:sldId id="295" r:id="rId14"/>
    <p:sldId id="302" r:id="rId15"/>
    <p:sldId id="264" r:id="rId16"/>
    <p:sldId id="299" r:id="rId17"/>
    <p:sldId id="265" r:id="rId18"/>
    <p:sldId id="266" r:id="rId19"/>
    <p:sldId id="303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304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5" r:id="rId39"/>
    <p:sldId id="286" r:id="rId40"/>
    <p:sldId id="287" r:id="rId41"/>
    <p:sldId id="300" r:id="rId42"/>
    <p:sldId id="301" r:id="rId43"/>
    <p:sldId id="288" r:id="rId44"/>
    <p:sldId id="289" r:id="rId45"/>
    <p:sldId id="298" r:id="rId4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B2D0F6F-10C8-4388-80AC-87F827CA2A8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1DA33F3-4B69-4CE0-9489-2E1D4D17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ED91F4D-6E2F-4005-9373-08A5D9CBA210}" type="datetimeFigureOut">
              <a:rPr lang="en-MY" smtClean="0"/>
              <a:t>9/10/2019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9B72729-C8E0-4ED5-BF49-016F491BBC9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992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F69B53-405C-4604-A5E7-2C74670E783D}" type="datetime1">
              <a:rPr lang="en-US" smtClean="0"/>
              <a:t>10/9/2019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0A01D53-E347-45BD-B37F-09989DCD1A3C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DFCDF59-1FC7-41C5-B245-A57096B020B6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7813D40-292A-4A9A-A660-C3AB2D12B809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7D6A68C-C339-40C3-82F6-1449875D419C}" type="datetime1">
              <a:rPr lang="en-US" smtClean="0"/>
              <a:t>10/9/2019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0ED2B83-7C72-4469-A210-5988C23D75CD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10CF558-BFC1-47FF-AC8F-B3B5D2A58237}" type="datetime1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1709CEB-B02F-48D6-A7BA-AE63F634ABDB}" type="datetime1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F553698-7991-4AB0-A816-8F9009F5D9F5}" type="datetime1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2FFEFD4-040F-473D-8389-905D972AD70B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69C7138-47DB-4C9D-9210-F09637ED3C6C}" type="datetime1">
              <a:rPr lang="en-US" smtClean="0"/>
              <a:t>10/9/2019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eaLnBrk="1" latinLnBrk="0" hangingPunct="1"/>
            <a:fld id="{9877EC06-1F72-4984-84C9-BC2A93367D4E}" type="datetime1">
              <a:rPr lang="en-US" smtClean="0"/>
              <a:t>10/9/2019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610" r:id="rId2"/>
    <p:sldLayoutId id="2147484611" r:id="rId3"/>
    <p:sldLayoutId id="2147484612" r:id="rId4"/>
    <p:sldLayoutId id="2147484613" r:id="rId5"/>
    <p:sldLayoutId id="2147484614" r:id="rId6"/>
    <p:sldLayoutId id="2147484615" r:id="rId7"/>
    <p:sldLayoutId id="2147484616" r:id="rId8"/>
    <p:sldLayoutId id="2147484617" r:id="rId9"/>
    <p:sldLayoutId id="2147484618" r:id="rId10"/>
    <p:sldLayoutId id="21474846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jpeg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wmf"/><Relationship Id="rId4" Type="http://schemas.openxmlformats.org/officeDocument/2006/relationships/image" Target="../media/image2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686800" cy="314642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Chapter 1 :</a:t>
            </a:r>
            <a:br>
              <a:rPr lang="en-US" sz="4000" dirty="0"/>
            </a:br>
            <a:r>
              <a:rPr lang="en-US" sz="4000" dirty="0"/>
              <a:t>Introduction to </a:t>
            </a:r>
            <a:br>
              <a:rPr lang="en-US" sz="4000" dirty="0"/>
            </a:br>
            <a:r>
              <a:rPr lang="en-US" sz="4000" dirty="0"/>
              <a:t>Software Requirements Engineering </a:t>
            </a:r>
            <a:endParaRPr lang="en-MY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800600"/>
            <a:ext cx="8839200" cy="914400"/>
          </a:xfrm>
        </p:spPr>
        <p:txBody>
          <a:bodyPr>
            <a:noAutofit/>
          </a:bodyPr>
          <a:lstStyle/>
          <a:p>
            <a:endParaRPr lang="en-US" sz="1200" i="1" dirty="0"/>
          </a:p>
          <a:p>
            <a:r>
              <a:rPr lang="en-US" sz="1200" i="1" dirty="0"/>
              <a:t>Source of PP slides : </a:t>
            </a:r>
          </a:p>
          <a:p>
            <a:r>
              <a:rPr lang="en-GB" sz="1200" dirty="0" err="1"/>
              <a:t>Lamsweerde</a:t>
            </a:r>
            <a:r>
              <a:rPr lang="en-GB" sz="1200" dirty="0"/>
              <a:t>, A. V. 2011. </a:t>
            </a:r>
            <a:r>
              <a:rPr lang="en-GB" sz="1200" i="1" dirty="0"/>
              <a:t>Requirements Engineering: From System goals to UML Models to Software Specification. </a:t>
            </a:r>
            <a:r>
              <a:rPr lang="en-GB" sz="1200" dirty="0"/>
              <a:t> 2</a:t>
            </a:r>
            <a:r>
              <a:rPr lang="en-GB" sz="1200" baseline="30000" dirty="0"/>
              <a:t>nd</a:t>
            </a:r>
            <a:r>
              <a:rPr lang="en-GB" sz="1200" dirty="0"/>
              <a:t> </a:t>
            </a:r>
            <a:r>
              <a:rPr lang="en-GB" sz="1200" dirty="0" err="1"/>
              <a:t>ed.Wiley</a:t>
            </a:r>
            <a:r>
              <a:rPr lang="en-GB" sz="1200" dirty="0"/>
              <a:t>.</a:t>
            </a:r>
            <a:endParaRPr lang="en-MY" sz="1200" dirty="0"/>
          </a:p>
          <a:p>
            <a:r>
              <a:rPr lang="en-US" sz="1200" i="1" dirty="0"/>
              <a:t>   </a:t>
            </a:r>
            <a:endParaRPr lang="en-MY" sz="12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2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"/>
          <p:cNvSpPr>
            <a:spLocks noGrp="1" noChangeArrowheads="1"/>
          </p:cNvSpPr>
          <p:nvPr>
            <p:ph type="title"/>
          </p:nvPr>
        </p:nvSpPr>
        <p:spPr>
          <a:xfrm>
            <a:off x="233866" y="533400"/>
            <a:ext cx="8653463" cy="7620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kumimoji="0" lang="en-US" altLang="en-US" dirty="0"/>
              <a:t>The scope of RE:  </a:t>
            </a:r>
            <a:br>
              <a:rPr kumimoji="0" lang="en-US" altLang="en-US" dirty="0"/>
            </a:br>
            <a:r>
              <a:rPr kumimoji="0" lang="en-US" altLang="en-US" dirty="0"/>
              <a:t>the </a:t>
            </a:r>
            <a:r>
              <a:rPr kumimoji="0" lang="en-US" altLang="en-US" sz="2700" i="1" dirty="0">
                <a:solidFill>
                  <a:srgbClr val="00CC00"/>
                </a:solidFill>
              </a:rPr>
              <a:t>WHY</a:t>
            </a:r>
            <a:r>
              <a:rPr kumimoji="0" lang="en-US" altLang="en-US" sz="2700" dirty="0">
                <a:solidFill>
                  <a:srgbClr val="00CC00"/>
                </a:solidFill>
              </a:rPr>
              <a:t>, </a:t>
            </a:r>
            <a:r>
              <a:rPr kumimoji="0" lang="en-US" altLang="en-US" sz="2700" i="1" dirty="0">
                <a:solidFill>
                  <a:srgbClr val="00CC00"/>
                </a:solidFill>
              </a:rPr>
              <a:t>WHAT</a:t>
            </a:r>
            <a:r>
              <a:rPr kumimoji="0" lang="en-US" altLang="en-US" sz="2700" dirty="0">
                <a:solidFill>
                  <a:srgbClr val="00CC00"/>
                </a:solidFill>
              </a:rPr>
              <a:t>, </a:t>
            </a:r>
            <a:r>
              <a:rPr kumimoji="0" lang="en-US" altLang="en-US" sz="2700" i="1" dirty="0">
                <a:solidFill>
                  <a:srgbClr val="00CC00"/>
                </a:solidFill>
              </a:rPr>
              <a:t>WHO</a:t>
            </a:r>
            <a:r>
              <a:rPr kumimoji="0" lang="en-US" altLang="en-US" sz="2700" dirty="0">
                <a:solidFill>
                  <a:srgbClr val="00CC00"/>
                </a:solidFill>
              </a:rPr>
              <a:t> </a:t>
            </a:r>
            <a:r>
              <a:rPr kumimoji="0" lang="en-US" altLang="en-US" sz="2700" dirty="0"/>
              <a:t> </a:t>
            </a:r>
            <a:r>
              <a:rPr kumimoji="0" lang="en-US" altLang="en-US" dirty="0"/>
              <a:t>dimensions</a:t>
            </a:r>
            <a:endParaRPr kumimoji="0" lang="fr-FR" altLang="en-US" dirty="0"/>
          </a:p>
        </p:txBody>
      </p:sp>
      <p:grpSp>
        <p:nvGrpSpPr>
          <p:cNvPr id="2055" name="Group 172"/>
          <p:cNvGrpSpPr>
            <a:grpSpLocks/>
          </p:cNvGrpSpPr>
          <p:nvPr/>
        </p:nvGrpSpPr>
        <p:grpSpPr bwMode="auto">
          <a:xfrm>
            <a:off x="4191000" y="2120900"/>
            <a:ext cx="2057400" cy="609600"/>
            <a:chOff x="2640" y="1134"/>
            <a:chExt cx="1296" cy="384"/>
          </a:xfrm>
        </p:grpSpPr>
        <p:sp>
          <p:nvSpPr>
            <p:cNvPr id="1389570" name="Freeform 2"/>
            <p:cNvSpPr>
              <a:spLocks/>
            </p:cNvSpPr>
            <p:nvPr/>
          </p:nvSpPr>
          <p:spPr bwMode="auto">
            <a:xfrm>
              <a:off x="2640" y="1134"/>
              <a:ext cx="1296" cy="384"/>
            </a:xfrm>
            <a:custGeom>
              <a:avLst/>
              <a:gdLst/>
              <a:ahLst/>
              <a:cxnLst>
                <a:cxn ang="0">
                  <a:pos x="70" y="281"/>
                </a:cxn>
                <a:cxn ang="0">
                  <a:pos x="164" y="219"/>
                </a:cxn>
                <a:cxn ang="0">
                  <a:pos x="405" y="102"/>
                </a:cxn>
                <a:cxn ang="0">
                  <a:pos x="569" y="78"/>
                </a:cxn>
                <a:cxn ang="0">
                  <a:pos x="1224" y="109"/>
                </a:cxn>
                <a:cxn ang="0">
                  <a:pos x="1403" y="164"/>
                </a:cxn>
                <a:cxn ang="0">
                  <a:pos x="1504" y="203"/>
                </a:cxn>
                <a:cxn ang="0">
                  <a:pos x="1535" y="219"/>
                </a:cxn>
                <a:cxn ang="0">
                  <a:pos x="1699" y="70"/>
                </a:cxn>
                <a:cxn ang="0">
                  <a:pos x="1808" y="24"/>
                </a:cxn>
                <a:cxn ang="0">
                  <a:pos x="1972" y="0"/>
                </a:cxn>
                <a:cxn ang="0">
                  <a:pos x="2509" y="24"/>
                </a:cxn>
                <a:cxn ang="0">
                  <a:pos x="2821" y="78"/>
                </a:cxn>
                <a:cxn ang="0">
                  <a:pos x="2922" y="109"/>
                </a:cxn>
                <a:cxn ang="0">
                  <a:pos x="2992" y="148"/>
                </a:cxn>
                <a:cxn ang="0">
                  <a:pos x="3031" y="195"/>
                </a:cxn>
                <a:cxn ang="0">
                  <a:pos x="3086" y="242"/>
                </a:cxn>
                <a:cxn ang="0">
                  <a:pos x="3125" y="195"/>
                </a:cxn>
                <a:cxn ang="0">
                  <a:pos x="3374" y="109"/>
                </a:cxn>
                <a:cxn ang="0">
                  <a:pos x="3966" y="148"/>
                </a:cxn>
                <a:cxn ang="0">
                  <a:pos x="4076" y="172"/>
                </a:cxn>
                <a:cxn ang="0">
                  <a:pos x="4146" y="226"/>
                </a:cxn>
                <a:cxn ang="0">
                  <a:pos x="4278" y="304"/>
                </a:cxn>
                <a:cxn ang="0">
                  <a:pos x="4364" y="413"/>
                </a:cxn>
                <a:cxn ang="0">
                  <a:pos x="4356" y="515"/>
                </a:cxn>
                <a:cxn ang="0">
                  <a:pos x="4208" y="819"/>
                </a:cxn>
                <a:cxn ang="0">
                  <a:pos x="4099" y="865"/>
                </a:cxn>
                <a:cxn ang="0">
                  <a:pos x="3951" y="881"/>
                </a:cxn>
                <a:cxn ang="0">
                  <a:pos x="3499" y="850"/>
                </a:cxn>
                <a:cxn ang="0">
                  <a:pos x="3296" y="819"/>
                </a:cxn>
                <a:cxn ang="0">
                  <a:pos x="3133" y="780"/>
                </a:cxn>
                <a:cxn ang="0">
                  <a:pos x="3094" y="756"/>
                </a:cxn>
                <a:cxn ang="0">
                  <a:pos x="2813" y="865"/>
                </a:cxn>
                <a:cxn ang="0">
                  <a:pos x="2611" y="897"/>
                </a:cxn>
                <a:cxn ang="0">
                  <a:pos x="2057" y="873"/>
                </a:cxn>
                <a:cxn ang="0">
                  <a:pos x="1722" y="780"/>
                </a:cxn>
                <a:cxn ang="0">
                  <a:pos x="1707" y="756"/>
                </a:cxn>
                <a:cxn ang="0">
                  <a:pos x="1730" y="764"/>
                </a:cxn>
                <a:cxn ang="0">
                  <a:pos x="1699" y="787"/>
                </a:cxn>
                <a:cxn ang="0">
                  <a:pos x="1629" y="834"/>
                </a:cxn>
                <a:cxn ang="0">
                  <a:pos x="1364" y="889"/>
                </a:cxn>
                <a:cxn ang="0">
                  <a:pos x="1029" y="858"/>
                </a:cxn>
                <a:cxn ang="0">
                  <a:pos x="857" y="819"/>
                </a:cxn>
                <a:cxn ang="0">
                  <a:pos x="499" y="725"/>
                </a:cxn>
                <a:cxn ang="0">
                  <a:pos x="382" y="686"/>
                </a:cxn>
                <a:cxn ang="0">
                  <a:pos x="304" y="663"/>
                </a:cxn>
                <a:cxn ang="0">
                  <a:pos x="203" y="608"/>
                </a:cxn>
                <a:cxn ang="0">
                  <a:pos x="47" y="561"/>
                </a:cxn>
                <a:cxn ang="0">
                  <a:pos x="0" y="460"/>
                </a:cxn>
                <a:cxn ang="0">
                  <a:pos x="8" y="343"/>
                </a:cxn>
                <a:cxn ang="0">
                  <a:pos x="70" y="304"/>
                </a:cxn>
                <a:cxn ang="0">
                  <a:pos x="70" y="281"/>
                </a:cxn>
              </a:cxnLst>
              <a:rect l="0" t="0" r="r" b="b"/>
              <a:pathLst>
                <a:path w="4364" h="897">
                  <a:moveTo>
                    <a:pt x="70" y="281"/>
                  </a:moveTo>
                  <a:cubicBezTo>
                    <a:pt x="93" y="248"/>
                    <a:pt x="130" y="241"/>
                    <a:pt x="164" y="219"/>
                  </a:cubicBezTo>
                  <a:cubicBezTo>
                    <a:pt x="239" y="172"/>
                    <a:pt x="319" y="126"/>
                    <a:pt x="405" y="102"/>
                  </a:cubicBezTo>
                  <a:cubicBezTo>
                    <a:pt x="458" y="87"/>
                    <a:pt x="569" y="78"/>
                    <a:pt x="569" y="78"/>
                  </a:cubicBezTo>
                  <a:cubicBezTo>
                    <a:pt x="803" y="82"/>
                    <a:pt x="1003" y="76"/>
                    <a:pt x="1224" y="109"/>
                  </a:cubicBezTo>
                  <a:cubicBezTo>
                    <a:pt x="1283" y="134"/>
                    <a:pt x="1344" y="141"/>
                    <a:pt x="1403" y="164"/>
                  </a:cubicBezTo>
                  <a:cubicBezTo>
                    <a:pt x="1437" y="177"/>
                    <a:pt x="1470" y="191"/>
                    <a:pt x="1504" y="203"/>
                  </a:cubicBezTo>
                  <a:cubicBezTo>
                    <a:pt x="1554" y="221"/>
                    <a:pt x="1510" y="219"/>
                    <a:pt x="1535" y="219"/>
                  </a:cubicBezTo>
                  <a:cubicBezTo>
                    <a:pt x="1579" y="131"/>
                    <a:pt x="1616" y="111"/>
                    <a:pt x="1699" y="70"/>
                  </a:cubicBezTo>
                  <a:cubicBezTo>
                    <a:pt x="1737" y="51"/>
                    <a:pt x="1766" y="35"/>
                    <a:pt x="1808" y="24"/>
                  </a:cubicBezTo>
                  <a:cubicBezTo>
                    <a:pt x="1861" y="10"/>
                    <a:pt x="1972" y="0"/>
                    <a:pt x="1972" y="0"/>
                  </a:cubicBezTo>
                  <a:cubicBezTo>
                    <a:pt x="2170" y="4"/>
                    <a:pt x="2325" y="5"/>
                    <a:pt x="2509" y="24"/>
                  </a:cubicBezTo>
                  <a:cubicBezTo>
                    <a:pt x="2609" y="50"/>
                    <a:pt x="2718" y="65"/>
                    <a:pt x="2821" y="78"/>
                  </a:cubicBezTo>
                  <a:cubicBezTo>
                    <a:pt x="2855" y="90"/>
                    <a:pt x="2887" y="101"/>
                    <a:pt x="2922" y="109"/>
                  </a:cubicBezTo>
                  <a:cubicBezTo>
                    <a:pt x="2945" y="124"/>
                    <a:pt x="2971" y="131"/>
                    <a:pt x="2992" y="148"/>
                  </a:cubicBezTo>
                  <a:cubicBezTo>
                    <a:pt x="3032" y="181"/>
                    <a:pt x="3002" y="161"/>
                    <a:pt x="3031" y="195"/>
                  </a:cubicBezTo>
                  <a:cubicBezTo>
                    <a:pt x="3048" y="215"/>
                    <a:pt x="3068" y="224"/>
                    <a:pt x="3086" y="242"/>
                  </a:cubicBezTo>
                  <a:cubicBezTo>
                    <a:pt x="3100" y="228"/>
                    <a:pt x="3111" y="209"/>
                    <a:pt x="3125" y="195"/>
                  </a:cubicBezTo>
                  <a:cubicBezTo>
                    <a:pt x="3178" y="142"/>
                    <a:pt x="3302" y="120"/>
                    <a:pt x="3374" y="109"/>
                  </a:cubicBezTo>
                  <a:cubicBezTo>
                    <a:pt x="3572" y="117"/>
                    <a:pt x="3769" y="128"/>
                    <a:pt x="3966" y="148"/>
                  </a:cubicBezTo>
                  <a:cubicBezTo>
                    <a:pt x="4000" y="155"/>
                    <a:pt x="4045" y="155"/>
                    <a:pt x="4076" y="172"/>
                  </a:cubicBezTo>
                  <a:cubicBezTo>
                    <a:pt x="4137" y="206"/>
                    <a:pt x="4105" y="192"/>
                    <a:pt x="4146" y="226"/>
                  </a:cubicBezTo>
                  <a:cubicBezTo>
                    <a:pt x="4185" y="259"/>
                    <a:pt x="4234" y="279"/>
                    <a:pt x="4278" y="304"/>
                  </a:cubicBezTo>
                  <a:cubicBezTo>
                    <a:pt x="4315" y="329"/>
                    <a:pt x="4349" y="370"/>
                    <a:pt x="4364" y="413"/>
                  </a:cubicBezTo>
                  <a:cubicBezTo>
                    <a:pt x="4356" y="535"/>
                    <a:pt x="4356" y="569"/>
                    <a:pt x="4356" y="515"/>
                  </a:cubicBezTo>
                  <a:cubicBezTo>
                    <a:pt x="4334" y="663"/>
                    <a:pt x="4316" y="711"/>
                    <a:pt x="4208" y="819"/>
                  </a:cubicBezTo>
                  <a:cubicBezTo>
                    <a:pt x="4188" y="839"/>
                    <a:pt x="4128" y="856"/>
                    <a:pt x="4099" y="865"/>
                  </a:cubicBezTo>
                  <a:cubicBezTo>
                    <a:pt x="4085" y="870"/>
                    <a:pt x="3953" y="881"/>
                    <a:pt x="3951" y="881"/>
                  </a:cubicBezTo>
                  <a:cubicBezTo>
                    <a:pt x="3799" y="875"/>
                    <a:pt x="3650" y="861"/>
                    <a:pt x="3499" y="850"/>
                  </a:cubicBezTo>
                  <a:cubicBezTo>
                    <a:pt x="3432" y="839"/>
                    <a:pt x="3364" y="828"/>
                    <a:pt x="3296" y="819"/>
                  </a:cubicBezTo>
                  <a:cubicBezTo>
                    <a:pt x="3242" y="805"/>
                    <a:pt x="3188" y="792"/>
                    <a:pt x="3133" y="780"/>
                  </a:cubicBezTo>
                  <a:cubicBezTo>
                    <a:pt x="3097" y="772"/>
                    <a:pt x="3106" y="781"/>
                    <a:pt x="3094" y="756"/>
                  </a:cubicBezTo>
                  <a:cubicBezTo>
                    <a:pt x="3012" y="819"/>
                    <a:pt x="2915" y="852"/>
                    <a:pt x="2813" y="865"/>
                  </a:cubicBezTo>
                  <a:cubicBezTo>
                    <a:pt x="2753" y="886"/>
                    <a:pt x="2675" y="889"/>
                    <a:pt x="2611" y="897"/>
                  </a:cubicBezTo>
                  <a:cubicBezTo>
                    <a:pt x="2404" y="893"/>
                    <a:pt x="2248" y="889"/>
                    <a:pt x="2057" y="873"/>
                  </a:cubicBezTo>
                  <a:cubicBezTo>
                    <a:pt x="1945" y="844"/>
                    <a:pt x="1833" y="812"/>
                    <a:pt x="1722" y="780"/>
                  </a:cubicBezTo>
                  <a:cubicBezTo>
                    <a:pt x="1717" y="772"/>
                    <a:pt x="1707" y="756"/>
                    <a:pt x="1707" y="756"/>
                  </a:cubicBezTo>
                  <a:cubicBezTo>
                    <a:pt x="1715" y="759"/>
                    <a:pt x="1732" y="756"/>
                    <a:pt x="1730" y="764"/>
                  </a:cubicBezTo>
                  <a:cubicBezTo>
                    <a:pt x="1727" y="776"/>
                    <a:pt x="1710" y="780"/>
                    <a:pt x="1699" y="787"/>
                  </a:cubicBezTo>
                  <a:cubicBezTo>
                    <a:pt x="1676" y="803"/>
                    <a:pt x="1654" y="821"/>
                    <a:pt x="1629" y="834"/>
                  </a:cubicBezTo>
                  <a:cubicBezTo>
                    <a:pt x="1541" y="879"/>
                    <a:pt x="1463" y="882"/>
                    <a:pt x="1364" y="889"/>
                  </a:cubicBezTo>
                  <a:cubicBezTo>
                    <a:pt x="1250" y="883"/>
                    <a:pt x="1142" y="873"/>
                    <a:pt x="1029" y="858"/>
                  </a:cubicBezTo>
                  <a:cubicBezTo>
                    <a:pt x="974" y="840"/>
                    <a:pt x="914" y="834"/>
                    <a:pt x="857" y="819"/>
                  </a:cubicBezTo>
                  <a:cubicBezTo>
                    <a:pt x="737" y="788"/>
                    <a:pt x="619" y="756"/>
                    <a:pt x="499" y="725"/>
                  </a:cubicBezTo>
                  <a:cubicBezTo>
                    <a:pt x="459" y="715"/>
                    <a:pt x="421" y="698"/>
                    <a:pt x="382" y="686"/>
                  </a:cubicBezTo>
                  <a:cubicBezTo>
                    <a:pt x="357" y="679"/>
                    <a:pt x="327" y="675"/>
                    <a:pt x="304" y="663"/>
                  </a:cubicBezTo>
                  <a:cubicBezTo>
                    <a:pt x="269" y="645"/>
                    <a:pt x="240" y="622"/>
                    <a:pt x="203" y="608"/>
                  </a:cubicBezTo>
                  <a:cubicBezTo>
                    <a:pt x="153" y="589"/>
                    <a:pt x="98" y="579"/>
                    <a:pt x="47" y="561"/>
                  </a:cubicBezTo>
                  <a:cubicBezTo>
                    <a:pt x="19" y="519"/>
                    <a:pt x="15" y="505"/>
                    <a:pt x="0" y="460"/>
                  </a:cubicBezTo>
                  <a:cubicBezTo>
                    <a:pt x="3" y="421"/>
                    <a:pt x="2" y="382"/>
                    <a:pt x="8" y="343"/>
                  </a:cubicBezTo>
                  <a:cubicBezTo>
                    <a:pt x="12" y="319"/>
                    <a:pt x="70" y="304"/>
                    <a:pt x="70" y="304"/>
                  </a:cubicBezTo>
                  <a:cubicBezTo>
                    <a:pt x="89" y="277"/>
                    <a:pt x="95" y="281"/>
                    <a:pt x="70" y="281"/>
                  </a:cubicBezTo>
                  <a:close/>
                </a:path>
              </a:pathLst>
            </a:custGeom>
            <a:solidFill>
              <a:srgbClr val="C5C3F1"/>
            </a:solidFill>
            <a:ln w="12700" cap="sq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572" name="Text Box 4"/>
            <p:cNvSpPr txBox="1">
              <a:spLocks noChangeArrowheads="1"/>
            </p:cNvSpPr>
            <p:nvPr/>
          </p:nvSpPr>
          <p:spPr bwMode="auto">
            <a:xfrm>
              <a:off x="2822" y="1240"/>
              <a:ext cx="938" cy="2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fr-FR" altLang="en-US" sz="2200" i="0">
                  <a:solidFill>
                    <a:schemeClr val="tx1"/>
                  </a:solidFill>
                  <a:latin typeface="Arial" pitchFamily="34" charset="0"/>
                </a:rPr>
                <a:t>Objectives</a:t>
              </a:r>
              <a:endParaRPr lang="fr-FR" altLang="en-US" i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</p:grpSp>
      <p:sp>
        <p:nvSpPr>
          <p:cNvPr id="1389573" name="Text Box 5"/>
          <p:cNvSpPr txBox="1">
            <a:spLocks noChangeArrowheads="1"/>
          </p:cNvSpPr>
          <p:nvPr/>
        </p:nvSpPr>
        <p:spPr bwMode="auto">
          <a:xfrm>
            <a:off x="6705600" y="2044700"/>
            <a:ext cx="2286000" cy="762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fr-FR" altLang="en-US" sz="2200" i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WHY</a:t>
            </a:r>
            <a:r>
              <a:rPr lang="fr-FR" altLang="en-US" sz="2200" i="0">
                <a:solidFill>
                  <a:srgbClr val="CC00FF"/>
                </a:solidFill>
                <a:latin typeface="Comic Sans MS" pitchFamily="66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fr-FR" altLang="en-US" sz="2200" i="0">
                <a:solidFill>
                  <a:srgbClr val="CC00FF"/>
                </a:solidFill>
                <a:latin typeface="Comic Sans MS" pitchFamily="66" charset="0"/>
              </a:rPr>
              <a:t>a new system?</a:t>
            </a:r>
            <a:endParaRPr lang="fr-FR" altLang="en-US" sz="2800" i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389574" name="Text Box 6"/>
          <p:cNvSpPr txBox="1">
            <a:spLocks noChangeArrowheads="1"/>
          </p:cNvSpPr>
          <p:nvPr/>
        </p:nvSpPr>
        <p:spPr bwMode="auto">
          <a:xfrm>
            <a:off x="7010400" y="3644900"/>
            <a:ext cx="1752600" cy="762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fr-FR" altLang="en-US" sz="2200" i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WHAT</a:t>
            </a:r>
            <a:r>
              <a:rPr lang="fr-FR" altLang="en-US" sz="2200" i="0">
                <a:solidFill>
                  <a:srgbClr val="CC00FF"/>
                </a:solidFill>
                <a:latin typeface="Comic Sans MS" pitchFamily="66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fr-FR" altLang="en-US" sz="2200" i="0">
                <a:solidFill>
                  <a:srgbClr val="CC00FF"/>
                </a:solidFill>
                <a:latin typeface="Comic Sans MS" pitchFamily="66" charset="0"/>
              </a:rPr>
              <a:t>services?</a:t>
            </a:r>
            <a:endParaRPr lang="fr-FR" altLang="en-US" sz="2800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1389575" name="Text Box 7"/>
          <p:cNvSpPr txBox="1">
            <a:spLocks noChangeArrowheads="1"/>
          </p:cNvSpPr>
          <p:nvPr/>
        </p:nvSpPr>
        <p:spPr bwMode="auto">
          <a:xfrm>
            <a:off x="6848475" y="4968875"/>
            <a:ext cx="2066925" cy="14319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fr-FR" altLang="en-US" sz="2200" i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WHO</a:t>
            </a:r>
            <a:r>
              <a:rPr lang="fr-FR" altLang="en-US" sz="2200" i="0">
                <a:solidFill>
                  <a:srgbClr val="CC00FF"/>
                </a:solidFill>
                <a:latin typeface="Comic Sans MS" pitchFamily="66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fr-FR" altLang="en-US" sz="2200" i="0">
                <a:solidFill>
                  <a:srgbClr val="CC00FF"/>
                </a:solidFill>
                <a:latin typeface="Comic Sans MS" pitchFamily="66" charset="0"/>
              </a:rPr>
              <a:t>will be responsible</a:t>
            </a:r>
          </a:p>
          <a:p>
            <a:pPr>
              <a:spcBef>
                <a:spcPct val="0"/>
              </a:spcBef>
            </a:pPr>
            <a:r>
              <a:rPr lang="fr-FR" altLang="en-US" sz="2200" i="0">
                <a:solidFill>
                  <a:srgbClr val="CC00FF"/>
                </a:solidFill>
                <a:latin typeface="Comic Sans MS" pitchFamily="66" charset="0"/>
              </a:rPr>
              <a:t>for what ?</a:t>
            </a:r>
            <a:endParaRPr lang="fr-FR" altLang="en-US" i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389576" name="Text Box 8"/>
          <p:cNvSpPr txBox="1">
            <a:spLocks noChangeArrowheads="1"/>
          </p:cNvSpPr>
          <p:nvPr/>
        </p:nvSpPr>
        <p:spPr bwMode="auto">
          <a:xfrm>
            <a:off x="5210175" y="2882900"/>
            <a:ext cx="976313" cy="4270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/>
            <a:r>
              <a:rPr lang="fr-FR" altLang="en-US" sz="2200" dirty="0" err="1">
                <a:solidFill>
                  <a:srgbClr val="0070C0"/>
                </a:solidFill>
                <a:latin typeface="Helvetica" charset="0"/>
              </a:rPr>
              <a:t>satisfy</a:t>
            </a:r>
            <a:endParaRPr lang="fr-FR" altLang="en-US" sz="2800" i="0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2060" name="Text Box 9"/>
          <p:cNvSpPr txBox="1">
            <a:spLocks noChangeArrowheads="1"/>
          </p:cNvSpPr>
          <p:nvPr/>
        </p:nvSpPr>
        <p:spPr bwMode="auto">
          <a:xfrm>
            <a:off x="2274888" y="4892675"/>
            <a:ext cx="16875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r">
              <a:lnSpc>
                <a:spcPct val="80000"/>
              </a:lnSpc>
              <a:spcBef>
                <a:spcPts val="700"/>
              </a:spcBef>
            </a:pPr>
            <a:r>
              <a:rPr lang="fr-FR" altLang="en-US" sz="2200" dirty="0" err="1">
                <a:solidFill>
                  <a:srgbClr val="0070C0"/>
                </a:solidFill>
                <a:latin typeface="Helvetica" charset="0"/>
              </a:rPr>
              <a:t>assign</a:t>
            </a:r>
            <a:endParaRPr lang="fr-FR" altLang="en-US" sz="2200" b="1" dirty="0">
              <a:solidFill>
                <a:srgbClr val="0070C0"/>
              </a:solidFill>
              <a:latin typeface="Helvetica" charset="0"/>
            </a:endParaRPr>
          </a:p>
        </p:txBody>
      </p:sp>
      <p:grpSp>
        <p:nvGrpSpPr>
          <p:cNvPr id="2061" name="Group 168"/>
          <p:cNvGrpSpPr>
            <a:grpSpLocks/>
          </p:cNvGrpSpPr>
          <p:nvPr/>
        </p:nvGrpSpPr>
        <p:grpSpPr bwMode="auto">
          <a:xfrm>
            <a:off x="3505200" y="3340100"/>
            <a:ext cx="3810000" cy="1524000"/>
            <a:chOff x="2949" y="2076"/>
            <a:chExt cx="2358" cy="839"/>
          </a:xfrm>
        </p:grpSpPr>
        <p:sp>
          <p:nvSpPr>
            <p:cNvPr id="1389665" name="Freeform 97"/>
            <p:cNvSpPr>
              <a:spLocks/>
            </p:cNvSpPr>
            <p:nvPr/>
          </p:nvSpPr>
          <p:spPr bwMode="auto">
            <a:xfrm>
              <a:off x="3111" y="2120"/>
              <a:ext cx="2196" cy="795"/>
            </a:xfrm>
            <a:custGeom>
              <a:avLst/>
              <a:gdLst/>
              <a:ahLst/>
              <a:cxnLst>
                <a:cxn ang="0">
                  <a:pos x="716" y="113"/>
                </a:cxn>
                <a:cxn ang="0">
                  <a:pos x="807" y="108"/>
                </a:cxn>
                <a:cxn ang="0">
                  <a:pos x="903" y="113"/>
                </a:cxn>
                <a:cxn ang="0">
                  <a:pos x="985" y="123"/>
                </a:cxn>
                <a:cxn ang="0">
                  <a:pos x="1069" y="128"/>
                </a:cxn>
                <a:cxn ang="0">
                  <a:pos x="1151" y="128"/>
                </a:cxn>
                <a:cxn ang="0">
                  <a:pos x="1231" y="121"/>
                </a:cxn>
                <a:cxn ang="0">
                  <a:pos x="1311" y="106"/>
                </a:cxn>
                <a:cxn ang="0">
                  <a:pos x="1431" y="75"/>
                </a:cxn>
                <a:cxn ang="0">
                  <a:pos x="1576" y="41"/>
                </a:cxn>
                <a:cxn ang="0">
                  <a:pos x="1723" y="14"/>
                </a:cxn>
                <a:cxn ang="0">
                  <a:pos x="1872" y="1"/>
                </a:cxn>
                <a:cxn ang="0">
                  <a:pos x="2019" y="2"/>
                </a:cxn>
                <a:cxn ang="0">
                  <a:pos x="2145" y="24"/>
                </a:cxn>
                <a:cxn ang="0">
                  <a:pos x="2192" y="80"/>
                </a:cxn>
                <a:cxn ang="0">
                  <a:pos x="2185" y="149"/>
                </a:cxn>
                <a:cxn ang="0">
                  <a:pos x="2139" y="184"/>
                </a:cxn>
                <a:cxn ang="0">
                  <a:pos x="2064" y="192"/>
                </a:cxn>
                <a:cxn ang="0">
                  <a:pos x="1977" y="186"/>
                </a:cxn>
                <a:cxn ang="0">
                  <a:pos x="1893" y="180"/>
                </a:cxn>
                <a:cxn ang="0">
                  <a:pos x="1832" y="188"/>
                </a:cxn>
                <a:cxn ang="0">
                  <a:pos x="1801" y="279"/>
                </a:cxn>
                <a:cxn ang="0">
                  <a:pos x="1801" y="462"/>
                </a:cxn>
                <a:cxn ang="0">
                  <a:pos x="1824" y="720"/>
                </a:cxn>
                <a:cxn ang="0">
                  <a:pos x="1845" y="1056"/>
                </a:cxn>
                <a:cxn ang="0">
                  <a:pos x="1870" y="1313"/>
                </a:cxn>
                <a:cxn ang="0">
                  <a:pos x="1847" y="1389"/>
                </a:cxn>
                <a:cxn ang="0">
                  <a:pos x="1782" y="1444"/>
                </a:cxn>
                <a:cxn ang="0">
                  <a:pos x="1696" y="1467"/>
                </a:cxn>
                <a:cxn ang="0">
                  <a:pos x="1610" y="1482"/>
                </a:cxn>
                <a:cxn ang="0">
                  <a:pos x="1524" y="1494"/>
                </a:cxn>
                <a:cxn ang="0">
                  <a:pos x="1437" y="1504"/>
                </a:cxn>
                <a:cxn ang="0">
                  <a:pos x="1347" y="1513"/>
                </a:cxn>
                <a:cxn ang="0">
                  <a:pos x="1246" y="1526"/>
                </a:cxn>
                <a:cxn ang="0">
                  <a:pos x="1126" y="1541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3" y="1574"/>
                </a:cxn>
                <a:cxn ang="0">
                  <a:pos x="653" y="1578"/>
                </a:cxn>
                <a:cxn ang="0">
                  <a:pos x="540" y="1582"/>
                </a:cxn>
                <a:cxn ang="0">
                  <a:pos x="426" y="1587"/>
                </a:cxn>
                <a:cxn ang="0">
                  <a:pos x="313" y="1590"/>
                </a:cxn>
                <a:cxn ang="0">
                  <a:pos x="202" y="1584"/>
                </a:cxn>
                <a:cxn ang="0">
                  <a:pos x="96" y="1564"/>
                </a:cxn>
                <a:cxn ang="0">
                  <a:pos x="12" y="1513"/>
                </a:cxn>
                <a:cxn ang="0">
                  <a:pos x="8" y="1424"/>
                </a:cxn>
                <a:cxn ang="0">
                  <a:pos x="76" y="1354"/>
                </a:cxn>
                <a:cxn ang="0">
                  <a:pos x="174" y="1348"/>
                </a:cxn>
                <a:cxn ang="0">
                  <a:pos x="288" y="1365"/>
                </a:cxn>
                <a:cxn ang="0">
                  <a:pos x="435" y="1285"/>
                </a:cxn>
                <a:cxn ang="0">
                  <a:pos x="483" y="1014"/>
                </a:cxn>
                <a:cxn ang="0">
                  <a:pos x="426" y="734"/>
                </a:cxn>
                <a:cxn ang="0">
                  <a:pos x="408" y="493"/>
                </a:cxn>
                <a:cxn ang="0">
                  <a:pos x="441" y="310"/>
                </a:cxn>
                <a:cxn ang="0">
                  <a:pos x="492" y="223"/>
                </a:cxn>
                <a:cxn ang="0">
                  <a:pos x="572" y="147"/>
                </a:cxn>
                <a:cxn ang="0">
                  <a:pos x="628" y="118"/>
                </a:cxn>
              </a:cxnLst>
              <a:rect l="0" t="0" r="r" b="b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66" name="Freeform 98"/>
            <p:cNvSpPr>
              <a:spLocks/>
            </p:cNvSpPr>
            <p:nvPr/>
          </p:nvSpPr>
          <p:spPr bwMode="auto">
            <a:xfrm>
              <a:off x="2959" y="2080"/>
              <a:ext cx="2193" cy="794"/>
            </a:xfrm>
            <a:custGeom>
              <a:avLst/>
              <a:gdLst/>
              <a:ahLst/>
              <a:cxnLst>
                <a:cxn ang="0">
                  <a:pos x="713" y="115"/>
                </a:cxn>
                <a:cxn ang="0">
                  <a:pos x="805" y="109"/>
                </a:cxn>
                <a:cxn ang="0">
                  <a:pos x="900" y="115"/>
                </a:cxn>
                <a:cxn ang="0">
                  <a:pos x="982" y="124"/>
                </a:cxn>
                <a:cxn ang="0">
                  <a:pos x="1066" y="129"/>
                </a:cxn>
                <a:cxn ang="0">
                  <a:pos x="1148" y="129"/>
                </a:cxn>
                <a:cxn ang="0">
                  <a:pos x="1230" y="122"/>
                </a:cxn>
                <a:cxn ang="0">
                  <a:pos x="1310" y="108"/>
                </a:cxn>
                <a:cxn ang="0">
                  <a:pos x="1430" y="76"/>
                </a:cxn>
                <a:cxn ang="0">
                  <a:pos x="1573" y="42"/>
                </a:cxn>
                <a:cxn ang="0">
                  <a:pos x="1720" y="16"/>
                </a:cxn>
                <a:cxn ang="0">
                  <a:pos x="1869" y="1"/>
                </a:cxn>
                <a:cxn ang="0">
                  <a:pos x="2016" y="3"/>
                </a:cxn>
                <a:cxn ang="0">
                  <a:pos x="2142" y="25"/>
                </a:cxn>
                <a:cxn ang="0">
                  <a:pos x="2190" y="81"/>
                </a:cxn>
                <a:cxn ang="0">
                  <a:pos x="2182" y="150"/>
                </a:cxn>
                <a:cxn ang="0">
                  <a:pos x="2136" y="186"/>
                </a:cxn>
                <a:cxn ang="0">
                  <a:pos x="2062" y="192"/>
                </a:cxn>
                <a:cxn ang="0">
                  <a:pos x="1974" y="187"/>
                </a:cxn>
                <a:cxn ang="0">
                  <a:pos x="1890" y="181"/>
                </a:cxn>
                <a:cxn ang="0">
                  <a:pos x="1829" y="189"/>
                </a:cxn>
                <a:cxn ang="0">
                  <a:pos x="1799" y="280"/>
                </a:cxn>
                <a:cxn ang="0">
                  <a:pos x="1799" y="463"/>
                </a:cxn>
                <a:cxn ang="0">
                  <a:pos x="1821" y="723"/>
                </a:cxn>
                <a:cxn ang="0">
                  <a:pos x="1842" y="1058"/>
                </a:cxn>
                <a:cxn ang="0">
                  <a:pos x="1867" y="1314"/>
                </a:cxn>
                <a:cxn ang="0">
                  <a:pos x="1844" y="1389"/>
                </a:cxn>
                <a:cxn ang="0">
                  <a:pos x="1779" y="1446"/>
                </a:cxn>
                <a:cxn ang="0">
                  <a:pos x="1694" y="1468"/>
                </a:cxn>
                <a:cxn ang="0">
                  <a:pos x="1608" y="1483"/>
                </a:cxn>
                <a:cxn ang="0">
                  <a:pos x="1522" y="1494"/>
                </a:cxn>
                <a:cxn ang="0">
                  <a:pos x="1434" y="1505"/>
                </a:cxn>
                <a:cxn ang="0">
                  <a:pos x="1345" y="1514"/>
                </a:cxn>
                <a:cxn ang="0">
                  <a:pos x="1243" y="1527"/>
                </a:cxn>
                <a:cxn ang="0">
                  <a:pos x="1125" y="1542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0" y="1575"/>
                </a:cxn>
                <a:cxn ang="0">
                  <a:pos x="650" y="1579"/>
                </a:cxn>
                <a:cxn ang="0">
                  <a:pos x="538" y="1583"/>
                </a:cxn>
                <a:cxn ang="0">
                  <a:pos x="423" y="1589"/>
                </a:cxn>
                <a:cxn ang="0">
                  <a:pos x="310" y="1590"/>
                </a:cxn>
                <a:cxn ang="0">
                  <a:pos x="200" y="1584"/>
                </a:cxn>
                <a:cxn ang="0">
                  <a:pos x="93" y="1564"/>
                </a:cxn>
                <a:cxn ang="0">
                  <a:pos x="11" y="1514"/>
                </a:cxn>
                <a:cxn ang="0">
                  <a:pos x="5" y="1424"/>
                </a:cxn>
                <a:cxn ang="0">
                  <a:pos x="74" y="1354"/>
                </a:cxn>
                <a:cxn ang="0">
                  <a:pos x="171" y="1349"/>
                </a:cxn>
                <a:cxn ang="0">
                  <a:pos x="286" y="1367"/>
                </a:cxn>
                <a:cxn ang="0">
                  <a:pos x="433" y="1286"/>
                </a:cxn>
                <a:cxn ang="0">
                  <a:pos x="480" y="1016"/>
                </a:cxn>
                <a:cxn ang="0">
                  <a:pos x="423" y="736"/>
                </a:cxn>
                <a:cxn ang="0">
                  <a:pos x="406" y="494"/>
                </a:cxn>
                <a:cxn ang="0">
                  <a:pos x="440" y="312"/>
                </a:cxn>
                <a:cxn ang="0">
                  <a:pos x="490" y="225"/>
                </a:cxn>
                <a:cxn ang="0">
                  <a:pos x="570" y="148"/>
                </a:cxn>
                <a:cxn ang="0">
                  <a:pos x="625" y="118"/>
                </a:cxn>
              </a:cxnLst>
              <a:rect l="0" t="0" r="r" b="b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67" name="Freeform 99"/>
            <p:cNvSpPr>
              <a:spLocks/>
            </p:cNvSpPr>
            <p:nvPr/>
          </p:nvSpPr>
          <p:spPr bwMode="auto">
            <a:xfrm>
              <a:off x="3611" y="2131"/>
              <a:ext cx="250" cy="12"/>
            </a:xfrm>
            <a:custGeom>
              <a:avLst/>
              <a:gdLst/>
              <a:ahLst/>
              <a:cxnLst>
                <a:cxn ang="0">
                  <a:pos x="250" y="5"/>
                </a:cxn>
                <a:cxn ang="0">
                  <a:pos x="250" y="5"/>
                </a:cxn>
                <a:cxn ang="0">
                  <a:pos x="216" y="1"/>
                </a:cxn>
                <a:cxn ang="0">
                  <a:pos x="185" y="0"/>
                </a:cxn>
                <a:cxn ang="0">
                  <a:pos x="153" y="0"/>
                </a:cxn>
                <a:cxn ang="0">
                  <a:pos x="122" y="0"/>
                </a:cxn>
                <a:cxn ang="0">
                  <a:pos x="92" y="2"/>
                </a:cxn>
                <a:cxn ang="0">
                  <a:pos x="61" y="5"/>
                </a:cxn>
                <a:cxn ang="0">
                  <a:pos x="31" y="8"/>
                </a:cxn>
                <a:cxn ang="0">
                  <a:pos x="0" y="10"/>
                </a:cxn>
                <a:cxn ang="0">
                  <a:pos x="0" y="23"/>
                </a:cxn>
                <a:cxn ang="0">
                  <a:pos x="31" y="21"/>
                </a:cxn>
                <a:cxn ang="0">
                  <a:pos x="61" y="18"/>
                </a:cxn>
                <a:cxn ang="0">
                  <a:pos x="92" y="15"/>
                </a:cxn>
                <a:cxn ang="0">
                  <a:pos x="122" y="13"/>
                </a:cxn>
                <a:cxn ang="0">
                  <a:pos x="153" y="13"/>
                </a:cxn>
                <a:cxn ang="0">
                  <a:pos x="185" y="13"/>
                </a:cxn>
                <a:cxn ang="0">
                  <a:pos x="216" y="14"/>
                </a:cxn>
                <a:cxn ang="0">
                  <a:pos x="246" y="18"/>
                </a:cxn>
                <a:cxn ang="0">
                  <a:pos x="246" y="18"/>
                </a:cxn>
                <a:cxn ang="0">
                  <a:pos x="250" y="5"/>
                </a:cxn>
              </a:cxnLst>
              <a:rect l="0" t="0" r="r" b="b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68" name="Freeform 100"/>
            <p:cNvSpPr>
              <a:spLocks/>
            </p:cNvSpPr>
            <p:nvPr/>
          </p:nvSpPr>
          <p:spPr bwMode="auto">
            <a:xfrm>
              <a:off x="3857" y="2127"/>
              <a:ext cx="443" cy="21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0"/>
                </a:cxn>
                <a:cxn ang="0">
                  <a:pos x="410" y="7"/>
                </a:cxn>
                <a:cxn ang="0">
                  <a:pos x="384" y="13"/>
                </a:cxn>
                <a:cxn ang="0">
                  <a:pos x="357" y="17"/>
                </a:cxn>
                <a:cxn ang="0">
                  <a:pos x="330" y="21"/>
                </a:cxn>
                <a:cxn ang="0">
                  <a:pos x="305" y="25"/>
                </a:cxn>
                <a:cxn ang="0">
                  <a:pos x="279" y="26"/>
                </a:cxn>
                <a:cxn ang="0">
                  <a:pos x="250" y="27"/>
                </a:cxn>
                <a:cxn ang="0">
                  <a:pos x="223" y="29"/>
                </a:cxn>
                <a:cxn ang="0">
                  <a:pos x="197" y="29"/>
                </a:cxn>
                <a:cxn ang="0">
                  <a:pos x="168" y="27"/>
                </a:cxn>
                <a:cxn ang="0">
                  <a:pos x="141" y="26"/>
                </a:cxn>
                <a:cxn ang="0">
                  <a:pos x="113" y="25"/>
                </a:cxn>
                <a:cxn ang="0">
                  <a:pos x="84" y="22"/>
                </a:cxn>
                <a:cxn ang="0">
                  <a:pos x="57" y="20"/>
                </a:cxn>
                <a:cxn ang="0">
                  <a:pos x="29" y="17"/>
                </a:cxn>
                <a:cxn ang="0">
                  <a:pos x="4" y="13"/>
                </a:cxn>
                <a:cxn ang="0">
                  <a:pos x="0" y="26"/>
                </a:cxn>
                <a:cxn ang="0">
                  <a:pos x="29" y="30"/>
                </a:cxn>
                <a:cxn ang="0">
                  <a:pos x="57" y="33"/>
                </a:cxn>
                <a:cxn ang="0">
                  <a:pos x="84" y="35"/>
                </a:cxn>
                <a:cxn ang="0">
                  <a:pos x="113" y="38"/>
                </a:cxn>
                <a:cxn ang="0">
                  <a:pos x="141" y="39"/>
                </a:cxn>
                <a:cxn ang="0">
                  <a:pos x="168" y="40"/>
                </a:cxn>
                <a:cxn ang="0">
                  <a:pos x="197" y="42"/>
                </a:cxn>
                <a:cxn ang="0">
                  <a:pos x="223" y="42"/>
                </a:cxn>
                <a:cxn ang="0">
                  <a:pos x="250" y="40"/>
                </a:cxn>
                <a:cxn ang="0">
                  <a:pos x="279" y="39"/>
                </a:cxn>
                <a:cxn ang="0">
                  <a:pos x="305" y="38"/>
                </a:cxn>
                <a:cxn ang="0">
                  <a:pos x="334" y="34"/>
                </a:cxn>
                <a:cxn ang="0">
                  <a:pos x="361" y="30"/>
                </a:cxn>
                <a:cxn ang="0">
                  <a:pos x="387" y="26"/>
                </a:cxn>
                <a:cxn ang="0">
                  <a:pos x="414" y="20"/>
                </a:cxn>
                <a:cxn ang="0">
                  <a:pos x="443" y="13"/>
                </a:cxn>
                <a:cxn ang="0">
                  <a:pos x="443" y="13"/>
                </a:cxn>
                <a:cxn ang="0">
                  <a:pos x="435" y="0"/>
                </a:cxn>
              </a:cxnLst>
              <a:rect l="0" t="0" r="r" b="b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69" name="Freeform 101"/>
            <p:cNvSpPr>
              <a:spLocks/>
            </p:cNvSpPr>
            <p:nvPr/>
          </p:nvSpPr>
          <p:spPr bwMode="auto">
            <a:xfrm>
              <a:off x="4292" y="2076"/>
              <a:ext cx="782" cy="58"/>
            </a:xfrm>
            <a:custGeom>
              <a:avLst/>
              <a:gdLst/>
              <a:ahLst/>
              <a:cxnLst>
                <a:cxn ang="0">
                  <a:pos x="782" y="15"/>
                </a:cxn>
                <a:cxn ang="0">
                  <a:pos x="782" y="15"/>
                </a:cxn>
                <a:cxn ang="0">
                  <a:pos x="735" y="7"/>
                </a:cxn>
                <a:cxn ang="0">
                  <a:pos x="683" y="2"/>
                </a:cxn>
                <a:cxn ang="0">
                  <a:pos x="633" y="0"/>
                </a:cxn>
                <a:cxn ang="0">
                  <a:pos x="586" y="0"/>
                </a:cxn>
                <a:cxn ang="0">
                  <a:pos x="536" y="1"/>
                </a:cxn>
                <a:cxn ang="0">
                  <a:pos x="487" y="4"/>
                </a:cxn>
                <a:cxn ang="0">
                  <a:pos x="437" y="9"/>
                </a:cxn>
                <a:cxn ang="0">
                  <a:pos x="385" y="15"/>
                </a:cxn>
                <a:cxn ang="0">
                  <a:pos x="338" y="23"/>
                </a:cxn>
                <a:cxn ang="0">
                  <a:pos x="288" y="31"/>
                </a:cxn>
                <a:cxn ang="0">
                  <a:pos x="239" y="41"/>
                </a:cxn>
                <a:cxn ang="0">
                  <a:pos x="191" y="52"/>
                </a:cxn>
                <a:cxn ang="0">
                  <a:pos x="143" y="63"/>
                </a:cxn>
                <a:cxn ang="0">
                  <a:pos x="95" y="75"/>
                </a:cxn>
                <a:cxn ang="0">
                  <a:pos x="46" y="88"/>
                </a:cxn>
                <a:cxn ang="0">
                  <a:pos x="0" y="101"/>
                </a:cxn>
                <a:cxn ang="0">
                  <a:pos x="8" y="114"/>
                </a:cxn>
                <a:cxn ang="0">
                  <a:pos x="53" y="101"/>
                </a:cxn>
                <a:cxn ang="0">
                  <a:pos x="99" y="88"/>
                </a:cxn>
                <a:cxn ang="0">
                  <a:pos x="147" y="76"/>
                </a:cxn>
                <a:cxn ang="0">
                  <a:pos x="195" y="65"/>
                </a:cxn>
                <a:cxn ang="0">
                  <a:pos x="242" y="54"/>
                </a:cxn>
                <a:cxn ang="0">
                  <a:pos x="292" y="44"/>
                </a:cxn>
                <a:cxn ang="0">
                  <a:pos x="342" y="36"/>
                </a:cxn>
                <a:cxn ang="0">
                  <a:pos x="389" y="28"/>
                </a:cxn>
                <a:cxn ang="0">
                  <a:pos x="437" y="22"/>
                </a:cxn>
                <a:cxn ang="0">
                  <a:pos x="487" y="17"/>
                </a:cxn>
                <a:cxn ang="0">
                  <a:pos x="536" y="14"/>
                </a:cxn>
                <a:cxn ang="0">
                  <a:pos x="586" y="13"/>
                </a:cxn>
                <a:cxn ang="0">
                  <a:pos x="633" y="13"/>
                </a:cxn>
                <a:cxn ang="0">
                  <a:pos x="683" y="15"/>
                </a:cxn>
                <a:cxn ang="0">
                  <a:pos x="731" y="20"/>
                </a:cxn>
                <a:cxn ang="0">
                  <a:pos x="778" y="28"/>
                </a:cxn>
                <a:cxn ang="0">
                  <a:pos x="778" y="28"/>
                </a:cxn>
                <a:cxn ang="0">
                  <a:pos x="782" y="15"/>
                </a:cxn>
              </a:cxnLst>
              <a:rect l="0" t="0" r="r" b="b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0" name="Freeform 102"/>
            <p:cNvSpPr>
              <a:spLocks/>
            </p:cNvSpPr>
            <p:nvPr/>
          </p:nvSpPr>
          <p:spPr bwMode="auto">
            <a:xfrm>
              <a:off x="5070" y="2084"/>
              <a:ext cx="90" cy="82"/>
            </a:xfrm>
            <a:custGeom>
              <a:avLst/>
              <a:gdLst/>
              <a:ahLst/>
              <a:cxnLst>
                <a:cxn ang="0">
                  <a:pos x="65" y="164"/>
                </a:cxn>
                <a:cxn ang="0">
                  <a:pos x="65" y="164"/>
                </a:cxn>
                <a:cxn ang="0">
                  <a:pos x="81" y="142"/>
                </a:cxn>
                <a:cxn ang="0">
                  <a:pos x="90" y="119"/>
                </a:cxn>
                <a:cxn ang="0">
                  <a:pos x="92" y="95"/>
                </a:cxn>
                <a:cxn ang="0">
                  <a:pos x="88" y="70"/>
                </a:cxn>
                <a:cxn ang="0">
                  <a:pos x="77" y="47"/>
                </a:cxn>
                <a:cxn ang="0">
                  <a:pos x="60" y="28"/>
                </a:cxn>
                <a:cxn ang="0">
                  <a:pos x="37" y="11"/>
                </a:cxn>
                <a:cxn ang="0">
                  <a:pos x="4" y="0"/>
                </a:cxn>
                <a:cxn ang="0">
                  <a:pos x="0" y="13"/>
                </a:cxn>
                <a:cxn ang="0">
                  <a:pos x="25" y="21"/>
                </a:cxn>
                <a:cxn ang="0">
                  <a:pos x="44" y="35"/>
                </a:cxn>
                <a:cxn ang="0">
                  <a:pos x="58" y="52"/>
                </a:cxn>
                <a:cxn ang="0">
                  <a:pos x="69" y="73"/>
                </a:cxn>
                <a:cxn ang="0">
                  <a:pos x="73" y="95"/>
                </a:cxn>
                <a:cxn ang="0">
                  <a:pos x="71" y="119"/>
                </a:cxn>
                <a:cxn ang="0">
                  <a:pos x="61" y="139"/>
                </a:cxn>
                <a:cxn ang="0">
                  <a:pos x="50" y="156"/>
                </a:cxn>
                <a:cxn ang="0">
                  <a:pos x="50" y="156"/>
                </a:cxn>
                <a:cxn ang="0">
                  <a:pos x="65" y="164"/>
                </a:cxn>
              </a:cxnLst>
              <a:rect l="0" t="0" r="r" b="b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1" name="Freeform 103"/>
            <p:cNvSpPr>
              <a:spLocks/>
            </p:cNvSpPr>
            <p:nvPr/>
          </p:nvSpPr>
          <p:spPr bwMode="auto">
            <a:xfrm>
              <a:off x="4761" y="2162"/>
              <a:ext cx="374" cy="20"/>
            </a:xfrm>
            <a:custGeom>
              <a:avLst/>
              <a:gdLst/>
              <a:ahLst/>
              <a:cxnLst>
                <a:cxn ang="0">
                  <a:pos x="19" y="40"/>
                </a:cxn>
                <a:cxn ang="0">
                  <a:pos x="19" y="40"/>
                </a:cxn>
                <a:cxn ang="0">
                  <a:pos x="23" y="34"/>
                </a:cxn>
                <a:cxn ang="0">
                  <a:pos x="31" y="29"/>
                </a:cxn>
                <a:cxn ang="0">
                  <a:pos x="46" y="25"/>
                </a:cxn>
                <a:cxn ang="0">
                  <a:pos x="63" y="24"/>
                </a:cxn>
                <a:cxn ang="0">
                  <a:pos x="88" y="22"/>
                </a:cxn>
                <a:cxn ang="0">
                  <a:pos x="113" y="24"/>
                </a:cxn>
                <a:cxn ang="0">
                  <a:pos x="142" y="26"/>
                </a:cxn>
                <a:cxn ang="0">
                  <a:pos x="172" y="29"/>
                </a:cxn>
                <a:cxn ang="0">
                  <a:pos x="201" y="30"/>
                </a:cxn>
                <a:cxn ang="0">
                  <a:pos x="231" y="33"/>
                </a:cxn>
                <a:cxn ang="0">
                  <a:pos x="260" y="34"/>
                </a:cxn>
                <a:cxn ang="0">
                  <a:pos x="287" y="34"/>
                </a:cxn>
                <a:cxn ang="0">
                  <a:pos x="313" y="31"/>
                </a:cxn>
                <a:cxn ang="0">
                  <a:pos x="336" y="27"/>
                </a:cxn>
                <a:cxn ang="0">
                  <a:pos x="359" y="20"/>
                </a:cxn>
                <a:cxn ang="0">
                  <a:pos x="374" y="8"/>
                </a:cxn>
                <a:cxn ang="0">
                  <a:pos x="359" y="0"/>
                </a:cxn>
                <a:cxn ang="0">
                  <a:pos x="348" y="9"/>
                </a:cxn>
                <a:cxn ang="0">
                  <a:pos x="332" y="14"/>
                </a:cxn>
                <a:cxn ang="0">
                  <a:pos x="309" y="18"/>
                </a:cxn>
                <a:cxn ang="0">
                  <a:pos x="287" y="21"/>
                </a:cxn>
                <a:cxn ang="0">
                  <a:pos x="260" y="21"/>
                </a:cxn>
                <a:cxn ang="0">
                  <a:pos x="231" y="20"/>
                </a:cxn>
                <a:cxn ang="0">
                  <a:pos x="201" y="17"/>
                </a:cxn>
                <a:cxn ang="0">
                  <a:pos x="172" y="16"/>
                </a:cxn>
                <a:cxn ang="0">
                  <a:pos x="142" y="13"/>
                </a:cxn>
                <a:cxn ang="0">
                  <a:pos x="113" y="11"/>
                </a:cxn>
                <a:cxn ang="0">
                  <a:pos x="88" y="9"/>
                </a:cxn>
                <a:cxn ang="0">
                  <a:pos x="63" y="11"/>
                </a:cxn>
                <a:cxn ang="0">
                  <a:pos x="42" y="12"/>
                </a:cxn>
                <a:cxn ang="0">
                  <a:pos x="23" y="18"/>
                </a:cxn>
                <a:cxn ang="0">
                  <a:pos x="8" y="26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9" y="40"/>
                </a:cxn>
              </a:cxnLst>
              <a:rect l="0" t="0" r="r" b="b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2" name="Freeform 104"/>
            <p:cNvSpPr>
              <a:spLocks/>
            </p:cNvSpPr>
            <p:nvPr/>
          </p:nvSpPr>
          <p:spPr bwMode="auto">
            <a:xfrm>
              <a:off x="4746" y="2182"/>
              <a:ext cx="34" cy="129"/>
            </a:xfrm>
            <a:custGeom>
              <a:avLst/>
              <a:gdLst/>
              <a:ahLst/>
              <a:cxnLst>
                <a:cxn ang="0">
                  <a:pos x="21" y="258"/>
                </a:cxn>
                <a:cxn ang="0">
                  <a:pos x="21" y="258"/>
                </a:cxn>
                <a:cxn ang="0">
                  <a:pos x="19" y="207"/>
                </a:cxn>
                <a:cxn ang="0">
                  <a:pos x="19" y="145"/>
                </a:cxn>
                <a:cxn ang="0">
                  <a:pos x="21" y="75"/>
                </a:cxn>
                <a:cxn ang="0">
                  <a:pos x="34" y="0"/>
                </a:cxn>
                <a:cxn ang="0">
                  <a:pos x="15" y="0"/>
                </a:cxn>
                <a:cxn ang="0">
                  <a:pos x="2" y="75"/>
                </a:cxn>
                <a:cxn ang="0">
                  <a:pos x="0" y="145"/>
                </a:cxn>
                <a:cxn ang="0">
                  <a:pos x="0" y="207"/>
                </a:cxn>
                <a:cxn ang="0">
                  <a:pos x="2" y="258"/>
                </a:cxn>
                <a:cxn ang="0">
                  <a:pos x="2" y="258"/>
                </a:cxn>
                <a:cxn ang="0">
                  <a:pos x="21" y="258"/>
                </a:cxn>
              </a:cxnLst>
              <a:rect l="0" t="0" r="r" b="b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3" name="Freeform 105"/>
            <p:cNvSpPr>
              <a:spLocks/>
            </p:cNvSpPr>
            <p:nvPr/>
          </p:nvSpPr>
          <p:spPr bwMode="auto">
            <a:xfrm>
              <a:off x="4748" y="2311"/>
              <a:ext cx="59" cy="199"/>
            </a:xfrm>
            <a:custGeom>
              <a:avLst/>
              <a:gdLst/>
              <a:ahLst/>
              <a:cxnLst>
                <a:cxn ang="0">
                  <a:pos x="59" y="399"/>
                </a:cxn>
                <a:cxn ang="0">
                  <a:pos x="59" y="399"/>
                </a:cxn>
                <a:cxn ang="0">
                  <a:pos x="42" y="260"/>
                </a:cxn>
                <a:cxn ang="0">
                  <a:pos x="31" y="173"/>
                </a:cxn>
                <a:cxn ang="0">
                  <a:pos x="23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4" y="100"/>
                </a:cxn>
                <a:cxn ang="0">
                  <a:pos x="11" y="173"/>
                </a:cxn>
                <a:cxn ang="0">
                  <a:pos x="23" y="260"/>
                </a:cxn>
                <a:cxn ang="0">
                  <a:pos x="40" y="399"/>
                </a:cxn>
                <a:cxn ang="0">
                  <a:pos x="40" y="399"/>
                </a:cxn>
                <a:cxn ang="0">
                  <a:pos x="59" y="399"/>
                </a:cxn>
              </a:cxnLst>
              <a:rect l="0" t="0" r="r" b="b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4" name="Freeform 106"/>
            <p:cNvSpPr>
              <a:spLocks/>
            </p:cNvSpPr>
            <p:nvPr/>
          </p:nvSpPr>
          <p:spPr bwMode="auto">
            <a:xfrm>
              <a:off x="4788" y="2510"/>
              <a:ext cx="46" cy="212"/>
            </a:xfrm>
            <a:custGeom>
              <a:avLst/>
              <a:gdLst/>
              <a:ahLst/>
              <a:cxnLst>
                <a:cxn ang="0">
                  <a:pos x="46" y="427"/>
                </a:cxn>
                <a:cxn ang="0">
                  <a:pos x="46" y="427"/>
                </a:cxn>
                <a:cxn ang="0">
                  <a:pos x="27" y="300"/>
                </a:cxn>
                <a:cxn ang="0">
                  <a:pos x="23" y="196"/>
                </a:cxn>
                <a:cxn ang="0">
                  <a:pos x="25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6" y="100"/>
                </a:cxn>
                <a:cxn ang="0">
                  <a:pos x="4" y="196"/>
                </a:cxn>
                <a:cxn ang="0">
                  <a:pos x="8" y="300"/>
                </a:cxn>
                <a:cxn ang="0">
                  <a:pos x="27" y="427"/>
                </a:cxn>
                <a:cxn ang="0">
                  <a:pos x="27" y="427"/>
                </a:cxn>
                <a:cxn ang="0">
                  <a:pos x="46" y="427"/>
                </a:cxn>
              </a:cxnLst>
              <a:rect l="0" t="0" r="r" b="b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5" name="Freeform 107"/>
            <p:cNvSpPr>
              <a:spLocks/>
            </p:cNvSpPr>
            <p:nvPr/>
          </p:nvSpPr>
          <p:spPr bwMode="auto">
            <a:xfrm>
              <a:off x="4706" y="2724"/>
              <a:ext cx="132" cy="87"/>
            </a:xfrm>
            <a:custGeom>
              <a:avLst/>
              <a:gdLst/>
              <a:ahLst/>
              <a:cxnLst>
                <a:cxn ang="0">
                  <a:pos x="4" y="174"/>
                </a:cxn>
                <a:cxn ang="0">
                  <a:pos x="4" y="174"/>
                </a:cxn>
                <a:cxn ang="0">
                  <a:pos x="38" y="162"/>
                </a:cxn>
                <a:cxn ang="0">
                  <a:pos x="65" y="146"/>
                </a:cxn>
                <a:cxn ang="0">
                  <a:pos x="88" y="126"/>
                </a:cxn>
                <a:cxn ang="0">
                  <a:pos x="107" y="103"/>
                </a:cxn>
                <a:cxn ang="0">
                  <a:pos x="120" y="77"/>
                </a:cxn>
                <a:cxn ang="0">
                  <a:pos x="128" y="51"/>
                </a:cxn>
                <a:cxn ang="0">
                  <a:pos x="130" y="25"/>
                </a:cxn>
                <a:cxn ang="0">
                  <a:pos x="128" y="0"/>
                </a:cxn>
                <a:cxn ang="0">
                  <a:pos x="109" y="0"/>
                </a:cxn>
                <a:cxn ang="0">
                  <a:pos x="111" y="25"/>
                </a:cxn>
                <a:cxn ang="0">
                  <a:pos x="109" y="51"/>
                </a:cxn>
                <a:cxn ang="0">
                  <a:pos x="101" y="74"/>
                </a:cxn>
                <a:cxn ang="0">
                  <a:pos x="88" y="97"/>
                </a:cxn>
                <a:cxn ang="0">
                  <a:pos x="73" y="121"/>
                </a:cxn>
                <a:cxn ang="0">
                  <a:pos x="53" y="138"/>
                </a:cxn>
                <a:cxn ang="0">
                  <a:pos x="27" y="152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4" y="174"/>
                </a:cxn>
              </a:cxnLst>
              <a:rect l="0" t="0" r="r" b="b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6" name="Freeform 108"/>
            <p:cNvSpPr>
              <a:spLocks/>
            </p:cNvSpPr>
            <p:nvPr/>
          </p:nvSpPr>
          <p:spPr bwMode="auto">
            <a:xfrm>
              <a:off x="4241" y="2805"/>
              <a:ext cx="469" cy="39"/>
            </a:xfrm>
            <a:custGeom>
              <a:avLst/>
              <a:gdLst/>
              <a:ahLst/>
              <a:cxnLst>
                <a:cxn ang="0">
                  <a:pos x="3" y="78"/>
                </a:cxn>
                <a:cxn ang="0">
                  <a:pos x="3" y="78"/>
                </a:cxn>
                <a:cxn ang="0">
                  <a:pos x="34" y="74"/>
                </a:cxn>
                <a:cxn ang="0">
                  <a:pos x="63" y="70"/>
                </a:cxn>
                <a:cxn ang="0">
                  <a:pos x="91" y="68"/>
                </a:cxn>
                <a:cxn ang="0">
                  <a:pos x="122" y="64"/>
                </a:cxn>
                <a:cxn ang="0">
                  <a:pos x="152" y="61"/>
                </a:cxn>
                <a:cxn ang="0">
                  <a:pos x="183" y="57"/>
                </a:cxn>
                <a:cxn ang="0">
                  <a:pos x="211" y="53"/>
                </a:cxn>
                <a:cxn ang="0">
                  <a:pos x="240" y="51"/>
                </a:cxn>
                <a:cxn ang="0">
                  <a:pos x="270" y="47"/>
                </a:cxn>
                <a:cxn ang="0">
                  <a:pos x="299" y="43"/>
                </a:cxn>
                <a:cxn ang="0">
                  <a:pos x="328" y="39"/>
                </a:cxn>
                <a:cxn ang="0">
                  <a:pos x="356" y="35"/>
                </a:cxn>
                <a:cxn ang="0">
                  <a:pos x="385" y="30"/>
                </a:cxn>
                <a:cxn ang="0">
                  <a:pos x="414" y="25"/>
                </a:cxn>
                <a:cxn ang="0">
                  <a:pos x="442" y="20"/>
                </a:cxn>
                <a:cxn ang="0">
                  <a:pos x="469" y="13"/>
                </a:cxn>
                <a:cxn ang="0">
                  <a:pos x="465" y="0"/>
                </a:cxn>
                <a:cxn ang="0">
                  <a:pos x="438" y="7"/>
                </a:cxn>
                <a:cxn ang="0">
                  <a:pos x="410" y="12"/>
                </a:cxn>
                <a:cxn ang="0">
                  <a:pos x="381" y="17"/>
                </a:cxn>
                <a:cxn ang="0">
                  <a:pos x="353" y="22"/>
                </a:cxn>
                <a:cxn ang="0">
                  <a:pos x="324" y="26"/>
                </a:cxn>
                <a:cxn ang="0">
                  <a:pos x="295" y="30"/>
                </a:cxn>
                <a:cxn ang="0">
                  <a:pos x="267" y="34"/>
                </a:cxn>
                <a:cxn ang="0">
                  <a:pos x="240" y="38"/>
                </a:cxn>
                <a:cxn ang="0">
                  <a:pos x="211" y="40"/>
                </a:cxn>
                <a:cxn ang="0">
                  <a:pos x="179" y="44"/>
                </a:cxn>
                <a:cxn ang="0">
                  <a:pos x="152" y="48"/>
                </a:cxn>
                <a:cxn ang="0">
                  <a:pos x="122" y="51"/>
                </a:cxn>
                <a:cxn ang="0">
                  <a:pos x="91" y="55"/>
                </a:cxn>
                <a:cxn ang="0">
                  <a:pos x="63" y="57"/>
                </a:cxn>
                <a:cxn ang="0">
                  <a:pos x="30" y="6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3" y="78"/>
                </a:cxn>
              </a:cxnLst>
              <a:rect l="0" t="0" r="r" b="b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7" name="Freeform 109"/>
            <p:cNvSpPr>
              <a:spLocks/>
            </p:cNvSpPr>
            <p:nvPr/>
          </p:nvSpPr>
          <p:spPr bwMode="auto">
            <a:xfrm>
              <a:off x="3609" y="2837"/>
              <a:ext cx="635" cy="3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40" y="70"/>
                </a:cxn>
                <a:cxn ang="0">
                  <a:pos x="80" y="69"/>
                </a:cxn>
                <a:cxn ang="0">
                  <a:pos x="120" y="66"/>
                </a:cxn>
                <a:cxn ang="0">
                  <a:pos x="158" y="65"/>
                </a:cxn>
                <a:cxn ang="0">
                  <a:pos x="198" y="62"/>
                </a:cxn>
                <a:cxn ang="0">
                  <a:pos x="239" y="59"/>
                </a:cxn>
                <a:cxn ang="0">
                  <a:pos x="277" y="55"/>
                </a:cxn>
                <a:cxn ang="0">
                  <a:pos x="317" y="51"/>
                </a:cxn>
                <a:cxn ang="0">
                  <a:pos x="357" y="47"/>
                </a:cxn>
                <a:cxn ang="0">
                  <a:pos x="395" y="43"/>
                </a:cxn>
                <a:cxn ang="0">
                  <a:pos x="435" y="38"/>
                </a:cxn>
                <a:cxn ang="0">
                  <a:pos x="475" y="34"/>
                </a:cxn>
                <a:cxn ang="0">
                  <a:pos x="515" y="29"/>
                </a:cxn>
                <a:cxn ang="0">
                  <a:pos x="555" y="23"/>
                </a:cxn>
                <a:cxn ang="0">
                  <a:pos x="595" y="18"/>
                </a:cxn>
                <a:cxn ang="0">
                  <a:pos x="635" y="13"/>
                </a:cxn>
                <a:cxn ang="0">
                  <a:pos x="632" y="0"/>
                </a:cxn>
                <a:cxn ang="0">
                  <a:pos x="591" y="5"/>
                </a:cxn>
                <a:cxn ang="0">
                  <a:pos x="551" y="10"/>
                </a:cxn>
                <a:cxn ang="0">
                  <a:pos x="511" y="16"/>
                </a:cxn>
                <a:cxn ang="0">
                  <a:pos x="475" y="21"/>
                </a:cxn>
                <a:cxn ang="0">
                  <a:pos x="435" y="25"/>
                </a:cxn>
                <a:cxn ang="0">
                  <a:pos x="395" y="30"/>
                </a:cxn>
                <a:cxn ang="0">
                  <a:pos x="357" y="34"/>
                </a:cxn>
                <a:cxn ang="0">
                  <a:pos x="317" y="38"/>
                </a:cxn>
                <a:cxn ang="0">
                  <a:pos x="277" y="42"/>
                </a:cxn>
                <a:cxn ang="0">
                  <a:pos x="239" y="46"/>
                </a:cxn>
                <a:cxn ang="0">
                  <a:pos x="198" y="49"/>
                </a:cxn>
                <a:cxn ang="0">
                  <a:pos x="158" y="52"/>
                </a:cxn>
                <a:cxn ang="0">
                  <a:pos x="120" y="53"/>
                </a:cxn>
                <a:cxn ang="0">
                  <a:pos x="80" y="56"/>
                </a:cxn>
                <a:cxn ang="0">
                  <a:pos x="40" y="5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70"/>
                </a:cxn>
              </a:cxnLst>
              <a:rect l="0" t="0" r="r" b="b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8" name="Freeform 110"/>
            <p:cNvSpPr>
              <a:spLocks/>
            </p:cNvSpPr>
            <p:nvPr/>
          </p:nvSpPr>
          <p:spPr bwMode="auto">
            <a:xfrm>
              <a:off x="3014" y="2854"/>
              <a:ext cx="595" cy="2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34" y="22"/>
                </a:cxn>
                <a:cxn ang="0">
                  <a:pos x="70" y="31"/>
                </a:cxn>
                <a:cxn ang="0">
                  <a:pos x="107" y="38"/>
                </a:cxn>
                <a:cxn ang="0">
                  <a:pos x="145" y="41"/>
                </a:cxn>
                <a:cxn ang="0">
                  <a:pos x="181" y="45"/>
                </a:cxn>
                <a:cxn ang="0">
                  <a:pos x="217" y="48"/>
                </a:cxn>
                <a:cxn ang="0">
                  <a:pos x="255" y="48"/>
                </a:cxn>
                <a:cxn ang="0">
                  <a:pos x="294" y="48"/>
                </a:cxn>
                <a:cxn ang="0">
                  <a:pos x="330" y="48"/>
                </a:cxn>
                <a:cxn ang="0">
                  <a:pos x="368" y="47"/>
                </a:cxn>
                <a:cxn ang="0">
                  <a:pos x="406" y="44"/>
                </a:cxn>
                <a:cxn ang="0">
                  <a:pos x="444" y="43"/>
                </a:cxn>
                <a:cxn ang="0">
                  <a:pos x="483" y="40"/>
                </a:cxn>
                <a:cxn ang="0">
                  <a:pos x="521" y="39"/>
                </a:cxn>
                <a:cxn ang="0">
                  <a:pos x="557" y="38"/>
                </a:cxn>
                <a:cxn ang="0">
                  <a:pos x="595" y="36"/>
                </a:cxn>
                <a:cxn ang="0">
                  <a:pos x="595" y="23"/>
                </a:cxn>
                <a:cxn ang="0">
                  <a:pos x="557" y="25"/>
                </a:cxn>
                <a:cxn ang="0">
                  <a:pos x="521" y="26"/>
                </a:cxn>
                <a:cxn ang="0">
                  <a:pos x="483" y="27"/>
                </a:cxn>
                <a:cxn ang="0">
                  <a:pos x="444" y="30"/>
                </a:cxn>
                <a:cxn ang="0">
                  <a:pos x="406" y="31"/>
                </a:cxn>
                <a:cxn ang="0">
                  <a:pos x="368" y="34"/>
                </a:cxn>
                <a:cxn ang="0">
                  <a:pos x="330" y="35"/>
                </a:cxn>
                <a:cxn ang="0">
                  <a:pos x="294" y="35"/>
                </a:cxn>
                <a:cxn ang="0">
                  <a:pos x="255" y="35"/>
                </a:cxn>
                <a:cxn ang="0">
                  <a:pos x="217" y="35"/>
                </a:cxn>
                <a:cxn ang="0">
                  <a:pos x="181" y="32"/>
                </a:cxn>
                <a:cxn ang="0">
                  <a:pos x="145" y="28"/>
                </a:cxn>
                <a:cxn ang="0">
                  <a:pos x="111" y="25"/>
                </a:cxn>
                <a:cxn ang="0">
                  <a:pos x="74" y="18"/>
                </a:cxn>
                <a:cxn ang="0">
                  <a:pos x="42" y="9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9" name="Freeform 111"/>
            <p:cNvSpPr>
              <a:spLocks/>
            </p:cNvSpPr>
            <p:nvPr/>
          </p:nvSpPr>
          <p:spPr bwMode="auto">
            <a:xfrm>
              <a:off x="2949" y="2754"/>
              <a:ext cx="88" cy="10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46" y="18"/>
                </a:cxn>
                <a:cxn ang="0">
                  <a:pos x="23" y="44"/>
                </a:cxn>
                <a:cxn ang="0">
                  <a:pos x="6" y="74"/>
                </a:cxn>
                <a:cxn ang="0">
                  <a:pos x="0" y="106"/>
                </a:cxn>
                <a:cxn ang="0">
                  <a:pos x="0" y="138"/>
                </a:cxn>
                <a:cxn ang="0">
                  <a:pos x="11" y="167"/>
                </a:cxn>
                <a:cxn ang="0">
                  <a:pos x="32" y="193"/>
                </a:cxn>
                <a:cxn ang="0">
                  <a:pos x="65" y="210"/>
                </a:cxn>
                <a:cxn ang="0">
                  <a:pos x="72" y="200"/>
                </a:cxn>
                <a:cxn ang="0">
                  <a:pos x="48" y="186"/>
                </a:cxn>
                <a:cxn ang="0">
                  <a:pos x="31" y="162"/>
                </a:cxn>
                <a:cxn ang="0">
                  <a:pos x="19" y="138"/>
                </a:cxn>
                <a:cxn ang="0">
                  <a:pos x="19" y="106"/>
                </a:cxn>
                <a:cxn ang="0">
                  <a:pos x="25" y="76"/>
                </a:cxn>
                <a:cxn ang="0">
                  <a:pos x="38" y="49"/>
                </a:cxn>
                <a:cxn ang="0">
                  <a:pos x="61" y="26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0"/>
                </a:cxn>
              </a:cxnLst>
              <a:rect l="0" t="0" r="r" b="b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0" name="Freeform 112"/>
            <p:cNvSpPr>
              <a:spLocks/>
            </p:cNvSpPr>
            <p:nvPr/>
          </p:nvSpPr>
          <p:spPr bwMode="auto">
            <a:xfrm>
              <a:off x="3029" y="2749"/>
              <a:ext cx="304" cy="19"/>
            </a:xfrm>
            <a:custGeom>
              <a:avLst/>
              <a:gdLst/>
              <a:ahLst/>
              <a:cxnLst>
                <a:cxn ang="0">
                  <a:pos x="286" y="26"/>
                </a:cxn>
                <a:cxn ang="0">
                  <a:pos x="294" y="23"/>
                </a:cxn>
                <a:cxn ang="0">
                  <a:pos x="256" y="24"/>
                </a:cxn>
                <a:cxn ang="0">
                  <a:pos x="216" y="20"/>
                </a:cxn>
                <a:cxn ang="0">
                  <a:pos x="178" y="15"/>
                </a:cxn>
                <a:cxn ang="0">
                  <a:pos x="139" y="9"/>
                </a:cxn>
                <a:cxn ang="0">
                  <a:pos x="103" y="2"/>
                </a:cxn>
                <a:cxn ang="0">
                  <a:pos x="67" y="0"/>
                </a:cxn>
                <a:cxn ang="0">
                  <a:pos x="34" y="1"/>
                </a:cxn>
                <a:cxn ang="0">
                  <a:pos x="0" y="9"/>
                </a:cxn>
                <a:cxn ang="0">
                  <a:pos x="8" y="19"/>
                </a:cxn>
                <a:cxn ang="0">
                  <a:pos x="34" y="14"/>
                </a:cxn>
                <a:cxn ang="0">
                  <a:pos x="67" y="13"/>
                </a:cxn>
                <a:cxn ang="0">
                  <a:pos x="99" y="15"/>
                </a:cxn>
                <a:cxn ang="0">
                  <a:pos x="136" y="22"/>
                </a:cxn>
                <a:cxn ang="0">
                  <a:pos x="174" y="28"/>
                </a:cxn>
                <a:cxn ang="0">
                  <a:pos x="216" y="33"/>
                </a:cxn>
                <a:cxn ang="0">
                  <a:pos x="256" y="37"/>
                </a:cxn>
                <a:cxn ang="0">
                  <a:pos x="294" y="36"/>
                </a:cxn>
                <a:cxn ang="0">
                  <a:pos x="302" y="33"/>
                </a:cxn>
                <a:cxn ang="0">
                  <a:pos x="294" y="36"/>
                </a:cxn>
                <a:cxn ang="0">
                  <a:pos x="300" y="36"/>
                </a:cxn>
                <a:cxn ang="0">
                  <a:pos x="302" y="33"/>
                </a:cxn>
                <a:cxn ang="0">
                  <a:pos x="286" y="26"/>
                </a:cxn>
              </a:cxnLst>
              <a:rect l="0" t="0" r="r" b="b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1" name="Freeform 113"/>
            <p:cNvSpPr>
              <a:spLocks/>
            </p:cNvSpPr>
            <p:nvPr/>
          </p:nvSpPr>
          <p:spPr bwMode="auto">
            <a:xfrm>
              <a:off x="3315" y="2402"/>
              <a:ext cx="138" cy="36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58" y="91"/>
                </a:cxn>
                <a:cxn ang="0">
                  <a:pos x="79" y="183"/>
                </a:cxn>
                <a:cxn ang="0">
                  <a:pos x="99" y="276"/>
                </a:cxn>
                <a:cxn ang="0">
                  <a:pos x="115" y="371"/>
                </a:cxn>
                <a:cxn ang="0">
                  <a:pos x="119" y="463"/>
                </a:cxn>
                <a:cxn ang="0">
                  <a:pos x="105" y="553"/>
                </a:cxn>
                <a:cxn ang="0">
                  <a:pos x="67" y="639"/>
                </a:cxn>
                <a:cxn ang="0">
                  <a:pos x="0" y="721"/>
                </a:cxn>
                <a:cxn ang="0">
                  <a:pos x="16" y="728"/>
                </a:cxn>
                <a:cxn ang="0">
                  <a:pos x="86" y="644"/>
                </a:cxn>
                <a:cxn ang="0">
                  <a:pos x="124" y="556"/>
                </a:cxn>
                <a:cxn ang="0">
                  <a:pos x="138" y="463"/>
                </a:cxn>
                <a:cxn ang="0">
                  <a:pos x="134" y="371"/>
                </a:cxn>
                <a:cxn ang="0">
                  <a:pos x="119" y="276"/>
                </a:cxn>
                <a:cxn ang="0">
                  <a:pos x="98" y="183"/>
                </a:cxn>
                <a:cxn ang="0">
                  <a:pos x="77" y="9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2" y="0"/>
                </a:cxn>
              </a:cxnLst>
              <a:rect l="0" t="0" r="r" b="b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2" name="Freeform 114"/>
            <p:cNvSpPr>
              <a:spLocks/>
            </p:cNvSpPr>
            <p:nvPr/>
          </p:nvSpPr>
          <p:spPr bwMode="auto">
            <a:xfrm>
              <a:off x="3353" y="2251"/>
              <a:ext cx="46" cy="151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12" y="77"/>
                </a:cxn>
                <a:cxn ang="0">
                  <a:pos x="2" y="151"/>
                </a:cxn>
                <a:cxn ang="0">
                  <a:pos x="0" y="226"/>
                </a:cxn>
                <a:cxn ang="0">
                  <a:pos x="4" y="302"/>
                </a:cxn>
                <a:cxn ang="0">
                  <a:pos x="23" y="302"/>
                </a:cxn>
                <a:cxn ang="0">
                  <a:pos x="20" y="226"/>
                </a:cxn>
                <a:cxn ang="0">
                  <a:pos x="21" y="151"/>
                </a:cxn>
                <a:cxn ang="0">
                  <a:pos x="31" y="77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7" y="0"/>
                </a:cxn>
              </a:cxnLst>
              <a:rect l="0" t="0" r="r" b="b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3" name="Freeform 115"/>
            <p:cNvSpPr>
              <a:spLocks/>
            </p:cNvSpPr>
            <p:nvPr/>
          </p:nvSpPr>
          <p:spPr bwMode="auto">
            <a:xfrm>
              <a:off x="3380" y="2139"/>
              <a:ext cx="187" cy="112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0"/>
                </a:cxn>
                <a:cxn ang="0">
                  <a:pos x="141" y="24"/>
                </a:cxn>
                <a:cxn ang="0">
                  <a:pos x="113" y="49"/>
                </a:cxn>
                <a:cxn ang="0">
                  <a:pos x="86" y="74"/>
                </a:cxn>
                <a:cxn ang="0">
                  <a:pos x="61" y="102"/>
                </a:cxn>
                <a:cxn ang="0">
                  <a:pos x="40" y="130"/>
                </a:cxn>
                <a:cxn ang="0">
                  <a:pos x="23" y="160"/>
                </a:cxn>
                <a:cxn ang="0">
                  <a:pos x="10" y="191"/>
                </a:cxn>
                <a:cxn ang="0">
                  <a:pos x="0" y="223"/>
                </a:cxn>
                <a:cxn ang="0">
                  <a:pos x="19" y="223"/>
                </a:cxn>
                <a:cxn ang="0">
                  <a:pos x="29" y="193"/>
                </a:cxn>
                <a:cxn ang="0">
                  <a:pos x="42" y="162"/>
                </a:cxn>
                <a:cxn ang="0">
                  <a:pos x="59" y="135"/>
                </a:cxn>
                <a:cxn ang="0">
                  <a:pos x="76" y="108"/>
                </a:cxn>
                <a:cxn ang="0">
                  <a:pos x="101" y="82"/>
                </a:cxn>
                <a:cxn ang="0">
                  <a:pos x="128" y="57"/>
                </a:cxn>
                <a:cxn ang="0">
                  <a:pos x="157" y="32"/>
                </a:cxn>
                <a:cxn ang="0">
                  <a:pos x="187" y="8"/>
                </a:cxn>
                <a:cxn ang="0">
                  <a:pos x="187" y="8"/>
                </a:cxn>
                <a:cxn ang="0">
                  <a:pos x="172" y="0"/>
                </a:cxn>
              </a:cxnLst>
              <a:rect l="0" t="0" r="r" b="b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4" name="Freeform 116"/>
            <p:cNvSpPr>
              <a:spLocks/>
            </p:cNvSpPr>
            <p:nvPr/>
          </p:nvSpPr>
          <p:spPr bwMode="auto">
            <a:xfrm>
              <a:off x="3552" y="2135"/>
              <a:ext cx="59" cy="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6" y="1"/>
                </a:cxn>
                <a:cxn ang="0">
                  <a:pos x="32" y="0"/>
                </a:cxn>
                <a:cxn ang="0">
                  <a:pos x="17" y="1"/>
                </a:cxn>
                <a:cxn ang="0">
                  <a:pos x="0" y="8"/>
                </a:cxn>
                <a:cxn ang="0">
                  <a:pos x="15" y="16"/>
                </a:cxn>
                <a:cxn ang="0">
                  <a:pos x="21" y="14"/>
                </a:cxn>
                <a:cxn ang="0">
                  <a:pos x="32" y="13"/>
                </a:cxn>
                <a:cxn ang="0">
                  <a:pos x="46" y="14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59" y="1"/>
                </a:cxn>
              </a:cxnLst>
              <a:rect l="0" t="0" r="r" b="b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5" name="Freeform 117"/>
            <p:cNvSpPr>
              <a:spLocks/>
            </p:cNvSpPr>
            <p:nvPr/>
          </p:nvSpPr>
          <p:spPr bwMode="auto">
            <a:xfrm>
              <a:off x="4599" y="2688"/>
              <a:ext cx="138" cy="119"/>
            </a:xfrm>
            <a:custGeom>
              <a:avLst/>
              <a:gdLst/>
              <a:ahLst/>
              <a:cxnLst>
                <a:cxn ang="0">
                  <a:pos x="96" y="13"/>
                </a:cxn>
                <a:cxn ang="0">
                  <a:pos x="86" y="4"/>
                </a:cxn>
                <a:cxn ang="0">
                  <a:pos x="25" y="93"/>
                </a:cxn>
                <a:cxn ang="0">
                  <a:pos x="0" y="155"/>
                </a:cxn>
                <a:cxn ang="0">
                  <a:pos x="2" y="198"/>
                </a:cxn>
                <a:cxn ang="0">
                  <a:pos x="29" y="224"/>
                </a:cxn>
                <a:cxn ang="0">
                  <a:pos x="63" y="237"/>
                </a:cxn>
                <a:cxn ang="0">
                  <a:pos x="98" y="239"/>
                </a:cxn>
                <a:cxn ang="0">
                  <a:pos x="124" y="237"/>
                </a:cxn>
                <a:cxn ang="0">
                  <a:pos x="136" y="235"/>
                </a:cxn>
                <a:cxn ang="0">
                  <a:pos x="132" y="222"/>
                </a:cxn>
                <a:cxn ang="0">
                  <a:pos x="124" y="224"/>
                </a:cxn>
                <a:cxn ang="0">
                  <a:pos x="98" y="226"/>
                </a:cxn>
                <a:cxn ang="0">
                  <a:pos x="67" y="224"/>
                </a:cxn>
                <a:cxn ang="0">
                  <a:pos x="40" y="213"/>
                </a:cxn>
                <a:cxn ang="0">
                  <a:pos x="21" y="195"/>
                </a:cxn>
                <a:cxn ang="0">
                  <a:pos x="19" y="155"/>
                </a:cxn>
                <a:cxn ang="0">
                  <a:pos x="44" y="95"/>
                </a:cxn>
                <a:cxn ang="0">
                  <a:pos x="101" y="9"/>
                </a:cxn>
                <a:cxn ang="0">
                  <a:pos x="92" y="0"/>
                </a:cxn>
                <a:cxn ang="0">
                  <a:pos x="96" y="13"/>
                </a:cxn>
              </a:cxnLst>
              <a:rect l="0" t="0" r="r" b="b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6" name="Freeform 118"/>
            <p:cNvSpPr>
              <a:spLocks/>
            </p:cNvSpPr>
            <p:nvPr/>
          </p:nvSpPr>
          <p:spPr bwMode="auto">
            <a:xfrm>
              <a:off x="3321" y="2688"/>
              <a:ext cx="1374" cy="83"/>
            </a:xfrm>
            <a:custGeom>
              <a:avLst/>
              <a:gdLst/>
              <a:ahLst/>
              <a:cxnLst>
                <a:cxn ang="0">
                  <a:pos x="21" y="164"/>
                </a:cxn>
                <a:cxn ang="0">
                  <a:pos x="80" y="168"/>
                </a:cxn>
                <a:cxn ang="0">
                  <a:pos x="155" y="167"/>
                </a:cxn>
                <a:cxn ang="0">
                  <a:pos x="246" y="161"/>
                </a:cxn>
                <a:cxn ang="0">
                  <a:pos x="349" y="152"/>
                </a:cxn>
                <a:cxn ang="0">
                  <a:pos x="460" y="142"/>
                </a:cxn>
                <a:cxn ang="0">
                  <a:pos x="580" y="128"/>
                </a:cxn>
                <a:cxn ang="0">
                  <a:pos x="700" y="112"/>
                </a:cxn>
                <a:cxn ang="0">
                  <a:pos x="818" y="96"/>
                </a:cxn>
                <a:cxn ang="0">
                  <a:pos x="935" y="81"/>
                </a:cxn>
                <a:cxn ang="0">
                  <a:pos x="1044" y="64"/>
                </a:cxn>
                <a:cxn ang="0">
                  <a:pos x="1141" y="50"/>
                </a:cxn>
                <a:cxn ang="0">
                  <a:pos x="1227" y="37"/>
                </a:cxn>
                <a:cxn ang="0">
                  <a:pos x="1295" y="26"/>
                </a:cxn>
                <a:cxn ang="0">
                  <a:pos x="1345" y="18"/>
                </a:cxn>
                <a:cxn ang="0">
                  <a:pos x="1370" y="13"/>
                </a:cxn>
                <a:cxn ang="0">
                  <a:pos x="1370" y="0"/>
                </a:cxn>
                <a:cxn ang="0">
                  <a:pos x="1356" y="3"/>
                </a:cxn>
                <a:cxn ang="0">
                  <a:pos x="1318" y="8"/>
                </a:cxn>
                <a:cxn ang="0">
                  <a:pos x="1259" y="18"/>
                </a:cxn>
                <a:cxn ang="0">
                  <a:pos x="1183" y="30"/>
                </a:cxn>
                <a:cxn ang="0">
                  <a:pos x="1089" y="44"/>
                </a:cxn>
                <a:cxn ang="0">
                  <a:pos x="986" y="60"/>
                </a:cxn>
                <a:cxn ang="0">
                  <a:pos x="874" y="76"/>
                </a:cxn>
                <a:cxn ang="0">
                  <a:pos x="755" y="91"/>
                </a:cxn>
                <a:cxn ang="0">
                  <a:pos x="635" y="107"/>
                </a:cxn>
                <a:cxn ang="0">
                  <a:pos x="519" y="122"/>
                </a:cxn>
                <a:cxn ang="0">
                  <a:pos x="403" y="134"/>
                </a:cxn>
                <a:cxn ang="0">
                  <a:pos x="296" y="144"/>
                </a:cxn>
                <a:cxn ang="0">
                  <a:pos x="198" y="151"/>
                </a:cxn>
                <a:cxn ang="0">
                  <a:pos x="114" y="155"/>
                </a:cxn>
                <a:cxn ang="0">
                  <a:pos x="48" y="154"/>
                </a:cxn>
                <a:cxn ang="0">
                  <a:pos x="4" y="147"/>
                </a:cxn>
              </a:cxnLst>
              <a:rect l="0" t="0" r="r" b="b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7" name="Freeform 119"/>
            <p:cNvSpPr>
              <a:spLocks/>
            </p:cNvSpPr>
            <p:nvPr/>
          </p:nvSpPr>
          <p:spPr bwMode="auto">
            <a:xfrm>
              <a:off x="4748" y="2078"/>
              <a:ext cx="275" cy="149"/>
            </a:xfrm>
            <a:custGeom>
              <a:avLst/>
              <a:gdLst/>
              <a:ahLst/>
              <a:cxnLst>
                <a:cxn ang="0">
                  <a:pos x="19" y="299"/>
                </a:cxn>
                <a:cxn ang="0">
                  <a:pos x="21" y="212"/>
                </a:cxn>
                <a:cxn ang="0">
                  <a:pos x="36" y="147"/>
                </a:cxn>
                <a:cxn ang="0">
                  <a:pos x="61" y="102"/>
                </a:cxn>
                <a:cxn ang="0">
                  <a:pos x="95" y="70"/>
                </a:cxn>
                <a:cxn ang="0">
                  <a:pos x="132" y="50"/>
                </a:cxn>
                <a:cxn ang="0">
                  <a:pos x="177" y="37"/>
                </a:cxn>
                <a:cxn ang="0">
                  <a:pos x="223" y="25"/>
                </a:cxn>
                <a:cxn ang="0">
                  <a:pos x="275" y="13"/>
                </a:cxn>
                <a:cxn ang="0">
                  <a:pos x="267" y="0"/>
                </a:cxn>
                <a:cxn ang="0">
                  <a:pos x="219" y="12"/>
                </a:cxn>
                <a:cxn ang="0">
                  <a:pos x="170" y="24"/>
                </a:cxn>
                <a:cxn ang="0">
                  <a:pos x="124" y="39"/>
                </a:cxn>
                <a:cxn ang="0">
                  <a:pos x="80" y="63"/>
                </a:cxn>
                <a:cxn ang="0">
                  <a:pos x="46" y="96"/>
                </a:cxn>
                <a:cxn ang="0">
                  <a:pos x="17" y="145"/>
                </a:cxn>
                <a:cxn ang="0">
                  <a:pos x="2" y="212"/>
                </a:cxn>
                <a:cxn ang="0">
                  <a:pos x="0" y="299"/>
                </a:cxn>
                <a:cxn ang="0">
                  <a:pos x="19" y="299"/>
                </a:cxn>
              </a:cxnLst>
              <a:rect l="0" t="0" r="r" b="b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8" name="Freeform 120"/>
            <p:cNvSpPr>
              <a:spLocks/>
            </p:cNvSpPr>
            <p:nvPr/>
          </p:nvSpPr>
          <p:spPr bwMode="auto">
            <a:xfrm>
              <a:off x="4614" y="2268"/>
              <a:ext cx="142" cy="6"/>
            </a:xfrm>
            <a:custGeom>
              <a:avLst/>
              <a:gdLst/>
              <a:ahLst/>
              <a:cxnLst>
                <a:cxn ang="0">
                  <a:pos x="144" y="6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4" y="13"/>
                </a:cxn>
                <a:cxn ang="0">
                  <a:pos x="144" y="6"/>
                </a:cxn>
              </a:cxnLst>
              <a:rect l="0" t="0" r="r" b="b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9" name="Freeform 121"/>
            <p:cNvSpPr>
              <a:spLocks/>
            </p:cNvSpPr>
            <p:nvPr/>
          </p:nvSpPr>
          <p:spPr bwMode="auto">
            <a:xfrm>
              <a:off x="4668" y="2286"/>
              <a:ext cx="88" cy="6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0" y="13"/>
                </a:cxn>
                <a:cxn ang="0">
                  <a:pos x="90" y="7"/>
                </a:cxn>
              </a:cxnLst>
              <a:rect l="0" t="0" r="r" b="b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2" name="Freeform 124"/>
            <p:cNvSpPr>
              <a:spLocks/>
            </p:cNvSpPr>
            <p:nvPr/>
          </p:nvSpPr>
          <p:spPr bwMode="auto">
            <a:xfrm>
              <a:off x="3498" y="2166"/>
              <a:ext cx="260" cy="11"/>
            </a:xfrm>
            <a:custGeom>
              <a:avLst/>
              <a:gdLst/>
              <a:ahLst/>
              <a:cxnLst>
                <a:cxn ang="0">
                  <a:pos x="262" y="16"/>
                </a:cxn>
                <a:cxn ang="0">
                  <a:pos x="262" y="9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62" y="22"/>
                </a:cxn>
                <a:cxn ang="0">
                  <a:pos x="262" y="16"/>
                </a:cxn>
              </a:cxnLst>
              <a:rect l="0" t="0" r="r" b="b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3" name="Freeform 125"/>
            <p:cNvSpPr>
              <a:spLocks/>
            </p:cNvSpPr>
            <p:nvPr/>
          </p:nvSpPr>
          <p:spPr bwMode="auto">
            <a:xfrm>
              <a:off x="3447" y="2188"/>
              <a:ext cx="170" cy="7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7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70" y="13"/>
                </a:cxn>
                <a:cxn ang="0">
                  <a:pos x="170" y="7"/>
                </a:cxn>
              </a:cxnLst>
              <a:rect l="0" t="0" r="r" b="b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4" name="Freeform 126"/>
            <p:cNvSpPr>
              <a:spLocks/>
            </p:cNvSpPr>
            <p:nvPr/>
          </p:nvSpPr>
          <p:spPr bwMode="auto">
            <a:xfrm>
              <a:off x="3409" y="2215"/>
              <a:ext cx="143" cy="11"/>
            </a:xfrm>
            <a:custGeom>
              <a:avLst/>
              <a:gdLst/>
              <a:ahLst/>
              <a:cxnLst>
                <a:cxn ang="0">
                  <a:pos x="143" y="16"/>
                </a:cxn>
                <a:cxn ang="0">
                  <a:pos x="143" y="1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3" y="23"/>
                </a:cxn>
                <a:cxn ang="0">
                  <a:pos x="143" y="16"/>
                </a:cxn>
              </a:cxnLst>
              <a:rect l="0" t="0" r="r" b="b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5" name="Freeform 127"/>
            <p:cNvSpPr>
              <a:spLocks/>
            </p:cNvSpPr>
            <p:nvPr/>
          </p:nvSpPr>
          <p:spPr bwMode="auto">
            <a:xfrm>
              <a:off x="4563" y="2579"/>
              <a:ext cx="238" cy="9"/>
            </a:xfrm>
            <a:custGeom>
              <a:avLst/>
              <a:gdLst/>
              <a:ahLst/>
              <a:cxnLst>
                <a:cxn ang="0">
                  <a:pos x="238" y="7"/>
                </a:cxn>
                <a:cxn ang="0">
                  <a:pos x="238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238" y="13"/>
                </a:cxn>
                <a:cxn ang="0">
                  <a:pos x="238" y="7"/>
                </a:cxn>
              </a:cxnLst>
              <a:rect l="0" t="0" r="r" b="b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6" name="Freeform 128"/>
            <p:cNvSpPr>
              <a:spLocks/>
            </p:cNvSpPr>
            <p:nvPr/>
          </p:nvSpPr>
          <p:spPr bwMode="auto">
            <a:xfrm>
              <a:off x="4655" y="2596"/>
              <a:ext cx="146" cy="10"/>
            </a:xfrm>
            <a:custGeom>
              <a:avLst/>
              <a:gdLst/>
              <a:ahLst/>
              <a:cxnLst>
                <a:cxn ang="0">
                  <a:pos x="146" y="7"/>
                </a:cxn>
                <a:cxn ang="0">
                  <a:pos x="146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146" y="13"/>
                </a:cxn>
                <a:cxn ang="0">
                  <a:pos x="146" y="7"/>
                </a:cxn>
              </a:cxnLst>
              <a:rect l="0" t="0" r="r" b="b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7" name="Freeform 129"/>
            <p:cNvSpPr>
              <a:spLocks/>
            </p:cNvSpPr>
            <p:nvPr/>
          </p:nvSpPr>
          <p:spPr bwMode="auto">
            <a:xfrm>
              <a:off x="4733" y="2624"/>
              <a:ext cx="72" cy="8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2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72" y="13"/>
                </a:cxn>
                <a:cxn ang="0">
                  <a:pos x="72" y="6"/>
                </a:cxn>
              </a:cxnLst>
              <a:rect l="0" t="0" r="r" b="b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03" name="Group 167"/>
            <p:cNvGrpSpPr>
              <a:grpSpLocks/>
            </p:cNvGrpSpPr>
            <p:nvPr/>
          </p:nvGrpSpPr>
          <p:grpSpPr bwMode="auto">
            <a:xfrm>
              <a:off x="3420" y="2592"/>
              <a:ext cx="372" cy="168"/>
              <a:chOff x="3420" y="2512"/>
              <a:chExt cx="536" cy="248"/>
            </a:xfrm>
          </p:grpSpPr>
          <p:sp>
            <p:nvSpPr>
              <p:cNvPr id="1389690" name="Freeform 122"/>
              <p:cNvSpPr>
                <a:spLocks/>
              </p:cNvSpPr>
              <p:nvPr/>
            </p:nvSpPr>
            <p:spPr bwMode="auto">
              <a:xfrm>
                <a:off x="3418" y="2541"/>
                <a:ext cx="249" cy="5"/>
              </a:xfrm>
              <a:custGeom>
                <a:avLst/>
                <a:gdLst/>
                <a:ahLst/>
                <a:cxnLst>
                  <a:cxn ang="0">
                    <a:pos x="248" y="6"/>
                  </a:cxn>
                  <a:cxn ang="0">
                    <a:pos x="248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48" y="13"/>
                  </a:cxn>
                  <a:cxn ang="0">
                    <a:pos x="248" y="6"/>
                  </a:cxn>
                </a:cxnLst>
                <a:rect l="0" t="0" r="r" b="b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691" name="Freeform 123"/>
              <p:cNvSpPr>
                <a:spLocks/>
              </p:cNvSpPr>
              <p:nvPr/>
            </p:nvSpPr>
            <p:spPr bwMode="auto">
              <a:xfrm>
                <a:off x="3434" y="2559"/>
                <a:ext cx="156" cy="9"/>
              </a:xfrm>
              <a:custGeom>
                <a:avLst/>
                <a:gdLst/>
                <a:ahLst/>
                <a:cxnLst>
                  <a:cxn ang="0">
                    <a:pos x="156" y="15"/>
                  </a:cxn>
                  <a:cxn ang="0">
                    <a:pos x="15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56" y="21"/>
                  </a:cxn>
                  <a:cxn ang="0">
                    <a:pos x="156" y="15"/>
                  </a:cxn>
                </a:cxnLst>
                <a:rect l="0" t="0" r="r" b="b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698" name="Freeform 130"/>
              <p:cNvSpPr>
                <a:spLocks/>
              </p:cNvSpPr>
              <p:nvPr/>
            </p:nvSpPr>
            <p:spPr bwMode="auto">
              <a:xfrm>
                <a:off x="3516" y="2545"/>
                <a:ext cx="106" cy="35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30" y="42"/>
                  </a:cxn>
                  <a:cxn ang="0">
                    <a:pos x="49" y="68"/>
                  </a:cxn>
                  <a:cxn ang="0">
                    <a:pos x="106" y="50"/>
                  </a:cxn>
                  <a:cxn ang="0">
                    <a:pos x="87" y="24"/>
                  </a:cxn>
                  <a:cxn ang="0">
                    <a:pos x="51" y="54"/>
                  </a:cxn>
                  <a:cxn ang="0">
                    <a:pos x="66" y="12"/>
                  </a:cxn>
                  <a:cxn ang="0">
                    <a:pos x="0" y="0"/>
                  </a:cxn>
                  <a:cxn ang="0">
                    <a:pos x="30" y="42"/>
                  </a:cxn>
                  <a:cxn ang="0">
                    <a:pos x="66" y="12"/>
                  </a:cxn>
                </a:cxnLst>
                <a:rect l="0" t="0" r="r" b="b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699" name="Freeform 131"/>
              <p:cNvSpPr>
                <a:spLocks/>
              </p:cNvSpPr>
              <p:nvPr/>
            </p:nvSpPr>
            <p:spPr bwMode="auto">
              <a:xfrm>
                <a:off x="3567" y="2553"/>
                <a:ext cx="82" cy="27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59" y="8"/>
                  </a:cxn>
                  <a:cxn ang="0">
                    <a:pos x="15" y="0"/>
                  </a:cxn>
                  <a:cxn ang="0">
                    <a:pos x="0" y="42"/>
                  </a:cxn>
                  <a:cxn ang="0">
                    <a:pos x="44" y="49"/>
                  </a:cxn>
                  <a:cxn ang="0">
                    <a:pos x="82" y="31"/>
                  </a:cxn>
                  <a:cxn ang="0">
                    <a:pos x="44" y="49"/>
                  </a:cxn>
                  <a:cxn ang="0">
                    <a:pos x="76" y="56"/>
                  </a:cxn>
                  <a:cxn ang="0">
                    <a:pos x="82" y="31"/>
                  </a:cxn>
                  <a:cxn ang="0">
                    <a:pos x="21" y="26"/>
                  </a:cxn>
                </a:cxnLst>
                <a:rect l="0" t="0" r="r" b="b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0" name="Freeform 132"/>
              <p:cNvSpPr>
                <a:spLocks/>
              </p:cNvSpPr>
              <p:nvPr/>
            </p:nvSpPr>
            <p:spPr bwMode="auto">
              <a:xfrm>
                <a:off x="3588" y="2530"/>
                <a:ext cx="69" cy="39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8" y="39"/>
                  </a:cxn>
                  <a:cxn ang="0">
                    <a:pos x="0" y="71"/>
                  </a:cxn>
                  <a:cxn ang="0">
                    <a:pos x="61" y="76"/>
                  </a:cxn>
                  <a:cxn ang="0">
                    <a:pos x="69" y="44"/>
                  </a:cxn>
                  <a:cxn ang="0">
                    <a:pos x="17" y="57"/>
                  </a:cxn>
                  <a:cxn ang="0">
                    <a:pos x="59" y="26"/>
                  </a:cxn>
                  <a:cxn ang="0">
                    <a:pos x="17" y="0"/>
                  </a:cxn>
                  <a:cxn ang="0">
                    <a:pos x="8" y="39"/>
                  </a:cxn>
                  <a:cxn ang="0">
                    <a:pos x="59" y="26"/>
                  </a:cxn>
                </a:cxnLst>
                <a:rect l="0" t="0" r="r" b="b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1" name="Freeform 133"/>
              <p:cNvSpPr>
                <a:spLocks/>
              </p:cNvSpPr>
              <p:nvPr/>
            </p:nvSpPr>
            <p:spPr bwMode="auto">
              <a:xfrm>
                <a:off x="3605" y="2541"/>
                <a:ext cx="78" cy="35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71" y="16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29" y="48"/>
                  </a:cxn>
                  <a:cxn ang="0">
                    <a:pos x="78" y="41"/>
                  </a:cxn>
                  <a:cxn ang="0">
                    <a:pos x="29" y="48"/>
                  </a:cxn>
                  <a:cxn ang="0">
                    <a:pos x="59" y="66"/>
                  </a:cxn>
                  <a:cxn ang="0">
                    <a:pos x="78" y="41"/>
                  </a:cxn>
                  <a:cxn ang="0">
                    <a:pos x="21" y="23"/>
                  </a:cxn>
                </a:cxnLst>
                <a:rect l="0" t="0" r="r" b="b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2" name="Freeform 134"/>
              <p:cNvSpPr>
                <a:spLocks/>
              </p:cNvSpPr>
              <p:nvPr/>
            </p:nvSpPr>
            <p:spPr bwMode="auto">
              <a:xfrm>
                <a:off x="3626" y="2518"/>
                <a:ext cx="79" cy="45"/>
              </a:xfrm>
              <a:custGeom>
                <a:avLst/>
                <a:gdLst/>
                <a:ahLst/>
                <a:cxnLst>
                  <a:cxn ang="0">
                    <a:pos x="80" y="43"/>
                  </a:cxn>
                  <a:cxn ang="0">
                    <a:pos x="23" y="42"/>
                  </a:cxn>
                  <a:cxn ang="0">
                    <a:pos x="0" y="72"/>
                  </a:cxn>
                  <a:cxn ang="0">
                    <a:pos x="57" y="90"/>
                  </a:cxn>
                  <a:cxn ang="0">
                    <a:pos x="80" y="60"/>
                  </a:cxn>
                  <a:cxn ang="0">
                    <a:pos x="23" y="59"/>
                  </a:cxn>
                  <a:cxn ang="0">
                    <a:pos x="80" y="43"/>
                  </a:cxn>
                  <a:cxn ang="0">
                    <a:pos x="54" y="0"/>
                  </a:cxn>
                  <a:cxn ang="0">
                    <a:pos x="23" y="42"/>
                  </a:cxn>
                  <a:cxn ang="0">
                    <a:pos x="80" y="43"/>
                  </a:cxn>
                </a:cxnLst>
                <a:rect l="0" t="0" r="r" b="b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3" name="Freeform 135"/>
              <p:cNvSpPr>
                <a:spLocks/>
              </p:cNvSpPr>
              <p:nvPr/>
            </p:nvSpPr>
            <p:spPr bwMode="auto">
              <a:xfrm>
                <a:off x="3649" y="2540"/>
                <a:ext cx="76" cy="43"/>
              </a:xfrm>
              <a:custGeom>
                <a:avLst/>
                <a:gdLst/>
                <a:ahLst/>
                <a:cxnLst>
                  <a:cxn ang="0">
                    <a:pos x="21" y="28"/>
                  </a:cxn>
                  <a:cxn ang="0">
                    <a:pos x="76" y="30"/>
                  </a:cxn>
                  <a:cxn ang="0">
                    <a:pos x="57" y="0"/>
                  </a:cxn>
                  <a:cxn ang="0">
                    <a:pos x="0" y="16"/>
                  </a:cxn>
                  <a:cxn ang="0">
                    <a:pos x="19" y="46"/>
                  </a:cxn>
                  <a:cxn ang="0">
                    <a:pos x="75" y="48"/>
                  </a:cxn>
                  <a:cxn ang="0">
                    <a:pos x="19" y="46"/>
                  </a:cxn>
                  <a:cxn ang="0">
                    <a:pos x="46" y="86"/>
                  </a:cxn>
                  <a:cxn ang="0">
                    <a:pos x="75" y="48"/>
                  </a:cxn>
                  <a:cxn ang="0">
                    <a:pos x="21" y="28"/>
                  </a:cxn>
                </a:cxnLst>
                <a:rect l="0" t="0" r="r" b="b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4" name="Freeform 136"/>
              <p:cNvSpPr>
                <a:spLocks/>
              </p:cNvSpPr>
              <p:nvPr/>
            </p:nvSpPr>
            <p:spPr bwMode="auto">
              <a:xfrm>
                <a:off x="3670" y="2510"/>
                <a:ext cx="84" cy="53"/>
              </a:xfrm>
              <a:custGeom>
                <a:avLst/>
                <a:gdLst/>
                <a:ahLst/>
                <a:cxnLst>
                  <a:cxn ang="0">
                    <a:pos x="84" y="58"/>
                  </a:cxn>
                  <a:cxn ang="0">
                    <a:pos x="27" y="51"/>
                  </a:cxn>
                  <a:cxn ang="0">
                    <a:pos x="0" y="84"/>
                  </a:cxn>
                  <a:cxn ang="0">
                    <a:pos x="54" y="104"/>
                  </a:cxn>
                  <a:cxn ang="0">
                    <a:pos x="80" y="72"/>
                  </a:cxn>
                  <a:cxn ang="0">
                    <a:pos x="23" y="65"/>
                  </a:cxn>
                  <a:cxn ang="0">
                    <a:pos x="84" y="58"/>
                  </a:cxn>
                  <a:cxn ang="0">
                    <a:pos x="67" y="0"/>
                  </a:cxn>
                  <a:cxn ang="0">
                    <a:pos x="27" y="51"/>
                  </a:cxn>
                  <a:cxn ang="0">
                    <a:pos x="84" y="58"/>
                  </a:cxn>
                </a:cxnLst>
                <a:rect l="0" t="0" r="r" b="b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5" name="Freeform 137"/>
              <p:cNvSpPr>
                <a:spLocks/>
              </p:cNvSpPr>
              <p:nvPr/>
            </p:nvSpPr>
            <p:spPr bwMode="auto">
              <a:xfrm>
                <a:off x="3693" y="2541"/>
                <a:ext cx="71" cy="40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71" y="32"/>
                  </a:cxn>
                  <a:cxn ang="0">
                    <a:pos x="61" y="0"/>
                  </a:cxn>
                  <a:cxn ang="0">
                    <a:pos x="0" y="7"/>
                  </a:cxn>
                  <a:cxn ang="0">
                    <a:pos x="10" y="40"/>
                  </a:cxn>
                  <a:cxn ang="0">
                    <a:pos x="63" y="50"/>
                  </a:cxn>
                  <a:cxn ang="0">
                    <a:pos x="10" y="40"/>
                  </a:cxn>
                  <a:cxn ang="0">
                    <a:pos x="21" y="80"/>
                  </a:cxn>
                  <a:cxn ang="0">
                    <a:pos x="63" y="50"/>
                  </a:cxn>
                  <a:cxn ang="0">
                    <a:pos x="17" y="22"/>
                  </a:cxn>
                </a:cxnLst>
                <a:rect l="0" t="0" r="r" b="b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6" name="Freeform 138"/>
              <p:cNvSpPr>
                <a:spLocks/>
              </p:cNvSpPr>
              <p:nvPr/>
            </p:nvSpPr>
            <p:spPr bwMode="auto">
              <a:xfrm>
                <a:off x="3710" y="2514"/>
                <a:ext cx="101" cy="52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36" y="48"/>
                  </a:cxn>
                  <a:cxn ang="0">
                    <a:pos x="0" y="74"/>
                  </a:cxn>
                  <a:cxn ang="0">
                    <a:pos x="46" y="102"/>
                  </a:cxn>
                  <a:cxn ang="0">
                    <a:pos x="82" y="76"/>
                  </a:cxn>
                  <a:cxn ang="0">
                    <a:pos x="29" y="59"/>
                  </a:cxn>
                  <a:cxn ang="0">
                    <a:pos x="90" y="65"/>
                  </a:cxn>
                  <a:cxn ang="0">
                    <a:pos x="101" y="0"/>
                  </a:cxn>
                  <a:cxn ang="0">
                    <a:pos x="36" y="48"/>
                  </a:cxn>
                  <a:cxn ang="0">
                    <a:pos x="90" y="65"/>
                  </a:cxn>
                </a:cxnLst>
                <a:rect l="0" t="0" r="r" b="b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7" name="Freeform 139"/>
              <p:cNvSpPr>
                <a:spLocks/>
              </p:cNvSpPr>
              <p:nvPr/>
            </p:nvSpPr>
            <p:spPr bwMode="auto">
              <a:xfrm>
                <a:off x="3724" y="2545"/>
                <a:ext cx="76" cy="41"/>
              </a:xfrm>
              <a:custGeom>
                <a:avLst/>
                <a:gdLst/>
                <a:ahLst/>
                <a:cxnLst>
                  <a:cxn ang="0">
                    <a:pos x="24" y="26"/>
                  </a:cxn>
                  <a:cxn ang="0">
                    <a:pos x="68" y="47"/>
                  </a:cxn>
                  <a:cxn ang="0">
                    <a:pos x="76" y="6"/>
                  </a:cxn>
                  <a:cxn ang="0">
                    <a:pos x="15" y="0"/>
                  </a:cxn>
                  <a:cxn ang="0">
                    <a:pos x="7" y="42"/>
                  </a:cxn>
                  <a:cxn ang="0">
                    <a:pos x="51" y="63"/>
                  </a:cxn>
                  <a:cxn ang="0">
                    <a:pos x="7" y="42"/>
                  </a:cxn>
                  <a:cxn ang="0">
                    <a:pos x="0" y="84"/>
                  </a:cxn>
                  <a:cxn ang="0">
                    <a:pos x="51" y="63"/>
                  </a:cxn>
                  <a:cxn ang="0">
                    <a:pos x="24" y="26"/>
                  </a:cxn>
                </a:cxnLst>
                <a:rect l="0" t="0" r="r" b="b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8" name="Freeform 140"/>
              <p:cNvSpPr>
                <a:spLocks/>
              </p:cNvSpPr>
              <p:nvPr/>
            </p:nvSpPr>
            <p:spPr bwMode="auto">
              <a:xfrm>
                <a:off x="3748" y="2532"/>
                <a:ext cx="134" cy="44"/>
              </a:xfrm>
              <a:custGeom>
                <a:avLst/>
                <a:gdLst/>
                <a:ahLst/>
                <a:cxnLst>
                  <a:cxn ang="0">
                    <a:pos x="96" y="57"/>
                  </a:cxn>
                  <a:cxn ang="0">
                    <a:pos x="54" y="30"/>
                  </a:cxn>
                  <a:cxn ang="0">
                    <a:pos x="0" y="49"/>
                  </a:cxn>
                  <a:cxn ang="0">
                    <a:pos x="27" y="86"/>
                  </a:cxn>
                  <a:cxn ang="0">
                    <a:pos x="80" y="66"/>
                  </a:cxn>
                  <a:cxn ang="0">
                    <a:pos x="39" y="39"/>
                  </a:cxn>
                  <a:cxn ang="0">
                    <a:pos x="96" y="57"/>
                  </a:cxn>
                  <a:cxn ang="0">
                    <a:pos x="134" y="0"/>
                  </a:cxn>
                  <a:cxn ang="0">
                    <a:pos x="54" y="30"/>
                  </a:cxn>
                  <a:cxn ang="0">
                    <a:pos x="96" y="57"/>
                  </a:cxn>
                </a:cxnLst>
                <a:rect l="0" t="0" r="r" b="b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9" name="Freeform 141"/>
              <p:cNvSpPr>
                <a:spLocks/>
              </p:cNvSpPr>
              <p:nvPr/>
            </p:nvSpPr>
            <p:spPr bwMode="auto">
              <a:xfrm>
                <a:off x="3732" y="2553"/>
                <a:ext cx="112" cy="37"/>
              </a:xfrm>
              <a:custGeom>
                <a:avLst/>
                <a:gdLst/>
                <a:ahLst/>
                <a:cxnLst>
                  <a:cxn ang="0">
                    <a:pos x="50" y="27"/>
                  </a:cxn>
                  <a:cxn ang="0">
                    <a:pos x="84" y="57"/>
                  </a:cxn>
                  <a:cxn ang="0">
                    <a:pos x="111" y="18"/>
                  </a:cxn>
                  <a:cxn ang="0">
                    <a:pos x="54" y="0"/>
                  </a:cxn>
                  <a:cxn ang="0">
                    <a:pos x="27" y="39"/>
                  </a:cxn>
                  <a:cxn ang="0">
                    <a:pos x="61" y="69"/>
                  </a:cxn>
                  <a:cxn ang="0">
                    <a:pos x="27" y="39"/>
                  </a:cxn>
                  <a:cxn ang="0">
                    <a:pos x="0" y="77"/>
                  </a:cxn>
                  <a:cxn ang="0">
                    <a:pos x="61" y="69"/>
                  </a:cxn>
                  <a:cxn ang="0">
                    <a:pos x="50" y="27"/>
                  </a:cxn>
                </a:cxnLst>
                <a:rect l="0" t="0" r="r" b="b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0" name="Freeform 142"/>
              <p:cNvSpPr>
                <a:spLocks/>
              </p:cNvSpPr>
              <p:nvPr/>
            </p:nvSpPr>
            <p:spPr bwMode="auto">
              <a:xfrm>
                <a:off x="3783" y="2554"/>
                <a:ext cx="173" cy="32"/>
              </a:xfrm>
              <a:custGeom>
                <a:avLst/>
                <a:gdLst/>
                <a:ahLst/>
                <a:cxnLst>
                  <a:cxn ang="0">
                    <a:pos x="87" y="51"/>
                  </a:cxn>
                  <a:cxn ang="0">
                    <a:pos x="61" y="15"/>
                  </a:cxn>
                  <a:cxn ang="0">
                    <a:pos x="0" y="22"/>
                  </a:cxn>
                  <a:cxn ang="0">
                    <a:pos x="11" y="64"/>
                  </a:cxn>
                  <a:cxn ang="0">
                    <a:pos x="72" y="56"/>
                  </a:cxn>
                  <a:cxn ang="0">
                    <a:pos x="45" y="20"/>
                  </a:cxn>
                  <a:cxn ang="0">
                    <a:pos x="87" y="51"/>
                  </a:cxn>
                  <a:cxn ang="0">
                    <a:pos x="173" y="0"/>
                  </a:cxn>
                  <a:cxn ang="0">
                    <a:pos x="61" y="15"/>
                  </a:cxn>
                  <a:cxn ang="0">
                    <a:pos x="87" y="51"/>
                  </a:cxn>
                </a:cxnLst>
                <a:rect l="0" t="0" r="r" b="b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1" name="Freeform 143"/>
              <p:cNvSpPr>
                <a:spLocks/>
              </p:cNvSpPr>
              <p:nvPr/>
            </p:nvSpPr>
            <p:spPr bwMode="auto">
              <a:xfrm>
                <a:off x="3739" y="2563"/>
                <a:ext cx="129" cy="32"/>
              </a:xfrm>
              <a:custGeom>
                <a:avLst/>
                <a:gdLst/>
                <a:ahLst/>
                <a:cxnLst>
                  <a:cxn ang="0">
                    <a:pos x="74" y="21"/>
                  </a:cxn>
                  <a:cxn ang="0">
                    <a:pos x="88" y="57"/>
                  </a:cxn>
                  <a:cxn ang="0">
                    <a:pos x="131" y="31"/>
                  </a:cxn>
                  <a:cxn ang="0">
                    <a:pos x="89" y="0"/>
                  </a:cxn>
                  <a:cxn ang="0">
                    <a:pos x="46" y="26"/>
                  </a:cxn>
                  <a:cxn ang="0">
                    <a:pos x="59" y="62"/>
                  </a:cxn>
                  <a:cxn ang="0">
                    <a:pos x="46" y="26"/>
                  </a:cxn>
                  <a:cxn ang="0">
                    <a:pos x="0" y="52"/>
                  </a:cxn>
                  <a:cxn ang="0">
                    <a:pos x="59" y="62"/>
                  </a:cxn>
                  <a:cxn ang="0">
                    <a:pos x="74" y="21"/>
                  </a:cxn>
                </a:cxnLst>
                <a:rect l="0" t="0" r="r" b="b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2" name="Freeform 144"/>
              <p:cNvSpPr>
                <a:spLocks/>
              </p:cNvSpPr>
              <p:nvPr/>
            </p:nvSpPr>
            <p:spPr bwMode="auto">
              <a:xfrm>
                <a:off x="3797" y="2575"/>
                <a:ext cx="129" cy="26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9"/>
                  </a:cxn>
                  <a:cxn ang="0">
                    <a:pos x="15" y="0"/>
                  </a:cxn>
                  <a:cxn ang="0">
                    <a:pos x="0" y="41"/>
                  </a:cxn>
                  <a:cxn ang="0">
                    <a:pos x="51" y="50"/>
                  </a:cxn>
                  <a:cxn ang="0">
                    <a:pos x="40" y="13"/>
                  </a:cxn>
                  <a:cxn ang="0">
                    <a:pos x="78" y="46"/>
                  </a:cxn>
                  <a:cxn ang="0">
                    <a:pos x="130" y="20"/>
                  </a:cxn>
                  <a:cxn ang="0">
                    <a:pos x="67" y="9"/>
                  </a:cxn>
                  <a:cxn ang="0">
                    <a:pos x="78" y="46"/>
                  </a:cxn>
                </a:cxnLst>
                <a:rect l="0" t="0" r="r" b="b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3" name="Freeform 145"/>
              <p:cNvSpPr>
                <a:spLocks/>
              </p:cNvSpPr>
              <p:nvPr/>
            </p:nvSpPr>
            <p:spPr bwMode="auto">
              <a:xfrm>
                <a:off x="3754" y="2581"/>
                <a:ext cx="122" cy="31"/>
              </a:xfrm>
              <a:custGeom>
                <a:avLst/>
                <a:gdLst/>
                <a:ahLst/>
                <a:cxnLst>
                  <a:cxn ang="0">
                    <a:pos x="73" y="20"/>
                  </a:cxn>
                  <a:cxn ang="0">
                    <a:pos x="78" y="57"/>
                  </a:cxn>
                  <a:cxn ang="0">
                    <a:pos x="122" y="33"/>
                  </a:cxn>
                  <a:cxn ang="0">
                    <a:pos x="84" y="0"/>
                  </a:cxn>
                  <a:cxn ang="0">
                    <a:pos x="40" y="23"/>
                  </a:cxn>
                  <a:cxn ang="0">
                    <a:pos x="46" y="59"/>
                  </a:cxn>
                  <a:cxn ang="0">
                    <a:pos x="40" y="23"/>
                  </a:cxn>
                  <a:cxn ang="0">
                    <a:pos x="0" y="44"/>
                  </a:cxn>
                  <a:cxn ang="0">
                    <a:pos x="46" y="59"/>
                  </a:cxn>
                  <a:cxn ang="0">
                    <a:pos x="73" y="20"/>
                  </a:cxn>
                </a:cxnLst>
                <a:rect l="0" t="0" r="r" b="b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4" name="Freeform 146"/>
              <p:cNvSpPr>
                <a:spLocks/>
              </p:cNvSpPr>
              <p:nvPr/>
            </p:nvSpPr>
            <p:spPr bwMode="auto">
              <a:xfrm>
                <a:off x="3800" y="2590"/>
                <a:ext cx="143" cy="27"/>
              </a:xfrm>
              <a:custGeom>
                <a:avLst/>
                <a:gdLst/>
                <a:ahLst/>
                <a:cxnLst>
                  <a:cxn ang="0">
                    <a:pos x="65" y="55"/>
                  </a:cxn>
                  <a:cxn ang="0">
                    <a:pos x="70" y="15"/>
                  </a:cxn>
                  <a:cxn ang="0">
                    <a:pos x="27" y="0"/>
                  </a:cxn>
                  <a:cxn ang="0">
                    <a:pos x="0" y="39"/>
                  </a:cxn>
                  <a:cxn ang="0">
                    <a:pos x="44" y="54"/>
                  </a:cxn>
                  <a:cxn ang="0">
                    <a:pos x="49" y="13"/>
                  </a:cxn>
                  <a:cxn ang="0">
                    <a:pos x="65" y="55"/>
                  </a:cxn>
                  <a:cxn ang="0">
                    <a:pos x="143" y="38"/>
                  </a:cxn>
                  <a:cxn ang="0">
                    <a:pos x="70" y="15"/>
                  </a:cxn>
                  <a:cxn ang="0">
                    <a:pos x="65" y="55"/>
                  </a:cxn>
                </a:cxnLst>
                <a:rect l="0" t="0" r="r" b="b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5" name="Freeform 147"/>
              <p:cNvSpPr>
                <a:spLocks/>
              </p:cNvSpPr>
              <p:nvPr/>
            </p:nvSpPr>
            <p:spPr bwMode="auto">
              <a:xfrm>
                <a:off x="3739" y="2599"/>
                <a:ext cx="126" cy="26"/>
              </a:xfrm>
              <a:custGeom>
                <a:avLst/>
                <a:gdLst/>
                <a:ahLst/>
                <a:cxnLst>
                  <a:cxn ang="0">
                    <a:pos x="84" y="17"/>
                  </a:cxn>
                  <a:cxn ang="0">
                    <a:pos x="70" y="54"/>
                  </a:cxn>
                  <a:cxn ang="0">
                    <a:pos x="126" y="42"/>
                  </a:cxn>
                  <a:cxn ang="0">
                    <a:pos x="110" y="0"/>
                  </a:cxn>
                  <a:cxn ang="0">
                    <a:pos x="55" y="12"/>
                  </a:cxn>
                  <a:cxn ang="0">
                    <a:pos x="42" y="48"/>
                  </a:cxn>
                  <a:cxn ang="0">
                    <a:pos x="55" y="12"/>
                  </a:cxn>
                  <a:cxn ang="0">
                    <a:pos x="0" y="24"/>
                  </a:cxn>
                  <a:cxn ang="0">
                    <a:pos x="42" y="48"/>
                  </a:cxn>
                  <a:cxn ang="0">
                    <a:pos x="84" y="17"/>
                  </a:cxn>
                </a:cxnLst>
                <a:rect l="0" t="0" r="r" b="b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6" name="Freeform 148"/>
              <p:cNvSpPr>
                <a:spLocks/>
              </p:cNvSpPr>
              <p:nvPr/>
            </p:nvSpPr>
            <p:spPr bwMode="auto">
              <a:xfrm>
                <a:off x="3780" y="2607"/>
                <a:ext cx="153" cy="34"/>
              </a:xfrm>
              <a:custGeom>
                <a:avLst/>
                <a:gdLst/>
                <a:ahLst/>
                <a:cxnLst>
                  <a:cxn ang="0">
                    <a:pos x="57" y="60"/>
                  </a:cxn>
                  <a:cxn ang="0">
                    <a:pos x="80" y="24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38" y="55"/>
                  </a:cxn>
                  <a:cxn ang="0">
                    <a:pos x="61" y="18"/>
                  </a:cxn>
                  <a:cxn ang="0">
                    <a:pos x="57" y="60"/>
                  </a:cxn>
                  <a:cxn ang="0">
                    <a:pos x="152" y="66"/>
                  </a:cxn>
                  <a:cxn ang="0">
                    <a:pos x="80" y="24"/>
                  </a:cxn>
                  <a:cxn ang="0">
                    <a:pos x="57" y="60"/>
                  </a:cxn>
                </a:cxnLst>
                <a:rect l="0" t="0" r="r" b="b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7" name="Freeform 149"/>
              <p:cNvSpPr>
                <a:spLocks/>
              </p:cNvSpPr>
              <p:nvPr/>
            </p:nvSpPr>
            <p:spPr bwMode="auto">
              <a:xfrm>
                <a:off x="3745" y="2612"/>
                <a:ext cx="96" cy="25"/>
              </a:xfrm>
              <a:custGeom>
                <a:avLst/>
                <a:gdLst/>
                <a:ahLst/>
                <a:cxnLst>
                  <a:cxn ang="0">
                    <a:pos x="70" y="20"/>
                  </a:cxn>
                  <a:cxn ang="0">
                    <a:pos x="38" y="45"/>
                  </a:cxn>
                  <a:cxn ang="0">
                    <a:pos x="93" y="49"/>
                  </a:cxn>
                  <a:cxn ang="0">
                    <a:pos x="97" y="7"/>
                  </a:cxn>
                  <a:cxn ang="0">
                    <a:pos x="42" y="3"/>
                  </a:cxn>
                  <a:cxn ang="0">
                    <a:pos x="9" y="28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9" y="28"/>
                  </a:cxn>
                  <a:cxn ang="0">
                    <a:pos x="70" y="20"/>
                  </a:cxn>
                </a:cxnLst>
                <a:rect l="0" t="0" r="r" b="b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8" name="Freeform 150"/>
              <p:cNvSpPr>
                <a:spLocks/>
              </p:cNvSpPr>
              <p:nvPr/>
            </p:nvSpPr>
            <p:spPr bwMode="auto">
              <a:xfrm>
                <a:off x="3754" y="2622"/>
                <a:ext cx="82" cy="36"/>
              </a:xfrm>
              <a:custGeom>
                <a:avLst/>
                <a:gdLst/>
                <a:ahLst/>
                <a:cxnLst>
                  <a:cxn ang="0">
                    <a:pos x="23" y="48"/>
                  </a:cxn>
                  <a:cxn ang="0">
                    <a:pos x="69" y="26"/>
                  </a:cxn>
                  <a:cxn ang="0">
                    <a:pos x="61" y="0"/>
                  </a:cxn>
                  <a:cxn ang="0">
                    <a:pos x="0" y="8"/>
                  </a:cxn>
                  <a:cxn ang="0">
                    <a:pos x="8" y="34"/>
                  </a:cxn>
                  <a:cxn ang="0">
                    <a:pos x="53" y="12"/>
                  </a:cxn>
                  <a:cxn ang="0">
                    <a:pos x="23" y="48"/>
                  </a:cxn>
                  <a:cxn ang="0">
                    <a:pos x="82" y="71"/>
                  </a:cxn>
                  <a:cxn ang="0">
                    <a:pos x="69" y="26"/>
                  </a:cxn>
                  <a:cxn ang="0">
                    <a:pos x="23" y="48"/>
                  </a:cxn>
                </a:cxnLst>
                <a:rect l="0" t="0" r="r" b="b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9" name="Freeform 151"/>
              <p:cNvSpPr>
                <a:spLocks/>
              </p:cNvSpPr>
              <p:nvPr/>
            </p:nvSpPr>
            <p:spPr bwMode="auto">
              <a:xfrm>
                <a:off x="3735" y="2619"/>
                <a:ext cx="72" cy="28"/>
              </a:xfrm>
              <a:custGeom>
                <a:avLst/>
                <a:gdLst/>
                <a:ahLst/>
                <a:cxnLst>
                  <a:cxn ang="0">
                    <a:pos x="15" y="44"/>
                  </a:cxn>
                  <a:cxn ang="0">
                    <a:pos x="0" y="40"/>
                  </a:cxn>
                  <a:cxn ang="0">
                    <a:pos x="42" y="55"/>
                  </a:cxn>
                  <a:cxn ang="0">
                    <a:pos x="72" y="19"/>
                  </a:cxn>
                  <a:cxn ang="0">
                    <a:pos x="31" y="3"/>
                  </a:cxn>
                  <a:cxn ang="0">
                    <a:pos x="15" y="0"/>
                  </a:cxn>
                  <a:cxn ang="0">
                    <a:pos x="31" y="3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15" y="44"/>
                  </a:cxn>
                </a:cxnLst>
                <a:rect l="0" t="0" r="r" b="b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0" name="Freeform 152"/>
              <p:cNvSpPr>
                <a:spLocks/>
              </p:cNvSpPr>
              <p:nvPr/>
            </p:nvSpPr>
            <p:spPr bwMode="auto">
              <a:xfrm>
                <a:off x="3616" y="2619"/>
                <a:ext cx="133" cy="22"/>
              </a:xfrm>
              <a:custGeom>
                <a:avLst/>
                <a:gdLst/>
                <a:ahLst/>
                <a:cxnLst>
                  <a:cxn ang="0">
                    <a:pos x="26" y="41"/>
                  </a:cxn>
                  <a:cxn ang="0">
                    <a:pos x="13" y="44"/>
                  </a:cxn>
                  <a:cxn ang="0">
                    <a:pos x="133" y="44"/>
                  </a:cxn>
                  <a:cxn ang="0">
                    <a:pos x="133" y="0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0" y="2"/>
                  </a:cxn>
                  <a:cxn ang="0">
                    <a:pos x="26" y="41"/>
                  </a:cxn>
                </a:cxnLst>
                <a:rect l="0" t="0" r="r" b="b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1" name="Freeform 153"/>
              <p:cNvSpPr>
                <a:spLocks/>
              </p:cNvSpPr>
              <p:nvPr/>
            </p:nvSpPr>
            <p:spPr bwMode="auto">
              <a:xfrm>
                <a:off x="3527" y="2620"/>
                <a:ext cx="116" cy="39"/>
              </a:xfrm>
              <a:custGeom>
                <a:avLst/>
                <a:gdLst/>
                <a:ahLst/>
                <a:cxnLst>
                  <a:cxn ang="0">
                    <a:pos x="19" y="33"/>
                  </a:cxn>
                  <a:cxn ang="0">
                    <a:pos x="63" y="57"/>
                  </a:cxn>
                  <a:cxn ang="0">
                    <a:pos x="116" y="39"/>
                  </a:cxn>
                  <a:cxn ang="0">
                    <a:pos x="90" y="0"/>
                  </a:cxn>
                  <a:cxn ang="0">
                    <a:pos x="36" y="18"/>
                  </a:cxn>
                  <a:cxn ang="0">
                    <a:pos x="80" y="43"/>
                  </a:cxn>
                  <a:cxn ang="0">
                    <a:pos x="19" y="33"/>
                  </a:cxn>
                  <a:cxn ang="0">
                    <a:pos x="0" y="78"/>
                  </a:cxn>
                  <a:cxn ang="0">
                    <a:pos x="63" y="57"/>
                  </a:cxn>
                  <a:cxn ang="0">
                    <a:pos x="19" y="33"/>
                  </a:cxn>
                </a:cxnLst>
                <a:rect l="0" t="0" r="r" b="b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2" name="Freeform 154"/>
              <p:cNvSpPr>
                <a:spLocks/>
              </p:cNvSpPr>
              <p:nvPr/>
            </p:nvSpPr>
            <p:spPr bwMode="auto">
              <a:xfrm>
                <a:off x="3544" y="2602"/>
                <a:ext cx="96" cy="40"/>
              </a:xfrm>
              <a:custGeom>
                <a:avLst/>
                <a:gdLst/>
                <a:ahLst/>
                <a:cxnLst>
                  <a:cxn ang="0">
                    <a:pos x="57" y="53"/>
                  </a:cxn>
                  <a:cxn ang="0">
                    <a:pos x="17" y="27"/>
                  </a:cxn>
                  <a:cxn ang="0">
                    <a:pos x="0" y="69"/>
                  </a:cxn>
                  <a:cxn ang="0">
                    <a:pos x="61" y="79"/>
                  </a:cxn>
                  <a:cxn ang="0">
                    <a:pos x="78" y="37"/>
                  </a:cxn>
                  <a:cxn ang="0">
                    <a:pos x="38" y="11"/>
                  </a:cxn>
                  <a:cxn ang="0">
                    <a:pos x="78" y="37"/>
                  </a:cxn>
                  <a:cxn ang="0">
                    <a:pos x="94" y="0"/>
                  </a:cxn>
                  <a:cxn ang="0">
                    <a:pos x="38" y="11"/>
                  </a:cxn>
                  <a:cxn ang="0">
                    <a:pos x="57" y="53"/>
                  </a:cxn>
                </a:cxnLst>
                <a:rect l="0" t="0" r="r" b="b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3" name="Freeform 155"/>
              <p:cNvSpPr>
                <a:spLocks/>
              </p:cNvSpPr>
              <p:nvPr/>
            </p:nvSpPr>
            <p:spPr bwMode="auto">
              <a:xfrm>
                <a:off x="3493" y="2608"/>
                <a:ext cx="109" cy="32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68" y="51"/>
                  </a:cxn>
                  <a:cxn ang="0">
                    <a:pos x="110" y="42"/>
                  </a:cxn>
                  <a:cxn ang="0">
                    <a:pos x="91" y="0"/>
                  </a:cxn>
                  <a:cxn ang="0">
                    <a:pos x="49" y="10"/>
                  </a:cxn>
                  <a:cxn ang="0">
                    <a:pos x="87" y="39"/>
                  </a:cxn>
                  <a:cxn ang="0">
                    <a:pos x="30" y="21"/>
                  </a:cxn>
                  <a:cxn ang="0">
                    <a:pos x="0" y="65"/>
                  </a:cxn>
                  <a:cxn ang="0">
                    <a:pos x="68" y="51"/>
                  </a:cxn>
                  <a:cxn ang="0">
                    <a:pos x="30" y="21"/>
                  </a:cxn>
                </a:cxnLst>
                <a:rect l="0" t="0" r="r" b="b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4" name="Freeform 156"/>
              <p:cNvSpPr>
                <a:spLocks/>
              </p:cNvSpPr>
              <p:nvPr/>
            </p:nvSpPr>
            <p:spPr bwMode="auto">
              <a:xfrm>
                <a:off x="3523" y="2594"/>
                <a:ext cx="99" cy="32"/>
              </a:xfrm>
              <a:custGeom>
                <a:avLst/>
                <a:gdLst/>
                <a:ahLst/>
                <a:cxnLst>
                  <a:cxn ang="0">
                    <a:pos x="50" y="42"/>
                  </a:cxn>
                  <a:cxn ang="0">
                    <a:pos x="25" y="12"/>
                  </a:cxn>
                  <a:cxn ang="0">
                    <a:pos x="0" y="48"/>
                  </a:cxn>
                  <a:cxn ang="0">
                    <a:pos x="57" y="66"/>
                  </a:cxn>
                  <a:cxn ang="0">
                    <a:pos x="82" y="30"/>
                  </a:cxn>
                  <a:cxn ang="0">
                    <a:pos x="57" y="0"/>
                  </a:cxn>
                  <a:cxn ang="0">
                    <a:pos x="82" y="30"/>
                  </a:cxn>
                  <a:cxn ang="0">
                    <a:pos x="99" y="4"/>
                  </a:cxn>
                  <a:cxn ang="0">
                    <a:pos x="57" y="0"/>
                  </a:cxn>
                  <a:cxn ang="0">
                    <a:pos x="50" y="42"/>
                  </a:cxn>
                </a:cxnLst>
                <a:rect l="0" t="0" r="r" b="b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5" name="Freeform 157"/>
              <p:cNvSpPr>
                <a:spLocks/>
              </p:cNvSpPr>
              <p:nvPr/>
            </p:nvSpPr>
            <p:spPr bwMode="auto">
              <a:xfrm>
                <a:off x="3449" y="2590"/>
                <a:ext cx="129" cy="23"/>
              </a:xfrm>
              <a:custGeom>
                <a:avLst/>
                <a:gdLst/>
                <a:ahLst/>
                <a:cxnLst>
                  <a:cxn ang="0">
                    <a:pos x="69" y="3"/>
                  </a:cxn>
                  <a:cxn ang="0">
                    <a:pos x="82" y="42"/>
                  </a:cxn>
                  <a:cxn ang="0">
                    <a:pos x="124" y="46"/>
                  </a:cxn>
                  <a:cxn ang="0">
                    <a:pos x="131" y="4"/>
                  </a:cxn>
                  <a:cxn ang="0">
                    <a:pos x="89" y="0"/>
                  </a:cxn>
                  <a:cxn ang="0">
                    <a:pos x="103" y="39"/>
                  </a:cxn>
                  <a:cxn ang="0">
                    <a:pos x="69" y="3"/>
                  </a:cxn>
                  <a:cxn ang="0">
                    <a:pos x="0" y="34"/>
                  </a:cxn>
                  <a:cxn ang="0">
                    <a:pos x="82" y="42"/>
                  </a:cxn>
                  <a:cxn ang="0">
                    <a:pos x="69" y="3"/>
                  </a:cxn>
                </a:cxnLst>
                <a:rect l="0" t="0" r="r" b="b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6" name="Freeform 158"/>
              <p:cNvSpPr>
                <a:spLocks/>
              </p:cNvSpPr>
              <p:nvPr/>
            </p:nvSpPr>
            <p:spPr bwMode="auto">
              <a:xfrm>
                <a:off x="3517" y="2584"/>
                <a:ext cx="112" cy="28"/>
              </a:xfrm>
              <a:custGeom>
                <a:avLst/>
                <a:gdLst/>
                <a:ahLst/>
                <a:cxnLst>
                  <a:cxn ang="0">
                    <a:pos x="40" y="35"/>
                  </a:cxn>
                  <a:cxn ang="0">
                    <a:pos x="41" y="0"/>
                  </a:cxn>
                  <a:cxn ang="0">
                    <a:pos x="0" y="20"/>
                  </a:cxn>
                  <a:cxn ang="0">
                    <a:pos x="34" y="56"/>
                  </a:cxn>
                  <a:cxn ang="0">
                    <a:pos x="76" y="37"/>
                  </a:cxn>
                  <a:cxn ang="0">
                    <a:pos x="78" y="2"/>
                  </a:cxn>
                  <a:cxn ang="0">
                    <a:pos x="76" y="37"/>
                  </a:cxn>
                  <a:cxn ang="0">
                    <a:pos x="112" y="19"/>
                  </a:cxn>
                  <a:cxn ang="0">
                    <a:pos x="78" y="2"/>
                  </a:cxn>
                  <a:cxn ang="0">
                    <a:pos x="40" y="35"/>
                  </a:cxn>
                </a:cxnLst>
                <a:rect l="0" t="0" r="r" b="b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7" name="Freeform 159"/>
              <p:cNvSpPr>
                <a:spLocks/>
              </p:cNvSpPr>
              <p:nvPr/>
            </p:nvSpPr>
            <p:spPr bwMode="auto">
              <a:xfrm>
                <a:off x="3493" y="2576"/>
                <a:ext cx="102" cy="2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6" y="35"/>
                  </a:cxn>
                  <a:cxn ang="0">
                    <a:pos x="65" y="50"/>
                  </a:cxn>
                  <a:cxn ang="0">
                    <a:pos x="103" y="17"/>
                  </a:cxn>
                  <a:cxn ang="0">
                    <a:pos x="74" y="1"/>
                  </a:cxn>
                  <a:cxn ang="0">
                    <a:pos x="70" y="36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36" y="35"/>
                  </a:cxn>
                  <a:cxn ang="0">
                    <a:pos x="40" y="0"/>
                  </a:cxn>
                </a:cxnLst>
                <a:rect l="0" t="0" r="r" b="b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8" name="Freeform 160"/>
              <p:cNvSpPr>
                <a:spLocks/>
              </p:cNvSpPr>
              <p:nvPr/>
            </p:nvSpPr>
            <p:spPr bwMode="auto">
              <a:xfrm>
                <a:off x="3533" y="2567"/>
                <a:ext cx="103" cy="27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46" y="0"/>
                  </a:cxn>
                  <a:cxn ang="0">
                    <a:pos x="0" y="18"/>
                  </a:cxn>
                  <a:cxn ang="0">
                    <a:pos x="30" y="54"/>
                  </a:cxn>
                  <a:cxn ang="0">
                    <a:pos x="76" y="36"/>
                  </a:cxn>
                  <a:cxn ang="0">
                    <a:pos x="89" y="9"/>
                  </a:cxn>
                  <a:cxn ang="0">
                    <a:pos x="76" y="36"/>
                  </a:cxn>
                  <a:cxn ang="0">
                    <a:pos x="103" y="26"/>
                  </a:cxn>
                  <a:cxn ang="0">
                    <a:pos x="89" y="9"/>
                  </a:cxn>
                  <a:cxn ang="0">
                    <a:pos x="32" y="27"/>
                  </a:cxn>
                </a:cxnLst>
                <a:rect l="0" t="0" r="r" b="b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9" name="Freeform 161"/>
              <p:cNvSpPr>
                <a:spLocks/>
              </p:cNvSpPr>
              <p:nvPr/>
            </p:nvSpPr>
            <p:spPr bwMode="auto">
              <a:xfrm>
                <a:off x="3519" y="2621"/>
                <a:ext cx="299" cy="139"/>
              </a:xfrm>
              <a:custGeom>
                <a:avLst/>
                <a:gdLst/>
                <a:ahLst/>
                <a:cxnLst>
                  <a:cxn ang="0">
                    <a:pos x="79" y="28"/>
                  </a:cxn>
                  <a:cxn ang="0">
                    <a:pos x="75" y="61"/>
                  </a:cxn>
                  <a:cxn ang="0">
                    <a:pos x="63" y="91"/>
                  </a:cxn>
                  <a:cxn ang="0">
                    <a:pos x="46" y="121"/>
                  </a:cxn>
                  <a:cxn ang="0">
                    <a:pos x="29" y="150"/>
                  </a:cxn>
                  <a:cxn ang="0">
                    <a:pos x="12" y="180"/>
                  </a:cxn>
                  <a:cxn ang="0">
                    <a:pos x="0" y="212"/>
                  </a:cxn>
                  <a:cxn ang="0">
                    <a:pos x="0" y="243"/>
                  </a:cxn>
                  <a:cxn ang="0">
                    <a:pos x="12" y="276"/>
                  </a:cxn>
                  <a:cxn ang="0">
                    <a:pos x="21" y="256"/>
                  </a:cxn>
                  <a:cxn ang="0">
                    <a:pos x="39" y="235"/>
                  </a:cxn>
                  <a:cxn ang="0">
                    <a:pos x="58" y="217"/>
                  </a:cxn>
                  <a:cxn ang="0">
                    <a:pos x="81" y="200"/>
                  </a:cxn>
                  <a:cxn ang="0">
                    <a:pos x="100" y="184"/>
                  </a:cxn>
                  <a:cxn ang="0">
                    <a:pos x="117" y="169"/>
                  </a:cxn>
                  <a:cxn ang="0">
                    <a:pos x="128" y="156"/>
                  </a:cxn>
                  <a:cxn ang="0">
                    <a:pos x="130" y="144"/>
                  </a:cxn>
                  <a:cxn ang="0">
                    <a:pos x="134" y="154"/>
                  </a:cxn>
                  <a:cxn ang="0">
                    <a:pos x="130" y="163"/>
                  </a:cxn>
                  <a:cxn ang="0">
                    <a:pos x="128" y="175"/>
                  </a:cxn>
                  <a:cxn ang="0">
                    <a:pos x="132" y="192"/>
                  </a:cxn>
                  <a:cxn ang="0">
                    <a:pos x="138" y="204"/>
                  </a:cxn>
                  <a:cxn ang="0">
                    <a:pos x="143" y="214"/>
                  </a:cxn>
                  <a:cxn ang="0">
                    <a:pos x="149" y="223"/>
                  </a:cxn>
                  <a:cxn ang="0">
                    <a:pos x="157" y="231"/>
                  </a:cxn>
                  <a:cxn ang="0">
                    <a:pos x="166" y="239"/>
                  </a:cxn>
                  <a:cxn ang="0">
                    <a:pos x="176" y="245"/>
                  </a:cxn>
                  <a:cxn ang="0">
                    <a:pos x="191" y="252"/>
                  </a:cxn>
                  <a:cxn ang="0">
                    <a:pos x="208" y="258"/>
                  </a:cxn>
                  <a:cxn ang="0">
                    <a:pos x="203" y="223"/>
                  </a:cxn>
                  <a:cxn ang="0">
                    <a:pos x="208" y="191"/>
                  </a:cxn>
                  <a:cxn ang="0">
                    <a:pos x="222" y="160"/>
                  </a:cxn>
                  <a:cxn ang="0">
                    <a:pos x="241" y="130"/>
                  </a:cxn>
                  <a:cxn ang="0">
                    <a:pos x="262" y="98"/>
                  </a:cxn>
                  <a:cxn ang="0">
                    <a:pos x="281" y="69"/>
                  </a:cxn>
                  <a:cxn ang="0">
                    <a:pos x="294" y="36"/>
                  </a:cxn>
                  <a:cxn ang="0">
                    <a:pos x="298" y="2"/>
                  </a:cxn>
                  <a:cxn ang="0">
                    <a:pos x="271" y="2"/>
                  </a:cxn>
                  <a:cxn ang="0">
                    <a:pos x="243" y="1"/>
                  </a:cxn>
                  <a:cxn ang="0">
                    <a:pos x="216" y="1"/>
                  </a:cxn>
                  <a:cxn ang="0">
                    <a:pos x="189" y="0"/>
                  </a:cxn>
                  <a:cxn ang="0">
                    <a:pos x="163" y="0"/>
                  </a:cxn>
                  <a:cxn ang="0">
                    <a:pos x="134" y="1"/>
                  </a:cxn>
                  <a:cxn ang="0">
                    <a:pos x="107" y="2"/>
                  </a:cxn>
                  <a:cxn ang="0">
                    <a:pos x="79" y="5"/>
                  </a:cxn>
                  <a:cxn ang="0">
                    <a:pos x="77" y="8"/>
                  </a:cxn>
                  <a:cxn ang="0">
                    <a:pos x="77" y="13"/>
                  </a:cxn>
                  <a:cxn ang="0">
                    <a:pos x="77" y="21"/>
                  </a:cxn>
                  <a:cxn ang="0">
                    <a:pos x="79" y="28"/>
                  </a:cxn>
                </a:cxnLst>
                <a:rect l="0" t="0" r="r" b="b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0" name="Freeform 162"/>
              <p:cNvSpPr>
                <a:spLocks/>
              </p:cNvSpPr>
              <p:nvPr/>
            </p:nvSpPr>
            <p:spPr bwMode="auto">
              <a:xfrm>
                <a:off x="3565" y="2558"/>
                <a:ext cx="258" cy="88"/>
              </a:xfrm>
              <a:custGeom>
                <a:avLst/>
                <a:gdLst/>
                <a:ahLst/>
                <a:cxnLst>
                  <a:cxn ang="0">
                    <a:pos x="130" y="175"/>
                  </a:cxn>
                  <a:cxn ang="0">
                    <a:pos x="157" y="174"/>
                  </a:cxn>
                  <a:cxn ang="0">
                    <a:pos x="180" y="169"/>
                  </a:cxn>
                  <a:cxn ang="0">
                    <a:pos x="201" y="161"/>
                  </a:cxn>
                  <a:cxn ang="0">
                    <a:pos x="220" y="149"/>
                  </a:cxn>
                  <a:cxn ang="0">
                    <a:pos x="237" y="136"/>
                  </a:cxn>
                  <a:cxn ang="0">
                    <a:pos x="248" y="122"/>
                  </a:cxn>
                  <a:cxn ang="0">
                    <a:pos x="256" y="106"/>
                  </a:cxn>
                  <a:cxn ang="0">
                    <a:pos x="258" y="88"/>
                  </a:cxn>
                  <a:cxn ang="0">
                    <a:pos x="256" y="70"/>
                  </a:cxn>
                  <a:cxn ang="0">
                    <a:pos x="248" y="54"/>
                  </a:cxn>
                  <a:cxn ang="0">
                    <a:pos x="237" y="39"/>
                  </a:cxn>
                  <a:cxn ang="0">
                    <a:pos x="220" y="26"/>
                  </a:cxn>
                  <a:cxn ang="0">
                    <a:pos x="201" y="15"/>
                  </a:cxn>
                  <a:cxn ang="0">
                    <a:pos x="180" y="6"/>
                  </a:cxn>
                  <a:cxn ang="0">
                    <a:pos x="157" y="1"/>
                  </a:cxn>
                  <a:cxn ang="0">
                    <a:pos x="130" y="0"/>
                  </a:cxn>
                  <a:cxn ang="0">
                    <a:pos x="103" y="1"/>
                  </a:cxn>
                  <a:cxn ang="0">
                    <a:pos x="78" y="6"/>
                  </a:cxn>
                  <a:cxn ang="0">
                    <a:pos x="57" y="15"/>
                  </a:cxn>
                  <a:cxn ang="0">
                    <a:pos x="38" y="26"/>
                  </a:cxn>
                  <a:cxn ang="0">
                    <a:pos x="21" y="39"/>
                  </a:cxn>
                  <a:cxn ang="0">
                    <a:pos x="10" y="54"/>
                  </a:cxn>
                  <a:cxn ang="0">
                    <a:pos x="2" y="70"/>
                  </a:cxn>
                  <a:cxn ang="0">
                    <a:pos x="0" y="88"/>
                  </a:cxn>
                  <a:cxn ang="0">
                    <a:pos x="2" y="106"/>
                  </a:cxn>
                  <a:cxn ang="0">
                    <a:pos x="10" y="122"/>
                  </a:cxn>
                  <a:cxn ang="0">
                    <a:pos x="21" y="136"/>
                  </a:cxn>
                  <a:cxn ang="0">
                    <a:pos x="38" y="149"/>
                  </a:cxn>
                  <a:cxn ang="0">
                    <a:pos x="57" y="161"/>
                  </a:cxn>
                  <a:cxn ang="0">
                    <a:pos x="78" y="169"/>
                  </a:cxn>
                  <a:cxn ang="0">
                    <a:pos x="103" y="174"/>
                  </a:cxn>
                  <a:cxn ang="0">
                    <a:pos x="130" y="175"/>
                  </a:cxn>
                </a:cxnLst>
                <a:rect l="0" t="0" r="r" b="b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1" name="Freeform 163"/>
              <p:cNvSpPr>
                <a:spLocks/>
              </p:cNvSpPr>
              <p:nvPr/>
            </p:nvSpPr>
            <p:spPr bwMode="auto">
              <a:xfrm>
                <a:off x="3694" y="2603"/>
                <a:ext cx="136" cy="46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18"/>
                  </a:cxn>
                  <a:cxn ang="0">
                    <a:pos x="112" y="33"/>
                  </a:cxn>
                  <a:cxn ang="0">
                    <a:pos x="101" y="46"/>
                  </a:cxn>
                  <a:cxn ang="0">
                    <a:pos x="86" y="59"/>
                  </a:cxn>
                  <a:cxn ang="0">
                    <a:pos x="67" y="69"/>
                  </a:cxn>
                  <a:cxn ang="0">
                    <a:pos x="48" y="77"/>
                  </a:cxn>
                  <a:cxn ang="0">
                    <a:pos x="27" y="82"/>
                  </a:cxn>
                  <a:cxn ang="0">
                    <a:pos x="0" y="82"/>
                  </a:cxn>
                  <a:cxn ang="0">
                    <a:pos x="0" y="92"/>
                  </a:cxn>
                  <a:cxn ang="0">
                    <a:pos x="27" y="90"/>
                  </a:cxn>
                  <a:cxn ang="0">
                    <a:pos x="51" y="85"/>
                  </a:cxn>
                  <a:cxn ang="0">
                    <a:pos x="74" y="77"/>
                  </a:cxn>
                  <a:cxn ang="0">
                    <a:pos x="93" y="64"/>
                  </a:cxn>
                  <a:cxn ang="0">
                    <a:pos x="112" y="51"/>
                  </a:cxn>
                  <a:cxn ang="0">
                    <a:pos x="124" y="35"/>
                  </a:cxn>
                  <a:cxn ang="0">
                    <a:pos x="132" y="18"/>
                  </a:cxn>
                  <a:cxn ang="0">
                    <a:pos x="135" y="0"/>
                  </a:cxn>
                  <a:cxn ang="0">
                    <a:pos x="135" y="0"/>
                  </a:cxn>
                  <a:cxn ang="0">
                    <a:pos x="120" y="0"/>
                  </a:cxn>
                </a:cxnLst>
                <a:rect l="0" t="0" r="r" b="b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2" name="Freeform 164"/>
              <p:cNvSpPr>
                <a:spLocks/>
              </p:cNvSpPr>
              <p:nvPr/>
            </p:nvSpPr>
            <p:spPr bwMode="auto">
              <a:xfrm>
                <a:off x="3694" y="2554"/>
                <a:ext cx="136" cy="49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7" y="10"/>
                  </a:cxn>
                  <a:cxn ang="0">
                    <a:pos x="48" y="15"/>
                  </a:cxn>
                  <a:cxn ang="0">
                    <a:pos x="67" y="24"/>
                  </a:cxn>
                  <a:cxn ang="0">
                    <a:pos x="86" y="33"/>
                  </a:cxn>
                  <a:cxn ang="0">
                    <a:pos x="101" y="46"/>
                  </a:cxn>
                  <a:cxn ang="0">
                    <a:pos x="112" y="61"/>
                  </a:cxn>
                  <a:cxn ang="0">
                    <a:pos x="120" y="75"/>
                  </a:cxn>
                  <a:cxn ang="0">
                    <a:pos x="120" y="93"/>
                  </a:cxn>
                  <a:cxn ang="0">
                    <a:pos x="135" y="93"/>
                  </a:cxn>
                  <a:cxn ang="0">
                    <a:pos x="132" y="75"/>
                  </a:cxn>
                  <a:cxn ang="0">
                    <a:pos x="124" y="58"/>
                  </a:cxn>
                  <a:cxn ang="0">
                    <a:pos x="112" y="41"/>
                  </a:cxn>
                  <a:cxn ang="0">
                    <a:pos x="93" y="28"/>
                  </a:cxn>
                  <a:cxn ang="0">
                    <a:pos x="74" y="16"/>
                  </a:cxn>
                  <a:cxn ang="0">
                    <a:pos x="51" y="7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3" name="Freeform 165"/>
              <p:cNvSpPr>
                <a:spLocks/>
              </p:cNvSpPr>
              <p:nvPr/>
            </p:nvSpPr>
            <p:spPr bwMode="auto">
              <a:xfrm>
                <a:off x="3558" y="2554"/>
                <a:ext cx="136" cy="49"/>
              </a:xfrm>
              <a:custGeom>
                <a:avLst/>
                <a:gdLst/>
                <a:ahLst/>
                <a:cxnLst>
                  <a:cxn ang="0">
                    <a:pos x="15" y="93"/>
                  </a:cxn>
                  <a:cxn ang="0">
                    <a:pos x="15" y="93"/>
                  </a:cxn>
                  <a:cxn ang="0">
                    <a:pos x="15" y="75"/>
                  </a:cxn>
                  <a:cxn ang="0">
                    <a:pos x="22" y="61"/>
                  </a:cxn>
                  <a:cxn ang="0">
                    <a:pos x="34" y="46"/>
                  </a:cxn>
                  <a:cxn ang="0">
                    <a:pos x="49" y="33"/>
                  </a:cxn>
                  <a:cxn ang="0">
                    <a:pos x="68" y="24"/>
                  </a:cxn>
                  <a:cxn ang="0">
                    <a:pos x="87" y="15"/>
                  </a:cxn>
                  <a:cxn ang="0">
                    <a:pos x="110" y="10"/>
                  </a:cxn>
                  <a:cxn ang="0">
                    <a:pos x="137" y="10"/>
                  </a:cxn>
                  <a:cxn ang="0">
                    <a:pos x="137" y="0"/>
                  </a:cxn>
                  <a:cxn ang="0">
                    <a:pos x="110" y="2"/>
                  </a:cxn>
                  <a:cxn ang="0">
                    <a:pos x="84" y="7"/>
                  </a:cxn>
                  <a:cxn ang="0">
                    <a:pos x="61" y="16"/>
                  </a:cxn>
                  <a:cxn ang="0">
                    <a:pos x="42" y="28"/>
                  </a:cxn>
                  <a:cxn ang="0">
                    <a:pos x="22" y="41"/>
                  </a:cxn>
                  <a:cxn ang="0">
                    <a:pos x="11" y="58"/>
                  </a:cxn>
                  <a:cxn ang="0">
                    <a:pos x="3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15" y="93"/>
                  </a:cxn>
                </a:cxnLst>
                <a:rect l="0" t="0" r="r" b="b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4" name="Freeform 166"/>
              <p:cNvSpPr>
                <a:spLocks/>
              </p:cNvSpPr>
              <p:nvPr/>
            </p:nvSpPr>
            <p:spPr bwMode="auto">
              <a:xfrm>
                <a:off x="3558" y="2603"/>
                <a:ext cx="136" cy="46"/>
              </a:xfrm>
              <a:custGeom>
                <a:avLst/>
                <a:gdLst/>
                <a:ahLst/>
                <a:cxnLst>
                  <a:cxn ang="0">
                    <a:pos x="137" y="82"/>
                  </a:cxn>
                  <a:cxn ang="0">
                    <a:pos x="137" y="82"/>
                  </a:cxn>
                  <a:cxn ang="0">
                    <a:pos x="110" y="82"/>
                  </a:cxn>
                  <a:cxn ang="0">
                    <a:pos x="87" y="77"/>
                  </a:cxn>
                  <a:cxn ang="0">
                    <a:pos x="68" y="69"/>
                  </a:cxn>
                  <a:cxn ang="0">
                    <a:pos x="49" y="59"/>
                  </a:cxn>
                  <a:cxn ang="0">
                    <a:pos x="34" y="46"/>
                  </a:cxn>
                  <a:cxn ang="0">
                    <a:pos x="22" y="33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11" y="35"/>
                  </a:cxn>
                  <a:cxn ang="0">
                    <a:pos x="22" y="51"/>
                  </a:cxn>
                  <a:cxn ang="0">
                    <a:pos x="42" y="64"/>
                  </a:cxn>
                  <a:cxn ang="0">
                    <a:pos x="61" y="77"/>
                  </a:cxn>
                  <a:cxn ang="0">
                    <a:pos x="84" y="85"/>
                  </a:cxn>
                  <a:cxn ang="0">
                    <a:pos x="110" y="90"/>
                  </a:cxn>
                  <a:cxn ang="0">
                    <a:pos x="137" y="92"/>
                  </a:cxn>
                  <a:cxn ang="0">
                    <a:pos x="137" y="92"/>
                  </a:cxn>
                  <a:cxn ang="0">
                    <a:pos x="137" y="82"/>
                  </a:cxn>
                </a:cxnLst>
                <a:rect l="0" t="0" r="r" b="b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389579" name="Text Box 11"/>
          <p:cNvSpPr txBox="1">
            <a:spLocks noChangeArrowheads="1"/>
          </p:cNvSpPr>
          <p:nvPr/>
        </p:nvSpPr>
        <p:spPr bwMode="auto">
          <a:xfrm>
            <a:off x="4419600" y="3462338"/>
            <a:ext cx="2052638" cy="8969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altLang="en-US" sz="2200" i="0">
                <a:solidFill>
                  <a:schemeClr val="tx1"/>
                </a:solidFill>
                <a:latin typeface="Helvetica" charset="0"/>
              </a:rPr>
              <a:t>requirements,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altLang="en-US" sz="2200" i="0">
                <a:solidFill>
                  <a:schemeClr val="tx1"/>
                </a:solidFill>
                <a:latin typeface="Helvetica" charset="0"/>
              </a:rPr>
              <a:t>constraints,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altLang="en-US" sz="2200" i="0">
                <a:solidFill>
                  <a:schemeClr val="tx1"/>
                </a:solidFill>
                <a:latin typeface="Helvetica" charset="0"/>
              </a:rPr>
              <a:t>assumptions</a:t>
            </a:r>
            <a:endParaRPr lang="fr-FR" alt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389580" name="Line 12"/>
          <p:cNvSpPr>
            <a:spLocks noChangeShapeType="1"/>
          </p:cNvSpPr>
          <p:nvPr/>
        </p:nvSpPr>
        <p:spPr bwMode="auto">
          <a:xfrm flipH="1">
            <a:off x="5210175" y="2730500"/>
            <a:ext cx="0" cy="68580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9581" name="Line 13"/>
          <p:cNvSpPr>
            <a:spLocks noChangeShapeType="1"/>
          </p:cNvSpPr>
          <p:nvPr/>
        </p:nvSpPr>
        <p:spPr bwMode="auto">
          <a:xfrm flipV="1">
            <a:off x="2743200" y="1866900"/>
            <a:ext cx="1219200" cy="0"/>
          </a:xfrm>
          <a:prstGeom prst="line">
            <a:avLst/>
          </a:prstGeom>
          <a:noFill/>
          <a:ln w="38100" cmpd="dbl">
            <a:solidFill>
              <a:schemeClr val="tx2"/>
            </a:solidFill>
            <a:prstDash val="sysDot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65" name="Group 171"/>
          <p:cNvGrpSpPr>
            <a:grpSpLocks/>
          </p:cNvGrpSpPr>
          <p:nvPr/>
        </p:nvGrpSpPr>
        <p:grpSpPr bwMode="auto">
          <a:xfrm>
            <a:off x="228600" y="1916113"/>
            <a:ext cx="2819400" cy="1500187"/>
            <a:chOff x="528" y="1359"/>
            <a:chExt cx="1776" cy="945"/>
          </a:xfrm>
        </p:grpSpPr>
        <p:graphicFrame>
          <p:nvGraphicFramePr>
            <p:cNvPr id="2053" name="Object 170"/>
            <p:cNvGraphicFramePr>
              <a:graphicFrameLocks noChangeAspect="1"/>
            </p:cNvGraphicFramePr>
            <p:nvPr/>
          </p:nvGraphicFramePr>
          <p:xfrm>
            <a:off x="528" y="1359"/>
            <a:ext cx="1776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" name="Clip" r:id="rId3" imgW="1035720" imgH="504720" progId="MS_ClipArt_Gallery.2">
                    <p:embed/>
                  </p:oleObj>
                </mc:Choice>
                <mc:Fallback>
                  <p:oleObj name="Clip" r:id="rId3" imgW="1035720" imgH="50472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359"/>
                          <a:ext cx="1776" cy="9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9584" name="Text Box 16"/>
            <p:cNvSpPr txBox="1">
              <a:spLocks noChangeArrowheads="1"/>
            </p:cNvSpPr>
            <p:nvPr/>
          </p:nvSpPr>
          <p:spPr bwMode="auto">
            <a:xfrm>
              <a:off x="720" y="1536"/>
              <a:ext cx="1440" cy="52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70000"/>
                </a:lnSpc>
                <a:spcBef>
                  <a:spcPts val="400"/>
                </a:spcBef>
              </a:pPr>
              <a:r>
                <a:rPr lang="fr-FR" altLang="en-US" sz="2000" i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problems, </a:t>
              </a:r>
            </a:p>
            <a:p>
              <a:pPr>
                <a:lnSpc>
                  <a:spcPct val="70000"/>
                </a:lnSpc>
                <a:spcBef>
                  <a:spcPts val="400"/>
                </a:spcBef>
              </a:pPr>
              <a:r>
                <a:rPr lang="fr-FR" altLang="en-US" sz="2000" i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opportunities,</a:t>
              </a:r>
            </a:p>
            <a:p>
              <a:pPr>
                <a:lnSpc>
                  <a:spcPct val="70000"/>
                </a:lnSpc>
                <a:spcBef>
                  <a:spcPts val="400"/>
                </a:spcBef>
              </a:pPr>
              <a:r>
                <a:rPr lang="fr-FR" altLang="en-US" sz="2000" i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system knowledge</a:t>
              </a:r>
              <a:endParaRPr lang="fr-FR" alt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</p:grpSp>
      <p:graphicFrame>
        <p:nvGraphicFramePr>
          <p:cNvPr id="2050" name="Object 17"/>
          <p:cNvGraphicFramePr>
            <a:graphicFrameLocks noChangeAspect="1"/>
          </p:cNvGraphicFramePr>
          <p:nvPr/>
        </p:nvGraphicFramePr>
        <p:xfrm>
          <a:off x="3381375" y="5397500"/>
          <a:ext cx="914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Clip" r:id="rId5" imgW="1259640" imgH="1137240" progId="MS_ClipArt_Gallery.2">
                  <p:embed/>
                </p:oleObj>
              </mc:Choice>
              <mc:Fallback>
                <p:oleObj name="Clip" r:id="rId5" imgW="1259640" imgH="113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5397500"/>
                        <a:ext cx="914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8"/>
          <p:cNvGraphicFramePr>
            <a:graphicFrameLocks noChangeAspect="1"/>
          </p:cNvGraphicFramePr>
          <p:nvPr/>
        </p:nvGraphicFramePr>
        <p:xfrm>
          <a:off x="5868988" y="5321300"/>
          <a:ext cx="9413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Clip" r:id="rId7" imgW="762480" imgH="730440" progId="MS_ClipArt_Gallery.2">
                  <p:embed/>
                </p:oleObj>
              </mc:Choice>
              <mc:Fallback>
                <p:oleObj name="Clip" r:id="rId7" imgW="762480" imgH="7304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5321300"/>
                        <a:ext cx="9413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9"/>
          <p:cNvGraphicFramePr>
            <a:graphicFrameLocks noChangeAspect="1"/>
          </p:cNvGraphicFramePr>
          <p:nvPr/>
        </p:nvGraphicFramePr>
        <p:xfrm>
          <a:off x="4538663" y="5397500"/>
          <a:ext cx="9763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Clip" r:id="rId9" imgW="840240" imgH="859320" progId="MS_ClipArt_Gallery.2">
                  <p:embed/>
                </p:oleObj>
              </mc:Choice>
              <mc:Fallback>
                <p:oleObj name="Clip" r:id="rId9" imgW="840240" imgH="8593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5397500"/>
                        <a:ext cx="9763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9588" name="Line 20"/>
          <p:cNvSpPr>
            <a:spLocks noChangeShapeType="1"/>
          </p:cNvSpPr>
          <p:nvPr/>
        </p:nvSpPr>
        <p:spPr bwMode="auto">
          <a:xfrm flipH="1">
            <a:off x="3984625" y="4870450"/>
            <a:ext cx="1127125" cy="438150"/>
          </a:xfrm>
          <a:prstGeom prst="line">
            <a:avLst/>
          </a:prstGeom>
          <a:noFill/>
          <a:ln w="28575">
            <a:solidFill>
              <a:srgbClr val="009999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9589" name="Line 21"/>
          <p:cNvSpPr>
            <a:spLocks noChangeShapeType="1"/>
          </p:cNvSpPr>
          <p:nvPr/>
        </p:nvSpPr>
        <p:spPr bwMode="auto">
          <a:xfrm>
            <a:off x="5124450" y="4894263"/>
            <a:ext cx="0" cy="438150"/>
          </a:xfrm>
          <a:prstGeom prst="line">
            <a:avLst/>
          </a:prstGeom>
          <a:noFill/>
          <a:ln w="28575">
            <a:solidFill>
              <a:srgbClr val="009999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9590" name="Line 22"/>
          <p:cNvSpPr>
            <a:spLocks noChangeShapeType="1"/>
          </p:cNvSpPr>
          <p:nvPr/>
        </p:nvSpPr>
        <p:spPr bwMode="auto">
          <a:xfrm>
            <a:off x="5111750" y="4870450"/>
            <a:ext cx="1116013" cy="427038"/>
          </a:xfrm>
          <a:prstGeom prst="line">
            <a:avLst/>
          </a:prstGeom>
          <a:noFill/>
          <a:ln w="28575">
            <a:solidFill>
              <a:srgbClr val="009999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9592" name="Text Box 24"/>
          <p:cNvSpPr txBox="1">
            <a:spLocks noChangeArrowheads="1"/>
          </p:cNvSpPr>
          <p:nvPr/>
        </p:nvSpPr>
        <p:spPr bwMode="auto">
          <a:xfrm>
            <a:off x="4267200" y="1739900"/>
            <a:ext cx="1905000" cy="3270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70000"/>
              </a:lnSpc>
              <a:spcBef>
                <a:spcPts val="400"/>
              </a:spcBef>
            </a:pPr>
            <a:r>
              <a:rPr lang="fr-FR" altLang="en-US" sz="2200" i="0">
                <a:solidFill>
                  <a:schemeClr val="tx1"/>
                </a:solidFill>
                <a:latin typeface="Arial" pitchFamily="34" charset="0"/>
              </a:rPr>
              <a:t>System-to-be</a:t>
            </a:r>
            <a:endParaRPr lang="fr-FR" alt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389664" name="Text Box 96"/>
          <p:cNvSpPr txBox="1">
            <a:spLocks noChangeArrowheads="1"/>
          </p:cNvSpPr>
          <p:nvPr/>
        </p:nvSpPr>
        <p:spPr bwMode="auto">
          <a:xfrm>
            <a:off x="609600" y="1692275"/>
            <a:ext cx="1905000" cy="3270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70000"/>
              </a:lnSpc>
              <a:spcBef>
                <a:spcPts val="400"/>
              </a:spcBef>
            </a:pPr>
            <a:r>
              <a:rPr lang="fr-FR" altLang="en-US" sz="2200" i="0">
                <a:solidFill>
                  <a:schemeClr val="tx1"/>
                </a:solidFill>
                <a:latin typeface="Arial" pitchFamily="34" charset="0"/>
              </a:rPr>
              <a:t>System-as-is</a:t>
            </a:r>
            <a:endParaRPr lang="fr-FR" alt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396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596063" cy="762000"/>
          </a:xfrm>
        </p:spPr>
        <p:txBody>
          <a:bodyPr>
            <a:normAutofit/>
          </a:bodyPr>
          <a:lstStyle/>
          <a:p>
            <a:r>
              <a:rPr kumimoji="0" lang="en-US" altLang="en-US" dirty="0"/>
              <a:t>The </a:t>
            </a:r>
            <a:r>
              <a:rPr kumimoji="0" lang="en-US" altLang="en-US" sz="2400" dirty="0">
                <a:solidFill>
                  <a:srgbClr val="00CC00"/>
                </a:solidFill>
              </a:rPr>
              <a:t>WHY</a:t>
            </a:r>
            <a:r>
              <a:rPr kumimoji="0" lang="en-US" altLang="en-US" dirty="0"/>
              <a:t> dimension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7620000" cy="51054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Identify, analyze, refine the system-to-</a:t>
            </a:r>
            <a:r>
              <a:rPr lang="en-US" altLang="en-US" dirty="0" err="1">
                <a:solidFill>
                  <a:srgbClr val="0070C0"/>
                </a:solidFill>
              </a:rPr>
              <a:t>be’s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objectives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to address analyzed deficiencies of the system-as-is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 alignment with business objectives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taking advantage of technology opportunities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Example:  airport train control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5F5F5F"/>
                </a:solidFill>
                <a:latin typeface="Arial" pitchFamily="34" charset="0"/>
              </a:rPr>
              <a:t>“Serve more passengers”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000" dirty="0">
                <a:solidFill>
                  <a:srgbClr val="5F5F5F"/>
                </a:solidFill>
                <a:latin typeface="Arial" pitchFamily="34" charset="0"/>
              </a:rPr>
              <a:t>“Reduce transfer time among terminals”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Difficulties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Acquire domain knowledge</a:t>
            </a:r>
          </a:p>
          <a:p>
            <a:pPr lvl="1">
              <a:spcBef>
                <a:spcPct val="10000"/>
              </a:spcBef>
            </a:pPr>
            <a:r>
              <a:rPr lang="en-US" altLang="en-US" dirty="0"/>
              <a:t>Evaluate alternative options </a:t>
            </a:r>
            <a:r>
              <a:rPr lang="en-US" altLang="en-US" sz="2000" dirty="0"/>
              <a:t>(e.g. alternative ways of satisfying the same objective)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en-US" dirty="0"/>
              <a:t>Match problems-opportunities, and evaluate these: implications, associated risks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en-US" dirty="0"/>
              <a:t>Handle conflicting objectives</a:t>
            </a:r>
          </a:p>
        </p:txBody>
      </p:sp>
      <p:sp>
        <p:nvSpPr>
          <p:cNvPr id="1388549" name="Freeform 5"/>
          <p:cNvSpPr>
            <a:spLocks/>
          </p:cNvSpPr>
          <p:nvPr/>
        </p:nvSpPr>
        <p:spPr bwMode="auto">
          <a:xfrm>
            <a:off x="152400" y="228600"/>
            <a:ext cx="2133600" cy="609600"/>
          </a:xfrm>
          <a:custGeom>
            <a:avLst/>
            <a:gdLst/>
            <a:ahLst/>
            <a:cxnLst>
              <a:cxn ang="0">
                <a:pos x="70" y="281"/>
              </a:cxn>
              <a:cxn ang="0">
                <a:pos x="164" y="219"/>
              </a:cxn>
              <a:cxn ang="0">
                <a:pos x="405" y="102"/>
              </a:cxn>
              <a:cxn ang="0">
                <a:pos x="569" y="78"/>
              </a:cxn>
              <a:cxn ang="0">
                <a:pos x="1224" y="109"/>
              </a:cxn>
              <a:cxn ang="0">
                <a:pos x="1403" y="164"/>
              </a:cxn>
              <a:cxn ang="0">
                <a:pos x="1504" y="203"/>
              </a:cxn>
              <a:cxn ang="0">
                <a:pos x="1535" y="219"/>
              </a:cxn>
              <a:cxn ang="0">
                <a:pos x="1699" y="70"/>
              </a:cxn>
              <a:cxn ang="0">
                <a:pos x="1808" y="24"/>
              </a:cxn>
              <a:cxn ang="0">
                <a:pos x="1972" y="0"/>
              </a:cxn>
              <a:cxn ang="0">
                <a:pos x="2509" y="24"/>
              </a:cxn>
              <a:cxn ang="0">
                <a:pos x="2821" y="78"/>
              </a:cxn>
              <a:cxn ang="0">
                <a:pos x="2922" y="109"/>
              </a:cxn>
              <a:cxn ang="0">
                <a:pos x="2992" y="148"/>
              </a:cxn>
              <a:cxn ang="0">
                <a:pos x="3031" y="195"/>
              </a:cxn>
              <a:cxn ang="0">
                <a:pos x="3086" y="242"/>
              </a:cxn>
              <a:cxn ang="0">
                <a:pos x="3125" y="195"/>
              </a:cxn>
              <a:cxn ang="0">
                <a:pos x="3374" y="109"/>
              </a:cxn>
              <a:cxn ang="0">
                <a:pos x="3966" y="148"/>
              </a:cxn>
              <a:cxn ang="0">
                <a:pos x="4076" y="172"/>
              </a:cxn>
              <a:cxn ang="0">
                <a:pos x="4146" y="226"/>
              </a:cxn>
              <a:cxn ang="0">
                <a:pos x="4278" y="304"/>
              </a:cxn>
              <a:cxn ang="0">
                <a:pos x="4364" y="413"/>
              </a:cxn>
              <a:cxn ang="0">
                <a:pos x="4356" y="515"/>
              </a:cxn>
              <a:cxn ang="0">
                <a:pos x="4208" y="819"/>
              </a:cxn>
              <a:cxn ang="0">
                <a:pos x="4099" y="865"/>
              </a:cxn>
              <a:cxn ang="0">
                <a:pos x="3951" y="881"/>
              </a:cxn>
              <a:cxn ang="0">
                <a:pos x="3499" y="850"/>
              </a:cxn>
              <a:cxn ang="0">
                <a:pos x="3296" y="819"/>
              </a:cxn>
              <a:cxn ang="0">
                <a:pos x="3133" y="780"/>
              </a:cxn>
              <a:cxn ang="0">
                <a:pos x="3094" y="756"/>
              </a:cxn>
              <a:cxn ang="0">
                <a:pos x="2813" y="865"/>
              </a:cxn>
              <a:cxn ang="0">
                <a:pos x="2611" y="897"/>
              </a:cxn>
              <a:cxn ang="0">
                <a:pos x="2057" y="873"/>
              </a:cxn>
              <a:cxn ang="0">
                <a:pos x="1722" y="780"/>
              </a:cxn>
              <a:cxn ang="0">
                <a:pos x="1707" y="756"/>
              </a:cxn>
              <a:cxn ang="0">
                <a:pos x="1730" y="764"/>
              </a:cxn>
              <a:cxn ang="0">
                <a:pos x="1699" y="787"/>
              </a:cxn>
              <a:cxn ang="0">
                <a:pos x="1629" y="834"/>
              </a:cxn>
              <a:cxn ang="0">
                <a:pos x="1364" y="889"/>
              </a:cxn>
              <a:cxn ang="0">
                <a:pos x="1029" y="858"/>
              </a:cxn>
              <a:cxn ang="0">
                <a:pos x="857" y="819"/>
              </a:cxn>
              <a:cxn ang="0">
                <a:pos x="499" y="725"/>
              </a:cxn>
              <a:cxn ang="0">
                <a:pos x="382" y="686"/>
              </a:cxn>
              <a:cxn ang="0">
                <a:pos x="304" y="663"/>
              </a:cxn>
              <a:cxn ang="0">
                <a:pos x="203" y="608"/>
              </a:cxn>
              <a:cxn ang="0">
                <a:pos x="47" y="561"/>
              </a:cxn>
              <a:cxn ang="0">
                <a:pos x="0" y="460"/>
              </a:cxn>
              <a:cxn ang="0">
                <a:pos x="8" y="343"/>
              </a:cxn>
              <a:cxn ang="0">
                <a:pos x="70" y="304"/>
              </a:cxn>
              <a:cxn ang="0">
                <a:pos x="70" y="281"/>
              </a:cxn>
            </a:cxnLst>
            <a:rect l="0" t="0" r="r" b="b"/>
            <a:pathLst>
              <a:path w="4364" h="897">
                <a:moveTo>
                  <a:pt x="70" y="281"/>
                </a:moveTo>
                <a:cubicBezTo>
                  <a:pt x="93" y="248"/>
                  <a:pt x="130" y="241"/>
                  <a:pt x="164" y="219"/>
                </a:cubicBezTo>
                <a:cubicBezTo>
                  <a:pt x="239" y="172"/>
                  <a:pt x="319" y="126"/>
                  <a:pt x="405" y="102"/>
                </a:cubicBezTo>
                <a:cubicBezTo>
                  <a:pt x="458" y="87"/>
                  <a:pt x="569" y="78"/>
                  <a:pt x="569" y="78"/>
                </a:cubicBezTo>
                <a:cubicBezTo>
                  <a:pt x="803" y="82"/>
                  <a:pt x="1003" y="76"/>
                  <a:pt x="1224" y="109"/>
                </a:cubicBezTo>
                <a:cubicBezTo>
                  <a:pt x="1283" y="134"/>
                  <a:pt x="1344" y="141"/>
                  <a:pt x="1403" y="164"/>
                </a:cubicBezTo>
                <a:cubicBezTo>
                  <a:pt x="1437" y="177"/>
                  <a:pt x="1470" y="191"/>
                  <a:pt x="1504" y="203"/>
                </a:cubicBezTo>
                <a:cubicBezTo>
                  <a:pt x="1554" y="221"/>
                  <a:pt x="1510" y="219"/>
                  <a:pt x="1535" y="219"/>
                </a:cubicBezTo>
                <a:cubicBezTo>
                  <a:pt x="1579" y="131"/>
                  <a:pt x="1616" y="111"/>
                  <a:pt x="1699" y="70"/>
                </a:cubicBezTo>
                <a:cubicBezTo>
                  <a:pt x="1737" y="51"/>
                  <a:pt x="1766" y="35"/>
                  <a:pt x="1808" y="24"/>
                </a:cubicBezTo>
                <a:cubicBezTo>
                  <a:pt x="1861" y="10"/>
                  <a:pt x="1972" y="0"/>
                  <a:pt x="1972" y="0"/>
                </a:cubicBezTo>
                <a:cubicBezTo>
                  <a:pt x="2170" y="4"/>
                  <a:pt x="2325" y="5"/>
                  <a:pt x="2509" y="24"/>
                </a:cubicBezTo>
                <a:cubicBezTo>
                  <a:pt x="2609" y="50"/>
                  <a:pt x="2718" y="65"/>
                  <a:pt x="2821" y="78"/>
                </a:cubicBezTo>
                <a:cubicBezTo>
                  <a:pt x="2855" y="90"/>
                  <a:pt x="2887" y="101"/>
                  <a:pt x="2922" y="109"/>
                </a:cubicBezTo>
                <a:cubicBezTo>
                  <a:pt x="2945" y="124"/>
                  <a:pt x="2971" y="131"/>
                  <a:pt x="2992" y="148"/>
                </a:cubicBezTo>
                <a:cubicBezTo>
                  <a:pt x="3032" y="181"/>
                  <a:pt x="3002" y="161"/>
                  <a:pt x="3031" y="195"/>
                </a:cubicBezTo>
                <a:cubicBezTo>
                  <a:pt x="3048" y="215"/>
                  <a:pt x="3068" y="224"/>
                  <a:pt x="3086" y="242"/>
                </a:cubicBezTo>
                <a:cubicBezTo>
                  <a:pt x="3100" y="228"/>
                  <a:pt x="3111" y="209"/>
                  <a:pt x="3125" y="195"/>
                </a:cubicBezTo>
                <a:cubicBezTo>
                  <a:pt x="3178" y="142"/>
                  <a:pt x="3302" y="120"/>
                  <a:pt x="3374" y="109"/>
                </a:cubicBezTo>
                <a:cubicBezTo>
                  <a:pt x="3572" y="117"/>
                  <a:pt x="3769" y="128"/>
                  <a:pt x="3966" y="148"/>
                </a:cubicBezTo>
                <a:cubicBezTo>
                  <a:pt x="4000" y="155"/>
                  <a:pt x="4045" y="155"/>
                  <a:pt x="4076" y="172"/>
                </a:cubicBezTo>
                <a:cubicBezTo>
                  <a:pt x="4137" y="206"/>
                  <a:pt x="4105" y="192"/>
                  <a:pt x="4146" y="226"/>
                </a:cubicBezTo>
                <a:cubicBezTo>
                  <a:pt x="4185" y="259"/>
                  <a:pt x="4234" y="279"/>
                  <a:pt x="4278" y="304"/>
                </a:cubicBezTo>
                <a:cubicBezTo>
                  <a:pt x="4315" y="329"/>
                  <a:pt x="4349" y="370"/>
                  <a:pt x="4364" y="413"/>
                </a:cubicBezTo>
                <a:cubicBezTo>
                  <a:pt x="4356" y="535"/>
                  <a:pt x="4356" y="569"/>
                  <a:pt x="4356" y="515"/>
                </a:cubicBezTo>
                <a:cubicBezTo>
                  <a:pt x="4334" y="663"/>
                  <a:pt x="4316" y="711"/>
                  <a:pt x="4208" y="819"/>
                </a:cubicBezTo>
                <a:cubicBezTo>
                  <a:pt x="4188" y="839"/>
                  <a:pt x="4128" y="856"/>
                  <a:pt x="4099" y="865"/>
                </a:cubicBezTo>
                <a:cubicBezTo>
                  <a:pt x="4085" y="870"/>
                  <a:pt x="3953" y="881"/>
                  <a:pt x="3951" y="881"/>
                </a:cubicBezTo>
                <a:cubicBezTo>
                  <a:pt x="3799" y="875"/>
                  <a:pt x="3650" y="861"/>
                  <a:pt x="3499" y="850"/>
                </a:cubicBezTo>
                <a:cubicBezTo>
                  <a:pt x="3432" y="839"/>
                  <a:pt x="3364" y="828"/>
                  <a:pt x="3296" y="819"/>
                </a:cubicBezTo>
                <a:cubicBezTo>
                  <a:pt x="3242" y="805"/>
                  <a:pt x="3188" y="792"/>
                  <a:pt x="3133" y="780"/>
                </a:cubicBezTo>
                <a:cubicBezTo>
                  <a:pt x="3097" y="772"/>
                  <a:pt x="3106" y="781"/>
                  <a:pt x="3094" y="756"/>
                </a:cubicBezTo>
                <a:cubicBezTo>
                  <a:pt x="3012" y="819"/>
                  <a:pt x="2915" y="852"/>
                  <a:pt x="2813" y="865"/>
                </a:cubicBezTo>
                <a:cubicBezTo>
                  <a:pt x="2753" y="886"/>
                  <a:pt x="2675" y="889"/>
                  <a:pt x="2611" y="897"/>
                </a:cubicBezTo>
                <a:cubicBezTo>
                  <a:pt x="2404" y="893"/>
                  <a:pt x="2248" y="889"/>
                  <a:pt x="2057" y="873"/>
                </a:cubicBezTo>
                <a:cubicBezTo>
                  <a:pt x="1945" y="844"/>
                  <a:pt x="1833" y="812"/>
                  <a:pt x="1722" y="780"/>
                </a:cubicBezTo>
                <a:cubicBezTo>
                  <a:pt x="1717" y="772"/>
                  <a:pt x="1707" y="756"/>
                  <a:pt x="1707" y="756"/>
                </a:cubicBezTo>
                <a:cubicBezTo>
                  <a:pt x="1715" y="759"/>
                  <a:pt x="1732" y="756"/>
                  <a:pt x="1730" y="764"/>
                </a:cubicBezTo>
                <a:cubicBezTo>
                  <a:pt x="1727" y="776"/>
                  <a:pt x="1710" y="780"/>
                  <a:pt x="1699" y="787"/>
                </a:cubicBezTo>
                <a:cubicBezTo>
                  <a:pt x="1676" y="803"/>
                  <a:pt x="1654" y="821"/>
                  <a:pt x="1629" y="834"/>
                </a:cubicBezTo>
                <a:cubicBezTo>
                  <a:pt x="1541" y="879"/>
                  <a:pt x="1463" y="882"/>
                  <a:pt x="1364" y="889"/>
                </a:cubicBezTo>
                <a:cubicBezTo>
                  <a:pt x="1250" y="883"/>
                  <a:pt x="1142" y="873"/>
                  <a:pt x="1029" y="858"/>
                </a:cubicBezTo>
                <a:cubicBezTo>
                  <a:pt x="974" y="840"/>
                  <a:pt x="914" y="834"/>
                  <a:pt x="857" y="819"/>
                </a:cubicBezTo>
                <a:cubicBezTo>
                  <a:pt x="737" y="788"/>
                  <a:pt x="619" y="756"/>
                  <a:pt x="499" y="725"/>
                </a:cubicBezTo>
                <a:cubicBezTo>
                  <a:pt x="459" y="715"/>
                  <a:pt x="421" y="698"/>
                  <a:pt x="382" y="686"/>
                </a:cubicBezTo>
                <a:cubicBezTo>
                  <a:pt x="357" y="679"/>
                  <a:pt x="327" y="675"/>
                  <a:pt x="304" y="663"/>
                </a:cubicBezTo>
                <a:cubicBezTo>
                  <a:pt x="269" y="645"/>
                  <a:pt x="240" y="622"/>
                  <a:pt x="203" y="608"/>
                </a:cubicBezTo>
                <a:cubicBezTo>
                  <a:pt x="153" y="589"/>
                  <a:pt x="98" y="579"/>
                  <a:pt x="47" y="561"/>
                </a:cubicBezTo>
                <a:cubicBezTo>
                  <a:pt x="19" y="519"/>
                  <a:pt x="15" y="505"/>
                  <a:pt x="0" y="460"/>
                </a:cubicBezTo>
                <a:cubicBezTo>
                  <a:pt x="3" y="421"/>
                  <a:pt x="2" y="382"/>
                  <a:pt x="8" y="343"/>
                </a:cubicBezTo>
                <a:cubicBezTo>
                  <a:pt x="12" y="319"/>
                  <a:pt x="70" y="304"/>
                  <a:pt x="70" y="304"/>
                </a:cubicBezTo>
                <a:cubicBezTo>
                  <a:pt x="89" y="277"/>
                  <a:pt x="95" y="281"/>
                  <a:pt x="70" y="281"/>
                </a:cubicBezTo>
                <a:close/>
              </a:path>
            </a:pathLst>
          </a:custGeom>
          <a:solidFill>
            <a:srgbClr val="C5C3F1"/>
          </a:solidFill>
          <a:ln w="12700" cap="sq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8551" name="Text Box 7"/>
          <p:cNvSpPr txBox="1">
            <a:spLocks noChangeArrowheads="1"/>
          </p:cNvSpPr>
          <p:nvPr/>
        </p:nvSpPr>
        <p:spPr bwMode="auto">
          <a:xfrm>
            <a:off x="1066800" y="249964"/>
            <a:ext cx="53340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fr-FR" altLang="en-US" sz="280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?</a:t>
            </a:r>
            <a:endParaRPr lang="fr-FR" altLang="en-US" sz="2800" i="0" dirty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155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635" y="304800"/>
            <a:ext cx="7621628" cy="762000"/>
          </a:xfrm>
        </p:spPr>
        <p:txBody>
          <a:bodyPr>
            <a:normAutofit/>
          </a:bodyPr>
          <a:lstStyle/>
          <a:p>
            <a:r>
              <a:rPr kumimoji="0" lang="en-US" altLang="en-US" dirty="0"/>
              <a:t>The </a:t>
            </a:r>
            <a:r>
              <a:rPr kumimoji="0" lang="en-US" altLang="en-US" sz="2400" dirty="0">
                <a:solidFill>
                  <a:srgbClr val="00CC00"/>
                </a:solidFill>
              </a:rPr>
              <a:t>WHAT</a:t>
            </a:r>
            <a:r>
              <a:rPr kumimoji="0" lang="en-US" altLang="en-US" dirty="0"/>
              <a:t> dimension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idx="1"/>
          </p:nvPr>
        </p:nvSpPr>
        <p:spPr>
          <a:xfrm>
            <a:off x="223688" y="1295400"/>
            <a:ext cx="8751887" cy="49784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Identify &amp; define the system-to-</a:t>
            </a:r>
            <a:r>
              <a:rPr lang="en-US" altLang="en-US" dirty="0" err="1">
                <a:solidFill>
                  <a:srgbClr val="0070C0"/>
                </a:solidFill>
              </a:rPr>
              <a:t>be’s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functional services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(software services, associated manual procedures)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to satisfy the identified objectives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according to quality constraints: security, performance, ...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based on realistic assumptions about the environment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Example: airport train control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5F5F5F"/>
                </a:solidFill>
                <a:latin typeface="Arial" pitchFamily="34" charset="0"/>
              </a:rPr>
              <a:t>“Computation of safe train accelerations”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5F5F5F"/>
                </a:solidFill>
                <a:latin typeface="Arial" pitchFamily="34" charset="0"/>
              </a:rPr>
              <a:t>“Display of useful information for passengers inside trains”</a:t>
            </a:r>
            <a:endParaRPr lang="en-US" altLang="en-US" sz="2000" dirty="0">
              <a:latin typeface="Arial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Difficulties</a:t>
            </a:r>
          </a:p>
          <a:p>
            <a:pPr lvl="1">
              <a:spcBef>
                <a:spcPct val="10000"/>
              </a:spcBef>
            </a:pPr>
            <a:r>
              <a:rPr lang="en-US" altLang="en-US" dirty="0"/>
              <a:t>Identify the right set of features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en-US" dirty="0"/>
              <a:t>Specify these precisely for understanding by all parties</a:t>
            </a:r>
            <a:endParaRPr lang="en-US" altLang="en-US" sz="2000" dirty="0"/>
          </a:p>
          <a:p>
            <a:pPr lvl="1">
              <a:spcBef>
                <a:spcPct val="10000"/>
              </a:spcBef>
            </a:pPr>
            <a:r>
              <a:rPr lang="en-US" altLang="en-US" dirty="0"/>
              <a:t>Ensure backward traceability to system objectives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73744" y="160723"/>
            <a:ext cx="1524000" cy="809625"/>
            <a:chOff x="2949" y="2076"/>
            <a:chExt cx="2358" cy="839"/>
          </a:xfrm>
        </p:grpSpPr>
        <p:sp>
          <p:nvSpPr>
            <p:cNvPr id="1390597" name="Freeform 5"/>
            <p:cNvSpPr>
              <a:spLocks/>
            </p:cNvSpPr>
            <p:nvPr/>
          </p:nvSpPr>
          <p:spPr bwMode="auto">
            <a:xfrm>
              <a:off x="3111" y="2120"/>
              <a:ext cx="2196" cy="795"/>
            </a:xfrm>
            <a:custGeom>
              <a:avLst/>
              <a:gdLst/>
              <a:ahLst/>
              <a:cxnLst>
                <a:cxn ang="0">
                  <a:pos x="716" y="113"/>
                </a:cxn>
                <a:cxn ang="0">
                  <a:pos x="807" y="108"/>
                </a:cxn>
                <a:cxn ang="0">
                  <a:pos x="903" y="113"/>
                </a:cxn>
                <a:cxn ang="0">
                  <a:pos x="985" y="123"/>
                </a:cxn>
                <a:cxn ang="0">
                  <a:pos x="1069" y="128"/>
                </a:cxn>
                <a:cxn ang="0">
                  <a:pos x="1151" y="128"/>
                </a:cxn>
                <a:cxn ang="0">
                  <a:pos x="1231" y="121"/>
                </a:cxn>
                <a:cxn ang="0">
                  <a:pos x="1311" y="106"/>
                </a:cxn>
                <a:cxn ang="0">
                  <a:pos x="1431" y="75"/>
                </a:cxn>
                <a:cxn ang="0">
                  <a:pos x="1576" y="41"/>
                </a:cxn>
                <a:cxn ang="0">
                  <a:pos x="1723" y="14"/>
                </a:cxn>
                <a:cxn ang="0">
                  <a:pos x="1872" y="1"/>
                </a:cxn>
                <a:cxn ang="0">
                  <a:pos x="2019" y="2"/>
                </a:cxn>
                <a:cxn ang="0">
                  <a:pos x="2145" y="24"/>
                </a:cxn>
                <a:cxn ang="0">
                  <a:pos x="2192" y="80"/>
                </a:cxn>
                <a:cxn ang="0">
                  <a:pos x="2185" y="149"/>
                </a:cxn>
                <a:cxn ang="0">
                  <a:pos x="2139" y="184"/>
                </a:cxn>
                <a:cxn ang="0">
                  <a:pos x="2064" y="192"/>
                </a:cxn>
                <a:cxn ang="0">
                  <a:pos x="1977" y="186"/>
                </a:cxn>
                <a:cxn ang="0">
                  <a:pos x="1893" y="180"/>
                </a:cxn>
                <a:cxn ang="0">
                  <a:pos x="1832" y="188"/>
                </a:cxn>
                <a:cxn ang="0">
                  <a:pos x="1801" y="279"/>
                </a:cxn>
                <a:cxn ang="0">
                  <a:pos x="1801" y="462"/>
                </a:cxn>
                <a:cxn ang="0">
                  <a:pos x="1824" y="720"/>
                </a:cxn>
                <a:cxn ang="0">
                  <a:pos x="1845" y="1056"/>
                </a:cxn>
                <a:cxn ang="0">
                  <a:pos x="1870" y="1313"/>
                </a:cxn>
                <a:cxn ang="0">
                  <a:pos x="1847" y="1389"/>
                </a:cxn>
                <a:cxn ang="0">
                  <a:pos x="1782" y="1444"/>
                </a:cxn>
                <a:cxn ang="0">
                  <a:pos x="1696" y="1467"/>
                </a:cxn>
                <a:cxn ang="0">
                  <a:pos x="1610" y="1482"/>
                </a:cxn>
                <a:cxn ang="0">
                  <a:pos x="1524" y="1494"/>
                </a:cxn>
                <a:cxn ang="0">
                  <a:pos x="1437" y="1504"/>
                </a:cxn>
                <a:cxn ang="0">
                  <a:pos x="1347" y="1513"/>
                </a:cxn>
                <a:cxn ang="0">
                  <a:pos x="1246" y="1526"/>
                </a:cxn>
                <a:cxn ang="0">
                  <a:pos x="1126" y="1541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3" y="1574"/>
                </a:cxn>
                <a:cxn ang="0">
                  <a:pos x="653" y="1578"/>
                </a:cxn>
                <a:cxn ang="0">
                  <a:pos x="540" y="1582"/>
                </a:cxn>
                <a:cxn ang="0">
                  <a:pos x="426" y="1587"/>
                </a:cxn>
                <a:cxn ang="0">
                  <a:pos x="313" y="1590"/>
                </a:cxn>
                <a:cxn ang="0">
                  <a:pos x="202" y="1584"/>
                </a:cxn>
                <a:cxn ang="0">
                  <a:pos x="96" y="1564"/>
                </a:cxn>
                <a:cxn ang="0">
                  <a:pos x="12" y="1513"/>
                </a:cxn>
                <a:cxn ang="0">
                  <a:pos x="8" y="1424"/>
                </a:cxn>
                <a:cxn ang="0">
                  <a:pos x="76" y="1354"/>
                </a:cxn>
                <a:cxn ang="0">
                  <a:pos x="174" y="1348"/>
                </a:cxn>
                <a:cxn ang="0">
                  <a:pos x="288" y="1365"/>
                </a:cxn>
                <a:cxn ang="0">
                  <a:pos x="435" y="1285"/>
                </a:cxn>
                <a:cxn ang="0">
                  <a:pos x="483" y="1014"/>
                </a:cxn>
                <a:cxn ang="0">
                  <a:pos x="426" y="734"/>
                </a:cxn>
                <a:cxn ang="0">
                  <a:pos x="408" y="493"/>
                </a:cxn>
                <a:cxn ang="0">
                  <a:pos x="441" y="310"/>
                </a:cxn>
                <a:cxn ang="0">
                  <a:pos x="492" y="223"/>
                </a:cxn>
                <a:cxn ang="0">
                  <a:pos x="572" y="147"/>
                </a:cxn>
                <a:cxn ang="0">
                  <a:pos x="628" y="118"/>
                </a:cxn>
              </a:cxnLst>
              <a:rect l="0" t="0" r="r" b="b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598" name="Freeform 6"/>
            <p:cNvSpPr>
              <a:spLocks/>
            </p:cNvSpPr>
            <p:nvPr/>
          </p:nvSpPr>
          <p:spPr bwMode="auto">
            <a:xfrm>
              <a:off x="2959" y="2079"/>
              <a:ext cx="2193" cy="796"/>
            </a:xfrm>
            <a:custGeom>
              <a:avLst/>
              <a:gdLst/>
              <a:ahLst/>
              <a:cxnLst>
                <a:cxn ang="0">
                  <a:pos x="713" y="115"/>
                </a:cxn>
                <a:cxn ang="0">
                  <a:pos x="805" y="109"/>
                </a:cxn>
                <a:cxn ang="0">
                  <a:pos x="900" y="115"/>
                </a:cxn>
                <a:cxn ang="0">
                  <a:pos x="982" y="124"/>
                </a:cxn>
                <a:cxn ang="0">
                  <a:pos x="1066" y="129"/>
                </a:cxn>
                <a:cxn ang="0">
                  <a:pos x="1148" y="129"/>
                </a:cxn>
                <a:cxn ang="0">
                  <a:pos x="1230" y="122"/>
                </a:cxn>
                <a:cxn ang="0">
                  <a:pos x="1310" y="108"/>
                </a:cxn>
                <a:cxn ang="0">
                  <a:pos x="1430" y="76"/>
                </a:cxn>
                <a:cxn ang="0">
                  <a:pos x="1573" y="42"/>
                </a:cxn>
                <a:cxn ang="0">
                  <a:pos x="1720" y="16"/>
                </a:cxn>
                <a:cxn ang="0">
                  <a:pos x="1869" y="1"/>
                </a:cxn>
                <a:cxn ang="0">
                  <a:pos x="2016" y="3"/>
                </a:cxn>
                <a:cxn ang="0">
                  <a:pos x="2142" y="25"/>
                </a:cxn>
                <a:cxn ang="0">
                  <a:pos x="2190" y="81"/>
                </a:cxn>
                <a:cxn ang="0">
                  <a:pos x="2182" y="150"/>
                </a:cxn>
                <a:cxn ang="0">
                  <a:pos x="2136" y="186"/>
                </a:cxn>
                <a:cxn ang="0">
                  <a:pos x="2062" y="192"/>
                </a:cxn>
                <a:cxn ang="0">
                  <a:pos x="1974" y="187"/>
                </a:cxn>
                <a:cxn ang="0">
                  <a:pos x="1890" y="181"/>
                </a:cxn>
                <a:cxn ang="0">
                  <a:pos x="1829" y="189"/>
                </a:cxn>
                <a:cxn ang="0">
                  <a:pos x="1799" y="280"/>
                </a:cxn>
                <a:cxn ang="0">
                  <a:pos x="1799" y="463"/>
                </a:cxn>
                <a:cxn ang="0">
                  <a:pos x="1821" y="723"/>
                </a:cxn>
                <a:cxn ang="0">
                  <a:pos x="1842" y="1058"/>
                </a:cxn>
                <a:cxn ang="0">
                  <a:pos x="1867" y="1314"/>
                </a:cxn>
                <a:cxn ang="0">
                  <a:pos x="1844" y="1389"/>
                </a:cxn>
                <a:cxn ang="0">
                  <a:pos x="1779" y="1446"/>
                </a:cxn>
                <a:cxn ang="0">
                  <a:pos x="1694" y="1468"/>
                </a:cxn>
                <a:cxn ang="0">
                  <a:pos x="1608" y="1483"/>
                </a:cxn>
                <a:cxn ang="0">
                  <a:pos x="1522" y="1494"/>
                </a:cxn>
                <a:cxn ang="0">
                  <a:pos x="1434" y="1505"/>
                </a:cxn>
                <a:cxn ang="0">
                  <a:pos x="1345" y="1514"/>
                </a:cxn>
                <a:cxn ang="0">
                  <a:pos x="1243" y="1527"/>
                </a:cxn>
                <a:cxn ang="0">
                  <a:pos x="1125" y="1542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0" y="1575"/>
                </a:cxn>
                <a:cxn ang="0">
                  <a:pos x="650" y="1579"/>
                </a:cxn>
                <a:cxn ang="0">
                  <a:pos x="538" y="1583"/>
                </a:cxn>
                <a:cxn ang="0">
                  <a:pos x="423" y="1589"/>
                </a:cxn>
                <a:cxn ang="0">
                  <a:pos x="310" y="1590"/>
                </a:cxn>
                <a:cxn ang="0">
                  <a:pos x="200" y="1584"/>
                </a:cxn>
                <a:cxn ang="0">
                  <a:pos x="93" y="1564"/>
                </a:cxn>
                <a:cxn ang="0">
                  <a:pos x="11" y="1514"/>
                </a:cxn>
                <a:cxn ang="0">
                  <a:pos x="5" y="1424"/>
                </a:cxn>
                <a:cxn ang="0">
                  <a:pos x="74" y="1354"/>
                </a:cxn>
                <a:cxn ang="0">
                  <a:pos x="171" y="1349"/>
                </a:cxn>
                <a:cxn ang="0">
                  <a:pos x="286" y="1367"/>
                </a:cxn>
                <a:cxn ang="0">
                  <a:pos x="433" y="1286"/>
                </a:cxn>
                <a:cxn ang="0">
                  <a:pos x="480" y="1016"/>
                </a:cxn>
                <a:cxn ang="0">
                  <a:pos x="423" y="736"/>
                </a:cxn>
                <a:cxn ang="0">
                  <a:pos x="406" y="494"/>
                </a:cxn>
                <a:cxn ang="0">
                  <a:pos x="440" y="312"/>
                </a:cxn>
                <a:cxn ang="0">
                  <a:pos x="490" y="225"/>
                </a:cxn>
                <a:cxn ang="0">
                  <a:pos x="570" y="148"/>
                </a:cxn>
                <a:cxn ang="0">
                  <a:pos x="625" y="118"/>
                </a:cxn>
              </a:cxnLst>
              <a:rect l="0" t="0" r="r" b="b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599" name="Freeform 7"/>
            <p:cNvSpPr>
              <a:spLocks/>
            </p:cNvSpPr>
            <p:nvPr/>
          </p:nvSpPr>
          <p:spPr bwMode="auto">
            <a:xfrm>
              <a:off x="3612" y="2130"/>
              <a:ext cx="248" cy="13"/>
            </a:xfrm>
            <a:custGeom>
              <a:avLst/>
              <a:gdLst/>
              <a:ahLst/>
              <a:cxnLst>
                <a:cxn ang="0">
                  <a:pos x="250" y="5"/>
                </a:cxn>
                <a:cxn ang="0">
                  <a:pos x="250" y="5"/>
                </a:cxn>
                <a:cxn ang="0">
                  <a:pos x="216" y="1"/>
                </a:cxn>
                <a:cxn ang="0">
                  <a:pos x="185" y="0"/>
                </a:cxn>
                <a:cxn ang="0">
                  <a:pos x="153" y="0"/>
                </a:cxn>
                <a:cxn ang="0">
                  <a:pos x="122" y="0"/>
                </a:cxn>
                <a:cxn ang="0">
                  <a:pos x="92" y="2"/>
                </a:cxn>
                <a:cxn ang="0">
                  <a:pos x="61" y="5"/>
                </a:cxn>
                <a:cxn ang="0">
                  <a:pos x="31" y="8"/>
                </a:cxn>
                <a:cxn ang="0">
                  <a:pos x="0" y="10"/>
                </a:cxn>
                <a:cxn ang="0">
                  <a:pos x="0" y="23"/>
                </a:cxn>
                <a:cxn ang="0">
                  <a:pos x="31" y="21"/>
                </a:cxn>
                <a:cxn ang="0">
                  <a:pos x="61" y="18"/>
                </a:cxn>
                <a:cxn ang="0">
                  <a:pos x="92" y="15"/>
                </a:cxn>
                <a:cxn ang="0">
                  <a:pos x="122" y="13"/>
                </a:cxn>
                <a:cxn ang="0">
                  <a:pos x="153" y="13"/>
                </a:cxn>
                <a:cxn ang="0">
                  <a:pos x="185" y="13"/>
                </a:cxn>
                <a:cxn ang="0">
                  <a:pos x="216" y="14"/>
                </a:cxn>
                <a:cxn ang="0">
                  <a:pos x="246" y="18"/>
                </a:cxn>
                <a:cxn ang="0">
                  <a:pos x="246" y="18"/>
                </a:cxn>
                <a:cxn ang="0">
                  <a:pos x="250" y="5"/>
                </a:cxn>
              </a:cxnLst>
              <a:rect l="0" t="0" r="r" b="b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0" name="Freeform 8"/>
            <p:cNvSpPr>
              <a:spLocks/>
            </p:cNvSpPr>
            <p:nvPr/>
          </p:nvSpPr>
          <p:spPr bwMode="auto">
            <a:xfrm>
              <a:off x="3858" y="2127"/>
              <a:ext cx="442" cy="21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0"/>
                </a:cxn>
                <a:cxn ang="0">
                  <a:pos x="410" y="7"/>
                </a:cxn>
                <a:cxn ang="0">
                  <a:pos x="384" y="13"/>
                </a:cxn>
                <a:cxn ang="0">
                  <a:pos x="357" y="17"/>
                </a:cxn>
                <a:cxn ang="0">
                  <a:pos x="330" y="21"/>
                </a:cxn>
                <a:cxn ang="0">
                  <a:pos x="305" y="25"/>
                </a:cxn>
                <a:cxn ang="0">
                  <a:pos x="279" y="26"/>
                </a:cxn>
                <a:cxn ang="0">
                  <a:pos x="250" y="27"/>
                </a:cxn>
                <a:cxn ang="0">
                  <a:pos x="223" y="29"/>
                </a:cxn>
                <a:cxn ang="0">
                  <a:pos x="197" y="29"/>
                </a:cxn>
                <a:cxn ang="0">
                  <a:pos x="168" y="27"/>
                </a:cxn>
                <a:cxn ang="0">
                  <a:pos x="141" y="26"/>
                </a:cxn>
                <a:cxn ang="0">
                  <a:pos x="113" y="25"/>
                </a:cxn>
                <a:cxn ang="0">
                  <a:pos x="84" y="22"/>
                </a:cxn>
                <a:cxn ang="0">
                  <a:pos x="57" y="20"/>
                </a:cxn>
                <a:cxn ang="0">
                  <a:pos x="29" y="17"/>
                </a:cxn>
                <a:cxn ang="0">
                  <a:pos x="4" y="13"/>
                </a:cxn>
                <a:cxn ang="0">
                  <a:pos x="0" y="26"/>
                </a:cxn>
                <a:cxn ang="0">
                  <a:pos x="29" y="30"/>
                </a:cxn>
                <a:cxn ang="0">
                  <a:pos x="57" y="33"/>
                </a:cxn>
                <a:cxn ang="0">
                  <a:pos x="84" y="35"/>
                </a:cxn>
                <a:cxn ang="0">
                  <a:pos x="113" y="38"/>
                </a:cxn>
                <a:cxn ang="0">
                  <a:pos x="141" y="39"/>
                </a:cxn>
                <a:cxn ang="0">
                  <a:pos x="168" y="40"/>
                </a:cxn>
                <a:cxn ang="0">
                  <a:pos x="197" y="42"/>
                </a:cxn>
                <a:cxn ang="0">
                  <a:pos x="223" y="42"/>
                </a:cxn>
                <a:cxn ang="0">
                  <a:pos x="250" y="40"/>
                </a:cxn>
                <a:cxn ang="0">
                  <a:pos x="279" y="39"/>
                </a:cxn>
                <a:cxn ang="0">
                  <a:pos x="305" y="38"/>
                </a:cxn>
                <a:cxn ang="0">
                  <a:pos x="334" y="34"/>
                </a:cxn>
                <a:cxn ang="0">
                  <a:pos x="361" y="30"/>
                </a:cxn>
                <a:cxn ang="0">
                  <a:pos x="387" y="26"/>
                </a:cxn>
                <a:cxn ang="0">
                  <a:pos x="414" y="20"/>
                </a:cxn>
                <a:cxn ang="0">
                  <a:pos x="443" y="13"/>
                </a:cxn>
                <a:cxn ang="0">
                  <a:pos x="443" y="13"/>
                </a:cxn>
                <a:cxn ang="0">
                  <a:pos x="435" y="0"/>
                </a:cxn>
              </a:cxnLst>
              <a:rect l="0" t="0" r="r" b="b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1" name="Freeform 9"/>
            <p:cNvSpPr>
              <a:spLocks/>
            </p:cNvSpPr>
            <p:nvPr/>
          </p:nvSpPr>
          <p:spPr bwMode="auto">
            <a:xfrm>
              <a:off x="4293" y="2076"/>
              <a:ext cx="781" cy="58"/>
            </a:xfrm>
            <a:custGeom>
              <a:avLst/>
              <a:gdLst/>
              <a:ahLst/>
              <a:cxnLst>
                <a:cxn ang="0">
                  <a:pos x="782" y="15"/>
                </a:cxn>
                <a:cxn ang="0">
                  <a:pos x="782" y="15"/>
                </a:cxn>
                <a:cxn ang="0">
                  <a:pos x="735" y="7"/>
                </a:cxn>
                <a:cxn ang="0">
                  <a:pos x="683" y="2"/>
                </a:cxn>
                <a:cxn ang="0">
                  <a:pos x="633" y="0"/>
                </a:cxn>
                <a:cxn ang="0">
                  <a:pos x="586" y="0"/>
                </a:cxn>
                <a:cxn ang="0">
                  <a:pos x="536" y="1"/>
                </a:cxn>
                <a:cxn ang="0">
                  <a:pos x="487" y="4"/>
                </a:cxn>
                <a:cxn ang="0">
                  <a:pos x="437" y="9"/>
                </a:cxn>
                <a:cxn ang="0">
                  <a:pos x="385" y="15"/>
                </a:cxn>
                <a:cxn ang="0">
                  <a:pos x="338" y="23"/>
                </a:cxn>
                <a:cxn ang="0">
                  <a:pos x="288" y="31"/>
                </a:cxn>
                <a:cxn ang="0">
                  <a:pos x="239" y="41"/>
                </a:cxn>
                <a:cxn ang="0">
                  <a:pos x="191" y="52"/>
                </a:cxn>
                <a:cxn ang="0">
                  <a:pos x="143" y="63"/>
                </a:cxn>
                <a:cxn ang="0">
                  <a:pos x="95" y="75"/>
                </a:cxn>
                <a:cxn ang="0">
                  <a:pos x="46" y="88"/>
                </a:cxn>
                <a:cxn ang="0">
                  <a:pos x="0" y="101"/>
                </a:cxn>
                <a:cxn ang="0">
                  <a:pos x="8" y="114"/>
                </a:cxn>
                <a:cxn ang="0">
                  <a:pos x="53" y="101"/>
                </a:cxn>
                <a:cxn ang="0">
                  <a:pos x="99" y="88"/>
                </a:cxn>
                <a:cxn ang="0">
                  <a:pos x="147" y="76"/>
                </a:cxn>
                <a:cxn ang="0">
                  <a:pos x="195" y="65"/>
                </a:cxn>
                <a:cxn ang="0">
                  <a:pos x="242" y="54"/>
                </a:cxn>
                <a:cxn ang="0">
                  <a:pos x="292" y="44"/>
                </a:cxn>
                <a:cxn ang="0">
                  <a:pos x="342" y="36"/>
                </a:cxn>
                <a:cxn ang="0">
                  <a:pos x="389" y="28"/>
                </a:cxn>
                <a:cxn ang="0">
                  <a:pos x="437" y="22"/>
                </a:cxn>
                <a:cxn ang="0">
                  <a:pos x="487" y="17"/>
                </a:cxn>
                <a:cxn ang="0">
                  <a:pos x="536" y="14"/>
                </a:cxn>
                <a:cxn ang="0">
                  <a:pos x="586" y="13"/>
                </a:cxn>
                <a:cxn ang="0">
                  <a:pos x="633" y="13"/>
                </a:cxn>
                <a:cxn ang="0">
                  <a:pos x="683" y="15"/>
                </a:cxn>
                <a:cxn ang="0">
                  <a:pos x="731" y="20"/>
                </a:cxn>
                <a:cxn ang="0">
                  <a:pos x="778" y="28"/>
                </a:cxn>
                <a:cxn ang="0">
                  <a:pos x="778" y="28"/>
                </a:cxn>
                <a:cxn ang="0">
                  <a:pos x="782" y="15"/>
                </a:cxn>
              </a:cxnLst>
              <a:rect l="0" t="0" r="r" b="b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2" name="Freeform 10"/>
            <p:cNvSpPr>
              <a:spLocks/>
            </p:cNvSpPr>
            <p:nvPr/>
          </p:nvSpPr>
          <p:spPr bwMode="auto">
            <a:xfrm>
              <a:off x="5071" y="2084"/>
              <a:ext cx="91" cy="82"/>
            </a:xfrm>
            <a:custGeom>
              <a:avLst/>
              <a:gdLst/>
              <a:ahLst/>
              <a:cxnLst>
                <a:cxn ang="0">
                  <a:pos x="65" y="164"/>
                </a:cxn>
                <a:cxn ang="0">
                  <a:pos x="65" y="164"/>
                </a:cxn>
                <a:cxn ang="0">
                  <a:pos x="81" y="142"/>
                </a:cxn>
                <a:cxn ang="0">
                  <a:pos x="90" y="119"/>
                </a:cxn>
                <a:cxn ang="0">
                  <a:pos x="92" y="95"/>
                </a:cxn>
                <a:cxn ang="0">
                  <a:pos x="88" y="70"/>
                </a:cxn>
                <a:cxn ang="0">
                  <a:pos x="77" y="47"/>
                </a:cxn>
                <a:cxn ang="0">
                  <a:pos x="60" y="28"/>
                </a:cxn>
                <a:cxn ang="0">
                  <a:pos x="37" y="11"/>
                </a:cxn>
                <a:cxn ang="0">
                  <a:pos x="4" y="0"/>
                </a:cxn>
                <a:cxn ang="0">
                  <a:pos x="0" y="13"/>
                </a:cxn>
                <a:cxn ang="0">
                  <a:pos x="25" y="21"/>
                </a:cxn>
                <a:cxn ang="0">
                  <a:pos x="44" y="35"/>
                </a:cxn>
                <a:cxn ang="0">
                  <a:pos x="58" y="52"/>
                </a:cxn>
                <a:cxn ang="0">
                  <a:pos x="69" y="73"/>
                </a:cxn>
                <a:cxn ang="0">
                  <a:pos x="73" y="95"/>
                </a:cxn>
                <a:cxn ang="0">
                  <a:pos x="71" y="119"/>
                </a:cxn>
                <a:cxn ang="0">
                  <a:pos x="61" y="139"/>
                </a:cxn>
                <a:cxn ang="0">
                  <a:pos x="50" y="156"/>
                </a:cxn>
                <a:cxn ang="0">
                  <a:pos x="50" y="156"/>
                </a:cxn>
                <a:cxn ang="0">
                  <a:pos x="65" y="164"/>
                </a:cxn>
              </a:cxnLst>
              <a:rect l="0" t="0" r="r" b="b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3" name="Freeform 11"/>
            <p:cNvSpPr>
              <a:spLocks/>
            </p:cNvSpPr>
            <p:nvPr/>
          </p:nvSpPr>
          <p:spPr bwMode="auto">
            <a:xfrm>
              <a:off x="4762" y="2162"/>
              <a:ext cx="373" cy="20"/>
            </a:xfrm>
            <a:custGeom>
              <a:avLst/>
              <a:gdLst/>
              <a:ahLst/>
              <a:cxnLst>
                <a:cxn ang="0">
                  <a:pos x="19" y="40"/>
                </a:cxn>
                <a:cxn ang="0">
                  <a:pos x="19" y="40"/>
                </a:cxn>
                <a:cxn ang="0">
                  <a:pos x="23" y="34"/>
                </a:cxn>
                <a:cxn ang="0">
                  <a:pos x="31" y="29"/>
                </a:cxn>
                <a:cxn ang="0">
                  <a:pos x="46" y="25"/>
                </a:cxn>
                <a:cxn ang="0">
                  <a:pos x="63" y="24"/>
                </a:cxn>
                <a:cxn ang="0">
                  <a:pos x="88" y="22"/>
                </a:cxn>
                <a:cxn ang="0">
                  <a:pos x="113" y="24"/>
                </a:cxn>
                <a:cxn ang="0">
                  <a:pos x="142" y="26"/>
                </a:cxn>
                <a:cxn ang="0">
                  <a:pos x="172" y="29"/>
                </a:cxn>
                <a:cxn ang="0">
                  <a:pos x="201" y="30"/>
                </a:cxn>
                <a:cxn ang="0">
                  <a:pos x="231" y="33"/>
                </a:cxn>
                <a:cxn ang="0">
                  <a:pos x="260" y="34"/>
                </a:cxn>
                <a:cxn ang="0">
                  <a:pos x="287" y="34"/>
                </a:cxn>
                <a:cxn ang="0">
                  <a:pos x="313" y="31"/>
                </a:cxn>
                <a:cxn ang="0">
                  <a:pos x="336" y="27"/>
                </a:cxn>
                <a:cxn ang="0">
                  <a:pos x="359" y="20"/>
                </a:cxn>
                <a:cxn ang="0">
                  <a:pos x="374" y="8"/>
                </a:cxn>
                <a:cxn ang="0">
                  <a:pos x="359" y="0"/>
                </a:cxn>
                <a:cxn ang="0">
                  <a:pos x="348" y="9"/>
                </a:cxn>
                <a:cxn ang="0">
                  <a:pos x="332" y="14"/>
                </a:cxn>
                <a:cxn ang="0">
                  <a:pos x="309" y="18"/>
                </a:cxn>
                <a:cxn ang="0">
                  <a:pos x="287" y="21"/>
                </a:cxn>
                <a:cxn ang="0">
                  <a:pos x="260" y="21"/>
                </a:cxn>
                <a:cxn ang="0">
                  <a:pos x="231" y="20"/>
                </a:cxn>
                <a:cxn ang="0">
                  <a:pos x="201" y="17"/>
                </a:cxn>
                <a:cxn ang="0">
                  <a:pos x="172" y="16"/>
                </a:cxn>
                <a:cxn ang="0">
                  <a:pos x="142" y="13"/>
                </a:cxn>
                <a:cxn ang="0">
                  <a:pos x="113" y="11"/>
                </a:cxn>
                <a:cxn ang="0">
                  <a:pos x="88" y="9"/>
                </a:cxn>
                <a:cxn ang="0">
                  <a:pos x="63" y="11"/>
                </a:cxn>
                <a:cxn ang="0">
                  <a:pos x="42" y="12"/>
                </a:cxn>
                <a:cxn ang="0">
                  <a:pos x="23" y="18"/>
                </a:cxn>
                <a:cxn ang="0">
                  <a:pos x="8" y="26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9" y="40"/>
                </a:cxn>
              </a:cxnLst>
              <a:rect l="0" t="0" r="r" b="b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4" name="Freeform 12"/>
            <p:cNvSpPr>
              <a:spLocks/>
            </p:cNvSpPr>
            <p:nvPr/>
          </p:nvSpPr>
          <p:spPr bwMode="auto">
            <a:xfrm>
              <a:off x="4747" y="2181"/>
              <a:ext cx="32" cy="130"/>
            </a:xfrm>
            <a:custGeom>
              <a:avLst/>
              <a:gdLst/>
              <a:ahLst/>
              <a:cxnLst>
                <a:cxn ang="0">
                  <a:pos x="21" y="258"/>
                </a:cxn>
                <a:cxn ang="0">
                  <a:pos x="21" y="258"/>
                </a:cxn>
                <a:cxn ang="0">
                  <a:pos x="19" y="207"/>
                </a:cxn>
                <a:cxn ang="0">
                  <a:pos x="19" y="145"/>
                </a:cxn>
                <a:cxn ang="0">
                  <a:pos x="21" y="75"/>
                </a:cxn>
                <a:cxn ang="0">
                  <a:pos x="34" y="0"/>
                </a:cxn>
                <a:cxn ang="0">
                  <a:pos x="15" y="0"/>
                </a:cxn>
                <a:cxn ang="0">
                  <a:pos x="2" y="75"/>
                </a:cxn>
                <a:cxn ang="0">
                  <a:pos x="0" y="145"/>
                </a:cxn>
                <a:cxn ang="0">
                  <a:pos x="0" y="207"/>
                </a:cxn>
                <a:cxn ang="0">
                  <a:pos x="2" y="258"/>
                </a:cxn>
                <a:cxn ang="0">
                  <a:pos x="2" y="258"/>
                </a:cxn>
                <a:cxn ang="0">
                  <a:pos x="21" y="258"/>
                </a:cxn>
              </a:cxnLst>
              <a:rect l="0" t="0" r="r" b="b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5" name="Freeform 13"/>
            <p:cNvSpPr>
              <a:spLocks/>
            </p:cNvSpPr>
            <p:nvPr/>
          </p:nvSpPr>
          <p:spPr bwMode="auto">
            <a:xfrm>
              <a:off x="4747" y="2311"/>
              <a:ext cx="59" cy="199"/>
            </a:xfrm>
            <a:custGeom>
              <a:avLst/>
              <a:gdLst/>
              <a:ahLst/>
              <a:cxnLst>
                <a:cxn ang="0">
                  <a:pos x="59" y="399"/>
                </a:cxn>
                <a:cxn ang="0">
                  <a:pos x="59" y="399"/>
                </a:cxn>
                <a:cxn ang="0">
                  <a:pos x="42" y="260"/>
                </a:cxn>
                <a:cxn ang="0">
                  <a:pos x="31" y="173"/>
                </a:cxn>
                <a:cxn ang="0">
                  <a:pos x="23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4" y="100"/>
                </a:cxn>
                <a:cxn ang="0">
                  <a:pos x="11" y="173"/>
                </a:cxn>
                <a:cxn ang="0">
                  <a:pos x="23" y="260"/>
                </a:cxn>
                <a:cxn ang="0">
                  <a:pos x="40" y="399"/>
                </a:cxn>
                <a:cxn ang="0">
                  <a:pos x="40" y="399"/>
                </a:cxn>
                <a:cxn ang="0">
                  <a:pos x="59" y="399"/>
                </a:cxn>
              </a:cxnLst>
              <a:rect l="0" t="0" r="r" b="b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6" name="Freeform 14"/>
            <p:cNvSpPr>
              <a:spLocks/>
            </p:cNvSpPr>
            <p:nvPr/>
          </p:nvSpPr>
          <p:spPr bwMode="auto">
            <a:xfrm>
              <a:off x="4789" y="2510"/>
              <a:ext cx="44" cy="214"/>
            </a:xfrm>
            <a:custGeom>
              <a:avLst/>
              <a:gdLst/>
              <a:ahLst/>
              <a:cxnLst>
                <a:cxn ang="0">
                  <a:pos x="46" y="427"/>
                </a:cxn>
                <a:cxn ang="0">
                  <a:pos x="46" y="427"/>
                </a:cxn>
                <a:cxn ang="0">
                  <a:pos x="27" y="300"/>
                </a:cxn>
                <a:cxn ang="0">
                  <a:pos x="23" y="196"/>
                </a:cxn>
                <a:cxn ang="0">
                  <a:pos x="25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6" y="100"/>
                </a:cxn>
                <a:cxn ang="0">
                  <a:pos x="4" y="196"/>
                </a:cxn>
                <a:cxn ang="0">
                  <a:pos x="8" y="300"/>
                </a:cxn>
                <a:cxn ang="0">
                  <a:pos x="27" y="427"/>
                </a:cxn>
                <a:cxn ang="0">
                  <a:pos x="27" y="427"/>
                </a:cxn>
                <a:cxn ang="0">
                  <a:pos x="46" y="427"/>
                </a:cxn>
              </a:cxnLst>
              <a:rect l="0" t="0" r="r" b="b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7" name="Freeform 15"/>
            <p:cNvSpPr>
              <a:spLocks/>
            </p:cNvSpPr>
            <p:nvPr/>
          </p:nvSpPr>
          <p:spPr bwMode="auto">
            <a:xfrm>
              <a:off x="4705" y="2724"/>
              <a:ext cx="130" cy="87"/>
            </a:xfrm>
            <a:custGeom>
              <a:avLst/>
              <a:gdLst/>
              <a:ahLst/>
              <a:cxnLst>
                <a:cxn ang="0">
                  <a:pos x="4" y="174"/>
                </a:cxn>
                <a:cxn ang="0">
                  <a:pos x="4" y="174"/>
                </a:cxn>
                <a:cxn ang="0">
                  <a:pos x="38" y="162"/>
                </a:cxn>
                <a:cxn ang="0">
                  <a:pos x="65" y="146"/>
                </a:cxn>
                <a:cxn ang="0">
                  <a:pos x="88" y="126"/>
                </a:cxn>
                <a:cxn ang="0">
                  <a:pos x="107" y="103"/>
                </a:cxn>
                <a:cxn ang="0">
                  <a:pos x="120" y="77"/>
                </a:cxn>
                <a:cxn ang="0">
                  <a:pos x="128" y="51"/>
                </a:cxn>
                <a:cxn ang="0">
                  <a:pos x="130" y="25"/>
                </a:cxn>
                <a:cxn ang="0">
                  <a:pos x="128" y="0"/>
                </a:cxn>
                <a:cxn ang="0">
                  <a:pos x="109" y="0"/>
                </a:cxn>
                <a:cxn ang="0">
                  <a:pos x="111" y="25"/>
                </a:cxn>
                <a:cxn ang="0">
                  <a:pos x="109" y="51"/>
                </a:cxn>
                <a:cxn ang="0">
                  <a:pos x="101" y="74"/>
                </a:cxn>
                <a:cxn ang="0">
                  <a:pos x="88" y="97"/>
                </a:cxn>
                <a:cxn ang="0">
                  <a:pos x="73" y="121"/>
                </a:cxn>
                <a:cxn ang="0">
                  <a:pos x="53" y="138"/>
                </a:cxn>
                <a:cxn ang="0">
                  <a:pos x="27" y="152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4" y="174"/>
                </a:cxn>
              </a:cxnLst>
              <a:rect l="0" t="0" r="r" b="b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8" name="Freeform 16"/>
            <p:cNvSpPr>
              <a:spLocks/>
            </p:cNvSpPr>
            <p:nvPr/>
          </p:nvSpPr>
          <p:spPr bwMode="auto">
            <a:xfrm>
              <a:off x="4241" y="2805"/>
              <a:ext cx="469" cy="39"/>
            </a:xfrm>
            <a:custGeom>
              <a:avLst/>
              <a:gdLst/>
              <a:ahLst/>
              <a:cxnLst>
                <a:cxn ang="0">
                  <a:pos x="3" y="78"/>
                </a:cxn>
                <a:cxn ang="0">
                  <a:pos x="3" y="78"/>
                </a:cxn>
                <a:cxn ang="0">
                  <a:pos x="34" y="74"/>
                </a:cxn>
                <a:cxn ang="0">
                  <a:pos x="63" y="70"/>
                </a:cxn>
                <a:cxn ang="0">
                  <a:pos x="91" y="68"/>
                </a:cxn>
                <a:cxn ang="0">
                  <a:pos x="122" y="64"/>
                </a:cxn>
                <a:cxn ang="0">
                  <a:pos x="152" y="61"/>
                </a:cxn>
                <a:cxn ang="0">
                  <a:pos x="183" y="57"/>
                </a:cxn>
                <a:cxn ang="0">
                  <a:pos x="211" y="53"/>
                </a:cxn>
                <a:cxn ang="0">
                  <a:pos x="240" y="51"/>
                </a:cxn>
                <a:cxn ang="0">
                  <a:pos x="270" y="47"/>
                </a:cxn>
                <a:cxn ang="0">
                  <a:pos x="299" y="43"/>
                </a:cxn>
                <a:cxn ang="0">
                  <a:pos x="328" y="39"/>
                </a:cxn>
                <a:cxn ang="0">
                  <a:pos x="356" y="35"/>
                </a:cxn>
                <a:cxn ang="0">
                  <a:pos x="385" y="30"/>
                </a:cxn>
                <a:cxn ang="0">
                  <a:pos x="414" y="25"/>
                </a:cxn>
                <a:cxn ang="0">
                  <a:pos x="442" y="20"/>
                </a:cxn>
                <a:cxn ang="0">
                  <a:pos x="469" y="13"/>
                </a:cxn>
                <a:cxn ang="0">
                  <a:pos x="465" y="0"/>
                </a:cxn>
                <a:cxn ang="0">
                  <a:pos x="438" y="7"/>
                </a:cxn>
                <a:cxn ang="0">
                  <a:pos x="410" y="12"/>
                </a:cxn>
                <a:cxn ang="0">
                  <a:pos x="381" y="17"/>
                </a:cxn>
                <a:cxn ang="0">
                  <a:pos x="353" y="22"/>
                </a:cxn>
                <a:cxn ang="0">
                  <a:pos x="324" y="26"/>
                </a:cxn>
                <a:cxn ang="0">
                  <a:pos x="295" y="30"/>
                </a:cxn>
                <a:cxn ang="0">
                  <a:pos x="267" y="34"/>
                </a:cxn>
                <a:cxn ang="0">
                  <a:pos x="240" y="38"/>
                </a:cxn>
                <a:cxn ang="0">
                  <a:pos x="211" y="40"/>
                </a:cxn>
                <a:cxn ang="0">
                  <a:pos x="179" y="44"/>
                </a:cxn>
                <a:cxn ang="0">
                  <a:pos x="152" y="48"/>
                </a:cxn>
                <a:cxn ang="0">
                  <a:pos x="122" y="51"/>
                </a:cxn>
                <a:cxn ang="0">
                  <a:pos x="91" y="55"/>
                </a:cxn>
                <a:cxn ang="0">
                  <a:pos x="63" y="57"/>
                </a:cxn>
                <a:cxn ang="0">
                  <a:pos x="30" y="6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3" y="78"/>
                </a:cxn>
              </a:cxnLst>
              <a:rect l="0" t="0" r="r" b="b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9" name="Freeform 17"/>
            <p:cNvSpPr>
              <a:spLocks/>
            </p:cNvSpPr>
            <p:nvPr/>
          </p:nvSpPr>
          <p:spPr bwMode="auto">
            <a:xfrm>
              <a:off x="3610" y="2838"/>
              <a:ext cx="634" cy="3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40" y="70"/>
                </a:cxn>
                <a:cxn ang="0">
                  <a:pos x="80" y="69"/>
                </a:cxn>
                <a:cxn ang="0">
                  <a:pos x="120" y="66"/>
                </a:cxn>
                <a:cxn ang="0">
                  <a:pos x="158" y="65"/>
                </a:cxn>
                <a:cxn ang="0">
                  <a:pos x="198" y="62"/>
                </a:cxn>
                <a:cxn ang="0">
                  <a:pos x="239" y="59"/>
                </a:cxn>
                <a:cxn ang="0">
                  <a:pos x="277" y="55"/>
                </a:cxn>
                <a:cxn ang="0">
                  <a:pos x="317" y="51"/>
                </a:cxn>
                <a:cxn ang="0">
                  <a:pos x="357" y="47"/>
                </a:cxn>
                <a:cxn ang="0">
                  <a:pos x="395" y="43"/>
                </a:cxn>
                <a:cxn ang="0">
                  <a:pos x="435" y="38"/>
                </a:cxn>
                <a:cxn ang="0">
                  <a:pos x="475" y="34"/>
                </a:cxn>
                <a:cxn ang="0">
                  <a:pos x="515" y="29"/>
                </a:cxn>
                <a:cxn ang="0">
                  <a:pos x="555" y="23"/>
                </a:cxn>
                <a:cxn ang="0">
                  <a:pos x="595" y="18"/>
                </a:cxn>
                <a:cxn ang="0">
                  <a:pos x="635" y="13"/>
                </a:cxn>
                <a:cxn ang="0">
                  <a:pos x="632" y="0"/>
                </a:cxn>
                <a:cxn ang="0">
                  <a:pos x="591" y="5"/>
                </a:cxn>
                <a:cxn ang="0">
                  <a:pos x="551" y="10"/>
                </a:cxn>
                <a:cxn ang="0">
                  <a:pos x="511" y="16"/>
                </a:cxn>
                <a:cxn ang="0">
                  <a:pos x="475" y="21"/>
                </a:cxn>
                <a:cxn ang="0">
                  <a:pos x="435" y="25"/>
                </a:cxn>
                <a:cxn ang="0">
                  <a:pos x="395" y="30"/>
                </a:cxn>
                <a:cxn ang="0">
                  <a:pos x="357" y="34"/>
                </a:cxn>
                <a:cxn ang="0">
                  <a:pos x="317" y="38"/>
                </a:cxn>
                <a:cxn ang="0">
                  <a:pos x="277" y="42"/>
                </a:cxn>
                <a:cxn ang="0">
                  <a:pos x="239" y="46"/>
                </a:cxn>
                <a:cxn ang="0">
                  <a:pos x="198" y="49"/>
                </a:cxn>
                <a:cxn ang="0">
                  <a:pos x="158" y="52"/>
                </a:cxn>
                <a:cxn ang="0">
                  <a:pos x="120" y="53"/>
                </a:cxn>
                <a:cxn ang="0">
                  <a:pos x="80" y="56"/>
                </a:cxn>
                <a:cxn ang="0">
                  <a:pos x="40" y="5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70"/>
                </a:cxn>
              </a:cxnLst>
              <a:rect l="0" t="0" r="r" b="b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0" name="Freeform 18"/>
            <p:cNvSpPr>
              <a:spLocks/>
            </p:cNvSpPr>
            <p:nvPr/>
          </p:nvSpPr>
          <p:spPr bwMode="auto">
            <a:xfrm>
              <a:off x="3013" y="2854"/>
              <a:ext cx="597" cy="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34" y="22"/>
                </a:cxn>
                <a:cxn ang="0">
                  <a:pos x="70" y="31"/>
                </a:cxn>
                <a:cxn ang="0">
                  <a:pos x="107" y="38"/>
                </a:cxn>
                <a:cxn ang="0">
                  <a:pos x="145" y="41"/>
                </a:cxn>
                <a:cxn ang="0">
                  <a:pos x="181" y="45"/>
                </a:cxn>
                <a:cxn ang="0">
                  <a:pos x="217" y="48"/>
                </a:cxn>
                <a:cxn ang="0">
                  <a:pos x="255" y="48"/>
                </a:cxn>
                <a:cxn ang="0">
                  <a:pos x="294" y="48"/>
                </a:cxn>
                <a:cxn ang="0">
                  <a:pos x="330" y="48"/>
                </a:cxn>
                <a:cxn ang="0">
                  <a:pos x="368" y="47"/>
                </a:cxn>
                <a:cxn ang="0">
                  <a:pos x="406" y="44"/>
                </a:cxn>
                <a:cxn ang="0">
                  <a:pos x="444" y="43"/>
                </a:cxn>
                <a:cxn ang="0">
                  <a:pos x="483" y="40"/>
                </a:cxn>
                <a:cxn ang="0">
                  <a:pos x="521" y="39"/>
                </a:cxn>
                <a:cxn ang="0">
                  <a:pos x="557" y="38"/>
                </a:cxn>
                <a:cxn ang="0">
                  <a:pos x="595" y="36"/>
                </a:cxn>
                <a:cxn ang="0">
                  <a:pos x="595" y="23"/>
                </a:cxn>
                <a:cxn ang="0">
                  <a:pos x="557" y="25"/>
                </a:cxn>
                <a:cxn ang="0">
                  <a:pos x="521" y="26"/>
                </a:cxn>
                <a:cxn ang="0">
                  <a:pos x="483" y="27"/>
                </a:cxn>
                <a:cxn ang="0">
                  <a:pos x="444" y="30"/>
                </a:cxn>
                <a:cxn ang="0">
                  <a:pos x="406" y="31"/>
                </a:cxn>
                <a:cxn ang="0">
                  <a:pos x="368" y="34"/>
                </a:cxn>
                <a:cxn ang="0">
                  <a:pos x="330" y="35"/>
                </a:cxn>
                <a:cxn ang="0">
                  <a:pos x="294" y="35"/>
                </a:cxn>
                <a:cxn ang="0">
                  <a:pos x="255" y="35"/>
                </a:cxn>
                <a:cxn ang="0">
                  <a:pos x="217" y="35"/>
                </a:cxn>
                <a:cxn ang="0">
                  <a:pos x="181" y="32"/>
                </a:cxn>
                <a:cxn ang="0">
                  <a:pos x="145" y="28"/>
                </a:cxn>
                <a:cxn ang="0">
                  <a:pos x="111" y="25"/>
                </a:cxn>
                <a:cxn ang="0">
                  <a:pos x="74" y="18"/>
                </a:cxn>
                <a:cxn ang="0">
                  <a:pos x="42" y="9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1" name="Freeform 19"/>
            <p:cNvSpPr>
              <a:spLocks/>
            </p:cNvSpPr>
            <p:nvPr/>
          </p:nvSpPr>
          <p:spPr bwMode="auto">
            <a:xfrm>
              <a:off x="2949" y="2754"/>
              <a:ext cx="88" cy="10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46" y="18"/>
                </a:cxn>
                <a:cxn ang="0">
                  <a:pos x="23" y="44"/>
                </a:cxn>
                <a:cxn ang="0">
                  <a:pos x="6" y="74"/>
                </a:cxn>
                <a:cxn ang="0">
                  <a:pos x="0" y="106"/>
                </a:cxn>
                <a:cxn ang="0">
                  <a:pos x="0" y="138"/>
                </a:cxn>
                <a:cxn ang="0">
                  <a:pos x="11" y="167"/>
                </a:cxn>
                <a:cxn ang="0">
                  <a:pos x="32" y="193"/>
                </a:cxn>
                <a:cxn ang="0">
                  <a:pos x="65" y="210"/>
                </a:cxn>
                <a:cxn ang="0">
                  <a:pos x="72" y="200"/>
                </a:cxn>
                <a:cxn ang="0">
                  <a:pos x="48" y="186"/>
                </a:cxn>
                <a:cxn ang="0">
                  <a:pos x="31" y="162"/>
                </a:cxn>
                <a:cxn ang="0">
                  <a:pos x="19" y="138"/>
                </a:cxn>
                <a:cxn ang="0">
                  <a:pos x="19" y="106"/>
                </a:cxn>
                <a:cxn ang="0">
                  <a:pos x="25" y="76"/>
                </a:cxn>
                <a:cxn ang="0">
                  <a:pos x="38" y="49"/>
                </a:cxn>
                <a:cxn ang="0">
                  <a:pos x="61" y="26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0"/>
                </a:cxn>
              </a:cxnLst>
              <a:rect l="0" t="0" r="r" b="b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2" name="Freeform 20"/>
            <p:cNvSpPr>
              <a:spLocks/>
            </p:cNvSpPr>
            <p:nvPr/>
          </p:nvSpPr>
          <p:spPr bwMode="auto">
            <a:xfrm>
              <a:off x="3030" y="2749"/>
              <a:ext cx="302" cy="20"/>
            </a:xfrm>
            <a:custGeom>
              <a:avLst/>
              <a:gdLst/>
              <a:ahLst/>
              <a:cxnLst>
                <a:cxn ang="0">
                  <a:pos x="286" y="26"/>
                </a:cxn>
                <a:cxn ang="0">
                  <a:pos x="294" y="23"/>
                </a:cxn>
                <a:cxn ang="0">
                  <a:pos x="256" y="24"/>
                </a:cxn>
                <a:cxn ang="0">
                  <a:pos x="216" y="20"/>
                </a:cxn>
                <a:cxn ang="0">
                  <a:pos x="178" y="15"/>
                </a:cxn>
                <a:cxn ang="0">
                  <a:pos x="139" y="9"/>
                </a:cxn>
                <a:cxn ang="0">
                  <a:pos x="103" y="2"/>
                </a:cxn>
                <a:cxn ang="0">
                  <a:pos x="67" y="0"/>
                </a:cxn>
                <a:cxn ang="0">
                  <a:pos x="34" y="1"/>
                </a:cxn>
                <a:cxn ang="0">
                  <a:pos x="0" y="9"/>
                </a:cxn>
                <a:cxn ang="0">
                  <a:pos x="8" y="19"/>
                </a:cxn>
                <a:cxn ang="0">
                  <a:pos x="34" y="14"/>
                </a:cxn>
                <a:cxn ang="0">
                  <a:pos x="67" y="13"/>
                </a:cxn>
                <a:cxn ang="0">
                  <a:pos x="99" y="15"/>
                </a:cxn>
                <a:cxn ang="0">
                  <a:pos x="136" y="22"/>
                </a:cxn>
                <a:cxn ang="0">
                  <a:pos x="174" y="28"/>
                </a:cxn>
                <a:cxn ang="0">
                  <a:pos x="216" y="33"/>
                </a:cxn>
                <a:cxn ang="0">
                  <a:pos x="256" y="37"/>
                </a:cxn>
                <a:cxn ang="0">
                  <a:pos x="294" y="36"/>
                </a:cxn>
                <a:cxn ang="0">
                  <a:pos x="302" y="33"/>
                </a:cxn>
                <a:cxn ang="0">
                  <a:pos x="294" y="36"/>
                </a:cxn>
                <a:cxn ang="0">
                  <a:pos x="300" y="36"/>
                </a:cxn>
                <a:cxn ang="0">
                  <a:pos x="302" y="33"/>
                </a:cxn>
                <a:cxn ang="0">
                  <a:pos x="286" y="26"/>
                </a:cxn>
              </a:cxnLst>
              <a:rect l="0" t="0" r="r" b="b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3" name="Freeform 21"/>
            <p:cNvSpPr>
              <a:spLocks/>
            </p:cNvSpPr>
            <p:nvPr/>
          </p:nvSpPr>
          <p:spPr bwMode="auto">
            <a:xfrm>
              <a:off x="3315" y="2402"/>
              <a:ext cx="138" cy="36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58" y="91"/>
                </a:cxn>
                <a:cxn ang="0">
                  <a:pos x="79" y="183"/>
                </a:cxn>
                <a:cxn ang="0">
                  <a:pos x="99" y="276"/>
                </a:cxn>
                <a:cxn ang="0">
                  <a:pos x="115" y="371"/>
                </a:cxn>
                <a:cxn ang="0">
                  <a:pos x="119" y="463"/>
                </a:cxn>
                <a:cxn ang="0">
                  <a:pos x="105" y="553"/>
                </a:cxn>
                <a:cxn ang="0">
                  <a:pos x="67" y="639"/>
                </a:cxn>
                <a:cxn ang="0">
                  <a:pos x="0" y="721"/>
                </a:cxn>
                <a:cxn ang="0">
                  <a:pos x="16" y="728"/>
                </a:cxn>
                <a:cxn ang="0">
                  <a:pos x="86" y="644"/>
                </a:cxn>
                <a:cxn ang="0">
                  <a:pos x="124" y="556"/>
                </a:cxn>
                <a:cxn ang="0">
                  <a:pos x="138" y="463"/>
                </a:cxn>
                <a:cxn ang="0">
                  <a:pos x="134" y="371"/>
                </a:cxn>
                <a:cxn ang="0">
                  <a:pos x="119" y="276"/>
                </a:cxn>
                <a:cxn ang="0">
                  <a:pos x="98" y="183"/>
                </a:cxn>
                <a:cxn ang="0">
                  <a:pos x="77" y="9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2" y="0"/>
                </a:cxn>
              </a:cxnLst>
              <a:rect l="0" t="0" r="r" b="b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4" name="Freeform 22"/>
            <p:cNvSpPr>
              <a:spLocks/>
            </p:cNvSpPr>
            <p:nvPr/>
          </p:nvSpPr>
          <p:spPr bwMode="auto">
            <a:xfrm>
              <a:off x="3352" y="2250"/>
              <a:ext cx="47" cy="151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12" y="77"/>
                </a:cxn>
                <a:cxn ang="0">
                  <a:pos x="2" y="151"/>
                </a:cxn>
                <a:cxn ang="0">
                  <a:pos x="0" y="226"/>
                </a:cxn>
                <a:cxn ang="0">
                  <a:pos x="4" y="302"/>
                </a:cxn>
                <a:cxn ang="0">
                  <a:pos x="23" y="302"/>
                </a:cxn>
                <a:cxn ang="0">
                  <a:pos x="20" y="226"/>
                </a:cxn>
                <a:cxn ang="0">
                  <a:pos x="21" y="151"/>
                </a:cxn>
                <a:cxn ang="0">
                  <a:pos x="31" y="77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7" y="0"/>
                </a:cxn>
              </a:cxnLst>
              <a:rect l="0" t="0" r="r" b="b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5" name="Freeform 23"/>
            <p:cNvSpPr>
              <a:spLocks/>
            </p:cNvSpPr>
            <p:nvPr/>
          </p:nvSpPr>
          <p:spPr bwMode="auto">
            <a:xfrm>
              <a:off x="3379" y="2139"/>
              <a:ext cx="189" cy="112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0"/>
                </a:cxn>
                <a:cxn ang="0">
                  <a:pos x="141" y="24"/>
                </a:cxn>
                <a:cxn ang="0">
                  <a:pos x="113" y="49"/>
                </a:cxn>
                <a:cxn ang="0">
                  <a:pos x="86" y="74"/>
                </a:cxn>
                <a:cxn ang="0">
                  <a:pos x="61" y="102"/>
                </a:cxn>
                <a:cxn ang="0">
                  <a:pos x="40" y="130"/>
                </a:cxn>
                <a:cxn ang="0">
                  <a:pos x="23" y="160"/>
                </a:cxn>
                <a:cxn ang="0">
                  <a:pos x="10" y="191"/>
                </a:cxn>
                <a:cxn ang="0">
                  <a:pos x="0" y="223"/>
                </a:cxn>
                <a:cxn ang="0">
                  <a:pos x="19" y="223"/>
                </a:cxn>
                <a:cxn ang="0">
                  <a:pos x="29" y="193"/>
                </a:cxn>
                <a:cxn ang="0">
                  <a:pos x="42" y="162"/>
                </a:cxn>
                <a:cxn ang="0">
                  <a:pos x="59" y="135"/>
                </a:cxn>
                <a:cxn ang="0">
                  <a:pos x="76" y="108"/>
                </a:cxn>
                <a:cxn ang="0">
                  <a:pos x="101" y="82"/>
                </a:cxn>
                <a:cxn ang="0">
                  <a:pos x="128" y="57"/>
                </a:cxn>
                <a:cxn ang="0">
                  <a:pos x="157" y="32"/>
                </a:cxn>
                <a:cxn ang="0">
                  <a:pos x="187" y="8"/>
                </a:cxn>
                <a:cxn ang="0">
                  <a:pos x="187" y="8"/>
                </a:cxn>
                <a:cxn ang="0">
                  <a:pos x="172" y="0"/>
                </a:cxn>
              </a:cxnLst>
              <a:rect l="0" t="0" r="r" b="b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6" name="Freeform 24"/>
            <p:cNvSpPr>
              <a:spLocks/>
            </p:cNvSpPr>
            <p:nvPr/>
          </p:nvSpPr>
          <p:spPr bwMode="auto">
            <a:xfrm>
              <a:off x="3551" y="2135"/>
              <a:ext cx="61" cy="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6" y="1"/>
                </a:cxn>
                <a:cxn ang="0">
                  <a:pos x="32" y="0"/>
                </a:cxn>
                <a:cxn ang="0">
                  <a:pos x="17" y="1"/>
                </a:cxn>
                <a:cxn ang="0">
                  <a:pos x="0" y="8"/>
                </a:cxn>
                <a:cxn ang="0">
                  <a:pos x="15" y="16"/>
                </a:cxn>
                <a:cxn ang="0">
                  <a:pos x="21" y="14"/>
                </a:cxn>
                <a:cxn ang="0">
                  <a:pos x="32" y="13"/>
                </a:cxn>
                <a:cxn ang="0">
                  <a:pos x="46" y="14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59" y="1"/>
                </a:cxn>
              </a:cxnLst>
              <a:rect l="0" t="0" r="r" b="b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7" name="Freeform 25"/>
            <p:cNvSpPr>
              <a:spLocks/>
            </p:cNvSpPr>
            <p:nvPr/>
          </p:nvSpPr>
          <p:spPr bwMode="auto">
            <a:xfrm>
              <a:off x="4600" y="2688"/>
              <a:ext cx="135" cy="118"/>
            </a:xfrm>
            <a:custGeom>
              <a:avLst/>
              <a:gdLst/>
              <a:ahLst/>
              <a:cxnLst>
                <a:cxn ang="0">
                  <a:pos x="96" y="13"/>
                </a:cxn>
                <a:cxn ang="0">
                  <a:pos x="86" y="4"/>
                </a:cxn>
                <a:cxn ang="0">
                  <a:pos x="25" y="93"/>
                </a:cxn>
                <a:cxn ang="0">
                  <a:pos x="0" y="155"/>
                </a:cxn>
                <a:cxn ang="0">
                  <a:pos x="2" y="198"/>
                </a:cxn>
                <a:cxn ang="0">
                  <a:pos x="29" y="224"/>
                </a:cxn>
                <a:cxn ang="0">
                  <a:pos x="63" y="237"/>
                </a:cxn>
                <a:cxn ang="0">
                  <a:pos x="98" y="239"/>
                </a:cxn>
                <a:cxn ang="0">
                  <a:pos x="124" y="237"/>
                </a:cxn>
                <a:cxn ang="0">
                  <a:pos x="136" y="235"/>
                </a:cxn>
                <a:cxn ang="0">
                  <a:pos x="132" y="222"/>
                </a:cxn>
                <a:cxn ang="0">
                  <a:pos x="124" y="224"/>
                </a:cxn>
                <a:cxn ang="0">
                  <a:pos x="98" y="226"/>
                </a:cxn>
                <a:cxn ang="0">
                  <a:pos x="67" y="224"/>
                </a:cxn>
                <a:cxn ang="0">
                  <a:pos x="40" y="213"/>
                </a:cxn>
                <a:cxn ang="0">
                  <a:pos x="21" y="195"/>
                </a:cxn>
                <a:cxn ang="0">
                  <a:pos x="19" y="155"/>
                </a:cxn>
                <a:cxn ang="0">
                  <a:pos x="44" y="95"/>
                </a:cxn>
                <a:cxn ang="0">
                  <a:pos x="101" y="9"/>
                </a:cxn>
                <a:cxn ang="0">
                  <a:pos x="92" y="0"/>
                </a:cxn>
                <a:cxn ang="0">
                  <a:pos x="96" y="13"/>
                </a:cxn>
              </a:cxnLst>
              <a:rect l="0" t="0" r="r" b="b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8" name="Freeform 26"/>
            <p:cNvSpPr>
              <a:spLocks/>
            </p:cNvSpPr>
            <p:nvPr/>
          </p:nvSpPr>
          <p:spPr bwMode="auto">
            <a:xfrm>
              <a:off x="3320" y="2688"/>
              <a:ext cx="1376" cy="82"/>
            </a:xfrm>
            <a:custGeom>
              <a:avLst/>
              <a:gdLst/>
              <a:ahLst/>
              <a:cxnLst>
                <a:cxn ang="0">
                  <a:pos x="21" y="164"/>
                </a:cxn>
                <a:cxn ang="0">
                  <a:pos x="80" y="168"/>
                </a:cxn>
                <a:cxn ang="0">
                  <a:pos x="155" y="167"/>
                </a:cxn>
                <a:cxn ang="0">
                  <a:pos x="246" y="161"/>
                </a:cxn>
                <a:cxn ang="0">
                  <a:pos x="349" y="152"/>
                </a:cxn>
                <a:cxn ang="0">
                  <a:pos x="460" y="142"/>
                </a:cxn>
                <a:cxn ang="0">
                  <a:pos x="580" y="128"/>
                </a:cxn>
                <a:cxn ang="0">
                  <a:pos x="700" y="112"/>
                </a:cxn>
                <a:cxn ang="0">
                  <a:pos x="818" y="96"/>
                </a:cxn>
                <a:cxn ang="0">
                  <a:pos x="935" y="81"/>
                </a:cxn>
                <a:cxn ang="0">
                  <a:pos x="1044" y="64"/>
                </a:cxn>
                <a:cxn ang="0">
                  <a:pos x="1141" y="50"/>
                </a:cxn>
                <a:cxn ang="0">
                  <a:pos x="1227" y="37"/>
                </a:cxn>
                <a:cxn ang="0">
                  <a:pos x="1295" y="26"/>
                </a:cxn>
                <a:cxn ang="0">
                  <a:pos x="1345" y="18"/>
                </a:cxn>
                <a:cxn ang="0">
                  <a:pos x="1370" y="13"/>
                </a:cxn>
                <a:cxn ang="0">
                  <a:pos x="1370" y="0"/>
                </a:cxn>
                <a:cxn ang="0">
                  <a:pos x="1356" y="3"/>
                </a:cxn>
                <a:cxn ang="0">
                  <a:pos x="1318" y="8"/>
                </a:cxn>
                <a:cxn ang="0">
                  <a:pos x="1259" y="18"/>
                </a:cxn>
                <a:cxn ang="0">
                  <a:pos x="1183" y="30"/>
                </a:cxn>
                <a:cxn ang="0">
                  <a:pos x="1089" y="44"/>
                </a:cxn>
                <a:cxn ang="0">
                  <a:pos x="986" y="60"/>
                </a:cxn>
                <a:cxn ang="0">
                  <a:pos x="874" y="76"/>
                </a:cxn>
                <a:cxn ang="0">
                  <a:pos x="755" y="91"/>
                </a:cxn>
                <a:cxn ang="0">
                  <a:pos x="635" y="107"/>
                </a:cxn>
                <a:cxn ang="0">
                  <a:pos x="519" y="122"/>
                </a:cxn>
                <a:cxn ang="0">
                  <a:pos x="403" y="134"/>
                </a:cxn>
                <a:cxn ang="0">
                  <a:pos x="296" y="144"/>
                </a:cxn>
                <a:cxn ang="0">
                  <a:pos x="198" y="151"/>
                </a:cxn>
                <a:cxn ang="0">
                  <a:pos x="114" y="155"/>
                </a:cxn>
                <a:cxn ang="0">
                  <a:pos x="48" y="154"/>
                </a:cxn>
                <a:cxn ang="0">
                  <a:pos x="4" y="147"/>
                </a:cxn>
              </a:cxnLst>
              <a:rect l="0" t="0" r="r" b="b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9" name="Freeform 27"/>
            <p:cNvSpPr>
              <a:spLocks/>
            </p:cNvSpPr>
            <p:nvPr/>
          </p:nvSpPr>
          <p:spPr bwMode="auto">
            <a:xfrm>
              <a:off x="4747" y="2078"/>
              <a:ext cx="275" cy="150"/>
            </a:xfrm>
            <a:custGeom>
              <a:avLst/>
              <a:gdLst/>
              <a:ahLst/>
              <a:cxnLst>
                <a:cxn ang="0">
                  <a:pos x="19" y="299"/>
                </a:cxn>
                <a:cxn ang="0">
                  <a:pos x="21" y="212"/>
                </a:cxn>
                <a:cxn ang="0">
                  <a:pos x="36" y="147"/>
                </a:cxn>
                <a:cxn ang="0">
                  <a:pos x="61" y="102"/>
                </a:cxn>
                <a:cxn ang="0">
                  <a:pos x="95" y="70"/>
                </a:cxn>
                <a:cxn ang="0">
                  <a:pos x="132" y="50"/>
                </a:cxn>
                <a:cxn ang="0">
                  <a:pos x="177" y="37"/>
                </a:cxn>
                <a:cxn ang="0">
                  <a:pos x="223" y="25"/>
                </a:cxn>
                <a:cxn ang="0">
                  <a:pos x="275" y="13"/>
                </a:cxn>
                <a:cxn ang="0">
                  <a:pos x="267" y="0"/>
                </a:cxn>
                <a:cxn ang="0">
                  <a:pos x="219" y="12"/>
                </a:cxn>
                <a:cxn ang="0">
                  <a:pos x="170" y="24"/>
                </a:cxn>
                <a:cxn ang="0">
                  <a:pos x="124" y="39"/>
                </a:cxn>
                <a:cxn ang="0">
                  <a:pos x="80" y="63"/>
                </a:cxn>
                <a:cxn ang="0">
                  <a:pos x="46" y="96"/>
                </a:cxn>
                <a:cxn ang="0">
                  <a:pos x="17" y="145"/>
                </a:cxn>
                <a:cxn ang="0">
                  <a:pos x="2" y="212"/>
                </a:cxn>
                <a:cxn ang="0">
                  <a:pos x="0" y="299"/>
                </a:cxn>
                <a:cxn ang="0">
                  <a:pos x="19" y="299"/>
                </a:cxn>
              </a:cxnLst>
              <a:rect l="0" t="0" r="r" b="b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0" name="Freeform 28"/>
            <p:cNvSpPr>
              <a:spLocks/>
            </p:cNvSpPr>
            <p:nvPr/>
          </p:nvSpPr>
          <p:spPr bwMode="auto">
            <a:xfrm>
              <a:off x="4614" y="2268"/>
              <a:ext cx="142" cy="5"/>
            </a:xfrm>
            <a:custGeom>
              <a:avLst/>
              <a:gdLst/>
              <a:ahLst/>
              <a:cxnLst>
                <a:cxn ang="0">
                  <a:pos x="144" y="6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4" y="13"/>
                </a:cxn>
                <a:cxn ang="0">
                  <a:pos x="144" y="6"/>
                </a:cxn>
              </a:cxnLst>
              <a:rect l="0" t="0" r="r" b="b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1" name="Freeform 29"/>
            <p:cNvSpPr>
              <a:spLocks/>
            </p:cNvSpPr>
            <p:nvPr/>
          </p:nvSpPr>
          <p:spPr bwMode="auto">
            <a:xfrm>
              <a:off x="4668" y="2287"/>
              <a:ext cx="88" cy="5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0" y="13"/>
                </a:cxn>
                <a:cxn ang="0">
                  <a:pos x="90" y="7"/>
                </a:cxn>
              </a:cxnLst>
              <a:rect l="0" t="0" r="r" b="b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2" name="Freeform 30"/>
            <p:cNvSpPr>
              <a:spLocks/>
            </p:cNvSpPr>
            <p:nvPr/>
          </p:nvSpPr>
          <p:spPr bwMode="auto">
            <a:xfrm>
              <a:off x="3499" y="2166"/>
              <a:ext cx="260" cy="10"/>
            </a:xfrm>
            <a:custGeom>
              <a:avLst/>
              <a:gdLst/>
              <a:ahLst/>
              <a:cxnLst>
                <a:cxn ang="0">
                  <a:pos x="262" y="16"/>
                </a:cxn>
                <a:cxn ang="0">
                  <a:pos x="262" y="9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62" y="22"/>
                </a:cxn>
                <a:cxn ang="0">
                  <a:pos x="262" y="16"/>
                </a:cxn>
              </a:cxnLst>
              <a:rect l="0" t="0" r="r" b="b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3" name="Freeform 31"/>
            <p:cNvSpPr>
              <a:spLocks/>
            </p:cNvSpPr>
            <p:nvPr/>
          </p:nvSpPr>
          <p:spPr bwMode="auto">
            <a:xfrm>
              <a:off x="3448" y="2188"/>
              <a:ext cx="169" cy="7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7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70" y="13"/>
                </a:cxn>
                <a:cxn ang="0">
                  <a:pos x="170" y="7"/>
                </a:cxn>
              </a:cxnLst>
              <a:rect l="0" t="0" r="r" b="b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4" name="Freeform 32"/>
            <p:cNvSpPr>
              <a:spLocks/>
            </p:cNvSpPr>
            <p:nvPr/>
          </p:nvSpPr>
          <p:spPr bwMode="auto">
            <a:xfrm>
              <a:off x="3408" y="2214"/>
              <a:ext cx="142" cy="12"/>
            </a:xfrm>
            <a:custGeom>
              <a:avLst/>
              <a:gdLst/>
              <a:ahLst/>
              <a:cxnLst>
                <a:cxn ang="0">
                  <a:pos x="143" y="16"/>
                </a:cxn>
                <a:cxn ang="0">
                  <a:pos x="143" y="1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3" y="23"/>
                </a:cxn>
                <a:cxn ang="0">
                  <a:pos x="143" y="16"/>
                </a:cxn>
              </a:cxnLst>
              <a:rect l="0" t="0" r="r" b="b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5" name="Freeform 33"/>
            <p:cNvSpPr>
              <a:spLocks/>
            </p:cNvSpPr>
            <p:nvPr/>
          </p:nvSpPr>
          <p:spPr bwMode="auto">
            <a:xfrm>
              <a:off x="4563" y="2579"/>
              <a:ext cx="238" cy="8"/>
            </a:xfrm>
            <a:custGeom>
              <a:avLst/>
              <a:gdLst/>
              <a:ahLst/>
              <a:cxnLst>
                <a:cxn ang="0">
                  <a:pos x="238" y="7"/>
                </a:cxn>
                <a:cxn ang="0">
                  <a:pos x="238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238" y="13"/>
                </a:cxn>
                <a:cxn ang="0">
                  <a:pos x="238" y="7"/>
                </a:cxn>
              </a:cxnLst>
              <a:rect l="0" t="0" r="r" b="b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6" name="Freeform 34"/>
            <p:cNvSpPr>
              <a:spLocks/>
            </p:cNvSpPr>
            <p:nvPr/>
          </p:nvSpPr>
          <p:spPr bwMode="auto">
            <a:xfrm>
              <a:off x="4656" y="2596"/>
              <a:ext cx="145" cy="10"/>
            </a:xfrm>
            <a:custGeom>
              <a:avLst/>
              <a:gdLst/>
              <a:ahLst/>
              <a:cxnLst>
                <a:cxn ang="0">
                  <a:pos x="146" y="7"/>
                </a:cxn>
                <a:cxn ang="0">
                  <a:pos x="146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146" y="13"/>
                </a:cxn>
                <a:cxn ang="0">
                  <a:pos x="146" y="7"/>
                </a:cxn>
              </a:cxnLst>
              <a:rect l="0" t="0" r="r" b="b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7" name="Freeform 35"/>
            <p:cNvSpPr>
              <a:spLocks/>
            </p:cNvSpPr>
            <p:nvPr/>
          </p:nvSpPr>
          <p:spPr bwMode="auto">
            <a:xfrm>
              <a:off x="4732" y="2624"/>
              <a:ext cx="74" cy="8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2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72" y="13"/>
                </a:cxn>
                <a:cxn ang="0">
                  <a:pos x="72" y="6"/>
                </a:cxn>
              </a:cxnLst>
              <a:rect l="0" t="0" r="r" b="b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661" name="Group 36"/>
            <p:cNvGrpSpPr>
              <a:grpSpLocks/>
            </p:cNvGrpSpPr>
            <p:nvPr/>
          </p:nvGrpSpPr>
          <p:grpSpPr bwMode="auto">
            <a:xfrm>
              <a:off x="3420" y="2592"/>
              <a:ext cx="372" cy="168"/>
              <a:chOff x="3420" y="2512"/>
              <a:chExt cx="536" cy="248"/>
            </a:xfrm>
          </p:grpSpPr>
          <p:sp>
            <p:nvSpPr>
              <p:cNvPr id="1390629" name="Freeform 37"/>
              <p:cNvSpPr>
                <a:spLocks/>
              </p:cNvSpPr>
              <p:nvPr/>
            </p:nvSpPr>
            <p:spPr bwMode="auto">
              <a:xfrm>
                <a:off x="3421" y="2542"/>
                <a:ext cx="248" cy="7"/>
              </a:xfrm>
              <a:custGeom>
                <a:avLst/>
                <a:gdLst/>
                <a:ahLst/>
                <a:cxnLst>
                  <a:cxn ang="0">
                    <a:pos x="248" y="6"/>
                  </a:cxn>
                  <a:cxn ang="0">
                    <a:pos x="248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48" y="13"/>
                  </a:cxn>
                  <a:cxn ang="0">
                    <a:pos x="248" y="6"/>
                  </a:cxn>
                </a:cxnLst>
                <a:rect l="0" t="0" r="r" b="b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0" name="Freeform 38"/>
              <p:cNvSpPr>
                <a:spLocks/>
              </p:cNvSpPr>
              <p:nvPr/>
            </p:nvSpPr>
            <p:spPr bwMode="auto">
              <a:xfrm>
                <a:off x="3435" y="2561"/>
                <a:ext cx="156" cy="10"/>
              </a:xfrm>
              <a:custGeom>
                <a:avLst/>
                <a:gdLst/>
                <a:ahLst/>
                <a:cxnLst>
                  <a:cxn ang="0">
                    <a:pos x="156" y="15"/>
                  </a:cxn>
                  <a:cxn ang="0">
                    <a:pos x="15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56" y="21"/>
                  </a:cxn>
                  <a:cxn ang="0">
                    <a:pos x="156" y="15"/>
                  </a:cxn>
                </a:cxnLst>
                <a:rect l="0" t="0" r="r" b="b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1" name="Freeform 39"/>
              <p:cNvSpPr>
                <a:spLocks/>
              </p:cNvSpPr>
              <p:nvPr/>
            </p:nvSpPr>
            <p:spPr bwMode="auto">
              <a:xfrm>
                <a:off x="3516" y="2547"/>
                <a:ext cx="106" cy="34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30" y="42"/>
                  </a:cxn>
                  <a:cxn ang="0">
                    <a:pos x="49" y="68"/>
                  </a:cxn>
                  <a:cxn ang="0">
                    <a:pos x="106" y="50"/>
                  </a:cxn>
                  <a:cxn ang="0">
                    <a:pos x="87" y="24"/>
                  </a:cxn>
                  <a:cxn ang="0">
                    <a:pos x="51" y="54"/>
                  </a:cxn>
                  <a:cxn ang="0">
                    <a:pos x="66" y="12"/>
                  </a:cxn>
                  <a:cxn ang="0">
                    <a:pos x="0" y="0"/>
                  </a:cxn>
                  <a:cxn ang="0">
                    <a:pos x="30" y="42"/>
                  </a:cxn>
                  <a:cxn ang="0">
                    <a:pos x="66" y="12"/>
                  </a:cxn>
                </a:cxnLst>
                <a:rect l="0" t="0" r="r" b="b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2" name="Freeform 40"/>
              <p:cNvSpPr>
                <a:spLocks/>
              </p:cNvSpPr>
              <p:nvPr/>
            </p:nvSpPr>
            <p:spPr bwMode="auto">
              <a:xfrm>
                <a:off x="3566" y="2554"/>
                <a:ext cx="85" cy="27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59" y="8"/>
                  </a:cxn>
                  <a:cxn ang="0">
                    <a:pos x="15" y="0"/>
                  </a:cxn>
                  <a:cxn ang="0">
                    <a:pos x="0" y="42"/>
                  </a:cxn>
                  <a:cxn ang="0">
                    <a:pos x="44" y="49"/>
                  </a:cxn>
                  <a:cxn ang="0">
                    <a:pos x="82" y="31"/>
                  </a:cxn>
                  <a:cxn ang="0">
                    <a:pos x="44" y="49"/>
                  </a:cxn>
                  <a:cxn ang="0">
                    <a:pos x="76" y="56"/>
                  </a:cxn>
                  <a:cxn ang="0">
                    <a:pos x="82" y="31"/>
                  </a:cxn>
                  <a:cxn ang="0">
                    <a:pos x="21" y="26"/>
                  </a:cxn>
                </a:cxnLst>
                <a:rect l="0" t="0" r="r" b="b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3" name="Freeform 41"/>
              <p:cNvSpPr>
                <a:spLocks/>
              </p:cNvSpPr>
              <p:nvPr/>
            </p:nvSpPr>
            <p:spPr bwMode="auto">
              <a:xfrm>
                <a:off x="3587" y="2530"/>
                <a:ext cx="71" cy="39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8" y="39"/>
                  </a:cxn>
                  <a:cxn ang="0">
                    <a:pos x="0" y="71"/>
                  </a:cxn>
                  <a:cxn ang="0">
                    <a:pos x="61" y="76"/>
                  </a:cxn>
                  <a:cxn ang="0">
                    <a:pos x="69" y="44"/>
                  </a:cxn>
                  <a:cxn ang="0">
                    <a:pos x="17" y="57"/>
                  </a:cxn>
                  <a:cxn ang="0">
                    <a:pos x="59" y="26"/>
                  </a:cxn>
                  <a:cxn ang="0">
                    <a:pos x="17" y="0"/>
                  </a:cxn>
                  <a:cxn ang="0">
                    <a:pos x="8" y="39"/>
                  </a:cxn>
                  <a:cxn ang="0">
                    <a:pos x="59" y="26"/>
                  </a:cxn>
                </a:cxnLst>
                <a:rect l="0" t="0" r="r" b="b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4" name="Freeform 42"/>
              <p:cNvSpPr>
                <a:spLocks/>
              </p:cNvSpPr>
              <p:nvPr/>
            </p:nvSpPr>
            <p:spPr bwMode="auto">
              <a:xfrm>
                <a:off x="3605" y="2544"/>
                <a:ext cx="78" cy="32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71" y="16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29" y="48"/>
                  </a:cxn>
                  <a:cxn ang="0">
                    <a:pos x="78" y="41"/>
                  </a:cxn>
                  <a:cxn ang="0">
                    <a:pos x="29" y="48"/>
                  </a:cxn>
                  <a:cxn ang="0">
                    <a:pos x="59" y="66"/>
                  </a:cxn>
                  <a:cxn ang="0">
                    <a:pos x="78" y="41"/>
                  </a:cxn>
                  <a:cxn ang="0">
                    <a:pos x="21" y="23"/>
                  </a:cxn>
                </a:cxnLst>
                <a:rect l="0" t="0" r="r" b="b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5" name="Freeform 43"/>
              <p:cNvSpPr>
                <a:spLocks/>
              </p:cNvSpPr>
              <p:nvPr/>
            </p:nvSpPr>
            <p:spPr bwMode="auto">
              <a:xfrm>
                <a:off x="3626" y="2520"/>
                <a:ext cx="81" cy="44"/>
              </a:xfrm>
              <a:custGeom>
                <a:avLst/>
                <a:gdLst/>
                <a:ahLst/>
                <a:cxnLst>
                  <a:cxn ang="0">
                    <a:pos x="80" y="43"/>
                  </a:cxn>
                  <a:cxn ang="0">
                    <a:pos x="23" y="42"/>
                  </a:cxn>
                  <a:cxn ang="0">
                    <a:pos x="0" y="72"/>
                  </a:cxn>
                  <a:cxn ang="0">
                    <a:pos x="57" y="90"/>
                  </a:cxn>
                  <a:cxn ang="0">
                    <a:pos x="80" y="60"/>
                  </a:cxn>
                  <a:cxn ang="0">
                    <a:pos x="23" y="59"/>
                  </a:cxn>
                  <a:cxn ang="0">
                    <a:pos x="80" y="43"/>
                  </a:cxn>
                  <a:cxn ang="0">
                    <a:pos x="54" y="0"/>
                  </a:cxn>
                  <a:cxn ang="0">
                    <a:pos x="23" y="42"/>
                  </a:cxn>
                  <a:cxn ang="0">
                    <a:pos x="80" y="43"/>
                  </a:cxn>
                </a:cxnLst>
                <a:rect l="0" t="0" r="r" b="b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6" name="Freeform 44"/>
              <p:cNvSpPr>
                <a:spLocks/>
              </p:cNvSpPr>
              <p:nvPr/>
            </p:nvSpPr>
            <p:spPr bwMode="auto">
              <a:xfrm>
                <a:off x="3651" y="2542"/>
                <a:ext cx="74" cy="41"/>
              </a:xfrm>
              <a:custGeom>
                <a:avLst/>
                <a:gdLst/>
                <a:ahLst/>
                <a:cxnLst>
                  <a:cxn ang="0">
                    <a:pos x="21" y="28"/>
                  </a:cxn>
                  <a:cxn ang="0">
                    <a:pos x="76" y="30"/>
                  </a:cxn>
                  <a:cxn ang="0">
                    <a:pos x="57" y="0"/>
                  </a:cxn>
                  <a:cxn ang="0">
                    <a:pos x="0" y="16"/>
                  </a:cxn>
                  <a:cxn ang="0">
                    <a:pos x="19" y="46"/>
                  </a:cxn>
                  <a:cxn ang="0">
                    <a:pos x="75" y="48"/>
                  </a:cxn>
                  <a:cxn ang="0">
                    <a:pos x="19" y="46"/>
                  </a:cxn>
                  <a:cxn ang="0">
                    <a:pos x="46" y="86"/>
                  </a:cxn>
                  <a:cxn ang="0">
                    <a:pos x="75" y="48"/>
                  </a:cxn>
                  <a:cxn ang="0">
                    <a:pos x="21" y="28"/>
                  </a:cxn>
                </a:cxnLst>
                <a:rect l="0" t="0" r="r" b="b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7" name="Freeform 45"/>
              <p:cNvSpPr>
                <a:spLocks/>
              </p:cNvSpPr>
              <p:nvPr/>
            </p:nvSpPr>
            <p:spPr bwMode="auto">
              <a:xfrm>
                <a:off x="3669" y="2513"/>
                <a:ext cx="85" cy="51"/>
              </a:xfrm>
              <a:custGeom>
                <a:avLst/>
                <a:gdLst/>
                <a:ahLst/>
                <a:cxnLst>
                  <a:cxn ang="0">
                    <a:pos x="84" y="58"/>
                  </a:cxn>
                  <a:cxn ang="0">
                    <a:pos x="27" y="51"/>
                  </a:cxn>
                  <a:cxn ang="0">
                    <a:pos x="0" y="84"/>
                  </a:cxn>
                  <a:cxn ang="0">
                    <a:pos x="54" y="104"/>
                  </a:cxn>
                  <a:cxn ang="0">
                    <a:pos x="80" y="72"/>
                  </a:cxn>
                  <a:cxn ang="0">
                    <a:pos x="23" y="65"/>
                  </a:cxn>
                  <a:cxn ang="0">
                    <a:pos x="84" y="58"/>
                  </a:cxn>
                  <a:cxn ang="0">
                    <a:pos x="67" y="0"/>
                  </a:cxn>
                  <a:cxn ang="0">
                    <a:pos x="27" y="51"/>
                  </a:cxn>
                  <a:cxn ang="0">
                    <a:pos x="84" y="58"/>
                  </a:cxn>
                </a:cxnLst>
                <a:rect l="0" t="0" r="r" b="b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8" name="Freeform 46"/>
              <p:cNvSpPr>
                <a:spLocks/>
              </p:cNvSpPr>
              <p:nvPr/>
            </p:nvSpPr>
            <p:spPr bwMode="auto">
              <a:xfrm>
                <a:off x="3693" y="2542"/>
                <a:ext cx="71" cy="39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71" y="32"/>
                  </a:cxn>
                  <a:cxn ang="0">
                    <a:pos x="61" y="0"/>
                  </a:cxn>
                  <a:cxn ang="0">
                    <a:pos x="0" y="7"/>
                  </a:cxn>
                  <a:cxn ang="0">
                    <a:pos x="10" y="40"/>
                  </a:cxn>
                  <a:cxn ang="0">
                    <a:pos x="63" y="50"/>
                  </a:cxn>
                  <a:cxn ang="0">
                    <a:pos x="10" y="40"/>
                  </a:cxn>
                  <a:cxn ang="0">
                    <a:pos x="21" y="80"/>
                  </a:cxn>
                  <a:cxn ang="0">
                    <a:pos x="63" y="50"/>
                  </a:cxn>
                  <a:cxn ang="0">
                    <a:pos x="17" y="22"/>
                  </a:cxn>
                </a:cxnLst>
                <a:rect l="0" t="0" r="r" b="b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9" name="Freeform 47"/>
              <p:cNvSpPr>
                <a:spLocks/>
              </p:cNvSpPr>
              <p:nvPr/>
            </p:nvSpPr>
            <p:spPr bwMode="auto">
              <a:xfrm>
                <a:off x="3711" y="2515"/>
                <a:ext cx="99" cy="51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36" y="48"/>
                  </a:cxn>
                  <a:cxn ang="0">
                    <a:pos x="0" y="74"/>
                  </a:cxn>
                  <a:cxn ang="0">
                    <a:pos x="46" y="102"/>
                  </a:cxn>
                  <a:cxn ang="0">
                    <a:pos x="82" y="76"/>
                  </a:cxn>
                  <a:cxn ang="0">
                    <a:pos x="29" y="59"/>
                  </a:cxn>
                  <a:cxn ang="0">
                    <a:pos x="90" y="65"/>
                  </a:cxn>
                  <a:cxn ang="0">
                    <a:pos x="101" y="0"/>
                  </a:cxn>
                  <a:cxn ang="0">
                    <a:pos x="36" y="48"/>
                  </a:cxn>
                  <a:cxn ang="0">
                    <a:pos x="90" y="65"/>
                  </a:cxn>
                </a:cxnLst>
                <a:rect l="0" t="0" r="r" b="b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0" name="Freeform 48"/>
              <p:cNvSpPr>
                <a:spLocks/>
              </p:cNvSpPr>
              <p:nvPr/>
            </p:nvSpPr>
            <p:spPr bwMode="auto">
              <a:xfrm>
                <a:off x="3725" y="2547"/>
                <a:ext cx="74" cy="39"/>
              </a:xfrm>
              <a:custGeom>
                <a:avLst/>
                <a:gdLst/>
                <a:ahLst/>
                <a:cxnLst>
                  <a:cxn ang="0">
                    <a:pos x="24" y="26"/>
                  </a:cxn>
                  <a:cxn ang="0">
                    <a:pos x="68" y="47"/>
                  </a:cxn>
                  <a:cxn ang="0">
                    <a:pos x="76" y="6"/>
                  </a:cxn>
                  <a:cxn ang="0">
                    <a:pos x="15" y="0"/>
                  </a:cxn>
                  <a:cxn ang="0">
                    <a:pos x="7" y="42"/>
                  </a:cxn>
                  <a:cxn ang="0">
                    <a:pos x="51" y="63"/>
                  </a:cxn>
                  <a:cxn ang="0">
                    <a:pos x="7" y="42"/>
                  </a:cxn>
                  <a:cxn ang="0">
                    <a:pos x="0" y="84"/>
                  </a:cxn>
                  <a:cxn ang="0">
                    <a:pos x="51" y="63"/>
                  </a:cxn>
                  <a:cxn ang="0">
                    <a:pos x="24" y="26"/>
                  </a:cxn>
                </a:cxnLst>
                <a:rect l="0" t="0" r="r" b="b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1" name="Freeform 49"/>
              <p:cNvSpPr>
                <a:spLocks/>
              </p:cNvSpPr>
              <p:nvPr/>
            </p:nvSpPr>
            <p:spPr bwMode="auto">
              <a:xfrm>
                <a:off x="3746" y="2535"/>
                <a:ext cx="134" cy="41"/>
              </a:xfrm>
              <a:custGeom>
                <a:avLst/>
                <a:gdLst/>
                <a:ahLst/>
                <a:cxnLst>
                  <a:cxn ang="0">
                    <a:pos x="96" y="57"/>
                  </a:cxn>
                  <a:cxn ang="0">
                    <a:pos x="54" y="30"/>
                  </a:cxn>
                  <a:cxn ang="0">
                    <a:pos x="0" y="49"/>
                  </a:cxn>
                  <a:cxn ang="0">
                    <a:pos x="27" y="86"/>
                  </a:cxn>
                  <a:cxn ang="0">
                    <a:pos x="80" y="66"/>
                  </a:cxn>
                  <a:cxn ang="0">
                    <a:pos x="39" y="39"/>
                  </a:cxn>
                  <a:cxn ang="0">
                    <a:pos x="96" y="57"/>
                  </a:cxn>
                  <a:cxn ang="0">
                    <a:pos x="134" y="0"/>
                  </a:cxn>
                  <a:cxn ang="0">
                    <a:pos x="54" y="30"/>
                  </a:cxn>
                  <a:cxn ang="0">
                    <a:pos x="96" y="57"/>
                  </a:cxn>
                </a:cxnLst>
                <a:rect l="0" t="0" r="r" b="b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2" name="Freeform 50"/>
              <p:cNvSpPr>
                <a:spLocks/>
              </p:cNvSpPr>
              <p:nvPr/>
            </p:nvSpPr>
            <p:spPr bwMode="auto">
              <a:xfrm>
                <a:off x="3732" y="2554"/>
                <a:ext cx="110" cy="36"/>
              </a:xfrm>
              <a:custGeom>
                <a:avLst/>
                <a:gdLst/>
                <a:ahLst/>
                <a:cxnLst>
                  <a:cxn ang="0">
                    <a:pos x="50" y="27"/>
                  </a:cxn>
                  <a:cxn ang="0">
                    <a:pos x="84" y="57"/>
                  </a:cxn>
                  <a:cxn ang="0">
                    <a:pos x="111" y="18"/>
                  </a:cxn>
                  <a:cxn ang="0">
                    <a:pos x="54" y="0"/>
                  </a:cxn>
                  <a:cxn ang="0">
                    <a:pos x="27" y="39"/>
                  </a:cxn>
                  <a:cxn ang="0">
                    <a:pos x="61" y="69"/>
                  </a:cxn>
                  <a:cxn ang="0">
                    <a:pos x="27" y="39"/>
                  </a:cxn>
                  <a:cxn ang="0">
                    <a:pos x="0" y="77"/>
                  </a:cxn>
                  <a:cxn ang="0">
                    <a:pos x="61" y="69"/>
                  </a:cxn>
                  <a:cxn ang="0">
                    <a:pos x="50" y="27"/>
                  </a:cxn>
                </a:cxnLst>
                <a:rect l="0" t="0" r="r" b="b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3" name="Freeform 51"/>
              <p:cNvSpPr>
                <a:spLocks/>
              </p:cNvSpPr>
              <p:nvPr/>
            </p:nvSpPr>
            <p:spPr bwMode="auto">
              <a:xfrm>
                <a:off x="3782" y="2559"/>
                <a:ext cx="173" cy="32"/>
              </a:xfrm>
              <a:custGeom>
                <a:avLst/>
                <a:gdLst/>
                <a:ahLst/>
                <a:cxnLst>
                  <a:cxn ang="0">
                    <a:pos x="87" y="51"/>
                  </a:cxn>
                  <a:cxn ang="0">
                    <a:pos x="61" y="15"/>
                  </a:cxn>
                  <a:cxn ang="0">
                    <a:pos x="0" y="22"/>
                  </a:cxn>
                  <a:cxn ang="0">
                    <a:pos x="11" y="64"/>
                  </a:cxn>
                  <a:cxn ang="0">
                    <a:pos x="72" y="56"/>
                  </a:cxn>
                  <a:cxn ang="0">
                    <a:pos x="45" y="20"/>
                  </a:cxn>
                  <a:cxn ang="0">
                    <a:pos x="87" y="51"/>
                  </a:cxn>
                  <a:cxn ang="0">
                    <a:pos x="173" y="0"/>
                  </a:cxn>
                  <a:cxn ang="0">
                    <a:pos x="61" y="15"/>
                  </a:cxn>
                  <a:cxn ang="0">
                    <a:pos x="87" y="51"/>
                  </a:cxn>
                </a:cxnLst>
                <a:rect l="0" t="0" r="r" b="b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4" name="Freeform 52"/>
              <p:cNvSpPr>
                <a:spLocks/>
              </p:cNvSpPr>
              <p:nvPr/>
            </p:nvSpPr>
            <p:spPr bwMode="auto">
              <a:xfrm>
                <a:off x="3739" y="2566"/>
                <a:ext cx="131" cy="32"/>
              </a:xfrm>
              <a:custGeom>
                <a:avLst/>
                <a:gdLst/>
                <a:ahLst/>
                <a:cxnLst>
                  <a:cxn ang="0">
                    <a:pos x="74" y="21"/>
                  </a:cxn>
                  <a:cxn ang="0">
                    <a:pos x="88" y="57"/>
                  </a:cxn>
                  <a:cxn ang="0">
                    <a:pos x="131" y="31"/>
                  </a:cxn>
                  <a:cxn ang="0">
                    <a:pos x="89" y="0"/>
                  </a:cxn>
                  <a:cxn ang="0">
                    <a:pos x="46" y="26"/>
                  </a:cxn>
                  <a:cxn ang="0">
                    <a:pos x="59" y="62"/>
                  </a:cxn>
                  <a:cxn ang="0">
                    <a:pos x="46" y="26"/>
                  </a:cxn>
                  <a:cxn ang="0">
                    <a:pos x="0" y="52"/>
                  </a:cxn>
                  <a:cxn ang="0">
                    <a:pos x="59" y="62"/>
                  </a:cxn>
                  <a:cxn ang="0">
                    <a:pos x="74" y="21"/>
                  </a:cxn>
                </a:cxnLst>
                <a:rect l="0" t="0" r="r" b="b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5" name="Freeform 53"/>
              <p:cNvSpPr>
                <a:spLocks/>
              </p:cNvSpPr>
              <p:nvPr/>
            </p:nvSpPr>
            <p:spPr bwMode="auto">
              <a:xfrm>
                <a:off x="3796" y="2576"/>
                <a:ext cx="131" cy="27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9"/>
                  </a:cxn>
                  <a:cxn ang="0">
                    <a:pos x="15" y="0"/>
                  </a:cxn>
                  <a:cxn ang="0">
                    <a:pos x="0" y="41"/>
                  </a:cxn>
                  <a:cxn ang="0">
                    <a:pos x="51" y="50"/>
                  </a:cxn>
                  <a:cxn ang="0">
                    <a:pos x="40" y="13"/>
                  </a:cxn>
                  <a:cxn ang="0">
                    <a:pos x="78" y="46"/>
                  </a:cxn>
                  <a:cxn ang="0">
                    <a:pos x="130" y="20"/>
                  </a:cxn>
                  <a:cxn ang="0">
                    <a:pos x="67" y="9"/>
                  </a:cxn>
                  <a:cxn ang="0">
                    <a:pos x="78" y="46"/>
                  </a:cxn>
                </a:cxnLst>
                <a:rect l="0" t="0" r="r" b="b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6" name="Freeform 54"/>
              <p:cNvSpPr>
                <a:spLocks/>
              </p:cNvSpPr>
              <p:nvPr/>
            </p:nvSpPr>
            <p:spPr bwMode="auto">
              <a:xfrm>
                <a:off x="3754" y="2583"/>
                <a:ext cx="120" cy="29"/>
              </a:xfrm>
              <a:custGeom>
                <a:avLst/>
                <a:gdLst/>
                <a:ahLst/>
                <a:cxnLst>
                  <a:cxn ang="0">
                    <a:pos x="73" y="20"/>
                  </a:cxn>
                  <a:cxn ang="0">
                    <a:pos x="78" y="57"/>
                  </a:cxn>
                  <a:cxn ang="0">
                    <a:pos x="122" y="33"/>
                  </a:cxn>
                  <a:cxn ang="0">
                    <a:pos x="84" y="0"/>
                  </a:cxn>
                  <a:cxn ang="0">
                    <a:pos x="40" y="23"/>
                  </a:cxn>
                  <a:cxn ang="0">
                    <a:pos x="46" y="59"/>
                  </a:cxn>
                  <a:cxn ang="0">
                    <a:pos x="40" y="23"/>
                  </a:cxn>
                  <a:cxn ang="0">
                    <a:pos x="0" y="44"/>
                  </a:cxn>
                  <a:cxn ang="0">
                    <a:pos x="46" y="59"/>
                  </a:cxn>
                  <a:cxn ang="0">
                    <a:pos x="73" y="20"/>
                  </a:cxn>
                </a:cxnLst>
                <a:rect l="0" t="0" r="r" b="b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7" name="Freeform 55"/>
              <p:cNvSpPr>
                <a:spLocks/>
              </p:cNvSpPr>
              <p:nvPr/>
            </p:nvSpPr>
            <p:spPr bwMode="auto">
              <a:xfrm>
                <a:off x="3800" y="2593"/>
                <a:ext cx="142" cy="27"/>
              </a:xfrm>
              <a:custGeom>
                <a:avLst/>
                <a:gdLst/>
                <a:ahLst/>
                <a:cxnLst>
                  <a:cxn ang="0">
                    <a:pos x="65" y="55"/>
                  </a:cxn>
                  <a:cxn ang="0">
                    <a:pos x="70" y="15"/>
                  </a:cxn>
                  <a:cxn ang="0">
                    <a:pos x="27" y="0"/>
                  </a:cxn>
                  <a:cxn ang="0">
                    <a:pos x="0" y="39"/>
                  </a:cxn>
                  <a:cxn ang="0">
                    <a:pos x="44" y="54"/>
                  </a:cxn>
                  <a:cxn ang="0">
                    <a:pos x="49" y="13"/>
                  </a:cxn>
                  <a:cxn ang="0">
                    <a:pos x="65" y="55"/>
                  </a:cxn>
                  <a:cxn ang="0">
                    <a:pos x="143" y="38"/>
                  </a:cxn>
                  <a:cxn ang="0">
                    <a:pos x="70" y="15"/>
                  </a:cxn>
                  <a:cxn ang="0">
                    <a:pos x="65" y="55"/>
                  </a:cxn>
                </a:cxnLst>
                <a:rect l="0" t="0" r="r" b="b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8" name="Freeform 56"/>
              <p:cNvSpPr>
                <a:spLocks/>
              </p:cNvSpPr>
              <p:nvPr/>
            </p:nvSpPr>
            <p:spPr bwMode="auto">
              <a:xfrm>
                <a:off x="3739" y="2600"/>
                <a:ext cx="124" cy="24"/>
              </a:xfrm>
              <a:custGeom>
                <a:avLst/>
                <a:gdLst/>
                <a:ahLst/>
                <a:cxnLst>
                  <a:cxn ang="0">
                    <a:pos x="84" y="17"/>
                  </a:cxn>
                  <a:cxn ang="0">
                    <a:pos x="70" y="54"/>
                  </a:cxn>
                  <a:cxn ang="0">
                    <a:pos x="126" y="42"/>
                  </a:cxn>
                  <a:cxn ang="0">
                    <a:pos x="110" y="0"/>
                  </a:cxn>
                  <a:cxn ang="0">
                    <a:pos x="55" y="12"/>
                  </a:cxn>
                  <a:cxn ang="0">
                    <a:pos x="42" y="48"/>
                  </a:cxn>
                  <a:cxn ang="0">
                    <a:pos x="55" y="12"/>
                  </a:cxn>
                  <a:cxn ang="0">
                    <a:pos x="0" y="24"/>
                  </a:cxn>
                  <a:cxn ang="0">
                    <a:pos x="42" y="48"/>
                  </a:cxn>
                  <a:cxn ang="0">
                    <a:pos x="84" y="17"/>
                  </a:cxn>
                </a:cxnLst>
                <a:rect l="0" t="0" r="r" b="b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9" name="Freeform 57"/>
              <p:cNvSpPr>
                <a:spLocks/>
              </p:cNvSpPr>
              <p:nvPr/>
            </p:nvSpPr>
            <p:spPr bwMode="auto">
              <a:xfrm>
                <a:off x="3782" y="2608"/>
                <a:ext cx="152" cy="34"/>
              </a:xfrm>
              <a:custGeom>
                <a:avLst/>
                <a:gdLst/>
                <a:ahLst/>
                <a:cxnLst>
                  <a:cxn ang="0">
                    <a:pos x="57" y="60"/>
                  </a:cxn>
                  <a:cxn ang="0">
                    <a:pos x="80" y="24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38" y="55"/>
                  </a:cxn>
                  <a:cxn ang="0">
                    <a:pos x="61" y="18"/>
                  </a:cxn>
                  <a:cxn ang="0">
                    <a:pos x="57" y="60"/>
                  </a:cxn>
                  <a:cxn ang="0">
                    <a:pos x="152" y="66"/>
                  </a:cxn>
                  <a:cxn ang="0">
                    <a:pos x="80" y="24"/>
                  </a:cxn>
                  <a:cxn ang="0">
                    <a:pos x="57" y="60"/>
                  </a:cxn>
                </a:cxnLst>
                <a:rect l="0" t="0" r="r" b="b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0" name="Freeform 58"/>
              <p:cNvSpPr>
                <a:spLocks/>
              </p:cNvSpPr>
              <p:nvPr/>
            </p:nvSpPr>
            <p:spPr bwMode="auto">
              <a:xfrm>
                <a:off x="3746" y="2612"/>
                <a:ext cx="96" cy="24"/>
              </a:xfrm>
              <a:custGeom>
                <a:avLst/>
                <a:gdLst/>
                <a:ahLst/>
                <a:cxnLst>
                  <a:cxn ang="0">
                    <a:pos x="70" y="20"/>
                  </a:cxn>
                  <a:cxn ang="0">
                    <a:pos x="38" y="45"/>
                  </a:cxn>
                  <a:cxn ang="0">
                    <a:pos x="93" y="49"/>
                  </a:cxn>
                  <a:cxn ang="0">
                    <a:pos x="97" y="7"/>
                  </a:cxn>
                  <a:cxn ang="0">
                    <a:pos x="42" y="3"/>
                  </a:cxn>
                  <a:cxn ang="0">
                    <a:pos x="9" y="28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9" y="28"/>
                  </a:cxn>
                  <a:cxn ang="0">
                    <a:pos x="70" y="20"/>
                  </a:cxn>
                </a:cxnLst>
                <a:rect l="0" t="0" r="r" b="b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1" name="Freeform 59"/>
              <p:cNvSpPr>
                <a:spLocks/>
              </p:cNvSpPr>
              <p:nvPr/>
            </p:nvSpPr>
            <p:spPr bwMode="auto">
              <a:xfrm>
                <a:off x="3754" y="2625"/>
                <a:ext cx="81" cy="34"/>
              </a:xfrm>
              <a:custGeom>
                <a:avLst/>
                <a:gdLst/>
                <a:ahLst/>
                <a:cxnLst>
                  <a:cxn ang="0">
                    <a:pos x="23" y="48"/>
                  </a:cxn>
                  <a:cxn ang="0">
                    <a:pos x="69" y="26"/>
                  </a:cxn>
                  <a:cxn ang="0">
                    <a:pos x="61" y="0"/>
                  </a:cxn>
                  <a:cxn ang="0">
                    <a:pos x="0" y="8"/>
                  </a:cxn>
                  <a:cxn ang="0">
                    <a:pos x="8" y="34"/>
                  </a:cxn>
                  <a:cxn ang="0">
                    <a:pos x="53" y="12"/>
                  </a:cxn>
                  <a:cxn ang="0">
                    <a:pos x="23" y="48"/>
                  </a:cxn>
                  <a:cxn ang="0">
                    <a:pos x="82" y="71"/>
                  </a:cxn>
                  <a:cxn ang="0">
                    <a:pos x="69" y="26"/>
                  </a:cxn>
                  <a:cxn ang="0">
                    <a:pos x="23" y="48"/>
                  </a:cxn>
                </a:cxnLst>
                <a:rect l="0" t="0" r="r" b="b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2" name="Freeform 60"/>
              <p:cNvSpPr>
                <a:spLocks/>
              </p:cNvSpPr>
              <p:nvPr/>
            </p:nvSpPr>
            <p:spPr bwMode="auto">
              <a:xfrm>
                <a:off x="3736" y="2620"/>
                <a:ext cx="71" cy="29"/>
              </a:xfrm>
              <a:custGeom>
                <a:avLst/>
                <a:gdLst/>
                <a:ahLst/>
                <a:cxnLst>
                  <a:cxn ang="0">
                    <a:pos x="15" y="44"/>
                  </a:cxn>
                  <a:cxn ang="0">
                    <a:pos x="0" y="40"/>
                  </a:cxn>
                  <a:cxn ang="0">
                    <a:pos x="42" y="55"/>
                  </a:cxn>
                  <a:cxn ang="0">
                    <a:pos x="72" y="19"/>
                  </a:cxn>
                  <a:cxn ang="0">
                    <a:pos x="31" y="3"/>
                  </a:cxn>
                  <a:cxn ang="0">
                    <a:pos x="15" y="0"/>
                  </a:cxn>
                  <a:cxn ang="0">
                    <a:pos x="31" y="3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15" y="44"/>
                  </a:cxn>
                </a:cxnLst>
                <a:rect l="0" t="0" r="r" b="b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3" name="Freeform 61"/>
              <p:cNvSpPr>
                <a:spLocks/>
              </p:cNvSpPr>
              <p:nvPr/>
            </p:nvSpPr>
            <p:spPr bwMode="auto">
              <a:xfrm>
                <a:off x="3616" y="2620"/>
                <a:ext cx="134" cy="22"/>
              </a:xfrm>
              <a:custGeom>
                <a:avLst/>
                <a:gdLst/>
                <a:ahLst/>
                <a:cxnLst>
                  <a:cxn ang="0">
                    <a:pos x="26" y="41"/>
                  </a:cxn>
                  <a:cxn ang="0">
                    <a:pos x="13" y="44"/>
                  </a:cxn>
                  <a:cxn ang="0">
                    <a:pos x="133" y="44"/>
                  </a:cxn>
                  <a:cxn ang="0">
                    <a:pos x="133" y="0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0" y="2"/>
                  </a:cxn>
                  <a:cxn ang="0">
                    <a:pos x="26" y="41"/>
                  </a:cxn>
                </a:cxnLst>
                <a:rect l="0" t="0" r="r" b="b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4" name="Freeform 62"/>
              <p:cNvSpPr>
                <a:spLocks/>
              </p:cNvSpPr>
              <p:nvPr/>
            </p:nvSpPr>
            <p:spPr bwMode="auto">
              <a:xfrm>
                <a:off x="3527" y="2620"/>
                <a:ext cx="117" cy="39"/>
              </a:xfrm>
              <a:custGeom>
                <a:avLst/>
                <a:gdLst/>
                <a:ahLst/>
                <a:cxnLst>
                  <a:cxn ang="0">
                    <a:pos x="19" y="33"/>
                  </a:cxn>
                  <a:cxn ang="0">
                    <a:pos x="63" y="57"/>
                  </a:cxn>
                  <a:cxn ang="0">
                    <a:pos x="116" y="39"/>
                  </a:cxn>
                  <a:cxn ang="0">
                    <a:pos x="90" y="0"/>
                  </a:cxn>
                  <a:cxn ang="0">
                    <a:pos x="36" y="18"/>
                  </a:cxn>
                  <a:cxn ang="0">
                    <a:pos x="80" y="43"/>
                  </a:cxn>
                  <a:cxn ang="0">
                    <a:pos x="19" y="33"/>
                  </a:cxn>
                  <a:cxn ang="0">
                    <a:pos x="0" y="78"/>
                  </a:cxn>
                  <a:cxn ang="0">
                    <a:pos x="63" y="57"/>
                  </a:cxn>
                  <a:cxn ang="0">
                    <a:pos x="19" y="33"/>
                  </a:cxn>
                </a:cxnLst>
                <a:rect l="0" t="0" r="r" b="b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5" name="Freeform 63"/>
              <p:cNvSpPr>
                <a:spLocks/>
              </p:cNvSpPr>
              <p:nvPr/>
            </p:nvSpPr>
            <p:spPr bwMode="auto">
              <a:xfrm>
                <a:off x="3545" y="2603"/>
                <a:ext cx="96" cy="39"/>
              </a:xfrm>
              <a:custGeom>
                <a:avLst/>
                <a:gdLst/>
                <a:ahLst/>
                <a:cxnLst>
                  <a:cxn ang="0">
                    <a:pos x="57" y="53"/>
                  </a:cxn>
                  <a:cxn ang="0">
                    <a:pos x="17" y="27"/>
                  </a:cxn>
                  <a:cxn ang="0">
                    <a:pos x="0" y="69"/>
                  </a:cxn>
                  <a:cxn ang="0">
                    <a:pos x="61" y="79"/>
                  </a:cxn>
                  <a:cxn ang="0">
                    <a:pos x="78" y="37"/>
                  </a:cxn>
                  <a:cxn ang="0">
                    <a:pos x="38" y="11"/>
                  </a:cxn>
                  <a:cxn ang="0">
                    <a:pos x="78" y="37"/>
                  </a:cxn>
                  <a:cxn ang="0">
                    <a:pos x="94" y="0"/>
                  </a:cxn>
                  <a:cxn ang="0">
                    <a:pos x="38" y="11"/>
                  </a:cxn>
                  <a:cxn ang="0">
                    <a:pos x="57" y="53"/>
                  </a:cxn>
                </a:cxnLst>
                <a:rect l="0" t="0" r="r" b="b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6" name="Freeform 64"/>
              <p:cNvSpPr>
                <a:spLocks/>
              </p:cNvSpPr>
              <p:nvPr/>
            </p:nvSpPr>
            <p:spPr bwMode="auto">
              <a:xfrm>
                <a:off x="3495" y="2608"/>
                <a:ext cx="110" cy="34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68" y="51"/>
                  </a:cxn>
                  <a:cxn ang="0">
                    <a:pos x="110" y="42"/>
                  </a:cxn>
                  <a:cxn ang="0">
                    <a:pos x="91" y="0"/>
                  </a:cxn>
                  <a:cxn ang="0">
                    <a:pos x="49" y="10"/>
                  </a:cxn>
                  <a:cxn ang="0">
                    <a:pos x="87" y="39"/>
                  </a:cxn>
                  <a:cxn ang="0">
                    <a:pos x="30" y="21"/>
                  </a:cxn>
                  <a:cxn ang="0">
                    <a:pos x="0" y="65"/>
                  </a:cxn>
                  <a:cxn ang="0">
                    <a:pos x="68" y="51"/>
                  </a:cxn>
                  <a:cxn ang="0">
                    <a:pos x="30" y="21"/>
                  </a:cxn>
                </a:cxnLst>
                <a:rect l="0" t="0" r="r" b="b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7" name="Freeform 65"/>
              <p:cNvSpPr>
                <a:spLocks/>
              </p:cNvSpPr>
              <p:nvPr/>
            </p:nvSpPr>
            <p:spPr bwMode="auto">
              <a:xfrm>
                <a:off x="3524" y="2595"/>
                <a:ext cx="99" cy="32"/>
              </a:xfrm>
              <a:custGeom>
                <a:avLst/>
                <a:gdLst/>
                <a:ahLst/>
                <a:cxnLst>
                  <a:cxn ang="0">
                    <a:pos x="50" y="42"/>
                  </a:cxn>
                  <a:cxn ang="0">
                    <a:pos x="25" y="12"/>
                  </a:cxn>
                  <a:cxn ang="0">
                    <a:pos x="0" y="48"/>
                  </a:cxn>
                  <a:cxn ang="0">
                    <a:pos x="57" y="66"/>
                  </a:cxn>
                  <a:cxn ang="0">
                    <a:pos x="82" y="30"/>
                  </a:cxn>
                  <a:cxn ang="0">
                    <a:pos x="57" y="0"/>
                  </a:cxn>
                  <a:cxn ang="0">
                    <a:pos x="82" y="30"/>
                  </a:cxn>
                  <a:cxn ang="0">
                    <a:pos x="99" y="4"/>
                  </a:cxn>
                  <a:cxn ang="0">
                    <a:pos x="57" y="0"/>
                  </a:cxn>
                  <a:cxn ang="0">
                    <a:pos x="50" y="42"/>
                  </a:cxn>
                </a:cxnLst>
                <a:rect l="0" t="0" r="r" b="b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8" name="Freeform 66"/>
              <p:cNvSpPr>
                <a:spLocks/>
              </p:cNvSpPr>
              <p:nvPr/>
            </p:nvSpPr>
            <p:spPr bwMode="auto">
              <a:xfrm>
                <a:off x="3449" y="2593"/>
                <a:ext cx="131" cy="22"/>
              </a:xfrm>
              <a:custGeom>
                <a:avLst/>
                <a:gdLst/>
                <a:ahLst/>
                <a:cxnLst>
                  <a:cxn ang="0">
                    <a:pos x="69" y="3"/>
                  </a:cxn>
                  <a:cxn ang="0">
                    <a:pos x="82" y="42"/>
                  </a:cxn>
                  <a:cxn ang="0">
                    <a:pos x="124" y="46"/>
                  </a:cxn>
                  <a:cxn ang="0">
                    <a:pos x="131" y="4"/>
                  </a:cxn>
                  <a:cxn ang="0">
                    <a:pos x="89" y="0"/>
                  </a:cxn>
                  <a:cxn ang="0">
                    <a:pos x="103" y="39"/>
                  </a:cxn>
                  <a:cxn ang="0">
                    <a:pos x="69" y="3"/>
                  </a:cxn>
                  <a:cxn ang="0">
                    <a:pos x="0" y="34"/>
                  </a:cxn>
                  <a:cxn ang="0">
                    <a:pos x="82" y="42"/>
                  </a:cxn>
                  <a:cxn ang="0">
                    <a:pos x="69" y="3"/>
                  </a:cxn>
                </a:cxnLst>
                <a:rect l="0" t="0" r="r" b="b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9" name="Freeform 67"/>
              <p:cNvSpPr>
                <a:spLocks/>
              </p:cNvSpPr>
              <p:nvPr/>
            </p:nvSpPr>
            <p:spPr bwMode="auto">
              <a:xfrm>
                <a:off x="3520" y="2586"/>
                <a:ext cx="110" cy="29"/>
              </a:xfrm>
              <a:custGeom>
                <a:avLst/>
                <a:gdLst/>
                <a:ahLst/>
                <a:cxnLst>
                  <a:cxn ang="0">
                    <a:pos x="40" y="35"/>
                  </a:cxn>
                  <a:cxn ang="0">
                    <a:pos x="41" y="0"/>
                  </a:cxn>
                  <a:cxn ang="0">
                    <a:pos x="0" y="20"/>
                  </a:cxn>
                  <a:cxn ang="0">
                    <a:pos x="34" y="56"/>
                  </a:cxn>
                  <a:cxn ang="0">
                    <a:pos x="76" y="37"/>
                  </a:cxn>
                  <a:cxn ang="0">
                    <a:pos x="78" y="2"/>
                  </a:cxn>
                  <a:cxn ang="0">
                    <a:pos x="76" y="37"/>
                  </a:cxn>
                  <a:cxn ang="0">
                    <a:pos x="112" y="19"/>
                  </a:cxn>
                  <a:cxn ang="0">
                    <a:pos x="78" y="2"/>
                  </a:cxn>
                  <a:cxn ang="0">
                    <a:pos x="40" y="35"/>
                  </a:cxn>
                </a:cxnLst>
                <a:rect l="0" t="0" r="r" b="b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0" name="Freeform 68"/>
              <p:cNvSpPr>
                <a:spLocks/>
              </p:cNvSpPr>
              <p:nvPr/>
            </p:nvSpPr>
            <p:spPr bwMode="auto">
              <a:xfrm>
                <a:off x="3495" y="2576"/>
                <a:ext cx="103" cy="27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6" y="35"/>
                  </a:cxn>
                  <a:cxn ang="0">
                    <a:pos x="65" y="50"/>
                  </a:cxn>
                  <a:cxn ang="0">
                    <a:pos x="103" y="17"/>
                  </a:cxn>
                  <a:cxn ang="0">
                    <a:pos x="74" y="1"/>
                  </a:cxn>
                  <a:cxn ang="0">
                    <a:pos x="70" y="36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36" y="35"/>
                  </a:cxn>
                  <a:cxn ang="0">
                    <a:pos x="40" y="0"/>
                  </a:cxn>
                </a:cxnLst>
                <a:rect l="0" t="0" r="r" b="b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1" name="Freeform 69"/>
              <p:cNvSpPr>
                <a:spLocks/>
              </p:cNvSpPr>
              <p:nvPr/>
            </p:nvSpPr>
            <p:spPr bwMode="auto">
              <a:xfrm>
                <a:off x="3534" y="2569"/>
                <a:ext cx="103" cy="29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46" y="0"/>
                  </a:cxn>
                  <a:cxn ang="0">
                    <a:pos x="0" y="18"/>
                  </a:cxn>
                  <a:cxn ang="0">
                    <a:pos x="30" y="54"/>
                  </a:cxn>
                  <a:cxn ang="0">
                    <a:pos x="76" y="36"/>
                  </a:cxn>
                  <a:cxn ang="0">
                    <a:pos x="89" y="9"/>
                  </a:cxn>
                  <a:cxn ang="0">
                    <a:pos x="76" y="36"/>
                  </a:cxn>
                  <a:cxn ang="0">
                    <a:pos x="103" y="26"/>
                  </a:cxn>
                  <a:cxn ang="0">
                    <a:pos x="89" y="9"/>
                  </a:cxn>
                  <a:cxn ang="0">
                    <a:pos x="32" y="27"/>
                  </a:cxn>
                </a:cxnLst>
                <a:rect l="0" t="0" r="r" b="b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2" name="Freeform 70"/>
              <p:cNvSpPr>
                <a:spLocks/>
              </p:cNvSpPr>
              <p:nvPr/>
            </p:nvSpPr>
            <p:spPr bwMode="auto">
              <a:xfrm>
                <a:off x="3520" y="2622"/>
                <a:ext cx="297" cy="138"/>
              </a:xfrm>
              <a:custGeom>
                <a:avLst/>
                <a:gdLst/>
                <a:ahLst/>
                <a:cxnLst>
                  <a:cxn ang="0">
                    <a:pos x="79" y="28"/>
                  </a:cxn>
                  <a:cxn ang="0">
                    <a:pos x="75" y="61"/>
                  </a:cxn>
                  <a:cxn ang="0">
                    <a:pos x="63" y="91"/>
                  </a:cxn>
                  <a:cxn ang="0">
                    <a:pos x="46" y="121"/>
                  </a:cxn>
                  <a:cxn ang="0">
                    <a:pos x="29" y="150"/>
                  </a:cxn>
                  <a:cxn ang="0">
                    <a:pos x="12" y="180"/>
                  </a:cxn>
                  <a:cxn ang="0">
                    <a:pos x="0" y="212"/>
                  </a:cxn>
                  <a:cxn ang="0">
                    <a:pos x="0" y="243"/>
                  </a:cxn>
                  <a:cxn ang="0">
                    <a:pos x="12" y="276"/>
                  </a:cxn>
                  <a:cxn ang="0">
                    <a:pos x="21" y="256"/>
                  </a:cxn>
                  <a:cxn ang="0">
                    <a:pos x="39" y="235"/>
                  </a:cxn>
                  <a:cxn ang="0">
                    <a:pos x="58" y="217"/>
                  </a:cxn>
                  <a:cxn ang="0">
                    <a:pos x="81" y="200"/>
                  </a:cxn>
                  <a:cxn ang="0">
                    <a:pos x="100" y="184"/>
                  </a:cxn>
                  <a:cxn ang="0">
                    <a:pos x="117" y="169"/>
                  </a:cxn>
                  <a:cxn ang="0">
                    <a:pos x="128" y="156"/>
                  </a:cxn>
                  <a:cxn ang="0">
                    <a:pos x="130" y="144"/>
                  </a:cxn>
                  <a:cxn ang="0">
                    <a:pos x="134" y="154"/>
                  </a:cxn>
                  <a:cxn ang="0">
                    <a:pos x="130" y="163"/>
                  </a:cxn>
                  <a:cxn ang="0">
                    <a:pos x="128" y="175"/>
                  </a:cxn>
                  <a:cxn ang="0">
                    <a:pos x="132" y="192"/>
                  </a:cxn>
                  <a:cxn ang="0">
                    <a:pos x="138" y="204"/>
                  </a:cxn>
                  <a:cxn ang="0">
                    <a:pos x="143" y="214"/>
                  </a:cxn>
                  <a:cxn ang="0">
                    <a:pos x="149" y="223"/>
                  </a:cxn>
                  <a:cxn ang="0">
                    <a:pos x="157" y="231"/>
                  </a:cxn>
                  <a:cxn ang="0">
                    <a:pos x="166" y="239"/>
                  </a:cxn>
                  <a:cxn ang="0">
                    <a:pos x="176" y="245"/>
                  </a:cxn>
                  <a:cxn ang="0">
                    <a:pos x="191" y="252"/>
                  </a:cxn>
                  <a:cxn ang="0">
                    <a:pos x="208" y="258"/>
                  </a:cxn>
                  <a:cxn ang="0">
                    <a:pos x="203" y="223"/>
                  </a:cxn>
                  <a:cxn ang="0">
                    <a:pos x="208" y="191"/>
                  </a:cxn>
                  <a:cxn ang="0">
                    <a:pos x="222" y="160"/>
                  </a:cxn>
                  <a:cxn ang="0">
                    <a:pos x="241" y="130"/>
                  </a:cxn>
                  <a:cxn ang="0">
                    <a:pos x="262" y="98"/>
                  </a:cxn>
                  <a:cxn ang="0">
                    <a:pos x="281" y="69"/>
                  </a:cxn>
                  <a:cxn ang="0">
                    <a:pos x="294" y="36"/>
                  </a:cxn>
                  <a:cxn ang="0">
                    <a:pos x="298" y="2"/>
                  </a:cxn>
                  <a:cxn ang="0">
                    <a:pos x="271" y="2"/>
                  </a:cxn>
                  <a:cxn ang="0">
                    <a:pos x="243" y="1"/>
                  </a:cxn>
                  <a:cxn ang="0">
                    <a:pos x="216" y="1"/>
                  </a:cxn>
                  <a:cxn ang="0">
                    <a:pos x="189" y="0"/>
                  </a:cxn>
                  <a:cxn ang="0">
                    <a:pos x="163" y="0"/>
                  </a:cxn>
                  <a:cxn ang="0">
                    <a:pos x="134" y="1"/>
                  </a:cxn>
                  <a:cxn ang="0">
                    <a:pos x="107" y="2"/>
                  </a:cxn>
                  <a:cxn ang="0">
                    <a:pos x="79" y="5"/>
                  </a:cxn>
                  <a:cxn ang="0">
                    <a:pos x="77" y="8"/>
                  </a:cxn>
                  <a:cxn ang="0">
                    <a:pos x="77" y="13"/>
                  </a:cxn>
                  <a:cxn ang="0">
                    <a:pos x="77" y="21"/>
                  </a:cxn>
                  <a:cxn ang="0">
                    <a:pos x="79" y="28"/>
                  </a:cxn>
                </a:cxnLst>
                <a:rect l="0" t="0" r="r" b="b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3" name="Freeform 71"/>
              <p:cNvSpPr>
                <a:spLocks/>
              </p:cNvSpPr>
              <p:nvPr/>
            </p:nvSpPr>
            <p:spPr bwMode="auto">
              <a:xfrm>
                <a:off x="3566" y="2559"/>
                <a:ext cx="258" cy="87"/>
              </a:xfrm>
              <a:custGeom>
                <a:avLst/>
                <a:gdLst/>
                <a:ahLst/>
                <a:cxnLst>
                  <a:cxn ang="0">
                    <a:pos x="130" y="175"/>
                  </a:cxn>
                  <a:cxn ang="0">
                    <a:pos x="157" y="174"/>
                  </a:cxn>
                  <a:cxn ang="0">
                    <a:pos x="180" y="169"/>
                  </a:cxn>
                  <a:cxn ang="0">
                    <a:pos x="201" y="161"/>
                  </a:cxn>
                  <a:cxn ang="0">
                    <a:pos x="220" y="149"/>
                  </a:cxn>
                  <a:cxn ang="0">
                    <a:pos x="237" y="136"/>
                  </a:cxn>
                  <a:cxn ang="0">
                    <a:pos x="248" y="122"/>
                  </a:cxn>
                  <a:cxn ang="0">
                    <a:pos x="256" y="106"/>
                  </a:cxn>
                  <a:cxn ang="0">
                    <a:pos x="258" y="88"/>
                  </a:cxn>
                  <a:cxn ang="0">
                    <a:pos x="256" y="70"/>
                  </a:cxn>
                  <a:cxn ang="0">
                    <a:pos x="248" y="54"/>
                  </a:cxn>
                  <a:cxn ang="0">
                    <a:pos x="237" y="39"/>
                  </a:cxn>
                  <a:cxn ang="0">
                    <a:pos x="220" y="26"/>
                  </a:cxn>
                  <a:cxn ang="0">
                    <a:pos x="201" y="15"/>
                  </a:cxn>
                  <a:cxn ang="0">
                    <a:pos x="180" y="6"/>
                  </a:cxn>
                  <a:cxn ang="0">
                    <a:pos x="157" y="1"/>
                  </a:cxn>
                  <a:cxn ang="0">
                    <a:pos x="130" y="0"/>
                  </a:cxn>
                  <a:cxn ang="0">
                    <a:pos x="103" y="1"/>
                  </a:cxn>
                  <a:cxn ang="0">
                    <a:pos x="78" y="6"/>
                  </a:cxn>
                  <a:cxn ang="0">
                    <a:pos x="57" y="15"/>
                  </a:cxn>
                  <a:cxn ang="0">
                    <a:pos x="38" y="26"/>
                  </a:cxn>
                  <a:cxn ang="0">
                    <a:pos x="21" y="39"/>
                  </a:cxn>
                  <a:cxn ang="0">
                    <a:pos x="10" y="54"/>
                  </a:cxn>
                  <a:cxn ang="0">
                    <a:pos x="2" y="70"/>
                  </a:cxn>
                  <a:cxn ang="0">
                    <a:pos x="0" y="88"/>
                  </a:cxn>
                  <a:cxn ang="0">
                    <a:pos x="2" y="106"/>
                  </a:cxn>
                  <a:cxn ang="0">
                    <a:pos x="10" y="122"/>
                  </a:cxn>
                  <a:cxn ang="0">
                    <a:pos x="21" y="136"/>
                  </a:cxn>
                  <a:cxn ang="0">
                    <a:pos x="38" y="149"/>
                  </a:cxn>
                  <a:cxn ang="0">
                    <a:pos x="57" y="161"/>
                  </a:cxn>
                  <a:cxn ang="0">
                    <a:pos x="78" y="169"/>
                  </a:cxn>
                  <a:cxn ang="0">
                    <a:pos x="103" y="174"/>
                  </a:cxn>
                  <a:cxn ang="0">
                    <a:pos x="130" y="175"/>
                  </a:cxn>
                </a:cxnLst>
                <a:rect l="0" t="0" r="r" b="b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4" name="Freeform 72"/>
              <p:cNvSpPr>
                <a:spLocks/>
              </p:cNvSpPr>
              <p:nvPr/>
            </p:nvSpPr>
            <p:spPr bwMode="auto">
              <a:xfrm>
                <a:off x="3693" y="2603"/>
                <a:ext cx="138" cy="46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18"/>
                  </a:cxn>
                  <a:cxn ang="0">
                    <a:pos x="112" y="33"/>
                  </a:cxn>
                  <a:cxn ang="0">
                    <a:pos x="101" y="46"/>
                  </a:cxn>
                  <a:cxn ang="0">
                    <a:pos x="86" y="59"/>
                  </a:cxn>
                  <a:cxn ang="0">
                    <a:pos x="67" y="69"/>
                  </a:cxn>
                  <a:cxn ang="0">
                    <a:pos x="48" y="77"/>
                  </a:cxn>
                  <a:cxn ang="0">
                    <a:pos x="27" y="82"/>
                  </a:cxn>
                  <a:cxn ang="0">
                    <a:pos x="0" y="82"/>
                  </a:cxn>
                  <a:cxn ang="0">
                    <a:pos x="0" y="92"/>
                  </a:cxn>
                  <a:cxn ang="0">
                    <a:pos x="27" y="90"/>
                  </a:cxn>
                  <a:cxn ang="0">
                    <a:pos x="51" y="85"/>
                  </a:cxn>
                  <a:cxn ang="0">
                    <a:pos x="74" y="77"/>
                  </a:cxn>
                  <a:cxn ang="0">
                    <a:pos x="93" y="64"/>
                  </a:cxn>
                  <a:cxn ang="0">
                    <a:pos x="112" y="51"/>
                  </a:cxn>
                  <a:cxn ang="0">
                    <a:pos x="124" y="35"/>
                  </a:cxn>
                  <a:cxn ang="0">
                    <a:pos x="132" y="18"/>
                  </a:cxn>
                  <a:cxn ang="0">
                    <a:pos x="135" y="0"/>
                  </a:cxn>
                  <a:cxn ang="0">
                    <a:pos x="135" y="0"/>
                  </a:cxn>
                  <a:cxn ang="0">
                    <a:pos x="120" y="0"/>
                  </a:cxn>
                </a:cxnLst>
                <a:rect l="0" t="0" r="r" b="b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5" name="Freeform 73"/>
              <p:cNvSpPr>
                <a:spLocks/>
              </p:cNvSpPr>
              <p:nvPr/>
            </p:nvSpPr>
            <p:spPr bwMode="auto">
              <a:xfrm>
                <a:off x="3693" y="2559"/>
                <a:ext cx="138" cy="4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7" y="10"/>
                  </a:cxn>
                  <a:cxn ang="0">
                    <a:pos x="48" y="15"/>
                  </a:cxn>
                  <a:cxn ang="0">
                    <a:pos x="67" y="24"/>
                  </a:cxn>
                  <a:cxn ang="0">
                    <a:pos x="86" y="33"/>
                  </a:cxn>
                  <a:cxn ang="0">
                    <a:pos x="101" y="46"/>
                  </a:cxn>
                  <a:cxn ang="0">
                    <a:pos x="112" y="61"/>
                  </a:cxn>
                  <a:cxn ang="0">
                    <a:pos x="120" y="75"/>
                  </a:cxn>
                  <a:cxn ang="0">
                    <a:pos x="120" y="93"/>
                  </a:cxn>
                  <a:cxn ang="0">
                    <a:pos x="135" y="93"/>
                  </a:cxn>
                  <a:cxn ang="0">
                    <a:pos x="132" y="75"/>
                  </a:cxn>
                  <a:cxn ang="0">
                    <a:pos x="124" y="58"/>
                  </a:cxn>
                  <a:cxn ang="0">
                    <a:pos x="112" y="41"/>
                  </a:cxn>
                  <a:cxn ang="0">
                    <a:pos x="93" y="28"/>
                  </a:cxn>
                  <a:cxn ang="0">
                    <a:pos x="74" y="16"/>
                  </a:cxn>
                  <a:cxn ang="0">
                    <a:pos x="51" y="7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6" name="Freeform 74"/>
              <p:cNvSpPr>
                <a:spLocks/>
              </p:cNvSpPr>
              <p:nvPr/>
            </p:nvSpPr>
            <p:spPr bwMode="auto">
              <a:xfrm>
                <a:off x="3559" y="2559"/>
                <a:ext cx="134" cy="44"/>
              </a:xfrm>
              <a:custGeom>
                <a:avLst/>
                <a:gdLst/>
                <a:ahLst/>
                <a:cxnLst>
                  <a:cxn ang="0">
                    <a:pos x="15" y="93"/>
                  </a:cxn>
                  <a:cxn ang="0">
                    <a:pos x="15" y="93"/>
                  </a:cxn>
                  <a:cxn ang="0">
                    <a:pos x="15" y="75"/>
                  </a:cxn>
                  <a:cxn ang="0">
                    <a:pos x="22" y="61"/>
                  </a:cxn>
                  <a:cxn ang="0">
                    <a:pos x="34" y="46"/>
                  </a:cxn>
                  <a:cxn ang="0">
                    <a:pos x="49" y="33"/>
                  </a:cxn>
                  <a:cxn ang="0">
                    <a:pos x="68" y="24"/>
                  </a:cxn>
                  <a:cxn ang="0">
                    <a:pos x="87" y="15"/>
                  </a:cxn>
                  <a:cxn ang="0">
                    <a:pos x="110" y="10"/>
                  </a:cxn>
                  <a:cxn ang="0">
                    <a:pos x="137" y="10"/>
                  </a:cxn>
                  <a:cxn ang="0">
                    <a:pos x="137" y="0"/>
                  </a:cxn>
                  <a:cxn ang="0">
                    <a:pos x="110" y="2"/>
                  </a:cxn>
                  <a:cxn ang="0">
                    <a:pos x="84" y="7"/>
                  </a:cxn>
                  <a:cxn ang="0">
                    <a:pos x="61" y="16"/>
                  </a:cxn>
                  <a:cxn ang="0">
                    <a:pos x="42" y="28"/>
                  </a:cxn>
                  <a:cxn ang="0">
                    <a:pos x="22" y="41"/>
                  </a:cxn>
                  <a:cxn ang="0">
                    <a:pos x="11" y="58"/>
                  </a:cxn>
                  <a:cxn ang="0">
                    <a:pos x="3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15" y="93"/>
                  </a:cxn>
                </a:cxnLst>
                <a:rect l="0" t="0" r="r" b="b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7" name="Freeform 75"/>
              <p:cNvSpPr>
                <a:spLocks/>
              </p:cNvSpPr>
              <p:nvPr/>
            </p:nvSpPr>
            <p:spPr bwMode="auto">
              <a:xfrm>
                <a:off x="3559" y="2603"/>
                <a:ext cx="134" cy="46"/>
              </a:xfrm>
              <a:custGeom>
                <a:avLst/>
                <a:gdLst/>
                <a:ahLst/>
                <a:cxnLst>
                  <a:cxn ang="0">
                    <a:pos x="137" y="82"/>
                  </a:cxn>
                  <a:cxn ang="0">
                    <a:pos x="137" y="82"/>
                  </a:cxn>
                  <a:cxn ang="0">
                    <a:pos x="110" y="82"/>
                  </a:cxn>
                  <a:cxn ang="0">
                    <a:pos x="87" y="77"/>
                  </a:cxn>
                  <a:cxn ang="0">
                    <a:pos x="68" y="69"/>
                  </a:cxn>
                  <a:cxn ang="0">
                    <a:pos x="49" y="59"/>
                  </a:cxn>
                  <a:cxn ang="0">
                    <a:pos x="34" y="46"/>
                  </a:cxn>
                  <a:cxn ang="0">
                    <a:pos x="22" y="33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11" y="35"/>
                  </a:cxn>
                  <a:cxn ang="0">
                    <a:pos x="22" y="51"/>
                  </a:cxn>
                  <a:cxn ang="0">
                    <a:pos x="42" y="64"/>
                  </a:cxn>
                  <a:cxn ang="0">
                    <a:pos x="61" y="77"/>
                  </a:cxn>
                  <a:cxn ang="0">
                    <a:pos x="84" y="85"/>
                  </a:cxn>
                  <a:cxn ang="0">
                    <a:pos x="110" y="90"/>
                  </a:cxn>
                  <a:cxn ang="0">
                    <a:pos x="137" y="92"/>
                  </a:cxn>
                  <a:cxn ang="0">
                    <a:pos x="137" y="92"/>
                  </a:cxn>
                  <a:cxn ang="0">
                    <a:pos x="137" y="82"/>
                  </a:cxn>
                </a:cxnLst>
                <a:rect l="0" t="0" r="r" b="b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390668" name="Text Box 76"/>
          <p:cNvSpPr txBox="1">
            <a:spLocks noChangeArrowheads="1"/>
          </p:cNvSpPr>
          <p:nvPr/>
        </p:nvSpPr>
        <p:spPr bwMode="auto">
          <a:xfrm>
            <a:off x="684306" y="346051"/>
            <a:ext cx="53340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fr-FR" altLang="en-US" sz="280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?</a:t>
            </a:r>
            <a:endParaRPr lang="fr-FR" altLang="en-US" sz="2800" i="0" dirty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658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6672263" cy="762000"/>
          </a:xfrm>
        </p:spPr>
        <p:txBody>
          <a:bodyPr>
            <a:normAutofit/>
          </a:bodyPr>
          <a:lstStyle/>
          <a:p>
            <a:r>
              <a:rPr kumimoji="0" lang="en-US" altLang="en-US" dirty="0"/>
              <a:t>The </a:t>
            </a:r>
            <a:r>
              <a:rPr kumimoji="0" lang="en-US" altLang="en-US" sz="2400" dirty="0">
                <a:solidFill>
                  <a:srgbClr val="00CC00"/>
                </a:solidFill>
              </a:rPr>
              <a:t>WHO</a:t>
            </a:r>
            <a:r>
              <a:rPr kumimoji="0" lang="en-US" altLang="en-US" dirty="0">
                <a:solidFill>
                  <a:srgbClr val="00CC00"/>
                </a:solidFill>
              </a:rPr>
              <a:t> </a:t>
            </a:r>
            <a:r>
              <a:rPr kumimoji="0" lang="en-US" altLang="en-US" dirty="0"/>
              <a:t>dimension</a:t>
            </a:r>
          </a:p>
        </p:txBody>
      </p:sp>
      <p:sp>
        <p:nvSpPr>
          <p:cNvPr id="13916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916988" cy="5130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Assign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responsibilities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for the objectives, services, constraints among system-to-be components</a:t>
            </a:r>
          </a:p>
          <a:p>
            <a:pPr lvl="1">
              <a:defRPr/>
            </a:pPr>
            <a:r>
              <a:rPr lang="en-US" dirty="0"/>
              <a:t>based on their capabilities and on the system’s objectives</a:t>
            </a:r>
          </a:p>
          <a:p>
            <a:pPr lvl="1">
              <a:defRPr/>
            </a:pPr>
            <a:r>
              <a:rPr lang="en-US" dirty="0"/>
              <a:t>yielding the software-environment boundary</a:t>
            </a:r>
          </a:p>
          <a:p>
            <a:pPr>
              <a:lnSpc>
                <a:spcPct val="13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Example:  airport train control</a:t>
            </a:r>
          </a:p>
          <a:p>
            <a:pPr lvl="1">
              <a:defRPr/>
            </a:pPr>
            <a:r>
              <a:rPr lang="en-US" sz="2000" dirty="0">
                <a:solidFill>
                  <a:srgbClr val="5F5F5F"/>
                </a:solidFill>
                <a:latin typeface="Arial" pitchFamily="34" charset="0"/>
              </a:rPr>
              <a:t>“Safe train acceleration”</a:t>
            </a:r>
            <a:r>
              <a:rPr lang="en-US" dirty="0"/>
              <a:t> ...  under direct responsibility of software-to-be </a:t>
            </a:r>
            <a:r>
              <a:rPr lang="en-US" sz="2000" dirty="0"/>
              <a:t>(driverless option)</a:t>
            </a:r>
            <a:r>
              <a:rPr lang="en-US" dirty="0"/>
              <a:t>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dirty="0"/>
              <a:t> of driver following software indications ?</a:t>
            </a:r>
          </a:p>
          <a:p>
            <a:pPr lvl="1">
              <a:defRPr/>
            </a:pPr>
            <a:r>
              <a:rPr lang="en-US" sz="2000" dirty="0">
                <a:solidFill>
                  <a:srgbClr val="5F5F5F"/>
                </a:solidFill>
                <a:latin typeface="Arial" pitchFamily="34" charset="0"/>
              </a:rPr>
              <a:t>“Accurate estimation of train speed/position”</a:t>
            </a:r>
            <a:r>
              <a:rPr lang="en-US" dirty="0"/>
              <a:t> ... under responsibility of tracking system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dirty="0"/>
              <a:t> of preceding train ? </a:t>
            </a: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Difficulties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/>
              <a:t>Evaluate alternative options to decide on the right degree of automation</a:t>
            </a:r>
          </a:p>
        </p:txBody>
      </p:sp>
      <p:graphicFrame>
        <p:nvGraphicFramePr>
          <p:cNvPr id="3074" name="Object 76"/>
          <p:cNvGraphicFramePr>
            <a:graphicFrameLocks noChangeAspect="1"/>
          </p:cNvGraphicFramePr>
          <p:nvPr/>
        </p:nvGraphicFramePr>
        <p:xfrm>
          <a:off x="76200" y="142875"/>
          <a:ext cx="685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Clip" r:id="rId3" imgW="1259640" imgH="1137240" progId="MS_ClipArt_Gallery.2">
                  <p:embed/>
                </p:oleObj>
              </mc:Choice>
              <mc:Fallback>
                <p:oleObj name="Clip" r:id="rId3" imgW="1259640" imgH="113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42875"/>
                        <a:ext cx="685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1693" name="Text Box 77"/>
          <p:cNvSpPr txBox="1">
            <a:spLocks noChangeArrowheads="1"/>
          </p:cNvSpPr>
          <p:nvPr/>
        </p:nvSpPr>
        <p:spPr bwMode="auto">
          <a:xfrm>
            <a:off x="609600" y="106363"/>
            <a:ext cx="53340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fr-FR" altLang="en-US" sz="28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?</a:t>
            </a:r>
            <a:endParaRPr lang="fr-FR" altLang="en-US" sz="2800" i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graphicFrame>
        <p:nvGraphicFramePr>
          <p:cNvPr id="3075" name="Object 78"/>
          <p:cNvGraphicFramePr>
            <a:graphicFrameLocks noChangeAspect="1"/>
          </p:cNvGraphicFramePr>
          <p:nvPr/>
        </p:nvGraphicFramePr>
        <p:xfrm>
          <a:off x="1068388" y="106363"/>
          <a:ext cx="684212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Clip" r:id="rId5" imgW="762480" imgH="730440" progId="MS_ClipArt_Gallery.2">
                  <p:embed/>
                </p:oleObj>
              </mc:Choice>
              <mc:Fallback>
                <p:oleObj name="Clip" r:id="rId5" imgW="762480" imgH="7304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06363"/>
                        <a:ext cx="684212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609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34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Ex: </a:t>
            </a:r>
            <a:r>
              <a:rPr lang="en-US" sz="2000" b="1" i="1" dirty="0"/>
              <a:t>(Let’s Discuss …)</a:t>
            </a:r>
            <a:br>
              <a:rPr lang="en-US" sz="2000" b="1" i="1" dirty="0"/>
            </a:br>
            <a:r>
              <a:rPr lang="en-US" sz="2400" dirty="0" err="1"/>
              <a:t>SCOPe</a:t>
            </a:r>
            <a:r>
              <a:rPr lang="en-US" sz="2400" dirty="0"/>
              <a:t> of RE :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00CC00"/>
                </a:solidFill>
              </a:rPr>
              <a:t>WHY</a:t>
            </a:r>
            <a:r>
              <a:rPr lang="en-US" altLang="en-US" sz="2400" dirty="0">
                <a:solidFill>
                  <a:srgbClr val="00CC00"/>
                </a:solidFill>
              </a:rPr>
              <a:t>, </a:t>
            </a:r>
            <a:r>
              <a:rPr lang="en-US" altLang="en-US" sz="2400" i="1" dirty="0">
                <a:solidFill>
                  <a:srgbClr val="00CC00"/>
                </a:solidFill>
              </a:rPr>
              <a:t>WHAT</a:t>
            </a:r>
            <a:r>
              <a:rPr lang="en-US" altLang="en-US" sz="2400" dirty="0">
                <a:solidFill>
                  <a:srgbClr val="00CC00"/>
                </a:solidFill>
              </a:rPr>
              <a:t>, </a:t>
            </a:r>
            <a:r>
              <a:rPr lang="en-US" altLang="en-US" sz="2400" i="1" dirty="0">
                <a:solidFill>
                  <a:srgbClr val="00CC00"/>
                </a:solidFill>
              </a:rPr>
              <a:t>WHO</a:t>
            </a:r>
            <a:r>
              <a:rPr lang="en-US" altLang="en-US" sz="2400" dirty="0">
                <a:solidFill>
                  <a:srgbClr val="00CC00"/>
                </a:solidFill>
              </a:rPr>
              <a:t> </a:t>
            </a:r>
            <a:r>
              <a:rPr lang="en-US" altLang="en-US" sz="2400" dirty="0"/>
              <a:t> dimensions for a library system </a:t>
            </a:r>
            <a:endParaRPr lang="en-MY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–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–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WHO –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314069"/>
              </p:ext>
            </p:extLst>
          </p:nvPr>
        </p:nvGraphicFramePr>
        <p:xfrm>
          <a:off x="7315200" y="381000"/>
          <a:ext cx="10445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Clip" r:id="rId3" imgW="1633118" imgH="1818742" progId="MS_ClipArt_Gallery.2">
                  <p:embed/>
                </p:oleObj>
              </mc:Choice>
              <mc:Fallback>
                <p:oleObj name="Clip" r:id="rId3" imgW="1633118" imgH="1818742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81000"/>
                        <a:ext cx="10445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17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5867400" cy="1371600"/>
          </a:xfrm>
        </p:spPr>
        <p:txBody>
          <a:bodyPr>
            <a:normAutofit/>
          </a:bodyPr>
          <a:lstStyle/>
          <a:p>
            <a:r>
              <a:rPr lang="en-US" altLang="en-US" dirty="0"/>
              <a:t>Categories of requirements  (1)</a:t>
            </a:r>
          </a:p>
        </p:txBody>
      </p:sp>
      <p:sp>
        <p:nvSpPr>
          <p:cNvPr id="1426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763000" cy="47244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Functional requirements: </a:t>
            </a:r>
          </a:p>
          <a:p>
            <a:r>
              <a:rPr lang="en-US" altLang="en-US" sz="2200" dirty="0"/>
              <a:t>- prescribe what </a:t>
            </a:r>
            <a:r>
              <a:rPr lang="en-US" altLang="en-US" sz="2200" dirty="0">
                <a:solidFill>
                  <a:srgbClr val="FF00FF"/>
                </a:solidFill>
              </a:rPr>
              <a:t>services</a:t>
            </a:r>
            <a:r>
              <a:rPr lang="en-US" altLang="en-US" sz="2200" dirty="0"/>
              <a:t> the software-to-be should  provide</a:t>
            </a:r>
          </a:p>
          <a:p>
            <a:pPr lvl="1"/>
            <a:r>
              <a:rPr lang="en-US" altLang="en-US" sz="2200" dirty="0"/>
              <a:t>capture intended software effects on environment, applicability conditions</a:t>
            </a:r>
          </a:p>
          <a:p>
            <a:pPr lvl="1">
              <a:lnSpc>
                <a:spcPct val="100000"/>
              </a:lnSpc>
            </a:pPr>
            <a:r>
              <a:rPr lang="en-US" altLang="en-US" sz="2200" dirty="0"/>
              <a:t>units of functionality resulting from software operations</a:t>
            </a:r>
          </a:p>
          <a:p>
            <a:pPr lvl="1">
              <a:lnSpc>
                <a:spcPct val="100000"/>
              </a:lnSpc>
            </a:pPr>
            <a:r>
              <a:rPr lang="en-US" altLang="en-US" sz="2200" dirty="0" err="1">
                <a:solidFill>
                  <a:srgbClr val="5F5F5F"/>
                </a:solidFill>
                <a:latin typeface="Arial" pitchFamily="34" charset="0"/>
              </a:rPr>
              <a:t>Eg</a:t>
            </a:r>
            <a:r>
              <a:rPr lang="en-US" altLang="en-US" sz="2200" dirty="0">
                <a:solidFill>
                  <a:srgbClr val="5F5F5F"/>
                </a:solidFill>
                <a:latin typeface="Arial" pitchFamily="34" charset="0"/>
              </a:rPr>
              <a:t>: “The software shall control the acceleration of all trains”</a:t>
            </a:r>
            <a:endParaRPr lang="en-US" alt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191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5867400" cy="1371600"/>
          </a:xfrm>
        </p:spPr>
        <p:txBody>
          <a:bodyPr>
            <a:normAutofit/>
          </a:bodyPr>
          <a:lstStyle/>
          <a:p>
            <a:r>
              <a:rPr lang="en-US" altLang="en-US" dirty="0"/>
              <a:t>Categories of requirements (2)</a:t>
            </a:r>
          </a:p>
        </p:txBody>
      </p:sp>
      <p:sp>
        <p:nvSpPr>
          <p:cNvPr id="1426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63000" cy="49784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Non-functional requirements: </a:t>
            </a:r>
            <a:r>
              <a:rPr lang="en-US" altLang="en-US" sz="2800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en-US" sz="2200" dirty="0"/>
              <a:t>- constrain how such services should be provided</a:t>
            </a:r>
          </a:p>
          <a:p>
            <a:pPr lvl="1">
              <a:lnSpc>
                <a:spcPct val="100000"/>
              </a:lnSpc>
            </a:pPr>
            <a:r>
              <a:rPr lang="en-US" altLang="en-US" sz="2200" dirty="0"/>
              <a:t>Defines constrains on the way the software should satisfy its functional requirements/ on the way it should be developed  </a:t>
            </a:r>
          </a:p>
          <a:p>
            <a:pPr lvl="1"/>
            <a:r>
              <a:rPr lang="en-US" altLang="en-US" sz="2200" i="1" dirty="0" err="1"/>
              <a:t>Eg</a:t>
            </a:r>
            <a:r>
              <a:rPr lang="en-US" altLang="en-US" sz="2200" i="1" dirty="0"/>
              <a:t>:  </a:t>
            </a:r>
            <a:r>
              <a:rPr lang="en-US" altLang="en-US" sz="2200" i="1" dirty="0">
                <a:latin typeface="Arial" pitchFamily="34" charset="0"/>
              </a:rPr>
              <a:t>“Acceleration commands shall be issued every 3 seconds to every train”</a:t>
            </a:r>
          </a:p>
          <a:p>
            <a:pPr lvl="1"/>
            <a:r>
              <a:rPr lang="en-US" altLang="en-US" sz="2200" dirty="0">
                <a:latin typeface="Arial" pitchFamily="34" charset="0"/>
              </a:rPr>
              <a:t>Figure in next slide outlines one typical classification of non-functional requirements, </a:t>
            </a:r>
            <a:r>
              <a:rPr lang="en-US" altLang="en-US" sz="2200" dirty="0" err="1">
                <a:latin typeface="Arial" pitchFamily="34" charset="0"/>
              </a:rPr>
              <a:t>ie</a:t>
            </a:r>
            <a:r>
              <a:rPr lang="en-US" altLang="en-US" sz="2200" dirty="0">
                <a:latin typeface="Arial" pitchFamily="34" charset="0"/>
              </a:rPr>
              <a:t>..   </a:t>
            </a:r>
            <a:endParaRPr lang="en-US" altLang="en-US" sz="2200" dirty="0"/>
          </a:p>
          <a:p>
            <a:pPr lvl="1">
              <a:lnSpc>
                <a:spcPct val="100000"/>
              </a:lnSpc>
            </a:pP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Quality</a:t>
            </a:r>
            <a:r>
              <a:rPr lang="en-US" altLang="en-US" sz="2200" dirty="0"/>
              <a:t> requirements: safety, security, accuracy, time/space performance, usability, ...</a:t>
            </a:r>
          </a:p>
          <a:p>
            <a:pPr lvl="1">
              <a:lnSpc>
                <a:spcPct val="100000"/>
              </a:lnSpc>
            </a:pP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Compliance </a:t>
            </a:r>
            <a:r>
              <a:rPr lang="en-US" altLang="en-US" sz="2200" dirty="0"/>
              <a:t>requirements: …</a:t>
            </a:r>
          </a:p>
          <a:p>
            <a:pPr lvl="1">
              <a:lnSpc>
                <a:spcPct val="100000"/>
              </a:lnSpc>
            </a:pP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Architectural </a:t>
            </a:r>
            <a:r>
              <a:rPr lang="en-US" altLang="en-US" sz="2200" dirty="0"/>
              <a:t>requirements: …</a:t>
            </a:r>
          </a:p>
          <a:p>
            <a:pPr lvl="1">
              <a:lnSpc>
                <a:spcPct val="100000"/>
              </a:lnSpc>
            </a:pP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Development </a:t>
            </a:r>
            <a:r>
              <a:rPr lang="en-US" altLang="en-US" sz="2200" dirty="0"/>
              <a:t>requirements: …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5387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77" name="Rectangle 69"/>
          <p:cNvSpPr>
            <a:spLocks noChangeArrowheads="1"/>
          </p:cNvSpPr>
          <p:nvPr/>
        </p:nvSpPr>
        <p:spPr bwMode="auto">
          <a:xfrm>
            <a:off x="121841" y="894160"/>
            <a:ext cx="8881268" cy="3780630"/>
          </a:xfrm>
          <a:prstGeom prst="rect">
            <a:avLst/>
          </a:prstGeom>
          <a:solidFill>
            <a:srgbClr val="E2E5FA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77534"/>
            <a:ext cx="8653463" cy="762000"/>
          </a:xfrm>
        </p:spPr>
        <p:txBody>
          <a:bodyPr>
            <a:noAutofit/>
          </a:bodyPr>
          <a:lstStyle/>
          <a:p>
            <a:r>
              <a:rPr lang="en-US" altLang="en-US" sz="3000" dirty="0"/>
              <a:t>A taxonomy of non-functional requirements</a:t>
            </a:r>
          </a:p>
        </p:txBody>
      </p:sp>
      <p:sp>
        <p:nvSpPr>
          <p:cNvPr id="34909" name="Rectangle 67"/>
          <p:cNvSpPr>
            <a:spLocks noGrp="1" noChangeArrowheads="1"/>
          </p:cNvSpPr>
          <p:nvPr>
            <p:ph idx="1"/>
          </p:nvPr>
        </p:nvSpPr>
        <p:spPr>
          <a:xfrm>
            <a:off x="199284" y="4662682"/>
            <a:ext cx="8697912" cy="2119117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en-US" sz="1700" i="1" dirty="0"/>
              <a:t>                                   (See definitions and examples in the book)</a:t>
            </a:r>
          </a:p>
          <a:p>
            <a:endParaRPr lang="en-US" altLang="en-US" sz="2000" i="1" dirty="0"/>
          </a:p>
          <a:p>
            <a:pPr marL="342900" indent="-34290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FF0000"/>
                </a:solidFill>
              </a:rPr>
              <a:t>No clear-cut boundaries, possible overlaps …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en-US" sz="2000" dirty="0"/>
              <a:t>Functional/non-functional:  </a:t>
            </a:r>
            <a:r>
              <a:rPr lang="en-US" altLang="en-US" sz="1800" dirty="0"/>
              <a:t>e.g.</a:t>
            </a:r>
            <a:r>
              <a:rPr lang="en-US" altLang="en-US" sz="2000" dirty="0"/>
              <a:t> functional </a:t>
            </a:r>
            <a:r>
              <a:rPr lang="en-US" altLang="en-US" sz="2000" dirty="0" err="1"/>
              <a:t>reqs</a:t>
            </a:r>
            <a:r>
              <a:rPr lang="en-US" altLang="en-US" sz="2000" dirty="0"/>
              <a:t> for firewall management are security-related (non functional </a:t>
            </a:r>
            <a:r>
              <a:rPr lang="en-US" altLang="en-US" sz="2000" dirty="0" err="1"/>
              <a:t>req</a:t>
            </a:r>
            <a:r>
              <a:rPr lang="en-US" altLang="en-US" sz="2000" dirty="0"/>
              <a:t>) 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en-US" sz="2000" dirty="0"/>
              <a:t>Non-functional overlaps:  </a:t>
            </a:r>
            <a:r>
              <a:rPr lang="en-US" altLang="en-US" sz="1800" dirty="0"/>
              <a:t>e.g.</a:t>
            </a:r>
            <a:r>
              <a:rPr lang="en-US" altLang="en-US" sz="2000" dirty="0"/>
              <a:t> </a:t>
            </a:r>
            <a:r>
              <a:rPr lang="en-US" altLang="en-US" sz="1800" dirty="0">
                <a:solidFill>
                  <a:srgbClr val="5F5F5F"/>
                </a:solidFill>
              </a:rPr>
              <a:t>“high frequency of train commands”</a:t>
            </a:r>
            <a:r>
              <a:rPr lang="en-US" altLang="en-US" sz="2000" dirty="0"/>
              <a:t> is related to performance and safety</a:t>
            </a:r>
          </a:p>
        </p:txBody>
      </p:sp>
      <p:sp>
        <p:nvSpPr>
          <p:cNvPr id="1425479" name="Rectangle 71"/>
          <p:cNvSpPr>
            <a:spLocks noChangeArrowheads="1"/>
          </p:cNvSpPr>
          <p:nvPr/>
        </p:nvSpPr>
        <p:spPr bwMode="auto">
          <a:xfrm>
            <a:off x="3892550" y="884238"/>
            <a:ext cx="241617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0" name="Rectangle 72"/>
          <p:cNvSpPr>
            <a:spLocks noChangeArrowheads="1"/>
          </p:cNvSpPr>
          <p:nvPr/>
        </p:nvSpPr>
        <p:spPr bwMode="auto">
          <a:xfrm>
            <a:off x="3971925" y="965200"/>
            <a:ext cx="2441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Non-Functional Requirement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1" name="Rectangle 73"/>
          <p:cNvSpPr>
            <a:spLocks noChangeArrowheads="1"/>
          </p:cNvSpPr>
          <p:nvPr/>
        </p:nvSpPr>
        <p:spPr bwMode="auto">
          <a:xfrm>
            <a:off x="1441450" y="1587500"/>
            <a:ext cx="17065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2" name="Rectangle 74"/>
          <p:cNvSpPr>
            <a:spLocks noChangeArrowheads="1"/>
          </p:cNvSpPr>
          <p:nvPr/>
        </p:nvSpPr>
        <p:spPr bwMode="auto">
          <a:xfrm>
            <a:off x="1622425" y="1666875"/>
            <a:ext cx="14874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Quality of Service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3" name="Rectangle 75"/>
          <p:cNvSpPr>
            <a:spLocks noChangeArrowheads="1"/>
          </p:cNvSpPr>
          <p:nvPr/>
        </p:nvSpPr>
        <p:spPr bwMode="auto">
          <a:xfrm>
            <a:off x="3411538" y="1587500"/>
            <a:ext cx="139858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4" name="Rectangle 76"/>
          <p:cNvSpPr>
            <a:spLocks noChangeArrowheads="1"/>
          </p:cNvSpPr>
          <p:nvPr/>
        </p:nvSpPr>
        <p:spPr bwMode="auto">
          <a:xfrm>
            <a:off x="3575050" y="1666875"/>
            <a:ext cx="1009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 dirty="0">
                <a:solidFill>
                  <a:schemeClr val="tx1"/>
                </a:solidFill>
                <a:latin typeface="Helvetica" charset="0"/>
              </a:rPr>
              <a:t>Compliance</a:t>
            </a:r>
            <a:endParaRPr lang="en-US" altLang="en-US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5" name="Rectangle 77"/>
          <p:cNvSpPr>
            <a:spLocks noChangeArrowheads="1"/>
          </p:cNvSpPr>
          <p:nvPr/>
        </p:nvSpPr>
        <p:spPr bwMode="auto">
          <a:xfrm>
            <a:off x="4805363" y="1587500"/>
            <a:ext cx="21621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6" name="Rectangle 78"/>
          <p:cNvSpPr>
            <a:spLocks noChangeArrowheads="1"/>
          </p:cNvSpPr>
          <p:nvPr/>
        </p:nvSpPr>
        <p:spPr bwMode="auto">
          <a:xfrm>
            <a:off x="4725780" y="1658368"/>
            <a:ext cx="2108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 dirty="0">
                <a:solidFill>
                  <a:schemeClr val="tx1"/>
                </a:solidFill>
                <a:latin typeface="Helvetica" charset="0"/>
              </a:rPr>
              <a:t>Architectural Constraint</a:t>
            </a:r>
            <a:endParaRPr lang="en-US" altLang="en-US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7" name="Rectangle 79"/>
          <p:cNvSpPr>
            <a:spLocks noChangeArrowheads="1"/>
          </p:cNvSpPr>
          <p:nvPr/>
        </p:nvSpPr>
        <p:spPr bwMode="auto">
          <a:xfrm>
            <a:off x="6908800" y="1587500"/>
            <a:ext cx="20955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8" name="Rectangle 80"/>
          <p:cNvSpPr>
            <a:spLocks noChangeArrowheads="1"/>
          </p:cNvSpPr>
          <p:nvPr/>
        </p:nvSpPr>
        <p:spPr bwMode="auto">
          <a:xfrm>
            <a:off x="6834981" y="1643063"/>
            <a:ext cx="20462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 dirty="0">
                <a:solidFill>
                  <a:schemeClr val="tx1"/>
                </a:solidFill>
                <a:latin typeface="Helvetica" charset="0"/>
              </a:rPr>
              <a:t>Development Constraint</a:t>
            </a:r>
            <a:endParaRPr lang="en-US" altLang="en-US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9" name="Rectangle 81"/>
          <p:cNvSpPr>
            <a:spLocks noChangeArrowheads="1"/>
          </p:cNvSpPr>
          <p:nvPr/>
        </p:nvSpPr>
        <p:spPr bwMode="auto">
          <a:xfrm>
            <a:off x="153988" y="3363913"/>
            <a:ext cx="11049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0" name="Rectangle 82"/>
          <p:cNvSpPr>
            <a:spLocks noChangeArrowheads="1"/>
          </p:cNvSpPr>
          <p:nvPr/>
        </p:nvSpPr>
        <p:spPr bwMode="auto">
          <a:xfrm>
            <a:off x="155575" y="3384550"/>
            <a:ext cx="1195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Confidentiality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1" name="Rectangle 83"/>
          <p:cNvSpPr>
            <a:spLocks noChangeArrowheads="1"/>
          </p:cNvSpPr>
          <p:nvPr/>
        </p:nvSpPr>
        <p:spPr bwMode="auto">
          <a:xfrm>
            <a:off x="1227138" y="3363913"/>
            <a:ext cx="7540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2" name="Rectangle 84"/>
          <p:cNvSpPr>
            <a:spLocks noChangeArrowheads="1"/>
          </p:cNvSpPr>
          <p:nvPr/>
        </p:nvSpPr>
        <p:spPr bwMode="auto">
          <a:xfrm>
            <a:off x="1317625" y="3384550"/>
            <a:ext cx="673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Integrity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3" name="Rectangle 85"/>
          <p:cNvSpPr>
            <a:spLocks noChangeArrowheads="1"/>
          </p:cNvSpPr>
          <p:nvPr/>
        </p:nvSpPr>
        <p:spPr bwMode="auto">
          <a:xfrm>
            <a:off x="1951038" y="3379788"/>
            <a:ext cx="954087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4" name="Rectangle 86"/>
          <p:cNvSpPr>
            <a:spLocks noChangeArrowheads="1"/>
          </p:cNvSpPr>
          <p:nvPr/>
        </p:nvSpPr>
        <p:spPr bwMode="auto">
          <a:xfrm>
            <a:off x="2038350" y="3400425"/>
            <a:ext cx="89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Availability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5" name="Rectangle 87"/>
          <p:cNvSpPr>
            <a:spLocks noChangeArrowheads="1"/>
          </p:cNvSpPr>
          <p:nvPr/>
        </p:nvSpPr>
        <p:spPr bwMode="auto">
          <a:xfrm>
            <a:off x="5799138" y="2474913"/>
            <a:ext cx="11811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6" name="Rectangle 88"/>
          <p:cNvSpPr>
            <a:spLocks noChangeArrowheads="1"/>
          </p:cNvSpPr>
          <p:nvPr/>
        </p:nvSpPr>
        <p:spPr bwMode="auto">
          <a:xfrm>
            <a:off x="5970588" y="2555875"/>
            <a:ext cx="955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Distribution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7" name="Rectangle 89"/>
          <p:cNvSpPr>
            <a:spLocks noChangeArrowheads="1"/>
          </p:cNvSpPr>
          <p:nvPr/>
        </p:nvSpPr>
        <p:spPr bwMode="auto">
          <a:xfrm>
            <a:off x="4632325" y="2474913"/>
            <a:ext cx="1316038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8" name="Rectangle 90"/>
          <p:cNvSpPr>
            <a:spLocks noChangeArrowheads="1"/>
          </p:cNvSpPr>
          <p:nvPr/>
        </p:nvSpPr>
        <p:spPr bwMode="auto">
          <a:xfrm>
            <a:off x="4891088" y="2555875"/>
            <a:ext cx="912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Installation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9" name="Rectangle 91"/>
          <p:cNvSpPr>
            <a:spLocks noChangeArrowheads="1"/>
          </p:cNvSpPr>
          <p:nvPr/>
        </p:nvSpPr>
        <p:spPr bwMode="auto">
          <a:xfrm>
            <a:off x="87313" y="2474913"/>
            <a:ext cx="84931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0" name="Rectangle 92"/>
          <p:cNvSpPr>
            <a:spLocks noChangeArrowheads="1"/>
          </p:cNvSpPr>
          <p:nvPr/>
        </p:nvSpPr>
        <p:spPr bwMode="auto">
          <a:xfrm>
            <a:off x="293688" y="2555875"/>
            <a:ext cx="5349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Safety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1" name="Rectangle 93"/>
          <p:cNvSpPr>
            <a:spLocks noChangeArrowheads="1"/>
          </p:cNvSpPr>
          <p:nvPr/>
        </p:nvSpPr>
        <p:spPr bwMode="auto">
          <a:xfrm>
            <a:off x="731838" y="2474913"/>
            <a:ext cx="96837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2" name="Rectangle 94"/>
          <p:cNvSpPr>
            <a:spLocks noChangeArrowheads="1"/>
          </p:cNvSpPr>
          <p:nvPr/>
        </p:nvSpPr>
        <p:spPr bwMode="auto">
          <a:xfrm>
            <a:off x="925513" y="2555875"/>
            <a:ext cx="6842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Security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3" name="Rectangle 95"/>
          <p:cNvSpPr>
            <a:spLocks noChangeArrowheads="1"/>
          </p:cNvSpPr>
          <p:nvPr/>
        </p:nvSpPr>
        <p:spPr bwMode="auto">
          <a:xfrm>
            <a:off x="3814763" y="4187825"/>
            <a:ext cx="11033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4" name="Rectangle 96"/>
          <p:cNvSpPr>
            <a:spLocks noChangeArrowheads="1"/>
          </p:cNvSpPr>
          <p:nvPr/>
        </p:nvSpPr>
        <p:spPr bwMode="auto">
          <a:xfrm>
            <a:off x="4059238" y="4271963"/>
            <a:ext cx="71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Usability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5" name="Rectangle 97"/>
          <p:cNvSpPr>
            <a:spLocks noChangeArrowheads="1"/>
          </p:cNvSpPr>
          <p:nvPr/>
        </p:nvSpPr>
        <p:spPr bwMode="auto">
          <a:xfrm>
            <a:off x="2366963" y="2474913"/>
            <a:ext cx="131762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6" name="Rectangle 98"/>
          <p:cNvSpPr>
            <a:spLocks noChangeArrowheads="1"/>
          </p:cNvSpPr>
          <p:nvPr/>
        </p:nvSpPr>
        <p:spPr bwMode="auto">
          <a:xfrm>
            <a:off x="2540000" y="2555875"/>
            <a:ext cx="109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Performance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7" name="Rectangle 99"/>
          <p:cNvSpPr>
            <a:spLocks noChangeArrowheads="1"/>
          </p:cNvSpPr>
          <p:nvPr/>
        </p:nvSpPr>
        <p:spPr bwMode="auto">
          <a:xfrm>
            <a:off x="1509713" y="2474913"/>
            <a:ext cx="1062037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8" name="Rectangle 100"/>
          <p:cNvSpPr>
            <a:spLocks noChangeArrowheads="1"/>
          </p:cNvSpPr>
          <p:nvPr/>
        </p:nvSpPr>
        <p:spPr bwMode="auto">
          <a:xfrm>
            <a:off x="1692275" y="2555875"/>
            <a:ext cx="814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Reliability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9" name="Rectangle 101"/>
          <p:cNvSpPr>
            <a:spLocks noChangeArrowheads="1"/>
          </p:cNvSpPr>
          <p:nvPr/>
        </p:nvSpPr>
        <p:spPr bwMode="auto">
          <a:xfrm>
            <a:off x="7858125" y="2452688"/>
            <a:ext cx="13430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0" name="Rectangle 102"/>
          <p:cNvSpPr>
            <a:spLocks noChangeArrowheads="1"/>
          </p:cNvSpPr>
          <p:nvPr/>
        </p:nvSpPr>
        <p:spPr bwMode="auto">
          <a:xfrm>
            <a:off x="7797800" y="2474913"/>
            <a:ext cx="1206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 dirty="0">
                <a:solidFill>
                  <a:schemeClr val="tx1"/>
                </a:solidFill>
                <a:latin typeface="Helvetica" charset="0"/>
              </a:rPr>
              <a:t>Maintainability</a:t>
            </a:r>
            <a:endParaRPr lang="en-US" altLang="en-US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1" name="Rectangle 103"/>
          <p:cNvSpPr>
            <a:spLocks noChangeArrowheads="1"/>
          </p:cNvSpPr>
          <p:nvPr/>
        </p:nvSpPr>
        <p:spPr bwMode="auto">
          <a:xfrm>
            <a:off x="6826250" y="2466975"/>
            <a:ext cx="76676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2" name="Rectangle 104"/>
          <p:cNvSpPr>
            <a:spLocks noChangeArrowheads="1"/>
          </p:cNvSpPr>
          <p:nvPr/>
        </p:nvSpPr>
        <p:spPr bwMode="auto">
          <a:xfrm>
            <a:off x="7058025" y="2547938"/>
            <a:ext cx="3921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Cost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3" name="Rectangle 105"/>
          <p:cNvSpPr>
            <a:spLocks noChangeArrowheads="1"/>
          </p:cNvSpPr>
          <p:nvPr/>
        </p:nvSpPr>
        <p:spPr bwMode="auto">
          <a:xfrm>
            <a:off x="2898775" y="3389313"/>
            <a:ext cx="60801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4" name="Rectangle 106"/>
          <p:cNvSpPr>
            <a:spLocks noChangeArrowheads="1"/>
          </p:cNvSpPr>
          <p:nvPr/>
        </p:nvSpPr>
        <p:spPr bwMode="auto">
          <a:xfrm>
            <a:off x="3036888" y="3406775"/>
            <a:ext cx="4238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Time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5" name="Rectangle 107"/>
          <p:cNvSpPr>
            <a:spLocks noChangeArrowheads="1"/>
          </p:cNvSpPr>
          <p:nvPr/>
        </p:nvSpPr>
        <p:spPr bwMode="auto">
          <a:xfrm>
            <a:off x="3435350" y="3389313"/>
            <a:ext cx="647700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6" name="Rectangle 108"/>
          <p:cNvSpPr>
            <a:spLocks noChangeArrowheads="1"/>
          </p:cNvSpPr>
          <p:nvPr/>
        </p:nvSpPr>
        <p:spPr bwMode="auto">
          <a:xfrm>
            <a:off x="3538538" y="3406775"/>
            <a:ext cx="5413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Space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7" name="Rectangle 109"/>
          <p:cNvSpPr>
            <a:spLocks noChangeArrowheads="1"/>
          </p:cNvSpPr>
          <p:nvPr/>
        </p:nvSpPr>
        <p:spPr bwMode="auto">
          <a:xfrm>
            <a:off x="6919913" y="2919413"/>
            <a:ext cx="982662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8" name="Rectangle 110"/>
          <p:cNvSpPr>
            <a:spLocks noChangeArrowheads="1"/>
          </p:cNvSpPr>
          <p:nvPr/>
        </p:nvSpPr>
        <p:spPr bwMode="auto">
          <a:xfrm>
            <a:off x="7086600" y="2998788"/>
            <a:ext cx="755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Deadline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9" name="Line 111"/>
          <p:cNvSpPr>
            <a:spLocks noChangeShapeType="1"/>
          </p:cNvSpPr>
          <p:nvPr/>
        </p:nvSpPr>
        <p:spPr bwMode="auto">
          <a:xfrm flipV="1">
            <a:off x="2809875" y="1257300"/>
            <a:ext cx="1601788" cy="3857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0" name="Line 112"/>
          <p:cNvSpPr>
            <a:spLocks noChangeShapeType="1"/>
          </p:cNvSpPr>
          <p:nvPr/>
        </p:nvSpPr>
        <p:spPr bwMode="auto">
          <a:xfrm flipV="1">
            <a:off x="4349750" y="1271588"/>
            <a:ext cx="517525" cy="390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1" name="Line 113"/>
          <p:cNvSpPr>
            <a:spLocks noChangeShapeType="1"/>
          </p:cNvSpPr>
          <p:nvPr/>
        </p:nvSpPr>
        <p:spPr bwMode="auto">
          <a:xfrm flipH="1" flipV="1">
            <a:off x="5335588" y="1271588"/>
            <a:ext cx="287337" cy="3714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2" name="Line 114"/>
          <p:cNvSpPr>
            <a:spLocks noChangeShapeType="1"/>
          </p:cNvSpPr>
          <p:nvPr/>
        </p:nvSpPr>
        <p:spPr bwMode="auto">
          <a:xfrm flipH="1" flipV="1">
            <a:off x="5940425" y="1287463"/>
            <a:ext cx="1558925" cy="3413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3" name="Line 115"/>
          <p:cNvSpPr>
            <a:spLocks noChangeShapeType="1"/>
          </p:cNvSpPr>
          <p:nvPr/>
        </p:nvSpPr>
        <p:spPr bwMode="auto">
          <a:xfrm flipV="1">
            <a:off x="7486650" y="2062163"/>
            <a:ext cx="47625" cy="9064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4" name="Line 116"/>
          <p:cNvSpPr>
            <a:spLocks noChangeShapeType="1"/>
          </p:cNvSpPr>
          <p:nvPr/>
        </p:nvSpPr>
        <p:spPr bwMode="auto">
          <a:xfrm flipH="1" flipV="1">
            <a:off x="7708900" y="2030413"/>
            <a:ext cx="903288" cy="4857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5" name="Line 117"/>
          <p:cNvSpPr>
            <a:spLocks noChangeShapeType="1"/>
          </p:cNvSpPr>
          <p:nvPr/>
        </p:nvSpPr>
        <p:spPr bwMode="auto">
          <a:xfrm flipV="1">
            <a:off x="7189788" y="2012950"/>
            <a:ext cx="223837" cy="5032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6" name="Line 118"/>
          <p:cNvSpPr>
            <a:spLocks noChangeShapeType="1"/>
          </p:cNvSpPr>
          <p:nvPr/>
        </p:nvSpPr>
        <p:spPr bwMode="auto">
          <a:xfrm flipH="1" flipV="1">
            <a:off x="5764213" y="2012950"/>
            <a:ext cx="447675" cy="5191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7" name="Line 119"/>
          <p:cNvSpPr>
            <a:spLocks noChangeShapeType="1"/>
          </p:cNvSpPr>
          <p:nvPr/>
        </p:nvSpPr>
        <p:spPr bwMode="auto">
          <a:xfrm flipV="1">
            <a:off x="5194300" y="2012950"/>
            <a:ext cx="423863" cy="5191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8" name="Line 120"/>
          <p:cNvSpPr>
            <a:spLocks noChangeShapeType="1"/>
          </p:cNvSpPr>
          <p:nvPr/>
        </p:nvSpPr>
        <p:spPr bwMode="auto">
          <a:xfrm flipH="1" flipV="1">
            <a:off x="2092325" y="2062163"/>
            <a:ext cx="87313" cy="4048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9" name="Line 121"/>
          <p:cNvSpPr>
            <a:spLocks noChangeShapeType="1"/>
          </p:cNvSpPr>
          <p:nvPr/>
        </p:nvSpPr>
        <p:spPr bwMode="auto">
          <a:xfrm flipH="1" flipV="1">
            <a:off x="2293938" y="2030413"/>
            <a:ext cx="688975" cy="5016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0" name="Line 122"/>
          <p:cNvSpPr>
            <a:spLocks noChangeShapeType="1"/>
          </p:cNvSpPr>
          <p:nvPr/>
        </p:nvSpPr>
        <p:spPr bwMode="auto">
          <a:xfrm flipH="1" flipV="1">
            <a:off x="2401888" y="2012950"/>
            <a:ext cx="1385887" cy="5349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1" name="Line 123"/>
          <p:cNvSpPr>
            <a:spLocks noChangeShapeType="1"/>
          </p:cNvSpPr>
          <p:nvPr/>
        </p:nvSpPr>
        <p:spPr bwMode="auto">
          <a:xfrm flipH="1" flipV="1">
            <a:off x="3098800" y="2852738"/>
            <a:ext cx="676275" cy="5032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2" name="Line 124"/>
          <p:cNvSpPr>
            <a:spLocks noChangeShapeType="1"/>
          </p:cNvSpPr>
          <p:nvPr/>
        </p:nvSpPr>
        <p:spPr bwMode="auto">
          <a:xfrm flipH="1" flipV="1">
            <a:off x="3017838" y="2820988"/>
            <a:ext cx="192087" cy="550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3" name="Line 125"/>
          <p:cNvSpPr>
            <a:spLocks noChangeShapeType="1"/>
          </p:cNvSpPr>
          <p:nvPr/>
        </p:nvSpPr>
        <p:spPr bwMode="auto">
          <a:xfrm flipV="1">
            <a:off x="1416050" y="2012950"/>
            <a:ext cx="582613" cy="4889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4" name="Line 126"/>
          <p:cNvSpPr>
            <a:spLocks noChangeShapeType="1"/>
          </p:cNvSpPr>
          <p:nvPr/>
        </p:nvSpPr>
        <p:spPr bwMode="auto">
          <a:xfrm flipV="1">
            <a:off x="825500" y="1966913"/>
            <a:ext cx="1066800" cy="5492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5" name="Line 127"/>
          <p:cNvSpPr>
            <a:spLocks noChangeShapeType="1"/>
          </p:cNvSpPr>
          <p:nvPr/>
        </p:nvSpPr>
        <p:spPr bwMode="auto">
          <a:xfrm flipV="1">
            <a:off x="798513" y="2836863"/>
            <a:ext cx="423862" cy="5349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6" name="Line 128"/>
          <p:cNvSpPr>
            <a:spLocks noChangeShapeType="1"/>
          </p:cNvSpPr>
          <p:nvPr/>
        </p:nvSpPr>
        <p:spPr bwMode="auto">
          <a:xfrm flipH="1" flipV="1">
            <a:off x="1301750" y="2901950"/>
            <a:ext cx="300038" cy="4381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7" name="Line 129"/>
          <p:cNvSpPr>
            <a:spLocks noChangeShapeType="1"/>
          </p:cNvSpPr>
          <p:nvPr/>
        </p:nvSpPr>
        <p:spPr bwMode="auto">
          <a:xfrm flipH="1" flipV="1">
            <a:off x="1382713" y="2886075"/>
            <a:ext cx="998537" cy="5000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8" name="Rectangle 130"/>
          <p:cNvSpPr>
            <a:spLocks noChangeArrowheads="1"/>
          </p:cNvSpPr>
          <p:nvPr/>
        </p:nvSpPr>
        <p:spPr bwMode="auto">
          <a:xfrm>
            <a:off x="7683500" y="2903538"/>
            <a:ext cx="106362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39" name="Rectangle 131"/>
          <p:cNvSpPr>
            <a:spLocks noChangeArrowheads="1"/>
          </p:cNvSpPr>
          <p:nvPr/>
        </p:nvSpPr>
        <p:spPr bwMode="auto">
          <a:xfrm>
            <a:off x="7859713" y="2984500"/>
            <a:ext cx="8239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Variability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0" name="Line 132"/>
          <p:cNvSpPr>
            <a:spLocks noChangeShapeType="1"/>
          </p:cNvSpPr>
          <p:nvPr/>
        </p:nvSpPr>
        <p:spPr bwMode="auto">
          <a:xfrm flipH="1" flipV="1">
            <a:off x="7640638" y="2078038"/>
            <a:ext cx="382587" cy="890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41" name="Rectangle 133"/>
          <p:cNvSpPr>
            <a:spLocks noChangeArrowheads="1"/>
          </p:cNvSpPr>
          <p:nvPr/>
        </p:nvSpPr>
        <p:spPr bwMode="auto">
          <a:xfrm>
            <a:off x="6199188" y="3330575"/>
            <a:ext cx="14652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2" name="Rectangle 134"/>
          <p:cNvSpPr>
            <a:spLocks noChangeArrowheads="1"/>
          </p:cNvSpPr>
          <p:nvPr/>
        </p:nvSpPr>
        <p:spPr bwMode="auto">
          <a:xfrm>
            <a:off x="6611938" y="3414713"/>
            <a:ext cx="749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Software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3" name="Rectangle 135"/>
          <p:cNvSpPr>
            <a:spLocks noChangeArrowheads="1"/>
          </p:cNvSpPr>
          <p:nvPr/>
        </p:nvSpPr>
        <p:spPr bwMode="auto">
          <a:xfrm>
            <a:off x="6378575" y="3632200"/>
            <a:ext cx="1238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interoperability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4" name="Rectangle 136"/>
          <p:cNvSpPr>
            <a:spLocks noChangeArrowheads="1"/>
          </p:cNvSpPr>
          <p:nvPr/>
        </p:nvSpPr>
        <p:spPr bwMode="auto">
          <a:xfrm>
            <a:off x="4792663" y="4154488"/>
            <a:ext cx="13303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5" name="Rectangle 137"/>
          <p:cNvSpPr>
            <a:spLocks noChangeArrowheads="1"/>
          </p:cNvSpPr>
          <p:nvPr/>
        </p:nvSpPr>
        <p:spPr bwMode="auto">
          <a:xfrm>
            <a:off x="4962525" y="4233863"/>
            <a:ext cx="11144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Convenience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6" name="Rectangle 138"/>
          <p:cNvSpPr>
            <a:spLocks noChangeArrowheads="1"/>
          </p:cNvSpPr>
          <p:nvPr/>
        </p:nvSpPr>
        <p:spPr bwMode="auto">
          <a:xfrm>
            <a:off x="3506788" y="2474913"/>
            <a:ext cx="1008062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7" name="Rectangle 139"/>
          <p:cNvSpPr>
            <a:spLocks noChangeArrowheads="1"/>
          </p:cNvSpPr>
          <p:nvPr/>
        </p:nvSpPr>
        <p:spPr bwMode="auto">
          <a:xfrm>
            <a:off x="3694113" y="2555875"/>
            <a:ext cx="741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Interface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8" name="Rectangle 140"/>
          <p:cNvSpPr>
            <a:spLocks noChangeArrowheads="1"/>
          </p:cNvSpPr>
          <p:nvPr/>
        </p:nvSpPr>
        <p:spPr bwMode="auto">
          <a:xfrm>
            <a:off x="4216400" y="3330575"/>
            <a:ext cx="116998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9" name="Rectangle 141"/>
          <p:cNvSpPr>
            <a:spLocks noChangeArrowheads="1"/>
          </p:cNvSpPr>
          <p:nvPr/>
        </p:nvSpPr>
        <p:spPr bwMode="auto">
          <a:xfrm>
            <a:off x="4645025" y="3414713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User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50" name="Rectangle 142"/>
          <p:cNvSpPr>
            <a:spLocks noChangeArrowheads="1"/>
          </p:cNvSpPr>
          <p:nvPr/>
        </p:nvSpPr>
        <p:spPr bwMode="auto">
          <a:xfrm>
            <a:off x="4419600" y="3632200"/>
            <a:ext cx="8810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interaction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51" name="Rectangle 143"/>
          <p:cNvSpPr>
            <a:spLocks noChangeArrowheads="1"/>
          </p:cNvSpPr>
          <p:nvPr/>
        </p:nvSpPr>
        <p:spPr bwMode="auto">
          <a:xfrm>
            <a:off x="5208588" y="3330575"/>
            <a:ext cx="1168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52" name="Rectangle 144"/>
          <p:cNvSpPr>
            <a:spLocks noChangeArrowheads="1"/>
          </p:cNvSpPr>
          <p:nvPr/>
        </p:nvSpPr>
        <p:spPr bwMode="auto">
          <a:xfrm>
            <a:off x="5549900" y="3414713"/>
            <a:ext cx="5826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Device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53" name="Rectangle 145"/>
          <p:cNvSpPr>
            <a:spLocks noChangeArrowheads="1"/>
          </p:cNvSpPr>
          <p:nvPr/>
        </p:nvSpPr>
        <p:spPr bwMode="auto">
          <a:xfrm>
            <a:off x="5411788" y="3640138"/>
            <a:ext cx="8810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interaction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54" name="Line 146"/>
          <p:cNvSpPr>
            <a:spLocks noChangeShapeType="1"/>
          </p:cNvSpPr>
          <p:nvPr/>
        </p:nvSpPr>
        <p:spPr bwMode="auto">
          <a:xfrm flipH="1" flipV="1">
            <a:off x="4867275" y="3870325"/>
            <a:ext cx="528638" cy="3556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55" name="Line 147"/>
          <p:cNvSpPr>
            <a:spLocks noChangeShapeType="1"/>
          </p:cNvSpPr>
          <p:nvPr/>
        </p:nvSpPr>
        <p:spPr bwMode="auto">
          <a:xfrm flipH="1">
            <a:off x="4332288" y="3887788"/>
            <a:ext cx="460375" cy="3540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56" name="Line 148"/>
          <p:cNvSpPr>
            <a:spLocks noChangeShapeType="1"/>
          </p:cNvSpPr>
          <p:nvPr/>
        </p:nvSpPr>
        <p:spPr bwMode="auto">
          <a:xfrm flipH="1" flipV="1">
            <a:off x="4264025" y="2820988"/>
            <a:ext cx="2324100" cy="550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57" name="Line 149"/>
          <p:cNvSpPr>
            <a:spLocks noChangeShapeType="1"/>
          </p:cNvSpPr>
          <p:nvPr/>
        </p:nvSpPr>
        <p:spPr bwMode="auto">
          <a:xfrm flipH="1" flipV="1">
            <a:off x="4224338" y="2820988"/>
            <a:ext cx="1411287" cy="550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58" name="Line 150"/>
          <p:cNvSpPr>
            <a:spLocks noChangeShapeType="1"/>
          </p:cNvSpPr>
          <p:nvPr/>
        </p:nvSpPr>
        <p:spPr bwMode="auto">
          <a:xfrm flipH="1" flipV="1">
            <a:off x="4170363" y="2820988"/>
            <a:ext cx="608012" cy="5651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59" name="Line 151"/>
          <p:cNvSpPr>
            <a:spLocks noChangeShapeType="1"/>
          </p:cNvSpPr>
          <p:nvPr/>
        </p:nvSpPr>
        <p:spPr bwMode="auto">
          <a:xfrm flipH="1" flipV="1">
            <a:off x="592138" y="4271963"/>
            <a:ext cx="1211262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60" name="Rectangle 152"/>
          <p:cNvSpPr>
            <a:spLocks noChangeArrowheads="1"/>
          </p:cNvSpPr>
          <p:nvPr/>
        </p:nvSpPr>
        <p:spPr bwMode="auto">
          <a:xfrm>
            <a:off x="517525" y="3911600"/>
            <a:ext cx="13319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61" name="Rectangle 153"/>
          <p:cNvSpPr>
            <a:spLocks noChangeArrowheads="1"/>
          </p:cNvSpPr>
          <p:nvPr/>
        </p:nvSpPr>
        <p:spPr bwMode="auto">
          <a:xfrm>
            <a:off x="688975" y="3990975"/>
            <a:ext cx="11144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dirty="0">
                <a:solidFill>
                  <a:schemeClr val="tx1"/>
                </a:solidFill>
                <a:latin typeface="Helvetica" charset="0"/>
              </a:rPr>
              <a:t>Subclass link</a:t>
            </a:r>
            <a:endParaRPr lang="en-US" altLang="en-US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62" name="Line 154"/>
          <p:cNvSpPr>
            <a:spLocks noChangeShapeType="1"/>
          </p:cNvSpPr>
          <p:nvPr/>
        </p:nvSpPr>
        <p:spPr bwMode="auto">
          <a:xfrm>
            <a:off x="2647950" y="2000250"/>
            <a:ext cx="1214438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63" name="Rectangle 155"/>
          <p:cNvSpPr>
            <a:spLocks noChangeArrowheads="1"/>
          </p:cNvSpPr>
          <p:nvPr/>
        </p:nvSpPr>
        <p:spPr bwMode="auto">
          <a:xfrm>
            <a:off x="3733800" y="2120900"/>
            <a:ext cx="106362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64" name="Rectangle 156"/>
          <p:cNvSpPr>
            <a:spLocks noChangeArrowheads="1"/>
          </p:cNvSpPr>
          <p:nvPr/>
        </p:nvSpPr>
        <p:spPr bwMode="auto">
          <a:xfrm>
            <a:off x="3932238" y="2198688"/>
            <a:ext cx="779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Accuracy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65" name="Line 157"/>
          <p:cNvSpPr>
            <a:spLocks noChangeShapeType="1"/>
          </p:cNvSpPr>
          <p:nvPr/>
        </p:nvSpPr>
        <p:spPr bwMode="auto">
          <a:xfrm flipH="1" flipV="1">
            <a:off x="3219450" y="2820988"/>
            <a:ext cx="635000" cy="2921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66" name="Rectangle 158"/>
          <p:cNvSpPr>
            <a:spLocks noChangeArrowheads="1"/>
          </p:cNvSpPr>
          <p:nvPr/>
        </p:nvSpPr>
        <p:spPr bwMode="auto">
          <a:xfrm>
            <a:off x="3811588" y="3033713"/>
            <a:ext cx="51117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67" name="Rectangle 159"/>
          <p:cNvSpPr>
            <a:spLocks noChangeArrowheads="1"/>
          </p:cNvSpPr>
          <p:nvPr/>
        </p:nvSpPr>
        <p:spPr bwMode="auto">
          <a:xfrm>
            <a:off x="3916363" y="3054350"/>
            <a:ext cx="3921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1500" i="0">
                <a:solidFill>
                  <a:schemeClr val="tx1"/>
                </a:solidFill>
                <a:latin typeface="Helvetica" charset="0"/>
              </a:rPr>
              <a:t>Cost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78" name="Line 70"/>
          <p:cNvSpPr>
            <a:spLocks noChangeShapeType="1"/>
          </p:cNvSpPr>
          <p:nvPr/>
        </p:nvSpPr>
        <p:spPr bwMode="auto">
          <a:xfrm>
            <a:off x="4648200" y="4572000"/>
            <a:ext cx="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798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805863" cy="762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Requirements taxonomies are helpful ...</a:t>
            </a:r>
          </a:p>
        </p:txBody>
      </p:sp>
      <p:sp>
        <p:nvSpPr>
          <p:cNvPr id="1427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51887" cy="4978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/>
              <a:t>More specific definition of what requirements are in specific classes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/>
              <a:t>More semantic characterization of requirements ...</a:t>
            </a:r>
          </a:p>
          <a:p>
            <a:pPr lvl="1">
              <a:defRPr/>
            </a:pPr>
            <a:r>
              <a:rPr lang="en-US" sz="2000" dirty="0"/>
              <a:t>prescribing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desired behaviors</a:t>
            </a:r>
            <a:r>
              <a:rPr lang="en-US" sz="2000" dirty="0"/>
              <a:t>  e.g. many functional </a:t>
            </a:r>
            <a:r>
              <a:rPr lang="en-US" sz="2000" dirty="0" err="1"/>
              <a:t>reqs</a:t>
            </a:r>
            <a:endParaRPr lang="en-US" sz="2000" dirty="0"/>
          </a:p>
          <a:p>
            <a:pPr lvl="1">
              <a:defRPr/>
            </a:pPr>
            <a:r>
              <a:rPr lang="en-US" sz="2000" dirty="0"/>
              <a:t>ruling out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inadmissible behaviors</a:t>
            </a:r>
            <a:r>
              <a:rPr lang="en-US" sz="2000" dirty="0"/>
              <a:t>  e.g. many safety, security, accuracy </a:t>
            </a:r>
            <a:r>
              <a:rPr lang="en-US" sz="2000" dirty="0" err="1"/>
              <a:t>reqs</a:t>
            </a:r>
            <a:endParaRPr lang="en-US" sz="2000" dirty="0"/>
          </a:p>
          <a:p>
            <a:pPr lvl="1">
              <a:defRPr/>
            </a:pPr>
            <a:r>
              <a:rPr lang="en-US" sz="2000" dirty="0"/>
              <a:t>indicating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preferred behaviors</a:t>
            </a:r>
            <a:r>
              <a:rPr lang="en-US" sz="2000" dirty="0"/>
              <a:t>  e.g. soft, “</a:t>
            </a:r>
            <a:r>
              <a:rPr lang="en-US" sz="2000" dirty="0" err="1"/>
              <a:t>ility</a:t>
            </a:r>
            <a:r>
              <a:rPr lang="en-US" sz="2000" dirty="0"/>
              <a:t>” </a:t>
            </a:r>
            <a:r>
              <a:rPr lang="en-US" sz="2000" dirty="0" err="1"/>
              <a:t>reqs</a:t>
            </a:r>
            <a:endParaRPr lang="en-US" sz="2000" dirty="0"/>
          </a:p>
          <a:p>
            <a:pPr>
              <a:lnSpc>
                <a:spcPct val="130000"/>
              </a:lnSpc>
              <a:defRPr/>
            </a:pPr>
            <a:r>
              <a:rPr lang="en-US" sz="2000" dirty="0"/>
              <a:t>Elicitation/analysis can be guided by taxonomy browsing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Is there any confidentiality </a:t>
            </a:r>
            <a:r>
              <a:rPr lang="en-US" sz="2000" dirty="0" err="1"/>
              <a:t>req</a:t>
            </a:r>
            <a:r>
              <a:rPr lang="en-US" sz="2000" dirty="0"/>
              <a:t> on information </a:t>
            </a:r>
            <a:r>
              <a:rPr lang="en-US" sz="2000" i="1" dirty="0"/>
              <a:t>X</a:t>
            </a:r>
            <a:r>
              <a:rPr lang="en-US" sz="2000" dirty="0"/>
              <a:t> ?</a:t>
            </a:r>
          </a:p>
          <a:p>
            <a:pPr lvl="1">
              <a:defRPr/>
            </a:pPr>
            <a:r>
              <a:rPr lang="en-US" sz="2000" dirty="0"/>
              <a:t>Is there any accuracy </a:t>
            </a:r>
            <a:r>
              <a:rPr lang="en-US" sz="2000" dirty="0" err="1"/>
              <a:t>req</a:t>
            </a:r>
            <a:r>
              <a:rPr lang="en-US" sz="2000" dirty="0"/>
              <a:t> on information </a:t>
            </a:r>
            <a:r>
              <a:rPr lang="en-US" sz="2000" i="1" dirty="0"/>
              <a:t>Y</a:t>
            </a:r>
            <a:r>
              <a:rPr lang="en-US" sz="2000" dirty="0"/>
              <a:t> ?</a:t>
            </a:r>
          </a:p>
          <a:p>
            <a:pPr lvl="1">
              <a:defRPr/>
            </a:pPr>
            <a:r>
              <a:rPr lang="en-US" sz="2000" dirty="0"/>
              <a:t>Is there any conflict between confidentiality and accountability </a:t>
            </a:r>
            <a:r>
              <a:rPr lang="en-US" sz="2000" dirty="0" err="1"/>
              <a:t>reqs</a:t>
            </a:r>
            <a:r>
              <a:rPr lang="en-US" sz="2000" dirty="0"/>
              <a:t> in my system?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18</a:t>
            </a:fld>
            <a:endParaRPr kumimoji="0" lang="en-US"/>
          </a:p>
        </p:txBody>
      </p:sp>
      <p:pic>
        <p:nvPicPr>
          <p:cNvPr id="13314" name="Picture 2" descr="C:\Users\SAN\AppData\Local\Microsoft\Windows\Temporary Internet Files\Content.IE5\K3CFTSB4\MC9003700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105400"/>
            <a:ext cx="275691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14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5867400" cy="1371600"/>
          </a:xfrm>
        </p:spPr>
        <p:txBody>
          <a:bodyPr>
            <a:normAutofit/>
          </a:bodyPr>
          <a:lstStyle/>
          <a:p>
            <a:r>
              <a:rPr lang="en-US" altLang="en-US" dirty="0"/>
              <a:t>Categories of requirements  (3)</a:t>
            </a:r>
          </a:p>
        </p:txBody>
      </p:sp>
      <p:sp>
        <p:nvSpPr>
          <p:cNvPr id="1426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763000" cy="47244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classification of requirements: </a:t>
            </a:r>
          </a:p>
          <a:p>
            <a:r>
              <a:rPr lang="en-US" altLang="en-US" sz="2200" dirty="0"/>
              <a:t>- </a:t>
            </a:r>
            <a:r>
              <a:rPr lang="en-US" altLang="en-US" sz="22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requirements </a:t>
            </a:r>
          </a:p>
          <a:p>
            <a:pPr lvl="1"/>
            <a:r>
              <a:rPr lang="en-US" altLang="en-US" sz="2200" dirty="0"/>
              <a:t>Is a need or constraint on the software to be developed </a:t>
            </a:r>
          </a:p>
          <a:p>
            <a:pPr lvl="1"/>
            <a:r>
              <a:rPr lang="en-US" altLang="en-US" sz="2200" dirty="0" err="1">
                <a:solidFill>
                  <a:srgbClr val="5F5F5F"/>
                </a:solidFill>
                <a:latin typeface="Arial" pitchFamily="34" charset="0"/>
              </a:rPr>
              <a:t>Eg</a:t>
            </a:r>
            <a:r>
              <a:rPr lang="en-US" altLang="en-US" sz="2200" dirty="0">
                <a:solidFill>
                  <a:srgbClr val="5F5F5F"/>
                </a:solidFill>
                <a:latin typeface="Arial" pitchFamily="34" charset="0"/>
              </a:rPr>
              <a:t>: “The software shall verify that a student meets all pre-requirements before he or she registers for a course”</a:t>
            </a:r>
          </a:p>
          <a:p>
            <a:pPr lvl="1"/>
            <a:endParaRPr lang="en-US" altLang="en-US" sz="2200" dirty="0">
              <a:solidFill>
                <a:srgbClr val="5F5F5F"/>
              </a:solidFill>
              <a:latin typeface="Arial" pitchFamily="34" charset="0"/>
            </a:endParaRPr>
          </a:p>
          <a:p>
            <a:r>
              <a:rPr lang="en-US" altLang="en-US" sz="2200" dirty="0"/>
              <a:t>- </a:t>
            </a:r>
            <a:r>
              <a:rPr lang="en-US" altLang="en-US" sz="22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requirements </a:t>
            </a:r>
          </a:p>
          <a:p>
            <a:pPr lvl="1"/>
            <a:r>
              <a:rPr lang="en-US" altLang="en-US" sz="2200" dirty="0"/>
              <a:t>Is essentially a constraint on the development of the software </a:t>
            </a:r>
          </a:p>
          <a:p>
            <a:pPr lvl="1"/>
            <a:r>
              <a:rPr lang="en-US" altLang="en-US" sz="2200" dirty="0" err="1">
                <a:solidFill>
                  <a:srgbClr val="5F5F5F"/>
                </a:solidFill>
                <a:latin typeface="Arial" pitchFamily="34" charset="0"/>
              </a:rPr>
              <a:t>Eg</a:t>
            </a:r>
            <a:r>
              <a:rPr lang="en-US" altLang="en-US" sz="2200" dirty="0">
                <a:solidFill>
                  <a:srgbClr val="5F5F5F"/>
                </a:solidFill>
                <a:latin typeface="Arial" pitchFamily="34" charset="0"/>
              </a:rPr>
              <a:t>: “The software shall be developed using Waterfall Development Process” </a:t>
            </a:r>
            <a:endParaRPr lang="en-US" altLang="en-US" sz="2200" dirty="0"/>
          </a:p>
          <a:p>
            <a:pPr lvl="1"/>
            <a:endParaRPr lang="en-US" altLang="en-US" sz="2200" dirty="0">
              <a:solidFill>
                <a:srgbClr val="5F5F5F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objectives: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4600" y="1752600"/>
            <a:ext cx="5562600" cy="4373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explain what is requirement engineering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understand why engineer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describe the obstacles to good requirements engineering practice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understand Agile development processes and requirement engineering  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  <p:pic>
        <p:nvPicPr>
          <p:cNvPr id="6" name="Picture 4" descr="PE0145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1905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906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The RE process  </a:t>
            </a:r>
            <a:r>
              <a:rPr lang="en-US" altLang="en-US" sz="2000" dirty="0"/>
              <a:t>(1)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4411663" y="1792288"/>
            <a:ext cx="300037" cy="4141787"/>
            <a:chOff x="2779" y="1129"/>
            <a:chExt cx="189" cy="2609"/>
          </a:xfrm>
        </p:grpSpPr>
        <p:sp>
          <p:nvSpPr>
            <p:cNvPr id="1402884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885" name="Freeform 5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886" name="Freeform 6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7892" name="Group 7"/>
          <p:cNvGrpSpPr>
            <a:grpSpLocks/>
          </p:cNvGrpSpPr>
          <p:nvPr/>
        </p:nvGrpSpPr>
        <p:grpSpPr bwMode="auto">
          <a:xfrm>
            <a:off x="1889125" y="3651250"/>
            <a:ext cx="5421313" cy="317500"/>
            <a:chOff x="1190" y="2300"/>
            <a:chExt cx="3415" cy="200"/>
          </a:xfrm>
        </p:grpSpPr>
        <p:sp>
          <p:nvSpPr>
            <p:cNvPr id="1402888" name="Line 8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889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890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2891" name="Rectangle 11"/>
          <p:cNvSpPr>
            <a:spLocks noChangeArrowheads="1"/>
          </p:cNvSpPr>
          <p:nvPr/>
        </p:nvSpPr>
        <p:spPr bwMode="auto">
          <a:xfrm>
            <a:off x="3883025" y="3863975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altLang="en-US" sz="28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2" name="Freeform 12"/>
          <p:cNvSpPr>
            <a:spLocks/>
          </p:cNvSpPr>
          <p:nvPr/>
        </p:nvSpPr>
        <p:spPr bwMode="auto">
          <a:xfrm>
            <a:off x="3937000" y="3305175"/>
            <a:ext cx="625475" cy="50482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2893" name="Rectangle 13"/>
          <p:cNvSpPr>
            <a:spLocks noChangeArrowheads="1"/>
          </p:cNvSpPr>
          <p:nvPr/>
        </p:nvSpPr>
        <p:spPr bwMode="auto">
          <a:xfrm>
            <a:off x="341313" y="2138363"/>
            <a:ext cx="39465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4" name="Rectangle 14"/>
          <p:cNvSpPr>
            <a:spLocks noChangeArrowheads="1"/>
          </p:cNvSpPr>
          <p:nvPr/>
        </p:nvSpPr>
        <p:spPr bwMode="auto">
          <a:xfrm>
            <a:off x="860425" y="2217738"/>
            <a:ext cx="30210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domain understanding</a:t>
            </a:r>
            <a:endParaRPr lang="en-US" alt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5" name="Rectangle 15"/>
          <p:cNvSpPr>
            <a:spLocks noChangeArrowheads="1"/>
          </p:cNvSpPr>
          <p:nvPr/>
        </p:nvSpPr>
        <p:spPr bwMode="auto">
          <a:xfrm>
            <a:off x="1597025" y="2641600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 elicitation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6" name="Rectangle 16"/>
          <p:cNvSpPr>
            <a:spLocks noChangeArrowheads="1"/>
          </p:cNvSpPr>
          <p:nvPr/>
        </p:nvSpPr>
        <p:spPr bwMode="auto">
          <a:xfrm>
            <a:off x="5635625" y="216376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7" name="Rectangle 17"/>
          <p:cNvSpPr>
            <a:spLocks noChangeArrowheads="1"/>
          </p:cNvSpPr>
          <p:nvPr/>
        </p:nvSpPr>
        <p:spPr bwMode="auto">
          <a:xfrm>
            <a:off x="2738438" y="1155700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8" name="Rectangle 18"/>
          <p:cNvSpPr>
            <a:spLocks noChangeArrowheads="1"/>
          </p:cNvSpPr>
          <p:nvPr/>
        </p:nvSpPr>
        <p:spPr bwMode="auto">
          <a:xfrm>
            <a:off x="3124200" y="1387475"/>
            <a:ext cx="304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 altLang="en-US" dirty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alternative proposals</a:t>
            </a:r>
            <a:endParaRPr lang="en-US" altLang="en-US" i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9" name="Rectangle 19"/>
          <p:cNvSpPr>
            <a:spLocks noChangeArrowheads="1"/>
          </p:cNvSpPr>
          <p:nvPr/>
        </p:nvSpPr>
        <p:spPr bwMode="auto">
          <a:xfrm>
            <a:off x="5910263" y="3863975"/>
            <a:ext cx="2698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900" name="Rectangle 20"/>
          <p:cNvSpPr>
            <a:spLocks noChangeArrowheads="1"/>
          </p:cNvSpPr>
          <p:nvPr/>
        </p:nvSpPr>
        <p:spPr bwMode="auto">
          <a:xfrm>
            <a:off x="2463800" y="5959475"/>
            <a:ext cx="4321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901" name="Rectangle 21"/>
          <p:cNvSpPr>
            <a:spLocks noChangeArrowheads="1"/>
          </p:cNvSpPr>
          <p:nvPr/>
        </p:nvSpPr>
        <p:spPr bwMode="auto">
          <a:xfrm>
            <a:off x="465138" y="3863975"/>
            <a:ext cx="257333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902" name="Rectangle 22"/>
          <p:cNvSpPr>
            <a:spLocks noChangeArrowheads="1"/>
          </p:cNvSpPr>
          <p:nvPr/>
        </p:nvSpPr>
        <p:spPr bwMode="auto">
          <a:xfrm>
            <a:off x="5535613" y="495141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903" name="Oval 23"/>
          <p:cNvSpPr>
            <a:spLocks noChangeArrowheads="1"/>
          </p:cNvSpPr>
          <p:nvPr/>
        </p:nvSpPr>
        <p:spPr bwMode="auto">
          <a:xfrm>
            <a:off x="3862388" y="3651250"/>
            <a:ext cx="274637" cy="2651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862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718"/>
            <a:ext cx="5334000" cy="106648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Domain understanding</a:t>
            </a:r>
            <a:endParaRPr lang="en-US" altLang="en-US" sz="2000" dirty="0"/>
          </a:p>
        </p:txBody>
      </p:sp>
      <p:sp>
        <p:nvSpPr>
          <p:cNvPr id="1416195" name="Rectangle 3"/>
          <p:cNvSpPr>
            <a:spLocks noGrp="1" noChangeArrowheads="1"/>
          </p:cNvSpPr>
          <p:nvPr>
            <p:ph idx="1"/>
          </p:nvPr>
        </p:nvSpPr>
        <p:spPr>
          <a:xfrm>
            <a:off x="185738" y="1177925"/>
            <a:ext cx="8882062" cy="52990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altLang="en-US" i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Studying</a:t>
            </a:r>
            <a:r>
              <a:rPr lang="fr-FR" altLang="en-US" dirty="0"/>
              <a:t> the system-as-</a:t>
            </a:r>
            <a:r>
              <a:rPr lang="fr-FR" altLang="en-US" dirty="0" err="1"/>
              <a:t>is</a:t>
            </a:r>
            <a:endParaRPr lang="fr-FR" altLang="en-US" dirty="0"/>
          </a:p>
          <a:p>
            <a:pPr lvl="1">
              <a:spcBef>
                <a:spcPct val="10000"/>
              </a:spcBef>
            </a:pPr>
            <a:r>
              <a:rPr lang="fr-FR" altLang="en-US" dirty="0"/>
              <a:t>Business </a:t>
            </a:r>
            <a:r>
              <a:rPr lang="fr-FR" altLang="en-US" dirty="0" err="1"/>
              <a:t>organization</a:t>
            </a:r>
            <a:r>
              <a:rPr lang="fr-FR" altLang="en-US" dirty="0"/>
              <a:t>: structure, </a:t>
            </a:r>
            <a:r>
              <a:rPr lang="fr-FR" altLang="en-US" dirty="0" err="1"/>
              <a:t>dependencies</a:t>
            </a:r>
            <a:r>
              <a:rPr lang="fr-FR" altLang="en-US" dirty="0"/>
              <a:t>, </a:t>
            </a:r>
            <a:r>
              <a:rPr lang="fr-FR" altLang="en-US" dirty="0" err="1"/>
              <a:t>strategic</a:t>
            </a:r>
            <a:r>
              <a:rPr lang="fr-FR" altLang="en-US" dirty="0"/>
              <a:t> objectives, </a:t>
            </a:r>
            <a:r>
              <a:rPr lang="fr-FR" altLang="en-US" dirty="0" err="1"/>
              <a:t>policies</a:t>
            </a:r>
            <a:r>
              <a:rPr lang="fr-FR" altLang="en-US" dirty="0"/>
              <a:t>, workflows, </a:t>
            </a:r>
            <a:r>
              <a:rPr lang="fr-FR" altLang="en-US" dirty="0" err="1"/>
              <a:t>operational</a:t>
            </a:r>
            <a:r>
              <a:rPr lang="fr-FR" altLang="en-US" dirty="0"/>
              <a:t> </a:t>
            </a:r>
            <a:r>
              <a:rPr lang="fr-FR" altLang="en-US" dirty="0" err="1"/>
              <a:t>procedures</a:t>
            </a:r>
            <a:r>
              <a:rPr lang="fr-FR" altLang="en-US" dirty="0"/>
              <a:t>, ...</a:t>
            </a:r>
          </a:p>
          <a:p>
            <a:pPr lvl="1">
              <a:spcBef>
                <a:spcPct val="10000"/>
              </a:spcBef>
            </a:pPr>
            <a:r>
              <a:rPr lang="fr-FR" altLang="en-US" dirty="0"/>
              <a:t>Application </a:t>
            </a:r>
            <a:r>
              <a:rPr lang="fr-FR" altLang="en-US" dirty="0" err="1"/>
              <a:t>domain</a:t>
            </a:r>
            <a:r>
              <a:rPr lang="fr-FR" altLang="en-US" dirty="0"/>
              <a:t>: concepts, objectives, </a:t>
            </a:r>
            <a:r>
              <a:rPr lang="fr-FR" altLang="en-US" dirty="0" err="1"/>
              <a:t>tasks</a:t>
            </a:r>
            <a:r>
              <a:rPr lang="fr-FR" altLang="en-US" dirty="0"/>
              <a:t>, </a:t>
            </a:r>
            <a:r>
              <a:rPr lang="fr-FR" altLang="en-US" dirty="0" err="1"/>
              <a:t>constraints</a:t>
            </a:r>
            <a:r>
              <a:rPr lang="fr-FR" altLang="en-US" dirty="0"/>
              <a:t>, </a:t>
            </a:r>
            <a:r>
              <a:rPr lang="fr-FR" altLang="en-US" dirty="0" err="1"/>
              <a:t>regulations</a:t>
            </a:r>
            <a:r>
              <a:rPr lang="fr-FR" altLang="en-US" dirty="0"/>
              <a:t>, ...   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fr-FR" altLang="en-US" dirty="0" err="1"/>
              <a:t>Strengths</a:t>
            </a:r>
            <a:r>
              <a:rPr lang="fr-FR" altLang="en-US" dirty="0"/>
              <a:t> &amp; </a:t>
            </a:r>
            <a:r>
              <a:rPr lang="fr-FR" altLang="en-US" dirty="0" err="1"/>
              <a:t>weaknesses</a:t>
            </a:r>
            <a:r>
              <a:rPr lang="fr-FR" altLang="en-US" dirty="0"/>
              <a:t> of the system-as-</a:t>
            </a:r>
            <a:r>
              <a:rPr lang="fr-FR" altLang="en-US" dirty="0" err="1"/>
              <a:t>is</a:t>
            </a:r>
            <a:r>
              <a:rPr lang="fr-FR" altLang="en-US" dirty="0"/>
              <a:t> </a:t>
            </a:r>
          </a:p>
          <a:p>
            <a:r>
              <a:rPr lang="fr-FR" altLang="en-US" i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</a:t>
            </a:r>
            <a:r>
              <a:rPr lang="fr-FR" altLang="en-US" dirty="0"/>
              <a:t> the system </a:t>
            </a:r>
            <a:r>
              <a:rPr lang="fr-FR" altLang="en-US" dirty="0" err="1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stakeholders</a:t>
            </a:r>
            <a:r>
              <a:rPr lang="fr-FR" altLang="en-US" dirty="0"/>
              <a:t>:</a:t>
            </a:r>
          </a:p>
          <a:p>
            <a:pPr lvl="1">
              <a:spcBef>
                <a:spcPct val="10000"/>
              </a:spcBef>
            </a:pPr>
            <a:r>
              <a:rPr lang="fr-FR" altLang="en-US" dirty="0"/>
              <a:t>Groups or </a:t>
            </a:r>
            <a:r>
              <a:rPr lang="fr-FR" altLang="en-US" dirty="0" err="1"/>
              <a:t>individuals</a:t>
            </a:r>
            <a:r>
              <a:rPr lang="fr-FR" altLang="en-US" dirty="0"/>
              <a:t> </a:t>
            </a:r>
            <a:r>
              <a:rPr lang="fr-FR" altLang="en-US" dirty="0" err="1"/>
              <a:t>affected</a:t>
            </a:r>
            <a:r>
              <a:rPr lang="fr-FR" altLang="en-US" dirty="0"/>
              <a:t> by the system-to-</a:t>
            </a:r>
            <a:r>
              <a:rPr lang="fr-FR" altLang="en-US" dirty="0" err="1"/>
              <a:t>be</a:t>
            </a:r>
            <a:r>
              <a:rPr lang="fr-FR" altLang="en-US" dirty="0"/>
              <a:t>, </a:t>
            </a:r>
            <a:r>
              <a:rPr lang="fr-FR" altLang="en-US" dirty="0" err="1"/>
              <a:t>who</a:t>
            </a:r>
            <a:r>
              <a:rPr lang="fr-FR" altLang="en-US" dirty="0"/>
              <a:t> </a:t>
            </a:r>
            <a:r>
              <a:rPr lang="fr-FR" altLang="en-US" dirty="0" err="1"/>
              <a:t>may</a:t>
            </a:r>
            <a:r>
              <a:rPr lang="fr-FR" altLang="en-US" dirty="0"/>
              <a:t> influence </a:t>
            </a:r>
            <a:r>
              <a:rPr lang="fr-FR" altLang="en-US" dirty="0" err="1"/>
              <a:t>its</a:t>
            </a:r>
            <a:r>
              <a:rPr lang="fr-FR" altLang="en-US" dirty="0"/>
              <a:t> </a:t>
            </a:r>
            <a:r>
              <a:rPr lang="fr-FR" altLang="en-US" dirty="0" err="1"/>
              <a:t>elaboration</a:t>
            </a:r>
            <a:r>
              <a:rPr lang="fr-FR" altLang="en-US" dirty="0"/>
              <a:t> and </a:t>
            </a:r>
            <a:r>
              <a:rPr lang="fr-FR" altLang="en-US" dirty="0" err="1"/>
              <a:t>its</a:t>
            </a:r>
            <a:r>
              <a:rPr lang="fr-FR" altLang="en-US" dirty="0"/>
              <a:t> </a:t>
            </a:r>
            <a:r>
              <a:rPr lang="fr-FR" altLang="en-US" dirty="0" err="1"/>
              <a:t>acceptance</a:t>
            </a:r>
            <a:endParaRPr lang="fr-FR" altLang="en-US" dirty="0"/>
          </a:p>
          <a:p>
            <a:pPr lvl="1">
              <a:spcBef>
                <a:spcPct val="10000"/>
              </a:spcBef>
            </a:pPr>
            <a:r>
              <a:rPr lang="en-US" altLang="en-US" dirty="0"/>
              <a:t>Decision makers, managers, domain experts, users, clients, subcontractors, analysts, developers, ...</a:t>
            </a:r>
            <a:endParaRPr lang="fr-FR" altLang="en-US" dirty="0"/>
          </a:p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altLang="en-US" sz="23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altLang="en-US" sz="23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Products</a:t>
            </a:r>
            <a:r>
              <a:rPr lang="fr-FR" altLang="en-US" sz="2300" dirty="0"/>
              <a:t>:  </a:t>
            </a:r>
            <a:r>
              <a:rPr lang="fr-FR" altLang="en-US" dirty="0">
                <a:solidFill>
                  <a:srgbClr val="0070C0"/>
                </a:solidFill>
              </a:rPr>
              <a:t>Initial sections for </a:t>
            </a:r>
            <a:r>
              <a:rPr lang="fr-FR" altLang="en-US" dirty="0" err="1">
                <a:solidFill>
                  <a:srgbClr val="0070C0"/>
                </a:solidFill>
              </a:rPr>
              <a:t>preliminary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draft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proposal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fr-FR" altLang="en-US" dirty="0">
                <a:solidFill>
                  <a:srgbClr val="0070C0"/>
                </a:solidFill>
              </a:rPr>
              <a:t>	              </a:t>
            </a:r>
            <a:r>
              <a:rPr lang="fr-FR" altLang="en-US" dirty="0" err="1">
                <a:solidFill>
                  <a:srgbClr val="0070C0"/>
                </a:solidFill>
              </a:rPr>
              <a:t>Glossary</a:t>
            </a:r>
            <a:r>
              <a:rPr lang="fr-FR" altLang="en-US" dirty="0">
                <a:solidFill>
                  <a:srgbClr val="0070C0"/>
                </a:solidFill>
              </a:rPr>
              <a:t> of </a:t>
            </a:r>
            <a:r>
              <a:rPr lang="fr-FR" altLang="en-US" dirty="0" err="1">
                <a:solidFill>
                  <a:srgbClr val="0070C0"/>
                </a:solidFill>
              </a:rPr>
              <a:t>terms</a:t>
            </a:r>
            <a:endParaRPr lang="fr-FR" altLang="en-US" sz="2300" dirty="0">
              <a:solidFill>
                <a:srgbClr val="0070C0"/>
              </a:solidFill>
            </a:endParaRP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52400" y="53975"/>
          <a:ext cx="1066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Clip" r:id="rId3" imgW="1258200" imgH="1103040" progId="MS_ClipArt_Gallery.2">
                  <p:embed/>
                </p:oleObj>
              </mc:Choice>
              <mc:Fallback>
                <p:oleObj name="Clip" r:id="rId3" imgW="1258200" imgH="1103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975"/>
                        <a:ext cx="1066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5516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718"/>
            <a:ext cx="4495800" cy="1371600"/>
          </a:xfrm>
        </p:spPr>
        <p:txBody>
          <a:bodyPr>
            <a:normAutofit/>
          </a:bodyPr>
          <a:lstStyle/>
          <a:p>
            <a:r>
              <a:rPr lang="en-US" altLang="en-US" dirty="0"/>
              <a:t>Requirements elicitation</a:t>
            </a:r>
            <a:endParaRPr lang="en-US" altLang="en-US" sz="2000" dirty="0"/>
          </a:p>
        </p:txBody>
      </p:sp>
      <p:sp>
        <p:nvSpPr>
          <p:cNvPr id="1417219" name="Rectangle 3"/>
          <p:cNvSpPr>
            <a:spLocks noGrp="1" noChangeArrowheads="1"/>
          </p:cNvSpPr>
          <p:nvPr>
            <p:ph idx="1"/>
          </p:nvPr>
        </p:nvSpPr>
        <p:spPr>
          <a:xfrm>
            <a:off x="232740" y="1546818"/>
            <a:ext cx="8882062" cy="52990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fr-FR" i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Exploring</a:t>
            </a:r>
            <a:r>
              <a:rPr lang="fr-FR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the </a:t>
            </a:r>
            <a:r>
              <a:rPr lang="fr-FR" dirty="0" err="1"/>
              <a:t>problem</a:t>
            </a:r>
            <a:r>
              <a:rPr lang="fr-FR" dirty="0"/>
              <a:t> world ...</a:t>
            </a:r>
          </a:p>
          <a:p>
            <a:pPr>
              <a:defRPr/>
            </a:pPr>
            <a:r>
              <a:rPr lang="fr-FR" i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Further</a:t>
            </a:r>
            <a:r>
              <a:rPr lang="fr-FR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i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fr-FR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of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system-as-</a:t>
            </a:r>
            <a:r>
              <a:rPr lang="fr-FR" dirty="0" err="1"/>
              <a:t>is</a:t>
            </a:r>
            <a:r>
              <a:rPr lang="fr-FR" dirty="0"/>
              <a:t>: </a:t>
            </a:r>
            <a:r>
              <a:rPr lang="fr-FR" dirty="0" err="1"/>
              <a:t>symptoms</a:t>
            </a:r>
            <a:r>
              <a:rPr lang="fr-FR" dirty="0"/>
              <a:t>, causes, </a:t>
            </a:r>
            <a:r>
              <a:rPr lang="fr-FR" dirty="0" err="1"/>
              <a:t>consequences</a:t>
            </a:r>
            <a:endParaRPr lang="fr-FR" dirty="0"/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i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fr-FR" dirty="0"/>
              <a:t> of </a:t>
            </a:r>
            <a:r>
              <a:rPr lang="fr-FR" dirty="0" err="1"/>
              <a:t>technology</a:t>
            </a:r>
            <a:r>
              <a:rPr lang="fr-FR" dirty="0"/>
              <a:t> </a:t>
            </a:r>
            <a:r>
              <a:rPr lang="fr-FR" dirty="0" err="1"/>
              <a:t>opportunities</a:t>
            </a:r>
            <a:r>
              <a:rPr lang="fr-FR" dirty="0"/>
              <a:t>, new </a:t>
            </a:r>
            <a:r>
              <a:rPr lang="fr-FR" dirty="0" err="1"/>
              <a:t>market</a:t>
            </a:r>
            <a:r>
              <a:rPr lang="fr-FR" dirty="0"/>
              <a:t> conditions</a:t>
            </a:r>
          </a:p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r>
              <a:rPr lang="fr-FR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Identification</a:t>
            </a:r>
            <a:r>
              <a:rPr lang="fr-FR" dirty="0"/>
              <a:t> of ...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dirty="0" err="1"/>
              <a:t>improvement</a:t>
            </a:r>
            <a:r>
              <a:rPr lang="fr-FR" dirty="0"/>
              <a:t> objectives</a:t>
            </a:r>
          </a:p>
          <a:p>
            <a:pPr lvl="1">
              <a:lnSpc>
                <a:spcPct val="100000"/>
              </a:lnSpc>
              <a:defRPr/>
            </a:pPr>
            <a:r>
              <a:rPr lang="fr-FR" dirty="0" err="1"/>
              <a:t>organizational</a:t>
            </a:r>
            <a:r>
              <a:rPr lang="fr-FR" dirty="0"/>
              <a:t>/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constraints</a:t>
            </a:r>
            <a:r>
              <a:rPr lang="fr-FR" dirty="0"/>
              <a:t> on system-to-</a:t>
            </a:r>
            <a:r>
              <a:rPr lang="fr-FR" dirty="0" err="1"/>
              <a:t>be</a:t>
            </a:r>
            <a:endParaRPr lang="fr-FR" dirty="0"/>
          </a:p>
          <a:p>
            <a:pPr lvl="1">
              <a:lnSpc>
                <a:spcPct val="100000"/>
              </a:lnSpc>
              <a:defRPr/>
            </a:pPr>
            <a:r>
              <a:rPr lang="fr-FR" i="1" dirty="0"/>
              <a:t>alternative</a:t>
            </a:r>
            <a:r>
              <a:rPr lang="fr-FR" dirty="0"/>
              <a:t> options for </a:t>
            </a:r>
            <a:r>
              <a:rPr lang="fr-FR" dirty="0" err="1"/>
              <a:t>satisfying</a:t>
            </a:r>
            <a:r>
              <a:rPr lang="fr-FR" dirty="0"/>
              <a:t> objectives, for </a:t>
            </a:r>
            <a:r>
              <a:rPr lang="fr-FR" dirty="0" err="1"/>
              <a:t>assigning</a:t>
            </a:r>
            <a:r>
              <a:rPr lang="fr-FR" dirty="0"/>
              <a:t> </a:t>
            </a:r>
            <a:r>
              <a:rPr lang="fr-FR" dirty="0" err="1"/>
              <a:t>responsibilities</a:t>
            </a:r>
            <a:endParaRPr lang="fr-FR" dirty="0"/>
          </a:p>
          <a:p>
            <a:pPr lvl="1">
              <a:lnSpc>
                <a:spcPct val="100000"/>
              </a:lnSpc>
              <a:defRPr/>
            </a:pPr>
            <a:r>
              <a:rPr lang="fr-FR" dirty="0"/>
              <a:t>scenarios of </a:t>
            </a:r>
            <a:r>
              <a:rPr lang="fr-FR" dirty="0" err="1"/>
              <a:t>hypothetical</a:t>
            </a:r>
            <a:r>
              <a:rPr lang="fr-FR" dirty="0"/>
              <a:t> software-</a:t>
            </a:r>
            <a:r>
              <a:rPr lang="fr-FR" dirty="0" err="1"/>
              <a:t>environment</a:t>
            </a:r>
            <a:r>
              <a:rPr lang="fr-FR" dirty="0"/>
              <a:t> interaction</a:t>
            </a:r>
          </a:p>
          <a:p>
            <a:pPr lvl="1">
              <a:lnSpc>
                <a:spcPct val="100000"/>
              </a:lnSpc>
              <a:defRPr/>
            </a:pPr>
            <a:r>
              <a:rPr lang="fr-FR" dirty="0" err="1"/>
              <a:t>requirements</a:t>
            </a:r>
            <a:r>
              <a:rPr lang="fr-FR" dirty="0"/>
              <a:t> on software, </a:t>
            </a:r>
            <a:r>
              <a:rPr lang="fr-FR" dirty="0" err="1"/>
              <a:t>assumptions</a:t>
            </a:r>
            <a:r>
              <a:rPr lang="fr-FR" dirty="0"/>
              <a:t> on </a:t>
            </a:r>
            <a:r>
              <a:rPr lang="fr-FR" dirty="0" err="1"/>
              <a:t>environment</a:t>
            </a:r>
            <a:endParaRPr lang="fr-FR" dirty="0"/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Product</a:t>
            </a:r>
            <a:r>
              <a:rPr lang="fr-FR" dirty="0"/>
              <a:t>: </a:t>
            </a:r>
            <a:r>
              <a:rPr lang="fr-FR" dirty="0" err="1">
                <a:solidFill>
                  <a:srgbClr val="0070C0"/>
                </a:solidFill>
              </a:rPr>
              <a:t>Additional</a:t>
            </a:r>
            <a:r>
              <a:rPr lang="fr-FR" dirty="0">
                <a:solidFill>
                  <a:srgbClr val="0070C0"/>
                </a:solidFill>
              </a:rPr>
              <a:t> sections for </a:t>
            </a:r>
            <a:r>
              <a:rPr lang="fr-FR" dirty="0" err="1">
                <a:solidFill>
                  <a:srgbClr val="0070C0"/>
                </a:solidFill>
              </a:rPr>
              <a:t>preliminary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draft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proposal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38916" name="Picture 5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9810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930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142682"/>
          </a:xfrm>
        </p:spPr>
        <p:txBody>
          <a:bodyPr/>
          <a:lstStyle/>
          <a:p>
            <a:r>
              <a:rPr lang="en-US" altLang="en-US" dirty="0"/>
              <a:t>The RE process  </a:t>
            </a:r>
            <a:r>
              <a:rPr lang="en-US" altLang="en-US" sz="2000" dirty="0"/>
              <a:t>(2)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4411663" y="1792288"/>
            <a:ext cx="300037" cy="4141787"/>
            <a:chOff x="2779" y="1129"/>
            <a:chExt cx="189" cy="2609"/>
          </a:xfrm>
        </p:grpSpPr>
        <p:sp>
          <p:nvSpPr>
            <p:cNvPr id="1403908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909" name="Freeform 5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910" name="Freeform 6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940" name="Group 7"/>
          <p:cNvGrpSpPr>
            <a:grpSpLocks/>
          </p:cNvGrpSpPr>
          <p:nvPr/>
        </p:nvGrpSpPr>
        <p:grpSpPr bwMode="auto">
          <a:xfrm>
            <a:off x="1889125" y="3651250"/>
            <a:ext cx="5421313" cy="317500"/>
            <a:chOff x="1190" y="2300"/>
            <a:chExt cx="3415" cy="200"/>
          </a:xfrm>
        </p:grpSpPr>
        <p:sp>
          <p:nvSpPr>
            <p:cNvPr id="1403912" name="Line 8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913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914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3915" name="Rectangle 11"/>
          <p:cNvSpPr>
            <a:spLocks noChangeArrowheads="1"/>
          </p:cNvSpPr>
          <p:nvPr/>
        </p:nvSpPr>
        <p:spPr bwMode="auto">
          <a:xfrm>
            <a:off x="3883025" y="3863975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16" name="Freeform 12"/>
          <p:cNvSpPr>
            <a:spLocks/>
          </p:cNvSpPr>
          <p:nvPr/>
        </p:nvSpPr>
        <p:spPr bwMode="auto">
          <a:xfrm>
            <a:off x="3937000" y="3305175"/>
            <a:ext cx="625475" cy="50482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917" name="Freeform 13"/>
          <p:cNvSpPr>
            <a:spLocks/>
          </p:cNvSpPr>
          <p:nvPr/>
        </p:nvSpPr>
        <p:spPr bwMode="auto">
          <a:xfrm>
            <a:off x="4562475" y="3279775"/>
            <a:ext cx="798513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918" name="Rectangle 14"/>
          <p:cNvSpPr>
            <a:spLocks noChangeArrowheads="1"/>
          </p:cNvSpPr>
          <p:nvPr/>
        </p:nvSpPr>
        <p:spPr bwMode="auto">
          <a:xfrm>
            <a:off x="341313" y="2138363"/>
            <a:ext cx="39465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19" name="Rectangle 15"/>
          <p:cNvSpPr>
            <a:spLocks noChangeArrowheads="1"/>
          </p:cNvSpPr>
          <p:nvPr/>
        </p:nvSpPr>
        <p:spPr bwMode="auto">
          <a:xfrm>
            <a:off x="860425" y="2217738"/>
            <a:ext cx="30210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latin typeface="Arial" pitchFamily="34" charset="0"/>
              </a:rPr>
              <a:t>domain understanding</a:t>
            </a:r>
            <a:endParaRPr lang="en-US" alt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0" name="Rectangle 16"/>
          <p:cNvSpPr>
            <a:spLocks noChangeArrowheads="1"/>
          </p:cNvSpPr>
          <p:nvPr/>
        </p:nvSpPr>
        <p:spPr bwMode="auto">
          <a:xfrm>
            <a:off x="1597025" y="2641600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latin typeface="Arial" pitchFamily="34" charset="0"/>
              </a:rPr>
              <a:t>&amp; elicitation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1" name="Rectangle 17"/>
          <p:cNvSpPr>
            <a:spLocks noChangeArrowheads="1"/>
          </p:cNvSpPr>
          <p:nvPr/>
        </p:nvSpPr>
        <p:spPr bwMode="auto">
          <a:xfrm>
            <a:off x="5635625" y="216376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2" name="Rectangle 18"/>
          <p:cNvSpPr>
            <a:spLocks noChangeArrowheads="1"/>
          </p:cNvSpPr>
          <p:nvPr/>
        </p:nvSpPr>
        <p:spPr bwMode="auto">
          <a:xfrm>
            <a:off x="6045200" y="2259013"/>
            <a:ext cx="1392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evaluation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3" name="Rectangle 19"/>
          <p:cNvSpPr>
            <a:spLocks noChangeArrowheads="1"/>
          </p:cNvSpPr>
          <p:nvPr/>
        </p:nvSpPr>
        <p:spPr bwMode="auto">
          <a:xfrm>
            <a:off x="5861050" y="2682875"/>
            <a:ext cx="174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 agreement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4" name="Rectangle 20"/>
          <p:cNvSpPr>
            <a:spLocks noChangeArrowheads="1"/>
          </p:cNvSpPr>
          <p:nvPr/>
        </p:nvSpPr>
        <p:spPr bwMode="auto">
          <a:xfrm>
            <a:off x="2738438" y="1155700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951" name="Rectangle 21"/>
          <p:cNvSpPr>
            <a:spLocks noChangeArrowheads="1"/>
          </p:cNvSpPr>
          <p:nvPr/>
        </p:nvSpPr>
        <p:spPr bwMode="auto">
          <a:xfrm>
            <a:off x="3124200" y="1387475"/>
            <a:ext cx="3049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 altLang="en-US" dirty="0">
                <a:solidFill>
                  <a:srgbClr val="009999"/>
                </a:solidFill>
                <a:latin typeface="Comic Sans MS" pitchFamily="66" charset="0"/>
              </a:rPr>
              <a:t>alternative proposals</a:t>
            </a:r>
            <a:endParaRPr lang="en-US" altLang="en-US" i="0" dirty="0"/>
          </a:p>
        </p:txBody>
      </p:sp>
      <p:sp>
        <p:nvSpPr>
          <p:cNvPr id="1403926" name="Rectangle 22"/>
          <p:cNvSpPr>
            <a:spLocks noChangeArrowheads="1"/>
          </p:cNvSpPr>
          <p:nvPr/>
        </p:nvSpPr>
        <p:spPr bwMode="auto">
          <a:xfrm>
            <a:off x="5910263" y="3863975"/>
            <a:ext cx="2698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7" name="Rectangle 23"/>
          <p:cNvSpPr>
            <a:spLocks noChangeArrowheads="1"/>
          </p:cNvSpPr>
          <p:nvPr/>
        </p:nvSpPr>
        <p:spPr bwMode="auto">
          <a:xfrm>
            <a:off x="6872288" y="3943350"/>
            <a:ext cx="976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agreed</a:t>
            </a:r>
            <a:endParaRPr lang="en-US" altLang="en-US" i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3928" name="Rectangle 24"/>
          <p:cNvSpPr>
            <a:spLocks noChangeArrowheads="1"/>
          </p:cNvSpPr>
          <p:nvPr/>
        </p:nvSpPr>
        <p:spPr bwMode="auto">
          <a:xfrm>
            <a:off x="6429375" y="4316413"/>
            <a:ext cx="18827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requirements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3929" name="Rectangle 25"/>
          <p:cNvSpPr>
            <a:spLocks noChangeArrowheads="1"/>
          </p:cNvSpPr>
          <p:nvPr/>
        </p:nvSpPr>
        <p:spPr bwMode="auto">
          <a:xfrm>
            <a:off x="2463800" y="5959475"/>
            <a:ext cx="4321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30" name="Rectangle 26"/>
          <p:cNvSpPr>
            <a:spLocks noChangeArrowheads="1"/>
          </p:cNvSpPr>
          <p:nvPr/>
        </p:nvSpPr>
        <p:spPr bwMode="auto">
          <a:xfrm>
            <a:off x="465138" y="3863975"/>
            <a:ext cx="257333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31" name="Rectangle 27"/>
          <p:cNvSpPr>
            <a:spLocks noChangeArrowheads="1"/>
          </p:cNvSpPr>
          <p:nvPr/>
        </p:nvSpPr>
        <p:spPr bwMode="auto">
          <a:xfrm>
            <a:off x="5535613" y="495141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32" name="Oval 28"/>
          <p:cNvSpPr>
            <a:spLocks noChangeArrowheads="1"/>
          </p:cNvSpPr>
          <p:nvPr/>
        </p:nvSpPr>
        <p:spPr bwMode="auto">
          <a:xfrm>
            <a:off x="3862388" y="3651250"/>
            <a:ext cx="274637" cy="2651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24842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718"/>
            <a:ext cx="4419600" cy="1218882"/>
          </a:xfrm>
        </p:spPr>
        <p:txBody>
          <a:bodyPr>
            <a:normAutofit/>
          </a:bodyPr>
          <a:lstStyle/>
          <a:p>
            <a:r>
              <a:rPr lang="en-US" altLang="en-US" dirty="0"/>
              <a:t>Evaluation &amp; agreement</a:t>
            </a:r>
            <a:endParaRPr lang="en-US" altLang="en-US" sz="2000" dirty="0"/>
          </a:p>
        </p:txBody>
      </p:sp>
      <p:sp>
        <p:nvSpPr>
          <p:cNvPr id="1418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04938"/>
            <a:ext cx="8869363" cy="47672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fr-FR" i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Negotiation-based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making</a:t>
            </a:r>
            <a:r>
              <a:rPr lang="fr-FR" dirty="0"/>
              <a:t> ...</a:t>
            </a:r>
          </a:p>
          <a:p>
            <a:pPr lvl="1">
              <a:spcBef>
                <a:spcPct val="50000"/>
              </a:spcBef>
              <a:defRPr/>
            </a:pPr>
            <a:r>
              <a:rPr lang="fr-FR" dirty="0"/>
              <a:t>Identification &amp; </a:t>
            </a:r>
            <a:r>
              <a:rPr lang="fr-FR" dirty="0" err="1"/>
              <a:t>resolution</a:t>
            </a:r>
            <a:r>
              <a:rPr lang="fr-FR" dirty="0"/>
              <a:t> of </a:t>
            </a:r>
            <a:r>
              <a:rPr lang="fr-F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conflicting</a:t>
            </a:r>
            <a:r>
              <a:rPr lang="fr-FR" dirty="0"/>
              <a:t> </a:t>
            </a:r>
            <a:r>
              <a:rPr lang="fr-FR" dirty="0" err="1"/>
              <a:t>concerns</a:t>
            </a:r>
            <a:endParaRPr lang="fr-FR" dirty="0"/>
          </a:p>
          <a:p>
            <a:pPr lvl="1">
              <a:spcBef>
                <a:spcPct val="50000"/>
              </a:spcBef>
              <a:defRPr/>
            </a:pPr>
            <a:r>
              <a:rPr lang="fr-FR" dirty="0"/>
              <a:t>Identification &amp; </a:t>
            </a:r>
            <a:r>
              <a:rPr lang="fr-FR" dirty="0" err="1"/>
              <a:t>resolution</a:t>
            </a:r>
            <a:r>
              <a:rPr lang="fr-FR" dirty="0"/>
              <a:t> of </a:t>
            </a:r>
            <a:r>
              <a:rPr lang="fr-FR" dirty="0" err="1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risks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proposed</a:t>
            </a:r>
            <a:r>
              <a:rPr lang="fr-FR" dirty="0"/>
              <a:t> system</a:t>
            </a:r>
          </a:p>
          <a:p>
            <a:pPr lvl="1">
              <a:spcBef>
                <a:spcPct val="50000"/>
              </a:spcBef>
              <a:defRPr/>
            </a:pPr>
            <a:r>
              <a:rPr lang="fr-FR" dirty="0" err="1"/>
              <a:t>Comparison</a:t>
            </a:r>
            <a:r>
              <a:rPr lang="fr-FR" dirty="0"/>
              <a:t> of </a:t>
            </a:r>
            <a:r>
              <a:rPr lang="fr-FR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alternative options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/>
              <a:t>against</a:t>
            </a:r>
            <a:r>
              <a:rPr lang="fr-FR" dirty="0"/>
              <a:t> objectives &amp; </a:t>
            </a:r>
            <a:r>
              <a:rPr lang="fr-FR" dirty="0" err="1"/>
              <a:t>risks</a:t>
            </a:r>
            <a:r>
              <a:rPr lang="fr-FR" dirty="0"/>
              <a:t>, and </a:t>
            </a:r>
            <a:r>
              <a:rPr lang="fr-FR" dirty="0" err="1"/>
              <a:t>selection</a:t>
            </a:r>
            <a:r>
              <a:rPr lang="fr-FR" dirty="0"/>
              <a:t> of </a:t>
            </a:r>
            <a:r>
              <a:rPr lang="fr-FR" dirty="0" err="1"/>
              <a:t>preferred</a:t>
            </a:r>
            <a:r>
              <a:rPr lang="fr-FR" dirty="0"/>
              <a:t> </a:t>
            </a:r>
            <a:r>
              <a:rPr lang="fr-FR" dirty="0" err="1"/>
              <a:t>ones</a:t>
            </a:r>
            <a:endParaRPr lang="fr-FR" dirty="0"/>
          </a:p>
          <a:p>
            <a:pPr lvl="1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prioritization</a:t>
            </a:r>
            <a:r>
              <a:rPr lang="fr-FR" dirty="0">
                <a:solidFill>
                  <a:srgbClr val="0070C0"/>
                </a:solidFill>
              </a:rPr>
              <a:t>:</a:t>
            </a:r>
            <a:r>
              <a:rPr lang="fr-FR" dirty="0"/>
              <a:t> to </a:t>
            </a:r>
            <a:r>
              <a:rPr lang="fr-FR" dirty="0" err="1"/>
              <a:t>resolve</a:t>
            </a:r>
            <a:r>
              <a:rPr lang="fr-FR" dirty="0"/>
              <a:t> </a:t>
            </a:r>
            <a:r>
              <a:rPr lang="fr-FR" dirty="0" err="1"/>
              <a:t>conflicts</a:t>
            </a:r>
            <a:r>
              <a:rPr lang="fr-FR" dirty="0"/>
              <a:t>,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/</a:t>
            </a:r>
            <a:r>
              <a:rPr lang="fr-FR" dirty="0" err="1"/>
              <a:t>schedule</a:t>
            </a:r>
            <a:r>
              <a:rPr lang="fr-FR" dirty="0"/>
              <a:t> </a:t>
            </a:r>
            <a:r>
              <a:rPr lang="fr-FR" dirty="0" err="1"/>
              <a:t>constraints</a:t>
            </a:r>
            <a:r>
              <a:rPr lang="fr-FR" dirty="0"/>
              <a:t>, support </a:t>
            </a:r>
            <a:r>
              <a:rPr lang="fr-FR" dirty="0" err="1"/>
              <a:t>incremental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</a:t>
            </a:r>
          </a:p>
          <a:p>
            <a:pPr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Product</a:t>
            </a:r>
            <a:r>
              <a:rPr lang="fr-FR" dirty="0">
                <a:solidFill>
                  <a:srgbClr val="FF0000"/>
                </a:solidFill>
              </a:rPr>
              <a:t>:</a:t>
            </a: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Final sections of </a:t>
            </a:r>
            <a:r>
              <a:rPr lang="fr-FR" dirty="0" err="1">
                <a:solidFill>
                  <a:srgbClr val="0070C0"/>
                </a:solidFill>
              </a:rPr>
              <a:t>draft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proposal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documenting</a:t>
            </a:r>
            <a:r>
              <a:rPr lang="fr-FR" dirty="0">
                <a:solidFill>
                  <a:srgbClr val="0070C0"/>
                </a:solidFill>
              </a:rPr>
              <a:t> the </a:t>
            </a:r>
            <a:r>
              <a:rPr lang="fr-FR" dirty="0" err="1">
                <a:solidFill>
                  <a:srgbClr val="0070C0"/>
                </a:solidFill>
              </a:rPr>
              <a:t>selected</a:t>
            </a:r>
            <a:r>
              <a:rPr lang="fr-FR" dirty="0">
                <a:solidFill>
                  <a:srgbClr val="0070C0"/>
                </a:solidFill>
              </a:rPr>
              <a:t>/</a:t>
            </a:r>
            <a:r>
              <a:rPr lang="fr-FR" dirty="0" err="1">
                <a:solidFill>
                  <a:srgbClr val="0070C0"/>
                </a:solidFill>
              </a:rPr>
              <a:t>agreed</a:t>
            </a:r>
            <a:r>
              <a:rPr lang="fr-FR" dirty="0">
                <a:solidFill>
                  <a:srgbClr val="0070C0"/>
                </a:solidFill>
              </a:rPr>
              <a:t> objectives, </a:t>
            </a:r>
            <a:r>
              <a:rPr lang="fr-FR" dirty="0" err="1">
                <a:solidFill>
                  <a:srgbClr val="0070C0"/>
                </a:solidFill>
              </a:rPr>
              <a:t>requirements</a:t>
            </a:r>
            <a:r>
              <a:rPr lang="fr-FR" dirty="0">
                <a:solidFill>
                  <a:srgbClr val="0070C0"/>
                </a:solidFill>
              </a:rPr>
              <a:t>, </a:t>
            </a:r>
            <a:r>
              <a:rPr lang="fr-FR" dirty="0" err="1">
                <a:solidFill>
                  <a:srgbClr val="0070C0"/>
                </a:solidFill>
              </a:rPr>
              <a:t>asssumptions</a:t>
            </a:r>
            <a:r>
              <a:rPr lang="fr-FR" dirty="0">
                <a:solidFill>
                  <a:srgbClr val="0070C0"/>
                </a:solidFill>
              </a:rPr>
              <a:t> (incl. </a:t>
            </a:r>
            <a:r>
              <a:rPr lang="fr-FR" dirty="0" err="1">
                <a:solidFill>
                  <a:srgbClr val="0070C0"/>
                </a:solidFill>
              </a:rPr>
              <a:t>rationale</a:t>
            </a:r>
            <a:r>
              <a:rPr lang="fr-FR" dirty="0">
                <a:solidFill>
                  <a:srgbClr val="0070C0"/>
                </a:solidFill>
              </a:rPr>
              <a:t> for </a:t>
            </a:r>
            <a:r>
              <a:rPr lang="fr-FR" dirty="0" err="1">
                <a:solidFill>
                  <a:srgbClr val="0070C0"/>
                </a:solidFill>
              </a:rPr>
              <a:t>selected</a:t>
            </a:r>
            <a:r>
              <a:rPr lang="fr-FR" dirty="0">
                <a:solidFill>
                  <a:srgbClr val="0070C0"/>
                </a:solidFill>
              </a:rPr>
              <a:t> options)</a:t>
            </a:r>
          </a:p>
        </p:txBody>
      </p:sp>
      <p:pic>
        <p:nvPicPr>
          <p:cNvPr id="40964" name="Picture 4" descr="C:\Program Files\Fichiers communs\Microsoft Shared\Clipart\cagcat50\PE01561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77800"/>
            <a:ext cx="14176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78285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142682"/>
          </a:xfrm>
        </p:spPr>
        <p:txBody>
          <a:bodyPr/>
          <a:lstStyle/>
          <a:p>
            <a:r>
              <a:rPr lang="en-US" altLang="en-US" dirty="0"/>
              <a:t>The RE process  </a:t>
            </a:r>
            <a:r>
              <a:rPr lang="en-US" altLang="en-US" sz="2000" dirty="0"/>
              <a:t>(3)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4411663" y="1792288"/>
            <a:ext cx="300037" cy="4141787"/>
            <a:chOff x="2779" y="1129"/>
            <a:chExt cx="189" cy="2609"/>
          </a:xfrm>
        </p:grpSpPr>
        <p:sp>
          <p:nvSpPr>
            <p:cNvPr id="1404932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4933" name="Freeform 5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4934" name="Freeform 6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988" name="Group 7"/>
          <p:cNvGrpSpPr>
            <a:grpSpLocks/>
          </p:cNvGrpSpPr>
          <p:nvPr/>
        </p:nvGrpSpPr>
        <p:grpSpPr bwMode="auto">
          <a:xfrm>
            <a:off x="1889125" y="3651250"/>
            <a:ext cx="5421313" cy="317500"/>
            <a:chOff x="1190" y="2300"/>
            <a:chExt cx="3415" cy="200"/>
          </a:xfrm>
        </p:grpSpPr>
        <p:sp>
          <p:nvSpPr>
            <p:cNvPr id="1404936" name="Line 8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4937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4938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4939" name="Rectangle 11"/>
          <p:cNvSpPr>
            <a:spLocks noChangeArrowheads="1"/>
          </p:cNvSpPr>
          <p:nvPr/>
        </p:nvSpPr>
        <p:spPr bwMode="auto">
          <a:xfrm>
            <a:off x="3883025" y="3863975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0" name="Freeform 12"/>
          <p:cNvSpPr>
            <a:spLocks/>
          </p:cNvSpPr>
          <p:nvPr/>
        </p:nvSpPr>
        <p:spPr bwMode="auto">
          <a:xfrm>
            <a:off x="3937000" y="3305175"/>
            <a:ext cx="625475" cy="50482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4941" name="Freeform 13"/>
          <p:cNvSpPr>
            <a:spLocks/>
          </p:cNvSpPr>
          <p:nvPr/>
        </p:nvSpPr>
        <p:spPr bwMode="auto">
          <a:xfrm>
            <a:off x="4562475" y="3279775"/>
            <a:ext cx="798513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4942" name="Freeform 14"/>
          <p:cNvSpPr>
            <a:spLocks/>
          </p:cNvSpPr>
          <p:nvPr/>
        </p:nvSpPr>
        <p:spPr bwMode="auto">
          <a:xfrm>
            <a:off x="4587875" y="3783013"/>
            <a:ext cx="798513" cy="717550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0" y="452"/>
              </a:cxn>
              <a:cxn ang="0">
                <a:pos x="141" y="435"/>
              </a:cxn>
              <a:cxn ang="0">
                <a:pos x="204" y="418"/>
              </a:cxn>
              <a:cxn ang="0">
                <a:pos x="267" y="385"/>
              </a:cxn>
              <a:cxn ang="0">
                <a:pos x="314" y="351"/>
              </a:cxn>
              <a:cxn ang="0">
                <a:pos x="377" y="301"/>
              </a:cxn>
              <a:cxn ang="0">
                <a:pos x="424" y="251"/>
              </a:cxn>
              <a:cxn ang="0">
                <a:pos x="424" y="234"/>
              </a:cxn>
              <a:cxn ang="0">
                <a:pos x="456" y="201"/>
              </a:cxn>
              <a:cxn ang="0">
                <a:pos x="440" y="184"/>
              </a:cxn>
              <a:cxn ang="0">
                <a:pos x="456" y="201"/>
              </a:cxn>
              <a:cxn ang="0">
                <a:pos x="472" y="168"/>
              </a:cxn>
              <a:cxn ang="0">
                <a:pos x="487" y="151"/>
              </a:cxn>
              <a:cxn ang="0">
                <a:pos x="503" y="101"/>
              </a:cxn>
              <a:cxn ang="0">
                <a:pos x="503" y="0"/>
              </a:cxn>
              <a:cxn ang="0">
                <a:pos x="472" y="0"/>
              </a:cxn>
              <a:cxn ang="0">
                <a:pos x="472" y="101"/>
              </a:cxn>
              <a:cxn ang="0">
                <a:pos x="456" y="151"/>
              </a:cxn>
              <a:cxn ang="0">
                <a:pos x="472" y="151"/>
              </a:cxn>
              <a:cxn ang="0">
                <a:pos x="456" y="134"/>
              </a:cxn>
              <a:cxn ang="0">
                <a:pos x="440" y="168"/>
              </a:cxn>
              <a:cxn ang="0">
                <a:pos x="424" y="184"/>
              </a:cxn>
              <a:cxn ang="0">
                <a:pos x="440" y="184"/>
              </a:cxn>
              <a:cxn ang="0">
                <a:pos x="393" y="234"/>
              </a:cxn>
              <a:cxn ang="0">
                <a:pos x="409" y="234"/>
              </a:cxn>
              <a:cxn ang="0">
                <a:pos x="409" y="218"/>
              </a:cxn>
              <a:cxn ang="0">
                <a:pos x="361" y="268"/>
              </a:cxn>
              <a:cxn ang="0">
                <a:pos x="298" y="318"/>
              </a:cxn>
              <a:cxn ang="0">
                <a:pos x="251" y="351"/>
              </a:cxn>
              <a:cxn ang="0">
                <a:pos x="188" y="385"/>
              </a:cxn>
              <a:cxn ang="0">
                <a:pos x="125" y="402"/>
              </a:cxn>
              <a:cxn ang="0">
                <a:pos x="0" y="418"/>
              </a:cxn>
            </a:cxnLst>
            <a:rect l="0" t="0" r="r" b="b"/>
            <a:pathLst>
              <a:path w="503" h="452">
                <a:moveTo>
                  <a:pt x="0" y="418"/>
                </a:moveTo>
                <a:lnTo>
                  <a:pt x="0" y="452"/>
                </a:lnTo>
                <a:lnTo>
                  <a:pt x="141" y="435"/>
                </a:lnTo>
                <a:lnTo>
                  <a:pt x="204" y="418"/>
                </a:lnTo>
                <a:lnTo>
                  <a:pt x="267" y="385"/>
                </a:lnTo>
                <a:lnTo>
                  <a:pt x="314" y="351"/>
                </a:lnTo>
                <a:lnTo>
                  <a:pt x="377" y="301"/>
                </a:lnTo>
                <a:lnTo>
                  <a:pt x="424" y="251"/>
                </a:lnTo>
                <a:lnTo>
                  <a:pt x="424" y="234"/>
                </a:lnTo>
                <a:lnTo>
                  <a:pt x="456" y="201"/>
                </a:lnTo>
                <a:lnTo>
                  <a:pt x="440" y="184"/>
                </a:lnTo>
                <a:lnTo>
                  <a:pt x="456" y="201"/>
                </a:lnTo>
                <a:lnTo>
                  <a:pt x="472" y="168"/>
                </a:lnTo>
                <a:lnTo>
                  <a:pt x="487" y="151"/>
                </a:lnTo>
                <a:lnTo>
                  <a:pt x="503" y="101"/>
                </a:lnTo>
                <a:lnTo>
                  <a:pt x="503" y="0"/>
                </a:lnTo>
                <a:lnTo>
                  <a:pt x="472" y="0"/>
                </a:lnTo>
                <a:lnTo>
                  <a:pt x="472" y="101"/>
                </a:lnTo>
                <a:lnTo>
                  <a:pt x="456" y="151"/>
                </a:lnTo>
                <a:lnTo>
                  <a:pt x="472" y="151"/>
                </a:lnTo>
                <a:lnTo>
                  <a:pt x="456" y="134"/>
                </a:lnTo>
                <a:lnTo>
                  <a:pt x="440" y="168"/>
                </a:lnTo>
                <a:lnTo>
                  <a:pt x="424" y="184"/>
                </a:lnTo>
                <a:lnTo>
                  <a:pt x="440" y="184"/>
                </a:lnTo>
                <a:lnTo>
                  <a:pt x="393" y="234"/>
                </a:lnTo>
                <a:lnTo>
                  <a:pt x="409" y="234"/>
                </a:lnTo>
                <a:lnTo>
                  <a:pt x="409" y="218"/>
                </a:lnTo>
                <a:lnTo>
                  <a:pt x="361" y="268"/>
                </a:lnTo>
                <a:lnTo>
                  <a:pt x="298" y="318"/>
                </a:lnTo>
                <a:lnTo>
                  <a:pt x="251" y="351"/>
                </a:lnTo>
                <a:lnTo>
                  <a:pt x="188" y="385"/>
                </a:lnTo>
                <a:lnTo>
                  <a:pt x="125" y="402"/>
                </a:lnTo>
                <a:lnTo>
                  <a:pt x="0" y="418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4943" name="Rectangle 15"/>
          <p:cNvSpPr>
            <a:spLocks noChangeArrowheads="1"/>
          </p:cNvSpPr>
          <p:nvPr/>
        </p:nvSpPr>
        <p:spPr bwMode="auto">
          <a:xfrm>
            <a:off x="341313" y="2138363"/>
            <a:ext cx="39465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4" name="Rectangle 16"/>
          <p:cNvSpPr>
            <a:spLocks noChangeArrowheads="1"/>
          </p:cNvSpPr>
          <p:nvPr/>
        </p:nvSpPr>
        <p:spPr bwMode="auto">
          <a:xfrm>
            <a:off x="854075" y="2217738"/>
            <a:ext cx="30210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latin typeface="Arial" pitchFamily="34" charset="0"/>
              </a:rPr>
              <a:t>domain understanding</a:t>
            </a:r>
          </a:p>
        </p:txBody>
      </p:sp>
      <p:sp>
        <p:nvSpPr>
          <p:cNvPr id="1404945" name="Rectangle 17"/>
          <p:cNvSpPr>
            <a:spLocks noChangeArrowheads="1"/>
          </p:cNvSpPr>
          <p:nvPr/>
        </p:nvSpPr>
        <p:spPr bwMode="auto">
          <a:xfrm>
            <a:off x="1597025" y="2641600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latin typeface="Arial" pitchFamily="34" charset="0"/>
              </a:rPr>
              <a:t>&amp; elicitation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6" name="Rectangle 18"/>
          <p:cNvSpPr>
            <a:spLocks noChangeArrowheads="1"/>
          </p:cNvSpPr>
          <p:nvPr/>
        </p:nvSpPr>
        <p:spPr bwMode="auto">
          <a:xfrm>
            <a:off x="5635625" y="216376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7" name="Rectangle 19"/>
          <p:cNvSpPr>
            <a:spLocks noChangeArrowheads="1"/>
          </p:cNvSpPr>
          <p:nvPr/>
        </p:nvSpPr>
        <p:spPr bwMode="auto">
          <a:xfrm>
            <a:off x="6073775" y="2259013"/>
            <a:ext cx="1392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latin typeface="Arial" pitchFamily="34" charset="0"/>
              </a:rPr>
              <a:t>evaluation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8" name="Rectangle 20"/>
          <p:cNvSpPr>
            <a:spLocks noChangeArrowheads="1"/>
          </p:cNvSpPr>
          <p:nvPr/>
        </p:nvSpPr>
        <p:spPr bwMode="auto">
          <a:xfrm>
            <a:off x="5889625" y="2682875"/>
            <a:ext cx="174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latin typeface="Arial" pitchFamily="34" charset="0"/>
              </a:rPr>
              <a:t>&amp; agreement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9" name="Rectangle 21"/>
          <p:cNvSpPr>
            <a:spLocks noChangeArrowheads="1"/>
          </p:cNvSpPr>
          <p:nvPr/>
        </p:nvSpPr>
        <p:spPr bwMode="auto">
          <a:xfrm>
            <a:off x="2738438" y="1155700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000" name="Rectangle 22"/>
          <p:cNvSpPr>
            <a:spLocks noChangeArrowheads="1"/>
          </p:cNvSpPr>
          <p:nvPr/>
        </p:nvSpPr>
        <p:spPr bwMode="auto">
          <a:xfrm>
            <a:off x="3124200" y="1387475"/>
            <a:ext cx="3049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 altLang="en-US">
                <a:solidFill>
                  <a:srgbClr val="009999"/>
                </a:solidFill>
                <a:latin typeface="Comic Sans MS" pitchFamily="66" charset="0"/>
              </a:rPr>
              <a:t>alternative proposals</a:t>
            </a:r>
            <a:endParaRPr lang="en-US" altLang="en-US" i="0"/>
          </a:p>
        </p:txBody>
      </p:sp>
      <p:sp>
        <p:nvSpPr>
          <p:cNvPr id="1404951" name="Rectangle 23"/>
          <p:cNvSpPr>
            <a:spLocks noChangeArrowheads="1"/>
          </p:cNvSpPr>
          <p:nvPr/>
        </p:nvSpPr>
        <p:spPr bwMode="auto">
          <a:xfrm>
            <a:off x="5910263" y="3863975"/>
            <a:ext cx="2698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002" name="Rectangle 24"/>
          <p:cNvSpPr>
            <a:spLocks noChangeArrowheads="1"/>
          </p:cNvSpPr>
          <p:nvPr/>
        </p:nvSpPr>
        <p:spPr bwMode="auto">
          <a:xfrm>
            <a:off x="6872288" y="3943350"/>
            <a:ext cx="976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9999"/>
                </a:solidFill>
                <a:latin typeface="Comic Sans MS" pitchFamily="66" charset="0"/>
              </a:rPr>
              <a:t>agreed</a:t>
            </a:r>
            <a:endParaRPr lang="en-US" altLang="en-US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42003" name="Rectangle 25"/>
          <p:cNvSpPr>
            <a:spLocks noChangeArrowheads="1"/>
          </p:cNvSpPr>
          <p:nvPr/>
        </p:nvSpPr>
        <p:spPr bwMode="auto">
          <a:xfrm>
            <a:off x="6429375" y="4316413"/>
            <a:ext cx="1882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9999"/>
                </a:solidFill>
                <a:latin typeface="Comic Sans MS" pitchFamily="66" charset="0"/>
              </a:rPr>
              <a:t>requirements</a:t>
            </a:r>
            <a:endParaRPr lang="en-US" altLang="en-US" i="0">
              <a:latin typeface="Comic Sans MS" pitchFamily="66" charset="0"/>
            </a:endParaRPr>
          </a:p>
        </p:txBody>
      </p:sp>
      <p:sp>
        <p:nvSpPr>
          <p:cNvPr id="1404954" name="Rectangle 26"/>
          <p:cNvSpPr>
            <a:spLocks noChangeArrowheads="1"/>
          </p:cNvSpPr>
          <p:nvPr/>
        </p:nvSpPr>
        <p:spPr bwMode="auto">
          <a:xfrm>
            <a:off x="2463800" y="5959475"/>
            <a:ext cx="4321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55" name="Rectangle 27"/>
          <p:cNvSpPr>
            <a:spLocks noChangeArrowheads="1"/>
          </p:cNvSpPr>
          <p:nvPr/>
        </p:nvSpPr>
        <p:spPr bwMode="auto">
          <a:xfrm>
            <a:off x="2946400" y="6019800"/>
            <a:ext cx="36814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documented requirements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4956" name="Rectangle 28"/>
          <p:cNvSpPr>
            <a:spLocks noChangeArrowheads="1"/>
          </p:cNvSpPr>
          <p:nvPr/>
        </p:nvSpPr>
        <p:spPr bwMode="auto">
          <a:xfrm>
            <a:off x="465138" y="3863975"/>
            <a:ext cx="257333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57" name="Rectangle 29"/>
          <p:cNvSpPr>
            <a:spLocks noChangeArrowheads="1"/>
          </p:cNvSpPr>
          <p:nvPr/>
        </p:nvSpPr>
        <p:spPr bwMode="auto">
          <a:xfrm>
            <a:off x="5535613" y="495141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58" name="Rectangle 30"/>
          <p:cNvSpPr>
            <a:spLocks noChangeArrowheads="1"/>
          </p:cNvSpPr>
          <p:nvPr/>
        </p:nvSpPr>
        <p:spPr bwMode="auto">
          <a:xfrm>
            <a:off x="6096000" y="4864100"/>
            <a:ext cx="1679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specification</a:t>
            </a:r>
            <a:endParaRPr lang="en-US" alt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59" name="Rectangle 31"/>
          <p:cNvSpPr>
            <a:spLocks noChangeArrowheads="1"/>
          </p:cNvSpPr>
          <p:nvPr/>
        </p:nvSpPr>
        <p:spPr bwMode="auto">
          <a:xfrm>
            <a:off x="5791200" y="5273675"/>
            <a:ext cx="2289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 documentation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60" name="Oval 32"/>
          <p:cNvSpPr>
            <a:spLocks noChangeArrowheads="1"/>
          </p:cNvSpPr>
          <p:nvPr/>
        </p:nvSpPr>
        <p:spPr bwMode="auto">
          <a:xfrm>
            <a:off x="3862388" y="3651250"/>
            <a:ext cx="274637" cy="2651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62918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718"/>
            <a:ext cx="4800600" cy="106648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Specification &amp; documentation</a:t>
            </a:r>
            <a:endParaRPr lang="en-US" altLang="en-US" sz="2000" dirty="0"/>
          </a:p>
        </p:txBody>
      </p:sp>
      <p:sp>
        <p:nvSpPr>
          <p:cNvPr id="14192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991600" cy="52990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fr-FR" i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Precise</a:t>
            </a:r>
            <a:r>
              <a:rPr lang="fr-FR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i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fr-FR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of all </a:t>
            </a:r>
            <a:r>
              <a:rPr lang="fr-FR" dirty="0" err="1"/>
              <a:t>features</a:t>
            </a:r>
            <a:r>
              <a:rPr lang="fr-FR" dirty="0"/>
              <a:t> of the </a:t>
            </a:r>
            <a:r>
              <a:rPr lang="fr-FR" dirty="0" err="1"/>
              <a:t>agreed</a:t>
            </a:r>
            <a:r>
              <a:rPr lang="fr-FR" dirty="0"/>
              <a:t> system</a:t>
            </a:r>
          </a:p>
          <a:p>
            <a:pPr lvl="1">
              <a:defRPr/>
            </a:pPr>
            <a:r>
              <a:rPr lang="fr-FR" dirty="0"/>
              <a:t>Objectives, concepts, relevant </a:t>
            </a:r>
            <a:r>
              <a:rPr lang="fr-FR" dirty="0" err="1"/>
              <a:t>domain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, system/software </a:t>
            </a:r>
            <a:r>
              <a:rPr lang="fr-FR" dirty="0" err="1"/>
              <a:t>requirements</a:t>
            </a:r>
            <a:r>
              <a:rPr lang="fr-FR" dirty="0"/>
              <a:t>, </a:t>
            </a:r>
            <a:r>
              <a:rPr lang="fr-FR" dirty="0" err="1"/>
              <a:t>assumptions</a:t>
            </a:r>
            <a:r>
              <a:rPr lang="fr-FR" dirty="0"/>
              <a:t>, </a:t>
            </a:r>
            <a:r>
              <a:rPr lang="fr-FR" dirty="0" err="1"/>
              <a:t>responsibilities</a:t>
            </a:r>
            <a:endParaRPr lang="fr-FR" dirty="0"/>
          </a:p>
          <a:p>
            <a:pPr lvl="1">
              <a:spcBef>
                <a:spcPct val="40000"/>
              </a:spcBef>
              <a:defRPr/>
            </a:pPr>
            <a:r>
              <a:rPr lang="fr-FR" dirty="0"/>
              <a:t>Satisfaction arguments, </a:t>
            </a:r>
            <a:r>
              <a:rPr lang="fr-FR" dirty="0" err="1"/>
              <a:t>rationale</a:t>
            </a:r>
            <a:r>
              <a:rPr lang="fr-FR" dirty="0"/>
              <a:t> for options </a:t>
            </a:r>
            <a:r>
              <a:rPr lang="fr-FR" dirty="0" err="1"/>
              <a:t>taken</a:t>
            </a:r>
            <a:endParaRPr lang="fr-FR" dirty="0"/>
          </a:p>
          <a:p>
            <a:pPr lvl="1">
              <a:spcBef>
                <a:spcPct val="40000"/>
              </a:spcBef>
              <a:defRPr/>
            </a:pPr>
            <a:r>
              <a:rPr lang="fr-FR" dirty="0" err="1"/>
              <a:t>Likely</a:t>
            </a:r>
            <a:r>
              <a:rPr lang="fr-FR" dirty="0"/>
              <a:t> system </a:t>
            </a:r>
            <a:r>
              <a:rPr lang="fr-FR" dirty="0" err="1"/>
              <a:t>variants</a:t>
            </a:r>
            <a:r>
              <a:rPr lang="fr-FR" dirty="0"/>
              <a:t> &amp; </a:t>
            </a:r>
            <a:r>
              <a:rPr lang="fr-FR" dirty="0" err="1"/>
              <a:t>evolutions</a:t>
            </a:r>
            <a:endParaRPr lang="fr-FR" dirty="0"/>
          </a:p>
          <a:p>
            <a:pPr lvl="1">
              <a:spcBef>
                <a:spcPct val="40000"/>
              </a:spcBef>
              <a:defRPr/>
            </a:pPr>
            <a:r>
              <a:rPr lang="fr-FR" dirty="0" err="1"/>
              <a:t>Estimated</a:t>
            </a:r>
            <a:r>
              <a:rPr lang="fr-FR" dirty="0"/>
              <a:t> </a:t>
            </a:r>
            <a:r>
              <a:rPr lang="fr-FR" dirty="0" err="1"/>
              <a:t>costs</a:t>
            </a:r>
            <a:endParaRPr lang="fr-FR" dirty="0"/>
          </a:p>
          <a:p>
            <a:pPr>
              <a:lnSpc>
                <a:spcPct val="140000"/>
              </a:lnSpc>
              <a:defRPr/>
            </a:pPr>
            <a:r>
              <a:rPr lang="fr-FR" dirty="0" err="1">
                <a:solidFill>
                  <a:srgbClr val="00CC00"/>
                </a:solidFill>
              </a:rPr>
              <a:t>Organization</a:t>
            </a:r>
            <a:r>
              <a:rPr lang="fr-FR" dirty="0">
                <a:solidFill>
                  <a:srgbClr val="00CC00"/>
                </a:solidFill>
              </a:rPr>
              <a:t> </a:t>
            </a:r>
            <a:r>
              <a:rPr lang="fr-FR" dirty="0"/>
              <a:t>of </a:t>
            </a:r>
            <a:r>
              <a:rPr lang="fr-FR" dirty="0" err="1"/>
              <a:t>these</a:t>
            </a:r>
            <a:r>
              <a:rPr lang="fr-FR" dirty="0"/>
              <a:t> in a </a:t>
            </a:r>
            <a:r>
              <a:rPr lang="fr-FR" dirty="0" err="1"/>
              <a:t>coherent</a:t>
            </a:r>
            <a:r>
              <a:rPr lang="fr-FR" dirty="0"/>
              <a:t> structure</a:t>
            </a:r>
          </a:p>
          <a:p>
            <a:pPr>
              <a:lnSpc>
                <a:spcPct val="130000"/>
              </a:lnSpc>
              <a:defRPr/>
            </a:pPr>
            <a:r>
              <a:rPr lang="fr-FR" dirty="0">
                <a:solidFill>
                  <a:srgbClr val="00B0F0"/>
                </a:solidFill>
              </a:rPr>
              <a:t>Documentation</a:t>
            </a:r>
            <a:r>
              <a:rPr lang="fr-FR" dirty="0"/>
              <a:t> in a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understandable</a:t>
            </a:r>
            <a:r>
              <a:rPr lang="fr-FR" dirty="0"/>
              <a:t> by all parties</a:t>
            </a:r>
          </a:p>
          <a:p>
            <a:pPr>
              <a:lnSpc>
                <a:spcPct val="170000"/>
              </a:lnSpc>
              <a:defRPr/>
            </a:pPr>
            <a:r>
              <a:rPr lang="fr-FR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Products</a:t>
            </a:r>
            <a:r>
              <a:rPr lang="fr-FR" altLang="en-US" dirty="0">
                <a:solidFill>
                  <a:srgbClr val="FF0000"/>
                </a:solidFill>
              </a:rPr>
              <a:t>:</a:t>
            </a:r>
            <a:r>
              <a:rPr lang="fr-FR" dirty="0"/>
              <a:t>  </a:t>
            </a:r>
            <a:r>
              <a:rPr lang="fr-F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</a:t>
            </a:r>
            <a:r>
              <a:rPr lang="fr-FR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Document</a:t>
            </a:r>
            <a:r>
              <a:rPr lang="fr-FR" dirty="0">
                <a:solidFill>
                  <a:srgbClr val="0070C0"/>
                </a:solidFill>
              </a:rPr>
              <a:t> (RD)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6050"/>
            <a:ext cx="1143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26</a:t>
            </a:fld>
            <a:endParaRPr kumimoji="0" lang="en-US"/>
          </a:p>
        </p:txBody>
      </p:sp>
      <p:pic>
        <p:nvPicPr>
          <p:cNvPr id="6" name="Picture 2" descr="C:\Users\SAN\AppData\Local\Microsoft\Windows\Temporary Internet Files\Content.IE5\K3CFTSB4\MP90040161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965819"/>
            <a:ext cx="1142702" cy="171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076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142682"/>
          </a:xfrm>
        </p:spPr>
        <p:txBody>
          <a:bodyPr/>
          <a:lstStyle/>
          <a:p>
            <a:r>
              <a:rPr lang="en-US" altLang="en-US" dirty="0"/>
              <a:t>The RE process  </a:t>
            </a:r>
            <a:r>
              <a:rPr lang="en-US" altLang="en-US" sz="2000" dirty="0"/>
              <a:t>(4)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4411663" y="1792288"/>
            <a:ext cx="300037" cy="4141787"/>
            <a:chOff x="2779" y="1129"/>
            <a:chExt cx="189" cy="2609"/>
          </a:xfrm>
        </p:grpSpPr>
        <p:sp>
          <p:nvSpPr>
            <p:cNvPr id="1405956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5957" name="Freeform 5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5958" name="Freeform 6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036" name="Group 7"/>
          <p:cNvGrpSpPr>
            <a:grpSpLocks/>
          </p:cNvGrpSpPr>
          <p:nvPr/>
        </p:nvGrpSpPr>
        <p:grpSpPr bwMode="auto">
          <a:xfrm>
            <a:off x="1889125" y="3651250"/>
            <a:ext cx="5421313" cy="317500"/>
            <a:chOff x="1190" y="2300"/>
            <a:chExt cx="3415" cy="200"/>
          </a:xfrm>
        </p:grpSpPr>
        <p:sp>
          <p:nvSpPr>
            <p:cNvPr id="1405960" name="Line 8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5961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5962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5963" name="Rectangle 11"/>
          <p:cNvSpPr>
            <a:spLocks noChangeArrowheads="1"/>
          </p:cNvSpPr>
          <p:nvPr/>
        </p:nvSpPr>
        <p:spPr bwMode="auto">
          <a:xfrm>
            <a:off x="3538538" y="3730625"/>
            <a:ext cx="132397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64" name="Rectangle 12"/>
          <p:cNvSpPr>
            <a:spLocks noChangeArrowheads="1"/>
          </p:cNvSpPr>
          <p:nvPr/>
        </p:nvSpPr>
        <p:spPr bwMode="auto">
          <a:xfrm>
            <a:off x="3883025" y="3863975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65" name="Freeform 13"/>
          <p:cNvSpPr>
            <a:spLocks/>
          </p:cNvSpPr>
          <p:nvPr/>
        </p:nvSpPr>
        <p:spPr bwMode="auto">
          <a:xfrm>
            <a:off x="3363913" y="3810000"/>
            <a:ext cx="1223962" cy="715963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0" y="17"/>
              </a:cxn>
              <a:cxn ang="0">
                <a:pos x="47" y="117"/>
              </a:cxn>
              <a:cxn ang="0">
                <a:pos x="47" y="134"/>
              </a:cxn>
              <a:cxn ang="0">
                <a:pos x="78" y="184"/>
              </a:cxn>
              <a:cxn ang="0">
                <a:pos x="141" y="234"/>
              </a:cxn>
              <a:cxn ang="0">
                <a:pos x="188" y="284"/>
              </a:cxn>
              <a:cxn ang="0">
                <a:pos x="267" y="334"/>
              </a:cxn>
              <a:cxn ang="0">
                <a:pos x="456" y="418"/>
              </a:cxn>
              <a:cxn ang="0">
                <a:pos x="597" y="451"/>
              </a:cxn>
              <a:cxn ang="0">
                <a:pos x="771" y="451"/>
              </a:cxn>
              <a:cxn ang="0">
                <a:pos x="771" y="418"/>
              </a:cxn>
              <a:cxn ang="0">
                <a:pos x="613" y="418"/>
              </a:cxn>
              <a:cxn ang="0">
                <a:pos x="472" y="385"/>
              </a:cxn>
              <a:cxn ang="0">
                <a:pos x="283" y="301"/>
              </a:cxn>
              <a:cxn ang="0">
                <a:pos x="204" y="251"/>
              </a:cxn>
              <a:cxn ang="0">
                <a:pos x="157" y="201"/>
              </a:cxn>
              <a:cxn ang="0">
                <a:pos x="94" y="151"/>
              </a:cxn>
              <a:cxn ang="0">
                <a:pos x="62" y="100"/>
              </a:cxn>
              <a:cxn ang="0">
                <a:pos x="62" y="117"/>
              </a:cxn>
              <a:cxn ang="0">
                <a:pos x="78" y="117"/>
              </a:cxn>
              <a:cxn ang="0">
                <a:pos x="31" y="0"/>
              </a:cxn>
            </a:cxnLst>
            <a:rect l="0" t="0" r="r" b="b"/>
            <a:pathLst>
              <a:path w="771" h="451">
                <a:moveTo>
                  <a:pt x="31" y="0"/>
                </a:moveTo>
                <a:lnTo>
                  <a:pt x="0" y="17"/>
                </a:lnTo>
                <a:lnTo>
                  <a:pt x="47" y="117"/>
                </a:lnTo>
                <a:lnTo>
                  <a:pt x="47" y="134"/>
                </a:lnTo>
                <a:lnTo>
                  <a:pt x="78" y="184"/>
                </a:lnTo>
                <a:lnTo>
                  <a:pt x="141" y="234"/>
                </a:lnTo>
                <a:lnTo>
                  <a:pt x="188" y="284"/>
                </a:lnTo>
                <a:lnTo>
                  <a:pt x="267" y="334"/>
                </a:lnTo>
                <a:lnTo>
                  <a:pt x="456" y="418"/>
                </a:lnTo>
                <a:lnTo>
                  <a:pt x="597" y="451"/>
                </a:lnTo>
                <a:lnTo>
                  <a:pt x="771" y="451"/>
                </a:lnTo>
                <a:lnTo>
                  <a:pt x="771" y="418"/>
                </a:lnTo>
                <a:lnTo>
                  <a:pt x="613" y="418"/>
                </a:lnTo>
                <a:lnTo>
                  <a:pt x="472" y="385"/>
                </a:lnTo>
                <a:lnTo>
                  <a:pt x="283" y="301"/>
                </a:lnTo>
                <a:lnTo>
                  <a:pt x="204" y="251"/>
                </a:lnTo>
                <a:lnTo>
                  <a:pt x="157" y="201"/>
                </a:lnTo>
                <a:lnTo>
                  <a:pt x="94" y="151"/>
                </a:lnTo>
                <a:lnTo>
                  <a:pt x="62" y="100"/>
                </a:lnTo>
                <a:lnTo>
                  <a:pt x="62" y="117"/>
                </a:lnTo>
                <a:lnTo>
                  <a:pt x="78" y="117"/>
                </a:lnTo>
                <a:lnTo>
                  <a:pt x="31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6" name="Freeform 14"/>
          <p:cNvSpPr>
            <a:spLocks/>
          </p:cNvSpPr>
          <p:nvPr/>
        </p:nvSpPr>
        <p:spPr bwMode="auto">
          <a:xfrm>
            <a:off x="3937000" y="3305175"/>
            <a:ext cx="625475" cy="50482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7" name="Freeform 15"/>
          <p:cNvSpPr>
            <a:spLocks/>
          </p:cNvSpPr>
          <p:nvPr/>
        </p:nvSpPr>
        <p:spPr bwMode="auto">
          <a:xfrm>
            <a:off x="4562475" y="3279775"/>
            <a:ext cx="798513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8" name="Freeform 16"/>
          <p:cNvSpPr>
            <a:spLocks/>
          </p:cNvSpPr>
          <p:nvPr/>
        </p:nvSpPr>
        <p:spPr bwMode="auto">
          <a:xfrm>
            <a:off x="4587875" y="3783013"/>
            <a:ext cx="798513" cy="717550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0" y="452"/>
              </a:cxn>
              <a:cxn ang="0">
                <a:pos x="141" y="435"/>
              </a:cxn>
              <a:cxn ang="0">
                <a:pos x="204" y="418"/>
              </a:cxn>
              <a:cxn ang="0">
                <a:pos x="267" y="385"/>
              </a:cxn>
              <a:cxn ang="0">
                <a:pos x="314" y="351"/>
              </a:cxn>
              <a:cxn ang="0">
                <a:pos x="377" y="301"/>
              </a:cxn>
              <a:cxn ang="0">
                <a:pos x="424" y="251"/>
              </a:cxn>
              <a:cxn ang="0">
                <a:pos x="424" y="234"/>
              </a:cxn>
              <a:cxn ang="0">
                <a:pos x="456" y="201"/>
              </a:cxn>
              <a:cxn ang="0">
                <a:pos x="440" y="184"/>
              </a:cxn>
              <a:cxn ang="0">
                <a:pos x="456" y="201"/>
              </a:cxn>
              <a:cxn ang="0">
                <a:pos x="472" y="168"/>
              </a:cxn>
              <a:cxn ang="0">
                <a:pos x="487" y="151"/>
              </a:cxn>
              <a:cxn ang="0">
                <a:pos x="503" y="101"/>
              </a:cxn>
              <a:cxn ang="0">
                <a:pos x="503" y="0"/>
              </a:cxn>
              <a:cxn ang="0">
                <a:pos x="472" y="0"/>
              </a:cxn>
              <a:cxn ang="0">
                <a:pos x="472" y="101"/>
              </a:cxn>
              <a:cxn ang="0">
                <a:pos x="456" y="151"/>
              </a:cxn>
              <a:cxn ang="0">
                <a:pos x="472" y="151"/>
              </a:cxn>
              <a:cxn ang="0">
                <a:pos x="456" y="134"/>
              </a:cxn>
              <a:cxn ang="0">
                <a:pos x="440" y="168"/>
              </a:cxn>
              <a:cxn ang="0">
                <a:pos x="424" y="184"/>
              </a:cxn>
              <a:cxn ang="0">
                <a:pos x="440" y="184"/>
              </a:cxn>
              <a:cxn ang="0">
                <a:pos x="393" y="234"/>
              </a:cxn>
              <a:cxn ang="0">
                <a:pos x="409" y="234"/>
              </a:cxn>
              <a:cxn ang="0">
                <a:pos x="409" y="218"/>
              </a:cxn>
              <a:cxn ang="0">
                <a:pos x="361" y="268"/>
              </a:cxn>
              <a:cxn ang="0">
                <a:pos x="298" y="318"/>
              </a:cxn>
              <a:cxn ang="0">
                <a:pos x="251" y="351"/>
              </a:cxn>
              <a:cxn ang="0">
                <a:pos x="188" y="385"/>
              </a:cxn>
              <a:cxn ang="0">
                <a:pos x="125" y="402"/>
              </a:cxn>
              <a:cxn ang="0">
                <a:pos x="0" y="418"/>
              </a:cxn>
            </a:cxnLst>
            <a:rect l="0" t="0" r="r" b="b"/>
            <a:pathLst>
              <a:path w="503" h="452">
                <a:moveTo>
                  <a:pt x="0" y="418"/>
                </a:moveTo>
                <a:lnTo>
                  <a:pt x="0" y="452"/>
                </a:lnTo>
                <a:lnTo>
                  <a:pt x="141" y="435"/>
                </a:lnTo>
                <a:lnTo>
                  <a:pt x="204" y="418"/>
                </a:lnTo>
                <a:lnTo>
                  <a:pt x="267" y="385"/>
                </a:lnTo>
                <a:lnTo>
                  <a:pt x="314" y="351"/>
                </a:lnTo>
                <a:lnTo>
                  <a:pt x="377" y="301"/>
                </a:lnTo>
                <a:lnTo>
                  <a:pt x="424" y="251"/>
                </a:lnTo>
                <a:lnTo>
                  <a:pt x="424" y="234"/>
                </a:lnTo>
                <a:lnTo>
                  <a:pt x="456" y="201"/>
                </a:lnTo>
                <a:lnTo>
                  <a:pt x="440" y="184"/>
                </a:lnTo>
                <a:lnTo>
                  <a:pt x="456" y="201"/>
                </a:lnTo>
                <a:lnTo>
                  <a:pt x="472" y="168"/>
                </a:lnTo>
                <a:lnTo>
                  <a:pt x="487" y="151"/>
                </a:lnTo>
                <a:lnTo>
                  <a:pt x="503" y="101"/>
                </a:lnTo>
                <a:lnTo>
                  <a:pt x="503" y="0"/>
                </a:lnTo>
                <a:lnTo>
                  <a:pt x="472" y="0"/>
                </a:lnTo>
                <a:lnTo>
                  <a:pt x="472" y="101"/>
                </a:lnTo>
                <a:lnTo>
                  <a:pt x="456" y="151"/>
                </a:lnTo>
                <a:lnTo>
                  <a:pt x="472" y="151"/>
                </a:lnTo>
                <a:lnTo>
                  <a:pt x="456" y="134"/>
                </a:lnTo>
                <a:lnTo>
                  <a:pt x="440" y="168"/>
                </a:lnTo>
                <a:lnTo>
                  <a:pt x="424" y="184"/>
                </a:lnTo>
                <a:lnTo>
                  <a:pt x="440" y="184"/>
                </a:lnTo>
                <a:lnTo>
                  <a:pt x="393" y="234"/>
                </a:lnTo>
                <a:lnTo>
                  <a:pt x="409" y="234"/>
                </a:lnTo>
                <a:lnTo>
                  <a:pt x="409" y="218"/>
                </a:lnTo>
                <a:lnTo>
                  <a:pt x="361" y="268"/>
                </a:lnTo>
                <a:lnTo>
                  <a:pt x="298" y="318"/>
                </a:lnTo>
                <a:lnTo>
                  <a:pt x="251" y="351"/>
                </a:lnTo>
                <a:lnTo>
                  <a:pt x="188" y="385"/>
                </a:lnTo>
                <a:lnTo>
                  <a:pt x="125" y="402"/>
                </a:lnTo>
                <a:lnTo>
                  <a:pt x="0" y="418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9" name="Rectangle 17"/>
          <p:cNvSpPr>
            <a:spLocks noChangeArrowheads="1"/>
          </p:cNvSpPr>
          <p:nvPr/>
        </p:nvSpPr>
        <p:spPr bwMode="auto">
          <a:xfrm>
            <a:off x="341313" y="2138363"/>
            <a:ext cx="39465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044" name="Rectangle 18"/>
          <p:cNvSpPr>
            <a:spLocks noChangeArrowheads="1"/>
          </p:cNvSpPr>
          <p:nvPr/>
        </p:nvSpPr>
        <p:spPr bwMode="auto">
          <a:xfrm>
            <a:off x="854075" y="2217738"/>
            <a:ext cx="30210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latin typeface="Arial" pitchFamily="34" charset="0"/>
              </a:rPr>
              <a:t>domain understanding</a:t>
            </a:r>
          </a:p>
        </p:txBody>
      </p:sp>
      <p:sp>
        <p:nvSpPr>
          <p:cNvPr id="1405971" name="Rectangle 19"/>
          <p:cNvSpPr>
            <a:spLocks noChangeArrowheads="1"/>
          </p:cNvSpPr>
          <p:nvPr/>
        </p:nvSpPr>
        <p:spPr bwMode="auto">
          <a:xfrm>
            <a:off x="1597025" y="2641600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latin typeface="Arial" pitchFamily="34" charset="0"/>
              </a:rPr>
              <a:t>&amp; elicitation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72" name="Rectangle 20"/>
          <p:cNvSpPr>
            <a:spLocks noChangeArrowheads="1"/>
          </p:cNvSpPr>
          <p:nvPr/>
        </p:nvSpPr>
        <p:spPr bwMode="auto">
          <a:xfrm>
            <a:off x="5635625" y="216376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73" name="Rectangle 21"/>
          <p:cNvSpPr>
            <a:spLocks noChangeArrowheads="1"/>
          </p:cNvSpPr>
          <p:nvPr/>
        </p:nvSpPr>
        <p:spPr bwMode="auto">
          <a:xfrm>
            <a:off x="6378575" y="2244725"/>
            <a:ext cx="1392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latin typeface="Arial" pitchFamily="34" charset="0"/>
              </a:rPr>
              <a:t>evaluation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048" name="Rectangle 22"/>
          <p:cNvSpPr>
            <a:spLocks noChangeArrowheads="1"/>
          </p:cNvSpPr>
          <p:nvPr/>
        </p:nvSpPr>
        <p:spPr bwMode="auto">
          <a:xfrm>
            <a:off x="6189663" y="2668588"/>
            <a:ext cx="1746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latin typeface="Arial" pitchFamily="34" charset="0"/>
              </a:rPr>
              <a:t>&amp; agreement</a:t>
            </a:r>
          </a:p>
        </p:txBody>
      </p:sp>
      <p:sp>
        <p:nvSpPr>
          <p:cNvPr id="1405975" name="Rectangle 23"/>
          <p:cNvSpPr>
            <a:spLocks noChangeArrowheads="1"/>
          </p:cNvSpPr>
          <p:nvPr/>
        </p:nvSpPr>
        <p:spPr bwMode="auto">
          <a:xfrm>
            <a:off x="2738438" y="1155700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050" name="Rectangle 24"/>
          <p:cNvSpPr>
            <a:spLocks noChangeArrowheads="1"/>
          </p:cNvSpPr>
          <p:nvPr/>
        </p:nvSpPr>
        <p:spPr bwMode="auto">
          <a:xfrm>
            <a:off x="3124200" y="1387475"/>
            <a:ext cx="3049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 altLang="en-US">
                <a:solidFill>
                  <a:srgbClr val="009999"/>
                </a:solidFill>
                <a:latin typeface="Comic Sans MS" pitchFamily="66" charset="0"/>
              </a:rPr>
              <a:t>alternative proposals</a:t>
            </a:r>
            <a:endParaRPr lang="en-US" altLang="en-US" i="0"/>
          </a:p>
        </p:txBody>
      </p:sp>
      <p:sp>
        <p:nvSpPr>
          <p:cNvPr id="1405977" name="Rectangle 25"/>
          <p:cNvSpPr>
            <a:spLocks noChangeArrowheads="1"/>
          </p:cNvSpPr>
          <p:nvPr/>
        </p:nvSpPr>
        <p:spPr bwMode="auto">
          <a:xfrm>
            <a:off x="5910263" y="3863975"/>
            <a:ext cx="2698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052" name="Rectangle 26"/>
          <p:cNvSpPr>
            <a:spLocks noChangeArrowheads="1"/>
          </p:cNvSpPr>
          <p:nvPr/>
        </p:nvSpPr>
        <p:spPr bwMode="auto">
          <a:xfrm>
            <a:off x="6872288" y="3943350"/>
            <a:ext cx="976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9999"/>
                </a:solidFill>
                <a:latin typeface="Comic Sans MS" pitchFamily="66" charset="0"/>
              </a:rPr>
              <a:t>agreed</a:t>
            </a:r>
            <a:endParaRPr lang="en-US" altLang="en-US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44053" name="Rectangle 27"/>
          <p:cNvSpPr>
            <a:spLocks noChangeArrowheads="1"/>
          </p:cNvSpPr>
          <p:nvPr/>
        </p:nvSpPr>
        <p:spPr bwMode="auto">
          <a:xfrm>
            <a:off x="6429375" y="4316413"/>
            <a:ext cx="1882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9999"/>
                </a:solidFill>
                <a:latin typeface="Comic Sans MS" pitchFamily="66" charset="0"/>
              </a:rPr>
              <a:t>requirements</a:t>
            </a:r>
            <a:endParaRPr lang="en-US" altLang="en-US" i="0">
              <a:latin typeface="Comic Sans MS" pitchFamily="66" charset="0"/>
            </a:endParaRPr>
          </a:p>
        </p:txBody>
      </p:sp>
      <p:sp>
        <p:nvSpPr>
          <p:cNvPr id="1405980" name="Rectangle 28"/>
          <p:cNvSpPr>
            <a:spLocks noChangeArrowheads="1"/>
          </p:cNvSpPr>
          <p:nvPr/>
        </p:nvSpPr>
        <p:spPr bwMode="auto">
          <a:xfrm>
            <a:off x="2463800" y="5959475"/>
            <a:ext cx="4321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1" name="Rectangle 29"/>
          <p:cNvSpPr>
            <a:spLocks noChangeArrowheads="1"/>
          </p:cNvSpPr>
          <p:nvPr/>
        </p:nvSpPr>
        <p:spPr bwMode="auto">
          <a:xfrm>
            <a:off x="2946400" y="6019800"/>
            <a:ext cx="36814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9999"/>
                </a:solidFill>
                <a:latin typeface="Comic Sans MS" pitchFamily="66" charset="0"/>
              </a:rPr>
              <a:t>documented requirements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5982" name="Rectangle 30"/>
          <p:cNvSpPr>
            <a:spLocks noChangeArrowheads="1"/>
          </p:cNvSpPr>
          <p:nvPr/>
        </p:nvSpPr>
        <p:spPr bwMode="auto">
          <a:xfrm>
            <a:off x="465138" y="3863975"/>
            <a:ext cx="257333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3" name="Rectangle 31"/>
          <p:cNvSpPr>
            <a:spLocks noChangeArrowheads="1"/>
          </p:cNvSpPr>
          <p:nvPr/>
        </p:nvSpPr>
        <p:spPr bwMode="auto">
          <a:xfrm>
            <a:off x="552450" y="3957638"/>
            <a:ext cx="22796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consolidated</a:t>
            </a:r>
            <a:endParaRPr lang="en-US" altLang="en-US" i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4" name="Rectangle 32"/>
          <p:cNvSpPr>
            <a:spLocks noChangeArrowheads="1"/>
          </p:cNvSpPr>
          <p:nvPr/>
        </p:nvSpPr>
        <p:spPr bwMode="auto">
          <a:xfrm>
            <a:off x="781050" y="4359275"/>
            <a:ext cx="18827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requirements</a:t>
            </a:r>
            <a:endParaRPr lang="en-US" altLang="en-US" i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5985" name="Rectangle 33"/>
          <p:cNvSpPr>
            <a:spLocks noChangeArrowheads="1"/>
          </p:cNvSpPr>
          <p:nvPr/>
        </p:nvSpPr>
        <p:spPr bwMode="auto">
          <a:xfrm>
            <a:off x="5535613" y="495141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6" name="Rectangle 34"/>
          <p:cNvSpPr>
            <a:spLocks noChangeArrowheads="1"/>
          </p:cNvSpPr>
          <p:nvPr/>
        </p:nvSpPr>
        <p:spPr bwMode="auto">
          <a:xfrm>
            <a:off x="6248400" y="4892675"/>
            <a:ext cx="1679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latin typeface="Arial" pitchFamily="34" charset="0"/>
              </a:rPr>
              <a:t>specification</a:t>
            </a:r>
            <a:endParaRPr lang="en-US" alt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7" name="Rectangle 35"/>
          <p:cNvSpPr>
            <a:spLocks noChangeArrowheads="1"/>
          </p:cNvSpPr>
          <p:nvPr/>
        </p:nvSpPr>
        <p:spPr bwMode="auto">
          <a:xfrm>
            <a:off x="5943600" y="5302250"/>
            <a:ext cx="2289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latin typeface="Arial" pitchFamily="34" charset="0"/>
              </a:rPr>
              <a:t>&amp; documentation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8" name="Rectangle 36"/>
          <p:cNvSpPr>
            <a:spLocks noChangeArrowheads="1"/>
          </p:cNvSpPr>
          <p:nvPr/>
        </p:nvSpPr>
        <p:spPr bwMode="auto">
          <a:xfrm>
            <a:off x="615950" y="4899025"/>
            <a:ext cx="324643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9" name="Rectangle 37"/>
          <p:cNvSpPr>
            <a:spLocks noChangeArrowheads="1"/>
          </p:cNvSpPr>
          <p:nvPr/>
        </p:nvSpPr>
        <p:spPr bwMode="auto">
          <a:xfrm>
            <a:off x="1643063" y="4926013"/>
            <a:ext cx="1290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validation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90" name="Rectangle 38"/>
          <p:cNvSpPr>
            <a:spLocks noChangeArrowheads="1"/>
          </p:cNvSpPr>
          <p:nvPr/>
        </p:nvSpPr>
        <p:spPr bwMode="auto">
          <a:xfrm>
            <a:off x="1428750" y="5349875"/>
            <a:ext cx="174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 verification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91" name="Oval 39"/>
          <p:cNvSpPr>
            <a:spLocks noChangeArrowheads="1"/>
          </p:cNvSpPr>
          <p:nvPr/>
        </p:nvSpPr>
        <p:spPr bwMode="auto">
          <a:xfrm>
            <a:off x="3862388" y="3651250"/>
            <a:ext cx="274637" cy="2651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8192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315200" cy="97137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Validation  &amp; Verification / </a:t>
            </a:r>
            <a:br>
              <a:rPr lang="en-US" altLang="en-US" sz="2800" dirty="0"/>
            </a:br>
            <a:r>
              <a:rPr lang="en-US" altLang="en-US" sz="2800" dirty="0"/>
              <a:t>Requirements Consolidation </a:t>
            </a:r>
          </a:p>
        </p:txBody>
      </p:sp>
      <p:sp>
        <p:nvSpPr>
          <p:cNvPr id="1428483" name="Rectangle 3"/>
          <p:cNvSpPr>
            <a:spLocks noGrp="1" noChangeArrowheads="1"/>
          </p:cNvSpPr>
          <p:nvPr>
            <p:ph idx="1"/>
          </p:nvPr>
        </p:nvSpPr>
        <p:spPr>
          <a:xfrm>
            <a:off x="261938" y="1062038"/>
            <a:ext cx="8550275" cy="52990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fr-FR" altLang="en-US" dirty="0"/>
          </a:p>
          <a:p>
            <a:pPr>
              <a:lnSpc>
                <a:spcPct val="90000"/>
              </a:lnSpc>
            </a:pPr>
            <a:r>
              <a:rPr lang="fr-FR" altLang="en-US" i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r>
              <a:rPr lang="fr-FR" altLang="en-US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assurance </a:t>
            </a:r>
            <a:r>
              <a:rPr lang="fr-FR" altLang="en-US" dirty="0" err="1"/>
              <a:t>activity</a:t>
            </a:r>
            <a:r>
              <a:rPr lang="fr-FR" altLang="en-US" dirty="0"/>
              <a:t> on RD ...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fr-FR" altLang="en-US" dirty="0"/>
              <a:t>Validation:  </a:t>
            </a:r>
            <a:r>
              <a:rPr lang="fr-FR" altLang="en-US" dirty="0" err="1"/>
              <a:t>adequacy</a:t>
            </a:r>
            <a:r>
              <a:rPr lang="fr-FR" altLang="en-US" dirty="0"/>
              <a:t> of RD items </a:t>
            </a:r>
            <a:r>
              <a:rPr lang="fr-FR" altLang="en-US" sz="2000" dirty="0" err="1"/>
              <a:t>wrt</a:t>
            </a:r>
            <a:r>
              <a:rPr lang="fr-FR" altLang="en-US" dirty="0"/>
              <a:t> real </a:t>
            </a:r>
            <a:r>
              <a:rPr lang="fr-FR" altLang="en-US" dirty="0" err="1"/>
              <a:t>needs</a:t>
            </a:r>
            <a:r>
              <a:rPr lang="fr-FR" altLang="en-US" dirty="0"/>
              <a:t> ?</a:t>
            </a:r>
          </a:p>
          <a:p>
            <a:pPr lvl="1">
              <a:spcBef>
                <a:spcPct val="50000"/>
              </a:spcBef>
            </a:pPr>
            <a:r>
              <a:rPr lang="fr-FR" altLang="en-US" dirty="0" err="1"/>
              <a:t>Verification</a:t>
            </a:r>
            <a:r>
              <a:rPr lang="fr-FR" altLang="en-US" dirty="0"/>
              <a:t>:  omissions, </a:t>
            </a:r>
            <a:r>
              <a:rPr lang="fr-FR" altLang="en-US" dirty="0" err="1"/>
              <a:t>inconsistencies</a:t>
            </a:r>
            <a:r>
              <a:rPr lang="fr-FR" altLang="en-US" dirty="0"/>
              <a:t> ?</a:t>
            </a:r>
          </a:p>
          <a:p>
            <a:pPr lvl="1">
              <a:spcBef>
                <a:spcPct val="50000"/>
              </a:spcBef>
            </a:pPr>
            <a:r>
              <a:rPr lang="fr-FR" altLang="en-US" dirty="0" err="1"/>
              <a:t>Checks</a:t>
            </a:r>
            <a:r>
              <a:rPr lang="fr-FR" altLang="en-US" dirty="0"/>
              <a:t> for </a:t>
            </a:r>
            <a:r>
              <a:rPr lang="fr-FR" altLang="en-US" dirty="0" err="1"/>
              <a:t>other</a:t>
            </a:r>
            <a:r>
              <a:rPr lang="fr-FR" altLang="en-US" dirty="0"/>
              <a:t> </a:t>
            </a:r>
            <a:r>
              <a:rPr lang="fr-FR" altLang="en-US" dirty="0" err="1"/>
              <a:t>target</a:t>
            </a:r>
            <a:r>
              <a:rPr lang="fr-FR" altLang="en-US" dirty="0"/>
              <a:t> </a:t>
            </a:r>
            <a:r>
              <a:rPr lang="fr-FR" altLang="en-US" dirty="0" err="1"/>
              <a:t>qualities</a:t>
            </a:r>
            <a:r>
              <a:rPr lang="fr-FR" altLang="en-US" dirty="0"/>
              <a:t> </a:t>
            </a:r>
            <a:r>
              <a:rPr lang="fr-FR" altLang="en-US" sz="2000" dirty="0"/>
              <a:t>(</a:t>
            </a:r>
            <a:r>
              <a:rPr lang="fr-FR" altLang="en-US" sz="2000" dirty="0" err="1"/>
              <a:t>discussed</a:t>
            </a:r>
            <a:r>
              <a:rPr lang="fr-FR" altLang="en-US" sz="2000" dirty="0"/>
              <a:t> </a:t>
            </a:r>
            <a:r>
              <a:rPr lang="fr-FR" altLang="en-US" sz="2000" dirty="0" err="1"/>
              <a:t>next</a:t>
            </a:r>
            <a:r>
              <a:rPr lang="fr-FR" altLang="en-US" sz="2000" dirty="0"/>
              <a:t>)</a:t>
            </a:r>
            <a:endParaRPr lang="fr-FR" altLang="en-US" dirty="0"/>
          </a:p>
          <a:p>
            <a:pPr lvl="1">
              <a:lnSpc>
                <a:spcPct val="150000"/>
              </a:lnSpc>
            </a:pPr>
            <a:r>
              <a:rPr lang="fr-FR" altLang="en-US" dirty="0"/>
              <a:t>Fixing of </a:t>
            </a:r>
            <a:r>
              <a:rPr lang="fr-FR" altLang="en-US" dirty="0" err="1"/>
              <a:t>errors</a:t>
            </a:r>
            <a:r>
              <a:rPr lang="fr-FR" altLang="en-US" dirty="0"/>
              <a:t> &amp; </a:t>
            </a:r>
            <a:r>
              <a:rPr lang="fr-FR" altLang="en-US" dirty="0" err="1"/>
              <a:t>flaws</a:t>
            </a:r>
            <a:endParaRPr lang="fr-FR" altLang="en-US" dirty="0"/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fr-FR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Products</a:t>
            </a:r>
            <a:r>
              <a:rPr lang="fr-FR" altLang="en-US" dirty="0">
                <a:solidFill>
                  <a:srgbClr val="FF0000"/>
                </a:solidFill>
              </a:rPr>
              <a:t>:  </a:t>
            </a:r>
            <a:r>
              <a:rPr lang="fr-FR" altLang="en-US" dirty="0" err="1">
                <a:solidFill>
                  <a:srgbClr val="0070C0"/>
                </a:solidFill>
              </a:rPr>
              <a:t>Consolidated</a:t>
            </a:r>
            <a:r>
              <a:rPr lang="fr-FR" altLang="en-US" dirty="0">
                <a:solidFill>
                  <a:srgbClr val="0070C0"/>
                </a:solidFill>
              </a:rPr>
              <a:t> RD, </a:t>
            </a:r>
            <a:r>
              <a:rPr lang="fr-FR" altLang="en-US" dirty="0" err="1">
                <a:solidFill>
                  <a:srgbClr val="0070C0"/>
                </a:solidFill>
              </a:rPr>
              <a:t>Acceptance</a:t>
            </a:r>
            <a:r>
              <a:rPr lang="fr-FR" altLang="en-US" dirty="0">
                <a:solidFill>
                  <a:srgbClr val="0070C0"/>
                </a:solidFill>
              </a:rPr>
              <a:t> test data, prototype, 		      </a:t>
            </a:r>
            <a:r>
              <a:rPr lang="fr-FR" altLang="en-US" dirty="0" err="1">
                <a:solidFill>
                  <a:srgbClr val="0070C0"/>
                </a:solidFill>
              </a:rPr>
              <a:t>Development</a:t>
            </a:r>
            <a:r>
              <a:rPr lang="fr-FR" altLang="en-US" dirty="0">
                <a:solidFill>
                  <a:srgbClr val="0070C0"/>
                </a:solidFill>
              </a:rPr>
              <a:t> plan, Project </a:t>
            </a:r>
            <a:r>
              <a:rPr lang="fr-FR" altLang="en-US" dirty="0" err="1">
                <a:solidFill>
                  <a:srgbClr val="0070C0"/>
                </a:solidFill>
              </a:rPr>
              <a:t>contract</a:t>
            </a:r>
            <a:endParaRPr lang="fr-FR" altLang="en-US" dirty="0">
              <a:solidFill>
                <a:srgbClr val="0070C0"/>
              </a:solidFill>
            </a:endParaRPr>
          </a:p>
          <a:p>
            <a:pPr lvl="1">
              <a:buFontTx/>
              <a:buNone/>
            </a:pP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41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3297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83788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RE: an iterative process</a:t>
            </a:r>
            <a:endParaRPr lang="en-US" altLang="en-US" sz="2000" dirty="0"/>
          </a:p>
        </p:txBody>
      </p:sp>
      <p:sp>
        <p:nvSpPr>
          <p:cNvPr id="1407021" name="Rectangle 45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839200" cy="2133600"/>
          </a:xfrm>
        </p:spPr>
        <p:txBody>
          <a:bodyPr>
            <a:normAutofit/>
          </a:bodyPr>
          <a:lstStyle/>
          <a:p>
            <a:r>
              <a:rPr lang="en-US" altLang="en-US" dirty="0"/>
              <a:t>RE phases are ordered by data dependencies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No strict sequencing: intertwining, overlap, backtracking</a:t>
            </a:r>
          </a:p>
          <a:p>
            <a:r>
              <a:rPr lang="en-US" altLang="en-US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Iterated cycles </a:t>
            </a:r>
            <a:r>
              <a:rPr lang="en-US" altLang="en-US" dirty="0"/>
              <a:t>due to error corrections &amp; </a:t>
            </a:r>
            <a:r>
              <a:rPr lang="en-US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evolving needs</a:t>
            </a:r>
            <a:endParaRPr lang="en-US" alt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during RE, during software development, after deployment</a:t>
            </a:r>
            <a:endParaRPr lang="en-US" altLang="en-US" dirty="0"/>
          </a:p>
        </p:txBody>
      </p:sp>
      <p:sp>
        <p:nvSpPr>
          <p:cNvPr id="1407008" name="Rectangle 32"/>
          <p:cNvSpPr>
            <a:spLocks noChangeArrowheads="1"/>
          </p:cNvSpPr>
          <p:nvPr/>
        </p:nvSpPr>
        <p:spPr bwMode="auto">
          <a:xfrm>
            <a:off x="2463800" y="5808663"/>
            <a:ext cx="43211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6084" name="Group 3"/>
          <p:cNvGrpSpPr>
            <a:grpSpLocks/>
          </p:cNvGrpSpPr>
          <p:nvPr/>
        </p:nvGrpSpPr>
        <p:grpSpPr bwMode="auto">
          <a:xfrm>
            <a:off x="4273550" y="3489325"/>
            <a:ext cx="223838" cy="2628900"/>
            <a:chOff x="2779" y="1129"/>
            <a:chExt cx="189" cy="2609"/>
          </a:xfrm>
        </p:grpSpPr>
        <p:sp>
          <p:nvSpPr>
            <p:cNvPr id="1406980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6981" name="Freeform 5"/>
            <p:cNvSpPr>
              <a:spLocks/>
            </p:cNvSpPr>
            <p:nvPr/>
          </p:nvSpPr>
          <p:spPr bwMode="auto">
            <a:xfrm>
              <a:off x="2795" y="1129"/>
              <a:ext cx="173" cy="169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6982" name="Freeform 6"/>
            <p:cNvSpPr>
              <a:spLocks/>
            </p:cNvSpPr>
            <p:nvPr/>
          </p:nvSpPr>
          <p:spPr bwMode="auto">
            <a:xfrm>
              <a:off x="2779" y="3569"/>
              <a:ext cx="173" cy="1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085" name="Group 7"/>
          <p:cNvGrpSpPr>
            <a:grpSpLocks/>
          </p:cNvGrpSpPr>
          <p:nvPr/>
        </p:nvGrpSpPr>
        <p:grpSpPr bwMode="auto">
          <a:xfrm>
            <a:off x="2384425" y="4679950"/>
            <a:ext cx="4059238" cy="217488"/>
            <a:chOff x="1190" y="2300"/>
            <a:chExt cx="3415" cy="200"/>
          </a:xfrm>
        </p:grpSpPr>
        <p:sp>
          <p:nvSpPr>
            <p:cNvPr id="1406984" name="Line 8"/>
            <p:cNvSpPr>
              <a:spLocks noChangeShapeType="1"/>
            </p:cNvSpPr>
            <p:nvPr/>
          </p:nvSpPr>
          <p:spPr bwMode="auto">
            <a:xfrm flipH="1">
              <a:off x="1316" y="2401"/>
              <a:ext cx="31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6985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6986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6987" name="Rectangle 11"/>
          <p:cNvSpPr>
            <a:spLocks noChangeArrowheads="1"/>
          </p:cNvSpPr>
          <p:nvPr/>
        </p:nvSpPr>
        <p:spPr bwMode="auto">
          <a:xfrm>
            <a:off x="3619500" y="4733925"/>
            <a:ext cx="990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6988" name="Rectangle 12"/>
          <p:cNvSpPr>
            <a:spLocks noChangeArrowheads="1"/>
          </p:cNvSpPr>
          <p:nvPr/>
        </p:nvSpPr>
        <p:spPr bwMode="auto">
          <a:xfrm>
            <a:off x="3857625" y="4826000"/>
            <a:ext cx="463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6989" name="Freeform 13"/>
          <p:cNvSpPr>
            <a:spLocks/>
          </p:cNvSpPr>
          <p:nvPr/>
        </p:nvSpPr>
        <p:spPr bwMode="auto">
          <a:xfrm>
            <a:off x="3489325" y="4059238"/>
            <a:ext cx="877888" cy="766762"/>
          </a:xfrm>
          <a:custGeom>
            <a:avLst/>
            <a:gdLst/>
            <a:ahLst/>
            <a:cxnLst>
              <a:cxn ang="0">
                <a:pos x="0" y="686"/>
              </a:cxn>
              <a:cxn ang="0">
                <a:pos x="31" y="703"/>
              </a:cxn>
              <a:cxn ang="0">
                <a:pos x="78" y="519"/>
              </a:cxn>
              <a:cxn ang="0">
                <a:pos x="110" y="435"/>
              </a:cxn>
              <a:cxn ang="0">
                <a:pos x="94" y="435"/>
              </a:cxn>
              <a:cxn ang="0">
                <a:pos x="94" y="452"/>
              </a:cxn>
              <a:cxn ang="0">
                <a:pos x="141" y="368"/>
              </a:cxn>
              <a:cxn ang="0">
                <a:pos x="125" y="351"/>
              </a:cxn>
              <a:cxn ang="0">
                <a:pos x="141" y="368"/>
              </a:cxn>
              <a:cxn ang="0">
                <a:pos x="204" y="285"/>
              </a:cxn>
              <a:cxn ang="0">
                <a:pos x="283" y="218"/>
              </a:cxn>
              <a:cxn ang="0">
                <a:pos x="361" y="151"/>
              </a:cxn>
              <a:cxn ang="0">
                <a:pos x="440" y="101"/>
              </a:cxn>
              <a:cxn ang="0">
                <a:pos x="519" y="67"/>
              </a:cxn>
              <a:cxn ang="0">
                <a:pos x="597" y="50"/>
              </a:cxn>
              <a:cxn ang="0">
                <a:pos x="582" y="34"/>
              </a:cxn>
              <a:cxn ang="0">
                <a:pos x="582" y="50"/>
              </a:cxn>
              <a:cxn ang="0">
                <a:pos x="739" y="34"/>
              </a:cxn>
              <a:cxn ang="0">
                <a:pos x="739" y="0"/>
              </a:cxn>
              <a:cxn ang="0">
                <a:pos x="597" y="17"/>
              </a:cxn>
              <a:cxn ang="0">
                <a:pos x="582" y="17"/>
              </a:cxn>
              <a:cxn ang="0">
                <a:pos x="503" y="34"/>
              </a:cxn>
              <a:cxn ang="0">
                <a:pos x="424" y="67"/>
              </a:cxn>
              <a:cxn ang="0">
                <a:pos x="346" y="117"/>
              </a:cxn>
              <a:cxn ang="0">
                <a:pos x="267" y="184"/>
              </a:cxn>
              <a:cxn ang="0">
                <a:pos x="188" y="251"/>
              </a:cxn>
              <a:cxn ang="0">
                <a:pos x="125" y="335"/>
              </a:cxn>
              <a:cxn ang="0">
                <a:pos x="125" y="351"/>
              </a:cxn>
              <a:cxn ang="0">
                <a:pos x="78" y="418"/>
              </a:cxn>
              <a:cxn ang="0">
                <a:pos x="78" y="435"/>
              </a:cxn>
              <a:cxn ang="0">
                <a:pos x="78" y="435"/>
              </a:cxn>
              <a:cxn ang="0">
                <a:pos x="47" y="519"/>
              </a:cxn>
              <a:cxn ang="0">
                <a:pos x="0" y="686"/>
              </a:cxn>
            </a:cxnLst>
            <a:rect l="0" t="0" r="r" b="b"/>
            <a:pathLst>
              <a:path w="739" h="703">
                <a:moveTo>
                  <a:pt x="0" y="686"/>
                </a:moveTo>
                <a:lnTo>
                  <a:pt x="31" y="703"/>
                </a:lnTo>
                <a:lnTo>
                  <a:pt x="78" y="519"/>
                </a:lnTo>
                <a:lnTo>
                  <a:pt x="110" y="435"/>
                </a:lnTo>
                <a:lnTo>
                  <a:pt x="94" y="435"/>
                </a:lnTo>
                <a:lnTo>
                  <a:pt x="94" y="452"/>
                </a:lnTo>
                <a:lnTo>
                  <a:pt x="141" y="368"/>
                </a:lnTo>
                <a:lnTo>
                  <a:pt x="125" y="351"/>
                </a:lnTo>
                <a:lnTo>
                  <a:pt x="141" y="368"/>
                </a:lnTo>
                <a:lnTo>
                  <a:pt x="204" y="285"/>
                </a:lnTo>
                <a:lnTo>
                  <a:pt x="283" y="218"/>
                </a:lnTo>
                <a:lnTo>
                  <a:pt x="361" y="151"/>
                </a:lnTo>
                <a:lnTo>
                  <a:pt x="440" y="101"/>
                </a:lnTo>
                <a:lnTo>
                  <a:pt x="519" y="67"/>
                </a:lnTo>
                <a:lnTo>
                  <a:pt x="597" y="50"/>
                </a:lnTo>
                <a:lnTo>
                  <a:pt x="582" y="34"/>
                </a:lnTo>
                <a:lnTo>
                  <a:pt x="582" y="50"/>
                </a:lnTo>
                <a:lnTo>
                  <a:pt x="739" y="34"/>
                </a:lnTo>
                <a:lnTo>
                  <a:pt x="739" y="0"/>
                </a:lnTo>
                <a:lnTo>
                  <a:pt x="597" y="17"/>
                </a:lnTo>
                <a:lnTo>
                  <a:pt x="582" y="17"/>
                </a:lnTo>
                <a:lnTo>
                  <a:pt x="503" y="34"/>
                </a:lnTo>
                <a:lnTo>
                  <a:pt x="424" y="67"/>
                </a:lnTo>
                <a:lnTo>
                  <a:pt x="346" y="117"/>
                </a:lnTo>
                <a:lnTo>
                  <a:pt x="267" y="184"/>
                </a:lnTo>
                <a:lnTo>
                  <a:pt x="188" y="251"/>
                </a:lnTo>
                <a:lnTo>
                  <a:pt x="125" y="335"/>
                </a:lnTo>
                <a:lnTo>
                  <a:pt x="125" y="351"/>
                </a:lnTo>
                <a:lnTo>
                  <a:pt x="78" y="418"/>
                </a:lnTo>
                <a:lnTo>
                  <a:pt x="78" y="435"/>
                </a:lnTo>
                <a:lnTo>
                  <a:pt x="78" y="435"/>
                </a:lnTo>
                <a:lnTo>
                  <a:pt x="47" y="519"/>
                </a:lnTo>
                <a:lnTo>
                  <a:pt x="0" y="686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0" name="Freeform 14"/>
          <p:cNvSpPr>
            <a:spLocks/>
          </p:cNvSpPr>
          <p:nvPr/>
        </p:nvSpPr>
        <p:spPr bwMode="auto">
          <a:xfrm>
            <a:off x="3489325" y="4787900"/>
            <a:ext cx="915988" cy="492125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0" y="17"/>
              </a:cxn>
              <a:cxn ang="0">
                <a:pos x="47" y="117"/>
              </a:cxn>
              <a:cxn ang="0">
                <a:pos x="47" y="134"/>
              </a:cxn>
              <a:cxn ang="0">
                <a:pos x="78" y="184"/>
              </a:cxn>
              <a:cxn ang="0">
                <a:pos x="141" y="234"/>
              </a:cxn>
              <a:cxn ang="0">
                <a:pos x="188" y="284"/>
              </a:cxn>
              <a:cxn ang="0">
                <a:pos x="267" y="334"/>
              </a:cxn>
              <a:cxn ang="0">
                <a:pos x="456" y="418"/>
              </a:cxn>
              <a:cxn ang="0">
                <a:pos x="597" y="451"/>
              </a:cxn>
              <a:cxn ang="0">
                <a:pos x="771" y="451"/>
              </a:cxn>
              <a:cxn ang="0">
                <a:pos x="771" y="418"/>
              </a:cxn>
              <a:cxn ang="0">
                <a:pos x="613" y="418"/>
              </a:cxn>
              <a:cxn ang="0">
                <a:pos x="472" y="385"/>
              </a:cxn>
              <a:cxn ang="0">
                <a:pos x="283" y="301"/>
              </a:cxn>
              <a:cxn ang="0">
                <a:pos x="204" y="251"/>
              </a:cxn>
              <a:cxn ang="0">
                <a:pos x="157" y="201"/>
              </a:cxn>
              <a:cxn ang="0">
                <a:pos x="94" y="151"/>
              </a:cxn>
              <a:cxn ang="0">
                <a:pos x="62" y="100"/>
              </a:cxn>
              <a:cxn ang="0">
                <a:pos x="62" y="117"/>
              </a:cxn>
              <a:cxn ang="0">
                <a:pos x="78" y="117"/>
              </a:cxn>
              <a:cxn ang="0">
                <a:pos x="31" y="0"/>
              </a:cxn>
            </a:cxnLst>
            <a:rect l="0" t="0" r="r" b="b"/>
            <a:pathLst>
              <a:path w="771" h="451">
                <a:moveTo>
                  <a:pt x="31" y="0"/>
                </a:moveTo>
                <a:lnTo>
                  <a:pt x="0" y="17"/>
                </a:lnTo>
                <a:lnTo>
                  <a:pt x="47" y="117"/>
                </a:lnTo>
                <a:lnTo>
                  <a:pt x="47" y="134"/>
                </a:lnTo>
                <a:lnTo>
                  <a:pt x="78" y="184"/>
                </a:lnTo>
                <a:lnTo>
                  <a:pt x="141" y="234"/>
                </a:lnTo>
                <a:lnTo>
                  <a:pt x="188" y="284"/>
                </a:lnTo>
                <a:lnTo>
                  <a:pt x="267" y="334"/>
                </a:lnTo>
                <a:lnTo>
                  <a:pt x="456" y="418"/>
                </a:lnTo>
                <a:lnTo>
                  <a:pt x="597" y="451"/>
                </a:lnTo>
                <a:lnTo>
                  <a:pt x="771" y="451"/>
                </a:lnTo>
                <a:lnTo>
                  <a:pt x="771" y="418"/>
                </a:lnTo>
                <a:lnTo>
                  <a:pt x="613" y="418"/>
                </a:lnTo>
                <a:lnTo>
                  <a:pt x="472" y="385"/>
                </a:lnTo>
                <a:lnTo>
                  <a:pt x="283" y="301"/>
                </a:lnTo>
                <a:lnTo>
                  <a:pt x="204" y="251"/>
                </a:lnTo>
                <a:lnTo>
                  <a:pt x="157" y="201"/>
                </a:lnTo>
                <a:lnTo>
                  <a:pt x="94" y="151"/>
                </a:lnTo>
                <a:lnTo>
                  <a:pt x="62" y="100"/>
                </a:lnTo>
                <a:lnTo>
                  <a:pt x="62" y="117"/>
                </a:lnTo>
                <a:lnTo>
                  <a:pt x="78" y="117"/>
                </a:lnTo>
                <a:lnTo>
                  <a:pt x="31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1" name="Freeform 15"/>
          <p:cNvSpPr>
            <a:spLocks/>
          </p:cNvSpPr>
          <p:nvPr/>
        </p:nvSpPr>
        <p:spPr bwMode="auto">
          <a:xfrm>
            <a:off x="4348163" y="4041775"/>
            <a:ext cx="11049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236" y="66"/>
              </a:cxn>
              <a:cxn ang="0">
                <a:pos x="346" y="100"/>
              </a:cxn>
              <a:cxn ang="0">
                <a:pos x="457" y="133"/>
              </a:cxn>
              <a:cxn ang="0">
                <a:pos x="551" y="200"/>
              </a:cxn>
              <a:cxn ang="0">
                <a:pos x="661" y="267"/>
              </a:cxn>
              <a:cxn ang="0">
                <a:pos x="756" y="334"/>
              </a:cxn>
              <a:cxn ang="0">
                <a:pos x="834" y="401"/>
              </a:cxn>
              <a:cxn ang="0">
                <a:pos x="866" y="468"/>
              </a:cxn>
              <a:cxn ang="0">
                <a:pos x="881" y="451"/>
              </a:cxn>
              <a:cxn ang="0">
                <a:pos x="866" y="451"/>
              </a:cxn>
              <a:cxn ang="0">
                <a:pos x="881" y="535"/>
              </a:cxn>
              <a:cxn ang="0">
                <a:pos x="897" y="668"/>
              </a:cxn>
              <a:cxn ang="0">
                <a:pos x="929" y="668"/>
              </a:cxn>
              <a:cxn ang="0">
                <a:pos x="913" y="535"/>
              </a:cxn>
              <a:cxn ang="0">
                <a:pos x="897" y="451"/>
              </a:cxn>
              <a:cxn ang="0">
                <a:pos x="881" y="434"/>
              </a:cxn>
              <a:cxn ang="0">
                <a:pos x="850" y="367"/>
              </a:cxn>
              <a:cxn ang="0">
                <a:pos x="771" y="301"/>
              </a:cxn>
              <a:cxn ang="0">
                <a:pos x="677" y="234"/>
              </a:cxn>
              <a:cxn ang="0">
                <a:pos x="567" y="167"/>
              </a:cxn>
              <a:cxn ang="0">
                <a:pos x="472" y="100"/>
              </a:cxn>
              <a:cxn ang="0">
                <a:pos x="362" y="66"/>
              </a:cxn>
              <a:cxn ang="0">
                <a:pos x="252" y="33"/>
              </a:cxn>
              <a:cxn ang="0">
                <a:pos x="0" y="0"/>
              </a:cxn>
            </a:cxnLst>
            <a:rect l="0" t="0" r="r" b="b"/>
            <a:pathLst>
              <a:path w="929" h="668">
                <a:moveTo>
                  <a:pt x="0" y="0"/>
                </a:moveTo>
                <a:lnTo>
                  <a:pt x="0" y="33"/>
                </a:lnTo>
                <a:lnTo>
                  <a:pt x="236" y="66"/>
                </a:lnTo>
                <a:lnTo>
                  <a:pt x="346" y="100"/>
                </a:lnTo>
                <a:lnTo>
                  <a:pt x="457" y="133"/>
                </a:lnTo>
                <a:lnTo>
                  <a:pt x="551" y="200"/>
                </a:lnTo>
                <a:lnTo>
                  <a:pt x="661" y="267"/>
                </a:lnTo>
                <a:lnTo>
                  <a:pt x="756" y="334"/>
                </a:lnTo>
                <a:lnTo>
                  <a:pt x="834" y="401"/>
                </a:lnTo>
                <a:lnTo>
                  <a:pt x="866" y="468"/>
                </a:lnTo>
                <a:lnTo>
                  <a:pt x="881" y="451"/>
                </a:lnTo>
                <a:lnTo>
                  <a:pt x="866" y="451"/>
                </a:lnTo>
                <a:lnTo>
                  <a:pt x="881" y="535"/>
                </a:lnTo>
                <a:lnTo>
                  <a:pt x="897" y="668"/>
                </a:lnTo>
                <a:lnTo>
                  <a:pt x="929" y="668"/>
                </a:lnTo>
                <a:lnTo>
                  <a:pt x="913" y="535"/>
                </a:lnTo>
                <a:lnTo>
                  <a:pt x="897" y="451"/>
                </a:lnTo>
                <a:lnTo>
                  <a:pt x="881" y="434"/>
                </a:lnTo>
                <a:lnTo>
                  <a:pt x="850" y="367"/>
                </a:lnTo>
                <a:lnTo>
                  <a:pt x="771" y="301"/>
                </a:lnTo>
                <a:lnTo>
                  <a:pt x="677" y="234"/>
                </a:lnTo>
                <a:lnTo>
                  <a:pt x="567" y="167"/>
                </a:lnTo>
                <a:lnTo>
                  <a:pt x="472" y="100"/>
                </a:lnTo>
                <a:lnTo>
                  <a:pt x="362" y="66"/>
                </a:lnTo>
                <a:lnTo>
                  <a:pt x="252" y="33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2" name="Freeform 16"/>
          <p:cNvSpPr>
            <a:spLocks/>
          </p:cNvSpPr>
          <p:nvPr/>
        </p:nvSpPr>
        <p:spPr bwMode="auto">
          <a:xfrm>
            <a:off x="3917950" y="4441825"/>
            <a:ext cx="468313" cy="34607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3" name="Freeform 17"/>
          <p:cNvSpPr>
            <a:spLocks/>
          </p:cNvSpPr>
          <p:nvPr/>
        </p:nvSpPr>
        <p:spPr bwMode="auto">
          <a:xfrm>
            <a:off x="4386263" y="4424363"/>
            <a:ext cx="598487" cy="382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4" name="Freeform 18"/>
          <p:cNvSpPr>
            <a:spLocks/>
          </p:cNvSpPr>
          <p:nvPr/>
        </p:nvSpPr>
        <p:spPr bwMode="auto">
          <a:xfrm>
            <a:off x="4405313" y="4770438"/>
            <a:ext cx="598487" cy="492125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0" y="452"/>
              </a:cxn>
              <a:cxn ang="0">
                <a:pos x="141" y="435"/>
              </a:cxn>
              <a:cxn ang="0">
                <a:pos x="204" y="418"/>
              </a:cxn>
              <a:cxn ang="0">
                <a:pos x="267" y="385"/>
              </a:cxn>
              <a:cxn ang="0">
                <a:pos x="314" y="351"/>
              </a:cxn>
              <a:cxn ang="0">
                <a:pos x="377" y="301"/>
              </a:cxn>
              <a:cxn ang="0">
                <a:pos x="424" y="251"/>
              </a:cxn>
              <a:cxn ang="0">
                <a:pos x="424" y="234"/>
              </a:cxn>
              <a:cxn ang="0">
                <a:pos x="456" y="201"/>
              </a:cxn>
              <a:cxn ang="0">
                <a:pos x="440" y="184"/>
              </a:cxn>
              <a:cxn ang="0">
                <a:pos x="456" y="201"/>
              </a:cxn>
              <a:cxn ang="0">
                <a:pos x="472" y="168"/>
              </a:cxn>
              <a:cxn ang="0">
                <a:pos x="487" y="151"/>
              </a:cxn>
              <a:cxn ang="0">
                <a:pos x="503" y="101"/>
              </a:cxn>
              <a:cxn ang="0">
                <a:pos x="503" y="0"/>
              </a:cxn>
              <a:cxn ang="0">
                <a:pos x="472" y="0"/>
              </a:cxn>
              <a:cxn ang="0">
                <a:pos x="472" y="101"/>
              </a:cxn>
              <a:cxn ang="0">
                <a:pos x="456" y="151"/>
              </a:cxn>
              <a:cxn ang="0">
                <a:pos x="472" y="151"/>
              </a:cxn>
              <a:cxn ang="0">
                <a:pos x="456" y="134"/>
              </a:cxn>
              <a:cxn ang="0">
                <a:pos x="440" y="168"/>
              </a:cxn>
              <a:cxn ang="0">
                <a:pos x="424" y="184"/>
              </a:cxn>
              <a:cxn ang="0">
                <a:pos x="440" y="184"/>
              </a:cxn>
              <a:cxn ang="0">
                <a:pos x="393" y="234"/>
              </a:cxn>
              <a:cxn ang="0">
                <a:pos x="409" y="234"/>
              </a:cxn>
              <a:cxn ang="0">
                <a:pos x="409" y="218"/>
              </a:cxn>
              <a:cxn ang="0">
                <a:pos x="361" y="268"/>
              </a:cxn>
              <a:cxn ang="0">
                <a:pos x="298" y="318"/>
              </a:cxn>
              <a:cxn ang="0">
                <a:pos x="251" y="351"/>
              </a:cxn>
              <a:cxn ang="0">
                <a:pos x="188" y="385"/>
              </a:cxn>
              <a:cxn ang="0">
                <a:pos x="125" y="402"/>
              </a:cxn>
              <a:cxn ang="0">
                <a:pos x="0" y="418"/>
              </a:cxn>
            </a:cxnLst>
            <a:rect l="0" t="0" r="r" b="b"/>
            <a:pathLst>
              <a:path w="503" h="452">
                <a:moveTo>
                  <a:pt x="0" y="418"/>
                </a:moveTo>
                <a:lnTo>
                  <a:pt x="0" y="452"/>
                </a:lnTo>
                <a:lnTo>
                  <a:pt x="141" y="435"/>
                </a:lnTo>
                <a:lnTo>
                  <a:pt x="204" y="418"/>
                </a:lnTo>
                <a:lnTo>
                  <a:pt x="267" y="385"/>
                </a:lnTo>
                <a:lnTo>
                  <a:pt x="314" y="351"/>
                </a:lnTo>
                <a:lnTo>
                  <a:pt x="377" y="301"/>
                </a:lnTo>
                <a:lnTo>
                  <a:pt x="424" y="251"/>
                </a:lnTo>
                <a:lnTo>
                  <a:pt x="424" y="234"/>
                </a:lnTo>
                <a:lnTo>
                  <a:pt x="456" y="201"/>
                </a:lnTo>
                <a:lnTo>
                  <a:pt x="440" y="184"/>
                </a:lnTo>
                <a:lnTo>
                  <a:pt x="456" y="201"/>
                </a:lnTo>
                <a:lnTo>
                  <a:pt x="472" y="168"/>
                </a:lnTo>
                <a:lnTo>
                  <a:pt x="487" y="151"/>
                </a:lnTo>
                <a:lnTo>
                  <a:pt x="503" y="101"/>
                </a:lnTo>
                <a:lnTo>
                  <a:pt x="503" y="0"/>
                </a:lnTo>
                <a:lnTo>
                  <a:pt x="472" y="0"/>
                </a:lnTo>
                <a:lnTo>
                  <a:pt x="472" y="101"/>
                </a:lnTo>
                <a:lnTo>
                  <a:pt x="456" y="151"/>
                </a:lnTo>
                <a:lnTo>
                  <a:pt x="472" y="151"/>
                </a:lnTo>
                <a:lnTo>
                  <a:pt x="456" y="134"/>
                </a:lnTo>
                <a:lnTo>
                  <a:pt x="440" y="168"/>
                </a:lnTo>
                <a:lnTo>
                  <a:pt x="424" y="184"/>
                </a:lnTo>
                <a:lnTo>
                  <a:pt x="440" y="184"/>
                </a:lnTo>
                <a:lnTo>
                  <a:pt x="393" y="234"/>
                </a:lnTo>
                <a:lnTo>
                  <a:pt x="409" y="234"/>
                </a:lnTo>
                <a:lnTo>
                  <a:pt x="409" y="218"/>
                </a:lnTo>
                <a:lnTo>
                  <a:pt x="361" y="268"/>
                </a:lnTo>
                <a:lnTo>
                  <a:pt x="298" y="318"/>
                </a:lnTo>
                <a:lnTo>
                  <a:pt x="251" y="351"/>
                </a:lnTo>
                <a:lnTo>
                  <a:pt x="188" y="385"/>
                </a:lnTo>
                <a:lnTo>
                  <a:pt x="125" y="402"/>
                </a:lnTo>
                <a:lnTo>
                  <a:pt x="0" y="418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5" name="Freeform 19"/>
          <p:cNvSpPr>
            <a:spLocks/>
          </p:cNvSpPr>
          <p:nvPr/>
        </p:nvSpPr>
        <p:spPr bwMode="auto">
          <a:xfrm>
            <a:off x="4405313" y="4770438"/>
            <a:ext cx="1047750" cy="874712"/>
          </a:xfrm>
          <a:custGeom>
            <a:avLst/>
            <a:gdLst/>
            <a:ahLst/>
            <a:cxnLst>
              <a:cxn ang="0">
                <a:pos x="0" y="769"/>
              </a:cxn>
              <a:cxn ang="0">
                <a:pos x="0" y="803"/>
              </a:cxn>
              <a:cxn ang="0">
                <a:pos x="236" y="769"/>
              </a:cxn>
              <a:cxn ang="0">
                <a:pos x="456" y="686"/>
              </a:cxn>
              <a:cxn ang="0">
                <a:pos x="550" y="619"/>
              </a:cxn>
              <a:cxn ang="0">
                <a:pos x="645" y="535"/>
              </a:cxn>
              <a:cxn ang="0">
                <a:pos x="739" y="452"/>
              </a:cxn>
              <a:cxn ang="0">
                <a:pos x="802" y="368"/>
              </a:cxn>
              <a:cxn ang="0">
                <a:pos x="833" y="285"/>
              </a:cxn>
              <a:cxn ang="0">
                <a:pos x="849" y="268"/>
              </a:cxn>
              <a:cxn ang="0">
                <a:pos x="865" y="184"/>
              </a:cxn>
              <a:cxn ang="0">
                <a:pos x="881" y="0"/>
              </a:cxn>
              <a:cxn ang="0">
                <a:pos x="849" y="0"/>
              </a:cxn>
              <a:cxn ang="0">
                <a:pos x="833" y="184"/>
              </a:cxn>
              <a:cxn ang="0">
                <a:pos x="818" y="268"/>
              </a:cxn>
              <a:cxn ang="0">
                <a:pos x="833" y="268"/>
              </a:cxn>
              <a:cxn ang="0">
                <a:pos x="818" y="251"/>
              </a:cxn>
              <a:cxn ang="0">
                <a:pos x="786" y="351"/>
              </a:cxn>
              <a:cxn ang="0">
                <a:pos x="723" y="418"/>
              </a:cxn>
              <a:cxn ang="0">
                <a:pos x="629" y="502"/>
              </a:cxn>
              <a:cxn ang="0">
                <a:pos x="534" y="586"/>
              </a:cxn>
              <a:cxn ang="0">
                <a:pos x="440" y="652"/>
              </a:cxn>
              <a:cxn ang="0">
                <a:pos x="220" y="736"/>
              </a:cxn>
              <a:cxn ang="0">
                <a:pos x="0" y="769"/>
              </a:cxn>
            </a:cxnLst>
            <a:rect l="0" t="0" r="r" b="b"/>
            <a:pathLst>
              <a:path w="881" h="803">
                <a:moveTo>
                  <a:pt x="0" y="769"/>
                </a:moveTo>
                <a:lnTo>
                  <a:pt x="0" y="803"/>
                </a:lnTo>
                <a:lnTo>
                  <a:pt x="236" y="769"/>
                </a:lnTo>
                <a:lnTo>
                  <a:pt x="456" y="686"/>
                </a:lnTo>
                <a:lnTo>
                  <a:pt x="550" y="619"/>
                </a:lnTo>
                <a:lnTo>
                  <a:pt x="645" y="535"/>
                </a:lnTo>
                <a:lnTo>
                  <a:pt x="739" y="452"/>
                </a:lnTo>
                <a:lnTo>
                  <a:pt x="802" y="368"/>
                </a:lnTo>
                <a:lnTo>
                  <a:pt x="833" y="285"/>
                </a:lnTo>
                <a:lnTo>
                  <a:pt x="849" y="268"/>
                </a:lnTo>
                <a:lnTo>
                  <a:pt x="865" y="184"/>
                </a:lnTo>
                <a:lnTo>
                  <a:pt x="881" y="0"/>
                </a:lnTo>
                <a:lnTo>
                  <a:pt x="849" y="0"/>
                </a:lnTo>
                <a:lnTo>
                  <a:pt x="833" y="184"/>
                </a:lnTo>
                <a:lnTo>
                  <a:pt x="818" y="268"/>
                </a:lnTo>
                <a:lnTo>
                  <a:pt x="833" y="268"/>
                </a:lnTo>
                <a:lnTo>
                  <a:pt x="818" y="251"/>
                </a:lnTo>
                <a:lnTo>
                  <a:pt x="786" y="351"/>
                </a:lnTo>
                <a:lnTo>
                  <a:pt x="723" y="418"/>
                </a:lnTo>
                <a:lnTo>
                  <a:pt x="629" y="502"/>
                </a:lnTo>
                <a:lnTo>
                  <a:pt x="534" y="586"/>
                </a:lnTo>
                <a:lnTo>
                  <a:pt x="440" y="652"/>
                </a:lnTo>
                <a:lnTo>
                  <a:pt x="220" y="736"/>
                </a:lnTo>
                <a:lnTo>
                  <a:pt x="0" y="769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6" name="Freeform 20"/>
          <p:cNvSpPr>
            <a:spLocks/>
          </p:cNvSpPr>
          <p:nvPr/>
        </p:nvSpPr>
        <p:spPr bwMode="auto">
          <a:xfrm>
            <a:off x="3059113" y="4826000"/>
            <a:ext cx="1308100" cy="838200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0" y="16"/>
              </a:cxn>
              <a:cxn ang="0">
                <a:pos x="63" y="183"/>
              </a:cxn>
              <a:cxn ang="0">
                <a:pos x="94" y="284"/>
              </a:cxn>
              <a:cxn ang="0">
                <a:pos x="110" y="300"/>
              </a:cxn>
              <a:cxn ang="0">
                <a:pos x="173" y="384"/>
              </a:cxn>
              <a:cxn ang="0">
                <a:pos x="267" y="468"/>
              </a:cxn>
              <a:cxn ang="0">
                <a:pos x="377" y="568"/>
              </a:cxn>
              <a:cxn ang="0">
                <a:pos x="503" y="635"/>
              </a:cxn>
              <a:cxn ang="0">
                <a:pos x="629" y="685"/>
              </a:cxn>
              <a:cxn ang="0">
                <a:pos x="629" y="668"/>
              </a:cxn>
              <a:cxn ang="0">
                <a:pos x="629" y="685"/>
              </a:cxn>
              <a:cxn ang="0">
                <a:pos x="739" y="718"/>
              </a:cxn>
              <a:cxn ang="0">
                <a:pos x="865" y="752"/>
              </a:cxn>
              <a:cxn ang="0">
                <a:pos x="1101" y="769"/>
              </a:cxn>
              <a:cxn ang="0">
                <a:pos x="1101" y="735"/>
              </a:cxn>
              <a:cxn ang="0">
                <a:pos x="881" y="718"/>
              </a:cxn>
              <a:cxn ang="0">
                <a:pos x="755" y="685"/>
              </a:cxn>
              <a:cxn ang="0">
                <a:pos x="645" y="652"/>
              </a:cxn>
              <a:cxn ang="0">
                <a:pos x="629" y="652"/>
              </a:cxn>
              <a:cxn ang="0">
                <a:pos x="519" y="601"/>
              </a:cxn>
              <a:cxn ang="0">
                <a:pos x="393" y="535"/>
              </a:cxn>
              <a:cxn ang="0">
                <a:pos x="283" y="434"/>
              </a:cxn>
              <a:cxn ang="0">
                <a:pos x="188" y="351"/>
              </a:cxn>
              <a:cxn ang="0">
                <a:pos x="126" y="267"/>
              </a:cxn>
              <a:cxn ang="0">
                <a:pos x="110" y="284"/>
              </a:cxn>
              <a:cxn ang="0">
                <a:pos x="126" y="284"/>
              </a:cxn>
              <a:cxn ang="0">
                <a:pos x="94" y="183"/>
              </a:cxn>
              <a:cxn ang="0">
                <a:pos x="31" y="0"/>
              </a:cxn>
            </a:cxnLst>
            <a:rect l="0" t="0" r="r" b="b"/>
            <a:pathLst>
              <a:path w="1101" h="769">
                <a:moveTo>
                  <a:pt x="31" y="0"/>
                </a:moveTo>
                <a:lnTo>
                  <a:pt x="0" y="16"/>
                </a:lnTo>
                <a:lnTo>
                  <a:pt x="63" y="183"/>
                </a:lnTo>
                <a:lnTo>
                  <a:pt x="94" y="284"/>
                </a:lnTo>
                <a:lnTo>
                  <a:pt x="110" y="300"/>
                </a:lnTo>
                <a:lnTo>
                  <a:pt x="173" y="384"/>
                </a:lnTo>
                <a:lnTo>
                  <a:pt x="267" y="468"/>
                </a:lnTo>
                <a:lnTo>
                  <a:pt x="377" y="568"/>
                </a:lnTo>
                <a:lnTo>
                  <a:pt x="503" y="635"/>
                </a:lnTo>
                <a:lnTo>
                  <a:pt x="629" y="685"/>
                </a:lnTo>
                <a:lnTo>
                  <a:pt x="629" y="668"/>
                </a:lnTo>
                <a:lnTo>
                  <a:pt x="629" y="685"/>
                </a:lnTo>
                <a:lnTo>
                  <a:pt x="739" y="718"/>
                </a:lnTo>
                <a:lnTo>
                  <a:pt x="865" y="752"/>
                </a:lnTo>
                <a:lnTo>
                  <a:pt x="1101" y="769"/>
                </a:lnTo>
                <a:lnTo>
                  <a:pt x="1101" y="735"/>
                </a:lnTo>
                <a:lnTo>
                  <a:pt x="881" y="718"/>
                </a:lnTo>
                <a:lnTo>
                  <a:pt x="755" y="685"/>
                </a:lnTo>
                <a:lnTo>
                  <a:pt x="645" y="652"/>
                </a:lnTo>
                <a:lnTo>
                  <a:pt x="629" y="652"/>
                </a:lnTo>
                <a:lnTo>
                  <a:pt x="519" y="601"/>
                </a:lnTo>
                <a:lnTo>
                  <a:pt x="393" y="535"/>
                </a:lnTo>
                <a:lnTo>
                  <a:pt x="283" y="434"/>
                </a:lnTo>
                <a:lnTo>
                  <a:pt x="188" y="351"/>
                </a:lnTo>
                <a:lnTo>
                  <a:pt x="126" y="267"/>
                </a:lnTo>
                <a:lnTo>
                  <a:pt x="110" y="284"/>
                </a:lnTo>
                <a:lnTo>
                  <a:pt x="126" y="284"/>
                </a:lnTo>
                <a:lnTo>
                  <a:pt x="94" y="183"/>
                </a:lnTo>
                <a:lnTo>
                  <a:pt x="31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7" name="Rectangle 21"/>
          <p:cNvSpPr>
            <a:spLocks noChangeArrowheads="1"/>
          </p:cNvSpPr>
          <p:nvPr/>
        </p:nvSpPr>
        <p:spPr bwMode="auto">
          <a:xfrm>
            <a:off x="1225550" y="3640138"/>
            <a:ext cx="2954338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97" name="Rectangle 22"/>
          <p:cNvSpPr>
            <a:spLocks noChangeArrowheads="1"/>
          </p:cNvSpPr>
          <p:nvPr/>
        </p:nvSpPr>
        <p:spPr bwMode="auto">
          <a:xfrm>
            <a:off x="1485900" y="3695700"/>
            <a:ext cx="2513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 i="0">
                <a:solidFill>
                  <a:schemeClr val="tx1"/>
                </a:solidFill>
                <a:latin typeface="Arial" pitchFamily="34" charset="0"/>
              </a:rPr>
              <a:t>domain understanding</a:t>
            </a:r>
            <a:endParaRPr kumimoji="0" lang="en-US" altLang="en-US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06999" name="Rectangle 23"/>
          <p:cNvSpPr>
            <a:spLocks noChangeArrowheads="1"/>
          </p:cNvSpPr>
          <p:nvPr/>
        </p:nvSpPr>
        <p:spPr bwMode="auto">
          <a:xfrm>
            <a:off x="2100263" y="3986213"/>
            <a:ext cx="1300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 i="0">
                <a:solidFill>
                  <a:schemeClr val="tx1"/>
                </a:solidFill>
                <a:latin typeface="Arial" pitchFamily="34" charset="0"/>
              </a:rPr>
              <a:t>&amp; elicitation</a:t>
            </a:r>
            <a:endParaRPr lang="en-US" altLang="en-US" sz="20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00" name="Rectangle 24"/>
          <p:cNvSpPr>
            <a:spLocks noChangeArrowheads="1"/>
          </p:cNvSpPr>
          <p:nvPr/>
        </p:nvSpPr>
        <p:spPr bwMode="auto">
          <a:xfrm>
            <a:off x="5189538" y="3657600"/>
            <a:ext cx="24320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01" name="Rectangle 25"/>
          <p:cNvSpPr>
            <a:spLocks noChangeArrowheads="1"/>
          </p:cNvSpPr>
          <p:nvPr/>
        </p:nvSpPr>
        <p:spPr bwMode="auto">
          <a:xfrm>
            <a:off x="5667375" y="3741738"/>
            <a:ext cx="1158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 i="0">
                <a:solidFill>
                  <a:schemeClr val="tx1"/>
                </a:solidFill>
                <a:latin typeface="Arial" pitchFamily="34" charset="0"/>
              </a:rPr>
              <a:t>evaluation</a:t>
            </a:r>
            <a:endParaRPr lang="en-US" alt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101" name="Rectangle 26"/>
          <p:cNvSpPr>
            <a:spLocks noChangeArrowheads="1"/>
          </p:cNvSpPr>
          <p:nvPr/>
        </p:nvSpPr>
        <p:spPr bwMode="auto">
          <a:xfrm>
            <a:off x="5510213" y="4033838"/>
            <a:ext cx="1452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 i="0">
                <a:solidFill>
                  <a:schemeClr val="tx1"/>
                </a:solidFill>
                <a:latin typeface="Arial" pitchFamily="34" charset="0"/>
              </a:rPr>
              <a:t>&amp; agreement</a:t>
            </a:r>
          </a:p>
        </p:txBody>
      </p:sp>
      <p:sp>
        <p:nvSpPr>
          <p:cNvPr id="46102" name="Rectangle 28"/>
          <p:cNvSpPr>
            <a:spLocks noChangeArrowheads="1"/>
          </p:cNvSpPr>
          <p:nvPr/>
        </p:nvSpPr>
        <p:spPr bwMode="auto">
          <a:xfrm>
            <a:off x="3173413" y="3124200"/>
            <a:ext cx="25606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5F5F5F"/>
                </a:solidFill>
                <a:latin typeface="Times New Roman" pitchFamily="18" charset="0"/>
              </a:rPr>
              <a:t> </a:t>
            </a:r>
            <a:r>
              <a:rPr kumimoji="0" lang="en-US" altLang="en-US" sz="2000">
                <a:solidFill>
                  <a:srgbClr val="009999"/>
                </a:solidFill>
                <a:latin typeface="Comic Sans MS" pitchFamily="66" charset="0"/>
              </a:rPr>
              <a:t>alternative proposals</a:t>
            </a:r>
            <a:endParaRPr lang="en-US" altLang="en-US" i="0">
              <a:solidFill>
                <a:srgbClr val="009999"/>
              </a:solidFill>
            </a:endParaRPr>
          </a:p>
        </p:txBody>
      </p:sp>
      <p:sp>
        <p:nvSpPr>
          <p:cNvPr id="1407005" name="Rectangle 29"/>
          <p:cNvSpPr>
            <a:spLocks noChangeArrowheads="1"/>
          </p:cNvSpPr>
          <p:nvPr/>
        </p:nvSpPr>
        <p:spPr bwMode="auto">
          <a:xfrm>
            <a:off x="5395913" y="4826000"/>
            <a:ext cx="2019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104" name="Rectangle 30"/>
          <p:cNvSpPr>
            <a:spLocks noChangeArrowheads="1"/>
          </p:cNvSpPr>
          <p:nvPr/>
        </p:nvSpPr>
        <p:spPr bwMode="auto">
          <a:xfrm>
            <a:off x="6070600" y="4879975"/>
            <a:ext cx="815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>
                <a:solidFill>
                  <a:srgbClr val="009999"/>
                </a:solidFill>
                <a:latin typeface="Comic Sans MS" pitchFamily="66" charset="0"/>
              </a:rPr>
              <a:t>agreed</a:t>
            </a:r>
            <a:endParaRPr lang="en-US" altLang="en-US" sz="2000" i="0">
              <a:solidFill>
                <a:srgbClr val="5F5F5F"/>
              </a:solidFill>
              <a:latin typeface="Comic Sans MS" pitchFamily="66" charset="0"/>
            </a:endParaRPr>
          </a:p>
        </p:txBody>
      </p:sp>
      <p:sp>
        <p:nvSpPr>
          <p:cNvPr id="46105" name="Rectangle 31"/>
          <p:cNvSpPr>
            <a:spLocks noChangeArrowheads="1"/>
          </p:cNvSpPr>
          <p:nvPr/>
        </p:nvSpPr>
        <p:spPr bwMode="auto">
          <a:xfrm>
            <a:off x="5705475" y="5137150"/>
            <a:ext cx="157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>
                <a:solidFill>
                  <a:srgbClr val="009999"/>
                </a:solidFill>
                <a:latin typeface="Comic Sans MS" pitchFamily="66" charset="0"/>
              </a:rPr>
              <a:t>requirements</a:t>
            </a:r>
            <a:endParaRPr lang="en-US" altLang="en-US" sz="2000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46106" name="Rectangle 33"/>
          <p:cNvSpPr>
            <a:spLocks noChangeArrowheads="1"/>
          </p:cNvSpPr>
          <p:nvPr/>
        </p:nvSpPr>
        <p:spPr bwMode="auto">
          <a:xfrm>
            <a:off x="3019425" y="6173788"/>
            <a:ext cx="307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>
                <a:solidFill>
                  <a:srgbClr val="009999"/>
                </a:solidFill>
                <a:latin typeface="Comic Sans MS" pitchFamily="66" charset="0"/>
              </a:rPr>
              <a:t>documented requirements</a:t>
            </a:r>
            <a:endParaRPr lang="en-US" altLang="en-US" sz="2000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1407010" name="Rectangle 34"/>
          <p:cNvSpPr>
            <a:spLocks noChangeArrowheads="1"/>
          </p:cNvSpPr>
          <p:nvPr/>
        </p:nvSpPr>
        <p:spPr bwMode="auto">
          <a:xfrm>
            <a:off x="1317625" y="4826000"/>
            <a:ext cx="19272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108" name="Rectangle 35"/>
          <p:cNvSpPr>
            <a:spLocks noChangeArrowheads="1"/>
          </p:cNvSpPr>
          <p:nvPr/>
        </p:nvSpPr>
        <p:spPr bwMode="auto">
          <a:xfrm>
            <a:off x="1384300" y="4889500"/>
            <a:ext cx="1706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>
                <a:solidFill>
                  <a:srgbClr val="009999"/>
                </a:solidFill>
                <a:latin typeface="Comic Sans MS" pitchFamily="66" charset="0"/>
              </a:rPr>
              <a:t>consolidated</a:t>
            </a:r>
            <a:endParaRPr lang="en-US" altLang="en-US" sz="2000" i="0">
              <a:solidFill>
                <a:srgbClr val="009999"/>
              </a:solidFill>
            </a:endParaRPr>
          </a:p>
        </p:txBody>
      </p:sp>
      <p:sp>
        <p:nvSpPr>
          <p:cNvPr id="46109" name="Rectangle 36"/>
          <p:cNvSpPr>
            <a:spLocks noChangeArrowheads="1"/>
          </p:cNvSpPr>
          <p:nvPr/>
        </p:nvSpPr>
        <p:spPr bwMode="auto">
          <a:xfrm>
            <a:off x="1476375" y="5165725"/>
            <a:ext cx="157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>
                <a:solidFill>
                  <a:srgbClr val="009999"/>
                </a:solidFill>
                <a:latin typeface="Comic Sans MS" pitchFamily="66" charset="0"/>
              </a:rPr>
              <a:t>requirements</a:t>
            </a:r>
            <a:endParaRPr lang="en-US" altLang="en-US" sz="2000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1407013" name="Rectangle 37"/>
          <p:cNvSpPr>
            <a:spLocks noChangeArrowheads="1"/>
          </p:cNvSpPr>
          <p:nvPr/>
        </p:nvSpPr>
        <p:spPr bwMode="auto">
          <a:xfrm>
            <a:off x="5114925" y="5572125"/>
            <a:ext cx="24320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111" name="Rectangle 38"/>
          <p:cNvSpPr>
            <a:spLocks noChangeArrowheads="1"/>
          </p:cNvSpPr>
          <p:nvPr/>
        </p:nvSpPr>
        <p:spPr bwMode="auto">
          <a:xfrm>
            <a:off x="5519738" y="5521325"/>
            <a:ext cx="1398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 i="0">
                <a:solidFill>
                  <a:schemeClr val="tx1"/>
                </a:solidFill>
                <a:latin typeface="Arial" pitchFamily="34" charset="0"/>
              </a:rPr>
              <a:t>specification</a:t>
            </a:r>
            <a:endParaRPr lang="en-US" altLang="en-US" sz="2000" i="0">
              <a:solidFill>
                <a:schemeClr val="tx1"/>
              </a:solidFill>
            </a:endParaRPr>
          </a:p>
        </p:txBody>
      </p:sp>
      <p:sp>
        <p:nvSpPr>
          <p:cNvPr id="1407015" name="Rectangle 39"/>
          <p:cNvSpPr>
            <a:spLocks noChangeArrowheads="1"/>
          </p:cNvSpPr>
          <p:nvPr/>
        </p:nvSpPr>
        <p:spPr bwMode="auto">
          <a:xfrm>
            <a:off x="5267325" y="5813425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 i="0">
                <a:solidFill>
                  <a:schemeClr val="tx1"/>
                </a:solidFill>
                <a:latin typeface="Arial" pitchFamily="34" charset="0"/>
              </a:rPr>
              <a:t>&amp; documentation</a:t>
            </a:r>
            <a:endParaRPr lang="en-US" altLang="en-US" sz="20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16" name="Rectangle 40"/>
          <p:cNvSpPr>
            <a:spLocks noChangeArrowheads="1"/>
          </p:cNvSpPr>
          <p:nvPr/>
        </p:nvSpPr>
        <p:spPr bwMode="auto">
          <a:xfrm>
            <a:off x="1431925" y="5535613"/>
            <a:ext cx="2430463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17" name="Rectangle 41"/>
          <p:cNvSpPr>
            <a:spLocks noChangeArrowheads="1"/>
          </p:cNvSpPr>
          <p:nvPr/>
        </p:nvSpPr>
        <p:spPr bwMode="auto">
          <a:xfrm>
            <a:off x="2146300" y="5521325"/>
            <a:ext cx="1074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 i="0">
                <a:solidFill>
                  <a:schemeClr val="tx1"/>
                </a:solidFill>
                <a:latin typeface="Arial" pitchFamily="34" charset="0"/>
              </a:rPr>
              <a:t>validation</a:t>
            </a:r>
            <a:endParaRPr lang="en-US" altLang="en-US" sz="20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18" name="Rectangle 42"/>
          <p:cNvSpPr>
            <a:spLocks noChangeArrowheads="1"/>
          </p:cNvSpPr>
          <p:nvPr/>
        </p:nvSpPr>
        <p:spPr bwMode="auto">
          <a:xfrm>
            <a:off x="1968500" y="5813425"/>
            <a:ext cx="145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 i="0">
                <a:solidFill>
                  <a:schemeClr val="tx1"/>
                </a:solidFill>
                <a:latin typeface="Arial" pitchFamily="34" charset="0"/>
              </a:rPr>
              <a:t>&amp; verification</a:t>
            </a:r>
            <a:endParaRPr lang="en-US" altLang="en-US" sz="20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19" name="Oval 43"/>
          <p:cNvSpPr>
            <a:spLocks noChangeArrowheads="1"/>
          </p:cNvSpPr>
          <p:nvPr/>
        </p:nvSpPr>
        <p:spPr bwMode="auto">
          <a:xfrm>
            <a:off x="3862388" y="4679950"/>
            <a:ext cx="204787" cy="18097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981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requirement engineering ?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37518"/>
            <a:ext cx="8686800" cy="4663282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543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3073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562626"/>
            <a:ext cx="6324600" cy="898043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why engineer Requirements?  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2429"/>
            <a:ext cx="1752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30</a:t>
            </a:fld>
            <a:endParaRPr kumimoji="0"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7010400" cy="4678363"/>
          </a:xfrm>
        </p:spPr>
        <p:txBody>
          <a:bodyPr>
            <a:normAutofit fontScale="85000" lnSpcReduction="20000"/>
          </a:bodyPr>
          <a:lstStyle/>
          <a:p>
            <a:r>
              <a:rPr lang="en-US" sz="2800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Perhaps 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Fewer defects in requirements and the development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Reduced development rework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Fewer unused or unnecessary features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Reduced project chaos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Lower enhancement/ maintenance costs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customer satisfaction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Etc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600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discuss in the following slides ….  </a:t>
            </a:r>
          </a:p>
          <a:p>
            <a:r>
              <a:rPr lang="en-US" dirty="0"/>
              <a:t>  </a:t>
            </a:r>
            <a:endParaRPr lang="en-MY" dirty="0"/>
          </a:p>
        </p:txBody>
      </p:sp>
      <p:pic>
        <p:nvPicPr>
          <p:cNvPr id="6" name="Picture 2" descr="C:\Users\SAN\AppData\Local\Microsoft\Windows\Temporary Internet Files\Content.IE5\9I2ZGI9E\MC90043438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181600"/>
            <a:ext cx="102889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78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94" y="533400"/>
            <a:ext cx="8653463" cy="7620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kumimoji="0" lang="en-US" altLang="en-US" dirty="0"/>
              <a:t>The requirements problem: </a:t>
            </a:r>
            <a:br>
              <a:rPr kumimoji="0" lang="en-US" altLang="en-US" dirty="0"/>
            </a:br>
            <a:r>
              <a:rPr kumimoji="0" lang="en-US" altLang="en-US" dirty="0"/>
              <a:t>facts, data, citations</a:t>
            </a:r>
            <a:endParaRPr kumimoji="0" lang="fr-FR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268413"/>
            <a:ext cx="7085012" cy="5334000"/>
          </a:xfrm>
        </p:spPr>
        <p:txBody>
          <a:bodyPr>
            <a:normAutofit/>
          </a:bodyPr>
          <a:lstStyle/>
          <a:p>
            <a:pPr>
              <a:tabLst>
                <a:tab pos="681038" algn="l"/>
              </a:tabLst>
            </a:pPr>
            <a:endParaRPr lang="fr-FR" altLang="en-US" dirty="0"/>
          </a:p>
          <a:p>
            <a:pPr>
              <a:tabLst>
                <a:tab pos="681038" algn="l"/>
              </a:tabLst>
            </a:pPr>
            <a:r>
              <a:rPr lang="fr-FR" altLang="en-US" dirty="0"/>
              <a:t>Poor requirements are ubiquitous ...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fr-FR" altLang="en-US" sz="2400" dirty="0"/>
              <a:t>  </a:t>
            </a:r>
            <a:r>
              <a:rPr lang="fr-FR" altLang="en-US" dirty="0"/>
              <a:t>  </a:t>
            </a:r>
            <a:r>
              <a:rPr lang="fr-FR" altLang="en-US" sz="2000" dirty="0"/>
              <a:t> </a:t>
            </a:r>
            <a:r>
              <a:rPr lang="en-US" altLang="en-US" sz="2000" dirty="0">
                <a:solidFill>
                  <a:srgbClr val="009999"/>
                </a:solidFill>
              </a:rPr>
              <a:t>“</a:t>
            </a:r>
            <a:r>
              <a:rPr lang="fr-FR" altLang="en-US" sz="2000" dirty="0">
                <a:solidFill>
                  <a:srgbClr val="009999"/>
                </a:solidFill>
              </a:rPr>
              <a:t>Requirements </a:t>
            </a:r>
            <a:r>
              <a:rPr lang="fr-FR" altLang="en-US" sz="2000" dirty="0" err="1">
                <a:solidFill>
                  <a:srgbClr val="009999"/>
                </a:solidFill>
              </a:rPr>
              <a:t>need</a:t>
            </a:r>
            <a:r>
              <a:rPr lang="fr-FR" altLang="en-US" sz="2000" dirty="0">
                <a:solidFill>
                  <a:srgbClr val="009999"/>
                </a:solidFill>
              </a:rPr>
              <a:t> to </a:t>
            </a:r>
            <a:r>
              <a:rPr lang="fr-FR" altLang="en-US" sz="2000" dirty="0" err="1">
                <a:solidFill>
                  <a:srgbClr val="009999"/>
                </a:solidFill>
              </a:rPr>
              <a:t>be</a:t>
            </a:r>
            <a:r>
              <a:rPr lang="fr-FR" altLang="en-US" sz="2000" dirty="0">
                <a:solidFill>
                  <a:srgbClr val="009999"/>
                </a:solidFill>
              </a:rPr>
              <a:t> </a:t>
            </a:r>
            <a:r>
              <a:rPr lang="fr-FR" altLang="en-US" sz="2000" dirty="0" err="1">
                <a:solidFill>
                  <a:srgbClr val="009999"/>
                </a:solidFill>
              </a:rPr>
              <a:t>engineered</a:t>
            </a:r>
            <a:r>
              <a:rPr lang="fr-FR" altLang="en-US" sz="2000" dirty="0">
                <a:solidFill>
                  <a:srgbClr val="009999"/>
                </a:solidFill>
              </a:rPr>
              <a:t> and have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fr-FR" altLang="en-US" sz="2000" dirty="0">
                <a:solidFill>
                  <a:srgbClr val="009999"/>
                </a:solidFill>
              </a:rPr>
              <a:t>       </a:t>
            </a:r>
            <a:r>
              <a:rPr lang="fr-FR" altLang="en-US" sz="2000" dirty="0" err="1">
                <a:solidFill>
                  <a:srgbClr val="009999"/>
                </a:solidFill>
              </a:rPr>
              <a:t>continuing</a:t>
            </a:r>
            <a:r>
              <a:rPr lang="fr-FR" altLang="en-US" sz="2000" dirty="0">
                <a:solidFill>
                  <a:srgbClr val="009999"/>
                </a:solidFill>
              </a:rPr>
              <a:t> </a:t>
            </a:r>
            <a:r>
              <a:rPr lang="fr-FR" altLang="en-US" sz="2000" dirty="0" err="1">
                <a:solidFill>
                  <a:srgbClr val="009999"/>
                </a:solidFill>
              </a:rPr>
              <a:t>review</a:t>
            </a:r>
            <a:r>
              <a:rPr lang="fr-FR" altLang="en-US" sz="2000" dirty="0">
                <a:solidFill>
                  <a:srgbClr val="009999"/>
                </a:solidFill>
              </a:rPr>
              <a:t> and </a:t>
            </a:r>
            <a:r>
              <a:rPr lang="fr-FR" altLang="en-US" sz="2000" dirty="0" err="1">
                <a:solidFill>
                  <a:srgbClr val="009999"/>
                </a:solidFill>
              </a:rPr>
              <a:t>revision</a:t>
            </a:r>
            <a:r>
              <a:rPr lang="en-US" altLang="en-US" sz="2000" dirty="0">
                <a:solidFill>
                  <a:srgbClr val="009999"/>
                </a:solidFill>
              </a:rPr>
              <a:t>”</a:t>
            </a:r>
            <a:endParaRPr lang="fr-FR" altLang="en-US" sz="2000" dirty="0"/>
          </a:p>
          <a:p>
            <a:pPr>
              <a:lnSpc>
                <a:spcPct val="150000"/>
              </a:lnSpc>
              <a:tabLst>
                <a:tab pos="681038" algn="l"/>
              </a:tabLst>
            </a:pPr>
            <a:r>
              <a:rPr lang="fr-FR" altLang="en-US" dirty="0"/>
              <a:t>Prohibitive </a:t>
            </a:r>
            <a:r>
              <a:rPr lang="fr-FR" altLang="en-US" dirty="0" err="1"/>
              <a:t>cost</a:t>
            </a:r>
            <a:r>
              <a:rPr lang="fr-FR" altLang="en-US" dirty="0"/>
              <a:t> of </a:t>
            </a:r>
            <a:r>
              <a:rPr lang="fr-FR" altLang="en-US" dirty="0" err="1"/>
              <a:t>late</a:t>
            </a:r>
            <a:r>
              <a:rPr lang="fr-FR" altLang="en-US" dirty="0"/>
              <a:t> correction ...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en-US" altLang="en-US" sz="2000" dirty="0">
                <a:solidFill>
                  <a:srgbClr val="009999"/>
                </a:solidFill>
              </a:rPr>
              <a:t>	 “U</a:t>
            </a:r>
            <a:r>
              <a:rPr lang="fr-FR" altLang="en-US" sz="2000" dirty="0">
                <a:solidFill>
                  <a:srgbClr val="009999"/>
                </a:solidFill>
              </a:rPr>
              <a:t>p to 200 x </a:t>
            </a:r>
            <a:r>
              <a:rPr lang="fr-FR" altLang="en-US" sz="2000" dirty="0" err="1">
                <a:solidFill>
                  <a:srgbClr val="009999"/>
                </a:solidFill>
              </a:rPr>
              <a:t>cost</a:t>
            </a:r>
            <a:r>
              <a:rPr lang="fr-FR" altLang="en-US" sz="2000" dirty="0">
                <a:solidFill>
                  <a:srgbClr val="009999"/>
                </a:solidFill>
              </a:rPr>
              <a:t> of </a:t>
            </a:r>
            <a:r>
              <a:rPr lang="fr-FR" altLang="en-US" sz="2000" dirty="0" err="1">
                <a:solidFill>
                  <a:srgbClr val="009999"/>
                </a:solidFill>
              </a:rPr>
              <a:t>early</a:t>
            </a:r>
            <a:r>
              <a:rPr lang="fr-FR" altLang="en-US" sz="2000" dirty="0">
                <a:solidFill>
                  <a:srgbClr val="009999"/>
                </a:solidFill>
              </a:rPr>
              <a:t> correction</a:t>
            </a:r>
            <a:r>
              <a:rPr lang="en-US" altLang="en-US" sz="2000" dirty="0">
                <a:solidFill>
                  <a:srgbClr val="009999"/>
                </a:solidFill>
              </a:rPr>
              <a:t>”</a:t>
            </a:r>
            <a:r>
              <a:rPr lang="fr-FR" altLang="en-US" sz="2000" dirty="0">
                <a:solidFill>
                  <a:srgbClr val="009999"/>
                </a:solidFill>
              </a:rPr>
              <a:t> </a:t>
            </a:r>
            <a:endParaRPr lang="fr-FR" altLang="en-US" dirty="0"/>
          </a:p>
          <a:p>
            <a:pPr>
              <a:lnSpc>
                <a:spcPct val="160000"/>
              </a:lnSpc>
              <a:tabLst>
                <a:tab pos="681038" algn="l"/>
              </a:tabLst>
            </a:pPr>
            <a:r>
              <a:rPr lang="fr-FR" altLang="en-US" dirty="0"/>
              <a:t>RE </a:t>
            </a:r>
            <a:r>
              <a:rPr lang="fr-FR" altLang="en-US" dirty="0" err="1"/>
              <a:t>is</a:t>
            </a:r>
            <a:r>
              <a:rPr lang="fr-FR" altLang="en-US" dirty="0"/>
              <a:t> hard &amp; </a:t>
            </a:r>
            <a:r>
              <a:rPr lang="fr-FR" altLang="en-US" dirty="0" err="1"/>
              <a:t>critical</a:t>
            </a:r>
            <a:r>
              <a:rPr lang="fr-FR" altLang="en-US" dirty="0"/>
              <a:t> ...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en-US" altLang="en-US" sz="2000" dirty="0">
                <a:solidFill>
                  <a:srgbClr val="009999"/>
                </a:solidFill>
              </a:rPr>
              <a:t>	 “</a:t>
            </a:r>
            <a:r>
              <a:rPr lang="fr-FR" altLang="en-US" sz="2000" dirty="0" err="1">
                <a:solidFill>
                  <a:srgbClr val="009999"/>
                </a:solidFill>
              </a:rPr>
              <a:t>Hardest</a:t>
            </a:r>
            <a:r>
              <a:rPr lang="fr-FR" altLang="en-US" sz="2000" dirty="0">
                <a:solidFill>
                  <a:srgbClr val="009999"/>
                </a:solidFill>
              </a:rPr>
              <a:t>, </a:t>
            </a:r>
            <a:r>
              <a:rPr lang="fr-FR" altLang="en-US" sz="2000" dirty="0" err="1">
                <a:solidFill>
                  <a:srgbClr val="009999"/>
                </a:solidFill>
              </a:rPr>
              <a:t>most</a:t>
            </a:r>
            <a:r>
              <a:rPr lang="fr-FR" altLang="en-US" sz="2000" dirty="0">
                <a:solidFill>
                  <a:srgbClr val="009999"/>
                </a:solidFill>
              </a:rPr>
              <a:t> important </a:t>
            </a:r>
            <a:r>
              <a:rPr lang="fr-FR" altLang="en-US" sz="2000" dirty="0" err="1">
                <a:solidFill>
                  <a:srgbClr val="009999"/>
                </a:solidFill>
              </a:rPr>
              <a:t>function</a:t>
            </a:r>
            <a:r>
              <a:rPr lang="fr-FR" altLang="en-US" sz="2000" dirty="0">
                <a:solidFill>
                  <a:srgbClr val="009999"/>
                </a:solidFill>
              </a:rPr>
              <a:t> of SE </a:t>
            </a:r>
            <a:r>
              <a:rPr lang="fr-FR" altLang="en-US" sz="2000" dirty="0" err="1">
                <a:solidFill>
                  <a:srgbClr val="009999"/>
                </a:solidFill>
              </a:rPr>
              <a:t>is</a:t>
            </a:r>
            <a:r>
              <a:rPr lang="fr-FR" altLang="en-US" sz="2000" dirty="0">
                <a:solidFill>
                  <a:srgbClr val="009999"/>
                </a:solidFill>
              </a:rPr>
              <a:t> the </a:t>
            </a:r>
            <a:r>
              <a:rPr lang="fr-FR" altLang="en-US" sz="2000" dirty="0" err="1">
                <a:solidFill>
                  <a:srgbClr val="009999"/>
                </a:solidFill>
              </a:rPr>
              <a:t>iterative</a:t>
            </a:r>
            <a:r>
              <a:rPr lang="fr-FR" altLang="en-US" sz="2000" dirty="0">
                <a:solidFill>
                  <a:srgbClr val="009999"/>
                </a:solidFill>
              </a:rPr>
              <a:t> </a:t>
            </a:r>
            <a:r>
              <a:rPr lang="fr-FR" altLang="en-US" sz="2000" i="1" dirty="0">
                <a:solidFill>
                  <a:srgbClr val="009999"/>
                </a:solidFill>
              </a:rPr>
              <a:t>extraction</a:t>
            </a:r>
            <a:r>
              <a:rPr lang="fr-FR" altLang="en-US" sz="2000" dirty="0">
                <a:solidFill>
                  <a:srgbClr val="009999"/>
                </a:solidFill>
              </a:rPr>
              <a:t> &amp; </a:t>
            </a:r>
            <a:r>
              <a:rPr lang="fr-FR" altLang="en-US" sz="2000" i="1" dirty="0" err="1">
                <a:solidFill>
                  <a:srgbClr val="009999"/>
                </a:solidFill>
              </a:rPr>
              <a:t>refinement</a:t>
            </a:r>
            <a:r>
              <a:rPr lang="fr-FR" altLang="en-US" sz="2000" dirty="0">
                <a:solidFill>
                  <a:srgbClr val="009999"/>
                </a:solidFill>
              </a:rPr>
              <a:t> of </a:t>
            </a:r>
            <a:r>
              <a:rPr lang="fr-FR" altLang="en-US" sz="2000" dirty="0" err="1">
                <a:solidFill>
                  <a:srgbClr val="009999"/>
                </a:solidFill>
              </a:rPr>
              <a:t>requirements</a:t>
            </a:r>
            <a:r>
              <a:rPr lang="en-US" altLang="en-US" sz="2000" dirty="0">
                <a:solidFill>
                  <a:srgbClr val="009999"/>
                </a:solidFill>
              </a:rPr>
              <a:t>”</a:t>
            </a:r>
            <a:r>
              <a:rPr lang="fr-FR" altLang="en-US" sz="2000" dirty="0">
                <a:solidFill>
                  <a:srgbClr val="009999"/>
                </a:solidFill>
              </a:rPr>
              <a:t> </a:t>
            </a:r>
            <a:endParaRPr lang="fr-FR" altLang="en-US" sz="2000" dirty="0"/>
          </a:p>
        </p:txBody>
      </p:sp>
      <p:grpSp>
        <p:nvGrpSpPr>
          <p:cNvPr id="55300" name="Group 12"/>
          <p:cNvGrpSpPr>
            <a:grpSpLocks/>
          </p:cNvGrpSpPr>
          <p:nvPr/>
        </p:nvGrpSpPr>
        <p:grpSpPr bwMode="auto">
          <a:xfrm>
            <a:off x="6781800" y="1676400"/>
            <a:ext cx="2066925" cy="501650"/>
            <a:chOff x="4272" y="1473"/>
            <a:chExt cx="1302" cy="316"/>
          </a:xfrm>
        </p:grpSpPr>
        <p:sp>
          <p:nvSpPr>
            <p:cNvPr id="1443845" name="AutoShape 5"/>
            <p:cNvSpPr>
              <a:spLocks noChangeArrowheads="1"/>
            </p:cNvSpPr>
            <p:nvPr/>
          </p:nvSpPr>
          <p:spPr bwMode="auto">
            <a:xfrm>
              <a:off x="4272" y="1473"/>
              <a:ext cx="1302" cy="316"/>
            </a:xfrm>
            <a:prstGeom prst="wedgeRoundRectCallout">
              <a:avLst>
                <a:gd name="adj1" fmla="val -61139"/>
                <a:gd name="adj2" fmla="val 142722"/>
                <a:gd name="adj3" fmla="val 16667"/>
              </a:avLst>
            </a:prstGeom>
            <a:solidFill>
              <a:srgbClr val="C5C6E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fr-FR" alt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endParaRPr>
            </a:p>
          </p:txBody>
        </p:sp>
        <p:sp>
          <p:nvSpPr>
            <p:cNvPr id="55309" name="Text Box 6"/>
            <p:cNvSpPr txBox="1">
              <a:spLocks noChangeArrowheads="1"/>
            </p:cNvSpPr>
            <p:nvPr/>
          </p:nvSpPr>
          <p:spPr bwMode="auto">
            <a:xfrm>
              <a:off x="4272" y="1488"/>
              <a:ext cx="13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/>
              <a:r>
                <a:rPr lang="fr-FR" altLang="en-US" sz="2000" i="0" dirty="0" err="1">
                  <a:solidFill>
                    <a:schemeClr val="tx1"/>
                  </a:solidFill>
                  <a:latin typeface="Comic Sans MS" pitchFamily="66" charset="0"/>
                </a:rPr>
                <a:t>Bell&amp;Thayer</a:t>
              </a:r>
              <a:r>
                <a:rPr lang="fr-FR" altLang="en-US" sz="2000" i="0" dirty="0">
                  <a:solidFill>
                    <a:schemeClr val="tx1"/>
                  </a:solidFill>
                  <a:latin typeface="Comic Sans MS" pitchFamily="66" charset="0"/>
                </a:rPr>
                <a:t> ’76</a:t>
              </a:r>
              <a:endParaRPr lang="fr-FR" altLang="en-US" sz="200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55301" name="Group 13"/>
          <p:cNvGrpSpPr>
            <a:grpSpLocks/>
          </p:cNvGrpSpPr>
          <p:nvPr/>
        </p:nvGrpSpPr>
        <p:grpSpPr bwMode="auto">
          <a:xfrm>
            <a:off x="6553200" y="3124200"/>
            <a:ext cx="1352550" cy="575117"/>
            <a:chOff x="4128" y="2193"/>
            <a:chExt cx="852" cy="316"/>
          </a:xfrm>
        </p:grpSpPr>
        <p:sp>
          <p:nvSpPr>
            <p:cNvPr id="1443847" name="AutoShape 7"/>
            <p:cNvSpPr>
              <a:spLocks noChangeArrowheads="1"/>
            </p:cNvSpPr>
            <p:nvPr/>
          </p:nvSpPr>
          <p:spPr bwMode="auto">
            <a:xfrm>
              <a:off x="4128" y="2193"/>
              <a:ext cx="852" cy="316"/>
            </a:xfrm>
            <a:prstGeom prst="wedgeRoundRectCallout">
              <a:avLst>
                <a:gd name="adj1" fmla="val -76140"/>
                <a:gd name="adj2" fmla="val 64575"/>
                <a:gd name="adj3" fmla="val 16667"/>
              </a:avLst>
            </a:prstGeom>
            <a:solidFill>
              <a:srgbClr val="C5C6E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fr-FR" alt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endParaRPr>
            </a:p>
          </p:txBody>
        </p:sp>
        <p:sp>
          <p:nvSpPr>
            <p:cNvPr id="55307" name="Text Box 8"/>
            <p:cNvSpPr txBox="1">
              <a:spLocks noChangeArrowheads="1"/>
            </p:cNvSpPr>
            <p:nvPr/>
          </p:nvSpPr>
          <p:spPr bwMode="auto">
            <a:xfrm>
              <a:off x="4128" y="2208"/>
              <a:ext cx="8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/>
              <a:r>
                <a:rPr lang="fr-FR" altLang="en-US" sz="2000" i="0" dirty="0">
                  <a:solidFill>
                    <a:schemeClr val="tx1"/>
                  </a:solidFill>
                  <a:latin typeface="Comic Sans MS" pitchFamily="66" charset="0"/>
                </a:rPr>
                <a:t>Boehm ’81</a:t>
              </a:r>
              <a:endParaRPr lang="fr-FR" altLang="en-US" sz="200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55302" name="Group 14"/>
          <p:cNvGrpSpPr>
            <a:grpSpLocks/>
          </p:cNvGrpSpPr>
          <p:nvPr/>
        </p:nvGrpSpPr>
        <p:grpSpPr bwMode="auto">
          <a:xfrm>
            <a:off x="7335838" y="4298950"/>
            <a:ext cx="1427162" cy="501650"/>
            <a:chOff x="4272" y="2721"/>
            <a:chExt cx="899" cy="316"/>
          </a:xfrm>
        </p:grpSpPr>
        <p:sp>
          <p:nvSpPr>
            <p:cNvPr id="1443849" name="AutoShape 9"/>
            <p:cNvSpPr>
              <a:spLocks noChangeArrowheads="1"/>
            </p:cNvSpPr>
            <p:nvPr/>
          </p:nvSpPr>
          <p:spPr bwMode="auto">
            <a:xfrm>
              <a:off x="4272" y="2721"/>
              <a:ext cx="899" cy="316"/>
            </a:xfrm>
            <a:prstGeom prst="wedgeRoundRectCallout">
              <a:avLst>
                <a:gd name="adj1" fmla="val -66130"/>
                <a:gd name="adj2" fmla="val 142722"/>
                <a:gd name="adj3" fmla="val 16667"/>
              </a:avLst>
            </a:prstGeom>
            <a:solidFill>
              <a:srgbClr val="C5C6E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fr-FR" alt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endParaRPr>
            </a:p>
          </p:txBody>
        </p:sp>
        <p:sp>
          <p:nvSpPr>
            <p:cNvPr id="55305" name="Text Box 10"/>
            <p:cNvSpPr txBox="1">
              <a:spLocks noChangeArrowheads="1"/>
            </p:cNvSpPr>
            <p:nvPr/>
          </p:nvSpPr>
          <p:spPr bwMode="auto">
            <a:xfrm>
              <a:off x="4272" y="2736"/>
              <a:ext cx="8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/>
              <a:r>
                <a:rPr lang="fr-FR" altLang="en-US" sz="2000" i="0" dirty="0">
                  <a:solidFill>
                    <a:schemeClr val="tx1"/>
                  </a:solidFill>
                  <a:latin typeface="Comic Sans MS" pitchFamily="66" charset="0"/>
                </a:rPr>
                <a:t>Brooks ’87</a:t>
              </a:r>
              <a:endParaRPr lang="fr-FR" altLang="en-US" sz="2000" i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pic>
        <p:nvPicPr>
          <p:cNvPr id="55303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334000"/>
            <a:ext cx="121285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1395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813" y="228600"/>
            <a:ext cx="7918450" cy="762000"/>
          </a:xfrm>
        </p:spPr>
        <p:txBody>
          <a:bodyPr>
            <a:normAutofit fontScale="90000"/>
          </a:bodyPr>
          <a:lstStyle/>
          <a:p>
            <a:r>
              <a:rPr lang="fr-FR" altLang="en-US" sz="2400" dirty="0"/>
              <a:t>The </a:t>
            </a:r>
            <a:r>
              <a:rPr lang="fr-FR" altLang="en-US" sz="2400" dirty="0" err="1"/>
              <a:t>requirements</a:t>
            </a:r>
            <a:r>
              <a:rPr lang="fr-FR" altLang="en-US" sz="2400" dirty="0"/>
              <a:t> </a:t>
            </a:r>
            <a:r>
              <a:rPr lang="fr-FR" altLang="en-US" sz="2400" dirty="0" err="1"/>
              <a:t>problem</a:t>
            </a:r>
            <a:r>
              <a:rPr lang="fr-FR" altLang="en-US" sz="2400" dirty="0"/>
              <a:t>:  </a:t>
            </a:r>
            <a:r>
              <a:rPr lang="fr-FR" altLang="en-US" sz="2400" dirty="0" err="1"/>
              <a:t>Standish</a:t>
            </a:r>
            <a:r>
              <a:rPr lang="fr-FR" altLang="en-US" sz="2400" dirty="0"/>
              <a:t> report, 1995</a:t>
            </a:r>
            <a:endParaRPr lang="fr-FR" altLang="en-US" dirty="0"/>
          </a:p>
        </p:txBody>
      </p:sp>
      <p:sp>
        <p:nvSpPr>
          <p:cNvPr id="1444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153400" cy="8270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  <a:tabLst>
                <a:tab pos="742950" algn="l"/>
                <a:tab pos="1027113" algn="l"/>
              </a:tabLst>
            </a:pPr>
            <a:r>
              <a:rPr lang="fr-FR" altLang="en-US" dirty="0"/>
              <a:t>  Survey of  350 US </a:t>
            </a:r>
            <a:r>
              <a:rPr lang="fr-FR" altLang="en-US" dirty="0" err="1"/>
              <a:t>companies</a:t>
            </a:r>
            <a:r>
              <a:rPr lang="fr-FR" altLang="en-US" dirty="0"/>
              <a:t>, </a:t>
            </a:r>
            <a:r>
              <a:rPr lang="fr-FR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8000 </a:t>
            </a:r>
            <a:r>
              <a:rPr lang="fr-FR" alt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projects</a:t>
            </a:r>
            <a:endParaRPr lang="fr-FR" altLang="en-US" dirty="0">
              <a:latin typeface="Helvetica" charset="0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1"/>
            <a:ext cx="62753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 flipH="1">
          <a:off x="152400" y="152400"/>
          <a:ext cx="9413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Clip" r:id="rId4" imgW="2025360" imgH="3328560" progId="MS_ClipArt_Gallery.2">
                  <p:embed/>
                </p:oleObj>
              </mc:Choice>
              <mc:Fallback>
                <p:oleObj name="Clip" r:id="rId4" imgW="2025360" imgH="33285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152400" y="152400"/>
                        <a:ext cx="9413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80999" y="4771403"/>
            <a:ext cx="8000999" cy="178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 anchorCtr="1"/>
          <a:lstStyle>
            <a:lvl1pPr marL="342900" indent="-342900"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lvl="1" algn="l">
              <a:spcBef>
                <a:spcPct val="25000"/>
              </a:spcBef>
              <a:buClr>
                <a:schemeClr val="tx2"/>
              </a:buClr>
            </a:pPr>
            <a:r>
              <a:rPr lang="fr-FR" altLang="en-US" sz="1600" i="0" dirty="0">
                <a:solidFill>
                  <a:srgbClr val="0070C0"/>
                </a:solidFill>
                <a:latin typeface="Helvetica" charset="0"/>
              </a:rPr>
              <a:t>(partial </a:t>
            </a:r>
            <a:r>
              <a:rPr lang="fr-FR" altLang="en-US" sz="1600" i="0" dirty="0" err="1">
                <a:solidFill>
                  <a:srgbClr val="0070C0"/>
                </a:solidFill>
                <a:latin typeface="Helvetica" charset="0"/>
              </a:rPr>
              <a:t>success</a:t>
            </a:r>
            <a:r>
              <a:rPr lang="fr-FR" altLang="en-US" sz="1600" i="0" dirty="0">
                <a:solidFill>
                  <a:srgbClr val="0070C0"/>
                </a:solidFill>
                <a:latin typeface="Helvetica" charset="0"/>
              </a:rPr>
              <a:t> = partial </a:t>
            </a:r>
            <a:r>
              <a:rPr lang="fr-FR" altLang="en-US" sz="1600" i="0" dirty="0" err="1">
                <a:solidFill>
                  <a:srgbClr val="0070C0"/>
                </a:solidFill>
                <a:latin typeface="Helvetica" charset="0"/>
              </a:rPr>
              <a:t>functionalities</a:t>
            </a:r>
            <a:r>
              <a:rPr lang="fr-FR" altLang="en-US" sz="1600" i="0" dirty="0">
                <a:solidFill>
                  <a:srgbClr val="0070C0"/>
                </a:solidFill>
                <a:latin typeface="Helvetica" charset="0"/>
              </a:rPr>
              <a:t>, excessive </a:t>
            </a:r>
            <a:r>
              <a:rPr lang="fr-FR" altLang="en-US" sz="1600" i="0" dirty="0" err="1">
                <a:solidFill>
                  <a:srgbClr val="0070C0"/>
                </a:solidFill>
                <a:latin typeface="Helvetica" charset="0"/>
              </a:rPr>
              <a:t>costs</a:t>
            </a:r>
            <a:r>
              <a:rPr lang="fr-FR" altLang="en-US" sz="1600" i="0" dirty="0">
                <a:solidFill>
                  <a:srgbClr val="0070C0"/>
                </a:solidFill>
                <a:latin typeface="Helvetica" charset="0"/>
              </a:rPr>
              <a:t>, </a:t>
            </a:r>
            <a:r>
              <a:rPr lang="fr-FR" altLang="en-US" sz="1600" i="0" dirty="0" err="1">
                <a:solidFill>
                  <a:srgbClr val="0070C0"/>
                </a:solidFill>
                <a:latin typeface="Helvetica" charset="0"/>
              </a:rPr>
              <a:t>big</a:t>
            </a:r>
            <a:r>
              <a:rPr lang="fr-FR" altLang="en-US" sz="1600" i="0" dirty="0">
                <a:solidFill>
                  <a:srgbClr val="0070C0"/>
                </a:solidFill>
                <a:latin typeface="Helvetica" charset="0"/>
              </a:rPr>
              <a:t> </a:t>
            </a:r>
            <a:r>
              <a:rPr lang="fr-FR" altLang="en-US" sz="1600" i="0" dirty="0" err="1">
                <a:solidFill>
                  <a:srgbClr val="0070C0"/>
                </a:solidFill>
                <a:latin typeface="Helvetica" charset="0"/>
              </a:rPr>
              <a:t>delays</a:t>
            </a:r>
            <a:r>
              <a:rPr lang="fr-FR" altLang="en-US" sz="1600" i="0" dirty="0">
                <a:solidFill>
                  <a:srgbClr val="0070C0"/>
                </a:solidFill>
                <a:latin typeface="Helvetica" charset="0"/>
              </a:rPr>
              <a:t>)</a:t>
            </a:r>
          </a:p>
          <a:p>
            <a:pPr lvl="1" algn="l">
              <a:spcBef>
                <a:spcPct val="25000"/>
              </a:spcBef>
              <a:buClr>
                <a:schemeClr val="tx2"/>
              </a:buClr>
            </a:pPr>
            <a:endParaRPr lang="fr-FR" altLang="en-US" sz="1800" i="0" dirty="0">
              <a:solidFill>
                <a:srgbClr val="0070C0"/>
              </a:solidFill>
              <a:latin typeface="Comic Sans MS" pitchFamily="66" charset="0"/>
            </a:endParaRPr>
          </a:p>
          <a:p>
            <a:pPr algn="l"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fr-FR" altLang="en-US" sz="2000" i="0" dirty="0">
                <a:solidFill>
                  <a:schemeClr val="tx2"/>
                </a:solidFill>
                <a:latin typeface="Comic Sans MS" pitchFamily="66" charset="0"/>
              </a:rPr>
              <a:t>  	</a:t>
            </a:r>
            <a:r>
              <a:rPr lang="fr-FR" altLang="en-US" sz="2200" b="1" i="0" dirty="0">
                <a:solidFill>
                  <a:schemeClr val="tx1"/>
                </a:solidFill>
                <a:latin typeface="Comic Sans MS" pitchFamily="66" charset="0"/>
              </a:rPr>
              <a:t>Major source of </a:t>
            </a:r>
            <a:r>
              <a:rPr lang="fr-FR" altLang="en-US" sz="2200" b="1" i="0" dirty="0" err="1">
                <a:solidFill>
                  <a:schemeClr val="tx1"/>
                </a:solidFill>
                <a:latin typeface="Comic Sans MS" pitchFamily="66" charset="0"/>
              </a:rPr>
              <a:t>failure</a:t>
            </a:r>
            <a:r>
              <a:rPr lang="fr-FR" altLang="en-US" sz="2200" b="1" i="0" dirty="0">
                <a:solidFill>
                  <a:schemeClr val="tx1"/>
                </a:solidFill>
                <a:latin typeface="Comic Sans MS" pitchFamily="66" charset="0"/>
              </a:rPr>
              <a:t>:  </a:t>
            </a:r>
          </a:p>
          <a:p>
            <a:pPr algn="l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fr-FR" altLang="en-US" sz="2200" b="1" i="0" dirty="0">
                <a:solidFill>
                  <a:schemeClr val="tx1"/>
                </a:solidFill>
                <a:latin typeface="Comic Sans MS" pitchFamily="66" charset="0"/>
              </a:rPr>
              <a:t>	</a:t>
            </a:r>
            <a:r>
              <a:rPr lang="fr-FR" altLang="en-US" sz="2200" b="1" i="0" dirty="0">
                <a:solidFill>
                  <a:srgbClr val="FF0000"/>
                </a:solidFill>
                <a:latin typeface="Comic Sans MS" pitchFamily="66" charset="0"/>
              </a:rPr>
              <a:t>Poor </a:t>
            </a:r>
            <a:r>
              <a:rPr lang="fr-FR" altLang="en-US" sz="2200" b="1" i="0" dirty="0" err="1">
                <a:solidFill>
                  <a:srgbClr val="FF0000"/>
                </a:solidFill>
                <a:latin typeface="Comic Sans MS" pitchFamily="66" charset="0"/>
              </a:rPr>
              <a:t>requirements</a:t>
            </a:r>
            <a:r>
              <a:rPr lang="fr-FR" altLang="en-US" sz="2200" b="1" i="0" dirty="0">
                <a:solidFill>
                  <a:srgbClr val="FF0000"/>
                </a:solidFill>
                <a:latin typeface="Comic Sans MS" pitchFamily="66" charset="0"/>
              </a:rPr>
              <a:t> engineering</a:t>
            </a:r>
            <a:r>
              <a:rPr lang="fr-FR" altLang="en-US" sz="2000" b="1" i="0" dirty="0">
                <a:solidFill>
                  <a:srgbClr val="FF0000"/>
                </a:solidFill>
                <a:latin typeface="Comic Sans MS" pitchFamily="66" charset="0"/>
              </a:rPr>
              <a:t>   </a:t>
            </a:r>
            <a:r>
              <a:rPr lang="fr-FR" altLang="en-US" sz="2000" b="1" i="0" dirty="0">
                <a:solidFill>
                  <a:srgbClr val="FF0000"/>
                </a:solidFill>
                <a:sym typeface="Symbol" pitchFamily="18" charset="2"/>
              </a:rPr>
              <a:t></a:t>
            </a:r>
            <a:r>
              <a:rPr lang="fr-FR" altLang="en-US" sz="2000" b="1" i="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fr-FR" altLang="en-US" sz="2000" b="1" i="0" dirty="0">
                <a:solidFill>
                  <a:srgbClr val="FF0000"/>
                </a:solidFill>
                <a:latin typeface="Comic Sans MS" pitchFamily="66" charset="0"/>
              </a:rPr>
              <a:t>50% </a:t>
            </a:r>
            <a:r>
              <a:rPr lang="fr-FR" altLang="en-US" sz="2000" b="1" i="0" dirty="0" err="1">
                <a:solidFill>
                  <a:srgbClr val="FF0000"/>
                </a:solidFill>
                <a:latin typeface="Comic Sans MS" pitchFamily="66" charset="0"/>
              </a:rPr>
              <a:t>responses</a:t>
            </a:r>
            <a:endParaRPr lang="fr-FR" altLang="en-US" sz="2000" b="1" i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32</a:t>
            </a:fld>
            <a:endParaRPr kumimoji="0" lang="en-US"/>
          </a:p>
        </p:txBody>
      </p:sp>
      <p:cxnSp>
        <p:nvCxnSpPr>
          <p:cNvPr id="4" name="Curved Connector 3"/>
          <p:cNvCxnSpPr/>
          <p:nvPr/>
        </p:nvCxnSpPr>
        <p:spPr>
          <a:xfrm rot="5400000">
            <a:off x="3428998" y="4762500"/>
            <a:ext cx="1905000" cy="12700"/>
          </a:xfrm>
          <a:prstGeom prst="curvedConnector3">
            <a:avLst/>
          </a:prstGeom>
          <a:ln w="44450">
            <a:solidFill>
              <a:srgbClr val="00CC00"/>
            </a:solidFill>
            <a:tailEnd type="arrow"/>
          </a:ln>
          <a:effectLst>
            <a:outerShdw blurRad="50800" dist="50800" dir="5400000" algn="ctr" rotWithShape="0">
              <a:srgbClr val="FF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2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7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864475" cy="762000"/>
          </a:xfrm>
          <a:noFill/>
        </p:spPr>
        <p:txBody>
          <a:bodyPr>
            <a:normAutofit fontScale="90000"/>
          </a:bodyPr>
          <a:lstStyle/>
          <a:p>
            <a:r>
              <a:rPr lang="fr-FR" altLang="en-US" sz="2400"/>
              <a:t>The requirements problem: Standish report, 1995  </a:t>
            </a:r>
            <a:r>
              <a:rPr lang="fr-FR" altLang="en-US" sz="1800"/>
              <a:t> (2)</a:t>
            </a:r>
            <a:endParaRPr lang="fr-FR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46062" y="1219200"/>
            <a:ext cx="8632825" cy="12668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742950" algn="l"/>
                <a:tab pos="1027113" algn="l"/>
              </a:tabLst>
            </a:pPr>
            <a:r>
              <a:rPr lang="fr-FR" altLang="en-US" dirty="0"/>
              <a:t>Major source of </a:t>
            </a:r>
            <a:r>
              <a:rPr lang="fr-FR" altLang="en-US" dirty="0" err="1"/>
              <a:t>failure</a:t>
            </a:r>
            <a:r>
              <a:rPr lang="fr-FR" altLang="en-US" dirty="0"/>
              <a:t>: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tabLst>
                <a:tab pos="742950" algn="l"/>
                <a:tab pos="1027113" algn="l"/>
              </a:tabLst>
            </a:pPr>
            <a:r>
              <a:rPr lang="fr-FR" altLang="en-US" dirty="0"/>
              <a:t>	</a:t>
            </a:r>
            <a:r>
              <a:rPr lang="fr-FR" altLang="en-US" dirty="0" err="1"/>
              <a:t>poor</a:t>
            </a:r>
            <a:r>
              <a:rPr lang="fr-FR" altLang="en-US" dirty="0"/>
              <a:t> </a:t>
            </a:r>
            <a:r>
              <a:rPr lang="fr-FR" altLang="en-US" dirty="0" err="1"/>
              <a:t>requirements</a:t>
            </a:r>
            <a:r>
              <a:rPr lang="fr-FR" altLang="en-US" dirty="0"/>
              <a:t> engineering</a:t>
            </a:r>
            <a:r>
              <a:rPr lang="fr-FR" altLang="en-US" sz="2000" dirty="0"/>
              <a:t>   </a:t>
            </a:r>
            <a:r>
              <a:rPr lang="fr-FR" altLang="en-US" sz="2000" b="1" dirty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</a:t>
            </a:r>
            <a:r>
              <a:rPr lang="fr-FR" altLang="en-US" sz="20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fr-FR" altLang="en-US" sz="2000" dirty="0">
                <a:solidFill>
                  <a:schemeClr val="tx2"/>
                </a:solidFill>
              </a:rPr>
              <a:t>50% </a:t>
            </a:r>
            <a:r>
              <a:rPr lang="fr-FR" altLang="en-US" sz="2000" dirty="0" err="1">
                <a:solidFill>
                  <a:schemeClr val="tx2"/>
                </a:solidFill>
              </a:rPr>
              <a:t>responses</a:t>
            </a:r>
            <a:r>
              <a:rPr lang="fr-FR" altLang="en-US" sz="2000" dirty="0">
                <a:solidFill>
                  <a:schemeClr val="tx2"/>
                </a:solidFill>
              </a:rPr>
              <a:t>:</a:t>
            </a:r>
            <a:endParaRPr lang="fr-F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2344738"/>
            <a:ext cx="7123112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8" name="Object 8"/>
          <p:cNvGraphicFramePr>
            <a:graphicFrameLocks noChangeAspect="1"/>
          </p:cNvGraphicFramePr>
          <p:nvPr/>
        </p:nvGraphicFramePr>
        <p:xfrm flipH="1">
          <a:off x="152400" y="152400"/>
          <a:ext cx="9413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Clip" r:id="rId4" imgW="2025360" imgH="3328560" progId="MS_ClipArt_Gallery.2">
                  <p:embed/>
                </p:oleObj>
              </mc:Choice>
              <mc:Fallback>
                <p:oleObj name="Clip" r:id="rId4" imgW="2025360" imgH="33285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152400" y="152400"/>
                        <a:ext cx="9413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2438400" y="6172200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sz="2000" i="0">
                <a:solidFill>
                  <a:srgbClr val="009999"/>
                </a:solidFill>
                <a:latin typeface="Arial" pitchFamily="34" charset="0"/>
              </a:rPr>
              <a:t>www.standishgroup.com/chaos.html</a:t>
            </a:r>
            <a:endParaRPr lang="en-US" altLang="en-US" i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06836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878763" cy="762000"/>
          </a:xfrm>
        </p:spPr>
        <p:txBody>
          <a:bodyPr>
            <a:normAutofit fontScale="90000"/>
          </a:bodyPr>
          <a:lstStyle/>
          <a:p>
            <a:r>
              <a:rPr lang="fr-FR" altLang="en-US" sz="2400" dirty="0"/>
              <a:t>The </a:t>
            </a:r>
            <a:r>
              <a:rPr lang="fr-FR" altLang="en-US" sz="2400" dirty="0" err="1"/>
              <a:t>requirements</a:t>
            </a:r>
            <a:r>
              <a:rPr lang="fr-FR" altLang="en-US" sz="2400" dirty="0"/>
              <a:t> </a:t>
            </a:r>
            <a:r>
              <a:rPr lang="fr-FR" altLang="en-US" sz="2400" dirty="0" err="1"/>
              <a:t>problem</a:t>
            </a:r>
            <a:r>
              <a:rPr lang="fr-FR" altLang="en-US" sz="2400" dirty="0"/>
              <a:t>:  </a:t>
            </a:r>
            <a:r>
              <a:rPr lang="fr-FR" altLang="en-US" sz="2400" dirty="0" err="1"/>
              <a:t>European</a:t>
            </a:r>
            <a:r>
              <a:rPr lang="fr-FR" altLang="en-US" sz="2400" dirty="0"/>
              <a:t> </a:t>
            </a:r>
            <a:r>
              <a:rPr lang="fr-FR" altLang="en-US" sz="2400" dirty="0" err="1"/>
              <a:t>survey</a:t>
            </a:r>
            <a:r>
              <a:rPr lang="fr-FR" altLang="en-US" sz="2400" dirty="0"/>
              <a:t>, 1996</a:t>
            </a:r>
            <a:endParaRPr lang="fr-FR" alt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04200" cy="4378325"/>
          </a:xfrm>
        </p:spPr>
        <p:txBody>
          <a:bodyPr>
            <a:normAutofit/>
          </a:bodyPr>
          <a:lstStyle/>
          <a:p>
            <a:pPr>
              <a:tabLst>
                <a:tab pos="742950" algn="l"/>
                <a:tab pos="1027113" algn="l"/>
              </a:tabLst>
            </a:pPr>
            <a:r>
              <a:rPr lang="fr-FR" altLang="en-US" dirty="0" err="1"/>
              <a:t>Coverage</a:t>
            </a:r>
            <a:r>
              <a:rPr lang="fr-FR" altLang="en-US" dirty="0"/>
              <a:t>:  3800 EUR </a:t>
            </a:r>
            <a:r>
              <a:rPr lang="fr-FR" altLang="en-US" dirty="0" err="1"/>
              <a:t>organizations</a:t>
            </a:r>
            <a:r>
              <a:rPr lang="fr-FR" altLang="en-US" dirty="0"/>
              <a:t>, 17 countries</a:t>
            </a:r>
          </a:p>
          <a:p>
            <a:pPr>
              <a:lnSpc>
                <a:spcPct val="180000"/>
              </a:lnSpc>
              <a:tabLst>
                <a:tab pos="742950" algn="l"/>
                <a:tab pos="1027113" algn="l"/>
              </a:tabLst>
            </a:pPr>
            <a:r>
              <a:rPr lang="fr-FR" altLang="en-US" dirty="0"/>
              <a:t>Main </a:t>
            </a:r>
            <a:r>
              <a:rPr lang="fr-FR" altLang="en-US" dirty="0">
                <a:solidFill>
                  <a:srgbClr val="FF0000"/>
                </a:solidFill>
              </a:rPr>
              <a:t>software </a:t>
            </a:r>
            <a:r>
              <a:rPr lang="fr-FR" altLang="en-US" dirty="0" err="1">
                <a:solidFill>
                  <a:srgbClr val="FF0000"/>
                </a:solidFill>
              </a:rPr>
              <a:t>problems</a:t>
            </a:r>
            <a:r>
              <a:rPr lang="fr-FR" altLang="en-US" dirty="0"/>
              <a:t> </a:t>
            </a:r>
            <a:r>
              <a:rPr lang="fr-FR" altLang="en-US" dirty="0" err="1"/>
              <a:t>perceived</a:t>
            </a:r>
            <a:r>
              <a:rPr lang="fr-FR" altLang="en-US" dirty="0"/>
              <a:t> to </a:t>
            </a:r>
            <a:r>
              <a:rPr lang="fr-FR" altLang="en-US" dirty="0" err="1"/>
              <a:t>be</a:t>
            </a:r>
            <a:r>
              <a:rPr lang="fr-FR" altLang="en-US" dirty="0"/>
              <a:t> in...	</a:t>
            </a:r>
          </a:p>
          <a:p>
            <a:pPr lvl="1">
              <a:lnSpc>
                <a:spcPct val="150000"/>
              </a:lnSpc>
              <a:tabLst>
                <a:tab pos="742950" algn="l"/>
                <a:tab pos="1027113" algn="l"/>
              </a:tabLst>
            </a:pPr>
            <a:r>
              <a:rPr lang="fr-FR" altLang="en-US" sz="2400" b="1" dirty="0" err="1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r>
              <a:rPr lang="fr-FR" altLang="en-US" sz="2400" b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altLang="en-US" sz="2400" b="1" dirty="0" err="1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</a:t>
            </a:r>
            <a:r>
              <a:rPr lang="fr-FR" altLang="en-US" sz="2400" b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lvl="1">
              <a:lnSpc>
                <a:spcPct val="130000"/>
              </a:lnSpc>
              <a:buFontTx/>
              <a:buNone/>
              <a:tabLst>
                <a:tab pos="742950" algn="l"/>
                <a:tab pos="1027113" algn="l"/>
              </a:tabLst>
            </a:pPr>
            <a:r>
              <a:rPr lang="fr-FR" altLang="en-US" dirty="0"/>
              <a:t>		</a:t>
            </a:r>
            <a:r>
              <a:rPr lang="fr-FR" altLang="en-US" dirty="0">
                <a:solidFill>
                  <a:schemeClr val="tx2"/>
                </a:solidFill>
              </a:rPr>
              <a:t>&gt; 50% </a:t>
            </a:r>
            <a:r>
              <a:rPr lang="fr-FR" altLang="en-US" dirty="0" err="1"/>
              <a:t>responses</a:t>
            </a:r>
            <a:endParaRPr lang="fr-FR" altLang="en-US" dirty="0"/>
          </a:p>
          <a:p>
            <a:pPr lvl="1">
              <a:lnSpc>
                <a:spcPct val="190000"/>
              </a:lnSpc>
              <a:tabLst>
                <a:tab pos="742950" algn="l"/>
                <a:tab pos="1027113" algn="l"/>
              </a:tabLst>
            </a:pPr>
            <a:r>
              <a:rPr lang="fr-FR" altLang="en-US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r>
              <a:rPr lang="fr-FR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altLang="en-US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</a:t>
            </a:r>
            <a:r>
              <a:rPr lang="fr-FR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management  </a:t>
            </a:r>
          </a:p>
          <a:p>
            <a:pPr lvl="1">
              <a:buFontTx/>
              <a:buNone/>
              <a:tabLst>
                <a:tab pos="742950" algn="l"/>
                <a:tab pos="1027113" algn="l"/>
              </a:tabLst>
            </a:pPr>
            <a:r>
              <a:rPr lang="fr-FR" altLang="en-US" dirty="0"/>
              <a:t>		  </a:t>
            </a:r>
            <a:r>
              <a:rPr lang="fr-FR" altLang="en-US" dirty="0">
                <a:solidFill>
                  <a:schemeClr val="tx2"/>
                </a:solidFill>
              </a:rPr>
              <a:t>50%</a:t>
            </a:r>
            <a:r>
              <a:rPr lang="fr-FR" altLang="en-US" dirty="0"/>
              <a:t> </a:t>
            </a:r>
            <a:r>
              <a:rPr lang="fr-FR" altLang="en-US" dirty="0" err="1"/>
              <a:t>responses</a:t>
            </a:r>
            <a:endParaRPr lang="fr-FR" altLang="en-US" dirty="0"/>
          </a:p>
          <a:p>
            <a:pPr lvl="1">
              <a:lnSpc>
                <a:spcPct val="180000"/>
              </a:lnSpc>
              <a:buFontTx/>
              <a:buNone/>
              <a:tabLst>
                <a:tab pos="742950" algn="l"/>
                <a:tab pos="1027113" algn="l"/>
              </a:tabLst>
            </a:pPr>
            <a:r>
              <a:rPr lang="fr-FR" altLang="en-US" sz="2000" dirty="0"/>
              <a:t>[</a:t>
            </a:r>
            <a:r>
              <a:rPr lang="fr-FR" altLang="en-US" sz="2000" dirty="0" err="1"/>
              <a:t>European</a:t>
            </a:r>
            <a:r>
              <a:rPr lang="fr-FR" altLang="en-US" sz="2000" dirty="0"/>
              <a:t> Software Institute, 1996]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285930"/>
              </p:ext>
            </p:extLst>
          </p:nvPr>
        </p:nvGraphicFramePr>
        <p:xfrm flipH="1">
          <a:off x="11394" y="533400"/>
          <a:ext cx="9413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Clip" r:id="rId3" imgW="2025360" imgH="3328560" progId="MS_ClipArt_Gallery.2">
                  <p:embed/>
                </p:oleObj>
              </mc:Choice>
              <mc:Fallback>
                <p:oleObj name="Clip" r:id="rId3" imgW="2025360" imgH="33285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11394" y="533400"/>
                        <a:ext cx="9413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34</a:t>
            </a:fld>
            <a:endParaRPr kumimoji="0" lang="en-US"/>
          </a:p>
        </p:txBody>
      </p:sp>
      <p:pic>
        <p:nvPicPr>
          <p:cNvPr id="6" name="Picture 2" descr="C:\Users\SAN\AppData\Local\Microsoft\Windows\Temporary Internet Files\Content.IE5\K3CFTSB4\MP900401619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95600"/>
            <a:ext cx="1905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6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60463" y="609600"/>
            <a:ext cx="7448550" cy="7620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fr-FR" altLang="en-US" sz="2400" dirty="0"/>
              <a:t>The </a:t>
            </a:r>
            <a:r>
              <a:rPr lang="fr-FR" altLang="en-US" sz="2400" dirty="0" err="1"/>
              <a:t>requirements</a:t>
            </a:r>
            <a:r>
              <a:rPr lang="fr-FR" altLang="en-US" sz="2400" dirty="0"/>
              <a:t> </a:t>
            </a:r>
            <a:r>
              <a:rPr lang="fr-FR" altLang="en-US" sz="2400" dirty="0" err="1"/>
              <a:t>problem</a:t>
            </a:r>
            <a:r>
              <a:rPr lang="fr-FR" altLang="en-US" sz="2400" dirty="0"/>
              <a:t> </a:t>
            </a:r>
            <a:r>
              <a:rPr lang="fr-FR" altLang="en-US" sz="2400" dirty="0" err="1"/>
              <a:t>is</a:t>
            </a:r>
            <a:r>
              <a:rPr lang="fr-FR" altLang="en-US" sz="2400" dirty="0"/>
              <a:t> </a:t>
            </a:r>
            <a:r>
              <a:rPr lang="fr-FR" altLang="en-US" sz="2400" dirty="0" err="1"/>
              <a:t>perceived</a:t>
            </a:r>
            <a:r>
              <a:rPr lang="fr-FR" altLang="en-US" sz="2400" dirty="0"/>
              <a:t> to </a:t>
            </a:r>
            <a:r>
              <a:rPr lang="fr-FR" altLang="en-US" sz="2400" dirty="0" err="1"/>
              <a:t>persist</a:t>
            </a:r>
            <a:r>
              <a:rPr lang="fr-FR" altLang="en-US" sz="2400" dirty="0"/>
              <a:t> in spite of </a:t>
            </a:r>
            <a:r>
              <a:rPr lang="fr-FR" altLang="en-US" sz="2400" dirty="0" err="1"/>
              <a:t>progress</a:t>
            </a:r>
            <a:r>
              <a:rPr lang="fr-FR" altLang="en-US" sz="2400" dirty="0"/>
              <a:t> in software </a:t>
            </a:r>
            <a:r>
              <a:rPr lang="fr-FR" altLang="en-US" sz="2400" dirty="0" err="1"/>
              <a:t>technology</a:t>
            </a:r>
            <a:endParaRPr lang="fr-FR" altLang="en-US" dirty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770503"/>
              </p:ext>
            </p:extLst>
          </p:nvPr>
        </p:nvGraphicFramePr>
        <p:xfrm flipH="1">
          <a:off x="63574" y="304800"/>
          <a:ext cx="9413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Clip" r:id="rId3" imgW="2025360" imgH="3328560" progId="MS_ClipArt_Gallery.2">
                  <p:embed/>
                </p:oleObj>
              </mc:Choice>
              <mc:Fallback>
                <p:oleObj name="Clip" r:id="rId3" imgW="2025360" imgH="33285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3574" y="304800"/>
                        <a:ext cx="9413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471488" y="5486400"/>
            <a:ext cx="83105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 anchorCtr="1"/>
          <a:lstStyle>
            <a:lvl1pPr marL="342900" indent="-342900"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tabLst>
                <a:tab pos="742950" algn="l"/>
                <a:tab pos="1027113" algn="l"/>
              </a:tabLs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fr-FR" altLang="en-US" sz="2000" i="0">
                <a:solidFill>
                  <a:srgbClr val="009999"/>
                </a:solidFill>
                <a:latin typeface="Comic Sans MS" pitchFamily="66" charset="0"/>
              </a:rPr>
              <a:t>[J. Maresco, IBM developersWork, 2007]</a:t>
            </a:r>
          </a:p>
        </p:txBody>
      </p:sp>
      <p:grpSp>
        <p:nvGrpSpPr>
          <p:cNvPr id="11269" name="Group 20"/>
          <p:cNvGrpSpPr>
            <a:grpSpLocks/>
          </p:cNvGrpSpPr>
          <p:nvPr/>
        </p:nvGrpSpPr>
        <p:grpSpPr bwMode="auto">
          <a:xfrm>
            <a:off x="942975" y="2128838"/>
            <a:ext cx="7437438" cy="3025775"/>
            <a:chOff x="715" y="1755"/>
            <a:chExt cx="4685" cy="1906"/>
          </a:xfrm>
        </p:grpSpPr>
        <p:sp>
          <p:nvSpPr>
            <p:cNvPr id="1447942" name="Line 6"/>
            <p:cNvSpPr>
              <a:spLocks noChangeShapeType="1"/>
            </p:cNvSpPr>
            <p:nvPr/>
          </p:nvSpPr>
          <p:spPr bwMode="auto">
            <a:xfrm>
              <a:off x="1748" y="1923"/>
              <a:ext cx="0" cy="146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7943" name="Line 7"/>
            <p:cNvSpPr>
              <a:spLocks noChangeShapeType="1"/>
            </p:cNvSpPr>
            <p:nvPr/>
          </p:nvSpPr>
          <p:spPr bwMode="auto">
            <a:xfrm rot="5400000">
              <a:off x="3446" y="1704"/>
              <a:ext cx="9" cy="337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737" y="1755"/>
              <a:ext cx="9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en-US" altLang="en-US" i="0">
                  <a:solidFill>
                    <a:schemeClr val="tx1"/>
                  </a:solidFill>
                  <a:latin typeface="Comic Sans MS" pitchFamily="66" charset="0"/>
                </a:rPr>
                <a:t>Failure %</a:t>
              </a:r>
              <a:endParaRPr lang="en-US" alt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1761" y="3407"/>
              <a:ext cx="7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 i="0">
                  <a:solidFill>
                    <a:schemeClr val="bg2"/>
                  </a:solidFill>
                  <a:latin typeface="Arial" pitchFamily="34" charset="0"/>
                </a:rPr>
                <a:t>1994</a:t>
              </a:r>
              <a:endParaRPr lang="en-US" alt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3198" y="3406"/>
              <a:ext cx="7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 i="0">
                  <a:solidFill>
                    <a:schemeClr val="bg2"/>
                  </a:solidFill>
                  <a:latin typeface="Arial" pitchFamily="34" charset="0"/>
                </a:rPr>
                <a:t>2000</a:t>
              </a:r>
              <a:endParaRPr lang="en-US" alt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4513" y="3415"/>
              <a:ext cx="7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 i="0">
                  <a:solidFill>
                    <a:schemeClr val="bg2"/>
                  </a:solidFill>
                  <a:latin typeface="Arial" pitchFamily="34" charset="0"/>
                </a:rPr>
                <a:t>2003</a:t>
              </a:r>
              <a:endParaRPr lang="en-US" alt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447948" name="Line 12"/>
            <p:cNvSpPr>
              <a:spLocks noChangeShapeType="1"/>
            </p:cNvSpPr>
            <p:nvPr/>
          </p:nvSpPr>
          <p:spPr bwMode="auto">
            <a:xfrm rot="16200000" flipV="1">
              <a:off x="3228" y="852"/>
              <a:ext cx="415" cy="31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7949" name="Line 13"/>
            <p:cNvSpPr>
              <a:spLocks noChangeShapeType="1"/>
            </p:cNvSpPr>
            <p:nvPr/>
          </p:nvSpPr>
          <p:spPr bwMode="auto">
            <a:xfrm rot="5400000">
              <a:off x="3448" y="1284"/>
              <a:ext cx="0" cy="3266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1277" y="2111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 i="0" dirty="0">
                  <a:solidFill>
                    <a:schemeClr val="bg2"/>
                  </a:solidFill>
                  <a:latin typeface="Arial" pitchFamily="34" charset="0"/>
                </a:rPr>
                <a:t>100</a:t>
              </a:r>
              <a:endParaRPr lang="en-US" altLang="en-US" sz="2800" i="0" dirty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1321" y="2612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 i="0">
                  <a:solidFill>
                    <a:schemeClr val="bg2"/>
                  </a:solidFill>
                  <a:latin typeface="Arial" pitchFamily="34" charset="0"/>
                </a:rPr>
                <a:t>50</a:t>
              </a:r>
              <a:endParaRPr lang="en-US" alt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 rot="457397">
              <a:off x="2819" y="2124"/>
              <a:ext cx="15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</a:rPr>
                <a:t>other causes</a:t>
              </a:r>
              <a:endParaRPr lang="en-US" alt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2297" y="2636"/>
              <a:ext cx="2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  <a:latin typeface="Comic Sans MS" pitchFamily="66" charset="0"/>
                </a:rPr>
                <a:t>requirements-related</a:t>
              </a:r>
              <a:endParaRPr lang="en-US" altLang="en-US" sz="280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1357" y="3247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 i="0">
                  <a:solidFill>
                    <a:schemeClr val="bg2"/>
                  </a:solidFill>
                  <a:latin typeface="Arial" pitchFamily="34" charset="0"/>
                </a:rPr>
                <a:t>0</a:t>
              </a:r>
              <a:endParaRPr lang="en-US" alt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447955" name="Rectangle 19"/>
            <p:cNvSpPr>
              <a:spLocks noChangeArrowheads="1"/>
            </p:cNvSpPr>
            <p:nvPr/>
          </p:nvSpPr>
          <p:spPr bwMode="auto">
            <a:xfrm>
              <a:off x="715" y="1773"/>
              <a:ext cx="4685" cy="188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3559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7129463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Requirements-related errors are ...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90638"/>
            <a:ext cx="8501063" cy="533876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 altLang="en-US" dirty="0"/>
              <a:t>the </a:t>
            </a:r>
            <a:r>
              <a:rPr lang="fr-FR" altLang="en-US" dirty="0" err="1"/>
              <a:t>most</a:t>
            </a:r>
            <a:r>
              <a:rPr lang="fr-FR" altLang="en-US" dirty="0"/>
              <a:t> </a:t>
            </a:r>
            <a:r>
              <a:rPr lang="fr-FR" altLang="en-US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numerous</a:t>
            </a:r>
            <a:endParaRPr lang="en-US" altLang="en-US" dirty="0">
              <a:solidFill>
                <a:srgbClr val="00B0F0"/>
              </a:solidFill>
              <a:latin typeface="MS Shell Dlg" charset="0"/>
            </a:endParaRPr>
          </a:p>
          <a:p>
            <a:pPr lvl="1"/>
            <a:r>
              <a:rPr lang="fr-FR" altLang="en-US" dirty="0"/>
              <a:t> </a:t>
            </a:r>
            <a:r>
              <a:rPr lang="en-US" altLang="en-US" dirty="0">
                <a:latin typeface="Symbol" pitchFamily="18" charset="2"/>
              </a:rPr>
              <a:t>±</a:t>
            </a:r>
            <a:r>
              <a:rPr lang="en-US" altLang="en-US" sz="2000" dirty="0">
                <a:latin typeface="Symbol" pitchFamily="18" charset="2"/>
              </a:rPr>
              <a:t> </a:t>
            </a:r>
            <a:r>
              <a:rPr lang="fr-FR" altLang="en-US" dirty="0"/>
              <a:t>40% of software </a:t>
            </a:r>
            <a:r>
              <a:rPr lang="fr-FR" altLang="en-US" dirty="0" err="1"/>
              <a:t>errors</a:t>
            </a:r>
            <a:endParaRPr lang="fr-FR" altLang="en-US" sz="2600" dirty="0"/>
          </a:p>
          <a:p>
            <a:pPr>
              <a:lnSpc>
                <a:spcPct val="130000"/>
              </a:lnSpc>
            </a:pPr>
            <a:r>
              <a:rPr lang="fr-FR" altLang="en-US" dirty="0"/>
              <a:t>the </a:t>
            </a:r>
            <a:r>
              <a:rPr lang="fr-FR" altLang="en-US" dirty="0" err="1"/>
              <a:t>most</a:t>
            </a:r>
            <a:r>
              <a:rPr lang="fr-FR" altLang="en-US" dirty="0"/>
              <a:t> </a:t>
            </a:r>
            <a:r>
              <a:rPr lang="fr-FR" altLang="en-US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persistent</a:t>
            </a:r>
            <a:endParaRPr lang="fr-FR" altLang="en-US" dirty="0">
              <a:solidFill>
                <a:srgbClr val="00CC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altLang="en-US" dirty="0" err="1"/>
              <a:t>found</a:t>
            </a:r>
            <a:r>
              <a:rPr lang="fr-FR" altLang="en-US" dirty="0"/>
              <a:t> </a:t>
            </a:r>
            <a:r>
              <a:rPr lang="fr-FR" altLang="en-US" dirty="0" err="1"/>
              <a:t>very</a:t>
            </a:r>
            <a:r>
              <a:rPr lang="fr-FR" altLang="en-US" dirty="0"/>
              <a:t> </a:t>
            </a:r>
            <a:r>
              <a:rPr lang="fr-FR" altLang="en-US" dirty="0" err="1"/>
              <a:t>late</a:t>
            </a:r>
            <a:r>
              <a:rPr lang="fr-FR" altLang="en-US" dirty="0"/>
              <a:t>, </a:t>
            </a:r>
            <a:r>
              <a:rPr lang="fr-FR" altLang="en-US" dirty="0" err="1"/>
              <a:t>often</a:t>
            </a:r>
            <a:r>
              <a:rPr lang="fr-FR" altLang="en-US" dirty="0"/>
              <a:t> </a:t>
            </a:r>
            <a:r>
              <a:rPr lang="fr-FR" altLang="en-US" dirty="0" err="1"/>
              <a:t>after</a:t>
            </a:r>
            <a:r>
              <a:rPr lang="fr-FR" altLang="en-US" dirty="0"/>
              <a:t> software </a:t>
            </a:r>
            <a:r>
              <a:rPr lang="fr-FR" altLang="en-US" dirty="0" err="1"/>
              <a:t>delivery</a:t>
            </a:r>
            <a:endParaRPr lang="fr-FR" altLang="en-US" sz="2600" dirty="0"/>
          </a:p>
          <a:p>
            <a:pPr>
              <a:lnSpc>
                <a:spcPct val="130000"/>
              </a:lnSpc>
            </a:pPr>
            <a:r>
              <a:rPr lang="fr-FR" altLang="en-US" dirty="0"/>
              <a:t>the </a:t>
            </a:r>
            <a:r>
              <a:rPr lang="fr-FR" altLang="en-US" dirty="0" err="1"/>
              <a:t>most</a:t>
            </a:r>
            <a:r>
              <a:rPr lang="fr-FR" altLang="en-US" dirty="0"/>
              <a:t> </a:t>
            </a:r>
            <a:r>
              <a:rPr lang="fr-FR" altLang="en-US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expensive</a:t>
            </a:r>
            <a:endParaRPr lang="fr-FR" altLang="en-US" dirty="0">
              <a:solidFill>
                <a:srgbClr val="FF00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altLang="en-US" dirty="0" err="1"/>
              <a:t>cost</a:t>
            </a:r>
            <a:r>
              <a:rPr lang="fr-FR" altLang="en-US" dirty="0"/>
              <a:t> ...</a:t>
            </a:r>
            <a:r>
              <a:rPr lang="fr-FR" altLang="en-US" dirty="0">
                <a:solidFill>
                  <a:schemeClr val="hlink"/>
                </a:solidFill>
              </a:rPr>
              <a:t>  </a:t>
            </a:r>
            <a:r>
              <a:rPr lang="fr-FR" altLang="en-US" dirty="0">
                <a:solidFill>
                  <a:schemeClr val="tx2"/>
                </a:solidFill>
              </a:rPr>
              <a:t>5x</a:t>
            </a:r>
            <a:r>
              <a:rPr lang="fr-FR" altLang="en-US" dirty="0"/>
              <a:t> more if </a:t>
            </a:r>
            <a:r>
              <a:rPr lang="fr-FR" altLang="en-US" dirty="0" err="1"/>
              <a:t>fixed</a:t>
            </a:r>
            <a:r>
              <a:rPr lang="fr-FR" altLang="en-US" dirty="0"/>
              <a:t> </a:t>
            </a:r>
            <a:r>
              <a:rPr lang="fr-FR" altLang="en-US" dirty="0" err="1"/>
              <a:t>during</a:t>
            </a:r>
            <a:r>
              <a:rPr lang="fr-FR" altLang="en-US" dirty="0"/>
              <a:t> design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fr-FR" altLang="en-US" dirty="0">
                <a:solidFill>
                  <a:schemeClr val="hlink"/>
                </a:solidFill>
              </a:rPr>
              <a:t>              </a:t>
            </a:r>
            <a:r>
              <a:rPr lang="fr-FR" altLang="en-US" dirty="0">
                <a:solidFill>
                  <a:schemeClr val="tx2"/>
                </a:solidFill>
              </a:rPr>
              <a:t>10x</a:t>
            </a:r>
            <a:r>
              <a:rPr lang="fr-FR" altLang="en-US" dirty="0"/>
              <a:t> more if </a:t>
            </a:r>
            <a:r>
              <a:rPr lang="fr-FR" altLang="en-US" dirty="0" err="1"/>
              <a:t>fixed</a:t>
            </a:r>
            <a:r>
              <a:rPr lang="fr-FR" altLang="en-US" dirty="0"/>
              <a:t> </a:t>
            </a:r>
            <a:r>
              <a:rPr lang="fr-FR" altLang="en-US" dirty="0" err="1"/>
              <a:t>during</a:t>
            </a:r>
            <a:r>
              <a:rPr lang="fr-FR" altLang="en-US" dirty="0"/>
              <a:t> </a:t>
            </a:r>
            <a:r>
              <a:rPr lang="fr-FR" altLang="en-US" dirty="0" err="1"/>
              <a:t>implementation</a:t>
            </a:r>
            <a:endParaRPr lang="fr-FR" altLang="en-US" dirty="0"/>
          </a:p>
          <a:p>
            <a:pPr lvl="1">
              <a:lnSpc>
                <a:spcPct val="100000"/>
              </a:lnSpc>
              <a:buFontTx/>
              <a:buNone/>
            </a:pPr>
            <a:r>
              <a:rPr lang="fr-FR" altLang="en-US" dirty="0">
                <a:solidFill>
                  <a:schemeClr val="hlink"/>
                </a:solidFill>
              </a:rPr>
              <a:t>		        </a:t>
            </a:r>
            <a:r>
              <a:rPr lang="fr-FR" altLang="en-US" dirty="0">
                <a:solidFill>
                  <a:schemeClr val="tx2"/>
                </a:solidFill>
              </a:rPr>
              <a:t>20x</a:t>
            </a:r>
            <a:r>
              <a:rPr lang="fr-FR" altLang="en-US" dirty="0"/>
              <a:t> more if </a:t>
            </a:r>
            <a:r>
              <a:rPr lang="fr-FR" altLang="en-US" dirty="0" err="1"/>
              <a:t>fixed</a:t>
            </a:r>
            <a:r>
              <a:rPr lang="fr-FR" altLang="en-US" dirty="0"/>
              <a:t> </a:t>
            </a:r>
            <a:r>
              <a:rPr lang="fr-FR" altLang="en-US" dirty="0" err="1"/>
              <a:t>during</a:t>
            </a:r>
            <a:r>
              <a:rPr lang="fr-FR" altLang="en-US" dirty="0"/>
              <a:t> </a:t>
            </a:r>
            <a:r>
              <a:rPr lang="fr-FR" altLang="en-US" dirty="0" err="1"/>
              <a:t>integration</a:t>
            </a:r>
            <a:r>
              <a:rPr lang="fr-FR" altLang="en-US" dirty="0"/>
              <a:t> </a:t>
            </a:r>
            <a:r>
              <a:rPr lang="fr-FR" altLang="en-US" dirty="0" err="1"/>
              <a:t>testing</a:t>
            </a:r>
            <a:endParaRPr lang="fr-FR" altLang="en-US" dirty="0"/>
          </a:p>
          <a:p>
            <a:pPr lvl="1">
              <a:lnSpc>
                <a:spcPct val="100000"/>
              </a:lnSpc>
              <a:buFontTx/>
              <a:buNone/>
            </a:pPr>
            <a:r>
              <a:rPr lang="fr-FR" altLang="en-US" dirty="0">
                <a:solidFill>
                  <a:schemeClr val="hlink"/>
                </a:solidFill>
              </a:rPr>
              <a:t>            </a:t>
            </a:r>
            <a:r>
              <a:rPr lang="fr-FR" altLang="en-US" dirty="0">
                <a:solidFill>
                  <a:schemeClr val="tx2"/>
                </a:solidFill>
              </a:rPr>
              <a:t>200x</a:t>
            </a:r>
            <a:r>
              <a:rPr lang="fr-FR" altLang="en-US" dirty="0"/>
              <a:t> more if </a:t>
            </a:r>
            <a:r>
              <a:rPr lang="fr-FR" altLang="en-US" dirty="0" err="1"/>
              <a:t>fixed</a:t>
            </a:r>
            <a:r>
              <a:rPr lang="fr-FR" altLang="en-US" dirty="0"/>
              <a:t> </a:t>
            </a:r>
            <a:r>
              <a:rPr lang="fr-FR" altLang="en-US" dirty="0" err="1"/>
              <a:t>after</a:t>
            </a:r>
            <a:r>
              <a:rPr lang="fr-FR" altLang="en-US" dirty="0"/>
              <a:t> </a:t>
            </a:r>
            <a:r>
              <a:rPr lang="fr-FR" altLang="en-US" dirty="0" err="1"/>
              <a:t>delivery</a:t>
            </a:r>
            <a:endParaRPr lang="fr-FR" altLang="en-US" dirty="0"/>
          </a:p>
          <a:p>
            <a:pPr lvl="1"/>
            <a:r>
              <a:rPr lang="fr-FR" altLang="en-US" dirty="0" err="1"/>
              <a:t>account</a:t>
            </a:r>
            <a:r>
              <a:rPr lang="fr-FR" altLang="en-US" dirty="0"/>
              <a:t> for </a:t>
            </a:r>
            <a:r>
              <a:rPr lang="fr-FR" altLang="en-US" dirty="0">
                <a:solidFill>
                  <a:schemeClr val="tx2"/>
                </a:solidFill>
              </a:rPr>
              <a:t>66%</a:t>
            </a:r>
            <a:r>
              <a:rPr lang="fr-FR" altLang="en-US" dirty="0"/>
              <a:t> of software </a:t>
            </a:r>
            <a:r>
              <a:rPr lang="fr-FR" altLang="en-US" dirty="0" err="1"/>
              <a:t>error</a:t>
            </a:r>
            <a:r>
              <a:rPr lang="fr-FR" altLang="en-US" dirty="0"/>
              <a:t> </a:t>
            </a:r>
            <a:r>
              <a:rPr lang="fr-FR" altLang="en-US" dirty="0" err="1"/>
              <a:t>costs</a:t>
            </a:r>
            <a:endParaRPr lang="fr-FR" altLang="en-US" dirty="0"/>
          </a:p>
          <a:p>
            <a:pPr lvl="1">
              <a:lnSpc>
                <a:spcPct val="170000"/>
              </a:lnSpc>
              <a:buFontTx/>
              <a:buNone/>
            </a:pPr>
            <a:r>
              <a:rPr lang="fr-FR" altLang="en-US" sz="2000" dirty="0"/>
              <a:t>[Boehm, Jones, Lutz, </a:t>
            </a:r>
            <a:r>
              <a:rPr lang="fr-FR" altLang="en-US" sz="2000" dirty="0" err="1"/>
              <a:t>Hooks</a:t>
            </a:r>
            <a:r>
              <a:rPr lang="fr-FR" altLang="en-US" sz="2000" dirty="0"/>
              <a:t> &amp; </a:t>
            </a:r>
            <a:r>
              <a:rPr lang="fr-FR" altLang="en-US" sz="2000" dirty="0" err="1"/>
              <a:t>Farry</a:t>
            </a:r>
            <a:r>
              <a:rPr lang="fr-FR" altLang="en-US" sz="2000" dirty="0"/>
              <a:t>, ...]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752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24850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228600"/>
            <a:ext cx="7662862" cy="762000"/>
          </a:xfrm>
        </p:spPr>
        <p:txBody>
          <a:bodyPr>
            <a:normAutofit fontScale="90000"/>
          </a:bodyPr>
          <a:lstStyle/>
          <a:p>
            <a:r>
              <a:rPr lang="en-US" altLang="en-US" sz="2400"/>
              <a:t>Requirements-related errors can be dangerous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46088" y="1054100"/>
            <a:ext cx="8615362" cy="5422900"/>
          </a:xfrm>
        </p:spPr>
        <p:txBody>
          <a:bodyPr>
            <a:normAutofit/>
          </a:bodyPr>
          <a:lstStyle/>
          <a:p>
            <a:r>
              <a:rPr lang="fr-FR" altLang="en-US" dirty="0"/>
              <a:t>US </a:t>
            </a:r>
            <a:r>
              <a:rPr lang="fr-FR" altLang="en-US" dirty="0" err="1"/>
              <a:t>Aegis</a:t>
            </a:r>
            <a:r>
              <a:rPr lang="fr-FR" altLang="en-US" dirty="0"/>
              <a:t>/Vincennes </a:t>
            </a:r>
            <a:r>
              <a:rPr lang="fr-FR" altLang="en-US" sz="1800" dirty="0"/>
              <a:t>(1988)</a:t>
            </a:r>
            <a:r>
              <a:rPr lang="fr-FR" altLang="en-US" dirty="0"/>
              <a:t>: shooting of </a:t>
            </a:r>
            <a:r>
              <a:rPr lang="fr-FR" altLang="en-US" dirty="0" err="1"/>
              <a:t>IranAir</a:t>
            </a:r>
            <a:r>
              <a:rPr lang="fr-FR" altLang="en-US" dirty="0"/>
              <a:t> airbus</a:t>
            </a:r>
          </a:p>
          <a:p>
            <a:pPr lvl="1"/>
            <a:r>
              <a:rPr lang="fr-FR" altLang="en-US" dirty="0" err="1"/>
              <a:t>Missing</a:t>
            </a:r>
            <a:r>
              <a:rPr lang="fr-FR" altLang="en-US" dirty="0"/>
              <a:t> timing </a:t>
            </a:r>
            <a:r>
              <a:rPr lang="fr-FR" altLang="en-US" dirty="0" err="1"/>
              <a:t>between</a:t>
            </a:r>
            <a:r>
              <a:rPr lang="fr-FR" altLang="en-US" dirty="0"/>
              <a:t> 2 </a:t>
            </a:r>
            <a:r>
              <a:rPr lang="fr-FR" altLang="en-US" dirty="0" err="1"/>
              <a:t>threat</a:t>
            </a:r>
            <a:r>
              <a:rPr lang="fr-FR" altLang="en-US" dirty="0"/>
              <a:t> </a:t>
            </a:r>
            <a:r>
              <a:rPr lang="fr-FR" altLang="en-US" dirty="0" err="1"/>
              <a:t>events</a:t>
            </a:r>
            <a:r>
              <a:rPr lang="fr-FR" altLang="en-US" dirty="0"/>
              <a:t> in </a:t>
            </a:r>
            <a:r>
              <a:rPr lang="fr-FR" altLang="en-US" dirty="0" err="1"/>
              <a:t>requirements</a:t>
            </a:r>
            <a:r>
              <a:rPr lang="fr-FR" altLang="en-US" dirty="0"/>
              <a:t> on </a:t>
            </a:r>
            <a:r>
              <a:rPr lang="fr-FR" altLang="en-US" dirty="0" err="1"/>
              <a:t>alarm</a:t>
            </a:r>
            <a:r>
              <a:rPr lang="fr-FR" altLang="en-US" dirty="0"/>
              <a:t> software</a:t>
            </a:r>
          </a:p>
          <a:p>
            <a:pPr>
              <a:lnSpc>
                <a:spcPct val="120000"/>
              </a:lnSpc>
            </a:pPr>
            <a:r>
              <a:rPr lang="fr-FR" altLang="en-US" dirty="0" err="1"/>
              <a:t>Patriot</a:t>
            </a:r>
            <a:r>
              <a:rPr lang="fr-FR" altLang="en-US" dirty="0"/>
              <a:t> anti-missile system </a:t>
            </a:r>
            <a:r>
              <a:rPr lang="fr-FR" altLang="en-US" sz="2000" dirty="0"/>
              <a:t>(1st Gulf </a:t>
            </a:r>
            <a:r>
              <a:rPr lang="fr-FR" altLang="en-US" sz="2000" dirty="0" err="1"/>
              <a:t>war</a:t>
            </a:r>
            <a:r>
              <a:rPr lang="fr-FR" altLang="en-US" sz="2000" dirty="0"/>
              <a:t>)</a:t>
            </a:r>
            <a:endParaRPr lang="fr-FR" altLang="en-US" dirty="0"/>
          </a:p>
          <a:p>
            <a:pPr lvl="1">
              <a:lnSpc>
                <a:spcPct val="100000"/>
              </a:lnSpc>
            </a:pPr>
            <a:r>
              <a:rPr lang="fr-FR" altLang="en-US" dirty="0" err="1"/>
              <a:t>Hidden</a:t>
            </a:r>
            <a:r>
              <a:rPr lang="fr-FR" altLang="en-US" dirty="0"/>
              <a:t> </a:t>
            </a:r>
            <a:r>
              <a:rPr lang="fr-FR" altLang="en-US" dirty="0" err="1"/>
              <a:t>assumption</a:t>
            </a:r>
            <a:r>
              <a:rPr lang="fr-FR" altLang="en-US" dirty="0"/>
              <a:t> on maximum usage time</a:t>
            </a:r>
          </a:p>
          <a:p>
            <a:pPr>
              <a:lnSpc>
                <a:spcPct val="140000"/>
              </a:lnSpc>
            </a:pPr>
            <a:r>
              <a:rPr lang="fr-FR" altLang="en-US" dirty="0"/>
              <a:t>London Ambulance System </a:t>
            </a:r>
            <a:r>
              <a:rPr lang="fr-FR" altLang="en-US" sz="1800" dirty="0"/>
              <a:t>(1993)</a:t>
            </a:r>
            <a:r>
              <a:rPr lang="fr-FR" altLang="en-US" dirty="0"/>
              <a:t>: fatal </a:t>
            </a:r>
            <a:r>
              <a:rPr lang="fr-FR" altLang="en-US" dirty="0" err="1"/>
              <a:t>delays</a:t>
            </a:r>
            <a:endParaRPr lang="fr-FR" altLang="en-US" dirty="0"/>
          </a:p>
          <a:p>
            <a:pPr lvl="1">
              <a:spcBef>
                <a:spcPct val="10000"/>
              </a:spcBef>
            </a:pPr>
            <a:r>
              <a:rPr lang="fr-FR" altLang="en-US" dirty="0" err="1"/>
              <a:t>Wrong</a:t>
            </a:r>
            <a:r>
              <a:rPr lang="fr-FR" altLang="en-US" dirty="0"/>
              <a:t> </a:t>
            </a:r>
            <a:r>
              <a:rPr lang="fr-FR" altLang="en-US" dirty="0" err="1"/>
              <a:t>assumptions</a:t>
            </a:r>
            <a:r>
              <a:rPr lang="fr-FR" altLang="en-US" dirty="0"/>
              <a:t> on </a:t>
            </a:r>
            <a:r>
              <a:rPr lang="fr-FR" altLang="en-US" dirty="0" err="1"/>
              <a:t>crew</a:t>
            </a:r>
            <a:r>
              <a:rPr lang="fr-FR" altLang="en-US" dirty="0"/>
              <a:t> </a:t>
            </a:r>
            <a:r>
              <a:rPr lang="fr-FR" altLang="en-US" dirty="0" err="1"/>
              <a:t>behavior</a:t>
            </a:r>
            <a:r>
              <a:rPr lang="fr-FR" altLang="en-US" dirty="0"/>
              <a:t>, ambulance </a:t>
            </a:r>
            <a:r>
              <a:rPr lang="fr-FR" altLang="en-US" dirty="0" err="1"/>
              <a:t>localization</a:t>
            </a:r>
            <a:r>
              <a:rPr lang="fr-FR" altLang="en-US" dirty="0"/>
              <a:t> system, radio communication, ...</a:t>
            </a:r>
          </a:p>
          <a:p>
            <a:pPr>
              <a:lnSpc>
                <a:spcPct val="120000"/>
              </a:lnSpc>
            </a:pPr>
            <a:r>
              <a:rPr lang="fr-FR" altLang="en-US" dirty="0"/>
              <a:t>Boeing 757 crash, Cali </a:t>
            </a:r>
            <a:r>
              <a:rPr lang="fr-FR" altLang="en-US" sz="1800" dirty="0"/>
              <a:t>(1995)</a:t>
            </a:r>
            <a:endParaRPr lang="fr-FR" altLang="en-US" dirty="0"/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fr-FR" altLang="en-US" dirty="0" err="1"/>
              <a:t>Autopilot</a:t>
            </a:r>
            <a:r>
              <a:rPr lang="fr-FR" altLang="en-US" dirty="0"/>
              <a:t> ’s </a:t>
            </a:r>
            <a:r>
              <a:rPr lang="fr-FR" altLang="en-US" dirty="0" err="1"/>
              <a:t>wrong</a:t>
            </a:r>
            <a:r>
              <a:rPr lang="fr-FR" altLang="en-US" dirty="0"/>
              <a:t> timing/</a:t>
            </a:r>
            <a:r>
              <a:rPr lang="fr-FR" altLang="en-US" dirty="0" err="1"/>
              <a:t>localization</a:t>
            </a:r>
            <a:r>
              <a:rPr lang="fr-FR" altLang="en-US" dirty="0"/>
              <a:t> </a:t>
            </a:r>
            <a:r>
              <a:rPr lang="fr-FR" altLang="en-US" dirty="0" err="1"/>
              <a:t>assumption</a:t>
            </a:r>
            <a:r>
              <a:rPr lang="fr-FR" altLang="en-US" dirty="0"/>
              <a:t> on </a:t>
            </a:r>
            <a:r>
              <a:rPr lang="fr-FR" altLang="en-US" dirty="0" err="1"/>
              <a:t>flap</a:t>
            </a:r>
            <a:r>
              <a:rPr lang="fr-FR" altLang="en-US" dirty="0"/>
              <a:t> extension point </a:t>
            </a:r>
          </a:p>
          <a:p>
            <a:pPr>
              <a:lnSpc>
                <a:spcPct val="130000"/>
              </a:lnSpc>
            </a:pPr>
            <a:r>
              <a:rPr lang="fr-FR" altLang="en-US" sz="2000" dirty="0"/>
              <a:t>Cf. ACM RISKS Digest Forum </a:t>
            </a:r>
            <a:r>
              <a:rPr lang="fr-FR" altLang="en-US" sz="2000" dirty="0" err="1"/>
              <a:t>website</a:t>
            </a:r>
            <a:endParaRPr lang="en-US" altLang="en-US" sz="2000" dirty="0"/>
          </a:p>
        </p:txBody>
      </p:sp>
      <p:pic>
        <p:nvPicPr>
          <p:cNvPr id="57348" name="Picture 4" descr="C:\Temp\cr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5563"/>
            <a:ext cx="12192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39422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3" y="381000"/>
            <a:ext cx="7891462" cy="762000"/>
          </a:xfrm>
        </p:spPr>
        <p:txBody>
          <a:bodyPr>
            <a:normAutofit/>
          </a:bodyPr>
          <a:lstStyle/>
          <a:p>
            <a:r>
              <a:rPr kumimoji="0" lang="en-US" altLang="en-US"/>
              <a:t>Role and stakes of RE</a:t>
            </a:r>
            <a:endParaRPr kumimoji="0"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295400"/>
            <a:ext cx="8626475" cy="4524375"/>
          </a:xfrm>
        </p:spPr>
        <p:txBody>
          <a:bodyPr anchor="t" anchorCtr="0"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Technical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impact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en-US" dirty="0"/>
              <a:t>on many software-related artefacts </a:t>
            </a:r>
            <a:r>
              <a:rPr lang="en-US" altLang="en-US" sz="2000" dirty="0"/>
              <a:t>(as seen before)</a:t>
            </a:r>
          </a:p>
          <a:p>
            <a:pPr>
              <a:lnSpc>
                <a:spcPct val="170000"/>
              </a:lnSpc>
              <a:spcBef>
                <a:spcPct val="10000"/>
              </a:spcBef>
            </a:pPr>
            <a:r>
              <a:rPr lang="fr-FR" alt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Managerial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/>
              <a:t>impact</a:t>
            </a:r>
          </a:p>
          <a:p>
            <a:pPr lvl="1">
              <a:spcBef>
                <a:spcPct val="10000"/>
              </a:spcBef>
            </a:pPr>
            <a:r>
              <a:rPr lang="fr-FR" altLang="en-US" dirty="0"/>
              <a:t>basis for communication </a:t>
            </a:r>
            <a:r>
              <a:rPr lang="fr-FR" altLang="en-US" dirty="0" err="1"/>
              <a:t>among</a:t>
            </a:r>
            <a:r>
              <a:rPr lang="fr-FR" altLang="en-US" dirty="0"/>
              <a:t> parties and for </a:t>
            </a:r>
            <a:r>
              <a:rPr lang="fr-FR" altLang="en-US" dirty="0" err="1"/>
              <a:t>project</a:t>
            </a:r>
            <a:r>
              <a:rPr lang="fr-FR" altLang="en-US" dirty="0"/>
              <a:t> management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fr-FR" alt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Legal</a:t>
            </a:r>
            <a:r>
              <a:rPr lang="fr-FR" altLang="en-US" dirty="0"/>
              <a:t> impact</a:t>
            </a:r>
            <a:r>
              <a:rPr lang="en-US" altLang="en-US" dirty="0"/>
              <a:t> </a:t>
            </a:r>
          </a:p>
          <a:p>
            <a:pPr lvl="1">
              <a:lnSpc>
                <a:spcPct val="80000"/>
              </a:lnSpc>
            </a:pPr>
            <a:r>
              <a:rPr lang="fr-FR" altLang="en-US" dirty="0" err="1"/>
              <a:t>contractual</a:t>
            </a:r>
            <a:r>
              <a:rPr lang="fr-FR" altLang="en-US" dirty="0"/>
              <a:t> </a:t>
            </a:r>
            <a:r>
              <a:rPr lang="fr-FR" altLang="en-US" dirty="0" err="1"/>
              <a:t>commitment</a:t>
            </a:r>
            <a:r>
              <a:rPr lang="fr-FR" altLang="en-US" dirty="0"/>
              <a:t> client-provider-</a:t>
            </a:r>
            <a:r>
              <a:rPr lang="fr-FR" altLang="en-US" dirty="0" err="1"/>
              <a:t>subcontractors</a:t>
            </a:r>
            <a:endParaRPr lang="fr-FR" altLang="en-US" dirty="0"/>
          </a:p>
          <a:p>
            <a:pPr>
              <a:lnSpc>
                <a:spcPct val="150000"/>
              </a:lnSpc>
            </a:pPr>
            <a:r>
              <a:rPr lang="fr-FR" altLang="en-US" dirty="0"/>
              <a:t>Impact on </a:t>
            </a:r>
            <a:r>
              <a:rPr lang="fr-FR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certification</a:t>
            </a:r>
            <a:endParaRPr lang="fr-FR" altLang="en-US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fr-FR" altLang="en-US" dirty="0" err="1"/>
              <a:t>Mastered</a:t>
            </a:r>
            <a:r>
              <a:rPr lang="fr-FR" altLang="en-US" dirty="0"/>
              <a:t> RE </a:t>
            </a:r>
            <a:r>
              <a:rPr lang="fr-FR" altLang="en-US" dirty="0" err="1"/>
              <a:t>process</a:t>
            </a:r>
            <a:r>
              <a:rPr lang="fr-FR" altLang="en-US" dirty="0"/>
              <a:t> </a:t>
            </a:r>
            <a:r>
              <a:rPr lang="fr-FR" altLang="en-US" dirty="0" err="1"/>
              <a:t>required</a:t>
            </a:r>
            <a:r>
              <a:rPr lang="fr-FR" altLang="en-US" dirty="0"/>
              <a:t> by </a:t>
            </a:r>
            <a:r>
              <a:rPr lang="fr-FR" altLang="en-US" dirty="0" err="1"/>
              <a:t>many</a:t>
            </a:r>
            <a:r>
              <a:rPr lang="fr-FR" altLang="en-US" dirty="0"/>
              <a:t> </a:t>
            </a:r>
            <a:r>
              <a:rPr lang="fr-FR" altLang="en-US" dirty="0" err="1"/>
              <a:t>quality</a:t>
            </a:r>
            <a:r>
              <a:rPr lang="fr-FR" altLang="en-US" dirty="0"/>
              <a:t> standards &amp; certification </a:t>
            </a:r>
            <a:r>
              <a:rPr lang="fr-FR" altLang="en-US" dirty="0" err="1"/>
              <a:t>authorities</a:t>
            </a:r>
            <a:endParaRPr lang="fr-FR" altLang="en-US" dirty="0"/>
          </a:p>
        </p:txBody>
      </p:sp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12713"/>
            <a:ext cx="898525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1803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3" y="381000"/>
            <a:ext cx="7891462" cy="762000"/>
          </a:xfrm>
        </p:spPr>
        <p:txBody>
          <a:bodyPr>
            <a:normAutofit/>
          </a:bodyPr>
          <a:lstStyle/>
          <a:p>
            <a:r>
              <a:rPr kumimoji="0" lang="en-US" altLang="en-US"/>
              <a:t>Role and stakes of RE </a:t>
            </a:r>
            <a:r>
              <a:rPr lang="en-US" altLang="en-US"/>
              <a:t> </a:t>
            </a:r>
            <a:r>
              <a:rPr lang="en-US" altLang="en-US" sz="2000"/>
              <a:t>(2)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idx="1"/>
          </p:nvPr>
        </p:nvSpPr>
        <p:spPr>
          <a:xfrm>
            <a:off x="530225" y="1554163"/>
            <a:ext cx="8193088" cy="3792537"/>
          </a:xfrm>
        </p:spPr>
        <p:txBody>
          <a:bodyPr anchor="t" anchorCtr="0">
            <a:normAutofit/>
          </a:bodyPr>
          <a:lstStyle/>
          <a:p>
            <a:pPr>
              <a:lnSpc>
                <a:spcPct val="180000"/>
              </a:lnSpc>
              <a:spcBef>
                <a:spcPct val="30000"/>
              </a:spcBef>
              <a:defRPr/>
            </a:pPr>
            <a:r>
              <a:rPr lang="fr-FR" dirty="0"/>
              <a:t>Impact</a:t>
            </a:r>
            <a:r>
              <a:rPr lang="en-US" dirty="0"/>
              <a:t> on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economy</a:t>
            </a:r>
            <a:r>
              <a:rPr lang="en-US" dirty="0"/>
              <a:t>, security, and safety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Cost</a:t>
            </a:r>
            <a:r>
              <a:rPr lang="fr-FR" dirty="0"/>
              <a:t> and </a:t>
            </a:r>
            <a:r>
              <a:rPr lang="fr-FR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consequences</a:t>
            </a:r>
            <a:r>
              <a:rPr lang="fr-FR" dirty="0"/>
              <a:t> of </a:t>
            </a:r>
            <a:r>
              <a:rPr lang="fr-FR" dirty="0" err="1"/>
              <a:t>errors</a:t>
            </a:r>
            <a:r>
              <a:rPr lang="fr-FR" dirty="0"/>
              <a:t> in </a:t>
            </a:r>
            <a:r>
              <a:rPr lang="fr-FR" dirty="0" err="1"/>
              <a:t>requirements</a:t>
            </a:r>
            <a:r>
              <a:rPr lang="fr-FR" dirty="0"/>
              <a:t> on the software-to-</a:t>
            </a:r>
            <a:r>
              <a:rPr lang="fr-FR" dirty="0" err="1"/>
              <a:t>be</a:t>
            </a:r>
            <a:r>
              <a:rPr lang="fr-FR" dirty="0"/>
              <a:t>, </a:t>
            </a:r>
            <a:r>
              <a:rPr lang="fr-FR" dirty="0" err="1"/>
              <a:t>assumptions</a:t>
            </a:r>
            <a:r>
              <a:rPr lang="fr-FR" dirty="0"/>
              <a:t> about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environment</a:t>
            </a:r>
            <a:endParaRPr lang="fr-FR" dirty="0"/>
          </a:p>
          <a:p>
            <a:pPr>
              <a:lnSpc>
                <a:spcPct val="160000"/>
              </a:lnSpc>
              <a:defRPr/>
            </a:pPr>
            <a:r>
              <a:rPr lang="fr-FR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Social</a:t>
            </a:r>
            <a:r>
              <a:rPr lang="fr-FR" dirty="0"/>
              <a:t> impact</a:t>
            </a:r>
          </a:p>
          <a:p>
            <a:pPr lvl="1">
              <a:lnSpc>
                <a:spcPct val="90000"/>
              </a:lnSpc>
              <a:defRPr/>
            </a:pPr>
            <a:r>
              <a:rPr lang="fr-FR" i="1" dirty="0" err="1"/>
              <a:t>from</a:t>
            </a:r>
            <a:r>
              <a:rPr lang="fr-FR" dirty="0"/>
              <a:t>  user satisfaction 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i="1" dirty="0"/>
              <a:t>		        to</a:t>
            </a:r>
            <a:r>
              <a:rPr lang="fr-FR" dirty="0"/>
              <a:t>  </a:t>
            </a:r>
            <a:r>
              <a:rPr lang="fr-FR" dirty="0" err="1"/>
              <a:t>degradation</a:t>
            </a:r>
            <a:r>
              <a:rPr lang="fr-FR" dirty="0"/>
              <a:t> of </a:t>
            </a:r>
            <a:r>
              <a:rPr lang="fr-FR" dirty="0" err="1"/>
              <a:t>working</a:t>
            </a:r>
            <a:r>
              <a:rPr lang="fr-FR" dirty="0"/>
              <a:t> conditions 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i="1" dirty="0"/>
              <a:t>			    to</a:t>
            </a:r>
            <a:r>
              <a:rPr lang="fr-FR" dirty="0"/>
              <a:t>  system rejection</a:t>
            </a:r>
          </a:p>
        </p:txBody>
      </p:sp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12713"/>
            <a:ext cx="898525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3610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What is requirement engineering?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10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600" u="sng" dirty="0"/>
              <a:t>The problem world and the machine solution </a:t>
            </a:r>
            <a:endParaRPr lang="en-MY" sz="2600" u="sng" dirty="0"/>
          </a:p>
          <a:p>
            <a:r>
              <a:rPr lang="en-US" altLang="en-US" sz="2600" dirty="0"/>
              <a:t>To make sure a software solution “</a:t>
            </a:r>
            <a:r>
              <a:rPr lang="en-US" altLang="en-US" sz="2600" u="sng" dirty="0">
                <a:solidFill>
                  <a:srgbClr val="00B0F0"/>
                </a:solidFill>
              </a:rPr>
              <a:t>correctly</a:t>
            </a:r>
            <a:r>
              <a:rPr lang="en-US" altLang="en-US" sz="2600" dirty="0"/>
              <a:t>” solves some </a:t>
            </a:r>
            <a:r>
              <a:rPr lang="en-US" altLang="en-US" sz="2600" dirty="0">
                <a:solidFill>
                  <a:srgbClr val="FF00FF"/>
                </a:solidFill>
              </a:rPr>
              <a:t>real-world problem</a:t>
            </a:r>
            <a:r>
              <a:rPr lang="en-US" altLang="en-US" sz="2600" dirty="0"/>
              <a:t>, we must first fully </a:t>
            </a:r>
            <a:r>
              <a:rPr lang="en-US" alt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understand</a:t>
            </a:r>
            <a:r>
              <a:rPr lang="en-US" altLang="en-US" sz="2600" dirty="0">
                <a:solidFill>
                  <a:srgbClr val="FF0000"/>
                </a:solidFill>
              </a:rPr>
              <a:t> </a:t>
            </a:r>
            <a:r>
              <a:rPr lang="en-US" altLang="en-US" sz="2600" dirty="0"/>
              <a:t>and </a:t>
            </a:r>
            <a:r>
              <a:rPr lang="en-US" alt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define</a:t>
            </a:r>
            <a:r>
              <a:rPr lang="en-US" altLang="en-US" sz="2600" dirty="0"/>
              <a:t> ...</a:t>
            </a:r>
          </a:p>
          <a:p>
            <a:pPr lvl="1">
              <a:lnSpc>
                <a:spcPct val="120000"/>
              </a:lnSpc>
            </a:pPr>
            <a:r>
              <a:rPr lang="en-US" altLang="en-US" sz="2600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problem</a:t>
            </a:r>
            <a:r>
              <a:rPr lang="en-US" altLang="en-US" sz="2600" dirty="0">
                <a:solidFill>
                  <a:srgbClr val="00CC00"/>
                </a:solidFill>
              </a:rPr>
              <a:t> </a:t>
            </a:r>
            <a:r>
              <a:rPr lang="en-US" altLang="en-US" sz="2600" dirty="0"/>
              <a:t>needs to be solved in the real world</a:t>
            </a:r>
          </a:p>
          <a:p>
            <a:pPr lvl="1">
              <a:lnSpc>
                <a:spcPct val="120000"/>
              </a:lnSpc>
            </a:pPr>
            <a:r>
              <a:rPr lang="en-US" altLang="en-US" sz="2600" dirty="0"/>
              <a:t>the </a:t>
            </a:r>
            <a:r>
              <a:rPr lang="en-US" altLang="en-US" sz="2600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context</a:t>
            </a:r>
            <a:r>
              <a:rPr lang="en-US" altLang="en-US" sz="2600" dirty="0"/>
              <a:t> in which the problem arises</a:t>
            </a:r>
          </a:p>
          <a:p>
            <a:pPr lvl="1">
              <a:lnSpc>
                <a:spcPct val="120000"/>
              </a:lnSpc>
            </a:pPr>
            <a:endParaRPr lang="en-US" altLang="en-US" sz="2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60000"/>
              </a:lnSpc>
            </a:pPr>
            <a:r>
              <a:rPr lang="en-US" altLang="en-US" sz="2600" i="1" dirty="0"/>
              <a:t>Example:  car control</a:t>
            </a:r>
          </a:p>
          <a:p>
            <a:pPr lvl="1"/>
            <a:r>
              <a:rPr lang="fr-BE" altLang="en-US" sz="2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Problem</a:t>
            </a:r>
            <a:r>
              <a:rPr lang="fr-BE" altLang="en-US" sz="2600" dirty="0"/>
              <a:t>:  </a:t>
            </a:r>
            <a:r>
              <a:rPr lang="fr-BE" altLang="en-US" sz="2600" dirty="0" err="1"/>
              <a:t>manual</a:t>
            </a:r>
            <a:r>
              <a:rPr lang="fr-BE" altLang="en-US" sz="2600" dirty="0"/>
              <a:t> </a:t>
            </a:r>
            <a:r>
              <a:rPr lang="fr-BE" altLang="en-US" sz="2600" dirty="0" err="1"/>
              <a:t>handbrake</a:t>
            </a:r>
            <a:r>
              <a:rPr lang="fr-BE" altLang="en-US" sz="2600" dirty="0"/>
              <a:t> release </a:t>
            </a:r>
            <a:r>
              <a:rPr lang="fr-BE" altLang="en-US" sz="2600" dirty="0" err="1"/>
              <a:t>can</a:t>
            </a:r>
            <a:r>
              <a:rPr lang="fr-BE" altLang="en-US" sz="2600" dirty="0"/>
              <a:t> </a:t>
            </a:r>
            <a:r>
              <a:rPr lang="fr-BE" altLang="en-US" sz="2600" dirty="0" err="1"/>
              <a:t>be</a:t>
            </a:r>
            <a:r>
              <a:rPr lang="fr-BE" altLang="en-US" sz="2600" dirty="0"/>
              <a:t> </a:t>
            </a:r>
            <a:r>
              <a:rPr lang="fr-BE" altLang="en-US" sz="2600" dirty="0" err="1"/>
              <a:t>inconvenient</a:t>
            </a:r>
            <a:r>
              <a:rPr lang="fr-BE" altLang="en-US" sz="2600" dirty="0"/>
              <a:t> in certain situations</a:t>
            </a:r>
          </a:p>
          <a:p>
            <a:pPr lvl="1">
              <a:lnSpc>
                <a:spcPct val="130000"/>
              </a:lnSpc>
            </a:pPr>
            <a:r>
              <a:rPr lang="fr-BE" altLang="en-US" sz="2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Context</a:t>
            </a:r>
            <a:r>
              <a:rPr lang="fr-BE" altLang="en-US" sz="2600" dirty="0"/>
              <a:t>: car </a:t>
            </a:r>
            <a:r>
              <a:rPr lang="fr-BE" altLang="en-US" sz="2600" dirty="0" err="1"/>
              <a:t>driving</a:t>
            </a:r>
            <a:r>
              <a:rPr lang="fr-BE" altLang="en-US" sz="2600" dirty="0"/>
              <a:t>, </a:t>
            </a:r>
            <a:r>
              <a:rPr lang="fr-BE" altLang="en-US" sz="2600" dirty="0" err="1"/>
              <a:t>braking</a:t>
            </a:r>
            <a:r>
              <a:rPr lang="fr-BE" altLang="en-US" sz="2600" dirty="0"/>
              <a:t>, </a:t>
            </a:r>
            <a:r>
              <a:rPr lang="fr-BE" altLang="en-US" sz="2600" dirty="0" err="1"/>
              <a:t>safety</a:t>
            </a:r>
            <a:r>
              <a:rPr lang="fr-BE" altLang="en-US" sz="2600" dirty="0"/>
              <a:t> </a:t>
            </a:r>
            <a:r>
              <a:rPr lang="fr-BE" altLang="en-US" sz="2600" dirty="0" err="1"/>
              <a:t>rules</a:t>
            </a:r>
            <a:r>
              <a:rPr lang="fr-BE" altLang="en-US" sz="2600" dirty="0"/>
              <a:t>, ...</a:t>
            </a:r>
            <a:endParaRPr lang="en-US" altLang="en-US" sz="2600" dirty="0"/>
          </a:p>
          <a:p>
            <a:endParaRPr lang="en-MY" dirty="0"/>
          </a:p>
        </p:txBody>
      </p:sp>
      <p:pic>
        <p:nvPicPr>
          <p:cNvPr id="4" name="Picture 6" descr="MPj0436406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66189"/>
            <a:ext cx="1306512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  <p:pic>
        <p:nvPicPr>
          <p:cNvPr id="7" name="Picture 4" descr="PE0196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1712"/>
            <a:ext cx="1219200" cy="115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388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586663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Obstacles to good RE practice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50300" cy="548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 err="1"/>
              <a:t>i</a:t>
            </a:r>
            <a:r>
              <a:rPr lang="en-US" altLang="en-US" dirty="0"/>
              <a:t>) RE efforts often spent </a:t>
            </a:r>
            <a:r>
              <a:rPr lang="en-US" altLang="en-US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guarantee</a:t>
            </a:r>
            <a:r>
              <a:rPr lang="en-US" altLang="en-US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dirty="0"/>
              <a:t>of project contract being concluded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alt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</a:t>
            </a:r>
            <a:r>
              <a:rPr lang="en-US" altLang="en-US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Pressure</a:t>
            </a:r>
            <a:r>
              <a:rPr lang="en-US" altLang="en-US" dirty="0">
                <a:solidFill>
                  <a:srgbClr val="FF00FF"/>
                </a:solidFill>
              </a:rPr>
              <a:t> </a:t>
            </a:r>
            <a:r>
              <a:rPr lang="en-US" altLang="en-US" dirty="0"/>
              <a:t>on tight schedules, short-term costs, catching up on technology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alt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iii) </a:t>
            </a:r>
            <a:r>
              <a:rPr lang="en-US" altLang="en-US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 little work available </a:t>
            </a:r>
            <a:r>
              <a:rPr lang="en-US" altLang="en-US" dirty="0"/>
              <a:t>on RE economics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 altLang="en-US" dirty="0"/>
              <a:t>Lack of quantitative data on RE benefits &amp; cost savings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 altLang="en-US" dirty="0"/>
              <a:t>Progress in RE process is harder to measure than in design, implementation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/>
              <a:t>iv) RDs are </a:t>
            </a:r>
            <a:r>
              <a:rPr lang="en-US" altLang="en-US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sometimes felt </a:t>
            </a:r>
            <a:r>
              <a:rPr lang="en-US" altLang="en-US" dirty="0"/>
              <a:t>...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big, complex, to be quickly outdated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too far away from the executable product customers are paying for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en-US" dirty="0"/>
          </a:p>
          <a:p>
            <a:pPr marL="274320" lvl="1" indent="0">
              <a:buNone/>
            </a:pPr>
            <a:r>
              <a:rPr lang="en-US" alt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about other obstacles??? Let’s discuss…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en-US" dirty="0"/>
          </a:p>
          <a:p>
            <a:pPr marL="274320" lvl="1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en-US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74551"/>
              </p:ext>
            </p:extLst>
          </p:nvPr>
        </p:nvGraphicFramePr>
        <p:xfrm>
          <a:off x="152401" y="76200"/>
          <a:ext cx="1066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Clip" r:id="rId3" imgW="3368160" imgH="4030560" progId="MS_ClipArt_Gallery.2">
                  <p:embed/>
                </p:oleObj>
              </mc:Choice>
              <mc:Fallback>
                <p:oleObj name="Clip" r:id="rId3" imgW="3368160" imgH="40305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1" y="76200"/>
                        <a:ext cx="1066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40</a:t>
            </a:fld>
            <a:endParaRPr kumimoji="0" lang="en-US"/>
          </a:p>
        </p:txBody>
      </p:sp>
      <p:pic>
        <p:nvPicPr>
          <p:cNvPr id="6" name="Picture 2" descr="C:\Users\SAN\AppData\Local\Microsoft\Windows\Temporary Internet Files\Content.IE5\9I2ZGI9E\MC90043438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638800"/>
            <a:ext cx="102889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629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685482"/>
          </a:xfrm>
        </p:spPr>
        <p:txBody>
          <a:bodyPr/>
          <a:lstStyle/>
          <a:p>
            <a:r>
              <a:rPr lang="en-US" altLang="en-US" dirty="0"/>
              <a:t>Agile development and 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620000" cy="5287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Twelve Agility Principles </a:t>
            </a:r>
            <a:endParaRPr lang="en-US" sz="1800" i="1" dirty="0"/>
          </a:p>
          <a:p>
            <a:pPr marL="514350" indent="-514350">
              <a:buFont typeface="+mj-lt"/>
              <a:buAutoNum type="arabicPeriod"/>
            </a:pPr>
            <a:r>
              <a:rPr lang="en-MY" dirty="0"/>
              <a:t>Customer satisfaction by </a:t>
            </a:r>
            <a:r>
              <a:rPr lang="en-MY" dirty="0">
                <a:solidFill>
                  <a:srgbClr val="00B050"/>
                </a:solidFill>
              </a:rPr>
              <a:t>rapid delivery </a:t>
            </a:r>
            <a:r>
              <a:rPr lang="en-MY" dirty="0"/>
              <a:t>of useful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/>
              <a:t>Welcome </a:t>
            </a:r>
            <a:r>
              <a:rPr lang="en-MY" dirty="0">
                <a:solidFill>
                  <a:srgbClr val="00B0F0"/>
                </a:solidFill>
              </a:rPr>
              <a:t>changing requirements</a:t>
            </a:r>
            <a:r>
              <a:rPr lang="en-MY" dirty="0"/>
              <a:t>, even late in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/>
              <a:t>Working software is </a:t>
            </a:r>
            <a:r>
              <a:rPr lang="en-MY" dirty="0">
                <a:solidFill>
                  <a:srgbClr val="FF00FF"/>
                </a:solidFill>
              </a:rPr>
              <a:t>delivered frequently </a:t>
            </a:r>
            <a:r>
              <a:rPr lang="en-MY" dirty="0"/>
              <a:t>(weeks rather than months)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MY" dirty="0"/>
              <a:t>Working </a:t>
            </a:r>
            <a:r>
              <a:rPr lang="en-MY" dirty="0">
                <a:solidFill>
                  <a:srgbClr val="C00000"/>
                </a:solidFill>
              </a:rPr>
              <a:t>software</a:t>
            </a:r>
            <a:r>
              <a:rPr lang="en-MY" dirty="0"/>
              <a:t> is the principal </a:t>
            </a:r>
            <a:r>
              <a:rPr lang="en-MY" dirty="0">
                <a:solidFill>
                  <a:srgbClr val="C00000"/>
                </a:solidFill>
              </a:rPr>
              <a:t>measure</a:t>
            </a:r>
            <a:r>
              <a:rPr lang="en-MY" dirty="0"/>
              <a:t> of progress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MY" dirty="0"/>
              <a:t>Sustainable development, able to maintain a </a:t>
            </a:r>
            <a:r>
              <a:rPr lang="en-MY" dirty="0">
                <a:solidFill>
                  <a:srgbClr val="00B050"/>
                </a:solidFill>
              </a:rPr>
              <a:t>constant pace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MY" dirty="0">
                <a:solidFill>
                  <a:srgbClr val="0070C0"/>
                </a:solidFill>
              </a:rPr>
              <a:t>Close</a:t>
            </a:r>
            <a:r>
              <a:rPr lang="en-MY" dirty="0"/>
              <a:t>, daily co-operation between business people and developers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41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1172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/>
          <a:lstStyle/>
          <a:p>
            <a:r>
              <a:rPr lang="en-US" altLang="en-US" dirty="0"/>
              <a:t>Agile development and 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924800" cy="50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Twelve Agility Principles </a:t>
            </a:r>
            <a:endParaRPr lang="en-US" i="1" dirty="0"/>
          </a:p>
          <a:p>
            <a:pPr marL="514350" indent="-514350">
              <a:buFont typeface="+mj-lt"/>
              <a:buAutoNum type="arabicPeriod" startAt="7"/>
            </a:pPr>
            <a:r>
              <a:rPr lang="en-MY" dirty="0">
                <a:solidFill>
                  <a:srgbClr val="0070C0"/>
                </a:solidFill>
              </a:rPr>
              <a:t>Face-to-face conversation </a:t>
            </a:r>
            <a:r>
              <a:rPr lang="en-MY" dirty="0"/>
              <a:t>is the best form of communication (co-location)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MY" dirty="0"/>
              <a:t>Projects are built around </a:t>
            </a:r>
            <a:r>
              <a:rPr lang="en-MY" dirty="0">
                <a:solidFill>
                  <a:srgbClr val="FF00FF"/>
                </a:solidFill>
              </a:rPr>
              <a:t>motivated individuals</a:t>
            </a:r>
            <a:r>
              <a:rPr lang="en-MY" dirty="0"/>
              <a:t>, who should be trusted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MY" dirty="0">
                <a:solidFill>
                  <a:srgbClr val="C00000"/>
                </a:solidFill>
              </a:rPr>
              <a:t>Continuous</a:t>
            </a:r>
            <a:r>
              <a:rPr lang="en-MY" dirty="0"/>
              <a:t> attention to technical excellence and good design</a:t>
            </a:r>
          </a:p>
          <a:p>
            <a:pPr marL="722313" indent="-722313">
              <a:buFont typeface="+mj-lt"/>
              <a:buAutoNum type="arabicPeriod" startAt="10"/>
            </a:pPr>
            <a:r>
              <a:rPr lang="en-MY" dirty="0">
                <a:solidFill>
                  <a:srgbClr val="00B050"/>
                </a:solidFill>
              </a:rPr>
              <a:t>Simplicity</a:t>
            </a:r>
            <a:r>
              <a:rPr lang="en-MY" dirty="0"/>
              <a:t>- The art of maximizing the amount of work not done - is essential</a:t>
            </a:r>
          </a:p>
          <a:p>
            <a:pPr marL="722313" indent="-722313">
              <a:buFont typeface="+mj-lt"/>
              <a:buAutoNum type="arabicPeriod" startAt="10"/>
            </a:pPr>
            <a:r>
              <a:rPr lang="en-MY" dirty="0">
                <a:solidFill>
                  <a:srgbClr val="7030A0"/>
                </a:solidFill>
              </a:rPr>
              <a:t>Self-organizing teams</a:t>
            </a:r>
          </a:p>
          <a:p>
            <a:pPr marL="722313" indent="-722313">
              <a:buFont typeface="+mj-lt"/>
              <a:buAutoNum type="arabicPeriod" startAt="10"/>
            </a:pPr>
            <a:r>
              <a:rPr lang="en-MY" dirty="0">
                <a:solidFill>
                  <a:srgbClr val="FF00FF"/>
                </a:solidFill>
              </a:rPr>
              <a:t>Regular adaptation </a:t>
            </a:r>
            <a:r>
              <a:rPr lang="en-MY" dirty="0"/>
              <a:t>to changing circumstances</a:t>
            </a:r>
          </a:p>
          <a:p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42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0750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53463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Agile development and RE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27013" y="1196975"/>
            <a:ext cx="8535987" cy="49784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FF"/>
                </a:solidFill>
              </a:rPr>
              <a:t>More agile development may overcome some obstacles</a:t>
            </a:r>
          </a:p>
          <a:p>
            <a:pPr lvl="1"/>
            <a:r>
              <a:rPr lang="en-US" altLang="en-US" dirty="0"/>
              <a:t>early &amp; continuous provision of functionality of value to customer</a:t>
            </a:r>
          </a:p>
          <a:p>
            <a:pPr lvl="1"/>
            <a:r>
              <a:rPr lang="en-US" altLang="en-US" dirty="0"/>
              <a:t>by reducing the </a:t>
            </a:r>
            <a:r>
              <a:rPr lang="en-US" altLang="en-US" dirty="0" err="1"/>
              <a:t>req</a:t>
            </a:r>
            <a:r>
              <a:rPr lang="en-US" altLang="en-US" dirty="0"/>
              <a:t>-to-code distance</a:t>
            </a:r>
          </a:p>
          <a:p>
            <a:pPr marL="274320" lvl="1" indent="0"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rgbClr val="00B050"/>
                </a:solidFill>
              </a:rPr>
              <a:t>Short RE cycles in spiral RE process</a:t>
            </a:r>
            <a:r>
              <a:rPr lang="en-US" altLang="en-US" dirty="0">
                <a:solidFill>
                  <a:srgbClr val="0070C0"/>
                </a:solidFill>
              </a:rPr>
              <a:t>, each directly followed by short implementation cycle</a:t>
            </a:r>
          </a:p>
          <a:p>
            <a:pPr lvl="1"/>
            <a:r>
              <a:rPr lang="en-US" altLang="en-US" dirty="0"/>
              <a:t>Useful functional increment is elicited directly from the user</a:t>
            </a:r>
          </a:p>
          <a:p>
            <a:pPr lvl="1"/>
            <a:r>
              <a:rPr lang="en-US" altLang="en-US" dirty="0"/>
              <a:t>Evaluation/spec/consolidation phases often shortcut (</a:t>
            </a:r>
            <a:r>
              <a:rPr lang="en-US" altLang="en-US" sz="2000" dirty="0"/>
              <a:t>e.g.</a:t>
            </a:r>
            <a:r>
              <a:rPr lang="en-US" altLang="en-US" dirty="0"/>
              <a:t> spec = test case on the implementation)</a:t>
            </a:r>
          </a:p>
          <a:p>
            <a:pPr lvl="1"/>
            <a:r>
              <a:rPr lang="en-US" altLang="en-US" dirty="0"/>
              <a:t>Increment is implemented/tested by small team at same location, close to the user for instant feedback, using strict rules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43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894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7620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Strong assumptions for agility to be successful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39624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sz="1600" dirty="0"/>
              <a:t>All stakeholder roles are reducible to one single role</a:t>
            </a:r>
          </a:p>
          <a:p>
            <a:pPr>
              <a:spcBef>
                <a:spcPct val="30000"/>
              </a:spcBef>
              <a:defRPr/>
            </a:pPr>
            <a:r>
              <a:rPr lang="en-US" sz="1600" dirty="0"/>
              <a:t>Project sufficiently small to be assignable to single, small, single-location team (programmers/testers/maintainers)</a:t>
            </a:r>
          </a:p>
          <a:p>
            <a:pPr>
              <a:spcBef>
                <a:spcPct val="30000"/>
              </a:spcBef>
              <a:defRPr/>
            </a:pPr>
            <a:r>
              <a:rPr lang="en-US" sz="1600" dirty="0"/>
              <a:t>“User” can interact promptly &amp; effectively</a:t>
            </a:r>
          </a:p>
          <a:p>
            <a:pPr>
              <a:spcBef>
                <a:spcPct val="30000"/>
              </a:spcBef>
              <a:defRPr/>
            </a:pPr>
            <a:r>
              <a:rPr lang="en-US" sz="1600" dirty="0"/>
              <a:t>Functionality can be provided quickly, consistently, incrementally from essential to less important (no prioritization required)</a:t>
            </a:r>
          </a:p>
          <a:p>
            <a:pPr>
              <a:spcBef>
                <a:spcPct val="30000"/>
              </a:spcBef>
              <a:defRPr/>
            </a:pPr>
            <a:r>
              <a:rPr lang="en-US" sz="1600" dirty="0"/>
              <a:t>Non-functional aspects, environment assumptions, objectives, alternative options, risks may receive little attention</a:t>
            </a:r>
          </a:p>
          <a:p>
            <a:pPr>
              <a:spcBef>
                <a:spcPct val="30000"/>
              </a:spcBef>
              <a:defRPr/>
            </a:pPr>
            <a:r>
              <a:rPr lang="en-US" sz="1600" dirty="0"/>
              <a:t>Little documentation required for work coordination &amp; product maintenance; requirements precision not required; verification before coding is less important than early release</a:t>
            </a:r>
          </a:p>
          <a:p>
            <a:pPr>
              <a:spcBef>
                <a:spcPct val="30000"/>
              </a:spcBef>
              <a:defRPr/>
            </a:pPr>
            <a:r>
              <a:rPr lang="en-US" sz="1600" dirty="0"/>
              <a:t>Requirements changes are not likely to require major code refactoring</a:t>
            </a:r>
          </a:p>
          <a:p>
            <a:pPr algn="ctr">
              <a:buFont typeface="Wingdings" pitchFamily="2" charset="2"/>
              <a:buNone/>
              <a:defRPr/>
            </a:pPr>
            <a:endParaRPr lang="en-US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More/less</a:t>
            </a:r>
            <a:r>
              <a:rPr lang="en-US" sz="2600" i="1" dirty="0">
                <a:solidFill>
                  <a:srgbClr val="0070C0"/>
                </a:solidFill>
              </a:rPr>
              <a:t> </a:t>
            </a:r>
            <a:r>
              <a:rPr lang="en-US" sz="2600" i="1" dirty="0">
                <a:solidFill>
                  <a:srgbClr val="00B050"/>
                </a:solidFill>
              </a:rPr>
              <a:t>agility is achievable by </a:t>
            </a:r>
            <a:r>
              <a:rPr 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less/more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i="1" dirty="0">
                <a:solidFill>
                  <a:srgbClr val="00B050"/>
                </a:solidFill>
              </a:rPr>
              <a:t>weight in elicitation, evaluation, documentation, consolidation phases of RE cycles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44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10731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45</a:t>
            </a:fld>
            <a:endParaRPr kumimoji="0" lang="en-US"/>
          </a:p>
        </p:txBody>
      </p:sp>
      <p:pic>
        <p:nvPicPr>
          <p:cNvPr id="5" name="Content Placeholder 4" descr="j007877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1600200"/>
            <a:ext cx="2133600" cy="1696371"/>
          </a:xfr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B279CFC-7293-47A2-B562-20781D3372AA}"/>
              </a:ext>
            </a:extLst>
          </p:cNvPr>
          <p:cNvSpPr txBox="1">
            <a:spLocks/>
          </p:cNvSpPr>
          <p:nvPr/>
        </p:nvSpPr>
        <p:spPr>
          <a:xfrm>
            <a:off x="2133600" y="329657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ANY QUESTION…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7253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Requirement Engineering 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dirty="0"/>
              <a:t>RE is </a:t>
            </a:r>
            <a:r>
              <a:rPr lang="en-US" altLang="en-US" dirty="0">
                <a:solidFill>
                  <a:srgbClr val="FF00FF"/>
                </a:solidFill>
              </a:rPr>
              <a:t>a </a:t>
            </a:r>
            <a:r>
              <a:rPr lang="en-US" altLang="en-US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of activities </a:t>
            </a:r>
            <a:r>
              <a:rPr lang="en-US" altLang="en-US" dirty="0"/>
              <a:t>producing the requirements on a software-intensive system </a:t>
            </a:r>
          </a:p>
          <a:p>
            <a:pPr lvl="1">
              <a:spcBef>
                <a:spcPct val="60000"/>
              </a:spcBef>
              <a:defRPr/>
            </a:pPr>
            <a:endParaRPr lang="en-US" altLang="en-US" dirty="0"/>
          </a:p>
          <a:p>
            <a:pPr lvl="1">
              <a:spcBef>
                <a:spcPct val="60000"/>
              </a:spcBef>
              <a:defRPr/>
            </a:pPr>
            <a:endParaRPr lang="en-US" altLang="en-US" dirty="0"/>
          </a:p>
          <a:p>
            <a:pPr lvl="1">
              <a:spcBef>
                <a:spcPct val="60000"/>
              </a:spcBef>
              <a:defRPr/>
            </a:pPr>
            <a:endParaRPr lang="en-US" altLang="en-US" dirty="0"/>
          </a:p>
          <a:p>
            <a:pPr lvl="1">
              <a:spcBef>
                <a:spcPct val="60000"/>
              </a:spcBef>
              <a:defRPr/>
            </a:pPr>
            <a:r>
              <a:rPr lang="en-US" altLang="en-US" dirty="0"/>
              <a:t>for the system objectives, functionalities, target qualities, constraints, assumptions</a:t>
            </a:r>
          </a:p>
          <a:p>
            <a:pPr lvl="1">
              <a:spcBef>
                <a:spcPct val="60000"/>
              </a:spcBef>
              <a:defRPr/>
            </a:pPr>
            <a:r>
              <a:rPr lang="en-US" altLang="en-US" dirty="0"/>
              <a:t>based on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problems</a:t>
            </a:r>
            <a:r>
              <a:rPr lang="en-US" altLang="en-US" dirty="0"/>
              <a:t> raised by the system-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as-is</a:t>
            </a:r>
            <a:r>
              <a:rPr lang="en-US" altLang="en-US" dirty="0"/>
              <a:t> and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opportunities</a:t>
            </a:r>
            <a:r>
              <a:rPr lang="en-US" altLang="en-US" dirty="0"/>
              <a:t> provided by new technologies</a:t>
            </a:r>
          </a:p>
          <a:p>
            <a:pPr lvl="1">
              <a:spcBef>
                <a:spcPct val="60000"/>
              </a:spcBef>
              <a:defRPr/>
            </a:pPr>
            <a:endParaRPr lang="en-US" altLang="en-US" dirty="0"/>
          </a:p>
          <a:p>
            <a:pPr>
              <a:lnSpc>
                <a:spcPct val="120000"/>
              </a:lnSpc>
              <a:spcBef>
                <a:spcPct val="80000"/>
              </a:spcBef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quality assurance</a:t>
            </a:r>
            <a:r>
              <a:rPr lang="en-US" altLang="en-US" dirty="0"/>
              <a:t> is a key concern for software quality assurance</a:t>
            </a:r>
          </a:p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3505200" y="2216209"/>
            <a:ext cx="4724400" cy="914400"/>
          </a:xfrm>
          <a:prstGeom prst="wedgeRoundRectCallout">
            <a:avLst>
              <a:gd name="adj1" fmla="val -57034"/>
              <a:gd name="adj2" fmla="val -96719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ct val="60000"/>
              </a:spcBef>
              <a:defRPr/>
            </a:pPr>
            <a:r>
              <a:rPr lang="en-US" altLang="en-US" dirty="0"/>
              <a:t>elicitation, evaluation, specification, analysis, evolution management</a:t>
            </a:r>
          </a:p>
          <a:p>
            <a:pPr algn="ctr"/>
            <a:endParaRPr lang="en-MY" dirty="0"/>
          </a:p>
        </p:txBody>
      </p:sp>
      <p:pic>
        <p:nvPicPr>
          <p:cNvPr id="7" name="Picture 4" descr="PE0196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219200" cy="115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9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r>
              <a:rPr lang="en-US" sz="3200" dirty="0"/>
              <a:t>So, Requirement Engineering is… </a:t>
            </a:r>
            <a:endParaRPr lang="en-MY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38100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10000"/>
              </a:spcBef>
              <a:buFont typeface="Wingdings" panose="05000000000000000000" pitchFamily="2" charset="2"/>
              <a:buChar char="v"/>
              <a:defRPr/>
            </a:pPr>
            <a:r>
              <a:rPr lang="fr-FR" dirty="0" err="1">
                <a:solidFill>
                  <a:srgbClr val="FF00FF"/>
                </a:solidFill>
              </a:rPr>
              <a:t>Identify</a:t>
            </a:r>
            <a:r>
              <a:rPr lang="fr-FR" dirty="0">
                <a:solidFill>
                  <a:srgbClr val="FF00FF"/>
                </a:solidFill>
              </a:rPr>
              <a:t> &amp; </a:t>
            </a:r>
            <a:r>
              <a:rPr lang="fr-FR" dirty="0" err="1">
                <a:solidFill>
                  <a:srgbClr val="FF00FF"/>
                </a:solidFill>
              </a:rPr>
              <a:t>analyze</a:t>
            </a:r>
            <a:r>
              <a:rPr lang="fr-FR" dirty="0">
                <a:solidFill>
                  <a:srgbClr val="FF00FF"/>
                </a:solidFill>
              </a:rPr>
              <a:t>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existing</a:t>
            </a:r>
            <a:r>
              <a:rPr lang="fr-FR" dirty="0"/>
              <a:t> system (system-</a:t>
            </a:r>
            <a:r>
              <a:rPr lang="fr-FR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as-</a:t>
            </a:r>
            <a:r>
              <a:rPr lang="fr-FR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is</a:t>
            </a:r>
            <a:r>
              <a:rPr lang="fr-FR" dirty="0"/>
              <a:t>),</a:t>
            </a:r>
          </a:p>
          <a:p>
            <a:pPr marL="342900" indent="-342900">
              <a:lnSpc>
                <a:spcPct val="120000"/>
              </a:lnSpc>
              <a:spcBef>
                <a:spcPct val="60000"/>
              </a:spcBef>
              <a:buFont typeface="Wingdings" panose="05000000000000000000" pitchFamily="2" charset="2"/>
              <a:buChar char="v"/>
              <a:defRPr/>
            </a:pPr>
            <a:r>
              <a:rPr lang="fr-FR" dirty="0" err="1">
                <a:solidFill>
                  <a:srgbClr val="0070C0"/>
                </a:solidFill>
              </a:rPr>
              <a:t>Identify</a:t>
            </a:r>
            <a:r>
              <a:rPr lang="fr-FR" dirty="0">
                <a:solidFill>
                  <a:srgbClr val="0070C0"/>
                </a:solidFill>
              </a:rPr>
              <a:t> &amp; </a:t>
            </a:r>
            <a:r>
              <a:rPr lang="fr-FR" dirty="0" err="1">
                <a:solidFill>
                  <a:srgbClr val="0070C0"/>
                </a:solidFill>
              </a:rPr>
              <a:t>evaluate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/>
              <a:t>objectives, </a:t>
            </a:r>
            <a:r>
              <a:rPr lang="fr-FR" dirty="0" err="1"/>
              <a:t>opportunities</a:t>
            </a:r>
            <a:r>
              <a:rPr lang="fr-FR" dirty="0"/>
              <a:t>, options for new system (system-</a:t>
            </a:r>
            <a:r>
              <a:rPr 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to-</a:t>
            </a:r>
            <a:r>
              <a:rPr lang="fr-FR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be</a:t>
            </a:r>
            <a:r>
              <a:rPr lang="fr-FR" dirty="0"/>
              <a:t>),</a:t>
            </a:r>
          </a:p>
          <a:p>
            <a:pPr marL="342900" indent="-342900">
              <a:lnSpc>
                <a:spcPct val="120000"/>
              </a:lnSpc>
              <a:spcBef>
                <a:spcPct val="60000"/>
              </a:spcBef>
              <a:buFont typeface="Wingdings" panose="05000000000000000000" pitchFamily="2" charset="2"/>
              <a:buChar char="v"/>
              <a:defRPr/>
            </a:pPr>
            <a:r>
              <a:rPr lang="fr-FR" dirty="0" err="1">
                <a:solidFill>
                  <a:srgbClr val="FF00FF"/>
                </a:solidFill>
              </a:rPr>
              <a:t>Identify</a:t>
            </a:r>
            <a:r>
              <a:rPr lang="fr-FR" dirty="0">
                <a:solidFill>
                  <a:srgbClr val="FF00FF"/>
                </a:solidFill>
              </a:rPr>
              <a:t> &amp; </a:t>
            </a:r>
            <a:r>
              <a:rPr lang="fr-FR" dirty="0" err="1">
                <a:solidFill>
                  <a:srgbClr val="FF00FF"/>
                </a:solidFill>
              </a:rPr>
              <a:t>define</a:t>
            </a:r>
            <a:r>
              <a:rPr lang="fr-FR" dirty="0">
                <a:solidFill>
                  <a:srgbClr val="FF00FF"/>
                </a:solidFill>
              </a:rPr>
              <a:t> </a:t>
            </a:r>
            <a:r>
              <a:rPr lang="fr-FR" dirty="0" err="1"/>
              <a:t>functionalities</a:t>
            </a:r>
            <a:r>
              <a:rPr lang="fr-FR" dirty="0"/>
              <a:t> of,  </a:t>
            </a:r>
            <a:r>
              <a:rPr lang="fr-FR" dirty="0" err="1"/>
              <a:t>constraints</a:t>
            </a:r>
            <a:r>
              <a:rPr lang="fr-FR" dirty="0"/>
              <a:t> on,   </a:t>
            </a:r>
            <a:r>
              <a:rPr lang="fr-FR" dirty="0" err="1"/>
              <a:t>responsibilities</a:t>
            </a:r>
            <a:r>
              <a:rPr lang="fr-FR" dirty="0"/>
              <a:t> in system-to-</a:t>
            </a:r>
            <a:r>
              <a:rPr lang="fr-FR" dirty="0" err="1"/>
              <a:t>be</a:t>
            </a:r>
            <a:r>
              <a:rPr lang="fr-FR" dirty="0"/>
              <a:t>,</a:t>
            </a:r>
          </a:p>
          <a:p>
            <a:pPr marL="342900" indent="-342900">
              <a:lnSpc>
                <a:spcPct val="120000"/>
              </a:lnSpc>
              <a:spcBef>
                <a:spcPct val="60000"/>
              </a:spcBef>
              <a:buFont typeface="Wingdings" panose="05000000000000000000" pitchFamily="2" charset="2"/>
              <a:buChar char="v"/>
              <a:defRPr/>
            </a:pPr>
            <a:r>
              <a:rPr lang="fr-FR" dirty="0" err="1">
                <a:solidFill>
                  <a:srgbClr val="0070C0"/>
                </a:solidFill>
              </a:rPr>
              <a:t>Specify</a:t>
            </a:r>
            <a:r>
              <a:rPr lang="fr-FR" dirty="0">
                <a:solidFill>
                  <a:srgbClr val="0070C0"/>
                </a:solidFill>
              </a:rPr>
              <a:t> &amp; </a:t>
            </a:r>
            <a:r>
              <a:rPr lang="fr-FR" dirty="0" err="1">
                <a:solidFill>
                  <a:srgbClr val="0070C0"/>
                </a:solidFill>
              </a:rPr>
              <a:t>organize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/>
              <a:t>all of </a:t>
            </a:r>
            <a:r>
              <a:rPr lang="fr-FR" dirty="0" err="1"/>
              <a:t>these</a:t>
            </a:r>
            <a:r>
              <a:rPr lang="fr-FR" dirty="0"/>
              <a:t> in a </a:t>
            </a:r>
            <a:r>
              <a:rPr lang="fr-FR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</a:t>
            </a:r>
            <a:r>
              <a:rPr 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document</a:t>
            </a:r>
            <a:r>
              <a:rPr lang="fr-FR" i="1" dirty="0"/>
              <a:t> </a:t>
            </a:r>
            <a:r>
              <a:rPr lang="fr-FR" dirty="0"/>
              <a:t>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maintained</a:t>
            </a:r>
            <a:r>
              <a:rPr lang="fr-FR" dirty="0"/>
              <a:t> </a:t>
            </a:r>
            <a:r>
              <a:rPr lang="fr-FR" dirty="0" err="1"/>
              <a:t>throughout</a:t>
            </a:r>
            <a:r>
              <a:rPr lang="fr-FR" dirty="0"/>
              <a:t> system </a:t>
            </a:r>
            <a:r>
              <a:rPr lang="fr-FR" dirty="0" err="1"/>
              <a:t>evolution</a:t>
            </a:r>
            <a:endParaRPr lang="fr-FR" dirty="0"/>
          </a:p>
          <a:p>
            <a:endParaRPr lang="en-MY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5567362"/>
            <a:ext cx="8043862" cy="92392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120000"/>
              </a:lnSpc>
              <a:spcBef>
                <a:spcPts val="400"/>
              </a:spcBef>
            </a:pPr>
            <a:r>
              <a:rPr lang="en-US" altLang="en-US" dirty="0">
                <a:solidFill>
                  <a:srgbClr val="FF00FF"/>
                </a:solidFill>
                <a:effectLst/>
                <a:latin typeface="Comic Sans MS" pitchFamily="66" charset="0"/>
              </a:rPr>
              <a:t>System</a:t>
            </a:r>
            <a:r>
              <a:rPr lang="en-US" altLang="en-US" dirty="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effectLst/>
                <a:latin typeface="Comic Sans MS" pitchFamily="66" charset="0"/>
              </a:rPr>
              <a:t>=</a:t>
            </a:r>
            <a:r>
              <a:rPr lang="en-US" altLang="en-US" dirty="0">
                <a:solidFill>
                  <a:schemeClr val="tx1"/>
                </a:solidFill>
                <a:effectLst/>
                <a:latin typeface="Comic Sans MS" pitchFamily="66" charset="0"/>
              </a:rPr>
              <a:t>  </a:t>
            </a:r>
            <a:r>
              <a:rPr lang="en-US" altLang="en-US" dirty="0">
                <a:solidFill>
                  <a:srgbClr val="009999"/>
                </a:solidFill>
                <a:effectLst/>
                <a:latin typeface="Comic Sans MS" pitchFamily="66" charset="0"/>
              </a:rPr>
              <a:t>software</a:t>
            </a:r>
            <a:r>
              <a:rPr lang="en-US" altLang="en-US" dirty="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effectLst/>
                <a:latin typeface="Comic Sans MS" pitchFamily="66" charset="0"/>
              </a:rPr>
              <a:t>+</a:t>
            </a:r>
            <a:r>
              <a:rPr lang="en-US" altLang="en-US" dirty="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en-US" altLang="en-US" dirty="0">
                <a:solidFill>
                  <a:srgbClr val="009999"/>
                </a:solidFill>
                <a:effectLst/>
                <a:latin typeface="Comic Sans MS" pitchFamily="66" charset="0"/>
              </a:rPr>
              <a:t>environment</a:t>
            </a:r>
            <a:endParaRPr lang="en-US" altLang="en-US" sz="2800" dirty="0"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chemeClr val="tx1"/>
                </a:solidFill>
                <a:effectLst/>
                <a:latin typeface="Comic Sans MS" pitchFamily="66" charset="0"/>
              </a:rPr>
              <a:t>			    </a:t>
            </a:r>
            <a:r>
              <a:rPr lang="en-US" altLang="en-US" sz="2200" dirty="0">
                <a:solidFill>
                  <a:srgbClr val="009999"/>
                </a:solidFill>
                <a:effectLst/>
                <a:latin typeface="Comic Sans MS" pitchFamily="66" charset="0"/>
              </a:rPr>
              <a:t>(people, devices, other software)</a:t>
            </a:r>
            <a:endParaRPr lang="en-US" altLang="en-US" sz="2800" dirty="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767782"/>
              </p:ext>
            </p:extLst>
          </p:nvPr>
        </p:nvGraphicFramePr>
        <p:xfrm>
          <a:off x="7620000" y="1066800"/>
          <a:ext cx="10445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Clip" r:id="rId3" imgW="1633118" imgH="1818742" progId="MS_ClipArt_Gallery.2">
                  <p:embed/>
                </p:oleObj>
              </mc:Choice>
              <mc:Fallback>
                <p:oleObj name="Clip" r:id="rId3" imgW="1633118" imgH="1818742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066800"/>
                        <a:ext cx="10445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08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24600" cy="13716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Example:   </a:t>
            </a:r>
            <a:r>
              <a:rPr lang="en-US" altLang="en-US" sz="2200" i="1" dirty="0"/>
              <a:t>(Let’s discuss…)</a:t>
            </a:r>
            <a:br>
              <a:rPr lang="en-US" altLang="en-US" sz="2200" i="1" dirty="0"/>
            </a:br>
            <a:r>
              <a:rPr lang="en-US" altLang="en-US" sz="2800" dirty="0"/>
              <a:t>Transportation between airport terminals</a:t>
            </a:r>
            <a:endParaRPr lang="en-MY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305800" cy="4813300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10000"/>
              </a:spcBef>
              <a:buFont typeface="Wingdings" panose="05000000000000000000" pitchFamily="2" charset="2"/>
              <a:buChar char="v"/>
              <a:defRPr/>
            </a:pPr>
            <a:r>
              <a:rPr lang="fr-FR" dirty="0" err="1">
                <a:solidFill>
                  <a:srgbClr val="FF00FF"/>
                </a:solidFill>
              </a:rPr>
              <a:t>Problem</a:t>
            </a:r>
            <a:r>
              <a:rPr lang="fr-FR" dirty="0"/>
              <a:t> </a:t>
            </a:r>
            <a:r>
              <a:rPr lang="fr-FR" sz="2000" dirty="0"/>
              <a:t>(system-</a:t>
            </a:r>
            <a:r>
              <a:rPr lang="fr-FR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as-</a:t>
            </a:r>
            <a:r>
              <a:rPr lang="fr-FR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is</a:t>
            </a:r>
            <a:r>
              <a:rPr lang="fr-FR" sz="2000" dirty="0"/>
              <a:t>)</a:t>
            </a:r>
            <a:r>
              <a:rPr lang="fr-FR" dirty="0"/>
              <a:t>:</a:t>
            </a:r>
          </a:p>
          <a:p>
            <a:pPr lvl="1">
              <a:spcBef>
                <a:spcPct val="10000"/>
              </a:spcBef>
              <a:buFont typeface="Wingdings" panose="05000000000000000000" pitchFamily="2" charset="2"/>
              <a:buChar char="v"/>
              <a:defRPr/>
            </a:pPr>
            <a:r>
              <a:rPr lang="fr-FR" dirty="0" err="1"/>
              <a:t>passengers</a:t>
            </a:r>
            <a:r>
              <a:rPr lang="fr-FR" dirty="0"/>
              <a:t> </a:t>
            </a:r>
            <a:r>
              <a:rPr lang="fr-FR" dirty="0" err="1"/>
              <a:t>frequently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flight connections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terminals</a:t>
            </a:r>
            <a:r>
              <a:rPr lang="fr-FR" dirty="0"/>
              <a:t>; slow &amp; </a:t>
            </a:r>
            <a:r>
              <a:rPr lang="fr-FR" dirty="0" err="1"/>
              <a:t>inconvenient</a:t>
            </a:r>
            <a:r>
              <a:rPr lang="fr-FR" dirty="0"/>
              <a:t> transportation </a:t>
            </a:r>
          </a:p>
          <a:p>
            <a:pPr lvl="1">
              <a:spcBef>
                <a:spcPct val="10000"/>
              </a:spcBef>
              <a:buFont typeface="Wingdings" panose="05000000000000000000" pitchFamily="2" charset="2"/>
              <a:buChar char="v"/>
              <a:defRPr/>
            </a:pP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passengers</a:t>
            </a:r>
            <a:r>
              <a:rPr lang="fr-FR" dirty="0"/>
              <a:t> </a:t>
            </a:r>
            <a:r>
              <a:rPr lang="fr-FR" dirty="0" err="1"/>
              <a:t>regularly</a:t>
            </a:r>
            <a:r>
              <a:rPr lang="fr-FR" dirty="0"/>
              <a:t> </a:t>
            </a:r>
            <a:r>
              <a:rPr lang="fr-FR" dirty="0" err="1"/>
              <a:t>increasing</a:t>
            </a:r>
            <a:endParaRPr lang="fr-FR" dirty="0"/>
          </a:p>
          <a:p>
            <a:pPr marL="342900" indent="-342900">
              <a:spcBef>
                <a:spcPct val="60000"/>
              </a:spcBef>
              <a:buFont typeface="Wingdings" panose="05000000000000000000" pitchFamily="2" charset="2"/>
              <a:buChar char="v"/>
              <a:defRPr/>
            </a:pPr>
            <a:r>
              <a:rPr lang="fr-FR" dirty="0">
                <a:solidFill>
                  <a:srgbClr val="00CC00"/>
                </a:solidFill>
              </a:rPr>
              <a:t>Objectives, options </a:t>
            </a:r>
            <a:r>
              <a:rPr lang="fr-FR" sz="2000" dirty="0"/>
              <a:t>(system-</a:t>
            </a:r>
            <a:r>
              <a:rPr lang="fr-FR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to-</a:t>
            </a:r>
            <a:r>
              <a:rPr lang="fr-FR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be</a:t>
            </a:r>
            <a:r>
              <a:rPr lang="fr-FR" sz="2000" dirty="0"/>
              <a:t>)</a:t>
            </a:r>
            <a:r>
              <a:rPr lang="fr-FR" dirty="0"/>
              <a:t>:</a:t>
            </a:r>
          </a:p>
          <a:p>
            <a:pPr lvl="1">
              <a:lnSpc>
                <a:spcPct val="60000"/>
              </a:lnSpc>
              <a:spcBef>
                <a:spcPct val="60000"/>
              </a:spcBef>
              <a:buFont typeface="Wingdings" panose="05000000000000000000" pitchFamily="2" charset="2"/>
              <a:buChar char="v"/>
              <a:defRPr/>
            </a:pPr>
            <a:r>
              <a:rPr lang="fr-FR" dirty="0"/>
              <a:t>support high-</a:t>
            </a:r>
            <a:r>
              <a:rPr lang="fr-FR" dirty="0" err="1"/>
              <a:t>frequency</a:t>
            </a:r>
            <a:r>
              <a:rPr lang="fr-FR" dirty="0"/>
              <a:t> trains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terminals</a:t>
            </a:r>
            <a:r>
              <a:rPr lang="fr-FR" dirty="0"/>
              <a:t> </a:t>
            </a:r>
          </a:p>
          <a:p>
            <a:pPr lvl="1">
              <a:lnSpc>
                <a:spcPct val="70000"/>
              </a:lnSpc>
              <a:spcBef>
                <a:spcPct val="60000"/>
              </a:spcBef>
              <a:buFont typeface="Wingdings" panose="05000000000000000000" pitchFamily="2" charset="2"/>
              <a:buChar char="v"/>
              <a:defRPr/>
            </a:pPr>
            <a:r>
              <a:rPr lang="fr-FR" dirty="0" err="1"/>
              <a:t>with</a:t>
            </a:r>
            <a:r>
              <a:rPr lang="fr-FR" i="1" dirty="0"/>
              <a:t> </a:t>
            </a:r>
            <a:r>
              <a:rPr 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fr-FR" i="1" dirty="0"/>
              <a:t> </a:t>
            </a:r>
            <a:r>
              <a:rPr lang="fr-FR" dirty="0" err="1"/>
              <a:t>without</a:t>
            </a:r>
            <a:r>
              <a:rPr lang="fr-FR" dirty="0"/>
              <a:t> train drivers ?</a:t>
            </a:r>
          </a:p>
          <a:p>
            <a:pPr marL="342900" indent="-342900">
              <a:spcBef>
                <a:spcPct val="60000"/>
              </a:spcBef>
              <a:buFont typeface="Wingdings" panose="05000000000000000000" pitchFamily="2" charset="2"/>
              <a:buChar char="v"/>
              <a:defRPr/>
            </a:pPr>
            <a:r>
              <a:rPr lang="fr-FR" dirty="0" err="1">
                <a:solidFill>
                  <a:srgbClr val="FF00FF"/>
                </a:solidFill>
              </a:rPr>
              <a:t>Functionalities</a:t>
            </a:r>
            <a:r>
              <a:rPr lang="fr-FR" dirty="0">
                <a:solidFill>
                  <a:srgbClr val="FF00FF"/>
                </a:solidFill>
              </a:rPr>
              <a:t>, </a:t>
            </a:r>
            <a:r>
              <a:rPr lang="fr-FR" dirty="0" err="1">
                <a:solidFill>
                  <a:srgbClr val="FF00FF"/>
                </a:solidFill>
              </a:rPr>
              <a:t>constraints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fr-FR" dirty="0"/>
              <a:t>software-</a:t>
            </a:r>
            <a:r>
              <a:rPr lang="fr-FR" dirty="0" err="1"/>
              <a:t>based</a:t>
            </a:r>
            <a:r>
              <a:rPr lang="fr-FR" dirty="0"/>
              <a:t> control of train </a:t>
            </a:r>
            <a:r>
              <a:rPr lang="fr-FR" dirty="0" err="1"/>
              <a:t>accelerations</a:t>
            </a:r>
            <a:r>
              <a:rPr lang="fr-FR" dirty="0"/>
              <a:t>, </a:t>
            </a:r>
            <a:r>
              <a:rPr lang="fr-FR" dirty="0" err="1"/>
              <a:t>doors</a:t>
            </a:r>
            <a:r>
              <a:rPr lang="fr-FR" dirty="0"/>
              <a:t> </a:t>
            </a:r>
            <a:r>
              <a:rPr lang="fr-FR" dirty="0" err="1"/>
              <a:t>opening</a:t>
            </a:r>
            <a:r>
              <a:rPr lang="fr-FR" dirty="0"/>
              <a:t> </a:t>
            </a:r>
            <a:r>
              <a:rPr lang="fr-FR" sz="2000" dirty="0"/>
              <a:t>etc.</a:t>
            </a:r>
            <a:r>
              <a:rPr lang="fr-FR" dirty="0"/>
              <a:t> to </a:t>
            </a:r>
            <a:r>
              <a:rPr lang="fr-FR" dirty="0" err="1"/>
              <a:t>achieve</a:t>
            </a:r>
            <a:r>
              <a:rPr lang="fr-FR" dirty="0"/>
              <a:t> </a:t>
            </a:r>
            <a:r>
              <a:rPr lang="fr-FR" i="1" dirty="0"/>
              <a:t>prompt</a:t>
            </a:r>
            <a:r>
              <a:rPr lang="fr-FR" dirty="0"/>
              <a:t> and </a:t>
            </a:r>
            <a:r>
              <a:rPr lang="fr-FR" i="1" dirty="0" err="1"/>
              <a:t>safe</a:t>
            </a:r>
            <a:r>
              <a:rPr lang="fr-FR" dirty="0"/>
              <a:t> transportation</a:t>
            </a:r>
          </a:p>
          <a:p>
            <a:pPr marL="342900" indent="-342900">
              <a:spcBef>
                <a:spcPct val="60000"/>
              </a:spcBef>
              <a:buFont typeface="Wingdings" panose="05000000000000000000" pitchFamily="2" charset="2"/>
              <a:buChar char="v"/>
              <a:defRPr/>
            </a:pPr>
            <a:r>
              <a:rPr lang="fr-FR" dirty="0">
                <a:solidFill>
                  <a:srgbClr val="00CC00"/>
                </a:solidFill>
              </a:rPr>
              <a:t>RE </a:t>
            </a:r>
            <a:r>
              <a:rPr lang="fr-FR" dirty="0" err="1">
                <a:solidFill>
                  <a:srgbClr val="00CC00"/>
                </a:solidFill>
              </a:rPr>
              <a:t>deliverable</a:t>
            </a:r>
            <a:r>
              <a:rPr lang="fr-FR" dirty="0"/>
              <a:t>:  </a:t>
            </a:r>
          </a:p>
          <a:p>
            <a:pPr marL="800100" lvl="1" indent="-342900">
              <a:spcBef>
                <a:spcPct val="60000"/>
              </a:spcBef>
              <a:buFont typeface="Wingdings" panose="05000000000000000000" pitchFamily="2" charset="2"/>
              <a:buChar char="v"/>
              <a:defRPr/>
            </a:pPr>
            <a:r>
              <a:rPr lang="fr-FR" dirty="0" err="1"/>
              <a:t>Requirements</a:t>
            </a:r>
            <a:r>
              <a:rPr lang="fr-FR" dirty="0"/>
              <a:t> Document</a:t>
            </a:r>
            <a:r>
              <a:rPr lang="fr-FR" i="1" dirty="0"/>
              <a:t> (RD) </a:t>
            </a:r>
            <a:r>
              <a:rPr lang="fr-FR" dirty="0"/>
              <a:t>for system-to-</a:t>
            </a:r>
            <a:r>
              <a:rPr lang="fr-FR" dirty="0" err="1"/>
              <a:t>be</a:t>
            </a:r>
            <a:endParaRPr lang="fr-FR" dirty="0"/>
          </a:p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  <p:pic>
        <p:nvPicPr>
          <p:cNvPr id="6" name="Picture 4" descr="BD0621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04800"/>
            <a:ext cx="16002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2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8" y="304800"/>
            <a:ext cx="8753475" cy="990599"/>
          </a:xfrm>
        </p:spPr>
        <p:txBody>
          <a:bodyPr>
            <a:noAutofit/>
          </a:bodyPr>
          <a:lstStyle/>
          <a:p>
            <a:r>
              <a:rPr lang="fr-FR" altLang="en-US" sz="3200" dirty="0" err="1"/>
              <a:t>Requirements</a:t>
            </a:r>
            <a:r>
              <a:rPr lang="fr-FR" altLang="en-US" sz="3200" dirty="0"/>
              <a:t> in the software </a:t>
            </a:r>
            <a:r>
              <a:rPr lang="fr-FR" altLang="en-US" sz="3200" dirty="0" err="1"/>
              <a:t>lifecycle</a:t>
            </a:r>
            <a:endParaRPr lang="fr-FR" altLang="en-US" sz="3200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909763" y="1887538"/>
            <a:ext cx="4491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R</a:t>
            </a:r>
            <a:r>
              <a:rPr lang="en-US" alt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equirements engineering</a:t>
            </a:r>
            <a:endParaRPr lang="en-US" altLang="en-US" sz="2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1379333" name="Rectangle 5"/>
          <p:cNvSpPr>
            <a:spLocks noChangeArrowheads="1"/>
          </p:cNvSpPr>
          <p:nvPr/>
        </p:nvSpPr>
        <p:spPr bwMode="auto">
          <a:xfrm>
            <a:off x="1874838" y="1819275"/>
            <a:ext cx="4635500" cy="644525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4341" name="Group 6"/>
          <p:cNvGrpSpPr>
            <a:grpSpLocks/>
          </p:cNvGrpSpPr>
          <p:nvPr/>
        </p:nvGrpSpPr>
        <p:grpSpPr bwMode="auto">
          <a:xfrm>
            <a:off x="2757488" y="3048000"/>
            <a:ext cx="4037012" cy="644525"/>
            <a:chOff x="970" y="2009"/>
            <a:chExt cx="2543" cy="406"/>
          </a:xfrm>
        </p:grpSpPr>
        <p:sp>
          <p:nvSpPr>
            <p:cNvPr id="14357" name="Text Box 7"/>
            <p:cNvSpPr txBox="1">
              <a:spLocks noChangeArrowheads="1"/>
            </p:cNvSpPr>
            <p:nvPr/>
          </p:nvSpPr>
          <p:spPr bwMode="auto">
            <a:xfrm>
              <a:off x="992" y="2062"/>
              <a:ext cx="252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en-US" altLang="en-US" sz="2200">
                  <a:solidFill>
                    <a:srgbClr val="009999"/>
                  </a:solidFill>
                  <a:effectLst/>
                  <a:latin typeface="Comic Sans MS" pitchFamily="66" charset="0"/>
                </a:rPr>
                <a:t>Software design</a:t>
              </a:r>
              <a:endParaRPr lang="en-US" altLang="en-US" sz="2200"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9336" name="Rectangle 8"/>
            <p:cNvSpPr>
              <a:spLocks noChangeArrowheads="1"/>
            </p:cNvSpPr>
            <p:nvPr/>
          </p:nvSpPr>
          <p:spPr bwMode="auto">
            <a:xfrm>
              <a:off x="970" y="2009"/>
              <a:ext cx="2532" cy="40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4342" name="Group 9"/>
          <p:cNvGrpSpPr>
            <a:grpSpLocks/>
          </p:cNvGrpSpPr>
          <p:nvPr/>
        </p:nvGrpSpPr>
        <p:grpSpPr bwMode="auto">
          <a:xfrm>
            <a:off x="3592513" y="4279900"/>
            <a:ext cx="4414837" cy="644525"/>
            <a:chOff x="970" y="2009"/>
            <a:chExt cx="2543" cy="406"/>
          </a:xfrm>
        </p:grpSpPr>
        <p:sp>
          <p:nvSpPr>
            <p:cNvPr id="14355" name="Text Box 10"/>
            <p:cNvSpPr txBox="1">
              <a:spLocks noChangeArrowheads="1"/>
            </p:cNvSpPr>
            <p:nvPr/>
          </p:nvSpPr>
          <p:spPr bwMode="auto">
            <a:xfrm>
              <a:off x="992" y="2061"/>
              <a:ext cx="252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en-US" altLang="en-US" sz="2200">
                  <a:solidFill>
                    <a:srgbClr val="009999"/>
                  </a:solidFill>
                  <a:effectLst/>
                  <a:latin typeface="Comic Sans MS" pitchFamily="66" charset="0"/>
                </a:rPr>
                <a:t>Software implementation</a:t>
              </a:r>
              <a:endParaRPr lang="en-US" altLang="en-US" sz="2800"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9339" name="Rectangle 11"/>
            <p:cNvSpPr>
              <a:spLocks noChangeArrowheads="1"/>
            </p:cNvSpPr>
            <p:nvPr/>
          </p:nvSpPr>
          <p:spPr bwMode="auto">
            <a:xfrm>
              <a:off x="970" y="2009"/>
              <a:ext cx="2532" cy="40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4343" name="Group 12"/>
          <p:cNvGrpSpPr>
            <a:grpSpLocks/>
          </p:cNvGrpSpPr>
          <p:nvPr/>
        </p:nvGrpSpPr>
        <p:grpSpPr bwMode="auto">
          <a:xfrm>
            <a:off x="4672013" y="5524500"/>
            <a:ext cx="4037012" cy="644525"/>
            <a:chOff x="970" y="2009"/>
            <a:chExt cx="2543" cy="406"/>
          </a:xfrm>
        </p:grpSpPr>
        <p:sp>
          <p:nvSpPr>
            <p:cNvPr id="14353" name="Text Box 13"/>
            <p:cNvSpPr txBox="1">
              <a:spLocks noChangeArrowheads="1"/>
            </p:cNvSpPr>
            <p:nvPr/>
          </p:nvSpPr>
          <p:spPr bwMode="auto">
            <a:xfrm>
              <a:off x="992" y="2062"/>
              <a:ext cx="252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en-US" altLang="en-US" sz="2200">
                  <a:solidFill>
                    <a:srgbClr val="009999"/>
                  </a:solidFill>
                  <a:effectLst/>
                  <a:latin typeface="Comic Sans MS" pitchFamily="66" charset="0"/>
                </a:rPr>
                <a:t>Software evolution</a:t>
              </a:r>
              <a:endParaRPr lang="en-US" altLang="en-US" sz="2800"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9342" name="Rectangle 14"/>
            <p:cNvSpPr>
              <a:spLocks noChangeArrowheads="1"/>
            </p:cNvSpPr>
            <p:nvPr/>
          </p:nvSpPr>
          <p:spPr bwMode="auto">
            <a:xfrm>
              <a:off x="970" y="2009"/>
              <a:ext cx="2532" cy="40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379343" name="Freeform 15"/>
          <p:cNvSpPr>
            <a:spLocks/>
          </p:cNvSpPr>
          <p:nvPr/>
        </p:nvSpPr>
        <p:spPr bwMode="auto">
          <a:xfrm>
            <a:off x="2673350" y="2463800"/>
            <a:ext cx="379413" cy="546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" y="176"/>
              </a:cxn>
              <a:cxn ang="0">
                <a:pos x="300" y="370"/>
              </a:cxn>
            </a:cxnLst>
            <a:rect l="0" t="0" r="r" b="b"/>
            <a:pathLst>
              <a:path w="300" h="370">
                <a:moveTo>
                  <a:pt x="0" y="0"/>
                </a:moveTo>
                <a:cubicBezTo>
                  <a:pt x="6" y="57"/>
                  <a:pt x="12" y="114"/>
                  <a:pt x="62" y="176"/>
                </a:cubicBezTo>
                <a:cubicBezTo>
                  <a:pt x="112" y="238"/>
                  <a:pt x="206" y="304"/>
                  <a:pt x="300" y="37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379344" name="Freeform 16"/>
          <p:cNvSpPr>
            <a:spLocks/>
          </p:cNvSpPr>
          <p:nvPr/>
        </p:nvSpPr>
        <p:spPr bwMode="auto">
          <a:xfrm>
            <a:off x="3638550" y="3708400"/>
            <a:ext cx="379413" cy="546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" y="176"/>
              </a:cxn>
              <a:cxn ang="0">
                <a:pos x="300" y="370"/>
              </a:cxn>
            </a:cxnLst>
            <a:rect l="0" t="0" r="r" b="b"/>
            <a:pathLst>
              <a:path w="300" h="370">
                <a:moveTo>
                  <a:pt x="0" y="0"/>
                </a:moveTo>
                <a:cubicBezTo>
                  <a:pt x="6" y="57"/>
                  <a:pt x="12" y="114"/>
                  <a:pt x="62" y="176"/>
                </a:cubicBezTo>
                <a:cubicBezTo>
                  <a:pt x="112" y="238"/>
                  <a:pt x="206" y="304"/>
                  <a:pt x="300" y="37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379345" name="Freeform 17"/>
          <p:cNvSpPr>
            <a:spLocks/>
          </p:cNvSpPr>
          <p:nvPr/>
        </p:nvSpPr>
        <p:spPr bwMode="auto">
          <a:xfrm>
            <a:off x="4743450" y="4956175"/>
            <a:ext cx="379413" cy="546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" y="176"/>
              </a:cxn>
              <a:cxn ang="0">
                <a:pos x="300" y="370"/>
              </a:cxn>
            </a:cxnLst>
            <a:rect l="0" t="0" r="r" b="b"/>
            <a:pathLst>
              <a:path w="300" h="370">
                <a:moveTo>
                  <a:pt x="0" y="0"/>
                </a:moveTo>
                <a:cubicBezTo>
                  <a:pt x="6" y="57"/>
                  <a:pt x="12" y="114"/>
                  <a:pt x="62" y="176"/>
                </a:cubicBezTo>
                <a:cubicBezTo>
                  <a:pt x="112" y="238"/>
                  <a:pt x="206" y="304"/>
                  <a:pt x="300" y="37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379346" name="Freeform 18"/>
          <p:cNvSpPr>
            <a:spLocks/>
          </p:cNvSpPr>
          <p:nvPr/>
        </p:nvSpPr>
        <p:spPr bwMode="auto">
          <a:xfrm rot="16200000" flipH="1">
            <a:off x="3007519" y="2532857"/>
            <a:ext cx="477837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" y="176"/>
              </a:cxn>
              <a:cxn ang="0">
                <a:pos x="300" y="370"/>
              </a:cxn>
            </a:cxnLst>
            <a:rect l="0" t="0" r="r" b="b"/>
            <a:pathLst>
              <a:path w="300" h="370">
                <a:moveTo>
                  <a:pt x="0" y="0"/>
                </a:moveTo>
                <a:cubicBezTo>
                  <a:pt x="6" y="57"/>
                  <a:pt x="12" y="114"/>
                  <a:pt x="62" y="176"/>
                </a:cubicBezTo>
                <a:cubicBezTo>
                  <a:pt x="112" y="238"/>
                  <a:pt x="206" y="304"/>
                  <a:pt x="300" y="37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379347" name="Freeform 19"/>
          <p:cNvSpPr>
            <a:spLocks/>
          </p:cNvSpPr>
          <p:nvPr/>
        </p:nvSpPr>
        <p:spPr bwMode="auto">
          <a:xfrm rot="16200000" flipH="1">
            <a:off x="4139406" y="3764757"/>
            <a:ext cx="477837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" y="176"/>
              </a:cxn>
              <a:cxn ang="0">
                <a:pos x="300" y="370"/>
              </a:cxn>
            </a:cxnLst>
            <a:rect l="0" t="0" r="r" b="b"/>
            <a:pathLst>
              <a:path w="300" h="370">
                <a:moveTo>
                  <a:pt x="0" y="0"/>
                </a:moveTo>
                <a:cubicBezTo>
                  <a:pt x="6" y="57"/>
                  <a:pt x="12" y="114"/>
                  <a:pt x="62" y="176"/>
                </a:cubicBezTo>
                <a:cubicBezTo>
                  <a:pt x="112" y="238"/>
                  <a:pt x="206" y="304"/>
                  <a:pt x="300" y="37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379348" name="Freeform 20"/>
          <p:cNvSpPr>
            <a:spLocks/>
          </p:cNvSpPr>
          <p:nvPr/>
        </p:nvSpPr>
        <p:spPr bwMode="auto">
          <a:xfrm>
            <a:off x="6581775" y="2058988"/>
            <a:ext cx="1927225" cy="3387725"/>
          </a:xfrm>
          <a:custGeom>
            <a:avLst/>
            <a:gdLst/>
            <a:ahLst/>
            <a:cxnLst>
              <a:cxn ang="0">
                <a:pos x="1588" y="1967"/>
              </a:cxn>
              <a:cxn ang="0">
                <a:pos x="1614" y="1138"/>
              </a:cxn>
              <a:cxn ang="0">
                <a:pos x="1323" y="600"/>
              </a:cxn>
              <a:cxn ang="0">
                <a:pos x="0" y="0"/>
              </a:cxn>
            </a:cxnLst>
            <a:rect l="0" t="0" r="r" b="b"/>
            <a:pathLst>
              <a:path w="1658" h="1967">
                <a:moveTo>
                  <a:pt x="1588" y="1967"/>
                </a:moveTo>
                <a:cubicBezTo>
                  <a:pt x="1623" y="1666"/>
                  <a:pt x="1658" y="1366"/>
                  <a:pt x="1614" y="1138"/>
                </a:cubicBezTo>
                <a:cubicBezTo>
                  <a:pt x="1570" y="910"/>
                  <a:pt x="1592" y="790"/>
                  <a:pt x="1323" y="600"/>
                </a:cubicBezTo>
                <a:cubicBezTo>
                  <a:pt x="1054" y="410"/>
                  <a:pt x="527" y="205"/>
                  <a:pt x="0" y="0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379349" name="Text Box 21"/>
          <p:cNvSpPr txBox="1">
            <a:spLocks noChangeArrowheads="1"/>
          </p:cNvSpPr>
          <p:nvPr/>
        </p:nvSpPr>
        <p:spPr bwMode="auto">
          <a:xfrm>
            <a:off x="241300" y="1519238"/>
            <a:ext cx="1522413" cy="13700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en-US" altLang="en-US" sz="2200" dirty="0">
                <a:solidFill>
                  <a:srgbClr val="CC00FF"/>
                </a:solidFill>
                <a:effectLst/>
                <a:latin typeface="Comic Sans MS" pitchFamily="66" charset="0"/>
              </a:rPr>
              <a:t>Getting 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en-US" sz="2200" dirty="0">
                <a:solidFill>
                  <a:srgbClr val="CC00FF"/>
                </a:solidFill>
                <a:effectLst/>
                <a:latin typeface="Comic Sans MS" pitchFamily="66" charset="0"/>
              </a:rPr>
              <a:t>the 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en-US" sz="2200" i="1" dirty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right</a:t>
            </a:r>
            <a:r>
              <a:rPr lang="en-US" altLang="en-US" sz="2200" dirty="0">
                <a:solidFill>
                  <a:srgbClr val="CC00FF"/>
                </a:solidFill>
                <a:effectLst/>
                <a:latin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en-US" sz="2200" dirty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system</a:t>
            </a:r>
            <a:endParaRPr lang="en-US" altLang="en-US" sz="2800" dirty="0">
              <a:solidFill>
                <a:srgbClr val="CC00FF"/>
              </a:solidFill>
              <a:effectLst/>
              <a:latin typeface="Arial" pitchFamily="34" charset="0"/>
            </a:endParaRPr>
          </a:p>
        </p:txBody>
      </p:sp>
      <p:sp>
        <p:nvSpPr>
          <p:cNvPr id="1379350" name="Text Box 22"/>
          <p:cNvSpPr txBox="1">
            <a:spLocks noChangeArrowheads="1"/>
          </p:cNvSpPr>
          <p:nvPr/>
        </p:nvSpPr>
        <p:spPr bwMode="auto">
          <a:xfrm>
            <a:off x="1036638" y="3463925"/>
            <a:ext cx="1522412" cy="13700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en-US" altLang="en-US" sz="2200">
                <a:solidFill>
                  <a:srgbClr val="CC00FF"/>
                </a:solidFill>
                <a:effectLst/>
                <a:latin typeface="Comic Sans MS" pitchFamily="66" charset="0"/>
              </a:rPr>
              <a:t>Getting 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en-US" sz="2200">
                <a:solidFill>
                  <a:srgbClr val="CC00FF"/>
                </a:solidFill>
                <a:effectLst/>
                <a:latin typeface="Comic Sans MS" pitchFamily="66" charset="0"/>
              </a:rPr>
              <a:t>the 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en-US" sz="220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software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en-US" sz="2200" i="1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right</a:t>
            </a:r>
            <a:endParaRPr lang="en-US" altLang="en-US" sz="2200" i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379352" name="Freeform 24"/>
          <p:cNvSpPr>
            <a:spLocks/>
          </p:cNvSpPr>
          <p:nvPr/>
        </p:nvSpPr>
        <p:spPr bwMode="auto">
          <a:xfrm>
            <a:off x="6810375" y="3360738"/>
            <a:ext cx="1646238" cy="579437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528" y="64"/>
              </a:cxn>
              <a:cxn ang="0">
                <a:pos x="1037" y="428"/>
              </a:cxn>
            </a:cxnLst>
            <a:rect l="0" t="0" r="r" b="b"/>
            <a:pathLst>
              <a:path w="1037" h="428">
                <a:moveTo>
                  <a:pt x="0" y="46"/>
                </a:moveTo>
                <a:cubicBezTo>
                  <a:pt x="177" y="23"/>
                  <a:pt x="355" y="0"/>
                  <a:pt x="528" y="64"/>
                </a:cubicBezTo>
                <a:cubicBezTo>
                  <a:pt x="701" y="128"/>
                  <a:pt x="869" y="278"/>
                  <a:pt x="1037" y="428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0896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7745" y="169892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Other definition of RE…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idx="1"/>
          </p:nvPr>
        </p:nvSpPr>
        <p:spPr>
          <a:xfrm>
            <a:off x="563563" y="1433513"/>
            <a:ext cx="8002587" cy="4814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dirty="0" err="1"/>
              <a:t>Requirements</a:t>
            </a:r>
            <a:r>
              <a:rPr lang="fr-FR" sz="2000" dirty="0"/>
              <a:t> </a:t>
            </a:r>
            <a:r>
              <a:rPr lang="fr-FR" sz="2000" dirty="0" err="1"/>
              <a:t>definition</a:t>
            </a:r>
            <a:r>
              <a:rPr lang="fr-FR" sz="2000" dirty="0"/>
              <a:t> must </a:t>
            </a:r>
            <a:r>
              <a:rPr lang="fr-FR" sz="2000" dirty="0" err="1"/>
              <a:t>say</a:t>
            </a:r>
            <a:r>
              <a:rPr lang="fr-FR" sz="2000" dirty="0"/>
              <a:t> ...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sz="2000" dirty="0" err="1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why</a:t>
            </a:r>
            <a:r>
              <a:rPr lang="fr-FR" sz="2000" dirty="0">
                <a:solidFill>
                  <a:srgbClr val="00CC00"/>
                </a:solidFill>
              </a:rPr>
              <a:t> </a:t>
            </a:r>
            <a:r>
              <a:rPr lang="fr-FR" sz="2000" dirty="0"/>
              <a:t>a new system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needed</a:t>
            </a:r>
            <a:r>
              <a:rPr lang="fr-FR" sz="2000" dirty="0"/>
              <a:t>, </a:t>
            </a:r>
            <a:r>
              <a:rPr lang="fr-FR" sz="2000" dirty="0" err="1"/>
              <a:t>based</a:t>
            </a:r>
            <a:r>
              <a:rPr lang="fr-FR" sz="2000" dirty="0"/>
              <a:t> on </a:t>
            </a:r>
            <a:r>
              <a:rPr lang="fr-FR" sz="2000" dirty="0" err="1"/>
              <a:t>current</a:t>
            </a:r>
            <a:r>
              <a:rPr lang="fr-FR" sz="2000" dirty="0"/>
              <a:t> or </a:t>
            </a:r>
            <a:r>
              <a:rPr lang="fr-FR" sz="2000" dirty="0" err="1"/>
              <a:t>foreseen</a:t>
            </a:r>
            <a:r>
              <a:rPr lang="fr-FR" sz="2000" dirty="0"/>
              <a:t> conditions,</a:t>
            </a:r>
          </a:p>
          <a:p>
            <a:pPr lvl="1">
              <a:defRPr/>
            </a:pPr>
            <a:r>
              <a:rPr lang="fr-FR" sz="2000" dirty="0" err="1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</a:t>
            </a:r>
            <a:r>
              <a:rPr lang="fr-FR" sz="2000" dirty="0"/>
              <a:t> system </a:t>
            </a:r>
            <a:r>
              <a:rPr lang="fr-FR" sz="2000" dirty="0" err="1"/>
              <a:t>features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satisfy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context</a:t>
            </a:r>
            <a:r>
              <a:rPr lang="fr-FR" sz="2000" dirty="0"/>
              <a:t>,</a:t>
            </a:r>
          </a:p>
          <a:p>
            <a:pPr lvl="1">
              <a:defRPr/>
            </a:pPr>
            <a:r>
              <a:rPr lang="fr-FR" sz="2000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how</a:t>
            </a:r>
            <a:r>
              <a:rPr lang="fr-FR" sz="2000" dirty="0"/>
              <a:t> the system </a:t>
            </a:r>
            <a:r>
              <a:rPr lang="fr-FR" sz="2000" dirty="0" err="1"/>
              <a:t>is</a:t>
            </a:r>
            <a:r>
              <a:rPr lang="fr-FR" sz="2000" dirty="0"/>
              <a:t> to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constructed</a:t>
            </a:r>
            <a:endParaRPr lang="fr-FR" sz="2000" dirty="0"/>
          </a:p>
          <a:p>
            <a:pPr>
              <a:spcBef>
                <a:spcPct val="160000"/>
              </a:spcBef>
              <a:defRPr/>
            </a:pPr>
            <a:r>
              <a:rPr lang="fr-FR" sz="2000" dirty="0"/>
              <a:t>RE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concerned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the real-world  </a:t>
            </a:r>
            <a:r>
              <a:rPr lang="fr-FR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goals</a:t>
            </a:r>
            <a:r>
              <a:rPr lang="fr-FR" sz="2000" dirty="0"/>
              <a:t> for, </a:t>
            </a:r>
            <a:r>
              <a:rPr lang="fr-FR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functions</a:t>
            </a:r>
            <a:r>
              <a:rPr lang="fr-FR" sz="2000" dirty="0"/>
              <a:t> of, </a:t>
            </a:r>
            <a:r>
              <a:rPr lang="fr-FR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constraints</a:t>
            </a:r>
            <a:r>
              <a:rPr lang="fr-FR" sz="2000" dirty="0"/>
              <a:t> on software </a:t>
            </a:r>
            <a:r>
              <a:rPr lang="fr-FR" sz="2000" dirty="0" err="1"/>
              <a:t>systems</a:t>
            </a:r>
            <a:r>
              <a:rPr lang="fr-FR" sz="2000" dirty="0"/>
              <a:t>; and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their</a:t>
            </a:r>
            <a:endParaRPr lang="fr-FR" sz="2000" dirty="0"/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fr-FR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link</a:t>
            </a:r>
            <a:r>
              <a:rPr lang="fr-FR" sz="2000" dirty="0"/>
              <a:t> to</a:t>
            </a:r>
            <a:r>
              <a:rPr lang="fr-FR" sz="2000" i="1" dirty="0"/>
              <a:t> </a:t>
            </a:r>
            <a:r>
              <a:rPr lang="fr-FR" sz="2000" dirty="0" err="1"/>
              <a:t>precise</a:t>
            </a:r>
            <a:r>
              <a:rPr lang="fr-FR" sz="2000" dirty="0"/>
              <a:t> </a:t>
            </a:r>
            <a:r>
              <a:rPr lang="fr-FR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specifications</a:t>
            </a:r>
            <a:r>
              <a:rPr lang="fr-FR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of software </a:t>
            </a:r>
            <a:r>
              <a:rPr lang="fr-FR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behavior</a:t>
            </a:r>
            <a:r>
              <a:rPr lang="fr-FR" sz="2000" dirty="0"/>
              <a:t>, 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fr-FR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evolution</a:t>
            </a:r>
            <a:r>
              <a:rPr lang="fr-FR" sz="2000" dirty="0"/>
              <a:t> over time and </a:t>
            </a:r>
            <a:r>
              <a:rPr lang="fr-FR" sz="2000" dirty="0" err="1"/>
              <a:t>families</a:t>
            </a:r>
            <a:endParaRPr lang="fr-FR" sz="2000" dirty="0"/>
          </a:p>
        </p:txBody>
      </p:sp>
      <p:grpSp>
        <p:nvGrpSpPr>
          <p:cNvPr id="23556" name="Group 8"/>
          <p:cNvGrpSpPr>
            <a:grpSpLocks/>
          </p:cNvGrpSpPr>
          <p:nvPr/>
        </p:nvGrpSpPr>
        <p:grpSpPr bwMode="auto">
          <a:xfrm>
            <a:off x="7536619" y="1031905"/>
            <a:ext cx="1287462" cy="501650"/>
            <a:chOff x="4817" y="596"/>
            <a:chExt cx="811" cy="316"/>
          </a:xfrm>
        </p:grpSpPr>
        <p:sp>
          <p:nvSpPr>
            <p:cNvPr id="1392644" name="AutoShape 4"/>
            <p:cNvSpPr>
              <a:spLocks noChangeArrowheads="1"/>
            </p:cNvSpPr>
            <p:nvPr/>
          </p:nvSpPr>
          <p:spPr bwMode="auto">
            <a:xfrm>
              <a:off x="4817" y="596"/>
              <a:ext cx="811" cy="316"/>
            </a:xfrm>
            <a:prstGeom prst="wedgeRoundRectCallout">
              <a:avLst>
                <a:gd name="adj1" fmla="val -67935"/>
                <a:gd name="adj2" fmla="val 142856"/>
                <a:gd name="adj3" fmla="val 16667"/>
              </a:avLst>
            </a:prstGeom>
            <a:solidFill>
              <a:srgbClr val="C5C6E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fr-FR" alt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endParaRPr>
            </a:p>
          </p:txBody>
        </p:sp>
        <p:sp>
          <p:nvSpPr>
            <p:cNvPr id="1392645" name="Text Box 5"/>
            <p:cNvSpPr txBox="1">
              <a:spLocks noChangeArrowheads="1"/>
            </p:cNvSpPr>
            <p:nvPr/>
          </p:nvSpPr>
          <p:spPr bwMode="auto">
            <a:xfrm>
              <a:off x="4836" y="648"/>
              <a:ext cx="690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/>
              <a:r>
                <a:rPr lang="fr-FR" altLang="en-US" sz="2000" i="0" dirty="0">
                  <a:solidFill>
                    <a:schemeClr val="tx1"/>
                  </a:solidFill>
                  <a:latin typeface="Arial" pitchFamily="34" charset="0"/>
                </a:rPr>
                <a:t>Ross'77</a:t>
              </a:r>
              <a:endParaRPr lang="fr-FR" altLang="en-US" i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endParaRPr>
            </a:p>
          </p:txBody>
        </p:sp>
      </p:grpSp>
      <p:grpSp>
        <p:nvGrpSpPr>
          <p:cNvPr id="23557" name="Group 9"/>
          <p:cNvGrpSpPr>
            <a:grpSpLocks/>
          </p:cNvGrpSpPr>
          <p:nvPr/>
        </p:nvGrpSpPr>
        <p:grpSpPr bwMode="auto">
          <a:xfrm>
            <a:off x="7813676" y="3552825"/>
            <a:ext cx="1250950" cy="501650"/>
            <a:chOff x="4873" y="2143"/>
            <a:chExt cx="788" cy="316"/>
          </a:xfrm>
        </p:grpSpPr>
        <p:sp>
          <p:nvSpPr>
            <p:cNvPr id="1392646" name="AutoShape 6"/>
            <p:cNvSpPr>
              <a:spLocks noChangeArrowheads="1"/>
            </p:cNvSpPr>
            <p:nvPr/>
          </p:nvSpPr>
          <p:spPr bwMode="auto">
            <a:xfrm>
              <a:off x="4873" y="2143"/>
              <a:ext cx="752" cy="316"/>
            </a:xfrm>
            <a:prstGeom prst="wedgeRoundRectCallout">
              <a:avLst>
                <a:gd name="adj1" fmla="val -45194"/>
                <a:gd name="adj2" fmla="val 115259"/>
                <a:gd name="adj3" fmla="val 16667"/>
              </a:avLst>
            </a:prstGeom>
            <a:solidFill>
              <a:srgbClr val="C5C6E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fr-FR" alt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endParaRPr>
            </a:p>
          </p:txBody>
        </p:sp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>
              <a:off x="4940" y="2183"/>
              <a:ext cx="7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/>
              <a:r>
                <a:rPr lang="fr-FR" altLang="en-US" sz="2000" i="0" dirty="0">
                  <a:solidFill>
                    <a:schemeClr val="tx1"/>
                  </a:solidFill>
                  <a:latin typeface="Arial" pitchFamily="34" charset="0"/>
                </a:rPr>
                <a:t>Zave'97</a:t>
              </a:r>
              <a:endParaRPr lang="fr-FR" altLang="en-US" i="0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</p:grpSp>
      <p:pic>
        <p:nvPicPr>
          <p:cNvPr id="2355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573" y="5028488"/>
            <a:ext cx="1142206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153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848</TotalTime>
  <Words>2457</Words>
  <Application>Microsoft Office PowerPoint</Application>
  <PresentationFormat>On-screen Show (4:3)</PresentationFormat>
  <Paragraphs>498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Arial Black</vt:lpstr>
      <vt:lpstr>Calibri</vt:lpstr>
      <vt:lpstr>Comic Sans MS</vt:lpstr>
      <vt:lpstr>Helvetica</vt:lpstr>
      <vt:lpstr>MS Shell Dlg</vt:lpstr>
      <vt:lpstr>Symbol</vt:lpstr>
      <vt:lpstr>Times New Roman</vt:lpstr>
      <vt:lpstr>Wingdings</vt:lpstr>
      <vt:lpstr>Essential</vt:lpstr>
      <vt:lpstr>Clip</vt:lpstr>
      <vt:lpstr>  Chapter 1 : Introduction to  Software Requirements Engineering </vt:lpstr>
      <vt:lpstr>Lesson objectives:</vt:lpstr>
      <vt:lpstr>What is requirement engineering ? </vt:lpstr>
      <vt:lpstr> What is requirement engineering? </vt:lpstr>
      <vt:lpstr>What is Requirement Engineering ?</vt:lpstr>
      <vt:lpstr>So, Requirement Engineering is… </vt:lpstr>
      <vt:lpstr>Example:   (Let’s discuss…) Transportation between airport terminals</vt:lpstr>
      <vt:lpstr>Requirements in the software lifecycle</vt:lpstr>
      <vt:lpstr>Other definition of RE…</vt:lpstr>
      <vt:lpstr>The scope of RE:   the WHY, WHAT, WHO  dimensions</vt:lpstr>
      <vt:lpstr>The WHY dimension</vt:lpstr>
      <vt:lpstr>The WHAT dimension</vt:lpstr>
      <vt:lpstr>The WHO dimension</vt:lpstr>
      <vt:lpstr>Ex: (Let’s Discuss …) SCOPe of RE : WHY, WHAT, WHO  dimensions for a library system </vt:lpstr>
      <vt:lpstr>Categories of requirements  (1)</vt:lpstr>
      <vt:lpstr>Categories of requirements (2)</vt:lpstr>
      <vt:lpstr>A taxonomy of non-functional requirements</vt:lpstr>
      <vt:lpstr>Requirements taxonomies are helpful ...</vt:lpstr>
      <vt:lpstr>Categories of requirements  (3)</vt:lpstr>
      <vt:lpstr>The RE process  (1)</vt:lpstr>
      <vt:lpstr>Domain understanding</vt:lpstr>
      <vt:lpstr>Requirements elicitation</vt:lpstr>
      <vt:lpstr>The RE process  (2)</vt:lpstr>
      <vt:lpstr>Evaluation &amp; agreement</vt:lpstr>
      <vt:lpstr>The RE process  (3)</vt:lpstr>
      <vt:lpstr>Specification &amp; documentation</vt:lpstr>
      <vt:lpstr>The RE process  (4)</vt:lpstr>
      <vt:lpstr>Validation  &amp; Verification /  Requirements Consolidation </vt:lpstr>
      <vt:lpstr>RE: an iterative process</vt:lpstr>
      <vt:lpstr>why engineer Requirements?  </vt:lpstr>
      <vt:lpstr>The requirements problem:  facts, data, citations</vt:lpstr>
      <vt:lpstr>The requirements problem:  Standish report, 1995</vt:lpstr>
      <vt:lpstr>The requirements problem: Standish report, 1995   (2)</vt:lpstr>
      <vt:lpstr>The requirements problem:  European survey, 1996</vt:lpstr>
      <vt:lpstr>The requirements problem is perceived to persist in spite of progress in software technology</vt:lpstr>
      <vt:lpstr>Requirements-related errors are ...</vt:lpstr>
      <vt:lpstr>Requirements-related errors can be dangerous</vt:lpstr>
      <vt:lpstr>Role and stakes of RE</vt:lpstr>
      <vt:lpstr>Role and stakes of RE  (2)</vt:lpstr>
      <vt:lpstr>Obstacles to good RE practice</vt:lpstr>
      <vt:lpstr>Agile development and RE</vt:lpstr>
      <vt:lpstr>Agile development and RE</vt:lpstr>
      <vt:lpstr>Agile development and RE</vt:lpstr>
      <vt:lpstr>Strong assumptions for agility to be successful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: Introduction to  Software Requirement Engineering</dc:title>
  <dc:creator>SAN</dc:creator>
  <cp:lastModifiedBy>TARUC</cp:lastModifiedBy>
  <cp:revision>50</cp:revision>
  <cp:lastPrinted>2019-10-09T03:16:51Z</cp:lastPrinted>
  <dcterms:created xsi:type="dcterms:W3CDTF">2013-12-31T18:43:41Z</dcterms:created>
  <dcterms:modified xsi:type="dcterms:W3CDTF">2019-10-09T03:16:55Z</dcterms:modified>
</cp:coreProperties>
</file>