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52"/>
  </p:notesMasterIdLst>
  <p:sldIdLst>
    <p:sldId id="256" r:id="rId2"/>
    <p:sldId id="257" r:id="rId3"/>
    <p:sldId id="261" r:id="rId4"/>
    <p:sldId id="262" r:id="rId5"/>
    <p:sldId id="263" r:id="rId6"/>
    <p:sldId id="264" r:id="rId7"/>
    <p:sldId id="303" r:id="rId8"/>
    <p:sldId id="298" r:id="rId9"/>
    <p:sldId id="265" r:id="rId10"/>
    <p:sldId id="299" r:id="rId11"/>
    <p:sldId id="266" r:id="rId12"/>
    <p:sldId id="267" r:id="rId13"/>
    <p:sldId id="268" r:id="rId14"/>
    <p:sldId id="300" r:id="rId15"/>
    <p:sldId id="269" r:id="rId16"/>
    <p:sldId id="306" r:id="rId17"/>
    <p:sldId id="30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12" r:id="rId46"/>
    <p:sldId id="313" r:id="rId47"/>
    <p:sldId id="314" r:id="rId48"/>
    <p:sldId id="315" r:id="rId49"/>
    <p:sldId id="316" r:id="rId50"/>
    <p:sldId id="30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86C40-304F-4269-BFD8-870909FBCF4D}" type="datetimeFigureOut">
              <a:rPr lang="en-MY" smtClean="0"/>
              <a:t>2/11/2020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A695D-6983-46D4-B312-98C08D94CA0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37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30187F9A-0C5C-4A37-ADFE-ABD022C2338E}" type="slidenum">
              <a:rPr kumimoji="0"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kumimoji="0"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30187F9A-0C5C-4A37-ADFE-ABD022C2338E}" type="slidenum">
              <a:rPr kumimoji="0"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kumimoji="0"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A695D-6983-46D4-B312-98C08D94CA00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176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624AA58C-67F3-4372-85F1-6C775A619645}" type="slidenum">
              <a:rPr kumimoji="0"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33</a:t>
            </a:fld>
            <a:endParaRPr kumimoji="0"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0917EE-144B-4A53-8202-1F172690FDBF}" type="datetime1">
              <a:rPr lang="en-US" smtClean="0"/>
              <a:t>11/2/2020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0E4E4-1ACA-4BD3-B967-4230F630A4A9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0FE0-DA59-4565-9732-BF6D5A34DE28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03FB-425E-47F9-9BE4-CB57C04197E1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950D-4F7A-4866-9467-495C2064BFCA}" type="datetime1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B1911-2624-48EC-A1C3-4863285C3A76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C6FA-66DC-4354-82B1-DDC95D07A877}" type="datetime1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4AE8-A369-47FE-9C7B-493B7553823E}" type="datetime1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A547-B454-4662-8D7A-79372FBEC02A}" type="datetime1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BBA859F-A710-48A3-BC87-52CF00222269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963CC2A-8342-4C94-BB78-8744187C0D79}" type="datetime1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ECF5AA6-AD86-48F1-89FF-190EB4A889A9}" type="datetime1">
              <a:rPr lang="en-US" smtClean="0"/>
              <a:t>11/2/2020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0.gif"/><Relationship Id="rId4" Type="http://schemas.openxmlformats.org/officeDocument/2006/relationships/image" Target="../media/image2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jpeg"/><Relationship Id="rId4" Type="http://schemas.openxmlformats.org/officeDocument/2006/relationships/image" Target="../media/image29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jpeg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0.jpeg"/><Relationship Id="rId4" Type="http://schemas.openxmlformats.org/officeDocument/2006/relationships/image" Target="../media/image3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27432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Chapter 2 </a:t>
            </a:r>
            <a:br>
              <a:rPr lang="en-US" dirty="0"/>
            </a:br>
            <a:r>
              <a:rPr lang="en-US" dirty="0"/>
              <a:t>Requirements Elicitation and Analysis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09" y="3581400"/>
            <a:ext cx="8991600" cy="1371600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i="1" dirty="0"/>
          </a:p>
          <a:p>
            <a:pPr algn="l"/>
            <a:r>
              <a:rPr lang="en-US" sz="2000" b="1" i="1" dirty="0"/>
              <a:t>Source of PP slides : </a:t>
            </a:r>
          </a:p>
          <a:p>
            <a:pPr algn="l"/>
            <a:r>
              <a:rPr lang="en-GB" sz="1800" b="1" dirty="0"/>
              <a:t>- </a:t>
            </a:r>
            <a:r>
              <a:rPr lang="en-GB" sz="1800" b="1" dirty="0" err="1"/>
              <a:t>Lamsweerde</a:t>
            </a:r>
            <a:r>
              <a:rPr lang="en-GB" sz="1800" b="1" dirty="0"/>
              <a:t>, A. V. 2011. </a:t>
            </a:r>
            <a:r>
              <a:rPr lang="en-GB" sz="1800" b="1" i="1" dirty="0"/>
              <a:t>Requirements Engineering: From System goals to UML Models to Software Specification. </a:t>
            </a:r>
            <a:r>
              <a:rPr lang="en-GB" sz="1800" b="1" dirty="0"/>
              <a:t> 2</a:t>
            </a:r>
            <a:r>
              <a:rPr lang="en-GB" sz="1800" b="1" baseline="30000" dirty="0"/>
              <a:t>nd</a:t>
            </a:r>
            <a:r>
              <a:rPr lang="en-GB" sz="1800" b="1" dirty="0"/>
              <a:t> </a:t>
            </a:r>
            <a:r>
              <a:rPr lang="en-GB" sz="1800" b="1" dirty="0" err="1"/>
              <a:t>ed.Wiley</a:t>
            </a:r>
            <a:r>
              <a:rPr lang="en-GB" sz="1800" b="1" dirty="0"/>
              <a:t>.</a:t>
            </a:r>
          </a:p>
          <a:p>
            <a:pPr algn="l"/>
            <a:endParaRPr lang="en-MY" sz="1800" b="1" dirty="0"/>
          </a:p>
          <a:p>
            <a:pPr algn="l"/>
            <a:r>
              <a:rPr lang="en-GB" sz="2000" b="1" dirty="0"/>
              <a:t>- </a:t>
            </a:r>
            <a:r>
              <a:rPr lang="en-GB" sz="2000" b="1" dirty="0" err="1"/>
              <a:t>Weigers</a:t>
            </a:r>
            <a:r>
              <a:rPr lang="en-GB" sz="2000" b="1" dirty="0"/>
              <a:t>, K. And Beatty, J. </a:t>
            </a:r>
            <a:r>
              <a:rPr lang="en-GB" sz="2000" b="1" i="1" dirty="0"/>
              <a:t>2013. Software Requirements. 3</a:t>
            </a:r>
            <a:r>
              <a:rPr lang="en-GB" sz="2000" b="1" i="1" baseline="30000" dirty="0"/>
              <a:t>rd </a:t>
            </a:r>
            <a:r>
              <a:rPr lang="en-GB" sz="2000" b="1" i="1" dirty="0" err="1"/>
              <a:t>edn</a:t>
            </a:r>
            <a:r>
              <a:rPr lang="en-GB" sz="2000" b="1" i="1" dirty="0"/>
              <a:t>. Microsoft Press. </a:t>
            </a:r>
            <a:endParaRPr lang="en-MY" sz="2000" b="1" i="1" dirty="0"/>
          </a:p>
          <a:p>
            <a:pPr algn="l"/>
            <a:endParaRPr lang="en-MY" sz="2000" i="1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28588"/>
            <a:ext cx="7739063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Background study (2)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09675"/>
            <a:ext cx="6751638" cy="497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Provides basics for getting prepared before meeting stakeholders 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sz="2000" dirty="0"/>
              <a:t>  </a:t>
            </a:r>
            <a:r>
              <a:rPr lang="en-US" dirty="0"/>
              <a:t>prerequisite to other techniques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Data mining problem</a:t>
            </a:r>
            <a:r>
              <a:rPr lang="en-US" dirty="0"/>
              <a:t>:  huge documentation, irrelevant details, outdated info</a:t>
            </a:r>
          </a:p>
          <a:p>
            <a:pPr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FF33CC"/>
                </a:solidFill>
              </a:rPr>
              <a:t>Solution</a:t>
            </a:r>
            <a:r>
              <a:rPr lang="en-US" dirty="0"/>
              <a:t>: use meta-knowledge to prune the doc space 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know what you need to know &amp; what you don’t need to know</a:t>
            </a:r>
          </a:p>
        </p:txBody>
      </p:sp>
      <p:pic>
        <p:nvPicPr>
          <p:cNvPr id="25604" name="Picture 4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8" y="85725"/>
            <a:ext cx="96678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2" descr="C:\Users\SAN\AppData\Local\Microsoft\Windows\Temporary Internet Files\Content.IE5\9I2ZGI9E\MM90023477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676400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958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502777"/>
            <a:ext cx="6900863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Data collection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66825"/>
            <a:ext cx="8751887" cy="4978400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Gather undocumented facts &amp; figures</a:t>
            </a:r>
          </a:p>
          <a:p>
            <a:pPr lvl="1"/>
            <a:r>
              <a:rPr lang="en-US" altLang="en-US" dirty="0"/>
              <a:t>marketing data, usage statistics, performance figures, costs, ...</a:t>
            </a:r>
          </a:p>
          <a:p>
            <a:pPr lvl="1"/>
            <a:r>
              <a:rPr lang="en-US" altLang="en-US" dirty="0"/>
              <a:t>selection of representative data sets from available sources (use of statistical sampling techniques)</a:t>
            </a:r>
          </a:p>
          <a:p>
            <a:r>
              <a:rPr lang="en-US" altLang="en-US" dirty="0"/>
              <a:t>May complement background study</a:t>
            </a:r>
          </a:p>
          <a:p>
            <a:r>
              <a:rPr lang="en-US" altLang="en-US" dirty="0"/>
              <a:t>Helpful for eliciting non-functional </a:t>
            </a:r>
            <a:r>
              <a:rPr lang="en-US" altLang="en-US" dirty="0" err="1"/>
              <a:t>reqs</a:t>
            </a:r>
            <a:r>
              <a:rPr lang="en-US" altLang="en-US" dirty="0"/>
              <a:t> on performance, usability, cost </a:t>
            </a:r>
            <a:r>
              <a:rPr lang="en-US" altLang="en-US" sz="2000" dirty="0"/>
              <a:t>etc.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However, difficulties: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Getting </a:t>
            </a:r>
            <a:r>
              <a:rPr lang="en-US" altLang="en-US" b="1" dirty="0">
                <a:solidFill>
                  <a:srgbClr val="0070C0"/>
                </a:solidFill>
              </a:rPr>
              <a:t>reliable data </a:t>
            </a:r>
            <a:r>
              <a:rPr lang="en-US" altLang="en-US" dirty="0"/>
              <a:t>may take time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Data must be </a:t>
            </a:r>
            <a:r>
              <a:rPr lang="en-US" altLang="en-US" b="1" dirty="0">
                <a:solidFill>
                  <a:srgbClr val="FF33CC"/>
                </a:solidFill>
              </a:rPr>
              <a:t>correctly interpreted</a:t>
            </a:r>
          </a:p>
        </p:txBody>
      </p:sp>
      <p:pic>
        <p:nvPicPr>
          <p:cNvPr id="20482" name="Picture 2" descr="C:\Users\SAN\AppData\Local\Microsoft\Windows\Temporary Internet Files\Content.IE5\K3CFTSB4\dglxasset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768"/>
            <a:ext cx="16764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C:\Users\SAN\AppData\Local\Microsoft\Windows\Temporary Internet Files\Content.IE5\K3CFTSB4\dglxasset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638800"/>
            <a:ext cx="896215" cy="98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428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799" y="200025"/>
            <a:ext cx="7510464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Questionnaires (1)</a:t>
            </a:r>
          </a:p>
        </p:txBody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467600" cy="5105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Submit a list of questions to selected stakeholders, each with a list of possible answers (+ brief context if needed)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Multiple choice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question: one answer to be selected from answer list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Weighting</a:t>
            </a:r>
            <a:r>
              <a:rPr lang="en-US" dirty="0"/>
              <a:t> question: list of statements to be weighted...</a:t>
            </a:r>
          </a:p>
          <a:p>
            <a:pPr lvl="2">
              <a:buFontTx/>
              <a:buChar char="•"/>
              <a:defRPr/>
            </a:pPr>
            <a:r>
              <a:rPr lang="en-US" sz="2200" dirty="0"/>
              <a:t>qualitatively (‘high’, ‘low”, ...),  or</a:t>
            </a:r>
          </a:p>
          <a:p>
            <a:pPr lvl="2">
              <a:buFontTx/>
              <a:buChar char="•"/>
              <a:defRPr/>
            </a:pPr>
            <a:r>
              <a:rPr lang="en-US" sz="2200" dirty="0"/>
              <a:t>quantitatively (percentages) </a:t>
            </a:r>
          </a:p>
          <a:p>
            <a:pPr lvl="2">
              <a:defRPr/>
            </a:pPr>
            <a:r>
              <a:rPr lang="en-US" sz="2200" dirty="0"/>
              <a:t>to express perceived importance, preference, risk</a:t>
            </a:r>
            <a:r>
              <a:rPr lang="en-US" dirty="0"/>
              <a:t> etc.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" y="160338"/>
            <a:ext cx="1106487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 descr="C:\Users\SAN\AppData\Local\Microsoft\Windows\Temporary Internet Files\Content.IE5\9I2ZGI9E\MC9000787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4800600"/>
            <a:ext cx="649947" cy="187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542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8043863" cy="674688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Questionnaires (2)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422" y="1295400"/>
            <a:ext cx="7806531" cy="4572000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defRPr/>
            </a:pPr>
            <a:r>
              <a:rPr lang="en-US" dirty="0">
                <a:solidFill>
                  <a:srgbClr val="0070C0"/>
                </a:solidFill>
              </a:rPr>
              <a:t>Effective</a:t>
            </a:r>
            <a:r>
              <a:rPr lang="en-US" dirty="0"/>
              <a:t> for acquiring subjective info quickly, cheaply, remotely from many people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solidFill>
                  <a:srgbClr val="FF33CC"/>
                </a:solidFill>
              </a:rPr>
              <a:t>Helpful</a:t>
            </a:r>
            <a:r>
              <a:rPr lang="en-US" dirty="0"/>
              <a:t> for preparing better focused interviews </a:t>
            </a:r>
            <a:r>
              <a:rPr lang="en-US" sz="2000" dirty="0"/>
              <a:t>(see next)</a:t>
            </a:r>
          </a:p>
          <a:p>
            <a:pPr>
              <a:spcBef>
                <a:spcPct val="20000"/>
              </a:spcBef>
              <a:defRPr/>
            </a:pPr>
            <a:r>
              <a:rPr lang="en-US" dirty="0">
                <a:solidFill>
                  <a:srgbClr val="00B050"/>
                </a:solidFill>
              </a:rPr>
              <a:t>Subject to </a:t>
            </a:r>
            <a:r>
              <a:rPr lang="en-US" dirty="0"/>
              <a:t>...</a:t>
            </a:r>
          </a:p>
          <a:p>
            <a:pPr lvl="1">
              <a:spcBef>
                <a:spcPct val="20000"/>
              </a:spcBef>
              <a:defRPr/>
            </a:pPr>
            <a:r>
              <a:rPr lang="en-US" dirty="0"/>
              <a:t>multiple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biases</a:t>
            </a:r>
            <a:r>
              <a:rPr lang="en-US" dirty="0"/>
              <a:t>:  recipients, respondents, questions, answers</a:t>
            </a:r>
          </a:p>
          <a:p>
            <a:pPr lvl="1">
              <a:spcBef>
                <a:spcPct val="20000"/>
              </a:spcBef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unreliable</a:t>
            </a:r>
            <a:r>
              <a:rPr lang="en-US" dirty="0"/>
              <a:t> info: misinterpretation of questions, of answers, inconsistent answers, ....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1762"/>
            <a:ext cx="1135062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 descr="C:\Users\SAN\AppData\Local\Microsoft\Windows\Temporary Internet Files\Content.IE5\9I2ZGI9E\MC90007871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316" y="4648200"/>
            <a:ext cx="811033" cy="17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1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38136"/>
            <a:ext cx="7510463" cy="67468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Questionnaires (3)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90600"/>
            <a:ext cx="74549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dirty="0"/>
              <a:t>Guidelines for questionnaire design and validation: 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Select a representative, statistically significant sample of people;  provide motivation for responding</a:t>
            </a:r>
          </a:p>
          <a:p>
            <a:pPr lvl="1">
              <a:spcBef>
                <a:spcPct val="10000"/>
              </a:spcBef>
              <a:defRPr/>
            </a:pPr>
            <a:endParaRPr lang="en-US" dirty="0"/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Check coverage of questions, of possible answers</a:t>
            </a:r>
          </a:p>
          <a:p>
            <a:pPr lvl="1">
              <a:spcBef>
                <a:spcPct val="10000"/>
              </a:spcBef>
              <a:defRPr/>
            </a:pPr>
            <a:endParaRPr lang="en-US" dirty="0"/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Make sure questions, answers, formulations are unbiased &amp; unambiguous</a:t>
            </a:r>
          </a:p>
          <a:p>
            <a:pPr lvl="1">
              <a:spcBef>
                <a:spcPct val="10000"/>
              </a:spcBef>
              <a:defRPr/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r>
              <a:rPr lang="en-US" dirty="0"/>
              <a:t>Add implicitly redundant questions to detect inconsistent answers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defRPr/>
            </a:pPr>
            <a:endParaRPr lang="en-US" dirty="0"/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Have your questionnaire checked by a third party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8" y="131762"/>
            <a:ext cx="1135062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Users\SAN\AppData\Local\Microsoft\Windows\Temporary Internet Files\Content.IE5\K7Q9Q4OW\MM900178141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1219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44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85738"/>
            <a:ext cx="7891463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Card sorts &amp; repertory grids (1)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1" y="1295399"/>
            <a:ext cx="8305800" cy="487680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/>
              <a:t>: acquire further info about concepts already elicited</a:t>
            </a:r>
          </a:p>
          <a:p>
            <a:pPr marL="109728" indent="0"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Card sort</a:t>
            </a:r>
            <a:r>
              <a:rPr lang="en-US" dirty="0"/>
              <a:t>: ask stakeholders to partition a set of cards</a:t>
            </a:r>
          </a:p>
          <a:p>
            <a:pPr lvl="1">
              <a:defRPr/>
            </a:pPr>
            <a:r>
              <a:rPr lang="en-US" dirty="0"/>
              <a:t>Each card captures a concept textually or graphically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Cards grouped into subsets based on stakeholder’s criteria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For each subset, ask questions...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Iterate with same cards for new groupings/properties </a:t>
            </a:r>
          </a:p>
          <a:p>
            <a:pPr lvl="1">
              <a:lnSpc>
                <a:spcPct val="100000"/>
              </a:lnSpc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meeting scheduling system</a:t>
            </a:r>
          </a:p>
          <a:p>
            <a:pPr lvl="1">
              <a:defRPr/>
            </a:pPr>
            <a:r>
              <a:rPr lang="en-US" dirty="0"/>
              <a:t>Iteration 1: </a:t>
            </a:r>
            <a:r>
              <a:rPr lang="en-US" dirty="0">
                <a:solidFill>
                  <a:srgbClr val="5F5F5F"/>
                </a:solidFill>
              </a:rPr>
              <a:t> “Meeting”</a:t>
            </a:r>
            <a:r>
              <a:rPr lang="en-US" dirty="0"/>
              <a:t>,</a:t>
            </a:r>
            <a:r>
              <a:rPr lang="en-US" dirty="0">
                <a:solidFill>
                  <a:srgbClr val="5F5F5F"/>
                </a:solidFill>
              </a:rPr>
              <a:t> “Participant” </a:t>
            </a:r>
            <a:r>
              <a:rPr lang="en-US" dirty="0"/>
              <a:t>grouped together</a:t>
            </a: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dirty="0">
                <a:solidFill>
                  <a:srgbClr val="5F5F5F"/>
                </a:solidFill>
              </a:rPr>
              <a:t>     </a:t>
            </a:r>
            <a:r>
              <a:rPr lang="en-US" sz="2400" dirty="0">
                <a:solidFill>
                  <a:schemeClr val="tx2"/>
                </a:solidFill>
              </a:rPr>
              <a:t>=&gt;</a:t>
            </a:r>
            <a:r>
              <a:rPr lang="en-US" sz="2400" dirty="0">
                <a:solidFill>
                  <a:srgbClr val="5F5F5F"/>
                </a:solidFill>
              </a:rPr>
              <a:t> </a:t>
            </a:r>
            <a:r>
              <a:rPr lang="en-US" dirty="0">
                <a:solidFill>
                  <a:srgbClr val="5F5F5F"/>
                </a:solidFill>
              </a:rPr>
              <a:t> “participants shall be </a:t>
            </a:r>
            <a:r>
              <a:rPr lang="en-US" i="1" dirty="0">
                <a:solidFill>
                  <a:srgbClr val="5F5F5F"/>
                </a:solidFill>
              </a:rPr>
              <a:t>invited to</a:t>
            </a:r>
            <a:r>
              <a:rPr lang="en-US" dirty="0">
                <a:solidFill>
                  <a:srgbClr val="5F5F5F"/>
                </a:solidFill>
              </a:rPr>
              <a:t> the meeting”</a:t>
            </a:r>
          </a:p>
          <a:p>
            <a:pPr lvl="1">
              <a:defRPr/>
            </a:pPr>
            <a:r>
              <a:rPr lang="en-US" dirty="0"/>
              <a:t>Iteration 2:</a:t>
            </a:r>
            <a:r>
              <a:rPr lang="en-US" dirty="0">
                <a:solidFill>
                  <a:srgbClr val="5F5F5F"/>
                </a:solidFill>
              </a:rPr>
              <a:t> “Meeting”</a:t>
            </a:r>
            <a:r>
              <a:rPr lang="en-US" dirty="0"/>
              <a:t>,</a:t>
            </a:r>
            <a:r>
              <a:rPr lang="en-US" dirty="0">
                <a:solidFill>
                  <a:srgbClr val="5F5F5F"/>
                </a:solidFill>
              </a:rPr>
              <a:t> “Participant” </a:t>
            </a:r>
            <a:r>
              <a:rPr lang="en-US" dirty="0"/>
              <a:t>grouped together</a:t>
            </a:r>
            <a:endParaRPr lang="en-US" dirty="0">
              <a:solidFill>
                <a:srgbClr val="5F5F5F"/>
              </a:solidFill>
            </a:endParaRPr>
          </a:p>
          <a:p>
            <a:pPr lvl="1">
              <a:lnSpc>
                <a:spcPct val="70000"/>
              </a:lnSpc>
              <a:buFontTx/>
              <a:buNone/>
              <a:defRPr/>
            </a:pPr>
            <a:r>
              <a:rPr lang="en-US" dirty="0">
                <a:solidFill>
                  <a:srgbClr val="5F5F5F"/>
                </a:solidFill>
              </a:rPr>
              <a:t>     </a:t>
            </a:r>
            <a:r>
              <a:rPr lang="en-US" sz="2400" dirty="0">
                <a:solidFill>
                  <a:schemeClr val="tx2"/>
                </a:solidFill>
              </a:rPr>
              <a:t>=&gt;</a:t>
            </a:r>
            <a:r>
              <a:rPr lang="en-US" dirty="0">
                <a:solidFill>
                  <a:srgbClr val="5F5F5F"/>
                </a:solidFill>
              </a:rPr>
              <a:t>  “participant </a:t>
            </a:r>
            <a:r>
              <a:rPr lang="en-US" i="1" dirty="0">
                <a:solidFill>
                  <a:srgbClr val="5F5F5F"/>
                </a:solidFill>
              </a:rPr>
              <a:t>constraints</a:t>
            </a:r>
            <a:r>
              <a:rPr lang="en-US" dirty="0">
                <a:solidFill>
                  <a:srgbClr val="5F5F5F"/>
                </a:solidFill>
              </a:rPr>
              <a:t> for the meeting must be </a:t>
            </a:r>
            <a:r>
              <a:rPr lang="en-US" i="1" dirty="0">
                <a:solidFill>
                  <a:srgbClr val="5F5F5F"/>
                </a:solidFill>
              </a:rPr>
              <a:t>known”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-19050" y="178729"/>
            <a:ext cx="131445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600" dirty="0">
                <a:solidFill>
                  <a:schemeClr val="bg2"/>
                </a:solidFill>
                <a:effectLst/>
              </a:rPr>
              <a:t>§</a:t>
            </a:r>
            <a:r>
              <a:rPr lang="en-US" alt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en-US" sz="3600" dirty="0">
                <a:solidFill>
                  <a:schemeClr val="folHlink"/>
                </a:solidFill>
                <a:effectLst/>
              </a:rPr>
              <a:t>¨</a:t>
            </a:r>
            <a:endParaRPr lang="en-US" altLang="en-US" sz="3600" dirty="0">
              <a:solidFill>
                <a:schemeClr val="tx1"/>
              </a:solidFill>
              <a:effectLst/>
            </a:endParaRPr>
          </a:p>
          <a:p>
            <a:pPr>
              <a:lnSpc>
                <a:spcPct val="40000"/>
              </a:lnSpc>
            </a:pPr>
            <a:r>
              <a:rPr lang="en-US" altLang="en-US" sz="3600" dirty="0">
                <a:solidFill>
                  <a:schemeClr val="folHlink"/>
                </a:solidFill>
                <a:effectLst/>
              </a:rPr>
              <a:t>©</a:t>
            </a:r>
            <a:r>
              <a:rPr lang="en-US" altLang="en-US" sz="2000" dirty="0">
                <a:solidFill>
                  <a:schemeClr val="tx1"/>
                </a:solidFill>
                <a:effectLst/>
              </a:rPr>
              <a:t> </a:t>
            </a:r>
            <a:r>
              <a:rPr lang="en-US" altLang="en-US" sz="3600" dirty="0">
                <a:solidFill>
                  <a:schemeClr val="bg2"/>
                </a:solidFill>
                <a:effectLst/>
              </a:rPr>
              <a:t>ª</a:t>
            </a:r>
            <a:endParaRPr lang="en-US" alt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17410" name="Picture 2" descr="C:\Users\SAN\AppData\Local\Microsoft\Windows\Temporary Internet Files\Content.IE5\Z37HZHEI\MC90035594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5638800"/>
            <a:ext cx="11557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64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52600"/>
            <a:ext cx="3648456" cy="2895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Card sorts</a:t>
            </a:r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548490"/>
            <a:ext cx="4162425" cy="23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Card sorts</a:t>
            </a:r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162800" cy="408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4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73914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Card sorts &amp; repertory grids  (2)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90845" cy="4482611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Repertory grid</a:t>
            </a:r>
            <a:r>
              <a:rPr lang="en-US" dirty="0"/>
              <a:t>:  ask stakeholders to characterize target concept through </a:t>
            </a:r>
            <a:r>
              <a:rPr lang="en-US" b="1" dirty="0">
                <a:solidFill>
                  <a:srgbClr val="00B050"/>
                </a:solidFill>
              </a:rPr>
              <a:t>attributes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value ranges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=&gt;</a:t>
            </a:r>
            <a:r>
              <a:rPr lang="en-US" dirty="0">
                <a:solidFill>
                  <a:schemeClr val="tx1"/>
                </a:solidFill>
              </a:rPr>
              <a:t>  concept-attribute grid</a:t>
            </a:r>
            <a:endParaRPr lang="en-US" dirty="0"/>
          </a:p>
          <a:p>
            <a:pPr lvl="1">
              <a:lnSpc>
                <a:spcPct val="105000"/>
              </a:lnSpc>
              <a:spcBef>
                <a:spcPct val="40000"/>
              </a:spcBef>
              <a:buFontTx/>
              <a:buNone/>
              <a:defRPr/>
            </a:pPr>
            <a:r>
              <a:rPr lang="en-US" sz="2200" dirty="0"/>
              <a:t>e.g. </a:t>
            </a:r>
            <a:r>
              <a:rPr lang="en-US" sz="2200" dirty="0">
                <a:solidFill>
                  <a:srgbClr val="5F5F5F"/>
                </a:solidFill>
              </a:rPr>
              <a:t>(Date, </a:t>
            </a:r>
            <a:r>
              <a:rPr lang="en-US" sz="2200" i="1" dirty="0">
                <a:solidFill>
                  <a:srgbClr val="5F5F5F"/>
                </a:solidFill>
              </a:rPr>
              <a:t>Mon-Fri</a:t>
            </a:r>
            <a:r>
              <a:rPr lang="en-US" sz="2200" dirty="0">
                <a:solidFill>
                  <a:srgbClr val="5F5F5F"/>
                </a:solidFill>
              </a:rPr>
              <a:t>)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5F5F5F"/>
                </a:solidFill>
              </a:rPr>
              <a:t>(Location, </a:t>
            </a:r>
            <a:r>
              <a:rPr lang="en-US" sz="2200" i="1" dirty="0">
                <a:solidFill>
                  <a:srgbClr val="5F5F5F"/>
                </a:solidFill>
              </a:rPr>
              <a:t>Europe</a:t>
            </a:r>
            <a:r>
              <a:rPr lang="en-US" sz="2200" dirty="0">
                <a:solidFill>
                  <a:srgbClr val="5F5F5F"/>
                </a:solidFill>
              </a:rPr>
              <a:t>)</a:t>
            </a:r>
            <a:r>
              <a:rPr lang="en-US" sz="2200" dirty="0"/>
              <a:t> 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  <a:buFontTx/>
              <a:buNone/>
              <a:defRPr/>
            </a:pPr>
            <a:r>
              <a:rPr lang="en-US" sz="2200" dirty="0"/>
              <a:t>      for grid characterizing </a:t>
            </a:r>
            <a:r>
              <a:rPr lang="en-US" sz="2200" dirty="0">
                <a:solidFill>
                  <a:srgbClr val="5F5F5F"/>
                </a:solidFill>
              </a:rPr>
              <a:t>Meeting</a:t>
            </a:r>
            <a:r>
              <a:rPr lang="en-US" sz="2200" dirty="0"/>
              <a:t> concept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Conceptual laddering</a:t>
            </a:r>
            <a:r>
              <a:rPr lang="en-US" dirty="0"/>
              <a:t>:  ask stakeholders to classify target concepts along </a:t>
            </a:r>
            <a:r>
              <a:rPr lang="en-US" b="1" dirty="0">
                <a:solidFill>
                  <a:srgbClr val="FF33CC"/>
                </a:solidFill>
              </a:rPr>
              <a:t>class-subclass links</a:t>
            </a:r>
          </a:p>
          <a:p>
            <a:pPr lvl="1">
              <a:buFontTx/>
              <a:buNone/>
              <a:defRPr/>
            </a:pPr>
            <a:r>
              <a:rPr lang="en-US" sz="2200" dirty="0"/>
              <a:t>e.g.  subclasses </a:t>
            </a:r>
            <a:r>
              <a:rPr lang="en-US" sz="2200" dirty="0" err="1">
                <a:solidFill>
                  <a:srgbClr val="5F5F5F"/>
                </a:solidFill>
              </a:rPr>
              <a:t>RegularMeeting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5F5F5F"/>
                </a:solidFill>
              </a:rPr>
              <a:t>OccasionalMeeting</a:t>
            </a:r>
            <a:r>
              <a:rPr lang="en-US" sz="2200" dirty="0"/>
              <a:t> of </a:t>
            </a:r>
            <a:r>
              <a:rPr lang="en-US" sz="2200" dirty="0">
                <a:solidFill>
                  <a:srgbClr val="5F5F5F"/>
                </a:solidFill>
              </a:rPr>
              <a:t>Meeting</a:t>
            </a:r>
            <a:endParaRPr lang="en-US" sz="2200" dirty="0"/>
          </a:p>
          <a:p>
            <a:pPr>
              <a:lnSpc>
                <a:spcPct val="100000"/>
              </a:lnSpc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dirty="0"/>
              <a:t>  </a:t>
            </a:r>
            <a:r>
              <a:rPr lang="en-US" b="1" dirty="0">
                <a:solidFill>
                  <a:srgbClr val="00B0F0"/>
                </a:solidFill>
              </a:rPr>
              <a:t>Simple, cheap, easy-to-use </a:t>
            </a:r>
            <a:r>
              <a:rPr lang="en-US" dirty="0"/>
              <a:t>techniques for prompt elicitation of missing info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dirty="0"/>
              <a:t>  Results may be </a:t>
            </a:r>
            <a:r>
              <a:rPr lang="en-US" b="1" dirty="0">
                <a:solidFill>
                  <a:srgbClr val="9933FF"/>
                </a:solidFill>
              </a:rPr>
              <a:t>subjective, irrelevant, inaccurate</a:t>
            </a: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42864"/>
            <a:ext cx="1133476" cy="119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638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868362"/>
          </a:xfrm>
        </p:spPr>
        <p:txBody>
          <a:bodyPr/>
          <a:lstStyle/>
          <a:p>
            <a:r>
              <a:rPr lang="en-US" altLang="en-US" dirty="0"/>
              <a:t>Scenarios &amp; storyboards</a:t>
            </a:r>
          </a:p>
        </p:txBody>
      </p:sp>
      <p:sp>
        <p:nvSpPr>
          <p:cNvPr id="138957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553450" cy="5130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/>
              <a:t>: acquire or validate info from concrete examples through narratives 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how things are running in the system-</a:t>
            </a:r>
            <a:r>
              <a:rPr lang="en-US" i="1" dirty="0"/>
              <a:t>as-is</a:t>
            </a:r>
            <a:endParaRPr lang="en-US" dirty="0"/>
          </a:p>
          <a:p>
            <a:pPr lvl="1">
              <a:defRPr/>
            </a:pPr>
            <a:r>
              <a:rPr lang="en-US" dirty="0"/>
              <a:t>how things should be running in the system-</a:t>
            </a:r>
            <a:r>
              <a:rPr lang="en-US" i="1" dirty="0"/>
              <a:t>to-be</a:t>
            </a:r>
          </a:p>
          <a:p>
            <a:pPr lvl="1"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Storyboard</a:t>
            </a:r>
            <a:r>
              <a:rPr lang="en-US" dirty="0"/>
              <a:t>: tells a story by a sequence of snapshots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Snapshot =  sentence, sketch, slide, picture, etc.</a:t>
            </a:r>
          </a:p>
          <a:p>
            <a:pPr lvl="1">
              <a:defRPr/>
            </a:pPr>
            <a:r>
              <a:rPr lang="en-US" dirty="0"/>
              <a:t>Possibly structured with annotations: </a:t>
            </a:r>
          </a:p>
          <a:p>
            <a:pPr lvl="2">
              <a:lnSpc>
                <a:spcPct val="12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WHO are the players, WHAT happens to them, WHY this happens, WHAT IF this does / does </a:t>
            </a:r>
            <a:r>
              <a:rPr lang="en-US" i="1" dirty="0">
                <a:solidFill>
                  <a:srgbClr val="0070C0"/>
                </a:solidFill>
              </a:rPr>
              <a:t>not</a:t>
            </a:r>
            <a:r>
              <a:rPr lang="en-US" dirty="0">
                <a:solidFill>
                  <a:srgbClr val="0070C0"/>
                </a:solidFill>
              </a:rPr>
              <a:t> happen, </a:t>
            </a:r>
            <a:r>
              <a:rPr lang="en-US" dirty="0" err="1">
                <a:solidFill>
                  <a:srgbClr val="0070C0"/>
                </a:solidFill>
              </a:rPr>
              <a:t>etc</a:t>
            </a:r>
            <a:endParaRPr lang="en-US" dirty="0">
              <a:solidFill>
                <a:srgbClr val="0070C0"/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Passive</a:t>
            </a:r>
            <a:r>
              <a:rPr lang="en-US" dirty="0"/>
              <a:t> mode </a:t>
            </a:r>
            <a:r>
              <a:rPr lang="en-US" sz="2000" dirty="0"/>
              <a:t>(for validation)</a:t>
            </a:r>
            <a:r>
              <a:rPr lang="en-US" dirty="0"/>
              <a:t>: stakeholders are told the story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Active</a:t>
            </a:r>
            <a:r>
              <a:rPr lang="en-US" dirty="0"/>
              <a:t> mode </a:t>
            </a:r>
            <a:r>
              <a:rPr lang="en-US" sz="2000" dirty="0"/>
              <a:t>(for joint exploration)</a:t>
            </a:r>
            <a:r>
              <a:rPr lang="en-US" dirty="0"/>
              <a:t>: stakeholders contribute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1987151"/>
              </p:ext>
            </p:extLst>
          </p:nvPr>
        </p:nvGraphicFramePr>
        <p:xfrm>
          <a:off x="7620000" y="2667000"/>
          <a:ext cx="135013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Clip" r:id="rId3" imgW="875520" imgH="767160" progId="MS_ClipArt_Gallery.2">
                  <p:embed/>
                </p:oleObj>
              </mc:Choice>
              <mc:Fallback>
                <p:oleObj name="Clip" r:id="rId3" imgW="875520" imgH="7671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667000"/>
                        <a:ext cx="1350131" cy="14478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859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481328"/>
            <a:ext cx="6172200" cy="4525963"/>
          </a:xfrm>
        </p:spPr>
        <p:txBody>
          <a:bodyPr/>
          <a:lstStyle/>
          <a:p>
            <a:r>
              <a:rPr lang="en-US" dirty="0"/>
              <a:t>Identifying stakeholder </a:t>
            </a:r>
          </a:p>
          <a:p>
            <a:r>
              <a:rPr lang="en-US" dirty="0"/>
              <a:t>Explain Artefact-driven elicitation techniques </a:t>
            </a:r>
          </a:p>
          <a:p>
            <a:r>
              <a:rPr lang="en-US" dirty="0"/>
              <a:t>Explain Stakeholder-driven elicitation techniques</a:t>
            </a:r>
          </a:p>
          <a:p>
            <a:r>
              <a:rPr lang="en-US" dirty="0"/>
              <a:t>Understand Requirement Elicitation Process  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objectives:</a:t>
            </a:r>
            <a:endParaRPr lang="en-MY" dirty="0"/>
          </a:p>
        </p:txBody>
      </p:sp>
      <p:pic>
        <p:nvPicPr>
          <p:cNvPr id="5" name="Picture 4" descr="PE0145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1905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54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altLang="en-US" dirty="0"/>
              <a:t>Scenarios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6858000" cy="440709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Illustrate typical </a:t>
            </a:r>
            <a:r>
              <a:rPr lang="en-US" dirty="0">
                <a:solidFill>
                  <a:srgbClr val="0070C0"/>
                </a:solidFill>
              </a:rPr>
              <a:t>sequences of interaction</a:t>
            </a:r>
            <a:r>
              <a:rPr lang="en-US" dirty="0"/>
              <a:t> among system components to meet an implicit objective</a:t>
            </a:r>
          </a:p>
          <a:p>
            <a:pPr>
              <a:lnSpc>
                <a:spcPct val="140000"/>
              </a:lnSpc>
              <a:defRPr/>
            </a:pPr>
            <a:r>
              <a:rPr lang="en-US" dirty="0"/>
              <a:t>Widely used for...</a:t>
            </a:r>
          </a:p>
          <a:p>
            <a:pPr lvl="1"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explanation</a:t>
            </a:r>
            <a:r>
              <a:rPr lang="en-US" dirty="0"/>
              <a:t> of system-</a:t>
            </a:r>
            <a:r>
              <a:rPr lang="en-US" i="1" dirty="0"/>
              <a:t>as-is</a:t>
            </a:r>
            <a:endParaRPr lang="en-US" dirty="0"/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exploration</a:t>
            </a:r>
            <a:r>
              <a:rPr lang="en-US" dirty="0"/>
              <a:t> of system-</a:t>
            </a:r>
            <a:r>
              <a:rPr lang="en-US" i="1" dirty="0"/>
              <a:t>to-be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+</a:t>
            </a:r>
            <a:r>
              <a:rPr lang="en-US" dirty="0"/>
              <a:t> elicitation of further info ...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dirty="0"/>
              <a:t>   </a:t>
            </a:r>
            <a:r>
              <a:rPr lang="en-US" i="1" dirty="0">
                <a:solidFill>
                  <a:srgbClr val="00B0F0"/>
                </a:solidFill>
              </a:rPr>
              <a:t>e.g.  WHY this interaction sequence ? 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i="1" dirty="0">
                <a:solidFill>
                  <a:srgbClr val="00B0F0"/>
                </a:solidFill>
              </a:rPr>
              <a:t>           WHY among these components ?</a:t>
            </a:r>
          </a:p>
          <a:p>
            <a:pPr lvl="1">
              <a:lnSpc>
                <a:spcPct val="130000"/>
              </a:lnSpc>
              <a:defRPr/>
            </a:pPr>
            <a:r>
              <a:rPr lang="en-US" dirty="0"/>
              <a:t>specification of acceptance test cases</a:t>
            </a:r>
          </a:p>
          <a:p>
            <a:pPr>
              <a:lnSpc>
                <a:spcPct val="160000"/>
              </a:lnSpc>
              <a:defRPr/>
            </a:pPr>
            <a:r>
              <a:rPr lang="en-US" dirty="0"/>
              <a:t>Represented by text or diagram </a:t>
            </a:r>
          </a:p>
        </p:txBody>
      </p:sp>
      <p:pic>
        <p:nvPicPr>
          <p:cNvPr id="31748" name="Picture 4" descr="sequence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1600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2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71450"/>
            <a:ext cx="7205663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Scenario example: </a:t>
            </a:r>
            <a:br>
              <a:rPr lang="en-US" altLang="en-US" dirty="0"/>
            </a:br>
            <a:r>
              <a:rPr lang="en-US" altLang="en-US" dirty="0"/>
              <a:t>meeting scheduling</a:t>
            </a:r>
          </a:p>
        </p:txBody>
      </p:sp>
      <p:sp>
        <p:nvSpPr>
          <p:cNvPr id="14018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83612" cy="5424487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dirty="0">
                <a:solidFill>
                  <a:schemeClr val="tx2"/>
                </a:solidFill>
              </a:rPr>
              <a:t>1.</a:t>
            </a:r>
            <a:r>
              <a:rPr kumimoji="0" lang="en-US" sz="2000" dirty="0"/>
              <a:t>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dirty="0"/>
              <a:t> </a:t>
            </a:r>
            <a:r>
              <a:rPr kumimoji="0" lang="en-US" sz="2000" i="1" dirty="0"/>
              <a:t>asks</a:t>
            </a:r>
            <a:r>
              <a:rPr kumimoji="0" lang="en-US" sz="2000" dirty="0"/>
              <a:t>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dirty="0"/>
              <a:t> for planning a meeting within some date range. The request includes a list of desired participants.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dirty="0">
                <a:solidFill>
                  <a:schemeClr val="tx2"/>
                </a:solidFill>
              </a:rPr>
              <a:t>2.</a:t>
            </a:r>
            <a:r>
              <a:rPr kumimoji="0" lang="en-US" sz="2000" dirty="0"/>
              <a:t>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dirty="0"/>
              <a:t> checks that the initiator is entitled to do so and that the request is valid. It </a:t>
            </a:r>
            <a:r>
              <a:rPr kumimoji="0" lang="en-US" sz="2000" i="1" dirty="0"/>
              <a:t>confirms</a:t>
            </a:r>
            <a:r>
              <a:rPr kumimoji="0" lang="en-US" sz="2000" dirty="0"/>
              <a:t> to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dirty="0"/>
              <a:t> that the requested meeting is initiated.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dirty="0">
                <a:solidFill>
                  <a:schemeClr val="tx2"/>
                </a:solidFill>
              </a:rPr>
              <a:t>3.</a:t>
            </a:r>
            <a:r>
              <a:rPr kumimoji="0" lang="en-US" sz="2000" dirty="0"/>
              <a:t>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dirty="0"/>
              <a:t> </a:t>
            </a:r>
            <a:r>
              <a:rPr kumimoji="0" lang="en-US" sz="2000" i="1" dirty="0"/>
              <a:t>asks</a:t>
            </a:r>
            <a:r>
              <a:rPr kumimoji="0" lang="en-US" sz="2000" dirty="0"/>
              <a:t> all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dirty="0"/>
              <a:t>s in the submitted list to send their date and location constraints back within the prescribed date range.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dirty="0">
                <a:solidFill>
                  <a:schemeClr val="tx2"/>
                </a:solidFill>
              </a:rPr>
              <a:t>4.</a:t>
            </a:r>
            <a:r>
              <a:rPr kumimoji="0" lang="en-US" sz="2000" dirty="0"/>
              <a:t> When a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dirty="0"/>
              <a:t> </a:t>
            </a:r>
            <a:r>
              <a:rPr kumimoji="0" lang="en-US" sz="2000" i="1" dirty="0"/>
              <a:t>returns</a:t>
            </a:r>
            <a:r>
              <a:rPr kumimoji="0" lang="en-US" sz="2000" dirty="0"/>
              <a:t> her constraints,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dirty="0"/>
              <a:t> validates them (e.g., with respect to the prescribed date range).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It</a:t>
            </a:r>
            <a:r>
              <a:rPr kumimoji="0" lang="en-US" sz="2000" dirty="0"/>
              <a:t> </a:t>
            </a:r>
            <a:r>
              <a:rPr kumimoji="0" lang="en-US" sz="2000" i="1" dirty="0"/>
              <a:t>confirms</a:t>
            </a:r>
            <a:r>
              <a:rPr kumimoji="0" lang="en-US" sz="2000" dirty="0"/>
              <a:t> to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dirty="0"/>
              <a:t> that the constraints have been safely received.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dirty="0">
                <a:solidFill>
                  <a:schemeClr val="tx2"/>
                </a:solidFill>
              </a:rPr>
              <a:t>5.</a:t>
            </a:r>
            <a:r>
              <a:rPr kumimoji="0" lang="en-US" sz="2000" dirty="0"/>
              <a:t> Once all valid constraints are </a:t>
            </a:r>
            <a:r>
              <a:rPr kumimoji="0" lang="en-US" sz="2000" i="1" dirty="0"/>
              <a:t>received</a:t>
            </a:r>
            <a:r>
              <a:rPr kumimoji="0" lang="en-US" sz="2000" dirty="0"/>
              <a:t>,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dirty="0"/>
              <a:t> determines a meeting date and location that fit them.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0" lang="en-US" sz="2000" dirty="0">
                <a:solidFill>
                  <a:schemeClr val="tx2"/>
                </a:solidFill>
              </a:rPr>
              <a:t>6.</a:t>
            </a:r>
            <a:r>
              <a:rPr kumimoji="0" lang="en-US" sz="2000" dirty="0"/>
              <a:t>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scheduler</a:t>
            </a:r>
            <a:r>
              <a:rPr kumimoji="0" lang="en-US" sz="2000" dirty="0"/>
              <a:t> </a:t>
            </a:r>
            <a:r>
              <a:rPr kumimoji="0" lang="en-US" sz="2000" i="1" dirty="0"/>
              <a:t>notifies</a:t>
            </a:r>
            <a:r>
              <a:rPr kumimoji="0" lang="en-US" sz="2000" dirty="0"/>
              <a:t> the scheduled meeting date and location to the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initiator</a:t>
            </a:r>
            <a:r>
              <a:rPr kumimoji="0" lang="en-US" sz="2000" dirty="0"/>
              <a:t> and to all invited </a:t>
            </a:r>
            <a:r>
              <a:rPr kumimoji="0"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participant</a:t>
            </a:r>
            <a:r>
              <a:rPr kumimoji="0" lang="en-US" sz="2000" dirty="0"/>
              <a:t>s</a:t>
            </a:r>
            <a:endParaRPr kumimoji="0"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190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399" y="152400"/>
            <a:ext cx="7048857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Types of scenario</a:t>
            </a:r>
          </a:p>
        </p:txBody>
      </p:sp>
      <p:sp>
        <p:nvSpPr>
          <p:cNvPr id="140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725" y="1236663"/>
            <a:ext cx="8699500" cy="49784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</a:t>
            </a:r>
            <a:r>
              <a:rPr lang="en-US" dirty="0"/>
              <a:t> scenario </a:t>
            </a:r>
            <a:r>
              <a:rPr lang="en-US" sz="2000" dirty="0"/>
              <a:t>=</a:t>
            </a:r>
            <a:r>
              <a:rPr lang="en-US" dirty="0"/>
              <a:t> one behavior the system should cover (example)</a:t>
            </a:r>
          </a:p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lang="en-US" dirty="0"/>
              <a:t> scenario = one behavior the system should exclude (counter-example), </a:t>
            </a:r>
            <a:r>
              <a:rPr lang="en-US" sz="2000" dirty="0"/>
              <a:t>e.g.</a:t>
            </a:r>
            <a:endParaRPr lang="en-US" dirty="0"/>
          </a:p>
          <a:p>
            <a:pPr lvl="1">
              <a:buFontTx/>
              <a:buNone/>
              <a:defRPr/>
            </a:pPr>
            <a:r>
              <a:rPr lang="en-US" sz="2000" dirty="0">
                <a:solidFill>
                  <a:srgbClr val="5F5F5F"/>
                </a:solidFill>
              </a:rPr>
              <a:t>1. A participant returns a list of constraints covering all dates within the given date range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solidFill>
                  <a:srgbClr val="5F5F5F"/>
                </a:solidFill>
              </a:rPr>
              <a:t>2. The scheduler forwards this message to all participants asking them for alternative constraints within extended date range</a:t>
            </a:r>
            <a:endParaRPr lang="en-US" sz="2000" dirty="0"/>
          </a:p>
          <a:p>
            <a:pPr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Normal</a:t>
            </a:r>
            <a:r>
              <a:rPr lang="en-US" dirty="0"/>
              <a:t> scenario:  everything proceeds as expected</a:t>
            </a:r>
          </a:p>
          <a:p>
            <a:pPr>
              <a:spcBef>
                <a:spcPct val="3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Abnormal</a:t>
            </a:r>
            <a:r>
              <a:rPr lang="en-US" dirty="0"/>
              <a:t> scenario = a desired interaction sequence in exception situation </a:t>
            </a:r>
            <a:r>
              <a:rPr lang="en-US" sz="2000" dirty="0"/>
              <a:t>(still positive)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e.g. </a:t>
            </a:r>
            <a:r>
              <a:rPr lang="en-US" dirty="0">
                <a:solidFill>
                  <a:srgbClr val="5F5F5F"/>
                </a:solidFill>
              </a:rPr>
              <a:t>meeting initiator not authorized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en-US" dirty="0">
                <a:solidFill>
                  <a:srgbClr val="5F5F5F"/>
                </a:solidFill>
              </a:rPr>
              <a:t>      participant constraints not valid</a:t>
            </a:r>
            <a:endParaRPr lang="en-US" dirty="0"/>
          </a:p>
        </p:txBody>
      </p:sp>
      <p:pic>
        <p:nvPicPr>
          <p:cNvPr id="33796" name="Picture 4" descr="sequence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" y="71438"/>
            <a:ext cx="14935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6245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94227"/>
            <a:ext cx="7162800" cy="1143000"/>
          </a:xfrm>
          <a:noFill/>
        </p:spPr>
        <p:txBody>
          <a:bodyPr>
            <a:normAutofit/>
          </a:bodyPr>
          <a:lstStyle/>
          <a:p>
            <a:r>
              <a:rPr lang="en-US" altLang="en-US" sz="3200" dirty="0"/>
              <a:t>Scenarios: pros &amp; cons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52513"/>
            <a:ext cx="8769350" cy="5567362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100" dirty="0"/>
              <a:t>  Concrete examples/counter-examples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100" dirty="0"/>
              <a:t>  Narrative style (appealing to stakeholders)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100" dirty="0"/>
              <a:t>  Yield animation sequences, acceptance test cases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en-US" sz="2100" dirty="0"/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100" dirty="0"/>
              <a:t>  Inherently partial  (-test coverage problem)</a:t>
            </a:r>
          </a:p>
          <a:p>
            <a:pPr>
              <a:lnSpc>
                <a:spcPct val="10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100" dirty="0"/>
              <a:t>  Potential over specification:  unnecessary sequencing, premature software-environment boundary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100" dirty="0"/>
              <a:t>  May contain irrelevant details, incompatible granularities from different stakeholders 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endParaRPr lang="en-US" altLang="en-US" sz="21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4820" name="Picture 5" descr="sequence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1438"/>
            <a:ext cx="1187450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57514" y="4876800"/>
            <a:ext cx="6705600" cy="134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Concrete scenarios naturally jump in anyway... </a:t>
            </a:r>
          </a:p>
          <a:p>
            <a:pPr algn="ctr">
              <a:spcBef>
                <a:spcPct val="20000"/>
              </a:spcBef>
              <a:buFont typeface="Wingdings" pitchFamily="2" charset="2"/>
              <a:buNone/>
            </a:pPr>
            <a:endParaRPr lang="en-US" altLang="en-US" sz="22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50000"/>
              </a:lnSpc>
              <a:buFont typeface="Wingdings" pitchFamily="2" charset="2"/>
              <a:buNone/>
            </a:pPr>
            <a:r>
              <a:rPr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Invaluable as initial elicitation vehicles</a:t>
            </a:r>
          </a:p>
          <a:p>
            <a:endParaRPr lang="en-MY" sz="2200" dirty="0"/>
          </a:p>
        </p:txBody>
      </p:sp>
      <p:pic>
        <p:nvPicPr>
          <p:cNvPr id="17410" name="Picture 2" descr="C:\Users\SAN\AppData\Local\Microsoft\Windows\Temporary Internet Files\Content.IE5\K3CFTSB4\dglxasset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62552"/>
            <a:ext cx="106680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0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799" y="228600"/>
            <a:ext cx="6715125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Prototypes &amp; mock-ups</a:t>
            </a:r>
          </a:p>
        </p:txBody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066800"/>
            <a:ext cx="79248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/>
              <a:t>: check </a:t>
            </a:r>
            <a:r>
              <a:rPr lang="en-US" dirty="0" err="1"/>
              <a:t>req</a:t>
            </a:r>
            <a:r>
              <a:rPr lang="en-US" dirty="0"/>
              <a:t> adequacy from direct user feedback, by showing reduced sketch of software-to-be in action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focus on unclear, hard-to-formulate </a:t>
            </a:r>
            <a:r>
              <a:rPr lang="en-US" dirty="0" err="1"/>
              <a:t>reqs</a:t>
            </a:r>
            <a:r>
              <a:rPr lang="en-US" dirty="0"/>
              <a:t> to elicit further</a:t>
            </a:r>
          </a:p>
          <a:p>
            <a:pPr marL="393192" lvl="1" indent="0">
              <a:lnSpc>
                <a:spcPct val="100000"/>
              </a:lnSpc>
              <a:buNone/>
              <a:defRPr/>
            </a:pP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quick implementation of some aspects ...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Functional</a:t>
            </a:r>
            <a:r>
              <a:rPr lang="en-US" dirty="0"/>
              <a:t> proto:  focus on specific functional </a:t>
            </a:r>
            <a:r>
              <a:rPr lang="en-US" dirty="0" err="1"/>
              <a:t>reqs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  e.g.  </a:t>
            </a:r>
            <a:r>
              <a:rPr lang="en-US" dirty="0">
                <a:solidFill>
                  <a:srgbClr val="5F5F5F"/>
                </a:solidFill>
              </a:rPr>
              <a:t>initiating meeting</a:t>
            </a:r>
            <a:r>
              <a:rPr lang="en-US" dirty="0"/>
              <a:t>, </a:t>
            </a:r>
            <a:r>
              <a:rPr lang="en-US" dirty="0">
                <a:solidFill>
                  <a:srgbClr val="5F5F5F"/>
                </a:solidFill>
              </a:rPr>
              <a:t>gathering participant constraints</a:t>
            </a:r>
            <a:endParaRPr lang="en-US" dirty="0"/>
          </a:p>
          <a:p>
            <a:pPr lvl="1">
              <a:spcBef>
                <a:spcPct val="40000"/>
              </a:spcBef>
              <a:defRPr/>
            </a:pPr>
            <a:r>
              <a:rPr lang="en-US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User interface</a:t>
            </a:r>
            <a:r>
              <a:rPr lang="en-US" dirty="0">
                <a:solidFill>
                  <a:srgbClr val="FF33CC"/>
                </a:solidFill>
              </a:rPr>
              <a:t> </a:t>
            </a:r>
            <a:r>
              <a:rPr lang="en-US" dirty="0"/>
              <a:t>proto: focus on usability by showing input-output forms, dialog patterns  </a:t>
            </a:r>
          </a:p>
          <a:p>
            <a:pPr lvl="2">
              <a:lnSpc>
                <a:spcPct val="90000"/>
              </a:lnSpc>
              <a:defRPr/>
            </a:pPr>
            <a:r>
              <a:rPr lang="en-US" dirty="0"/>
              <a:t>  e.g.  </a:t>
            </a:r>
            <a:r>
              <a:rPr lang="en-US" dirty="0">
                <a:solidFill>
                  <a:srgbClr val="5F5F5F"/>
                </a:solidFill>
              </a:rPr>
              <a:t>static/dynamic interaction to get participant constraints</a:t>
            </a:r>
          </a:p>
          <a:p>
            <a:pPr marL="630936" lvl="2" indent="0"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spcBef>
                <a:spcPct val="50000"/>
              </a:spcBef>
              <a:defRPr/>
            </a:pPr>
            <a:r>
              <a:rPr lang="en-US" dirty="0"/>
              <a:t>Quick implementation: by use of very high-level programming language, executable spec language, generic services, ...</a:t>
            </a:r>
          </a:p>
        </p:txBody>
      </p:sp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3188"/>
            <a:ext cx="1487488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111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85738"/>
            <a:ext cx="7129463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Requirements prototyping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11" y="4953000"/>
            <a:ext cx="8970963" cy="12192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Mock-up</a:t>
            </a:r>
            <a:r>
              <a:rPr lang="en-US" dirty="0"/>
              <a:t>: proto is thrown away (product = adequate </a:t>
            </a:r>
            <a:r>
              <a:rPr lang="en-US" dirty="0" err="1"/>
              <a:t>reqs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Evolutionary proto</a:t>
            </a:r>
            <a:r>
              <a:rPr lang="en-US" dirty="0"/>
              <a:t>: transformed towards efficient code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7638"/>
            <a:ext cx="14874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69" name="Group 33"/>
          <p:cNvGrpSpPr>
            <a:grpSpLocks/>
          </p:cNvGrpSpPr>
          <p:nvPr/>
        </p:nvGrpSpPr>
        <p:grpSpPr bwMode="auto">
          <a:xfrm>
            <a:off x="3124200" y="1060450"/>
            <a:ext cx="3505104" cy="3816350"/>
            <a:chOff x="1432" y="668"/>
            <a:chExt cx="2775" cy="2686"/>
          </a:xfrm>
        </p:grpSpPr>
        <p:sp>
          <p:nvSpPr>
            <p:cNvPr id="1404934" name="AutoShape 6"/>
            <p:cNvSpPr>
              <a:spLocks noChangeArrowheads="1"/>
            </p:cNvSpPr>
            <p:nvPr/>
          </p:nvSpPr>
          <p:spPr bwMode="auto">
            <a:xfrm>
              <a:off x="1623" y="1297"/>
              <a:ext cx="1133" cy="3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1695" y="1303"/>
              <a:ext cx="111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Elaborate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8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1800" dirty="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37" name="AutoShape 9"/>
            <p:cNvSpPr>
              <a:spLocks noChangeArrowheads="1"/>
            </p:cNvSpPr>
            <p:nvPr/>
          </p:nvSpPr>
          <p:spPr bwMode="auto">
            <a:xfrm>
              <a:off x="2923" y="1297"/>
              <a:ext cx="1132" cy="383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2994" y="1303"/>
              <a:ext cx="121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Prototype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8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1800" dirty="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40" name="AutoShape 12"/>
            <p:cNvSpPr>
              <a:spLocks noChangeArrowheads="1"/>
            </p:cNvSpPr>
            <p:nvPr/>
          </p:nvSpPr>
          <p:spPr bwMode="auto">
            <a:xfrm>
              <a:off x="2136" y="2183"/>
              <a:ext cx="1514" cy="38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36876" name="Text Box 13"/>
            <p:cNvSpPr txBox="1">
              <a:spLocks noChangeArrowheads="1"/>
            </p:cNvSpPr>
            <p:nvPr/>
          </p:nvSpPr>
          <p:spPr bwMode="auto">
            <a:xfrm>
              <a:off x="2214" y="2198"/>
              <a:ext cx="1653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Demonstrate proto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altLang="en-US" sz="18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&amp; get feedback</a:t>
              </a:r>
              <a:endParaRPr lang="en-US" altLang="en-US" sz="1800" dirty="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42" name="Oval 14"/>
            <p:cNvSpPr>
              <a:spLocks noChangeArrowheads="1"/>
            </p:cNvSpPr>
            <p:nvPr/>
          </p:nvSpPr>
          <p:spPr bwMode="auto">
            <a:xfrm>
              <a:off x="2806" y="668"/>
              <a:ext cx="131" cy="12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404943" name="Line 15"/>
            <p:cNvSpPr>
              <a:spLocks noChangeShapeType="1"/>
            </p:cNvSpPr>
            <p:nvPr/>
          </p:nvSpPr>
          <p:spPr bwMode="auto">
            <a:xfrm>
              <a:off x="2124" y="1046"/>
              <a:ext cx="146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4" name="Line 16"/>
            <p:cNvSpPr>
              <a:spLocks noChangeShapeType="1"/>
            </p:cNvSpPr>
            <p:nvPr/>
          </p:nvSpPr>
          <p:spPr bwMode="auto">
            <a:xfrm>
              <a:off x="2875" y="729"/>
              <a:ext cx="0" cy="2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5" name="Line 17"/>
            <p:cNvSpPr>
              <a:spLocks noChangeShapeType="1"/>
            </p:cNvSpPr>
            <p:nvPr/>
          </p:nvSpPr>
          <p:spPr bwMode="auto">
            <a:xfrm>
              <a:off x="2243" y="1046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6" name="Line 18"/>
            <p:cNvSpPr>
              <a:spLocks noChangeShapeType="1"/>
            </p:cNvSpPr>
            <p:nvPr/>
          </p:nvSpPr>
          <p:spPr bwMode="auto">
            <a:xfrm>
              <a:off x="2124" y="1942"/>
              <a:ext cx="1466" cy="0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7" name="Line 19"/>
            <p:cNvSpPr>
              <a:spLocks noChangeShapeType="1"/>
            </p:cNvSpPr>
            <p:nvPr/>
          </p:nvSpPr>
          <p:spPr bwMode="auto">
            <a:xfrm>
              <a:off x="3459" y="1068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8" name="Line 20"/>
            <p:cNvSpPr>
              <a:spLocks noChangeShapeType="1"/>
            </p:cNvSpPr>
            <p:nvPr/>
          </p:nvSpPr>
          <p:spPr bwMode="auto">
            <a:xfrm>
              <a:off x="2243" y="1680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49" name="Line 21"/>
            <p:cNvSpPr>
              <a:spLocks noChangeShapeType="1"/>
            </p:cNvSpPr>
            <p:nvPr/>
          </p:nvSpPr>
          <p:spPr bwMode="auto">
            <a:xfrm>
              <a:off x="3459" y="1691"/>
              <a:ext cx="0" cy="2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0" name="Line 22"/>
            <p:cNvSpPr>
              <a:spLocks noChangeShapeType="1"/>
            </p:cNvSpPr>
            <p:nvPr/>
          </p:nvSpPr>
          <p:spPr bwMode="auto">
            <a:xfrm>
              <a:off x="2887" y="1942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1" name="AutoShape 23"/>
            <p:cNvSpPr>
              <a:spLocks noChangeArrowheads="1"/>
            </p:cNvSpPr>
            <p:nvPr/>
          </p:nvSpPr>
          <p:spPr bwMode="auto">
            <a:xfrm>
              <a:off x="2720" y="2795"/>
              <a:ext cx="298" cy="207"/>
            </a:xfrm>
            <a:prstGeom prst="flowChartDecision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04952" name="Line 24"/>
            <p:cNvSpPr>
              <a:spLocks noChangeShapeType="1"/>
            </p:cNvSpPr>
            <p:nvPr/>
          </p:nvSpPr>
          <p:spPr bwMode="auto">
            <a:xfrm>
              <a:off x="2875" y="2565"/>
              <a:ext cx="0" cy="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3" name="Line 25"/>
            <p:cNvSpPr>
              <a:spLocks noChangeShapeType="1"/>
            </p:cNvSpPr>
            <p:nvPr/>
          </p:nvSpPr>
          <p:spPr bwMode="auto">
            <a:xfrm>
              <a:off x="2863" y="3002"/>
              <a:ext cx="0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4" name="Text Box 26"/>
            <p:cNvSpPr txBox="1">
              <a:spLocks noChangeArrowheads="1"/>
            </p:cNvSpPr>
            <p:nvPr/>
          </p:nvSpPr>
          <p:spPr bwMode="auto">
            <a:xfrm>
              <a:off x="2830" y="2966"/>
              <a:ext cx="10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[ Proto_OK ]</a:t>
              </a:r>
              <a:endParaRPr lang="en-US" sz="18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55" name="Text Box 27"/>
            <p:cNvSpPr txBox="1">
              <a:spLocks noChangeArrowheads="1"/>
            </p:cNvSpPr>
            <p:nvPr/>
          </p:nvSpPr>
          <p:spPr bwMode="auto">
            <a:xfrm>
              <a:off x="1495" y="2675"/>
              <a:ext cx="123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spcBef>
                  <a:spcPct val="0"/>
                </a:spcBef>
                <a:defRPr/>
              </a:pP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[</a:t>
              </a:r>
              <a:r>
                <a:rPr lang="en-US" sz="1800">
                  <a:solidFill>
                    <a:srgbClr val="0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</a:t>
              </a:r>
              <a:r>
                <a:rPr lang="en-US" sz="1800" b="1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not</a:t>
              </a:r>
              <a:r>
                <a:rPr lang="en-US" sz="18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 Proto_OK ]</a:t>
              </a:r>
              <a:endParaRPr lang="en-US" sz="200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04956" name="Line 28"/>
            <p:cNvSpPr>
              <a:spLocks noChangeShapeType="1"/>
            </p:cNvSpPr>
            <p:nvPr/>
          </p:nvSpPr>
          <p:spPr bwMode="auto">
            <a:xfrm rot="5400000">
              <a:off x="2082" y="2233"/>
              <a:ext cx="0" cy="12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7" name="Line 29"/>
            <p:cNvSpPr>
              <a:spLocks noChangeShapeType="1"/>
            </p:cNvSpPr>
            <p:nvPr/>
          </p:nvSpPr>
          <p:spPr bwMode="auto">
            <a:xfrm rot="10800000">
              <a:off x="1432" y="873"/>
              <a:ext cx="6" cy="199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4958" name="Line 30"/>
            <p:cNvSpPr>
              <a:spLocks noChangeShapeType="1"/>
            </p:cNvSpPr>
            <p:nvPr/>
          </p:nvSpPr>
          <p:spPr bwMode="auto">
            <a:xfrm rot="16200000">
              <a:off x="2148" y="162"/>
              <a:ext cx="0" cy="14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894" name="Text Box 31"/>
            <p:cNvSpPr txBox="1">
              <a:spLocks noChangeArrowheads="1"/>
            </p:cNvSpPr>
            <p:nvPr/>
          </p:nvSpPr>
          <p:spPr bwMode="auto">
            <a:xfrm>
              <a:off x="2565" y="3140"/>
              <a:ext cx="60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dirty="0">
                  <a:solidFill>
                    <a:srgbClr val="000080"/>
                  </a:solidFill>
                  <a:effectLst/>
                  <a:latin typeface="Arial" pitchFamily="34" charset="0"/>
                </a:rPr>
                <a:t>…</a:t>
              </a:r>
              <a:endParaRPr lang="en-US" altLang="en-US" sz="1000" dirty="0">
                <a:solidFill>
                  <a:srgbClr val="000080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1411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3838"/>
            <a:ext cx="7897812" cy="762000"/>
          </a:xfrm>
          <a:noFill/>
        </p:spPr>
        <p:txBody>
          <a:bodyPr>
            <a:noAutofit/>
          </a:bodyPr>
          <a:lstStyle/>
          <a:p>
            <a:r>
              <a:rPr lang="en-US" altLang="en-US" sz="3200" dirty="0"/>
              <a:t>Prototypes &amp; mock-ups:  pros &amp; cons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066800"/>
            <a:ext cx="8883650" cy="5567363"/>
          </a:xfrm>
          <a:noFill/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100" dirty="0"/>
              <a:t>  Concrete flavor of what the software will look like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100" dirty="0"/>
              <a:t>     </a:t>
            </a:r>
            <a:r>
              <a:rPr lang="en-US" altLang="en-US" sz="2100" dirty="0">
                <a:solidFill>
                  <a:schemeClr val="tx2"/>
                </a:solidFill>
              </a:rPr>
              <a:t>=&gt;</a:t>
            </a:r>
            <a:r>
              <a:rPr lang="en-US" altLang="en-US" sz="2100" dirty="0"/>
              <a:t>  clarify </a:t>
            </a:r>
            <a:r>
              <a:rPr lang="en-US" altLang="en-US" sz="2100" dirty="0" err="1"/>
              <a:t>reqs</a:t>
            </a:r>
            <a:r>
              <a:rPr lang="en-US" altLang="en-US" sz="2100" dirty="0"/>
              <a:t>, elicit hidden ones, improve  adequacy, understand implications, ...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100" dirty="0"/>
              <a:t>  Other uses:  user training, integration testing, ...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</a:pPr>
            <a:endParaRPr lang="en-US" altLang="en-US" sz="2100" dirty="0"/>
          </a:p>
          <a:p>
            <a:pPr>
              <a:lnSpc>
                <a:spcPct val="17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100" dirty="0"/>
              <a:t>  Does not cover all aspects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100" dirty="0"/>
              <a:t>missing functionalities</a:t>
            </a:r>
          </a:p>
          <a:p>
            <a:pPr lvl="1">
              <a:spcBef>
                <a:spcPct val="20000"/>
              </a:spcBef>
            </a:pPr>
            <a:r>
              <a:rPr lang="en-US" altLang="en-US" sz="2100" dirty="0"/>
              <a:t>ignores important non-functional </a:t>
            </a:r>
            <a:r>
              <a:rPr lang="en-US" altLang="en-US" sz="2100" dirty="0" err="1"/>
              <a:t>reqs</a:t>
            </a:r>
            <a:r>
              <a:rPr lang="en-US" altLang="en-US" sz="2100" dirty="0"/>
              <a:t> (performance, cost, ...)</a:t>
            </a:r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100" dirty="0"/>
              <a:t>  Can be misleading, set expectations too high</a:t>
            </a: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100" dirty="0"/>
              <a:t>  ‘Quick-and-dirty’ code, hard to reuse for </a:t>
            </a:r>
            <a:r>
              <a:rPr lang="en-US" altLang="en-US" sz="2100" dirty="0" err="1"/>
              <a:t>sw</a:t>
            </a:r>
            <a:r>
              <a:rPr lang="en-US" altLang="en-US" sz="2100" dirty="0"/>
              <a:t> development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1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100" dirty="0"/>
              <a:t>  Potential inconsistencies between modified code and </a:t>
            </a:r>
            <a:r>
              <a:rPr lang="en-US" altLang="en-US" sz="2100"/>
              <a:t>documented requirements</a:t>
            </a:r>
            <a:endParaRPr lang="en-US" altLang="en-US" sz="2100" dirty="0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147638"/>
            <a:ext cx="1358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SAN\AppData\Local\Microsoft\Windows\Temporary Internet Files\Content.IE5\9I2ZGI9E\MC90007874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416" y="1787952"/>
            <a:ext cx="788368" cy="116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SAN\AppData\Local\Microsoft\Windows\Temporary Internet Files\Content.IE5\9I2ZGI9E\MC900383564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307" y="5486400"/>
            <a:ext cx="61447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54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57163"/>
            <a:ext cx="7358063" cy="762000"/>
          </a:xfrm>
        </p:spPr>
        <p:txBody>
          <a:bodyPr/>
          <a:lstStyle/>
          <a:p>
            <a:r>
              <a:rPr lang="en-US" altLang="en-US" sz="3200" dirty="0"/>
              <a:t>Knowledge</a:t>
            </a:r>
            <a:r>
              <a:rPr lang="en-US" altLang="en-US" dirty="0"/>
              <a:t> reuse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001000" cy="51054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/>
              <a:t>: speed up elicitation by </a:t>
            </a:r>
            <a:r>
              <a:rPr lang="en-US" dirty="0">
                <a:solidFill>
                  <a:srgbClr val="FF0000"/>
                </a:solidFill>
              </a:rPr>
              <a:t>reuse of knowledge </a:t>
            </a: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experience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related systems</a:t>
            </a:r>
          </a:p>
          <a:p>
            <a:pPr lvl="1">
              <a:spcBef>
                <a:spcPct val="15000"/>
              </a:spcBef>
              <a:defRPr/>
            </a:pPr>
            <a:r>
              <a:rPr lang="en-US" dirty="0" err="1"/>
              <a:t>Eg</a:t>
            </a:r>
            <a:r>
              <a:rPr lang="en-US" dirty="0"/>
              <a:t>: knowledge about similar organization, domain, problem world: requirements, assumptions, ...</a:t>
            </a:r>
          </a:p>
          <a:p>
            <a:pPr lvl="1">
              <a:spcBef>
                <a:spcPct val="15000"/>
              </a:spcBef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General reuse process:</a:t>
            </a:r>
          </a:p>
          <a:p>
            <a:pPr lvl="1">
              <a:buFontTx/>
              <a:buNone/>
              <a:defRPr/>
            </a:pPr>
            <a:r>
              <a:rPr lang="en-US" dirty="0"/>
              <a:t>1. </a:t>
            </a:r>
            <a:r>
              <a:rPr lang="en-US" sz="20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RETRIEVE</a:t>
            </a:r>
            <a:r>
              <a:rPr lang="en-US" dirty="0"/>
              <a:t> relevant knowledge from other systems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/>
              <a:t>2. </a:t>
            </a:r>
            <a:r>
              <a:rPr lang="en-US" sz="2000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TRANSPOSE</a:t>
            </a:r>
            <a:r>
              <a:rPr lang="en-US" dirty="0"/>
              <a:t> it to the target system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r>
              <a:rPr lang="en-US" dirty="0"/>
              <a:t>3.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VALIDATE</a:t>
            </a:r>
            <a:r>
              <a:rPr lang="en-US" dirty="0"/>
              <a:t> the result,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ADAPT</a:t>
            </a:r>
            <a:r>
              <a:rPr lang="en-US" dirty="0"/>
              <a:t> it if necessary &amp;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INTEGRATE</a:t>
            </a:r>
            <a:r>
              <a:rPr lang="en-US" dirty="0"/>
              <a:t> it with the system knowledge already acquired</a:t>
            </a:r>
          </a:p>
          <a:p>
            <a:pPr lvl="1">
              <a:lnSpc>
                <a:spcPct val="120000"/>
              </a:lnSpc>
              <a:buFontTx/>
              <a:buNone/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Transposition mechanisms: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memberOf</a:t>
            </a:r>
            <a:r>
              <a:rPr lang="en-US" sz="2000" dirty="0"/>
              <a:t>)</a:t>
            </a:r>
            <a:endParaRPr lang="en-US" dirty="0"/>
          </a:p>
          <a:p>
            <a:pPr lvl="1">
              <a:spcBef>
                <a:spcPct val="10000"/>
              </a:spcBef>
              <a:defRPr/>
            </a:pP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/>
              <a:t>(</a:t>
            </a:r>
            <a:r>
              <a:rPr lang="en-US" sz="2000" dirty="0" err="1"/>
              <a:t>subClassOf</a:t>
            </a:r>
            <a:r>
              <a:rPr lang="en-US" sz="2000" dirty="0"/>
              <a:t>) </a:t>
            </a:r>
            <a:r>
              <a:rPr lang="en-US" dirty="0"/>
              <a:t>+ feature inheritance 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>
                <a:solidFill>
                  <a:srgbClr val="99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reformulation</a:t>
            </a:r>
            <a:r>
              <a:rPr lang="en-US" dirty="0"/>
              <a:t> in vocabulary of target system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248280"/>
              </p:ext>
            </p:extLst>
          </p:nvPr>
        </p:nvGraphicFramePr>
        <p:xfrm>
          <a:off x="114300" y="71438"/>
          <a:ext cx="1439078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Clip" r:id="rId3" imgW="4763880" imgH="3297240" progId="MS_ClipArt_Gallery.2">
                  <p:embed/>
                </p:oleObj>
              </mc:Choice>
              <mc:Fallback>
                <p:oleObj name="Clip" r:id="rId3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439078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3" descr="C:\Users\SAN\AppData\Local\Microsoft\Windows\Temporary Internet Files\Content.IE5\K3CFTSB4\MM900323763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53000"/>
            <a:ext cx="1366381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99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8077199" cy="942975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Reuse of </a:t>
            </a:r>
            <a:r>
              <a:rPr lang="en-US" altLang="en-US" sz="2800" dirty="0">
                <a:solidFill>
                  <a:srgbClr val="0070C0"/>
                </a:solidFill>
              </a:rPr>
              <a:t>domain-independent knowledge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r>
              <a:rPr lang="en-US" altLang="en-US" sz="2400" dirty="0"/>
              <a:t>requirements taxonomies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8" y="1165225"/>
            <a:ext cx="8645525" cy="1209675"/>
          </a:xfrm>
        </p:spPr>
        <p:txBody>
          <a:bodyPr>
            <a:normAutofit/>
          </a:bodyPr>
          <a:lstStyle/>
          <a:p>
            <a:r>
              <a:rPr lang="en-US" altLang="en-US" sz="2100" dirty="0"/>
              <a:t>For each leaf node in available </a:t>
            </a:r>
            <a:r>
              <a:rPr lang="en-US" altLang="en-US" sz="2100" dirty="0" err="1"/>
              <a:t>req</a:t>
            </a:r>
            <a:r>
              <a:rPr lang="en-US" altLang="en-US" sz="2100" dirty="0"/>
              <a:t> taxonomies: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100" dirty="0">
                <a:solidFill>
                  <a:srgbClr val="009999"/>
                </a:solidFill>
              </a:rPr>
              <a:t>       </a:t>
            </a:r>
            <a:r>
              <a:rPr lang="en-US" altLang="en-US" sz="2100" i="1" dirty="0">
                <a:solidFill>
                  <a:srgbClr val="009999"/>
                </a:solidFill>
              </a:rPr>
              <a:t>“Is there any system-specific </a:t>
            </a:r>
            <a:r>
              <a:rPr lang="en-US" altLang="en-US" sz="2100" i="1" dirty="0" err="1">
                <a:solidFill>
                  <a:srgbClr val="009999"/>
                </a:solidFill>
              </a:rPr>
              <a:t>req</a:t>
            </a:r>
            <a:r>
              <a:rPr lang="en-US" altLang="en-US" sz="2100" i="1" dirty="0">
                <a:solidFill>
                  <a:srgbClr val="009999"/>
                </a:solidFill>
              </a:rPr>
              <a:t> instance from this class?”</a:t>
            </a:r>
            <a:endParaRPr lang="en-US" altLang="en-US" sz="2100" dirty="0">
              <a:solidFill>
                <a:srgbClr val="0099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100" dirty="0"/>
              <a:t>More specific taxonomy </a:t>
            </a:r>
            <a:r>
              <a:rPr lang="en-US" altLang="en-US" sz="2100" dirty="0">
                <a:solidFill>
                  <a:schemeClr val="tx2"/>
                </a:solidFill>
              </a:rPr>
              <a:t>=&gt;</a:t>
            </a:r>
            <a:r>
              <a:rPr lang="en-US" altLang="en-US" sz="2100" dirty="0"/>
              <a:t>  more </a:t>
            </a:r>
            <a:r>
              <a:rPr lang="en-US" altLang="en-US" sz="2100" dirty="0" err="1"/>
              <a:t>focussed</a:t>
            </a:r>
            <a:r>
              <a:rPr lang="en-US" altLang="en-US" sz="2100" dirty="0"/>
              <a:t> search</a:t>
            </a:r>
          </a:p>
        </p:txBody>
      </p:sp>
      <p:graphicFrame>
        <p:nvGraphicFramePr>
          <p:cNvPr id="409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111260"/>
              </p:ext>
            </p:extLst>
          </p:nvPr>
        </p:nvGraphicFramePr>
        <p:xfrm>
          <a:off x="685800" y="2348298"/>
          <a:ext cx="8153400" cy="271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Picture" r:id="rId3" imgW="5580360" imgH="1909440" progId="Word.Picture.8">
                  <p:embed/>
                </p:oleObj>
              </mc:Choice>
              <mc:Fallback>
                <p:oleObj name="Picture" r:id="rId3" imgW="5580360" imgH="1909440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48298"/>
                        <a:ext cx="8153400" cy="2713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5105400" y="5410199"/>
            <a:ext cx="3646488" cy="646113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 anchorCtr="1"/>
          <a:lstStyle>
            <a:lvl1pPr marL="342900" indent="-342900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mean number of meetings to</a:t>
            </a:r>
          </a:p>
          <a:p>
            <a:pPr algn="l">
              <a:lnSpc>
                <a:spcPct val="4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>
                <a:solidFill>
                  <a:srgbClr val="5F5F5F"/>
                </a:solidFill>
                <a:effectLst/>
                <a:latin typeface="Comic Sans MS" pitchFamily="66" charset="0"/>
              </a:rPr>
              <a:t>be scheduled at peak times ?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1437006" y="4902199"/>
            <a:ext cx="3502025" cy="1310596"/>
          </a:xfrm>
          <a:prstGeom prst="rect">
            <a:avLst/>
          </a:prstGeom>
          <a:noFill/>
          <a:ln w="9525">
            <a:solidFill>
              <a:srgbClr val="5F5F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 anchorCtr="1"/>
          <a:lstStyle>
            <a:lvl1pPr marL="342900" indent="-342900"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 algn="l">
              <a:lnSpc>
                <a:spcPct val="11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5F5F5F"/>
                </a:solidFill>
                <a:effectLst/>
                <a:latin typeface="Comic Sans MS" pitchFamily="66" charset="0"/>
              </a:rPr>
              <a:t>response time for ...</a:t>
            </a:r>
          </a:p>
          <a:p>
            <a:pPr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5F5F5F"/>
                </a:solidFill>
                <a:effectLst/>
                <a:latin typeface="Comic Sans MS" pitchFamily="66" charset="0"/>
              </a:rPr>
              <a:t>participant constraints ?</a:t>
            </a:r>
          </a:p>
          <a:p>
            <a:pPr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5F5F5F"/>
                </a:solidFill>
                <a:effectLst/>
                <a:latin typeface="Comic Sans MS" pitchFamily="66" charset="0"/>
              </a:rPr>
              <a:t>meeting scheduling ?</a:t>
            </a:r>
          </a:p>
          <a:p>
            <a:pPr algn="l"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en-US" sz="2000" dirty="0">
                <a:solidFill>
                  <a:srgbClr val="5F5F5F"/>
                </a:solidFill>
                <a:effectLst/>
                <a:latin typeface="Comic Sans MS" pitchFamily="66" charset="0"/>
              </a:rPr>
              <a:t>meeting notification ?</a:t>
            </a:r>
          </a:p>
        </p:txBody>
      </p:sp>
      <p:sp>
        <p:nvSpPr>
          <p:cNvPr id="1406984" name="Oval 8"/>
          <p:cNvSpPr>
            <a:spLocks noChangeArrowheads="1"/>
          </p:cNvSpPr>
          <p:nvPr/>
        </p:nvSpPr>
        <p:spPr bwMode="auto">
          <a:xfrm>
            <a:off x="3007519" y="3470275"/>
            <a:ext cx="1906587" cy="47625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4914106" y="3946525"/>
            <a:ext cx="2628900" cy="476250"/>
          </a:xfrm>
          <a:prstGeom prst="ellipse">
            <a:avLst/>
          </a:prstGeom>
          <a:noFill/>
          <a:ln w="28575" cap="sq">
            <a:solidFill>
              <a:schemeClr val="hlink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6986" name="Line 10"/>
          <p:cNvSpPr>
            <a:spLocks noChangeShapeType="1"/>
          </p:cNvSpPr>
          <p:nvPr/>
        </p:nvSpPr>
        <p:spPr bwMode="auto">
          <a:xfrm flipV="1">
            <a:off x="2819400" y="3946524"/>
            <a:ext cx="1140811" cy="955675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06987" name="Line 11"/>
          <p:cNvSpPr>
            <a:spLocks noChangeShapeType="1"/>
          </p:cNvSpPr>
          <p:nvPr/>
        </p:nvSpPr>
        <p:spPr bwMode="auto">
          <a:xfrm flipH="1" flipV="1">
            <a:off x="6400798" y="4495798"/>
            <a:ext cx="76201" cy="914401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GB"/>
          </a:p>
        </p:txBody>
      </p:sp>
      <p:graphicFrame>
        <p:nvGraphicFramePr>
          <p:cNvPr id="4099" name="Object 12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Clip" r:id="rId5" imgW="4763880" imgH="3297240" progId="MS_ClipArt_Gallery.2">
                  <p:embed/>
                </p:oleObj>
              </mc:Choice>
              <mc:Fallback>
                <p:oleObj name="Clip" r:id="rId5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825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42900"/>
            <a:ext cx="7739063" cy="762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/>
              <a:t>Reuse of </a:t>
            </a:r>
            <a:r>
              <a:rPr lang="en-US" altLang="en-US" sz="2800" dirty="0">
                <a:solidFill>
                  <a:srgbClr val="0070C0"/>
                </a:solidFill>
              </a:rPr>
              <a:t>domain-independent knowledge</a:t>
            </a:r>
            <a:r>
              <a:rPr lang="en-US" altLang="en-US" sz="2800" dirty="0"/>
              <a:t>:</a:t>
            </a:r>
            <a:br>
              <a:rPr lang="en-US" altLang="en-US" sz="2800" dirty="0"/>
            </a:br>
            <a:r>
              <a:rPr lang="en-US" altLang="en-US" sz="2400" dirty="0"/>
              <a:t>RD meta-model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93150" cy="20462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RD meta-model</a:t>
            </a:r>
            <a:r>
              <a:rPr lang="en-US" dirty="0"/>
              <a:t> = 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concepts &amp; relationships </a:t>
            </a:r>
            <a:r>
              <a:rPr lang="en-US" dirty="0"/>
              <a:t>in terms of which RD items are captured</a:t>
            </a:r>
            <a:endParaRPr lang="en-US" dirty="0">
              <a:solidFill>
                <a:srgbClr val="009999"/>
              </a:solidFill>
            </a:endParaRPr>
          </a:p>
          <a:p>
            <a:pPr>
              <a:lnSpc>
                <a:spcPct val="100000"/>
              </a:lnSpc>
              <a:spcBef>
                <a:spcPct val="60000"/>
              </a:spcBef>
              <a:defRPr/>
            </a:pPr>
            <a:r>
              <a:rPr lang="en-US" dirty="0"/>
              <a:t>Elicitation by meta-model traversal</a:t>
            </a:r>
          </a:p>
          <a:p>
            <a:pPr>
              <a:spcBef>
                <a:spcPct val="60000"/>
              </a:spcBef>
              <a:defRPr/>
            </a:pPr>
            <a:r>
              <a:rPr lang="en-US" dirty="0"/>
              <a:t>RD items are acquired as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instantiations</a:t>
            </a:r>
            <a:r>
              <a:rPr lang="en-US" dirty="0"/>
              <a:t> of meta-model items</a:t>
            </a:r>
          </a:p>
        </p:txBody>
      </p:sp>
      <p:graphicFrame>
        <p:nvGraphicFramePr>
          <p:cNvPr id="5122" name="Object 12"/>
          <p:cNvGraphicFramePr>
            <a:graphicFrameLocks/>
          </p:cNvGraphicFramePr>
          <p:nvPr/>
        </p:nvGraphicFramePr>
        <p:xfrm>
          <a:off x="158750" y="3986213"/>
          <a:ext cx="91440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Picture" r:id="rId3" imgW="6750720" imgH="1459080" progId="Word.Picture.8">
                  <p:embed/>
                </p:oleObj>
              </mc:Choice>
              <mc:Fallback>
                <p:oleObj name="Picture" r:id="rId3" imgW="6750720" imgH="1459080" progId="Word.Picture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3986213"/>
                        <a:ext cx="91440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Clip" r:id="rId5" imgW="4763880" imgH="3297240" progId="MS_ClipArt_Gallery.2">
                  <p:embed/>
                </p:oleObj>
              </mc:Choice>
              <mc:Fallback>
                <p:oleObj name="Clip" r:id="rId5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97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1"/>
            <a:ext cx="8099425" cy="2895599"/>
          </a:xfrm>
          <a:noFill/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/>
              <a:t>Stakeholder cooperation is essential for successful RE</a:t>
            </a:r>
          </a:p>
          <a:p>
            <a:pPr lvl="1">
              <a:spcBef>
                <a:spcPts val="300"/>
              </a:spcBef>
            </a:pPr>
            <a:r>
              <a:rPr kumimoji="0" lang="en-US" altLang="en-US" dirty="0"/>
              <a:t>Elicitation =  cooperative learning</a:t>
            </a:r>
          </a:p>
          <a:p>
            <a:pPr marL="365760" lvl="1" indent="0">
              <a:spcBef>
                <a:spcPts val="300"/>
              </a:spcBef>
              <a:buNone/>
            </a:pPr>
            <a:endParaRPr kumimoji="0" lang="en-US" altLang="en-US" dirty="0"/>
          </a:p>
          <a:p>
            <a:r>
              <a:rPr kumimoji="0" lang="en-US" altLang="en-US" dirty="0"/>
              <a:t>Representative sample must be selected to ensure adequate, comprehensive coverage of the problem world</a:t>
            </a:r>
          </a:p>
          <a:p>
            <a:pPr lvl="1">
              <a:lnSpc>
                <a:spcPct val="100000"/>
              </a:lnSpc>
            </a:pPr>
            <a:r>
              <a:rPr kumimoji="0" lang="en-US" altLang="en-US" dirty="0"/>
              <a:t>dynamic selection as new knowledge is acquired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8178800" cy="762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Stakeholder analysis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6627" name="Picture 3" descr="C:\Users\SAN\AppData\Local\Microsoft\Windows\Temporary Internet Files\Content.IE5\Z37HZHEI\MP90041182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962400"/>
            <a:ext cx="3200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25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271463"/>
            <a:ext cx="7513638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Reuse of </a:t>
            </a:r>
            <a:r>
              <a:rPr lang="en-US" altLang="en-US" sz="3200" dirty="0">
                <a:solidFill>
                  <a:srgbClr val="0070C0"/>
                </a:solidFill>
              </a:rPr>
              <a:t>domain-specific knowledge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038" y="1166813"/>
            <a:ext cx="8759825" cy="17430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1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Abstract domain</a:t>
            </a:r>
            <a:r>
              <a:rPr lang="en-US" sz="2100" dirty="0"/>
              <a:t> =  concepts, tasks, actors, objectives, </a:t>
            </a:r>
            <a:r>
              <a:rPr lang="en-US" sz="2100" dirty="0" err="1"/>
              <a:t>reqs</a:t>
            </a:r>
            <a:r>
              <a:rPr lang="en-US" sz="2100" dirty="0"/>
              <a:t>, domain properties abstracting from a class of domains</a:t>
            </a:r>
            <a:endParaRPr lang="en-US" sz="2100" dirty="0">
              <a:solidFill>
                <a:srgbClr val="009999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sz="2100" dirty="0"/>
              <a:t>RD items acquired as </a:t>
            </a:r>
            <a:r>
              <a:rPr lang="en-US" sz="21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specializations</a:t>
            </a:r>
            <a:r>
              <a:rPr lang="en-US" sz="2100" dirty="0"/>
              <a:t> of abstract items to target system </a:t>
            </a:r>
            <a:r>
              <a:rPr lang="en-US" sz="1800" dirty="0"/>
              <a:t>(feature inheritance + system-specific renaming)</a:t>
            </a: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571721"/>
              </p:ext>
            </p:extLst>
          </p:nvPr>
        </p:nvGraphicFramePr>
        <p:xfrm>
          <a:off x="382217" y="2876216"/>
          <a:ext cx="8667750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Picture" r:id="rId3" imgW="6570360" imgH="1459800" progId="Word.Picture.8">
                  <p:embed/>
                </p:oleObj>
              </mc:Choice>
              <mc:Fallback>
                <p:oleObj name="Picture" r:id="rId3" imgW="6570360" imgH="145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17" y="2876216"/>
                        <a:ext cx="8667750" cy="217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" name="Group 9"/>
          <p:cNvGrpSpPr>
            <a:grpSpLocks/>
          </p:cNvGrpSpPr>
          <p:nvPr/>
        </p:nvGrpSpPr>
        <p:grpSpPr bwMode="auto">
          <a:xfrm>
            <a:off x="1275555" y="5009907"/>
            <a:ext cx="7275513" cy="646112"/>
            <a:chOff x="809" y="3323"/>
            <a:chExt cx="4583" cy="407"/>
          </a:xfrm>
        </p:grpSpPr>
        <p:sp>
          <p:nvSpPr>
            <p:cNvPr id="1409031" name="Rectangle 7"/>
            <p:cNvSpPr>
              <a:spLocks noChangeArrowheads="1"/>
            </p:cNvSpPr>
            <p:nvPr/>
          </p:nvSpPr>
          <p:spPr bwMode="auto">
            <a:xfrm>
              <a:off x="882" y="3323"/>
              <a:ext cx="446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 anchorCtr="1"/>
            <a:lstStyle/>
            <a:p>
              <a:pPr marL="342900" indent="-342900" algn="l">
                <a:lnSpc>
                  <a:spcPct val="11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“A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user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may not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use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more than X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resource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</a:t>
              </a:r>
              <a:r>
                <a:rPr lang="en-US" sz="2000">
                  <a:solidFill>
                    <a:srgbClr val="0099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units</a:t>
              </a:r>
              <a:r>
                <a:rPr lang="en-US" sz="2000">
                  <a:solidFill>
                    <a:srgbClr val="009999"/>
                  </a:solidFill>
                  <a:effectLst/>
                  <a:latin typeface="Comic Sans MS" pitchFamily="66" charset="0"/>
                </a:rPr>
                <a:t> at a time”</a:t>
              </a:r>
              <a:endParaRPr lang="en-US" sz="2000">
                <a:solidFill>
                  <a:srgbClr val="5F5F5F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09032" name="AutoShape 8"/>
            <p:cNvSpPr>
              <a:spLocks noChangeArrowheads="1"/>
            </p:cNvSpPr>
            <p:nvPr/>
          </p:nvSpPr>
          <p:spPr bwMode="auto">
            <a:xfrm>
              <a:off x="809" y="3390"/>
              <a:ext cx="4583" cy="281"/>
            </a:xfrm>
            <a:prstGeom prst="parallelogram">
              <a:avLst>
                <a:gd name="adj" fmla="val 41605"/>
              </a:avLst>
            </a:prstGeom>
            <a:noFill/>
            <a:ln w="12700" cap="sq">
              <a:solidFill>
                <a:srgbClr val="009999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409035" name="Rectangle 11"/>
          <p:cNvSpPr>
            <a:spLocks noChangeArrowheads="1"/>
          </p:cNvSpPr>
          <p:nvPr/>
        </p:nvSpPr>
        <p:spPr bwMode="auto">
          <a:xfrm>
            <a:off x="1123949" y="5695155"/>
            <a:ext cx="7629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 anchorCtr="1"/>
          <a:lstStyle/>
          <a:p>
            <a:pPr marL="342900" indent="-342900" algn="l">
              <a:lnSpc>
                <a:spcPct val="110000"/>
              </a:lnSpc>
              <a:spcBef>
                <a:spcPct val="4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5F5F5F"/>
                </a:solidFill>
                <a:effectLst/>
                <a:latin typeface="Comic Sans MS" pitchFamily="66" charset="0"/>
              </a:rPr>
              <a:t>“A </a:t>
            </a:r>
            <a:r>
              <a:rPr lang="en-US" sz="2000" dirty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patron</a:t>
            </a:r>
            <a:r>
              <a:rPr lang="en-US" sz="2000" dirty="0">
                <a:solidFill>
                  <a:srgbClr val="5F5F5F"/>
                </a:solidFill>
                <a:effectLst/>
                <a:latin typeface="Comic Sans MS" pitchFamily="66" charset="0"/>
              </a:rPr>
              <a:t> may not borrow more than X </a:t>
            </a:r>
            <a:r>
              <a:rPr lang="en-US" sz="2000" dirty="0">
                <a:solidFill>
                  <a:srgbClr val="5F5F5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book copies</a:t>
            </a:r>
            <a:r>
              <a:rPr lang="en-US" sz="2000" dirty="0">
                <a:solidFill>
                  <a:srgbClr val="5F5F5F"/>
                </a:solidFill>
                <a:effectLst/>
                <a:latin typeface="Comic Sans MS" pitchFamily="66" charset="0"/>
              </a:rPr>
              <a:t> at a time”</a:t>
            </a:r>
          </a:p>
        </p:txBody>
      </p:sp>
      <p:sp>
        <p:nvSpPr>
          <p:cNvPr id="1409036" name="AutoShape 12"/>
          <p:cNvSpPr>
            <a:spLocks noChangeArrowheads="1"/>
          </p:cNvSpPr>
          <p:nvPr/>
        </p:nvSpPr>
        <p:spPr bwMode="auto">
          <a:xfrm>
            <a:off x="1296919" y="5795168"/>
            <a:ext cx="7823200" cy="446088"/>
          </a:xfrm>
          <a:prstGeom prst="parallelogram">
            <a:avLst>
              <a:gd name="adj" fmla="val 44737"/>
            </a:avLst>
          </a:prstGeom>
          <a:noFill/>
          <a:ln w="12700" cap="sq">
            <a:solidFill>
              <a:srgbClr val="5F5F5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09037" name="Line 13"/>
          <p:cNvSpPr>
            <a:spLocks noChangeShapeType="1"/>
          </p:cNvSpPr>
          <p:nvPr/>
        </p:nvSpPr>
        <p:spPr bwMode="auto">
          <a:xfrm>
            <a:off x="3305175" y="5577423"/>
            <a:ext cx="215900" cy="201612"/>
          </a:xfrm>
          <a:prstGeom prst="line">
            <a:avLst/>
          </a:prstGeom>
          <a:noFill/>
          <a:ln w="28575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409038" name="Text Box 14"/>
          <p:cNvSpPr txBox="1">
            <a:spLocks noChangeArrowheads="1"/>
          </p:cNvSpPr>
          <p:nvPr/>
        </p:nvSpPr>
        <p:spPr bwMode="auto">
          <a:xfrm>
            <a:off x="459581" y="4802188"/>
            <a:ext cx="1809750" cy="33655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chemeClr val="hlink"/>
                </a:solidFill>
                <a:effectLst/>
                <a:latin typeface="Arial" pitchFamily="34" charset="0"/>
              </a:rPr>
              <a:t>Spec inheritance</a:t>
            </a:r>
            <a:endParaRPr lang="en-US" sz="1800" dirty="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409039" name="Line 15"/>
          <p:cNvSpPr>
            <a:spLocks noChangeShapeType="1"/>
          </p:cNvSpPr>
          <p:nvPr/>
        </p:nvSpPr>
        <p:spPr bwMode="auto">
          <a:xfrm flipH="1">
            <a:off x="2269331" y="4724400"/>
            <a:ext cx="592138" cy="246063"/>
          </a:xfrm>
          <a:prstGeom prst="line">
            <a:avLst/>
          </a:prstGeom>
          <a:noFill/>
          <a:ln w="12700">
            <a:solidFill>
              <a:srgbClr val="5F5F5F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GB"/>
          </a:p>
        </p:txBody>
      </p:sp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Clip" r:id="rId5" imgW="4763880" imgH="3297240" progId="MS_ClipArt_Gallery.2">
                  <p:embed/>
                </p:oleObj>
              </mc:Choice>
              <mc:Fallback>
                <p:oleObj name="Clip" r:id="rId5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78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257175"/>
            <a:ext cx="7513638" cy="762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Reuse of domain-</a:t>
            </a:r>
            <a:r>
              <a:rPr lang="en-US" altLang="en-US" sz="2400" dirty="0"/>
              <a:t>specific knowledge  (2)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970962" cy="51927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Same abstract domain may have multiple specializations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2100" dirty="0"/>
              <a:t>e.g. resource management </a:t>
            </a:r>
            <a:r>
              <a:rPr lang="en-US" altLang="en-US" sz="2100" dirty="0">
                <a:solidFill>
                  <a:schemeClr val="hlink"/>
                </a:solidFill>
              </a:rPr>
              <a:t>&lt;--</a:t>
            </a:r>
            <a:r>
              <a:rPr lang="en-US" altLang="en-US" sz="2100" dirty="0"/>
              <a:t> </a:t>
            </a:r>
            <a:r>
              <a:rPr lang="en-US" altLang="en-US" sz="2100" dirty="0">
                <a:solidFill>
                  <a:srgbClr val="5F5F5F"/>
                </a:solidFill>
              </a:rPr>
              <a:t>library loan management</a:t>
            </a:r>
            <a:r>
              <a:rPr lang="en-US" altLang="en-US" sz="2100" dirty="0"/>
              <a:t>,   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2100" dirty="0"/>
              <a:t>       </a:t>
            </a:r>
            <a:r>
              <a:rPr lang="en-US" altLang="en-US" sz="2100" dirty="0" err="1">
                <a:solidFill>
                  <a:srgbClr val="5F5F5F"/>
                </a:solidFill>
              </a:rPr>
              <a:t>videostore</a:t>
            </a:r>
            <a:r>
              <a:rPr lang="en-US" altLang="en-US" sz="2100" dirty="0">
                <a:solidFill>
                  <a:srgbClr val="5F5F5F"/>
                </a:solidFill>
              </a:rPr>
              <a:t> management</a:t>
            </a:r>
            <a:r>
              <a:rPr lang="en-US" altLang="en-US" sz="2100" dirty="0"/>
              <a:t>, </a:t>
            </a:r>
            <a:r>
              <a:rPr lang="en-US" altLang="en-US" sz="2100" dirty="0">
                <a:solidFill>
                  <a:srgbClr val="5F5F5F"/>
                </a:solidFill>
              </a:rPr>
              <a:t>flight</a:t>
            </a:r>
            <a:r>
              <a:rPr lang="en-US" altLang="en-US" sz="2100" dirty="0"/>
              <a:t> or </a:t>
            </a:r>
            <a:r>
              <a:rPr lang="en-US" altLang="en-US" sz="2100" dirty="0">
                <a:solidFill>
                  <a:srgbClr val="5F5F5F"/>
                </a:solidFill>
              </a:rPr>
              <a:t>concert seat allocation</a:t>
            </a:r>
            <a:r>
              <a:rPr lang="en-US" altLang="en-US" sz="2100" dirty="0"/>
              <a:t>,...</a:t>
            </a:r>
          </a:p>
          <a:p>
            <a:pPr>
              <a:lnSpc>
                <a:spcPct val="120000"/>
              </a:lnSpc>
            </a:pPr>
            <a:r>
              <a:rPr lang="en-US" altLang="en-US" sz="2100" dirty="0"/>
              <a:t>Same concrete domain may specialize multiple abstract domains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100" dirty="0"/>
              <a:t>e.g. </a:t>
            </a:r>
            <a:r>
              <a:rPr lang="en-US" altLang="en-US" sz="2100" dirty="0">
                <a:solidFill>
                  <a:srgbClr val="5F5F5F"/>
                </a:solidFill>
              </a:rPr>
              <a:t>library management</a:t>
            </a:r>
            <a:r>
              <a:rPr lang="en-US" altLang="en-US" sz="2100" dirty="0"/>
              <a:t>:</a:t>
            </a:r>
            <a:endParaRPr lang="en-US" altLang="en-US" sz="2100" dirty="0">
              <a:solidFill>
                <a:srgbClr val="5F5F5F"/>
              </a:solidFill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>
                <a:solidFill>
                  <a:srgbClr val="5F5F5F"/>
                </a:solidFill>
              </a:rPr>
              <a:t>         loan management </a:t>
            </a:r>
            <a:r>
              <a:rPr lang="en-US" altLang="en-US" sz="2100" dirty="0">
                <a:solidFill>
                  <a:schemeClr val="hlink"/>
                </a:solidFill>
              </a:rPr>
              <a:t>--&gt;</a:t>
            </a:r>
            <a:r>
              <a:rPr lang="en-US" altLang="en-US" sz="2100" dirty="0">
                <a:solidFill>
                  <a:srgbClr val="5F5F5F"/>
                </a:solidFill>
              </a:rPr>
              <a:t> </a:t>
            </a:r>
            <a:r>
              <a:rPr lang="en-US" altLang="en-US" sz="2100" dirty="0"/>
              <a:t>resource management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	   </a:t>
            </a:r>
            <a:r>
              <a:rPr lang="en-US" altLang="en-US" sz="2100" dirty="0">
                <a:solidFill>
                  <a:srgbClr val="5F5F5F"/>
                </a:solidFill>
              </a:rPr>
              <a:t>book acquisition</a:t>
            </a:r>
            <a:r>
              <a:rPr lang="en-US" altLang="en-US" sz="2100" dirty="0"/>
              <a:t> </a:t>
            </a:r>
            <a:r>
              <a:rPr lang="en-US" altLang="en-US" sz="2100" dirty="0">
                <a:solidFill>
                  <a:schemeClr val="hlink"/>
                </a:solidFill>
              </a:rPr>
              <a:t>--&gt; </a:t>
            </a:r>
            <a:r>
              <a:rPr lang="en-US" altLang="en-US" sz="2100" dirty="0"/>
              <a:t>e-shopping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en-US" sz="2100" dirty="0">
                <a:solidFill>
                  <a:srgbClr val="5F5F5F"/>
                </a:solidFill>
              </a:rPr>
              <a:t>      patron registration</a:t>
            </a:r>
            <a:r>
              <a:rPr lang="en-US" altLang="en-US" sz="2100" dirty="0"/>
              <a:t> </a:t>
            </a:r>
            <a:r>
              <a:rPr lang="en-US" altLang="en-US" sz="2100" dirty="0">
                <a:solidFill>
                  <a:schemeClr val="hlink"/>
                </a:solidFill>
              </a:rPr>
              <a:t>--&gt;</a:t>
            </a:r>
            <a:r>
              <a:rPr lang="en-US" altLang="en-US" sz="2100" dirty="0">
                <a:solidFill>
                  <a:srgbClr val="5F5F5F"/>
                </a:solidFill>
              </a:rPr>
              <a:t> </a:t>
            </a:r>
            <a:r>
              <a:rPr lang="en-US" altLang="en-US" sz="2100" dirty="0"/>
              <a:t>group membership management</a:t>
            </a:r>
          </a:p>
          <a:p>
            <a:pPr>
              <a:spcBef>
                <a:spcPct val="50000"/>
              </a:spcBef>
            </a:pPr>
            <a:r>
              <a:rPr lang="en-US" altLang="en-US" sz="2100" dirty="0"/>
              <a:t>More adequate RD items elicited by reuse of more structured, more accurate abstract domains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2100" dirty="0"/>
              <a:t>e.g. </a:t>
            </a:r>
            <a:r>
              <a:rPr lang="en-US" altLang="en-US" sz="2100" dirty="0">
                <a:solidFill>
                  <a:srgbClr val="5F5F5F"/>
                </a:solidFill>
              </a:rPr>
              <a:t>resource management</a:t>
            </a:r>
            <a:r>
              <a:rPr lang="en-US" altLang="en-US" sz="2100" dirty="0"/>
              <a:t>: returnable </a:t>
            </a:r>
            <a:r>
              <a:rPr lang="en-US" altLang="en-US" sz="2100" i="1" dirty="0"/>
              <a:t>vs.</a:t>
            </a:r>
            <a:r>
              <a:rPr lang="en-US" altLang="en-US" sz="2100" dirty="0"/>
              <a:t> consumable resource</a:t>
            </a:r>
          </a:p>
          <a:p>
            <a:pPr marL="630936" lvl="2" indent="0">
              <a:lnSpc>
                <a:spcPct val="70000"/>
              </a:lnSpc>
              <a:buNone/>
            </a:pPr>
            <a:r>
              <a:rPr lang="en-US" altLang="en-US" dirty="0"/>
              <a:t>                                         sharable </a:t>
            </a:r>
            <a:r>
              <a:rPr lang="en-US" altLang="en-US" i="1" dirty="0"/>
              <a:t>vs.</a:t>
            </a:r>
            <a:r>
              <a:rPr lang="en-US" altLang="en-US" dirty="0"/>
              <a:t> non-sharable resource</a:t>
            </a:r>
          </a:p>
          <a:p>
            <a:pPr lvl="2"/>
            <a:r>
              <a:rPr lang="en-US" altLang="en-US" dirty="0">
                <a:solidFill>
                  <a:schemeClr val="tx2"/>
                </a:solidFill>
              </a:rPr>
              <a:t> =&gt;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5F5F5F"/>
                </a:solidFill>
              </a:rPr>
              <a:t>“A book copy can be borrowed by one patron at a time”</a:t>
            </a:r>
            <a:r>
              <a:rPr lang="en-US" altLang="en-US" dirty="0"/>
              <a:t> </a:t>
            </a:r>
          </a:p>
          <a:p>
            <a:pPr marL="630936" lvl="2" indent="0">
              <a:lnSpc>
                <a:spcPct val="90000"/>
              </a:lnSpc>
              <a:buNone/>
            </a:pPr>
            <a:endParaRPr lang="en-US" altLang="en-US" dirty="0"/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Clip" r:id="rId4" imgW="4763880" imgH="3297240" progId="MS_ClipArt_Gallery.2">
                  <p:embed/>
                </p:oleObj>
              </mc:Choice>
              <mc:Fallback>
                <p:oleObj name="Clip" r:id="rId4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9245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627188" y="258763"/>
            <a:ext cx="6786562" cy="762000"/>
          </a:xfrm>
          <a:noFill/>
        </p:spPr>
        <p:txBody>
          <a:bodyPr>
            <a:normAutofit/>
          </a:bodyPr>
          <a:lstStyle/>
          <a:p>
            <a:r>
              <a:rPr lang="en-US" altLang="en-US" sz="3200" dirty="0"/>
              <a:t>Knowledge reuse:  pros &amp; cons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066801"/>
            <a:ext cx="6743700" cy="5105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/>
              <a:t>  </a:t>
            </a:r>
            <a:r>
              <a:rPr lang="en-US" altLang="en-US" sz="2300" dirty="0"/>
              <a:t>Expert analysts naturally reuse from past experience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300" dirty="0"/>
              <a:t>  Significant guidance and reduction of elicitation efforts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300" dirty="0"/>
              <a:t>  Inheritance of structure &amp; quality of abstract domain spec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300" dirty="0"/>
              <a:t>  Effective for </a:t>
            </a:r>
            <a:r>
              <a:rPr lang="en-US" altLang="en-US" sz="2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completing</a:t>
            </a:r>
            <a:r>
              <a:rPr lang="en-US" altLang="en-US" sz="2300" dirty="0"/>
              <a:t> RD with overlooked aspects</a:t>
            </a:r>
          </a:p>
          <a:p>
            <a:pPr>
              <a:lnSpc>
                <a:spcPct val="180000"/>
              </a:lnSpc>
              <a:buFont typeface="Wingdings" pitchFamily="2" charset="2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Effective only if abstract domain sufficiently “close”, accurate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Defining abstract domains for significant reusability is hard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Validation &amp; integration efforts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3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Near-matches may require tricky adaptations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14300" y="71438"/>
          <a:ext cx="11430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Clip" r:id="rId3" imgW="4763880" imgH="3297240" progId="MS_ClipArt_Gallery.2">
                  <p:embed/>
                </p:oleObj>
              </mc:Choice>
              <mc:Fallback>
                <p:oleObj name="Clip" r:id="rId3" imgW="4763880" imgH="32972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71438"/>
                        <a:ext cx="11430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6" name="Picture 8" descr="C:\Users\SAN\AppData\Local\Microsoft\Windows\Temporary Internet Files\Content.IE5\Z37HZHEI\MP900422113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1981201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489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3291" y="457200"/>
            <a:ext cx="8534400" cy="762000"/>
          </a:xfrm>
          <a:noFill/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Stakeholder-driven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elicitation techniques</a:t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kumimoji="0" lang="en-US" altLang="en-US" sz="3200" dirty="0"/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7162800" cy="5205413"/>
          </a:xfrm>
        </p:spPr>
        <p:txBody>
          <a:bodyPr>
            <a:normAutofit/>
          </a:bodyPr>
          <a:lstStyle/>
          <a:p>
            <a:pPr lvl="1">
              <a:spcBef>
                <a:spcPts val="200"/>
              </a:spcBef>
              <a:defRPr/>
            </a:pPr>
            <a:r>
              <a:rPr kumimoji="0" lang="en-US" sz="2600" dirty="0"/>
              <a:t>Interviews</a:t>
            </a:r>
          </a:p>
          <a:p>
            <a:pPr lvl="1">
              <a:spcBef>
                <a:spcPts val="200"/>
              </a:spcBef>
              <a:defRPr/>
            </a:pPr>
            <a:endParaRPr kumimoji="0" lang="en-US" sz="2600" dirty="0"/>
          </a:p>
          <a:p>
            <a:pPr lvl="1">
              <a:spcBef>
                <a:spcPts val="200"/>
              </a:spcBef>
              <a:defRPr/>
            </a:pPr>
            <a:r>
              <a:rPr kumimoji="0" lang="en-US" sz="2600" dirty="0"/>
              <a:t>Observation and ethnographic studies</a:t>
            </a:r>
          </a:p>
          <a:p>
            <a:pPr marL="393192" lvl="1" indent="0">
              <a:spcBef>
                <a:spcPts val="200"/>
              </a:spcBef>
              <a:buNone/>
              <a:defRPr/>
            </a:pPr>
            <a:endParaRPr kumimoji="0" lang="en-US" sz="2600" dirty="0"/>
          </a:p>
          <a:p>
            <a:pPr lvl="1">
              <a:spcBef>
                <a:spcPts val="300"/>
              </a:spcBef>
              <a:defRPr/>
            </a:pPr>
            <a:r>
              <a:rPr kumimoji="0" lang="en-US" sz="2600" dirty="0"/>
              <a:t>Group sessions</a:t>
            </a:r>
            <a:endParaRPr kumimoji="0" lang="en-US" altLang="en-US" sz="2600" dirty="0"/>
          </a:p>
        </p:txBody>
      </p:sp>
      <p:pic>
        <p:nvPicPr>
          <p:cNvPr id="5" name="Picture 3" descr="C:\Users\SAN\AppData\Local\Microsoft\Windows\Temporary Internet Files\Content.IE5\Z37HZHEI\MC9003908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183703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262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00025"/>
            <a:ext cx="7434263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Interviews</a:t>
            </a:r>
          </a:p>
        </p:txBody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229600" cy="5334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technique </a:t>
            </a:r>
            <a:r>
              <a:rPr lang="en-US" dirty="0"/>
              <a:t>for knowledge elicitation</a:t>
            </a:r>
          </a:p>
          <a:p>
            <a:pPr lvl="1">
              <a:lnSpc>
                <a:spcPct val="100000"/>
              </a:lnSpc>
              <a:spcBef>
                <a:spcPct val="40000"/>
              </a:spcBef>
              <a:buFontTx/>
              <a:buNone/>
              <a:defRPr/>
            </a:pPr>
            <a:r>
              <a:rPr lang="en-US" dirty="0"/>
              <a:t>1. Select stakeholder specifically for info to be acquired</a:t>
            </a:r>
          </a:p>
          <a:p>
            <a:pPr lvl="1">
              <a:lnSpc>
                <a:spcPct val="70000"/>
              </a:lnSpc>
              <a:spcBef>
                <a:spcPct val="40000"/>
              </a:spcBef>
              <a:buFontTx/>
              <a:buNone/>
              <a:defRPr/>
            </a:pPr>
            <a:r>
              <a:rPr lang="en-US" dirty="0"/>
              <a:t>	  </a:t>
            </a:r>
            <a:r>
              <a:rPr lang="en-US" sz="2000" dirty="0"/>
              <a:t>(domain expert, manager, salesperson, end-user, consultant, ...)</a:t>
            </a:r>
            <a:endParaRPr lang="en-US" dirty="0"/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dirty="0"/>
              <a:t>2. Organize meeting with interviewee, ask questions, record answers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dirty="0"/>
              <a:t>3. Write report from interview transcripts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r>
              <a:rPr lang="en-US" dirty="0"/>
              <a:t>4. Submit report to interviewee for validation &amp; refinement</a:t>
            </a:r>
          </a:p>
          <a:p>
            <a:pPr lvl="1">
              <a:spcBef>
                <a:spcPct val="40000"/>
              </a:spcBef>
              <a:buFontTx/>
              <a:buNone/>
              <a:defRPr/>
            </a:pPr>
            <a:endParaRPr lang="en-US" dirty="0"/>
          </a:p>
          <a:p>
            <a:pPr>
              <a:lnSpc>
                <a:spcPct val="130000"/>
              </a:lnSpc>
              <a:defRPr/>
            </a:pPr>
            <a:r>
              <a:rPr lang="en-US" dirty="0"/>
              <a:t>Single interview may involve multiple stakeholders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dirty="0"/>
              <a:t>  saves times</a:t>
            </a:r>
          </a:p>
          <a:p>
            <a:pPr lvl="1">
              <a:lnSpc>
                <a:spcPct val="90000"/>
              </a:lnSpc>
              <a:buFont typeface="Wingdings"/>
              <a:buChar char="L"/>
              <a:defRPr/>
            </a:pPr>
            <a:r>
              <a:rPr lang="en-US" dirty="0"/>
              <a:t>  weaker contact; individuals less involved, speak less freely</a:t>
            </a:r>
          </a:p>
          <a:p>
            <a:pPr marL="393192" lvl="1" indent="0"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lnSpc>
                <a:spcPct val="130000"/>
              </a:lnSpc>
              <a:defRPr/>
            </a:pPr>
            <a:r>
              <a:rPr lang="en-US" dirty="0"/>
              <a:t>Interview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effectiveness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  (</a:t>
            </a:r>
            <a:r>
              <a:rPr lang="en-US" i="1" dirty="0">
                <a:solidFill>
                  <a:schemeClr val="tx1"/>
                </a:solidFill>
              </a:rPr>
              <a:t>utility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coverage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of acquired info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tx2"/>
                </a:solidFill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acquisition </a:t>
            </a:r>
            <a:r>
              <a:rPr lang="en-US" i="1" dirty="0">
                <a:solidFill>
                  <a:schemeClr val="tx1"/>
                </a:solidFill>
              </a:rPr>
              <a:t>time</a:t>
            </a: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Clip" r:id="rId3" imgW="6484320" imgH="2277720" progId="MS_ClipArt_Gallery.2">
                  <p:embed/>
                </p:oleObj>
              </mc:Choice>
              <mc:Fallback>
                <p:oleObj name="Clip" r:id="rId3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9356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76200"/>
            <a:ext cx="6172200" cy="9144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Types of interview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990600"/>
            <a:ext cx="7848600" cy="5334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</a:t>
            </a:r>
            <a:r>
              <a:rPr lang="en-US" dirty="0"/>
              <a:t>interview: predetermined set of questions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specific to purpose of interview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some open-ended, others with pre-determined answer set</a:t>
            </a:r>
          </a:p>
          <a:p>
            <a:pPr lvl="1">
              <a:lnSpc>
                <a:spcPct val="120000"/>
              </a:lnSpc>
              <a:buFont typeface="Symbol"/>
              <a:buChar char="Þ"/>
              <a:defRPr/>
            </a:pPr>
            <a:r>
              <a:rPr lang="en-US" dirty="0"/>
              <a:t>more </a:t>
            </a:r>
            <a:r>
              <a:rPr lang="en-US" dirty="0" err="1"/>
              <a:t>focussed</a:t>
            </a:r>
            <a:r>
              <a:rPr lang="en-US" dirty="0"/>
              <a:t> discussion, no rambling among topics</a:t>
            </a:r>
          </a:p>
          <a:p>
            <a:pPr marL="393192" lvl="1" indent="0">
              <a:lnSpc>
                <a:spcPct val="120000"/>
              </a:lnSpc>
              <a:buNone/>
              <a:defRPr/>
            </a:pPr>
            <a:endParaRPr lang="en-US" dirty="0"/>
          </a:p>
          <a:p>
            <a:pPr>
              <a:lnSpc>
                <a:spcPct val="130000"/>
              </a:lnSpc>
              <a:defRPr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dirty="0"/>
              <a:t> interview: no predetermined set of questions</a:t>
            </a:r>
          </a:p>
          <a:p>
            <a:pPr lvl="1">
              <a:defRPr/>
            </a:pPr>
            <a:r>
              <a:rPr lang="en-US" dirty="0"/>
              <a:t>free discussion about system-as-is, perceived problems, proposed solutions</a:t>
            </a:r>
          </a:p>
          <a:p>
            <a:pPr lvl="1">
              <a:lnSpc>
                <a:spcPct val="120000"/>
              </a:lnSpc>
              <a:buFont typeface="Symbol"/>
              <a:buChar char="Þ"/>
              <a:defRPr/>
            </a:pPr>
            <a:r>
              <a:rPr lang="en-US" dirty="0"/>
              <a:t>exploration of possibly overlooked issues</a:t>
            </a:r>
          </a:p>
          <a:p>
            <a:pPr marL="393192" lvl="1" indent="0">
              <a:lnSpc>
                <a:spcPct val="120000"/>
              </a:lnSpc>
              <a:buNone/>
              <a:defRPr/>
            </a:pPr>
            <a:endParaRPr lang="en-US" dirty="0"/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=&gt;</a:t>
            </a:r>
            <a:r>
              <a:rPr lang="en-US" dirty="0"/>
              <a:t>  Effective interviews should </a:t>
            </a:r>
            <a:r>
              <a:rPr lang="en-US" b="1" i="1" dirty="0">
                <a:solidFill>
                  <a:srgbClr val="FF0000"/>
                </a:solidFill>
              </a:rPr>
              <a:t>mix both modes </a:t>
            </a:r>
            <a:r>
              <a:rPr lang="en-US" dirty="0"/>
              <a:t>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start with structured parts</a:t>
            </a:r>
          </a:p>
          <a:p>
            <a:pPr lvl="1">
              <a:defRPr/>
            </a:pPr>
            <a:r>
              <a:rPr lang="en-US" dirty="0"/>
              <a:t>shift to unstructured parts as felt necessary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Clip" r:id="rId3" imgW="6484320" imgH="2277720" progId="MS_ClipArt_Gallery.2">
                  <p:embed/>
                </p:oleObj>
              </mc:Choice>
              <mc:Fallback>
                <p:oleObj name="Clip" r:id="rId3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0" name="Picture 14" descr="C:\Users\SAN\AppData\Local\Microsoft\Windows\Temporary Internet Files\Content.IE5\K7Q9Q4OW\MC90029495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76800"/>
            <a:ext cx="1815998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23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    Interviews:  strengths &amp; difficulties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066800"/>
            <a:ext cx="7924800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dirty="0"/>
              <a:t>  May reveal info not acquired through other techniques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how things are running </a:t>
            </a:r>
            <a:r>
              <a:rPr lang="en-US" i="1" dirty="0"/>
              <a:t>really</a:t>
            </a:r>
            <a:r>
              <a:rPr lang="en-US" dirty="0"/>
              <a:t>, personal complaints, suggestions for improvement, ...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dirty="0"/>
              <a:t>  On-the-fly acquisition of info appearing relevant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new questions triggered from previous answers</a:t>
            </a:r>
          </a:p>
          <a:p>
            <a:pPr marL="393192" lvl="1" indent="0"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lnSpc>
                <a:spcPct val="14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dirty="0"/>
              <a:t>  Acquired info might be subjective (hard to assess)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dirty="0"/>
              <a:t>  Potential inconsistencies between different interviewees</a:t>
            </a:r>
          </a:p>
          <a:p>
            <a:pPr>
              <a:spcBef>
                <a:spcPct val="25000"/>
              </a:spcBef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dirty="0"/>
              <a:t>  Effectiveness critically relies on interviewer’s attitude, appropriateness of questions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697471"/>
              </p:ext>
            </p:extLst>
          </p:nvPr>
        </p:nvGraphicFramePr>
        <p:xfrm>
          <a:off x="152400" y="304800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Clip" r:id="rId3" imgW="6484320" imgH="2277720" progId="MS_ClipArt_Gallery.2">
                  <p:embed/>
                </p:oleObj>
              </mc:Choice>
              <mc:Fallback>
                <p:oleObj name="Clip" r:id="rId3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04800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4" name="Picture 14" descr="C:\Users\SAN\AppData\Local\Microsoft\Windows\Temporary Internet Files\Content.IE5\Z37HZHEI\MC90042317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399"/>
            <a:ext cx="913943" cy="91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 descr="C:\Users\SAN\AppData\Local\Microsoft\Windows\Temporary Internet Files\Content.IE5\K7Q9Q4OW\MC900423165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33800"/>
            <a:ext cx="951813" cy="95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76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85738"/>
            <a:ext cx="7662863" cy="762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/>
              <a:t>Guidelines for effective interviews (1)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135367"/>
              </p:ext>
            </p:extLst>
          </p:nvPr>
        </p:nvGraphicFramePr>
        <p:xfrm>
          <a:off x="228600" y="228600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Clip" r:id="rId3" imgW="6484320" imgH="2277720" progId="MS_ClipArt_Gallery.2">
                  <p:embed/>
                </p:oleObj>
              </mc:Choice>
              <mc:Fallback>
                <p:oleObj name="Clip" r:id="rId3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4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6934200" cy="516731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  <a:spcBef>
                <a:spcPts val="300"/>
              </a:spcBef>
              <a:defRPr/>
            </a:pPr>
            <a:r>
              <a:rPr kumimoji="0" lang="en-US" dirty="0"/>
              <a:t>Identify the right interviewee sample for full coverage of issues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AU" dirty="0"/>
              <a:t>different responsibilities, expertise, tasks, exposure to problems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  <a:defRPr/>
            </a:pPr>
            <a:r>
              <a:rPr kumimoji="0" lang="en-US" dirty="0"/>
              <a:t>Come prepared, to focus on right issue at right time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dirty="0" err="1"/>
              <a:t>backgound</a:t>
            </a:r>
            <a:r>
              <a:rPr kumimoji="0" lang="en-US" dirty="0"/>
              <a:t> study first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dirty="0"/>
              <a:t>predesign a sequence of questions for </a:t>
            </a:r>
            <a:r>
              <a:rPr kumimoji="0"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this</a:t>
            </a:r>
            <a:r>
              <a:rPr kumimoji="0" lang="en-US" dirty="0"/>
              <a:t> interviewee </a:t>
            </a:r>
          </a:p>
          <a:p>
            <a:pPr>
              <a:lnSpc>
                <a:spcPct val="150000"/>
              </a:lnSpc>
              <a:spcBef>
                <a:spcPts val="300"/>
              </a:spcBef>
              <a:defRPr/>
            </a:pPr>
            <a:r>
              <a:rPr kumimoji="0" lang="en-US" dirty="0"/>
              <a:t>Centre the interview on the interviewee’s work &amp; concerns</a:t>
            </a:r>
            <a:endParaRPr kumimoji="0" lang="en-US" b="1" dirty="0"/>
          </a:p>
          <a:p>
            <a:pPr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dirty="0"/>
              <a:t>Keep control over the interview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dirty="0"/>
              <a:t>Make the interviewee feel comfortable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i="1" dirty="0"/>
              <a:t>Start:</a:t>
            </a:r>
            <a:r>
              <a:rPr kumimoji="0" lang="en-US" dirty="0"/>
              <a:t> break ice, provide motivation, ask easy questions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dirty="0"/>
              <a:t>Consider the person too, not only the role</a:t>
            </a:r>
          </a:p>
          <a:p>
            <a:pPr lvl="1" algn="just">
              <a:spcBef>
                <a:spcPts val="300"/>
              </a:spcBef>
              <a:defRPr/>
            </a:pPr>
            <a:r>
              <a:rPr kumimoji="0" lang="en-US" dirty="0"/>
              <a:t>Do always appear as a trustworthy partner</a:t>
            </a:r>
          </a:p>
        </p:txBody>
      </p:sp>
      <p:pic>
        <p:nvPicPr>
          <p:cNvPr id="11270" name="Picture 6" descr="C:\Users\SAN\AppData\Local\Microsoft\Windows\Temporary Internet Files\Content.IE5\K3CFTSB4\MP900448494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40264"/>
            <a:ext cx="1854339" cy="195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548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305800" cy="7620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    Guidelines for effective interviews  (2)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1" y="914400"/>
            <a:ext cx="7010400" cy="4724400"/>
          </a:xfrm>
        </p:spPr>
        <p:txBody>
          <a:bodyPr>
            <a:normAutofit fontScale="77500" lnSpcReduction="20000"/>
          </a:bodyPr>
          <a:lstStyle/>
          <a:p>
            <a:pPr algn="just">
              <a:spcBef>
                <a:spcPts val="300"/>
              </a:spcBef>
            </a:pPr>
            <a:r>
              <a:rPr kumimoji="0" lang="en-US" altLang="en-US" dirty="0"/>
              <a:t>Be focused, keep open-ended questions for the end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dirty="0"/>
              <a:t>Be open-minded, flexible in case of unexpected answers</a:t>
            </a:r>
          </a:p>
          <a:p>
            <a:pPr algn="just">
              <a:lnSpc>
                <a:spcPct val="130000"/>
              </a:lnSpc>
              <a:spcBef>
                <a:spcPts val="300"/>
              </a:spcBef>
            </a:pPr>
            <a:r>
              <a:rPr kumimoji="0" lang="en-US" altLang="en-US" dirty="0"/>
              <a:t>Ask </a:t>
            </a:r>
            <a:r>
              <a:rPr kumimoji="0" lang="en-US" altLang="en-US" i="1" dirty="0"/>
              <a:t>why</a:t>
            </a:r>
            <a:r>
              <a:rPr kumimoji="0" lang="en-US" altLang="en-US" dirty="0"/>
              <a:t>-questions without being offending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dirty="0"/>
              <a:t>Avoid certain types of questions ...</a:t>
            </a:r>
          </a:p>
          <a:p>
            <a:pPr lvl="1" algn="just">
              <a:lnSpc>
                <a:spcPct val="100000"/>
              </a:lnSpc>
              <a:spcBef>
                <a:spcPts val="300"/>
              </a:spcBef>
            </a:pPr>
            <a:r>
              <a:rPr kumimoji="0" lang="en-US" altLang="en-US" sz="2000" dirty="0" err="1"/>
              <a:t>opinioted</a:t>
            </a:r>
            <a:r>
              <a:rPr kumimoji="0" lang="en-US" altLang="en-US" sz="2000" dirty="0"/>
              <a:t> or biased</a:t>
            </a:r>
          </a:p>
          <a:p>
            <a:pPr lvl="1" algn="just">
              <a:spcBef>
                <a:spcPts val="300"/>
              </a:spcBef>
            </a:pPr>
            <a:r>
              <a:rPr kumimoji="0" lang="en-US" altLang="en-US" sz="2000" dirty="0"/>
              <a:t>affirmative</a:t>
            </a:r>
          </a:p>
          <a:p>
            <a:pPr lvl="1" algn="just">
              <a:spcBef>
                <a:spcPts val="300"/>
              </a:spcBef>
            </a:pPr>
            <a:r>
              <a:rPr kumimoji="0" lang="en-US" altLang="en-US" sz="2000" dirty="0"/>
              <a:t>obvious or impossible answer for this interviewee</a:t>
            </a:r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dirty="0"/>
              <a:t>Edit &amp; structure interview transcripts while still fresh in mind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</a:pPr>
            <a:r>
              <a:rPr kumimoji="0" lang="en-US" altLang="en-US" sz="2000" dirty="0"/>
              <a:t>including personal reactions, attitudes, </a:t>
            </a:r>
            <a:r>
              <a:rPr kumimoji="0" lang="en-US" altLang="en-US" sz="2000" dirty="0" err="1"/>
              <a:t>etc</a:t>
            </a:r>
            <a:endParaRPr kumimoji="0" lang="en-US" altLang="en-US" sz="2000" dirty="0"/>
          </a:p>
          <a:p>
            <a:pPr algn="just">
              <a:lnSpc>
                <a:spcPct val="140000"/>
              </a:lnSpc>
              <a:spcBef>
                <a:spcPts val="300"/>
              </a:spcBef>
            </a:pPr>
            <a:r>
              <a:rPr kumimoji="0" lang="en-US" altLang="en-US" dirty="0"/>
              <a:t>Keep interviewee in the loop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</a:pPr>
            <a:r>
              <a:rPr kumimoji="0" lang="en-US" altLang="en-US" sz="2000" dirty="0"/>
              <a:t>co-review interview transcript for validation &amp; refinement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141288" y="117475"/>
          <a:ext cx="10636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Clip" r:id="rId3" imgW="6484320" imgH="2277720" progId="MS_ClipArt_Gallery.2">
                  <p:embed/>
                </p:oleObj>
              </mc:Choice>
              <mc:Fallback>
                <p:oleObj name="Clip" r:id="rId3" imgW="6484320" imgH="227772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17475"/>
                        <a:ext cx="10636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 descr="C:\Users\SAN\AppData\Local\Microsoft\Windows\Temporary Internet Files\Content.IE5\K3CFTSB4\MP900448494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564064"/>
            <a:ext cx="1866522" cy="196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42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2875"/>
            <a:ext cx="8120063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Observation &amp; ethnographic studies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Focus on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task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elicitation in the </a:t>
            </a:r>
            <a:r>
              <a:rPr lang="en-US" dirty="0">
                <a:solidFill>
                  <a:srgbClr val="FF0000"/>
                </a:solidFill>
              </a:rPr>
              <a:t>system-as-is</a:t>
            </a:r>
          </a:p>
          <a:p>
            <a:pPr marL="109728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Understanding a task is often easier by observing people performing it (rather than verbal or textual explanation)</a:t>
            </a:r>
          </a:p>
          <a:p>
            <a:pPr marL="109728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Passive</a:t>
            </a:r>
            <a:r>
              <a:rPr lang="en-US" dirty="0"/>
              <a:t> observation: no interference with task performers</a:t>
            </a:r>
          </a:p>
          <a:p>
            <a:pPr lvl="1">
              <a:defRPr/>
            </a:pPr>
            <a:r>
              <a:rPr lang="en-US" dirty="0"/>
              <a:t>Watch from outside, record (notes, video), edit transcripts, interpret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Protocol analysis</a:t>
            </a:r>
            <a:r>
              <a:rPr lang="en-US" dirty="0">
                <a:solidFill>
                  <a:schemeClr val="tx1"/>
                </a:solidFill>
              </a:rPr>
              <a:t>: task performers concurrently explain it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Ethnographic studies</a:t>
            </a:r>
            <a:r>
              <a:rPr lang="en-US" dirty="0">
                <a:solidFill>
                  <a:schemeClr val="tx1"/>
                </a:solidFill>
              </a:rPr>
              <a:t>: over long periods of time, try to discover emergent properties of social group involved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sz="2200" dirty="0"/>
              <a:t>about task performance </a:t>
            </a:r>
            <a:r>
              <a:rPr lang="en-US" sz="2200" dirty="0">
                <a:solidFill>
                  <a:schemeClr val="tx2"/>
                </a:solidFill>
              </a:rPr>
              <a:t>+</a:t>
            </a:r>
            <a:r>
              <a:rPr lang="en-US" sz="2200" dirty="0"/>
              <a:t> attitudes, reactions, gestures, </a:t>
            </a:r>
            <a:r>
              <a:rPr lang="en-US" dirty="0"/>
              <a:t>...</a:t>
            </a:r>
          </a:p>
          <a:p>
            <a:pPr lvl="2">
              <a:lnSpc>
                <a:spcPct val="90000"/>
              </a:lnSpc>
              <a:defRPr/>
            </a:pPr>
            <a:endParaRPr lang="en-US" sz="2200" dirty="0"/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Active</a:t>
            </a:r>
            <a:r>
              <a:rPr lang="en-US" dirty="0"/>
              <a:t> observation: you get involved in the task, even become a team member	</a:t>
            </a:r>
          </a:p>
        </p:txBody>
      </p:sp>
      <p:pic>
        <p:nvPicPr>
          <p:cNvPr id="39940" name="Picture 4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4613"/>
            <a:ext cx="676275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76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175625" cy="4848225"/>
          </a:xfrm>
          <a:noFill/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60000"/>
              </a:spcBef>
            </a:pPr>
            <a:r>
              <a:rPr kumimoji="0" lang="en-US" altLang="en-US" dirty="0"/>
              <a:t>Selection of stakeholder based on ...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relevant position in the organization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role in making decisions, reaching agreement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type of contributed knowledge, level of domain expertise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exposure to perceived problems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personal interests, potential conflicts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influence in system acceptance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74638"/>
            <a:ext cx="8178800" cy="762000"/>
          </a:xfrm>
          <a:noFill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Stakeholder analysis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5363" name="Picture 3" descr="C:\Users\SAN\AppData\Local\Microsoft\Windows\Temporary Internet Files\Content.IE5\9I2ZGI9E\dglxasset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191000"/>
            <a:ext cx="16764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68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58750"/>
            <a:ext cx="8315325" cy="762000"/>
          </a:xfrm>
          <a:noFill/>
        </p:spPr>
        <p:txBody>
          <a:bodyPr>
            <a:noAutofit/>
          </a:bodyPr>
          <a:lstStyle/>
          <a:p>
            <a:r>
              <a:rPr lang="en-US" altLang="en-US" sz="3200" dirty="0"/>
              <a:t>Observation &amp; ethnographic studies: pros &amp; cons</a:t>
            </a:r>
          </a:p>
        </p:txBody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59" y="1219200"/>
            <a:ext cx="83058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May reveal ...</a:t>
            </a:r>
          </a:p>
          <a:p>
            <a:pPr lvl="1">
              <a:defRPr/>
            </a:pPr>
            <a:r>
              <a:rPr lang="en-US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tacit knowledge</a:t>
            </a:r>
            <a:r>
              <a:rPr lang="en-US" altLang="en-US" sz="2000" dirty="0"/>
              <a:t> that would not emerge otherwise</a:t>
            </a:r>
          </a:p>
          <a:p>
            <a:pPr lvl="1">
              <a:spcBef>
                <a:spcPct val="15000"/>
              </a:spcBef>
              <a:buFontTx/>
              <a:buNone/>
              <a:defRPr/>
            </a:pPr>
            <a:r>
              <a:rPr lang="en-US" altLang="en-US" sz="2000" dirty="0"/>
              <a:t>   e.g. </a:t>
            </a:r>
            <a:r>
              <a:rPr lang="en-US" altLang="en-US" sz="2000" dirty="0">
                <a:solidFill>
                  <a:srgbClr val="5F5F5F"/>
                </a:solidFill>
              </a:rPr>
              <a:t>ethnographic study of air traffic control </a:t>
            </a:r>
            <a:r>
              <a:rPr lang="en-US" altLang="en-US" sz="2000" dirty="0">
                <a:solidFill>
                  <a:schemeClr val="tx2"/>
                </a:solidFill>
              </a:rPr>
              <a:t>=&gt;</a:t>
            </a:r>
            <a:r>
              <a:rPr lang="en-US" altLang="en-US" sz="2000" dirty="0">
                <a:solidFill>
                  <a:srgbClr val="5F5F5F"/>
                </a:solidFill>
              </a:rPr>
              <a:t> implicit mental</a:t>
            </a:r>
          </a:p>
          <a:p>
            <a:pPr lvl="1">
              <a:lnSpc>
                <a:spcPct val="9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2000" dirty="0">
                <a:solidFill>
                  <a:srgbClr val="5F5F5F"/>
                </a:solidFill>
              </a:rPr>
              <a:t>         model of air traffic to be preserved in system-to-be</a:t>
            </a:r>
            <a:r>
              <a:rPr lang="en-US" altLang="en-US" sz="2000" dirty="0"/>
              <a:t> </a:t>
            </a:r>
          </a:p>
          <a:p>
            <a:pPr lvl="1">
              <a:defRPr/>
            </a:pPr>
            <a:r>
              <a:rPr lang="en-US" altLang="en-US" sz="2000" dirty="0"/>
              <a:t>hidden problems through tricky ways of doing things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sz="2000" dirty="0"/>
              <a:t>culture-specific aspects to be taken into account</a:t>
            </a:r>
          </a:p>
          <a:p>
            <a:pPr>
              <a:lnSpc>
                <a:spcPct val="90000"/>
              </a:lnSpc>
              <a:buFont typeface="Wingdings"/>
              <a:buChar char="J"/>
              <a:defRPr/>
            </a:pPr>
            <a:r>
              <a:rPr lang="en-US" altLang="en-US" dirty="0"/>
              <a:t>Contextualization of acquired info</a:t>
            </a:r>
          </a:p>
          <a:p>
            <a:pPr marL="109728" indent="0">
              <a:lnSpc>
                <a:spcPct val="90000"/>
              </a:lnSpc>
              <a:buNone/>
              <a:defRPr/>
            </a:pPr>
            <a:endParaRPr lang="en-US" altLang="en-US" dirty="0"/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Slow &amp; expensive: to be done over long periods of time, at different times, under different workload conditions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Potentially inaccurate </a:t>
            </a:r>
            <a:r>
              <a:rPr lang="en-US" altLang="en-US" sz="2000" dirty="0"/>
              <a:t>(people behave differently when observed)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Data mining problem, interpretation problem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Focus on system-</a:t>
            </a:r>
            <a:r>
              <a:rPr lang="en-US" altLang="en-US" i="1" dirty="0"/>
              <a:t>as-is</a:t>
            </a:r>
          </a:p>
        </p:txBody>
      </p:sp>
      <p:pic>
        <p:nvPicPr>
          <p:cNvPr id="40964" name="Picture 7" descr="C:\Program Files\Microsoft Office\Clipart\Popular\MAGNIF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4613"/>
            <a:ext cx="468313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4" descr="C:\Users\SAN\AppData\Local\Microsoft\Windows\Temporary Internet Files\Content.IE5\Z37HZHEI\MC900423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3" y="19812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5" descr="C:\Users\SAN\AppData\Local\Microsoft\Windows\Temporary Internet Files\Content.IE5\K7Q9Q4OW\MC90042316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0" y="4333976"/>
            <a:ext cx="723213" cy="7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19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Group sessions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84476"/>
              </p:ext>
            </p:extLst>
          </p:nvPr>
        </p:nvGraphicFramePr>
        <p:xfrm>
          <a:off x="152400" y="152400"/>
          <a:ext cx="2212946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Image Bitmap" r:id="rId3" imgW="3191320" imgH="2314286" progId="Paint.Picture">
                  <p:embed/>
                </p:oleObj>
              </mc:Choice>
              <mc:Fallback>
                <p:oleObj name="Image Bitmap" r:id="rId3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2212946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318500" cy="429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More perception, </a:t>
            </a:r>
            <a:r>
              <a:rPr lang="en-US" dirty="0" err="1"/>
              <a:t>judgement</a:t>
            </a:r>
            <a:r>
              <a:rPr lang="en-US" dirty="0"/>
              <a:t>, invention from interactions within group of diverse people</a:t>
            </a:r>
          </a:p>
          <a:p>
            <a:pPr>
              <a:defRPr/>
            </a:pPr>
            <a:r>
              <a:rPr lang="en-US" dirty="0"/>
              <a:t>Elicitation takes place in series of group workshops (a few days each) </a:t>
            </a:r>
            <a:r>
              <a:rPr lang="en-US" dirty="0">
                <a:solidFill>
                  <a:schemeClr val="tx2"/>
                </a:solidFill>
              </a:rPr>
              <a:t>+</a:t>
            </a:r>
            <a:r>
              <a:rPr lang="en-US" dirty="0"/>
              <a:t> follow-up actions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dirty="0"/>
              <a:t>audiovisuals, wall charts</a:t>
            </a:r>
            <a:r>
              <a:rPr lang="en-US" sz="2000" dirty="0"/>
              <a:t> </a:t>
            </a:r>
            <a:r>
              <a:rPr lang="en-US" dirty="0"/>
              <a:t>to foster discussion, record outcome</a:t>
            </a:r>
          </a:p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lang="en-US" dirty="0"/>
              <a:t> group sessions: 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Each participant has a clearly defined role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lang="en-US" sz="2000" dirty="0"/>
              <a:t>      (leader, moderator, manager, user, developer, ...)</a:t>
            </a:r>
            <a:endParaRPr lang="en-US" dirty="0"/>
          </a:p>
          <a:p>
            <a:pPr lvl="1"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dirty="0"/>
              <a:t>Contributes to </a:t>
            </a:r>
            <a:r>
              <a:rPr lang="en-US" dirty="0" err="1"/>
              <a:t>req</a:t>
            </a:r>
            <a:r>
              <a:rPr lang="en-US" dirty="0"/>
              <a:t> elaboration according to his/her role, towards reaching synergies</a:t>
            </a:r>
          </a:p>
          <a:p>
            <a:pPr lvl="1">
              <a:spcBef>
                <a:spcPct val="20000"/>
              </a:spcBef>
              <a:defRPr/>
            </a:pPr>
            <a:r>
              <a:rPr lang="en-US" dirty="0"/>
              <a:t>Generally focused on high-level </a:t>
            </a:r>
            <a:r>
              <a:rPr lang="en-US" dirty="0" err="1"/>
              <a:t>reqs</a:t>
            </a:r>
            <a:endParaRPr lang="en-US" dirty="0"/>
          </a:p>
          <a:p>
            <a:pPr lvl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dirty="0"/>
              <a:t>Variants:  focus groups, Joint Application Development(JAD), Quality Function Deployment(QFD), 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727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74638"/>
            <a:ext cx="58674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Group sessions  (2)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78186"/>
              </p:ext>
            </p:extLst>
          </p:nvPr>
        </p:nvGraphicFramePr>
        <p:xfrm>
          <a:off x="228600" y="76200"/>
          <a:ext cx="2286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Image Bitmap" r:id="rId3" imgW="3191320" imgH="2314286" progId="Paint.Picture">
                  <p:embed/>
                </p:oleObj>
              </mc:Choice>
              <mc:Fallback>
                <p:oleObj name="Image Bitmap" r:id="rId3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76200"/>
                        <a:ext cx="22860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8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507413" cy="44164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Unstructured</a:t>
            </a:r>
            <a:r>
              <a:rPr lang="en-US" dirty="0"/>
              <a:t> group sessions (brainstorming):  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Participants have a less clearly defined role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Two separate stages ...</a:t>
            </a:r>
          </a:p>
          <a:p>
            <a:pPr marL="630936" lvl="2" indent="0">
              <a:buNone/>
              <a:defRPr/>
            </a:pPr>
            <a:r>
              <a:rPr lang="en-US" dirty="0"/>
              <a:t>1. 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Idea generation</a:t>
            </a:r>
            <a:r>
              <a:rPr lang="en-US" sz="2200" dirty="0"/>
              <a:t> to address a problem:  </a:t>
            </a:r>
          </a:p>
          <a:p>
            <a:pPr lvl="2">
              <a:spcBef>
                <a:spcPct val="15000"/>
              </a:spcBef>
              <a:defRPr/>
            </a:pPr>
            <a:r>
              <a:rPr lang="en-US" sz="2200" dirty="0"/>
              <a:t>   as many ideas as possible from each participant   without censorship/criticism</a:t>
            </a:r>
          </a:p>
          <a:p>
            <a:pPr marL="630936" lvl="2" indent="0">
              <a:spcBef>
                <a:spcPct val="15000"/>
              </a:spcBef>
              <a:buNone/>
              <a:defRPr/>
            </a:pPr>
            <a:endParaRPr lang="en-US" sz="2200" dirty="0"/>
          </a:p>
          <a:p>
            <a:pPr marL="630936" lvl="2" indent="0">
              <a:lnSpc>
                <a:spcPct val="130000"/>
              </a:lnSpc>
              <a:buNone/>
              <a:defRPr/>
            </a:pPr>
            <a:r>
              <a:rPr lang="en-US" dirty="0"/>
              <a:t>2. </a:t>
            </a:r>
            <a:r>
              <a:rPr 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Idea evaluation</a:t>
            </a:r>
            <a:r>
              <a:rPr lang="en-US" sz="2200" dirty="0"/>
              <a:t>: </a:t>
            </a:r>
          </a:p>
          <a:p>
            <a:pPr lvl="2">
              <a:spcBef>
                <a:spcPct val="15000"/>
              </a:spcBef>
              <a:defRPr/>
            </a:pPr>
            <a:r>
              <a:rPr lang="en-US" sz="2200" dirty="0"/>
              <a:t>	  by all participants together according to agreed criteria </a:t>
            </a:r>
            <a:r>
              <a:rPr lang="en-US" dirty="0"/>
              <a:t>(e.g. value, cost, feasibility) </a:t>
            </a:r>
            <a:r>
              <a:rPr lang="en-US" sz="2200" dirty="0"/>
              <a:t>to prioritize ideas	</a:t>
            </a:r>
          </a:p>
        </p:txBody>
      </p:sp>
    </p:spTree>
    <p:extLst>
      <p:ext uri="{BB962C8B-B14F-4D97-AF65-F5344CB8AC3E}">
        <p14:creationId xmlns:p14="http://schemas.microsoft.com/office/powerpoint/2010/main" val="3752092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82000" cy="71596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Group sessions: pros &amp; cons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9144000" cy="4724400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Less formal interactions than interviews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300" dirty="0"/>
              <a:t>     </a:t>
            </a:r>
            <a:r>
              <a:rPr lang="en-US" altLang="en-US" sz="2300" dirty="0">
                <a:solidFill>
                  <a:schemeClr val="tx2"/>
                </a:solidFill>
              </a:rPr>
              <a:t>=&gt; </a:t>
            </a:r>
            <a:r>
              <a:rPr lang="en-US" altLang="en-US" sz="2300" dirty="0"/>
              <a:t> may reveal hidden aspects of the system (as-is or to-be)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3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300" dirty="0"/>
              <a:t> Potentially ...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dirty="0"/>
              <a:t>wider exploration of issues &amp; ideas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more inventive ways of addressing problems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3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300" dirty="0"/>
              <a:t> Synergies </a:t>
            </a:r>
            <a:r>
              <a:rPr lang="en-US" altLang="en-US" sz="2300" dirty="0">
                <a:solidFill>
                  <a:schemeClr val="tx2"/>
                </a:solidFill>
              </a:rPr>
              <a:t>=&gt; </a:t>
            </a:r>
            <a:r>
              <a:rPr lang="en-US" altLang="en-US" sz="2300" dirty="0"/>
              <a:t>agreed conflict resolutions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en-US" sz="2300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sz="23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Group composition is critical ...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time consuming for key, busy people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heavily relying on leader expertise &amp; skills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group dynamics, dominant persons  </a:t>
            </a:r>
            <a:r>
              <a:rPr lang="en-US" altLang="en-US" dirty="0">
                <a:solidFill>
                  <a:schemeClr val="tx2"/>
                </a:solidFill>
              </a:rPr>
              <a:t>=&gt;</a:t>
            </a:r>
            <a:r>
              <a:rPr lang="en-US" altLang="en-US" dirty="0"/>
              <a:t>  biases, inadequacies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3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300" b="1" dirty="0">
                <a:solidFill>
                  <a:schemeClr val="tx2"/>
                </a:solidFill>
              </a:rPr>
              <a:t> </a:t>
            </a:r>
            <a:r>
              <a:rPr lang="en-US" altLang="en-US" sz="2300" dirty="0"/>
              <a:t>Risk of ...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en-US" dirty="0"/>
              <a:t>missing focus &amp; structure </a:t>
            </a:r>
            <a:r>
              <a:rPr lang="en-US" altLang="en-US" dirty="0">
                <a:solidFill>
                  <a:schemeClr val="tx2"/>
                </a:solidFill>
              </a:rPr>
              <a:t>=&gt;</a:t>
            </a:r>
            <a:r>
              <a:rPr lang="en-US" altLang="en-US" dirty="0"/>
              <a:t> rambling discussions, little concrete outcome, waste of time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en-US" dirty="0"/>
              <a:t>superficial coverage of more technical issues</a:t>
            </a:r>
          </a:p>
        </p:txBody>
      </p:sp>
      <p:pic>
        <p:nvPicPr>
          <p:cNvPr id="15370" name="Picture 10" descr="C:\Users\SAN\AppData\Local\Microsoft\Windows\Temporary Internet Files\Content.IE5\Z37HZHEI\MC9004460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9948"/>
            <a:ext cx="200070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C:\Users\SAN\AppData\Local\Microsoft\Windows\Temporary Internet Files\Content.IE5\Z37HZHEI\MC90009803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6400"/>
            <a:ext cx="1059984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997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Combining techniques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143000"/>
            <a:ext cx="6311900" cy="4945063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Elicitation techniques have complementary strengths &amp; limitations </a:t>
            </a:r>
          </a:p>
          <a:p>
            <a:pPr marL="109728" indent="0">
              <a:buNone/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Strength-based combinations are more effective for full, adequate coverage</a:t>
            </a:r>
          </a:p>
          <a:p>
            <a:pPr lvl="1">
              <a:lnSpc>
                <a:spcPct val="100000"/>
              </a:lnSpc>
              <a:defRPr/>
            </a:pPr>
            <a:r>
              <a:rPr 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artefact-driven + stakeholder-driven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Examples</a:t>
            </a:r>
          </a:p>
          <a:p>
            <a:pPr lvl="1">
              <a:spcBef>
                <a:spcPct val="15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Contextual Inquiry</a:t>
            </a:r>
            <a:r>
              <a:rPr lang="en-US" dirty="0"/>
              <a:t>:  workplace observation </a:t>
            </a:r>
            <a:r>
              <a:rPr lang="en-US" dirty="0">
                <a:solidFill>
                  <a:schemeClr val="tx2"/>
                </a:solidFill>
              </a:rPr>
              <a:t>+</a:t>
            </a:r>
            <a:r>
              <a:rPr lang="en-US" dirty="0"/>
              <a:t> open-ended interviews </a:t>
            </a:r>
            <a:r>
              <a:rPr lang="en-US" dirty="0">
                <a:solidFill>
                  <a:schemeClr val="tx2"/>
                </a:solidFill>
              </a:rPr>
              <a:t>+</a:t>
            </a:r>
            <a:r>
              <a:rPr lang="en-US" dirty="0"/>
              <a:t> prototyping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RAD</a:t>
            </a:r>
            <a:r>
              <a:rPr lang="en-US" dirty="0"/>
              <a:t>: JAD group sessions </a:t>
            </a:r>
            <a:r>
              <a:rPr lang="en-US" dirty="0">
                <a:solidFill>
                  <a:schemeClr val="tx2"/>
                </a:solidFill>
              </a:rPr>
              <a:t>+</a:t>
            </a:r>
            <a:r>
              <a:rPr lang="en-US" dirty="0"/>
              <a:t> evolutionary prototyping </a:t>
            </a:r>
            <a:r>
              <a:rPr lang="en-US" sz="2000" dirty="0"/>
              <a:t>(with code generation tools)</a:t>
            </a:r>
          </a:p>
          <a:p>
            <a:pPr>
              <a:lnSpc>
                <a:spcPct val="100000"/>
              </a:lnSpc>
              <a:defRPr/>
            </a:pP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/>
              <a:t>Techniques from other RE phases support elicitation too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Resolution of conflicts, risks, omissions, </a:t>
            </a:r>
            <a:r>
              <a:rPr lang="en-US" sz="2000" dirty="0"/>
              <a:t>etc.</a:t>
            </a:r>
            <a:endParaRPr lang="en-US" dirty="0"/>
          </a:p>
        </p:txBody>
      </p:sp>
      <p:pic>
        <p:nvPicPr>
          <p:cNvPr id="25602" name="Picture 2" descr="C:\Users\SAN\AppData\Local\Microsoft\Windows\Temporary Internet Files\Content.IE5\K3CFTSB4\MP90042298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16764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865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477962"/>
          </a:xfrm>
        </p:spPr>
        <p:txBody>
          <a:bodyPr>
            <a:normAutofit/>
          </a:bodyPr>
          <a:lstStyle/>
          <a:p>
            <a:r>
              <a:rPr lang="en-US" dirty="0"/>
              <a:t>Requirements Elicitation Process </a:t>
            </a:r>
            <a:endParaRPr lang="en-MY" dirty="0"/>
          </a:p>
        </p:txBody>
      </p:sp>
      <p:pic>
        <p:nvPicPr>
          <p:cNvPr id="18434" name="Picture 2" descr="C:\Users\SAN\AppData\Local\Microsoft\Windows\Temporary Internet Files\Content.IE5\Z37HZHEI\MC9000561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6" y="152400"/>
            <a:ext cx="1295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66" y="1828800"/>
            <a:ext cx="8534400" cy="281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996366" y="4800600"/>
            <a:ext cx="79190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/>
              <a:t>FIGURE  A :  </a:t>
            </a:r>
            <a:r>
              <a:rPr lang="en-MY" dirty="0"/>
              <a:t>Activities for a single requirements elicitation session. </a:t>
            </a:r>
          </a:p>
          <a:p>
            <a:endParaRPr lang="en-US" dirty="0"/>
          </a:p>
          <a:p>
            <a:r>
              <a:rPr lang="en-US" sz="1600" i="1" dirty="0"/>
              <a:t>(Source : </a:t>
            </a:r>
            <a:r>
              <a:rPr lang="en-GB" sz="1600" i="1" dirty="0" err="1"/>
              <a:t>Weigers</a:t>
            </a:r>
            <a:r>
              <a:rPr lang="en-GB" sz="1600" i="1" dirty="0"/>
              <a:t>, K. And Beatty, J. 2013. Software Requirements. 3</a:t>
            </a:r>
            <a:r>
              <a:rPr lang="en-GB" sz="1600" i="1" baseline="30000" dirty="0"/>
              <a:t>rd </a:t>
            </a:r>
            <a:r>
              <a:rPr lang="en-GB" sz="1600" i="1" dirty="0" err="1"/>
              <a:t>edn</a:t>
            </a:r>
            <a:r>
              <a:rPr lang="en-GB" sz="1600" i="1" dirty="0"/>
              <a:t>. Microsoft Press) </a:t>
            </a:r>
            <a:endParaRPr lang="en-MY" sz="1600" i="1" dirty="0"/>
          </a:p>
        </p:txBody>
      </p:sp>
    </p:spTree>
    <p:extLst>
      <p:ext uri="{BB962C8B-B14F-4D97-AF65-F5344CB8AC3E}">
        <p14:creationId xmlns:p14="http://schemas.microsoft.com/office/powerpoint/2010/main" val="2948138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u="sng" dirty="0"/>
              <a:t>Preparing for elicitation </a:t>
            </a:r>
          </a:p>
          <a:p>
            <a:pPr marL="109728" indent="0">
              <a:buNone/>
            </a:pPr>
            <a:r>
              <a:rPr lang="en-US" dirty="0" err="1"/>
              <a:t>i</a:t>
            </a:r>
            <a:r>
              <a:rPr lang="en-US" dirty="0"/>
              <a:t>)Plan on the scope and agenda </a:t>
            </a:r>
          </a:p>
          <a:p>
            <a:pPr lvl="1"/>
            <a:r>
              <a:rPr lang="en-US" dirty="0"/>
              <a:t>Decide on scope, align the scope of elicitation with overall project scope </a:t>
            </a:r>
          </a:p>
          <a:p>
            <a:pPr lvl="1"/>
            <a:r>
              <a:rPr lang="en-US" dirty="0"/>
              <a:t>itemize the agenda in topics</a:t>
            </a:r>
          </a:p>
          <a:p>
            <a:pPr lvl="1"/>
            <a:r>
              <a:rPr lang="en-US" dirty="0"/>
              <a:t>Taking account the available time  </a:t>
            </a:r>
          </a:p>
          <a:p>
            <a:pPr marL="109728" indent="0">
              <a:buNone/>
            </a:pPr>
            <a:r>
              <a:rPr lang="en-US" dirty="0"/>
              <a:t>ii)Prepare resources </a:t>
            </a:r>
          </a:p>
          <a:p>
            <a:pPr lvl="1"/>
            <a:r>
              <a:rPr lang="en-US" dirty="0"/>
              <a:t>Identify relevant stakeholders and learn about them</a:t>
            </a:r>
          </a:p>
          <a:p>
            <a:pPr lvl="1"/>
            <a:r>
              <a:rPr lang="en-US" dirty="0"/>
              <a:t>Schedule physical resources (room, equipment </a:t>
            </a:r>
            <a:r>
              <a:rPr lang="en-US" dirty="0" err="1"/>
              <a:t>etc</a:t>
            </a:r>
            <a:r>
              <a:rPr lang="en-US" dirty="0"/>
              <a:t>), participants, collect various documents, learn about existing system </a:t>
            </a:r>
            <a:r>
              <a:rPr lang="en-US" dirty="0" err="1"/>
              <a:t>etc</a:t>
            </a:r>
            <a:r>
              <a:rPr lang="en-US" dirty="0"/>
              <a:t>  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5" name="Picture 2" descr="C:\Users\SAN\AppData\Local\Microsoft\Windows\Temporary Internet Files\Content.IE5\Z37HZHEI\MC9000561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103446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Elicitation Process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39152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 u="sng" dirty="0"/>
              <a:t>Preparing for elicitation (</a:t>
            </a:r>
            <a:r>
              <a:rPr lang="en-US" b="1" u="sng" dirty="0" err="1"/>
              <a:t>cont</a:t>
            </a:r>
            <a:r>
              <a:rPr lang="en-US" b="1" u="sng" dirty="0"/>
              <a:t>’) </a:t>
            </a:r>
          </a:p>
          <a:p>
            <a:pPr marL="109728" indent="0">
              <a:buNone/>
            </a:pPr>
            <a:r>
              <a:rPr lang="en-US" dirty="0"/>
              <a:t>iii) Prepare questions and straw man model  </a:t>
            </a:r>
          </a:p>
          <a:p>
            <a:pPr lvl="1"/>
            <a:r>
              <a:rPr lang="en-US" dirty="0"/>
              <a:t>Prepare a set of relevant questions </a:t>
            </a:r>
          </a:p>
          <a:p>
            <a:pPr lvl="1"/>
            <a:r>
              <a:rPr lang="en-US" dirty="0"/>
              <a:t>Ask different type of question for different situation, </a:t>
            </a:r>
            <a:r>
              <a:rPr lang="en-US" dirty="0" err="1"/>
              <a:t>eg</a:t>
            </a:r>
            <a:r>
              <a:rPr lang="en-US" dirty="0"/>
              <a:t>: open-ended question to help understand current system process and to see how the new system could improve the performance</a:t>
            </a:r>
          </a:p>
          <a:p>
            <a:pPr lvl="1"/>
            <a:r>
              <a:rPr lang="en-US" dirty="0"/>
              <a:t>Analysis models can be used to help provide better requirements</a:t>
            </a:r>
          </a:p>
          <a:p>
            <a:pPr lvl="1"/>
            <a:r>
              <a:rPr lang="en-US" dirty="0"/>
              <a:t>Some of the useful models are use case model, activity diagram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straw man models or draft models ahead of your elicitation sessions</a:t>
            </a:r>
          </a:p>
          <a:p>
            <a:pPr lvl="1"/>
            <a:r>
              <a:rPr lang="en-US" dirty="0"/>
              <a:t>Straw man model serves as a starting point that helps you learn about the topic  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2" descr="C:\Users\SAN\AppData\Local\Microsoft\Windows\Temporary Internet Files\Content.IE5\Z37HZHEI\MC9000561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103446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Elicitation Process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53459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u="sng" dirty="0"/>
              <a:t>Performing elicitation </a:t>
            </a:r>
          </a:p>
          <a:p>
            <a:pPr marL="109728" indent="0">
              <a:buNone/>
            </a:pPr>
            <a:r>
              <a:rPr lang="en-US" dirty="0"/>
              <a:t>-Executing the elicitation activity : interview, observation, documentation reviews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pPr marL="109728" indent="0">
              <a:buNone/>
            </a:pPr>
            <a:r>
              <a:rPr lang="en-US" dirty="0"/>
              <a:t>-Useful tips for performing elicitation: </a:t>
            </a:r>
          </a:p>
          <a:p>
            <a:pPr lvl="1"/>
            <a:r>
              <a:rPr lang="en-US" dirty="0"/>
              <a:t>Educate stakeholders </a:t>
            </a:r>
          </a:p>
          <a:p>
            <a:pPr lvl="1"/>
            <a:r>
              <a:rPr lang="en-US" dirty="0"/>
              <a:t>Take good notes </a:t>
            </a:r>
          </a:p>
          <a:p>
            <a:pPr lvl="1"/>
            <a:r>
              <a:rPr lang="en-US" dirty="0"/>
              <a:t>Exploit the physical space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5" name="Picture 2" descr="C:\Users\SAN\AppData\Local\Microsoft\Windows\Temporary Internet Files\Content.IE5\Z37HZHEI\MC9000561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103446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Elicitation Process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53267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 u="sng" dirty="0"/>
              <a:t>Following up after elicitation </a:t>
            </a:r>
          </a:p>
          <a:p>
            <a:pPr marL="109728" indent="0">
              <a:buNone/>
            </a:pPr>
            <a:r>
              <a:rPr lang="en-US" dirty="0" err="1"/>
              <a:t>i</a:t>
            </a:r>
            <a:r>
              <a:rPr lang="en-US" dirty="0"/>
              <a:t>) Organizing and sharing the notes  </a:t>
            </a:r>
          </a:p>
          <a:p>
            <a:pPr lvl="1"/>
            <a:r>
              <a:rPr lang="en-US" dirty="0"/>
              <a:t>Consolidate the inputs from multiples sources through various elicitation techniques  </a:t>
            </a:r>
          </a:p>
          <a:p>
            <a:pPr lvl="1"/>
            <a:r>
              <a:rPr lang="en-US" dirty="0"/>
              <a:t>Keep a set of raw notes to refer later if necessary after editing the notes </a:t>
            </a:r>
          </a:p>
          <a:p>
            <a:pPr lvl="1"/>
            <a:r>
              <a:rPr lang="en-US" dirty="0"/>
              <a:t>Share the notes to participants for reviewing </a:t>
            </a:r>
          </a:p>
          <a:p>
            <a:pPr lvl="1"/>
            <a:r>
              <a:rPr lang="en-US" dirty="0"/>
              <a:t>Share the notes with other stakeholders to flag any issues  </a:t>
            </a:r>
          </a:p>
          <a:p>
            <a:pPr lvl="1"/>
            <a:endParaRPr lang="en-US" dirty="0"/>
          </a:p>
          <a:p>
            <a:pPr marL="109728" indent="0">
              <a:buNone/>
            </a:pPr>
            <a:r>
              <a:rPr lang="en-US" dirty="0"/>
              <a:t>ii) Document open issues  </a:t>
            </a:r>
          </a:p>
          <a:p>
            <a:pPr lvl="1"/>
            <a:r>
              <a:rPr lang="en-US" dirty="0"/>
              <a:t>Items that need to be further explored, knowledge gap that you need to close, new questions while reviewing your notes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Record them in a issue-tracking tool -  to record the relevant notes, progress already made, owner, due date </a:t>
            </a:r>
            <a:r>
              <a:rPr lang="en-US" dirty="0" err="1"/>
              <a:t>etc</a:t>
            </a:r>
            <a:r>
              <a:rPr lang="en-US" dirty="0"/>
              <a:t>    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5" name="Picture 2" descr="C:\Users\SAN\AppData\Local\Microsoft\Windows\Temporary Internet Files\Content.IE5\Z37HZHEI\MC90005613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1"/>
            <a:ext cx="1034466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6858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Elicitation Process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5815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6324600" cy="4495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FF0000"/>
                </a:solidFill>
              </a:rPr>
              <a:t>Distributed </a:t>
            </a:r>
            <a:r>
              <a:rPr lang="en-US" dirty="0"/>
              <a:t>sources, conflicting viewpoints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00B050"/>
                </a:solidFill>
              </a:rPr>
              <a:t>Difficult</a:t>
            </a:r>
            <a:r>
              <a:rPr lang="en-US" dirty="0"/>
              <a:t> access to key people &amp; data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background, terminology, culture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7030A0"/>
                </a:solidFill>
              </a:rPr>
              <a:t>Hidden</a:t>
            </a:r>
            <a:r>
              <a:rPr lang="en-US" dirty="0"/>
              <a:t> needs or/and Irrelevant details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0070C0"/>
                </a:solidFill>
              </a:rPr>
              <a:t>Internal </a:t>
            </a:r>
            <a:r>
              <a:rPr lang="en-US" dirty="0"/>
              <a:t>politics, competition, resistance to change, </a:t>
            </a:r>
            <a:r>
              <a:rPr lang="en-US" sz="2000" dirty="0"/>
              <a:t>...</a:t>
            </a:r>
            <a:endParaRPr lang="en-US" dirty="0"/>
          </a:p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FF33CC"/>
                </a:solidFill>
              </a:rPr>
              <a:t>Personnel</a:t>
            </a:r>
            <a:r>
              <a:rPr lang="en-US" dirty="0"/>
              <a:t> turnover, changes in organization, in priorities, </a:t>
            </a:r>
            <a:r>
              <a:rPr lang="en-US" sz="2000" dirty="0"/>
              <a:t>...</a:t>
            </a:r>
            <a:endParaRPr 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100013"/>
            <a:ext cx="7773988" cy="127158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Knowledge acquisition from stakeholders is difficult (1)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00013"/>
            <a:ext cx="9921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5362" name="Picture 2" descr="C:\Users\SAN\AppData\Local\Microsoft\Windows\Temporary Internet Files\Content.IE5\K3CFTSB4\dglxasset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9" y="3660805"/>
            <a:ext cx="1066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680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5" name="Content Placeholder 4" descr="j007877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1" y="1447800"/>
            <a:ext cx="2209800" cy="2209800"/>
          </a:xfrm>
          <a:noFill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7A02EF-A918-4778-8472-95393C451F69}"/>
              </a:ext>
            </a:extLst>
          </p:cNvPr>
          <p:cNvSpPr txBox="1">
            <a:spLocks/>
          </p:cNvSpPr>
          <p:nvPr/>
        </p:nvSpPr>
        <p:spPr>
          <a:xfrm>
            <a:off x="2133600" y="329657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815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6781800" cy="3733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Hence, needed</a:t>
            </a:r>
            <a:r>
              <a:rPr lang="en-US" dirty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solidFill>
                  <a:srgbClr val="FF33CC"/>
                </a:solidFill>
              </a:rPr>
              <a:t>Communication skills</a:t>
            </a:r>
            <a:r>
              <a:rPr lang="en-US" dirty="0"/>
              <a:t>: for talking to, listening from diverse people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b="1" dirty="0"/>
              <a:t>Building up</a:t>
            </a:r>
            <a:r>
              <a:rPr lang="en-US" b="1" dirty="0">
                <a:solidFill>
                  <a:srgbClr val="00B050"/>
                </a:solidFill>
              </a:rPr>
              <a:t> Trust relationship</a:t>
            </a:r>
          </a:p>
          <a:p>
            <a:pPr marL="393192" lvl="1" indent="0">
              <a:lnSpc>
                <a:spcPct val="90000"/>
              </a:lnSpc>
              <a:buNone/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b="1" dirty="0">
                <a:solidFill>
                  <a:srgbClr val="00B0F0"/>
                </a:solidFill>
              </a:rPr>
              <a:t>Knowledge</a:t>
            </a:r>
            <a:r>
              <a:rPr lang="en-US" dirty="0"/>
              <a:t> reformulation &amp; restructuring  (review meetings)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1425" y="100013"/>
            <a:ext cx="7773988" cy="1271587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Knowledge acquisition from stakeholders is difficult (2)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00013"/>
            <a:ext cx="9921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6387" name="Picture 3" descr="C:\Users\SAN\AppData\Local\Microsoft\Windows\Temporary Internet Files\Content.IE5\Z37HZHEI\MP90040296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46600"/>
            <a:ext cx="2667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0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main categories of elicitation techniques:</a:t>
            </a:r>
          </a:p>
          <a:p>
            <a:pPr marL="109728" indent="0">
              <a:buNone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lvl="1"/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Artefact-driven</a:t>
            </a:r>
            <a:r>
              <a:rPr lang="en-US" sz="2400" dirty="0"/>
              <a:t> elicitation techniques</a:t>
            </a:r>
          </a:p>
          <a:p>
            <a:pPr lvl="1"/>
            <a:r>
              <a:rPr lang="en-US" sz="24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Stakeholder-driven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/>
              <a:t>elicitation techniques</a:t>
            </a:r>
            <a:br>
              <a:rPr lang="en-US" sz="2400" dirty="0"/>
            </a:b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Elicitation Techniques</a:t>
            </a:r>
            <a:endParaRPr lang="en-MY" dirty="0"/>
          </a:p>
        </p:txBody>
      </p:sp>
      <p:pic>
        <p:nvPicPr>
          <p:cNvPr id="15362" name="Picture 2" descr="C:\Users\SAN\AppData\Local\Microsoft\Windows\Temporary Internet Files\Content.IE5\K7Q9Q4OW\MP90040161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14800"/>
            <a:ext cx="1524000" cy="228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C:\Users\SAN\AppData\Local\Microsoft\Windows\Temporary Internet Files\Content.IE5\K7Q9Q4OW\MP900439345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505200"/>
            <a:ext cx="29718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7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676400"/>
            <a:ext cx="7391400" cy="3568891"/>
          </a:xfrm>
        </p:spPr>
        <p:txBody>
          <a:bodyPr>
            <a:normAutofit fontScale="92500" lnSpcReduction="10000"/>
          </a:bodyPr>
          <a:lstStyle/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  <a:defRPr/>
            </a:pPr>
            <a:r>
              <a:rPr lang="en-US" sz="2700" dirty="0"/>
              <a:t>Background study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  <a:defRPr/>
            </a:pPr>
            <a:r>
              <a:rPr lang="en-US" sz="2700" dirty="0"/>
              <a:t>Data collection, questionnaires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  <a:defRPr/>
            </a:pPr>
            <a:r>
              <a:rPr lang="en-US" sz="2700" dirty="0"/>
              <a:t>Repertory grids, card sorts for concept acquisition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  <a:defRPr/>
            </a:pPr>
            <a:r>
              <a:rPr lang="en-US" sz="2700" dirty="0"/>
              <a:t>Scenarios, storyboards for problem world exploration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  <a:defRPr/>
            </a:pPr>
            <a:r>
              <a:rPr lang="en-US" sz="2700" dirty="0"/>
              <a:t>Prototypes, mock-ups for early feedback </a:t>
            </a:r>
          </a:p>
          <a:p>
            <a:pPr lvl="1">
              <a:spcBef>
                <a:spcPts val="200"/>
              </a:spcBef>
              <a:buFont typeface="Wingdings" panose="05000000000000000000" pitchFamily="2" charset="2"/>
              <a:buChar char="Ø"/>
              <a:defRPr/>
            </a:pPr>
            <a:r>
              <a:rPr lang="en-US" sz="2700" dirty="0"/>
              <a:t>Knowledge reuse: domain-independent, domain-specific</a:t>
            </a:r>
            <a:endParaRPr lang="en-MY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600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Artefact-driven</a:t>
            </a:r>
            <a:r>
              <a:rPr lang="en-US" sz="3600" dirty="0"/>
              <a:t> elicitation techniques</a:t>
            </a:r>
            <a:br>
              <a:rPr lang="en-US" sz="3600" dirty="0"/>
            </a:br>
            <a:endParaRPr lang="en-MY" sz="3600" dirty="0"/>
          </a:p>
        </p:txBody>
      </p:sp>
      <p:pic>
        <p:nvPicPr>
          <p:cNvPr id="16387" name="Picture 3" descr="C:\Users\SAN\AppData\Local\Microsoft\Windows\Temporary Internet Files\Content.IE5\Z37HZHEI\MC90039081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0" y="1752600"/>
            <a:ext cx="183703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10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28588"/>
            <a:ext cx="7739063" cy="76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Background study (1)</a:t>
            </a:r>
          </a:p>
        </p:txBody>
      </p:sp>
      <p:sp>
        <p:nvSpPr>
          <p:cNvPr id="138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2660" y="1209675"/>
            <a:ext cx="6998778" cy="4978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Collect, read, synthesize </a:t>
            </a:r>
            <a:r>
              <a:rPr lang="en-US" dirty="0"/>
              <a:t>documents about...</a:t>
            </a:r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organization</a:t>
            </a:r>
            <a:r>
              <a:rPr lang="en-US" dirty="0"/>
              <a:t>: organizational charts, business plans, financial reports, meeting minutes, </a:t>
            </a:r>
            <a:r>
              <a:rPr lang="en-US" sz="2000" dirty="0" err="1"/>
              <a:t>etc</a:t>
            </a:r>
            <a:endParaRPr lang="en-US" sz="2000" dirty="0"/>
          </a:p>
          <a:p>
            <a:pPr marL="393192" lvl="1" indent="0">
              <a:spcBef>
                <a:spcPct val="10000"/>
              </a:spcBef>
              <a:buNone/>
              <a:defRPr/>
            </a:pPr>
            <a:endParaRPr lang="en-US" sz="2000" dirty="0"/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FF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</a:t>
            </a:r>
            <a:r>
              <a:rPr lang="en-US" dirty="0"/>
              <a:t>: books, surveys, articles, regulations, reports on similar systems in the same domain</a:t>
            </a:r>
          </a:p>
          <a:p>
            <a:pPr marL="393192" lvl="1" indent="0">
              <a:spcBef>
                <a:spcPct val="10000"/>
              </a:spcBef>
              <a:buNone/>
              <a:defRPr/>
            </a:pPr>
            <a:endParaRPr lang="en-US" dirty="0"/>
          </a:p>
          <a:p>
            <a:pPr lvl="1">
              <a:spcBef>
                <a:spcPct val="10000"/>
              </a:spcBef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system-as-is</a:t>
            </a:r>
            <a:r>
              <a:rPr lang="en-US" dirty="0"/>
              <a:t>: documented workflows, procedures, business rules; exchanged documents; defect/complaint reports, change requests, </a:t>
            </a:r>
            <a:r>
              <a:rPr lang="en-US" sz="2000" dirty="0"/>
              <a:t>etc.</a:t>
            </a:r>
          </a:p>
        </p:txBody>
      </p:sp>
      <p:pic>
        <p:nvPicPr>
          <p:cNvPr id="25604" name="Picture 4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045"/>
            <a:ext cx="966787" cy="75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 descr="C:\Users\SAN\AppData\Local\Microsoft\Windows\Temporary Internet Files\Content.IE5\Z37HZHEI\MC90033261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1600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368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1128</TotalTime>
  <Words>3418</Words>
  <Application>Microsoft Office PowerPoint</Application>
  <PresentationFormat>On-screen Show (4:3)</PresentationFormat>
  <Paragraphs>461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4" baseType="lpstr">
      <vt:lpstr>Arial</vt:lpstr>
      <vt:lpstr>Calibri</vt:lpstr>
      <vt:lpstr>Comic Sans MS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Clip</vt:lpstr>
      <vt:lpstr>Picture</vt:lpstr>
      <vt:lpstr>Image Bitmap</vt:lpstr>
      <vt:lpstr>Chapter 2  Requirements Elicitation and Analysis </vt:lpstr>
      <vt:lpstr>Lesson objectives:</vt:lpstr>
      <vt:lpstr>Stakeholder analysis (1)</vt:lpstr>
      <vt:lpstr>Stakeholder analysis (2)</vt:lpstr>
      <vt:lpstr>Knowledge acquisition from stakeholders is difficult (1)</vt:lpstr>
      <vt:lpstr>Knowledge acquisition from stakeholders is difficult (2)</vt:lpstr>
      <vt:lpstr>Elicitation Techniques</vt:lpstr>
      <vt:lpstr>  Artefact-driven elicitation techniques </vt:lpstr>
      <vt:lpstr>Background study (1)</vt:lpstr>
      <vt:lpstr>Background study (2)</vt:lpstr>
      <vt:lpstr>Data collection</vt:lpstr>
      <vt:lpstr>Questionnaires (1)</vt:lpstr>
      <vt:lpstr>Questionnaires (2)</vt:lpstr>
      <vt:lpstr>Questionnaires (3)</vt:lpstr>
      <vt:lpstr>Card sorts &amp; repertory grids (1)</vt:lpstr>
      <vt:lpstr>Card sorts</vt:lpstr>
      <vt:lpstr>Card sorts</vt:lpstr>
      <vt:lpstr>Card sorts &amp; repertory grids  (2)</vt:lpstr>
      <vt:lpstr>Scenarios &amp; storyboards</vt:lpstr>
      <vt:lpstr>Scenarios</vt:lpstr>
      <vt:lpstr>Scenario example:  meeting scheduling</vt:lpstr>
      <vt:lpstr>Types of scenario</vt:lpstr>
      <vt:lpstr>Scenarios: pros &amp; cons</vt:lpstr>
      <vt:lpstr>Prototypes &amp; mock-ups</vt:lpstr>
      <vt:lpstr>Requirements prototyping</vt:lpstr>
      <vt:lpstr>Prototypes &amp; mock-ups:  pros &amp; cons</vt:lpstr>
      <vt:lpstr>Knowledge reuse</vt:lpstr>
      <vt:lpstr>Reuse of domain-independent knowledge: requirements taxonomies</vt:lpstr>
      <vt:lpstr>Reuse of domain-independent knowledge: RD meta-model</vt:lpstr>
      <vt:lpstr>Reuse of domain-specific knowledge</vt:lpstr>
      <vt:lpstr>Reuse of domain-specific knowledge  (2)</vt:lpstr>
      <vt:lpstr>Knowledge reuse:  pros &amp; cons</vt:lpstr>
      <vt:lpstr>Stakeholder-driven elicitation techniques </vt:lpstr>
      <vt:lpstr>Interviews</vt:lpstr>
      <vt:lpstr>Types of interview</vt:lpstr>
      <vt:lpstr>    Interviews:  strengths &amp; difficulties</vt:lpstr>
      <vt:lpstr>Guidelines for effective interviews (1)</vt:lpstr>
      <vt:lpstr>    Guidelines for effective interviews  (2)</vt:lpstr>
      <vt:lpstr>Observation &amp; ethnographic studies</vt:lpstr>
      <vt:lpstr>Observation &amp; ethnographic studies: pros &amp; cons</vt:lpstr>
      <vt:lpstr>Group sessions</vt:lpstr>
      <vt:lpstr>Group sessions  (2)</vt:lpstr>
      <vt:lpstr>Group sessions: pros &amp; cons</vt:lpstr>
      <vt:lpstr>Combining techniques</vt:lpstr>
      <vt:lpstr>Requirements Elicitation Process </vt:lpstr>
      <vt:lpstr>Requirements Elicitation Process </vt:lpstr>
      <vt:lpstr>Requirements Elicitation Process </vt:lpstr>
      <vt:lpstr>Requirements Elicitation Process </vt:lpstr>
      <vt:lpstr>Requirements Elicitation Process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 Requirement elicitation and analysis</dc:title>
  <dc:creator>SAN</dc:creator>
  <cp:lastModifiedBy>ANUREHKA A/P MAGHESWARAN</cp:lastModifiedBy>
  <cp:revision>50</cp:revision>
  <dcterms:created xsi:type="dcterms:W3CDTF">2014-01-06T15:34:49Z</dcterms:created>
  <dcterms:modified xsi:type="dcterms:W3CDTF">2020-11-02T01:42:43Z</dcterms:modified>
</cp:coreProperties>
</file>